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xml" ContentType="application/vnd.openxmlformats-officedocument.presentationml.tags+xml"/>
  <Override PartName="/ppt/notesSlides/notesSlide41.xml" ContentType="application/vnd.openxmlformats-officedocument.presentationml.notesSlide+xml"/>
  <Override PartName="/ppt/tags/tag3.xml" ContentType="application/vnd.openxmlformats-officedocument.presentationml.tags+xml"/>
  <Override PartName="/ppt/notesSlides/notesSlide42.xml" ContentType="application/vnd.openxmlformats-officedocument.presentationml.notesSlide+xml"/>
  <Override PartName="/ppt/tags/tag4.xml" ContentType="application/vnd.openxmlformats-officedocument.presentationml.tags+xml"/>
  <Override PartName="/ppt/notesSlides/notesSlide43.xml" ContentType="application/vnd.openxmlformats-officedocument.presentationml.notesSlide+xml"/>
  <Override PartName="/ppt/tags/tag5.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6.xml" ContentType="application/vnd.openxmlformats-officedocument.presentationml.tags+xml"/>
  <Override PartName="/ppt/notesSlides/notesSlide46.xml" ContentType="application/vnd.openxmlformats-officedocument.presentationml.notesSlide+xml"/>
  <Override PartName="/ppt/tags/tag7.xml" ContentType="application/vnd.openxmlformats-officedocument.presentationml.tags+xml"/>
  <Override PartName="/ppt/notesSlides/notesSlide47.xml" ContentType="application/vnd.openxmlformats-officedocument.presentationml.notesSlide+xml"/>
  <Override PartName="/ppt/tags/tag8.xml" ContentType="application/vnd.openxmlformats-officedocument.presentationml.tags+xml"/>
  <Override PartName="/ppt/notesSlides/notesSlide48.xml" ContentType="application/vnd.openxmlformats-officedocument.presentationml.notesSlide+xml"/>
  <Override PartName="/ppt/tags/tag9.xml" ContentType="application/vnd.openxmlformats-officedocument.presentationml.tags+xml"/>
  <Override PartName="/ppt/notesSlides/notesSlide49.xml" ContentType="application/vnd.openxmlformats-officedocument.presentationml.notesSlide+xml"/>
  <Override PartName="/ppt/tags/tag10.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6" r:id="rId2"/>
    <p:sldId id="347" r:id="rId3"/>
    <p:sldId id="348" r:id="rId4"/>
    <p:sldId id="257" r:id="rId5"/>
    <p:sldId id="335" r:id="rId6"/>
    <p:sldId id="259" r:id="rId7"/>
    <p:sldId id="352" r:id="rId8"/>
    <p:sldId id="350" r:id="rId9"/>
    <p:sldId id="349" r:id="rId10"/>
    <p:sldId id="260" r:id="rId11"/>
    <p:sldId id="258" r:id="rId12"/>
    <p:sldId id="261" r:id="rId13"/>
    <p:sldId id="263" r:id="rId14"/>
    <p:sldId id="264" r:id="rId15"/>
    <p:sldId id="274" r:id="rId16"/>
    <p:sldId id="275" r:id="rId17"/>
    <p:sldId id="276" r:id="rId18"/>
    <p:sldId id="277" r:id="rId19"/>
    <p:sldId id="331" r:id="rId20"/>
    <p:sldId id="266" r:id="rId21"/>
    <p:sldId id="268" r:id="rId22"/>
    <p:sldId id="269" r:id="rId23"/>
    <p:sldId id="270" r:id="rId24"/>
    <p:sldId id="265" r:id="rId25"/>
    <p:sldId id="271" r:id="rId26"/>
    <p:sldId id="272" r:id="rId27"/>
    <p:sldId id="296" r:id="rId28"/>
    <p:sldId id="289" r:id="rId29"/>
    <p:sldId id="273" r:id="rId30"/>
    <p:sldId id="280" r:id="rId31"/>
    <p:sldId id="337" r:id="rId32"/>
    <p:sldId id="351" r:id="rId33"/>
    <p:sldId id="338" r:id="rId34"/>
    <p:sldId id="281" r:id="rId35"/>
    <p:sldId id="282" r:id="rId36"/>
    <p:sldId id="283" r:id="rId37"/>
    <p:sldId id="284" r:id="rId38"/>
    <p:sldId id="278" r:id="rId39"/>
    <p:sldId id="279" r:id="rId40"/>
    <p:sldId id="332" r:id="rId41"/>
    <p:sldId id="285" r:id="rId42"/>
    <p:sldId id="287" r:id="rId43"/>
    <p:sldId id="286" r:id="rId44"/>
    <p:sldId id="288" r:id="rId45"/>
    <p:sldId id="300" r:id="rId46"/>
    <p:sldId id="299" r:id="rId47"/>
    <p:sldId id="301" r:id="rId48"/>
    <p:sldId id="302" r:id="rId49"/>
    <p:sldId id="303" r:id="rId50"/>
    <p:sldId id="304" r:id="rId51"/>
    <p:sldId id="305" r:id="rId52"/>
    <p:sldId id="306" r:id="rId53"/>
    <p:sldId id="307" r:id="rId54"/>
    <p:sldId id="308" r:id="rId55"/>
    <p:sldId id="309" r:id="rId56"/>
    <p:sldId id="310" r:id="rId57"/>
    <p:sldId id="341" r:id="rId58"/>
    <p:sldId id="311" r:id="rId59"/>
    <p:sldId id="342" r:id="rId60"/>
    <p:sldId id="314" r:id="rId61"/>
    <p:sldId id="315" r:id="rId62"/>
    <p:sldId id="343" r:id="rId63"/>
    <p:sldId id="316" r:id="rId64"/>
    <p:sldId id="344" r:id="rId65"/>
    <p:sldId id="339" r:id="rId66"/>
    <p:sldId id="323" r:id="rId67"/>
    <p:sldId id="324" r:id="rId68"/>
    <p:sldId id="325" r:id="rId69"/>
    <p:sldId id="345" r:id="rId70"/>
    <p:sldId id="333" r:id="rId71"/>
    <p:sldId id="334" r:id="rId72"/>
    <p:sldId id="326" r:id="rId73"/>
    <p:sldId id="327" r:id="rId74"/>
    <p:sldId id="346" r:id="rId75"/>
    <p:sldId id="328" r:id="rId76"/>
    <p:sldId id="329" r:id="rId77"/>
    <p:sldId id="330" r:id="rId78"/>
  </p:sldIdLst>
  <p:sldSz cx="9144000" cy="6858000" type="screen4x3"/>
  <p:notesSz cx="6858000" cy="9144000"/>
  <p:defaultTextStyle>
    <a:defPPr>
      <a:defRPr lang="en-US"/>
    </a:defPPr>
    <a:lvl1pPr algn="l" rtl="0" eaLnBrk="0" fontAlgn="base" hangingPunct="0">
      <a:spcBef>
        <a:spcPct val="0"/>
      </a:spcBef>
      <a:spcAft>
        <a:spcPct val="0"/>
      </a:spcAft>
      <a:defRPr sz="4400" kern="1200">
        <a:solidFill>
          <a:srgbClr val="FFFF66"/>
        </a:solidFill>
        <a:latin typeface="Arial" panose="020B0604020202020204" pitchFamily="34" charset="0"/>
        <a:ea typeface="+mn-ea"/>
        <a:cs typeface="+mn-cs"/>
      </a:defRPr>
    </a:lvl1pPr>
    <a:lvl2pPr marL="457200" algn="l" rtl="0" eaLnBrk="0" fontAlgn="base" hangingPunct="0">
      <a:spcBef>
        <a:spcPct val="0"/>
      </a:spcBef>
      <a:spcAft>
        <a:spcPct val="0"/>
      </a:spcAft>
      <a:defRPr sz="4400" kern="1200">
        <a:solidFill>
          <a:srgbClr val="FFFF66"/>
        </a:solidFill>
        <a:latin typeface="Arial" panose="020B0604020202020204" pitchFamily="34" charset="0"/>
        <a:ea typeface="+mn-ea"/>
        <a:cs typeface="+mn-cs"/>
      </a:defRPr>
    </a:lvl2pPr>
    <a:lvl3pPr marL="914400" algn="l" rtl="0" eaLnBrk="0" fontAlgn="base" hangingPunct="0">
      <a:spcBef>
        <a:spcPct val="0"/>
      </a:spcBef>
      <a:spcAft>
        <a:spcPct val="0"/>
      </a:spcAft>
      <a:defRPr sz="4400" kern="1200">
        <a:solidFill>
          <a:srgbClr val="FFFF66"/>
        </a:solidFill>
        <a:latin typeface="Arial" panose="020B0604020202020204" pitchFamily="34" charset="0"/>
        <a:ea typeface="+mn-ea"/>
        <a:cs typeface="+mn-cs"/>
      </a:defRPr>
    </a:lvl3pPr>
    <a:lvl4pPr marL="1371600" algn="l" rtl="0" eaLnBrk="0" fontAlgn="base" hangingPunct="0">
      <a:spcBef>
        <a:spcPct val="0"/>
      </a:spcBef>
      <a:spcAft>
        <a:spcPct val="0"/>
      </a:spcAft>
      <a:defRPr sz="4400" kern="1200">
        <a:solidFill>
          <a:srgbClr val="FFFF66"/>
        </a:solidFill>
        <a:latin typeface="Arial" panose="020B0604020202020204" pitchFamily="34" charset="0"/>
        <a:ea typeface="+mn-ea"/>
        <a:cs typeface="+mn-cs"/>
      </a:defRPr>
    </a:lvl4pPr>
    <a:lvl5pPr marL="1828800" algn="l" rtl="0" eaLnBrk="0" fontAlgn="base" hangingPunct="0">
      <a:spcBef>
        <a:spcPct val="0"/>
      </a:spcBef>
      <a:spcAft>
        <a:spcPct val="0"/>
      </a:spcAft>
      <a:defRPr sz="4400" kern="1200">
        <a:solidFill>
          <a:srgbClr val="FFFF66"/>
        </a:solidFill>
        <a:latin typeface="Arial" panose="020B0604020202020204" pitchFamily="34" charset="0"/>
        <a:ea typeface="+mn-ea"/>
        <a:cs typeface="+mn-cs"/>
      </a:defRPr>
    </a:lvl5pPr>
    <a:lvl6pPr marL="2286000" algn="l" defTabSz="914400" rtl="0" eaLnBrk="1" latinLnBrk="0" hangingPunct="1">
      <a:defRPr sz="4400" kern="1200">
        <a:solidFill>
          <a:srgbClr val="FFFF66"/>
        </a:solidFill>
        <a:latin typeface="Arial" panose="020B0604020202020204" pitchFamily="34" charset="0"/>
        <a:ea typeface="+mn-ea"/>
        <a:cs typeface="+mn-cs"/>
      </a:defRPr>
    </a:lvl6pPr>
    <a:lvl7pPr marL="2743200" algn="l" defTabSz="914400" rtl="0" eaLnBrk="1" latinLnBrk="0" hangingPunct="1">
      <a:defRPr sz="4400" kern="1200">
        <a:solidFill>
          <a:srgbClr val="FFFF66"/>
        </a:solidFill>
        <a:latin typeface="Arial" panose="020B0604020202020204" pitchFamily="34" charset="0"/>
        <a:ea typeface="+mn-ea"/>
        <a:cs typeface="+mn-cs"/>
      </a:defRPr>
    </a:lvl7pPr>
    <a:lvl8pPr marL="3200400" algn="l" defTabSz="914400" rtl="0" eaLnBrk="1" latinLnBrk="0" hangingPunct="1">
      <a:defRPr sz="4400" kern="1200">
        <a:solidFill>
          <a:srgbClr val="FFFF66"/>
        </a:solidFill>
        <a:latin typeface="Arial" panose="020B0604020202020204" pitchFamily="34" charset="0"/>
        <a:ea typeface="+mn-ea"/>
        <a:cs typeface="+mn-cs"/>
      </a:defRPr>
    </a:lvl8pPr>
    <a:lvl9pPr marL="3657600" algn="l" defTabSz="914400" rtl="0" eaLnBrk="1" latinLnBrk="0" hangingPunct="1">
      <a:defRPr sz="4400" kern="1200">
        <a:solidFill>
          <a:srgbClr val="FFFF66"/>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582"/>
  </p:normalViewPr>
  <p:slideViewPr>
    <p:cSldViewPr>
      <p:cViewPr varScale="1">
        <p:scale>
          <a:sx n="120" d="100"/>
          <a:sy n="120" d="100"/>
        </p:scale>
        <p:origin x="13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243E72F-A241-4CB7-8139-591955206C5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tx1"/>
                </a:solidFill>
                <a:latin typeface="Arial" charset="0"/>
              </a:defRPr>
            </a:lvl1pPr>
          </a:lstStyle>
          <a:p>
            <a:pPr>
              <a:defRPr/>
            </a:pPr>
            <a:endParaRPr lang="en-US"/>
          </a:p>
        </p:txBody>
      </p:sp>
      <p:sp>
        <p:nvSpPr>
          <p:cNvPr id="6147" name="Rectangle 3">
            <a:extLst>
              <a:ext uri="{FF2B5EF4-FFF2-40B4-BE49-F238E27FC236}">
                <a16:creationId xmlns:a16="http://schemas.microsoft.com/office/drawing/2014/main" id="{DC495D1D-D726-4CCB-9A39-6A0A0EDDF99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p>
        </p:txBody>
      </p:sp>
      <p:sp>
        <p:nvSpPr>
          <p:cNvPr id="2052" name="Rectangle 4">
            <a:extLst>
              <a:ext uri="{FF2B5EF4-FFF2-40B4-BE49-F238E27FC236}">
                <a16:creationId xmlns:a16="http://schemas.microsoft.com/office/drawing/2014/main" id="{C3E86315-78A1-E69B-0D5A-F91C0391F76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0FF8ACFE-EDFC-4803-835C-906BD30FCCEE}"/>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AF024F0C-262E-4975-9BE8-22F46D088306}"/>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latin typeface="Arial" charset="0"/>
              </a:defRPr>
            </a:lvl1pPr>
          </a:lstStyle>
          <a:p>
            <a:pPr>
              <a:defRPr/>
            </a:pPr>
            <a:endParaRPr lang="en-US"/>
          </a:p>
        </p:txBody>
      </p:sp>
      <p:sp>
        <p:nvSpPr>
          <p:cNvPr id="6151" name="Rectangle 7">
            <a:extLst>
              <a:ext uri="{FF2B5EF4-FFF2-40B4-BE49-F238E27FC236}">
                <a16:creationId xmlns:a16="http://schemas.microsoft.com/office/drawing/2014/main" id="{C99A1830-1BED-4F20-AECA-849962741F85}"/>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fld id="{632F5702-615E-204B-BB3C-5682348AC82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648AA2C8-0C30-7A00-374C-8BF441D9C07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B02661-CC37-EC45-914B-C7FD26F176ED}" type="slidenum">
              <a:rPr lang="en-US" altLang="en-US"/>
              <a:pPr>
                <a:spcBef>
                  <a:spcPct val="0"/>
                </a:spcBef>
              </a:pPr>
              <a:t>6</a:t>
            </a:fld>
            <a:endParaRPr lang="en-US" altLang="en-US"/>
          </a:p>
        </p:txBody>
      </p:sp>
      <p:sp>
        <p:nvSpPr>
          <p:cNvPr id="8195" name="Rectangle 2">
            <a:extLst>
              <a:ext uri="{FF2B5EF4-FFF2-40B4-BE49-F238E27FC236}">
                <a16:creationId xmlns:a16="http://schemas.microsoft.com/office/drawing/2014/main" id="{8B56CE12-AAD6-D9AC-DD98-1C0B255C1E52}"/>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CFBB8721-7905-59BE-FA2E-96EE6BB4AC0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B1166-917B-252A-93A3-33AA980A6C79}"/>
            </a:ext>
          </a:extLst>
        </p:cNvPr>
        <p:cNvGrpSpPr/>
        <p:nvPr/>
      </p:nvGrpSpPr>
      <p:grpSpPr>
        <a:xfrm>
          <a:off x="0" y="0"/>
          <a:ext cx="0" cy="0"/>
          <a:chOff x="0" y="0"/>
          <a:chExt cx="0" cy="0"/>
        </a:xfrm>
      </p:grpSpPr>
      <p:sp>
        <p:nvSpPr>
          <p:cNvPr id="8194" name="Rectangle 7">
            <a:extLst>
              <a:ext uri="{FF2B5EF4-FFF2-40B4-BE49-F238E27FC236}">
                <a16:creationId xmlns:a16="http://schemas.microsoft.com/office/drawing/2014/main" id="{968E4AD9-6787-C644-40F5-1EBD1A0F7A9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B02661-CC37-EC45-914B-C7FD26F176ED}" type="slidenum">
              <a:rPr lang="en-US" altLang="en-US"/>
              <a:pPr>
                <a:spcBef>
                  <a:spcPct val="0"/>
                </a:spcBef>
              </a:pPr>
              <a:t>7</a:t>
            </a:fld>
            <a:endParaRPr lang="en-US" altLang="en-US"/>
          </a:p>
        </p:txBody>
      </p:sp>
      <p:sp>
        <p:nvSpPr>
          <p:cNvPr id="8195" name="Rectangle 2">
            <a:extLst>
              <a:ext uri="{FF2B5EF4-FFF2-40B4-BE49-F238E27FC236}">
                <a16:creationId xmlns:a16="http://schemas.microsoft.com/office/drawing/2014/main" id="{43142365-B0EC-E323-F7E8-DC4244ADB148}"/>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208D9FDE-42E9-0038-07B2-391626953C39}"/>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2036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1DEC1-854C-EFD1-D0D2-18BCBB5AE61C}"/>
            </a:ext>
          </a:extLst>
        </p:cNvPr>
        <p:cNvGrpSpPr/>
        <p:nvPr/>
      </p:nvGrpSpPr>
      <p:grpSpPr>
        <a:xfrm>
          <a:off x="0" y="0"/>
          <a:ext cx="0" cy="0"/>
          <a:chOff x="0" y="0"/>
          <a:chExt cx="0" cy="0"/>
        </a:xfrm>
      </p:grpSpPr>
      <p:sp>
        <p:nvSpPr>
          <p:cNvPr id="8194" name="Rectangle 7">
            <a:extLst>
              <a:ext uri="{FF2B5EF4-FFF2-40B4-BE49-F238E27FC236}">
                <a16:creationId xmlns:a16="http://schemas.microsoft.com/office/drawing/2014/main" id="{D9A059A9-D13C-B431-F326-82059E1AEBB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B02661-CC37-EC45-914B-C7FD26F176ED}" type="slidenum">
              <a:rPr lang="en-US" altLang="en-US"/>
              <a:pPr>
                <a:spcBef>
                  <a:spcPct val="0"/>
                </a:spcBef>
              </a:pPr>
              <a:t>8</a:t>
            </a:fld>
            <a:endParaRPr lang="en-US" altLang="en-US"/>
          </a:p>
        </p:txBody>
      </p:sp>
      <p:sp>
        <p:nvSpPr>
          <p:cNvPr id="8195" name="Rectangle 2">
            <a:extLst>
              <a:ext uri="{FF2B5EF4-FFF2-40B4-BE49-F238E27FC236}">
                <a16:creationId xmlns:a16="http://schemas.microsoft.com/office/drawing/2014/main" id="{C646DA92-579B-0210-554D-B7238E555F0A}"/>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E16DAF4B-134E-40E2-2921-E266FA89E8EE}"/>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55171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C6EAD-5434-8E9D-B1D3-61A56BEDC897}"/>
            </a:ext>
          </a:extLst>
        </p:cNvPr>
        <p:cNvGrpSpPr/>
        <p:nvPr/>
      </p:nvGrpSpPr>
      <p:grpSpPr>
        <a:xfrm>
          <a:off x="0" y="0"/>
          <a:ext cx="0" cy="0"/>
          <a:chOff x="0" y="0"/>
          <a:chExt cx="0" cy="0"/>
        </a:xfrm>
      </p:grpSpPr>
      <p:sp>
        <p:nvSpPr>
          <p:cNvPr id="8194" name="Rectangle 7">
            <a:extLst>
              <a:ext uri="{FF2B5EF4-FFF2-40B4-BE49-F238E27FC236}">
                <a16:creationId xmlns:a16="http://schemas.microsoft.com/office/drawing/2014/main" id="{A666D59A-6E56-FA9F-79CE-8083679283D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B02661-CC37-EC45-914B-C7FD26F176ED}" type="slidenum">
              <a:rPr lang="en-US" altLang="en-US"/>
              <a:pPr>
                <a:spcBef>
                  <a:spcPct val="0"/>
                </a:spcBef>
              </a:pPr>
              <a:t>9</a:t>
            </a:fld>
            <a:endParaRPr lang="en-US" altLang="en-US"/>
          </a:p>
        </p:txBody>
      </p:sp>
      <p:sp>
        <p:nvSpPr>
          <p:cNvPr id="8195" name="Rectangle 2">
            <a:extLst>
              <a:ext uri="{FF2B5EF4-FFF2-40B4-BE49-F238E27FC236}">
                <a16:creationId xmlns:a16="http://schemas.microsoft.com/office/drawing/2014/main" id="{3E5779D2-3AB8-9A21-3833-EB2BBE18BA8C}"/>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A60F6C4C-9B04-5557-F22A-6A07237756C8}"/>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03120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70247E-FBA3-0FC4-5789-0BA56E04D21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DB8ABF9-A8F0-F640-BBFE-E65FACEA3A82}" type="slidenum">
              <a:rPr lang="en-US" altLang="en-US"/>
              <a:pPr>
                <a:spcBef>
                  <a:spcPct val="0"/>
                </a:spcBef>
              </a:pPr>
              <a:t>10</a:t>
            </a:fld>
            <a:endParaRPr lang="en-US" altLang="en-US"/>
          </a:p>
        </p:txBody>
      </p:sp>
      <p:sp>
        <p:nvSpPr>
          <p:cNvPr id="10243" name="Rectangle 2">
            <a:extLst>
              <a:ext uri="{FF2B5EF4-FFF2-40B4-BE49-F238E27FC236}">
                <a16:creationId xmlns:a16="http://schemas.microsoft.com/office/drawing/2014/main" id="{48DBED10-8F40-EFC1-36AB-AD905D885768}"/>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CC919F52-D65B-A1B4-B77B-201371184AE9}"/>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71D9AD9F-E2C7-A324-722E-738249672C2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D7302F-E957-2440-ABCC-F5841E655FBE}" type="slidenum">
              <a:rPr lang="en-US" altLang="en-US"/>
              <a:pPr>
                <a:spcBef>
                  <a:spcPct val="0"/>
                </a:spcBef>
              </a:pPr>
              <a:t>15</a:t>
            </a:fld>
            <a:endParaRPr lang="en-US" altLang="en-US"/>
          </a:p>
        </p:txBody>
      </p:sp>
      <p:sp>
        <p:nvSpPr>
          <p:cNvPr id="16387" name="Rectangle 2">
            <a:extLst>
              <a:ext uri="{FF2B5EF4-FFF2-40B4-BE49-F238E27FC236}">
                <a16:creationId xmlns:a16="http://schemas.microsoft.com/office/drawing/2014/main" id="{47860B02-7967-4057-C7FF-86B275521575}"/>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98A2DAB5-C768-E2A3-9D57-E5ABCCAF0C8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3BD1C58B-50E3-1FD1-4129-6982D09704F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983893-27DE-5F4B-8AB7-FDB52D5CE5B6}" type="slidenum">
              <a:rPr lang="en-US" altLang="en-US"/>
              <a:pPr>
                <a:spcBef>
                  <a:spcPct val="0"/>
                </a:spcBef>
              </a:pPr>
              <a:t>16</a:t>
            </a:fld>
            <a:endParaRPr lang="en-US" altLang="en-US"/>
          </a:p>
        </p:txBody>
      </p:sp>
      <p:sp>
        <p:nvSpPr>
          <p:cNvPr id="18435" name="Rectangle 2">
            <a:extLst>
              <a:ext uri="{FF2B5EF4-FFF2-40B4-BE49-F238E27FC236}">
                <a16:creationId xmlns:a16="http://schemas.microsoft.com/office/drawing/2014/main" id="{829EA7EB-BA4C-827D-B81B-3ADF4D7EA192}"/>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BC32724D-4AAF-6E09-47FE-4E3A268DC4DF}"/>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GFR maintained or increased, RPF always down; increased FF leads to increased peritubular oncotic pressure, which increases the driving force for sodium reabsorption.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C330EC8D-145E-4FAA-8475-FB81D728F98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C5F691-0B3A-8644-8C4C-CBF595A83B98}" type="slidenum">
              <a:rPr lang="en-US" altLang="en-US"/>
              <a:pPr>
                <a:spcBef>
                  <a:spcPct val="0"/>
                </a:spcBef>
              </a:pPr>
              <a:t>18</a:t>
            </a:fld>
            <a:endParaRPr lang="en-US" altLang="en-US"/>
          </a:p>
        </p:txBody>
      </p:sp>
      <p:sp>
        <p:nvSpPr>
          <p:cNvPr id="21507" name="Rectangle 2">
            <a:extLst>
              <a:ext uri="{FF2B5EF4-FFF2-40B4-BE49-F238E27FC236}">
                <a16:creationId xmlns:a16="http://schemas.microsoft.com/office/drawing/2014/main" id="{C10F8D41-3069-9D6A-3CF3-7BCED275FA88}"/>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1F81FB2F-30D6-9712-6FF5-E36B522333A3}"/>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Stimulation of sympathetic nerves results in increase in proximal sodium absorption even when the filtration rate and renin and angiotensin levels were not changed. Therefore, likely a direct role.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64045F57-4FF3-6BD0-4A85-5D27E8F9AAE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A93C83-7F92-904C-AD2A-EDBDD74190F4}" type="slidenum">
              <a:rPr lang="en-US" altLang="en-US"/>
              <a:pPr>
                <a:spcBef>
                  <a:spcPct val="0"/>
                </a:spcBef>
              </a:pPr>
              <a:t>19</a:t>
            </a:fld>
            <a:endParaRPr lang="en-US" altLang="en-US"/>
          </a:p>
        </p:txBody>
      </p:sp>
      <p:sp>
        <p:nvSpPr>
          <p:cNvPr id="23555" name="Rectangle 2">
            <a:extLst>
              <a:ext uri="{FF2B5EF4-FFF2-40B4-BE49-F238E27FC236}">
                <a16:creationId xmlns:a16="http://schemas.microsoft.com/office/drawing/2014/main" id="{EEB468A1-0396-2B7C-6857-78416EAD2144}"/>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8B2B3759-CF21-84B8-7DF5-1D6A228A5AE3}"/>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Stimulation of sympathetic nerves results in increase in proximal sodium absorption even when the filtration rate and renin and angiotensin levels were not changed. Therefore, likely a direct role.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89C5C41-C0D6-6D8C-D6D5-801BE577558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8C7DFC-7B78-3C41-8BD8-7617FD59FC23}" type="slidenum">
              <a:rPr lang="en-US" altLang="en-US"/>
              <a:pPr>
                <a:spcBef>
                  <a:spcPct val="0"/>
                </a:spcBef>
              </a:pPr>
              <a:t>20</a:t>
            </a:fld>
            <a:endParaRPr lang="en-US" altLang="en-US"/>
          </a:p>
        </p:txBody>
      </p:sp>
      <p:sp>
        <p:nvSpPr>
          <p:cNvPr id="25603" name="Rectangle 2">
            <a:extLst>
              <a:ext uri="{FF2B5EF4-FFF2-40B4-BE49-F238E27FC236}">
                <a16:creationId xmlns:a16="http://schemas.microsoft.com/office/drawing/2014/main" id="{E7B92E0E-7D6C-0384-4887-A16D84E9415A}"/>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4DEED679-2EC4-F5E4-7CDE-C2FC680D9EB2}"/>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Autoregulation can maintain GFR with SBP as low as 80.  Glomerular capillary pressure regulated by resistences in afferent (incoming) and efferent (outgoing) arterioles.  Drop in renal artery pressure leads to prostaglandin mediated drop in afferent glomerular arteriolar resistance which sustains glomerular capillary pressure, the driving force of filtration.  Angiotensin II increases efferent glomerular arteriolar resistance.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629B7727-1D6E-B38D-D82E-F8E35A1E673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4B50DB-A80D-0A4F-87EC-357BBBB264BB}" type="slidenum">
              <a:rPr lang="en-US" altLang="en-US"/>
              <a:pPr>
                <a:spcBef>
                  <a:spcPct val="0"/>
                </a:spcBef>
              </a:pPr>
              <a:t>21</a:t>
            </a:fld>
            <a:endParaRPr lang="en-US" altLang="en-US"/>
          </a:p>
        </p:txBody>
      </p:sp>
      <p:sp>
        <p:nvSpPr>
          <p:cNvPr id="27651" name="Rectangle 2">
            <a:extLst>
              <a:ext uri="{FF2B5EF4-FFF2-40B4-BE49-F238E27FC236}">
                <a16:creationId xmlns:a16="http://schemas.microsoft.com/office/drawing/2014/main" id="{1D0D0292-E9D4-BB00-D413-1194EFAA9CAF}"/>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69272F67-03EC-4585-87E3-05C6249D43F8}"/>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7B0A0F64-0CB2-FDF8-92B7-EBDF7B2D450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96ADF0-A8F2-BA4F-B715-D12042DB1C10}" type="slidenum">
              <a:rPr lang="en-US" altLang="en-US"/>
              <a:pPr>
                <a:spcBef>
                  <a:spcPct val="0"/>
                </a:spcBef>
              </a:pPr>
              <a:t>22</a:t>
            </a:fld>
            <a:endParaRPr lang="en-US" altLang="en-US"/>
          </a:p>
        </p:txBody>
      </p:sp>
      <p:sp>
        <p:nvSpPr>
          <p:cNvPr id="29699" name="Rectangle 2">
            <a:extLst>
              <a:ext uri="{FF2B5EF4-FFF2-40B4-BE49-F238E27FC236}">
                <a16:creationId xmlns:a16="http://schemas.microsoft.com/office/drawing/2014/main" id="{FB28E2FC-DD61-5C15-D652-A45659EF118E}"/>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7177F445-63BF-6891-F3B3-1AB7EE6D3986}"/>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F440B146-8126-BB41-C6F6-5538497494BD}"/>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9307A8-46A7-464B-B4B1-5454BC61F942}" type="slidenum">
              <a:rPr lang="en-US" altLang="en-US"/>
              <a:pPr>
                <a:spcBef>
                  <a:spcPct val="0"/>
                </a:spcBef>
              </a:pPr>
              <a:t>23</a:t>
            </a:fld>
            <a:endParaRPr lang="en-US" altLang="en-US"/>
          </a:p>
        </p:txBody>
      </p:sp>
      <p:sp>
        <p:nvSpPr>
          <p:cNvPr id="31747" name="Rectangle 2">
            <a:extLst>
              <a:ext uri="{FF2B5EF4-FFF2-40B4-BE49-F238E27FC236}">
                <a16:creationId xmlns:a16="http://schemas.microsoft.com/office/drawing/2014/main" id="{DFFF0C0D-EFE0-4FA8-357F-97CA64B655D9}"/>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3CC8B725-8486-7B72-BA8F-B530C1762833}"/>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22303716796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411" name="Google Shape;411;g22303716796_1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2" name="Google Shape;412;g22303716796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Harding"/>
              </a:rPr>
              <a:t>Circulatory dysfunction is the key mechanism involved in the pathophysiology of hepatorenal syndrome (HRS). Patients with advanced cirrhosis present a marked splanchnic arterial vasodilation triggered by portal hypertension. Splanchnic vasodilation leads to a decreased systemic vascular resistance that, at this stage, cannot be compensated by cardiac output, and therefore, effective arterial </a:t>
            </a:r>
            <a:r>
              <a:rPr lang="en-US" b="0" i="0" dirty="0" err="1">
                <a:solidFill>
                  <a:srgbClr val="222222"/>
                </a:solidFill>
                <a:effectLst/>
                <a:latin typeface="Harding"/>
              </a:rPr>
              <a:t>hypovolaemia</a:t>
            </a:r>
            <a:r>
              <a:rPr lang="en-US" b="0" i="0" dirty="0">
                <a:solidFill>
                  <a:srgbClr val="222222"/>
                </a:solidFill>
                <a:effectLst/>
                <a:latin typeface="Harding"/>
              </a:rPr>
              <a:t> develops. Consequently, there is activation of endogenous vasoconstrictor systems. The intense activation of these systems leads to a marked kidney vasoconstriction, inducing a decrease in glomerular filtration rate (GFR) and the development of HRS. At this advanced stage of cirrhosis, evidence shows that there is a decrease in cardiac output, which may also contribute to the decrease in effective arterial blood volume. There is growing evidence suggesting that systemic inflammation also plays an important role in the pathophysiology of HRS. It is hypothesized that pathogen-associated molecular patterns (PAMPs) and damage-associated molecular patterns (DAMPs) deriving from bacterial translocation and from injured liver, respectively, may activate circulating innate immune cells, leading to the development of a marked inflammatory response. Inflammatory mediators would lead to further impairment of circulatory dysfunction and, eventually, could also cause direct kidney tissue damage, but this has not been demonstrated. Finally, local factors, such as impairment in kidney autoregulation, may also play a role. AVP, arginine vasopressin; CO, carbon monoxide; HMGB1, high-mobility group box 1; HSPs, heat shock proteins; NO, nitric oxide; RAAS, renin–angiotensin–aldosterone system; SNS, sympathetic nervous system; TNF, </a:t>
            </a:r>
            <a:r>
              <a:rPr lang="en-US" b="0" i="0" dirty="0" err="1">
                <a:solidFill>
                  <a:srgbClr val="222222"/>
                </a:solidFill>
                <a:effectLst/>
                <a:latin typeface="Harding"/>
              </a:rPr>
              <a:t>tumour</a:t>
            </a:r>
            <a:r>
              <a:rPr lang="en-US" b="0" i="0" dirty="0">
                <a:solidFill>
                  <a:srgbClr val="222222"/>
                </a:solidFill>
                <a:effectLst/>
                <a:latin typeface="Harding"/>
              </a:rPr>
              <a:t> necrosis factor.</a:t>
            </a:r>
            <a:endParaRPr lang="en-US" dirty="0"/>
          </a:p>
        </p:txBody>
      </p:sp>
      <p:sp>
        <p:nvSpPr>
          <p:cNvPr id="4" name="Slide Number Placeholder 3"/>
          <p:cNvSpPr>
            <a:spLocks noGrp="1"/>
          </p:cNvSpPr>
          <p:nvPr>
            <p:ph type="sldNum" sz="quarter" idx="5"/>
          </p:nvPr>
        </p:nvSpPr>
        <p:spPr/>
        <p:txBody>
          <a:bodyPr/>
          <a:lstStyle/>
          <a:p>
            <a:fld id="{39863F87-3CF4-4C91-BED2-6E0C7BABF851}" type="slidenum">
              <a:rPr lang="en-US" smtClean="0"/>
              <a:t>28</a:t>
            </a:fld>
            <a:endParaRPr lang="en-US"/>
          </a:p>
        </p:txBody>
      </p:sp>
    </p:spTree>
    <p:extLst>
      <p:ext uri="{BB962C8B-B14F-4D97-AF65-F5344CB8AC3E}">
        <p14:creationId xmlns:p14="http://schemas.microsoft.com/office/powerpoint/2010/main" val="1670574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3B7AACB-2F8C-6C0A-A6A7-E9EA92BECD4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B1A4E40-CC9A-2F46-AAD2-83E26A206278}" type="slidenum">
              <a:rPr lang="en-US" altLang="en-US"/>
              <a:pPr>
                <a:spcBef>
                  <a:spcPct val="0"/>
                </a:spcBef>
              </a:pPr>
              <a:t>30</a:t>
            </a:fld>
            <a:endParaRPr lang="en-US" altLang="en-US"/>
          </a:p>
        </p:txBody>
      </p:sp>
      <p:sp>
        <p:nvSpPr>
          <p:cNvPr id="37891" name="Rectangle 2">
            <a:extLst>
              <a:ext uri="{FF2B5EF4-FFF2-40B4-BE49-F238E27FC236}">
                <a16:creationId xmlns:a16="http://schemas.microsoft.com/office/drawing/2014/main" id="{D71EAF47-A02C-7A71-1C58-067B8855CBB8}"/>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05AD424-C19D-1600-4BD4-089349EC0B4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E1439D46-43B9-3D6D-600B-7D2604F2C43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B1E2F-D669-0742-81E3-F3306FC7DC9F}" type="slidenum">
              <a:rPr lang="en-US" altLang="en-US"/>
              <a:pPr>
                <a:spcBef>
                  <a:spcPct val="0"/>
                </a:spcBef>
              </a:pPr>
              <a:t>31</a:t>
            </a:fld>
            <a:endParaRPr lang="en-US" altLang="en-US"/>
          </a:p>
        </p:txBody>
      </p:sp>
      <p:sp>
        <p:nvSpPr>
          <p:cNvPr id="39939" name="Rectangle 2">
            <a:extLst>
              <a:ext uri="{FF2B5EF4-FFF2-40B4-BE49-F238E27FC236}">
                <a16:creationId xmlns:a16="http://schemas.microsoft.com/office/drawing/2014/main" id="{F6808B93-0FDC-00B5-F094-8D5438A252D0}"/>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400578E3-9D5D-0DD8-63E5-E896B1FCFACA}"/>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7735C-D36E-ED87-25CF-62D1A8922030}"/>
            </a:ext>
          </a:extLst>
        </p:cNvPr>
        <p:cNvGrpSpPr/>
        <p:nvPr/>
      </p:nvGrpSpPr>
      <p:grpSpPr>
        <a:xfrm>
          <a:off x="0" y="0"/>
          <a:ext cx="0" cy="0"/>
          <a:chOff x="0" y="0"/>
          <a:chExt cx="0" cy="0"/>
        </a:xfrm>
      </p:grpSpPr>
      <p:sp>
        <p:nvSpPr>
          <p:cNvPr id="39938" name="Rectangle 7">
            <a:extLst>
              <a:ext uri="{FF2B5EF4-FFF2-40B4-BE49-F238E27FC236}">
                <a16:creationId xmlns:a16="http://schemas.microsoft.com/office/drawing/2014/main" id="{A0756B5F-9D88-9C7A-2845-2EB25D7DC44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DB1E2F-D669-0742-81E3-F3306FC7DC9F}" type="slidenum">
              <a:rPr lang="en-US" altLang="en-US"/>
              <a:pPr>
                <a:spcBef>
                  <a:spcPct val="0"/>
                </a:spcBef>
              </a:pPr>
              <a:t>32</a:t>
            </a:fld>
            <a:endParaRPr lang="en-US" altLang="en-US"/>
          </a:p>
        </p:txBody>
      </p:sp>
      <p:sp>
        <p:nvSpPr>
          <p:cNvPr id="39939" name="Rectangle 2">
            <a:extLst>
              <a:ext uri="{FF2B5EF4-FFF2-40B4-BE49-F238E27FC236}">
                <a16:creationId xmlns:a16="http://schemas.microsoft.com/office/drawing/2014/main" id="{6F27B2D4-50B9-17E5-9F75-9BE6498C9A5E}"/>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D3373341-A0B6-35F5-28CC-2588DFB44DAE}"/>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02565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03C7FAF-4311-B733-43F0-7F8E7AD9B91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21EC8D-ECBF-D04A-B40E-A1D87D2912DD}" type="slidenum">
              <a:rPr lang="en-US" altLang="en-US"/>
              <a:pPr>
                <a:spcBef>
                  <a:spcPct val="0"/>
                </a:spcBef>
              </a:pPr>
              <a:t>33</a:t>
            </a:fld>
            <a:endParaRPr lang="en-US" altLang="en-US"/>
          </a:p>
        </p:txBody>
      </p:sp>
      <p:sp>
        <p:nvSpPr>
          <p:cNvPr id="41987" name="Rectangle 2">
            <a:extLst>
              <a:ext uri="{FF2B5EF4-FFF2-40B4-BE49-F238E27FC236}">
                <a16:creationId xmlns:a16="http://schemas.microsoft.com/office/drawing/2014/main" id="{2858261D-D6CF-AF4F-546A-65A441510512}"/>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3C4E031E-C642-8DD1-E889-8CAB91EB9C49}"/>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ADDD78E-8EA2-20C5-7311-9ADA96052E5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31726C-EC7C-C448-9368-2E2AF8D59AB4}" type="slidenum">
              <a:rPr lang="en-US" altLang="en-US"/>
              <a:pPr>
                <a:spcBef>
                  <a:spcPct val="0"/>
                </a:spcBef>
              </a:pPr>
              <a:t>34</a:t>
            </a:fld>
            <a:endParaRPr lang="en-US" altLang="en-US"/>
          </a:p>
        </p:txBody>
      </p:sp>
      <p:sp>
        <p:nvSpPr>
          <p:cNvPr id="44035" name="Rectangle 2">
            <a:extLst>
              <a:ext uri="{FF2B5EF4-FFF2-40B4-BE49-F238E27FC236}">
                <a16:creationId xmlns:a16="http://schemas.microsoft.com/office/drawing/2014/main" id="{DEDD7F0B-A97F-CBB8-740E-14D034056D1B}"/>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2B6D541E-0C8A-4712-108D-55A0140AE24D}"/>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EE3F14AF-AB1C-5CB8-F18D-221D2CEDB69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E8E00E-4005-864C-8129-AA7279B10E6E}" type="slidenum">
              <a:rPr lang="en-US" altLang="en-US"/>
              <a:pPr>
                <a:spcBef>
                  <a:spcPct val="0"/>
                </a:spcBef>
              </a:pPr>
              <a:t>35</a:t>
            </a:fld>
            <a:endParaRPr lang="en-US" altLang="en-US"/>
          </a:p>
        </p:txBody>
      </p:sp>
      <p:sp>
        <p:nvSpPr>
          <p:cNvPr id="46083" name="Rectangle 2">
            <a:extLst>
              <a:ext uri="{FF2B5EF4-FFF2-40B4-BE49-F238E27FC236}">
                <a16:creationId xmlns:a16="http://schemas.microsoft.com/office/drawing/2014/main" id="{81EAADC4-6124-B23E-FABB-8ED18A3A3C59}"/>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1EC276AE-10CE-3822-D169-2F28F51B2F4D}"/>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3DCCE631-120F-048B-21E2-C6DDEC3FCA5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A4A4D8-76DB-8D41-9CA3-86086E211A3C}" type="slidenum">
              <a:rPr lang="en-US" altLang="en-US"/>
              <a:pPr>
                <a:spcBef>
                  <a:spcPct val="0"/>
                </a:spcBef>
              </a:pPr>
              <a:t>36</a:t>
            </a:fld>
            <a:endParaRPr lang="en-US" altLang="en-US"/>
          </a:p>
        </p:txBody>
      </p:sp>
      <p:sp>
        <p:nvSpPr>
          <p:cNvPr id="48131" name="Rectangle 2">
            <a:extLst>
              <a:ext uri="{FF2B5EF4-FFF2-40B4-BE49-F238E27FC236}">
                <a16:creationId xmlns:a16="http://schemas.microsoft.com/office/drawing/2014/main" id="{A7223417-4A79-34C1-C0F5-C11C7B739B31}"/>
              </a:ext>
            </a:extLst>
          </p:cNvPr>
          <p:cNvSpPr>
            <a:spLocks noGrp="1" noRot="1" noChangeAspect="1" noChangeArrowheads="1" noTextEdit="1"/>
          </p:cNvSpPr>
          <p:nvPr>
            <p:ph type="sldImg"/>
          </p:nvPr>
        </p:nvSpPr>
        <p:spPr>
          <a:xfrm>
            <a:off x="1146175" y="687388"/>
            <a:ext cx="4567238" cy="3425825"/>
          </a:xfrm>
          <a:ln/>
        </p:spPr>
      </p:sp>
      <p:sp>
        <p:nvSpPr>
          <p:cNvPr id="48132" name="Rectangle 3">
            <a:extLst>
              <a:ext uri="{FF2B5EF4-FFF2-40B4-BE49-F238E27FC236}">
                <a16:creationId xmlns:a16="http://schemas.microsoft.com/office/drawing/2014/main" id="{BE37EA47-CF55-C012-94BC-40B70F3B4D86}"/>
              </a:ext>
            </a:extLst>
          </p:cNvPr>
          <p:cNvSpPr>
            <a:spLocks noGrp="1" noChangeArrowheads="1"/>
          </p:cNvSpPr>
          <p:nvPr>
            <p:ph type="body" idx="1"/>
          </p:nvPr>
        </p:nvSpPr>
        <p:spPr>
          <a:xfrm>
            <a:off x="914400" y="4343400"/>
            <a:ext cx="5029200" cy="4114800"/>
          </a:xfrm>
          <a:noFill/>
        </p:spPr>
        <p:txBody>
          <a:bodyPr/>
          <a:lstStyle/>
          <a:p>
            <a:pPr eaLnBrk="1" hangingPunct="1"/>
            <a:r>
              <a:rPr lang="en-US" altLang="en-US">
                <a:latin typeface="Arial" panose="020B0604020202020204" pitchFamily="34" charset="0"/>
              </a:rPr>
              <a:t>Pigmented granular (“muddy brown”) casts are characteristic of acute tubular necrosis. Although the exact pathogenesis of cast formation is not known, the major component is Tamm-Horsfall glycoprotein, a strongly anionic macromolecule secreted by the ascending thick limb of Henle. Hyaline and waxy casts are also prominent in this particular urinary sediment.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7C516CEA-4B88-97A0-B598-21383D32658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4A293F-C264-AD44-8466-36C79772BF5F}" type="slidenum">
              <a:rPr lang="en-US" altLang="en-US"/>
              <a:pPr>
                <a:spcBef>
                  <a:spcPct val="0"/>
                </a:spcBef>
              </a:pPr>
              <a:t>37</a:t>
            </a:fld>
            <a:endParaRPr lang="en-US" altLang="en-US"/>
          </a:p>
        </p:txBody>
      </p:sp>
      <p:sp>
        <p:nvSpPr>
          <p:cNvPr id="50179" name="Rectangle 2">
            <a:extLst>
              <a:ext uri="{FF2B5EF4-FFF2-40B4-BE49-F238E27FC236}">
                <a16:creationId xmlns:a16="http://schemas.microsoft.com/office/drawing/2014/main" id="{D048C21B-E4FF-38E1-ED65-C1E714D9C495}"/>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4E6EAE45-1430-0557-3ADF-3F2D7D4BBE4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A5530B04-398D-1BB6-E0C8-5F4408F24A5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B14F2E-B405-6840-AF35-EF2E6C53CCE8}" type="slidenum">
              <a:rPr lang="en-US" altLang="en-US"/>
              <a:pPr>
                <a:spcBef>
                  <a:spcPct val="0"/>
                </a:spcBef>
              </a:pPr>
              <a:t>38</a:t>
            </a:fld>
            <a:endParaRPr lang="en-US" altLang="en-US"/>
          </a:p>
        </p:txBody>
      </p:sp>
      <p:sp>
        <p:nvSpPr>
          <p:cNvPr id="52227" name="Rectangle 2">
            <a:extLst>
              <a:ext uri="{FF2B5EF4-FFF2-40B4-BE49-F238E27FC236}">
                <a16:creationId xmlns:a16="http://schemas.microsoft.com/office/drawing/2014/main" id="{8E51DDB2-C3CA-0A83-62BD-E9E396A03599}"/>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237EB895-3560-DA84-D640-7F7DEA48A37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7A5886FD-35CE-65B0-B092-CB54A67BE1B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4BCE9D3-D461-4A47-91F2-55D6E719C2F6}" type="slidenum">
              <a:rPr lang="en-US" altLang="en-US"/>
              <a:pPr>
                <a:spcBef>
                  <a:spcPct val="0"/>
                </a:spcBef>
              </a:pPr>
              <a:t>39</a:t>
            </a:fld>
            <a:endParaRPr lang="en-US" altLang="en-US"/>
          </a:p>
        </p:txBody>
      </p:sp>
      <p:sp>
        <p:nvSpPr>
          <p:cNvPr id="54275" name="Rectangle 2">
            <a:extLst>
              <a:ext uri="{FF2B5EF4-FFF2-40B4-BE49-F238E27FC236}">
                <a16:creationId xmlns:a16="http://schemas.microsoft.com/office/drawing/2014/main" id="{99BFCF41-B620-5268-90B2-8E27A27E6BA7}"/>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1166BF1-3495-ADEB-D7D7-7B1ECDFF3C2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A32F5B41-D326-5498-0508-85FF90D6DD8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CE2E7A-0824-334E-946B-5EB30E15C883}" type="slidenum">
              <a:rPr lang="en-US" altLang="en-US"/>
              <a:pPr>
                <a:spcBef>
                  <a:spcPct val="0"/>
                </a:spcBef>
              </a:pPr>
              <a:t>40</a:t>
            </a:fld>
            <a:endParaRPr lang="en-US" altLang="en-US"/>
          </a:p>
        </p:txBody>
      </p:sp>
      <p:sp>
        <p:nvSpPr>
          <p:cNvPr id="56323" name="Rectangle 2">
            <a:extLst>
              <a:ext uri="{FF2B5EF4-FFF2-40B4-BE49-F238E27FC236}">
                <a16:creationId xmlns:a16="http://schemas.microsoft.com/office/drawing/2014/main" id="{5FA2595A-CE5C-0814-589C-0A627B0DD88C}"/>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F0C72D1B-8606-1E35-C7D3-59C756B35E8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80729095-20D8-FB97-4159-9D581367343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4B9AB1-176A-3748-8561-36AC8FC5DF30}" type="slidenum">
              <a:rPr lang="en-US" altLang="en-US"/>
              <a:pPr>
                <a:spcBef>
                  <a:spcPct val="0"/>
                </a:spcBef>
              </a:pPr>
              <a:t>41</a:t>
            </a:fld>
            <a:endParaRPr lang="en-US" altLang="en-US"/>
          </a:p>
        </p:txBody>
      </p:sp>
      <p:sp>
        <p:nvSpPr>
          <p:cNvPr id="58371" name="Rectangle 2">
            <a:extLst>
              <a:ext uri="{FF2B5EF4-FFF2-40B4-BE49-F238E27FC236}">
                <a16:creationId xmlns:a16="http://schemas.microsoft.com/office/drawing/2014/main" id="{767E74F9-653A-AC5A-9373-C60EE7AA9873}"/>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B3DB413C-1D22-E079-7C36-ECAA09BF165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6A90FBF5-D60D-5A3F-3E01-BA5C852AA97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403BE8-03D1-F04B-8869-F5477BE448F6}" type="slidenum">
              <a:rPr lang="en-US" altLang="en-US"/>
              <a:pPr>
                <a:spcBef>
                  <a:spcPct val="0"/>
                </a:spcBef>
              </a:pPr>
              <a:t>42</a:t>
            </a:fld>
            <a:endParaRPr lang="en-US" altLang="en-US"/>
          </a:p>
        </p:txBody>
      </p:sp>
      <p:sp>
        <p:nvSpPr>
          <p:cNvPr id="60419" name="Rectangle 2">
            <a:extLst>
              <a:ext uri="{FF2B5EF4-FFF2-40B4-BE49-F238E27FC236}">
                <a16:creationId xmlns:a16="http://schemas.microsoft.com/office/drawing/2014/main" id="{8EA0E69C-35D7-DCCE-63F4-DC6A9C86E011}"/>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3FFFEE14-2E05-0B12-3467-7573FE132805}"/>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38927967-B523-D9F4-38ED-875FC04C6E2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0FDFDE-41E5-B346-A35D-7937CCE5CAB4}" type="slidenum">
              <a:rPr lang="en-US" altLang="en-US"/>
              <a:pPr>
                <a:spcBef>
                  <a:spcPct val="0"/>
                </a:spcBef>
              </a:pPr>
              <a:t>43</a:t>
            </a:fld>
            <a:endParaRPr lang="en-US" altLang="en-US"/>
          </a:p>
        </p:txBody>
      </p:sp>
      <p:sp>
        <p:nvSpPr>
          <p:cNvPr id="62467" name="Rectangle 2">
            <a:extLst>
              <a:ext uri="{FF2B5EF4-FFF2-40B4-BE49-F238E27FC236}">
                <a16:creationId xmlns:a16="http://schemas.microsoft.com/office/drawing/2014/main" id="{664027AE-FABC-2772-9676-60FE042C039F}"/>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BE7B334D-AD9A-FA81-7C0E-2A7433129467}"/>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5ECFC509-0E2E-CC26-3F0B-8F0EF30E746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213D86-5E49-384B-851A-0D9529F65B29}" type="slidenum">
              <a:rPr lang="en-US" altLang="en-US"/>
              <a:pPr>
                <a:spcBef>
                  <a:spcPct val="0"/>
                </a:spcBef>
              </a:pPr>
              <a:t>44</a:t>
            </a:fld>
            <a:endParaRPr lang="en-US" altLang="en-US"/>
          </a:p>
        </p:txBody>
      </p:sp>
      <p:sp>
        <p:nvSpPr>
          <p:cNvPr id="64515" name="Rectangle 2">
            <a:extLst>
              <a:ext uri="{FF2B5EF4-FFF2-40B4-BE49-F238E27FC236}">
                <a16:creationId xmlns:a16="http://schemas.microsoft.com/office/drawing/2014/main" id="{2977B34C-1109-149C-87E1-16FBA0B27ABC}"/>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F69C416C-0BC9-FEA6-2F37-1EDCD6CF152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97926DE0-E8F5-32A0-F7F0-C73B9DD7A9F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84E212-5896-914E-B444-D58AFB1CE1F1}" type="slidenum">
              <a:rPr lang="en-US" altLang="en-US"/>
              <a:pPr>
                <a:spcBef>
                  <a:spcPct val="0"/>
                </a:spcBef>
              </a:pPr>
              <a:t>46</a:t>
            </a:fld>
            <a:endParaRPr lang="en-US" altLang="en-US"/>
          </a:p>
        </p:txBody>
      </p:sp>
      <p:sp>
        <p:nvSpPr>
          <p:cNvPr id="67587" name="Rectangle 2">
            <a:extLst>
              <a:ext uri="{FF2B5EF4-FFF2-40B4-BE49-F238E27FC236}">
                <a16:creationId xmlns:a16="http://schemas.microsoft.com/office/drawing/2014/main" id="{A2EFD712-479D-B121-783F-B48521DC5EAA}"/>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B9DC09F0-C15C-4FB9-CB8B-A77AA07F6E4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D42A46BE-0A0D-FAFB-B03C-78BE4186C05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47D603-A7D7-394C-95CB-18468C80986E}" type="slidenum">
              <a:rPr lang="en-US" altLang="en-US"/>
              <a:pPr>
                <a:spcBef>
                  <a:spcPct val="0"/>
                </a:spcBef>
              </a:pPr>
              <a:t>47</a:t>
            </a:fld>
            <a:endParaRPr lang="en-US" altLang="en-US"/>
          </a:p>
        </p:txBody>
      </p:sp>
      <p:sp>
        <p:nvSpPr>
          <p:cNvPr id="69635" name="Rectangle 2">
            <a:extLst>
              <a:ext uri="{FF2B5EF4-FFF2-40B4-BE49-F238E27FC236}">
                <a16:creationId xmlns:a16="http://schemas.microsoft.com/office/drawing/2014/main" id="{98DF48D3-8443-C259-248B-37BF0F6BFD38}"/>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B7DD9C15-2DDB-1DB0-B094-4D76DD4D8A4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8367A890-99ED-5FEE-8801-CE0808A6056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A2367A-D31A-2A4D-80CA-823A16220FA9}" type="slidenum">
              <a:rPr lang="en-US" altLang="en-US"/>
              <a:pPr>
                <a:spcBef>
                  <a:spcPct val="0"/>
                </a:spcBef>
              </a:pPr>
              <a:t>48</a:t>
            </a:fld>
            <a:endParaRPr lang="en-US" altLang="en-US"/>
          </a:p>
        </p:txBody>
      </p:sp>
      <p:sp>
        <p:nvSpPr>
          <p:cNvPr id="71683" name="Rectangle 2">
            <a:extLst>
              <a:ext uri="{FF2B5EF4-FFF2-40B4-BE49-F238E27FC236}">
                <a16:creationId xmlns:a16="http://schemas.microsoft.com/office/drawing/2014/main" id="{C947C6BE-4C65-152E-3D73-B8D30B803176}"/>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77BC7588-AEB3-6192-79AE-0B967E783B2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E21D6362-171D-2353-A3F6-4EEDD486664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131C5C-1672-9143-96E7-8E3E58F720E5}" type="slidenum">
              <a:rPr lang="en-US" altLang="en-US"/>
              <a:pPr>
                <a:spcBef>
                  <a:spcPct val="0"/>
                </a:spcBef>
              </a:pPr>
              <a:t>49</a:t>
            </a:fld>
            <a:endParaRPr lang="en-US" altLang="en-US"/>
          </a:p>
        </p:txBody>
      </p:sp>
      <p:sp>
        <p:nvSpPr>
          <p:cNvPr id="73731" name="Rectangle 2">
            <a:extLst>
              <a:ext uri="{FF2B5EF4-FFF2-40B4-BE49-F238E27FC236}">
                <a16:creationId xmlns:a16="http://schemas.microsoft.com/office/drawing/2014/main" id="{3E8147C3-3AEB-F9CB-1B3F-D2572624DD38}"/>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F3DB69A5-0136-DB36-6436-FE754EC3B637}"/>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919DAC8-C3AF-B327-B8FB-C976DAFBE19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520F86-C5D6-AF45-8021-64DE71F0D2E5}" type="slidenum">
              <a:rPr lang="en-US" altLang="en-US"/>
              <a:pPr>
                <a:spcBef>
                  <a:spcPct val="0"/>
                </a:spcBef>
              </a:pPr>
              <a:t>50</a:t>
            </a:fld>
            <a:endParaRPr lang="en-US" altLang="en-US"/>
          </a:p>
        </p:txBody>
      </p:sp>
      <p:sp>
        <p:nvSpPr>
          <p:cNvPr id="75779" name="Rectangle 2">
            <a:extLst>
              <a:ext uri="{FF2B5EF4-FFF2-40B4-BE49-F238E27FC236}">
                <a16:creationId xmlns:a16="http://schemas.microsoft.com/office/drawing/2014/main" id="{532CADFC-109F-3DD7-A353-F052977C5394}"/>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70E3FEA3-A6BA-37F8-EB81-B7081911804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3FA50E8E-3E47-A2B3-4301-DC1D3E022D5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DF7EE0-8520-A54F-A408-F16B7901D534}" type="slidenum">
              <a:rPr lang="en-US" altLang="en-US"/>
              <a:pPr>
                <a:spcBef>
                  <a:spcPct val="0"/>
                </a:spcBef>
              </a:pPr>
              <a:t>51</a:t>
            </a:fld>
            <a:endParaRPr lang="en-US" altLang="en-US"/>
          </a:p>
        </p:txBody>
      </p:sp>
      <p:sp>
        <p:nvSpPr>
          <p:cNvPr id="77827" name="Rectangle 2">
            <a:extLst>
              <a:ext uri="{FF2B5EF4-FFF2-40B4-BE49-F238E27FC236}">
                <a16:creationId xmlns:a16="http://schemas.microsoft.com/office/drawing/2014/main" id="{66D4A7FF-BC65-7775-CCE3-607CB9C28F25}"/>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5B09EC5B-24C6-9196-A4F0-B23D8E70CF8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A0F6535-2AEC-A83D-6199-6EEE988B454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34DFB6-5386-F041-B440-C6571304E0E9}" type="slidenum">
              <a:rPr lang="en-US" altLang="en-US"/>
              <a:pPr>
                <a:spcBef>
                  <a:spcPct val="0"/>
                </a:spcBef>
              </a:pPr>
              <a:t>52</a:t>
            </a:fld>
            <a:endParaRPr lang="en-US" altLang="en-US"/>
          </a:p>
        </p:txBody>
      </p:sp>
      <p:sp>
        <p:nvSpPr>
          <p:cNvPr id="79875" name="Rectangle 2">
            <a:extLst>
              <a:ext uri="{FF2B5EF4-FFF2-40B4-BE49-F238E27FC236}">
                <a16:creationId xmlns:a16="http://schemas.microsoft.com/office/drawing/2014/main" id="{11B3F1E9-3077-A672-1C21-C416CA1AF689}"/>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5766823E-41FE-1A56-057A-EDDB0B50358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341D38E3-9011-5EEC-F922-D3116C53972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792764-A24D-934A-90B9-F81D9B2D0B60}" type="slidenum">
              <a:rPr lang="en-US" altLang="en-US"/>
              <a:pPr>
                <a:spcBef>
                  <a:spcPct val="0"/>
                </a:spcBef>
              </a:pPr>
              <a:t>53</a:t>
            </a:fld>
            <a:endParaRPr lang="en-US" altLang="en-US"/>
          </a:p>
        </p:txBody>
      </p:sp>
      <p:sp>
        <p:nvSpPr>
          <p:cNvPr id="81923" name="Rectangle 2">
            <a:extLst>
              <a:ext uri="{FF2B5EF4-FFF2-40B4-BE49-F238E27FC236}">
                <a16:creationId xmlns:a16="http://schemas.microsoft.com/office/drawing/2014/main" id="{E2D07162-C56B-10A9-A61C-387A4E0EBE93}"/>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A433F0C5-FF00-BEA7-61A6-A688C4994BC7}"/>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8CD1959D-7D70-772F-8D43-2F1E238706C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E2A6A0-2D42-7240-9B61-7885D5A9A294}" type="slidenum">
              <a:rPr lang="en-US" altLang="en-US"/>
              <a:pPr>
                <a:spcBef>
                  <a:spcPct val="0"/>
                </a:spcBef>
              </a:pPr>
              <a:t>54</a:t>
            </a:fld>
            <a:endParaRPr lang="en-US" altLang="en-US"/>
          </a:p>
        </p:txBody>
      </p:sp>
      <p:sp>
        <p:nvSpPr>
          <p:cNvPr id="83971" name="Rectangle 2">
            <a:extLst>
              <a:ext uri="{FF2B5EF4-FFF2-40B4-BE49-F238E27FC236}">
                <a16:creationId xmlns:a16="http://schemas.microsoft.com/office/drawing/2014/main" id="{2980233B-833F-1C3E-9BE5-993DF73B2D98}"/>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355F6F64-2E87-16BE-0B9E-E73328800117}"/>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590688FF-C052-F9FC-8D04-BEB97C431B8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FAF56F-918F-8449-A3AE-AFD58FE6224B}" type="slidenum">
              <a:rPr lang="en-US" altLang="en-US"/>
              <a:pPr>
                <a:spcBef>
                  <a:spcPct val="0"/>
                </a:spcBef>
              </a:pPr>
              <a:t>55</a:t>
            </a:fld>
            <a:endParaRPr lang="en-US" altLang="en-US"/>
          </a:p>
        </p:txBody>
      </p:sp>
      <p:sp>
        <p:nvSpPr>
          <p:cNvPr id="86019" name="Rectangle 2">
            <a:extLst>
              <a:ext uri="{FF2B5EF4-FFF2-40B4-BE49-F238E27FC236}">
                <a16:creationId xmlns:a16="http://schemas.microsoft.com/office/drawing/2014/main" id="{05BA2556-E31F-2551-F5F8-1F707C68D85B}"/>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AB62E552-B993-E142-9B54-D662850EA6D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3CF10A90-8B96-D85C-01E8-4BEB2D8D320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9096B6-3A6C-7B43-86FA-A8C21F136FF7}" type="slidenum">
              <a:rPr lang="en-US" altLang="en-US"/>
              <a:pPr>
                <a:spcBef>
                  <a:spcPct val="0"/>
                </a:spcBef>
              </a:pPr>
              <a:t>56</a:t>
            </a:fld>
            <a:endParaRPr lang="en-US" altLang="en-US"/>
          </a:p>
        </p:txBody>
      </p:sp>
      <p:sp>
        <p:nvSpPr>
          <p:cNvPr id="88067" name="Rectangle 2">
            <a:extLst>
              <a:ext uri="{FF2B5EF4-FFF2-40B4-BE49-F238E27FC236}">
                <a16:creationId xmlns:a16="http://schemas.microsoft.com/office/drawing/2014/main" id="{32829A14-BDCF-300F-BC1B-4FE6EB3013A0}"/>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A22F53C6-4CEB-5866-84FA-F81421D29685}"/>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3CF10A90-8B96-D85C-01E8-4BEB2D8D320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9096B6-3A6C-7B43-86FA-A8C21F136FF7}" type="slidenum">
              <a:rPr lang="en-US" altLang="en-US"/>
              <a:pPr>
                <a:spcBef>
                  <a:spcPct val="0"/>
                </a:spcBef>
              </a:pPr>
              <a:t>57</a:t>
            </a:fld>
            <a:endParaRPr lang="en-US" altLang="en-US"/>
          </a:p>
        </p:txBody>
      </p:sp>
      <p:sp>
        <p:nvSpPr>
          <p:cNvPr id="88067" name="Rectangle 2">
            <a:extLst>
              <a:ext uri="{FF2B5EF4-FFF2-40B4-BE49-F238E27FC236}">
                <a16:creationId xmlns:a16="http://schemas.microsoft.com/office/drawing/2014/main" id="{32829A14-BDCF-300F-BC1B-4FE6EB3013A0}"/>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A22F53C6-4CEB-5866-84FA-F81421D29685}"/>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55761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D01D35C6-EED8-6B0D-FE4B-1106EE30596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1A9F3C-1787-784A-A2AB-B42C522B40C8}" type="slidenum">
              <a:rPr lang="en-US" altLang="en-US"/>
              <a:pPr>
                <a:spcBef>
                  <a:spcPct val="0"/>
                </a:spcBef>
              </a:pPr>
              <a:t>58</a:t>
            </a:fld>
            <a:endParaRPr lang="en-US" altLang="en-US"/>
          </a:p>
        </p:txBody>
      </p:sp>
      <p:sp>
        <p:nvSpPr>
          <p:cNvPr id="90115" name="Rectangle 2">
            <a:extLst>
              <a:ext uri="{FF2B5EF4-FFF2-40B4-BE49-F238E27FC236}">
                <a16:creationId xmlns:a16="http://schemas.microsoft.com/office/drawing/2014/main" id="{2E365BB8-85A5-EBE8-B5CE-42655831F562}"/>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8310FBE7-CF3B-9BC1-11D8-347432987E12}"/>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D01D35C6-EED8-6B0D-FE4B-1106EE30596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1A9F3C-1787-784A-A2AB-B42C522B40C8}" type="slidenum">
              <a:rPr lang="en-US" altLang="en-US"/>
              <a:pPr>
                <a:spcBef>
                  <a:spcPct val="0"/>
                </a:spcBef>
              </a:pPr>
              <a:t>59</a:t>
            </a:fld>
            <a:endParaRPr lang="en-US" altLang="en-US"/>
          </a:p>
        </p:txBody>
      </p:sp>
      <p:sp>
        <p:nvSpPr>
          <p:cNvPr id="90115" name="Rectangle 2">
            <a:extLst>
              <a:ext uri="{FF2B5EF4-FFF2-40B4-BE49-F238E27FC236}">
                <a16:creationId xmlns:a16="http://schemas.microsoft.com/office/drawing/2014/main" id="{2E365BB8-85A5-EBE8-B5CE-42655831F562}"/>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8310FBE7-CF3B-9BC1-11D8-347432987E12}"/>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812140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BFA38E87-D7F1-7C5B-ED65-E42820651AB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44FF0D-2F4A-CB40-B4AC-85571E450E86}" type="slidenum">
              <a:rPr lang="en-US" altLang="en-US"/>
              <a:pPr>
                <a:spcBef>
                  <a:spcPct val="0"/>
                </a:spcBef>
              </a:pPr>
              <a:t>60</a:t>
            </a:fld>
            <a:endParaRPr lang="en-US" altLang="en-US"/>
          </a:p>
        </p:txBody>
      </p:sp>
      <p:sp>
        <p:nvSpPr>
          <p:cNvPr id="92163" name="Rectangle 2">
            <a:extLst>
              <a:ext uri="{FF2B5EF4-FFF2-40B4-BE49-F238E27FC236}">
                <a16:creationId xmlns:a16="http://schemas.microsoft.com/office/drawing/2014/main" id="{B1515CDC-2ACF-A092-D1A0-C70969926E38}"/>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0C0D5909-D72B-EFF7-09B3-0D1312D0656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0B7515CE-3615-02E4-08E3-1781E79CD4C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C3A4E-136B-D14D-8ECA-0E6959BA54AB}" type="slidenum">
              <a:rPr lang="en-US" altLang="en-US"/>
              <a:pPr>
                <a:spcBef>
                  <a:spcPct val="0"/>
                </a:spcBef>
              </a:pPr>
              <a:t>61</a:t>
            </a:fld>
            <a:endParaRPr lang="en-US" altLang="en-US"/>
          </a:p>
        </p:txBody>
      </p:sp>
      <p:sp>
        <p:nvSpPr>
          <p:cNvPr id="94211" name="Rectangle 2">
            <a:extLst>
              <a:ext uri="{FF2B5EF4-FFF2-40B4-BE49-F238E27FC236}">
                <a16:creationId xmlns:a16="http://schemas.microsoft.com/office/drawing/2014/main" id="{F13035CA-5557-832B-7FF5-43F396D0F71D}"/>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34B590F0-72AC-04EE-21B0-3E54D9DBF0BA}"/>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0B7515CE-3615-02E4-08E3-1781E79CD4C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5C3A4E-136B-D14D-8ECA-0E6959BA54AB}" type="slidenum">
              <a:rPr lang="en-US" altLang="en-US"/>
              <a:pPr>
                <a:spcBef>
                  <a:spcPct val="0"/>
                </a:spcBef>
              </a:pPr>
              <a:t>62</a:t>
            </a:fld>
            <a:endParaRPr lang="en-US" altLang="en-US"/>
          </a:p>
        </p:txBody>
      </p:sp>
      <p:sp>
        <p:nvSpPr>
          <p:cNvPr id="94211" name="Rectangle 2">
            <a:extLst>
              <a:ext uri="{FF2B5EF4-FFF2-40B4-BE49-F238E27FC236}">
                <a16:creationId xmlns:a16="http://schemas.microsoft.com/office/drawing/2014/main" id="{F13035CA-5557-832B-7FF5-43F396D0F71D}"/>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34B590F0-72AC-04EE-21B0-3E54D9DBF0BA}"/>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159543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05F14C87-F09E-EF6F-E022-9C6F982FCA0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9A11EE-A811-3748-A860-5BFFCA16F1B7}" type="slidenum">
              <a:rPr lang="en-US" altLang="en-US"/>
              <a:pPr>
                <a:spcBef>
                  <a:spcPct val="0"/>
                </a:spcBef>
              </a:pPr>
              <a:t>63</a:t>
            </a:fld>
            <a:endParaRPr lang="en-US" altLang="en-US"/>
          </a:p>
        </p:txBody>
      </p:sp>
      <p:sp>
        <p:nvSpPr>
          <p:cNvPr id="96259" name="Rectangle 2">
            <a:extLst>
              <a:ext uri="{FF2B5EF4-FFF2-40B4-BE49-F238E27FC236}">
                <a16:creationId xmlns:a16="http://schemas.microsoft.com/office/drawing/2014/main" id="{E2B6DB60-85D2-4D72-9E39-B69AB44D42DB}"/>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759AC9F7-5551-001B-E027-7D91BF1448C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05F14C87-F09E-EF6F-E022-9C6F982FCA0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9A11EE-A811-3748-A860-5BFFCA16F1B7}" type="slidenum">
              <a:rPr lang="en-US" altLang="en-US"/>
              <a:pPr>
                <a:spcBef>
                  <a:spcPct val="0"/>
                </a:spcBef>
              </a:pPr>
              <a:t>64</a:t>
            </a:fld>
            <a:endParaRPr lang="en-US" altLang="en-US"/>
          </a:p>
        </p:txBody>
      </p:sp>
      <p:sp>
        <p:nvSpPr>
          <p:cNvPr id="96259" name="Rectangle 2">
            <a:extLst>
              <a:ext uri="{FF2B5EF4-FFF2-40B4-BE49-F238E27FC236}">
                <a16:creationId xmlns:a16="http://schemas.microsoft.com/office/drawing/2014/main" id="{E2B6DB60-85D2-4D72-9E39-B69AB44D42DB}"/>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759AC9F7-5551-001B-E027-7D91BF1448C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744141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8BBA128A-1D0C-DD15-85E2-0851D931529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50EBCC-659A-F647-9888-91CE453E3ADF}" type="slidenum">
              <a:rPr lang="en-US" altLang="en-US"/>
              <a:pPr>
                <a:spcBef>
                  <a:spcPct val="0"/>
                </a:spcBef>
              </a:pPr>
              <a:t>65</a:t>
            </a:fld>
            <a:endParaRPr lang="en-US" altLang="en-US"/>
          </a:p>
        </p:txBody>
      </p:sp>
      <p:sp>
        <p:nvSpPr>
          <p:cNvPr id="98307" name="Rectangle 2">
            <a:extLst>
              <a:ext uri="{FF2B5EF4-FFF2-40B4-BE49-F238E27FC236}">
                <a16:creationId xmlns:a16="http://schemas.microsoft.com/office/drawing/2014/main" id="{F08B9DC2-2F39-4C1C-0232-39B93A8451A3}"/>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936ECFB6-2D9F-938E-6085-4409AC78AEB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80A88883-EC9F-379E-42F0-475B76092D5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BF7FF5-F905-7A47-9688-A3BA48C7FEF9}" type="slidenum">
              <a:rPr lang="en-US" altLang="en-US"/>
              <a:pPr>
                <a:spcBef>
                  <a:spcPct val="0"/>
                </a:spcBef>
              </a:pPr>
              <a:t>75</a:t>
            </a:fld>
            <a:endParaRPr lang="en-US" altLang="en-US"/>
          </a:p>
        </p:txBody>
      </p:sp>
      <p:sp>
        <p:nvSpPr>
          <p:cNvPr id="119811" name="Rectangle 2">
            <a:extLst>
              <a:ext uri="{FF2B5EF4-FFF2-40B4-BE49-F238E27FC236}">
                <a16:creationId xmlns:a16="http://schemas.microsoft.com/office/drawing/2014/main" id="{541AC3B0-FD99-8BB6-94A2-4EC075F98090}"/>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25B78DE2-EB36-A024-794D-7B84BEED1056}"/>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85B7C6A6-5D22-E5B2-418B-B1E93113709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C5AFEE-0FE4-CB41-A341-2B91AC32D75B}" type="slidenum">
              <a:rPr lang="en-US" altLang="en-US"/>
              <a:pPr>
                <a:spcBef>
                  <a:spcPct val="0"/>
                </a:spcBef>
              </a:pPr>
              <a:t>76</a:t>
            </a:fld>
            <a:endParaRPr lang="en-US" altLang="en-US"/>
          </a:p>
        </p:txBody>
      </p:sp>
      <p:sp>
        <p:nvSpPr>
          <p:cNvPr id="121859" name="Rectangle 2">
            <a:extLst>
              <a:ext uri="{FF2B5EF4-FFF2-40B4-BE49-F238E27FC236}">
                <a16:creationId xmlns:a16="http://schemas.microsoft.com/office/drawing/2014/main" id="{09B2452C-322E-5003-CC22-DEFA5012549C}"/>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CC02C602-71A8-1B1F-5D14-9D91BAB17729}"/>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8F81AF96-5677-3BC7-67BB-281577160C0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51F0C5-E7B2-EF40-B859-F3AB5C7E9F6C}" type="slidenum">
              <a:rPr lang="en-US" altLang="en-US"/>
              <a:pPr>
                <a:spcBef>
                  <a:spcPct val="0"/>
                </a:spcBef>
              </a:pPr>
              <a:t>77</a:t>
            </a:fld>
            <a:endParaRPr lang="en-US" altLang="en-US"/>
          </a:p>
        </p:txBody>
      </p:sp>
      <p:sp>
        <p:nvSpPr>
          <p:cNvPr id="123907" name="Rectangle 2">
            <a:extLst>
              <a:ext uri="{FF2B5EF4-FFF2-40B4-BE49-F238E27FC236}">
                <a16:creationId xmlns:a16="http://schemas.microsoft.com/office/drawing/2014/main" id="{5C845B1F-FB2B-05E1-6050-990A89B1A74F}"/>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7305547A-4646-EAFD-778C-F00B3D6490C9}"/>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F1C7EE9-7046-B298-8F55-48894BB14E1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A97CFB1-CBC1-2FD1-17C7-939B9045BC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BBA5816-DE03-0911-B654-8C661274EEE8}"/>
              </a:ext>
            </a:extLst>
          </p:cNvPr>
          <p:cNvSpPr>
            <a:spLocks noGrp="1" noChangeArrowheads="1"/>
          </p:cNvSpPr>
          <p:nvPr>
            <p:ph type="sldNum" sz="quarter" idx="12"/>
          </p:nvPr>
        </p:nvSpPr>
        <p:spPr>
          <a:ln/>
        </p:spPr>
        <p:txBody>
          <a:bodyPr/>
          <a:lstStyle>
            <a:lvl1pPr>
              <a:defRPr/>
            </a:lvl1pPr>
          </a:lstStyle>
          <a:p>
            <a:fld id="{19AEB383-077A-024E-96F6-5A9FD3276BE2}" type="slidenum">
              <a:rPr lang="en-US" altLang="en-US"/>
              <a:pPr/>
              <a:t>‹#›</a:t>
            </a:fld>
            <a:endParaRPr lang="en-US" altLang="en-US"/>
          </a:p>
        </p:txBody>
      </p:sp>
    </p:spTree>
    <p:extLst>
      <p:ext uri="{BB962C8B-B14F-4D97-AF65-F5344CB8AC3E}">
        <p14:creationId xmlns:p14="http://schemas.microsoft.com/office/powerpoint/2010/main" val="2412234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68167D1-9873-EEC3-381D-9053210776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38B576-CC45-A049-FE53-7BABCF180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6BA0EA3-4A97-0464-C1A3-3B087E1676AB}"/>
              </a:ext>
            </a:extLst>
          </p:cNvPr>
          <p:cNvSpPr>
            <a:spLocks noGrp="1" noChangeArrowheads="1"/>
          </p:cNvSpPr>
          <p:nvPr>
            <p:ph type="sldNum" sz="quarter" idx="12"/>
          </p:nvPr>
        </p:nvSpPr>
        <p:spPr>
          <a:ln/>
        </p:spPr>
        <p:txBody>
          <a:bodyPr/>
          <a:lstStyle>
            <a:lvl1pPr>
              <a:defRPr/>
            </a:lvl1pPr>
          </a:lstStyle>
          <a:p>
            <a:fld id="{21AB0E4F-111D-9D4F-A878-6B9D0A13D87A}" type="slidenum">
              <a:rPr lang="en-US" altLang="en-US"/>
              <a:pPr/>
              <a:t>‹#›</a:t>
            </a:fld>
            <a:endParaRPr lang="en-US" altLang="en-US"/>
          </a:p>
        </p:txBody>
      </p:sp>
    </p:spTree>
    <p:extLst>
      <p:ext uri="{BB962C8B-B14F-4D97-AF65-F5344CB8AC3E}">
        <p14:creationId xmlns:p14="http://schemas.microsoft.com/office/powerpoint/2010/main" val="1374380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CA6F24B-EE4F-47CA-1489-673055A096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0CCE96F-C39C-2854-529E-35E2CBBD35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68011FD-9730-4691-C106-23FA619FAB79}"/>
              </a:ext>
            </a:extLst>
          </p:cNvPr>
          <p:cNvSpPr>
            <a:spLocks noGrp="1" noChangeArrowheads="1"/>
          </p:cNvSpPr>
          <p:nvPr>
            <p:ph type="sldNum" sz="quarter" idx="12"/>
          </p:nvPr>
        </p:nvSpPr>
        <p:spPr>
          <a:ln/>
        </p:spPr>
        <p:txBody>
          <a:bodyPr/>
          <a:lstStyle>
            <a:lvl1pPr>
              <a:defRPr/>
            </a:lvl1pPr>
          </a:lstStyle>
          <a:p>
            <a:fld id="{3DF79910-C31F-FD4E-9A0C-05183138E661}" type="slidenum">
              <a:rPr lang="en-US" altLang="en-US"/>
              <a:pPr/>
              <a:t>‹#›</a:t>
            </a:fld>
            <a:endParaRPr lang="en-US" altLang="en-US"/>
          </a:p>
        </p:txBody>
      </p:sp>
    </p:spTree>
    <p:extLst>
      <p:ext uri="{BB962C8B-B14F-4D97-AF65-F5344CB8AC3E}">
        <p14:creationId xmlns:p14="http://schemas.microsoft.com/office/powerpoint/2010/main" val="4164167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09B74EE-FD0D-7C4D-20BA-3098149E693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B98CA88-BEBF-EB15-53C6-2BC9DA8DF4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4E35034-49C7-8064-BF39-E5F45F1CD9A0}"/>
              </a:ext>
            </a:extLst>
          </p:cNvPr>
          <p:cNvSpPr>
            <a:spLocks noGrp="1" noChangeArrowheads="1"/>
          </p:cNvSpPr>
          <p:nvPr>
            <p:ph type="sldNum" sz="quarter" idx="12"/>
          </p:nvPr>
        </p:nvSpPr>
        <p:spPr>
          <a:ln/>
        </p:spPr>
        <p:txBody>
          <a:bodyPr/>
          <a:lstStyle>
            <a:lvl1pPr>
              <a:defRPr/>
            </a:lvl1pPr>
          </a:lstStyle>
          <a:p>
            <a:fld id="{B706CCF1-29BE-E345-8456-C2B3CB97A274}" type="slidenum">
              <a:rPr lang="en-US" altLang="en-US"/>
              <a:pPr/>
              <a:t>‹#›</a:t>
            </a:fld>
            <a:endParaRPr lang="en-US" altLang="en-US"/>
          </a:p>
        </p:txBody>
      </p:sp>
    </p:spTree>
    <p:extLst>
      <p:ext uri="{BB962C8B-B14F-4D97-AF65-F5344CB8AC3E}">
        <p14:creationId xmlns:p14="http://schemas.microsoft.com/office/powerpoint/2010/main" val="9043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DE8F06F-520D-56B0-D110-0DC75FA92C8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60B7410-6D1F-9765-5B1A-B1B44D3000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84A3E04-B900-78DF-36B7-A479A339AFFD}"/>
              </a:ext>
            </a:extLst>
          </p:cNvPr>
          <p:cNvSpPr>
            <a:spLocks noGrp="1" noChangeArrowheads="1"/>
          </p:cNvSpPr>
          <p:nvPr>
            <p:ph type="sldNum" sz="quarter" idx="12"/>
          </p:nvPr>
        </p:nvSpPr>
        <p:spPr>
          <a:ln/>
        </p:spPr>
        <p:txBody>
          <a:bodyPr/>
          <a:lstStyle>
            <a:lvl1pPr>
              <a:defRPr/>
            </a:lvl1pPr>
          </a:lstStyle>
          <a:p>
            <a:fld id="{7A2D4B9A-6138-F244-855E-0F2CAAEA4297}" type="slidenum">
              <a:rPr lang="en-US" altLang="en-US"/>
              <a:pPr/>
              <a:t>‹#›</a:t>
            </a:fld>
            <a:endParaRPr lang="en-US" altLang="en-US"/>
          </a:p>
        </p:txBody>
      </p:sp>
    </p:spTree>
    <p:extLst>
      <p:ext uri="{BB962C8B-B14F-4D97-AF65-F5344CB8AC3E}">
        <p14:creationId xmlns:p14="http://schemas.microsoft.com/office/powerpoint/2010/main" val="144294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C4A19FF-5633-068F-00E4-553BBBDF9DA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B686B76-D444-846D-DE70-02081036B8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40EDCA1-8DF8-6A61-9EA4-A10519872CE9}"/>
              </a:ext>
            </a:extLst>
          </p:cNvPr>
          <p:cNvSpPr>
            <a:spLocks noGrp="1" noChangeArrowheads="1"/>
          </p:cNvSpPr>
          <p:nvPr>
            <p:ph type="sldNum" sz="quarter" idx="12"/>
          </p:nvPr>
        </p:nvSpPr>
        <p:spPr>
          <a:ln/>
        </p:spPr>
        <p:txBody>
          <a:bodyPr/>
          <a:lstStyle>
            <a:lvl1pPr>
              <a:defRPr/>
            </a:lvl1pPr>
          </a:lstStyle>
          <a:p>
            <a:fld id="{8F63E22C-2239-1C49-9BE7-B76EE1AFB6B9}" type="slidenum">
              <a:rPr lang="en-US" altLang="en-US"/>
              <a:pPr/>
              <a:t>‹#›</a:t>
            </a:fld>
            <a:endParaRPr lang="en-US" altLang="en-US"/>
          </a:p>
        </p:txBody>
      </p:sp>
    </p:spTree>
    <p:extLst>
      <p:ext uri="{BB962C8B-B14F-4D97-AF65-F5344CB8AC3E}">
        <p14:creationId xmlns:p14="http://schemas.microsoft.com/office/powerpoint/2010/main" val="3974655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3DF3D09-6565-A45D-BDE1-B1CA472B60D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019B33C-5F5F-B618-4412-83E8E7C3D5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9E09D7A-70B9-8B27-689E-A8ED7C1AE740}"/>
              </a:ext>
            </a:extLst>
          </p:cNvPr>
          <p:cNvSpPr>
            <a:spLocks noGrp="1" noChangeArrowheads="1"/>
          </p:cNvSpPr>
          <p:nvPr>
            <p:ph type="sldNum" sz="quarter" idx="12"/>
          </p:nvPr>
        </p:nvSpPr>
        <p:spPr>
          <a:ln/>
        </p:spPr>
        <p:txBody>
          <a:bodyPr/>
          <a:lstStyle>
            <a:lvl1pPr>
              <a:defRPr/>
            </a:lvl1pPr>
          </a:lstStyle>
          <a:p>
            <a:fld id="{2AA11764-1081-0043-BB53-4D7C94471E64}" type="slidenum">
              <a:rPr lang="en-US" altLang="en-US"/>
              <a:pPr/>
              <a:t>‹#›</a:t>
            </a:fld>
            <a:endParaRPr lang="en-US" altLang="en-US"/>
          </a:p>
        </p:txBody>
      </p:sp>
    </p:spTree>
    <p:extLst>
      <p:ext uri="{BB962C8B-B14F-4D97-AF65-F5344CB8AC3E}">
        <p14:creationId xmlns:p14="http://schemas.microsoft.com/office/powerpoint/2010/main" val="2017881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2B9E769-364B-2CBF-74B7-17F87CD2BB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7E5E265-CFC5-298B-5995-13C1B0B345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EE0D88A-5E90-5EDC-BF34-D527F6E45CCD}"/>
              </a:ext>
            </a:extLst>
          </p:cNvPr>
          <p:cNvSpPr>
            <a:spLocks noGrp="1" noChangeArrowheads="1"/>
          </p:cNvSpPr>
          <p:nvPr>
            <p:ph type="sldNum" sz="quarter" idx="12"/>
          </p:nvPr>
        </p:nvSpPr>
        <p:spPr>
          <a:ln/>
        </p:spPr>
        <p:txBody>
          <a:bodyPr/>
          <a:lstStyle>
            <a:lvl1pPr>
              <a:defRPr/>
            </a:lvl1pPr>
          </a:lstStyle>
          <a:p>
            <a:fld id="{1382D9A0-89A4-A640-9B27-84416921172C}" type="slidenum">
              <a:rPr lang="en-US" altLang="en-US"/>
              <a:pPr/>
              <a:t>‹#›</a:t>
            </a:fld>
            <a:endParaRPr lang="en-US" altLang="en-US"/>
          </a:p>
        </p:txBody>
      </p:sp>
    </p:spTree>
    <p:extLst>
      <p:ext uri="{BB962C8B-B14F-4D97-AF65-F5344CB8AC3E}">
        <p14:creationId xmlns:p14="http://schemas.microsoft.com/office/powerpoint/2010/main" val="2023380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C9C5B83-79F5-3F02-8F87-D054B6CB0C0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B27C21-AB46-DDF2-B7C2-0CF024B0F2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281338D-CD48-017B-AB81-51ED786E91DD}"/>
              </a:ext>
            </a:extLst>
          </p:cNvPr>
          <p:cNvSpPr>
            <a:spLocks noGrp="1" noChangeArrowheads="1"/>
          </p:cNvSpPr>
          <p:nvPr>
            <p:ph type="sldNum" sz="quarter" idx="12"/>
          </p:nvPr>
        </p:nvSpPr>
        <p:spPr>
          <a:ln/>
        </p:spPr>
        <p:txBody>
          <a:bodyPr/>
          <a:lstStyle>
            <a:lvl1pPr>
              <a:defRPr/>
            </a:lvl1pPr>
          </a:lstStyle>
          <a:p>
            <a:fld id="{1D1F7DC1-78A4-7B45-8924-48698F0DE88E}" type="slidenum">
              <a:rPr lang="en-US" altLang="en-US"/>
              <a:pPr/>
              <a:t>‹#›</a:t>
            </a:fld>
            <a:endParaRPr lang="en-US" altLang="en-US"/>
          </a:p>
        </p:txBody>
      </p:sp>
    </p:spTree>
    <p:extLst>
      <p:ext uri="{BB962C8B-B14F-4D97-AF65-F5344CB8AC3E}">
        <p14:creationId xmlns:p14="http://schemas.microsoft.com/office/powerpoint/2010/main" val="2870695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E08361B-AE42-C3EE-E707-528D725B16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FF1BA4-12A5-F252-AFF7-89040EF5C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ED236D-1523-3372-95FA-9FF962392216}"/>
              </a:ext>
            </a:extLst>
          </p:cNvPr>
          <p:cNvSpPr>
            <a:spLocks noGrp="1" noChangeArrowheads="1"/>
          </p:cNvSpPr>
          <p:nvPr>
            <p:ph type="sldNum" sz="quarter" idx="12"/>
          </p:nvPr>
        </p:nvSpPr>
        <p:spPr>
          <a:ln/>
        </p:spPr>
        <p:txBody>
          <a:bodyPr/>
          <a:lstStyle>
            <a:lvl1pPr>
              <a:defRPr/>
            </a:lvl1pPr>
          </a:lstStyle>
          <a:p>
            <a:fld id="{6B1C0920-88DC-4147-B362-5B0163BF9EBE}" type="slidenum">
              <a:rPr lang="en-US" altLang="en-US"/>
              <a:pPr/>
              <a:t>‹#›</a:t>
            </a:fld>
            <a:endParaRPr lang="en-US" altLang="en-US"/>
          </a:p>
        </p:txBody>
      </p:sp>
    </p:spTree>
    <p:extLst>
      <p:ext uri="{BB962C8B-B14F-4D97-AF65-F5344CB8AC3E}">
        <p14:creationId xmlns:p14="http://schemas.microsoft.com/office/powerpoint/2010/main" val="143546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8B42F60-0653-813F-7DE1-B803B766545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BFE880A-9EAF-E345-5CFF-9F2E72C070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BC9C35-FCB3-A85B-15BA-E9A6A773F037}"/>
              </a:ext>
            </a:extLst>
          </p:cNvPr>
          <p:cNvSpPr>
            <a:spLocks noGrp="1" noChangeArrowheads="1"/>
          </p:cNvSpPr>
          <p:nvPr>
            <p:ph type="sldNum" sz="quarter" idx="12"/>
          </p:nvPr>
        </p:nvSpPr>
        <p:spPr>
          <a:ln/>
        </p:spPr>
        <p:txBody>
          <a:bodyPr/>
          <a:lstStyle>
            <a:lvl1pPr>
              <a:defRPr/>
            </a:lvl1pPr>
          </a:lstStyle>
          <a:p>
            <a:fld id="{22CBEB53-8366-FA41-B39A-455C5FC88750}" type="slidenum">
              <a:rPr lang="en-US" altLang="en-US"/>
              <a:pPr/>
              <a:t>‹#›</a:t>
            </a:fld>
            <a:endParaRPr lang="en-US" altLang="en-US"/>
          </a:p>
        </p:txBody>
      </p:sp>
    </p:spTree>
    <p:extLst>
      <p:ext uri="{BB962C8B-B14F-4D97-AF65-F5344CB8AC3E}">
        <p14:creationId xmlns:p14="http://schemas.microsoft.com/office/powerpoint/2010/main" val="3825919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a:lstStyle/>
          <a:p>
            <a:pPr lvl="0"/>
            <a:endParaRPr lang="en-US" noProof="0"/>
          </a:p>
        </p:txBody>
      </p:sp>
      <p:sp>
        <p:nvSpPr>
          <p:cNvPr id="4" name="Rectangle 4">
            <a:extLst>
              <a:ext uri="{FF2B5EF4-FFF2-40B4-BE49-F238E27FC236}">
                <a16:creationId xmlns:a16="http://schemas.microsoft.com/office/drawing/2014/main" id="{3DC548D4-9F7B-9CA3-3A9E-3518E01FF5B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985915C-2089-925F-8483-1CBD716AC8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BAAB80B-BB89-2766-D6C7-14B171A507CA}"/>
              </a:ext>
            </a:extLst>
          </p:cNvPr>
          <p:cNvSpPr>
            <a:spLocks noGrp="1" noChangeArrowheads="1"/>
          </p:cNvSpPr>
          <p:nvPr>
            <p:ph type="sldNum" sz="quarter" idx="12"/>
          </p:nvPr>
        </p:nvSpPr>
        <p:spPr>
          <a:ln/>
        </p:spPr>
        <p:txBody>
          <a:bodyPr/>
          <a:lstStyle>
            <a:lvl1pPr>
              <a:defRPr/>
            </a:lvl1pPr>
          </a:lstStyle>
          <a:p>
            <a:fld id="{D1B66A33-4856-B047-A766-3E83CC397905}" type="slidenum">
              <a:rPr lang="en-US" altLang="en-US"/>
              <a:pPr/>
              <a:t>‹#›</a:t>
            </a:fld>
            <a:endParaRPr lang="en-US" altLang="en-US"/>
          </a:p>
        </p:txBody>
      </p:sp>
    </p:spTree>
    <p:extLst>
      <p:ext uri="{BB962C8B-B14F-4D97-AF65-F5344CB8AC3E}">
        <p14:creationId xmlns:p14="http://schemas.microsoft.com/office/powerpoint/2010/main" val="2587387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B1DD982-1108-92DB-6D48-07E15DC54BD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D79B93-C711-AEF7-12C7-7F2C6F4AD6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316A3E6-011F-481B-6FC7-4E5A010B7A6C}"/>
              </a:ext>
            </a:extLst>
          </p:cNvPr>
          <p:cNvSpPr>
            <a:spLocks noGrp="1" noChangeArrowheads="1"/>
          </p:cNvSpPr>
          <p:nvPr>
            <p:ph type="sldNum" sz="quarter" idx="12"/>
          </p:nvPr>
        </p:nvSpPr>
        <p:spPr>
          <a:ln/>
        </p:spPr>
        <p:txBody>
          <a:bodyPr/>
          <a:lstStyle>
            <a:lvl1pPr>
              <a:defRPr/>
            </a:lvl1pPr>
          </a:lstStyle>
          <a:p>
            <a:fld id="{E09E4723-AD98-024C-9BBA-F03EDCB1B27F}" type="slidenum">
              <a:rPr lang="en-US" altLang="en-US"/>
              <a:pPr/>
              <a:t>‹#›</a:t>
            </a:fld>
            <a:endParaRPr lang="en-US" altLang="en-US"/>
          </a:p>
        </p:txBody>
      </p:sp>
    </p:spTree>
    <p:extLst>
      <p:ext uri="{BB962C8B-B14F-4D97-AF65-F5344CB8AC3E}">
        <p14:creationId xmlns:p14="http://schemas.microsoft.com/office/powerpoint/2010/main" val="112959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pPr lvl="0"/>
            <a:endParaRPr lang="en-US" noProof="0"/>
          </a:p>
        </p:txBody>
      </p:sp>
      <p:sp>
        <p:nvSpPr>
          <p:cNvPr id="4" name="Rectangle 4">
            <a:extLst>
              <a:ext uri="{FF2B5EF4-FFF2-40B4-BE49-F238E27FC236}">
                <a16:creationId xmlns:a16="http://schemas.microsoft.com/office/drawing/2014/main" id="{203D46E3-958E-F9C1-B901-F54D3038CD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F1FC290-68CC-4DD0-1ABC-DD92861DED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94020A4-19B2-5BF6-2815-66B24F857C64}"/>
              </a:ext>
            </a:extLst>
          </p:cNvPr>
          <p:cNvSpPr>
            <a:spLocks noGrp="1" noChangeArrowheads="1"/>
          </p:cNvSpPr>
          <p:nvPr>
            <p:ph type="sldNum" sz="quarter" idx="12"/>
          </p:nvPr>
        </p:nvSpPr>
        <p:spPr>
          <a:ln/>
        </p:spPr>
        <p:txBody>
          <a:bodyPr/>
          <a:lstStyle>
            <a:lvl1pPr>
              <a:defRPr/>
            </a:lvl1pPr>
          </a:lstStyle>
          <a:p>
            <a:fld id="{AED32FA3-AD40-F24C-836D-8173C6F0215B}" type="slidenum">
              <a:rPr lang="en-US" altLang="en-US"/>
              <a:pPr/>
              <a:t>‹#›</a:t>
            </a:fld>
            <a:endParaRPr lang="en-US" altLang="en-US"/>
          </a:p>
        </p:txBody>
      </p:sp>
    </p:spTree>
    <p:extLst>
      <p:ext uri="{BB962C8B-B14F-4D97-AF65-F5344CB8AC3E}">
        <p14:creationId xmlns:p14="http://schemas.microsoft.com/office/powerpoint/2010/main" val="542425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C6315B19-13D1-C0A3-24E5-66AD2EB9C4D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EA375AA-E415-FD42-D595-220A499ED7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AB04E97-DFD1-913E-FE58-890B6A316F36}"/>
              </a:ext>
            </a:extLst>
          </p:cNvPr>
          <p:cNvSpPr>
            <a:spLocks noGrp="1" noChangeArrowheads="1"/>
          </p:cNvSpPr>
          <p:nvPr>
            <p:ph type="sldNum" sz="quarter" idx="12"/>
          </p:nvPr>
        </p:nvSpPr>
        <p:spPr>
          <a:ln/>
        </p:spPr>
        <p:txBody>
          <a:bodyPr/>
          <a:lstStyle>
            <a:lvl1pPr>
              <a:defRPr/>
            </a:lvl1pPr>
          </a:lstStyle>
          <a:p>
            <a:fld id="{C188EA1F-30E5-D84F-B26E-C83BF196DB98}" type="slidenum">
              <a:rPr lang="en-US" altLang="en-US"/>
              <a:pPr/>
              <a:t>‹#›</a:t>
            </a:fld>
            <a:endParaRPr lang="en-US" altLang="en-US"/>
          </a:p>
        </p:txBody>
      </p:sp>
    </p:spTree>
    <p:extLst>
      <p:ext uri="{BB962C8B-B14F-4D97-AF65-F5344CB8AC3E}">
        <p14:creationId xmlns:p14="http://schemas.microsoft.com/office/powerpoint/2010/main" val="1979917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a:p>
        </p:txBody>
      </p:sp>
      <p:sp>
        <p:nvSpPr>
          <p:cNvPr id="5" name="Rectangle 4">
            <a:extLst>
              <a:ext uri="{FF2B5EF4-FFF2-40B4-BE49-F238E27FC236}">
                <a16:creationId xmlns:a16="http://schemas.microsoft.com/office/drawing/2014/main" id="{FF19CAB2-7480-6BB0-A758-0A0F6D281C3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58CD91-06C0-BDEA-D4ED-08A4134A89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BE1F486-7DA9-56F5-CEC2-A6D2FE0F6669}"/>
              </a:ext>
            </a:extLst>
          </p:cNvPr>
          <p:cNvSpPr>
            <a:spLocks noGrp="1" noChangeArrowheads="1"/>
          </p:cNvSpPr>
          <p:nvPr>
            <p:ph type="sldNum" sz="quarter" idx="12"/>
          </p:nvPr>
        </p:nvSpPr>
        <p:spPr>
          <a:ln/>
        </p:spPr>
        <p:txBody>
          <a:bodyPr/>
          <a:lstStyle>
            <a:lvl1pPr>
              <a:defRPr/>
            </a:lvl1pPr>
          </a:lstStyle>
          <a:p>
            <a:fld id="{9636AFA5-82DF-F045-966A-43E81C0CE8DB}" type="slidenum">
              <a:rPr lang="en-US" altLang="en-US"/>
              <a:pPr/>
              <a:t>‹#›</a:t>
            </a:fld>
            <a:endParaRPr lang="en-US" altLang="en-US"/>
          </a:p>
        </p:txBody>
      </p:sp>
    </p:spTree>
    <p:extLst>
      <p:ext uri="{BB962C8B-B14F-4D97-AF65-F5344CB8AC3E}">
        <p14:creationId xmlns:p14="http://schemas.microsoft.com/office/powerpoint/2010/main" val="1100312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1C703FB-1BDB-84A2-F516-AE515DEC052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10B9DB7-468D-8FE9-4D21-881A3EFC4192}"/>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CAED9ED-D440-4AF8-A82E-AA8E3B20932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Arial" charset="0"/>
              </a:defRPr>
            </a:lvl1pPr>
          </a:lstStyle>
          <a:p>
            <a:pPr>
              <a:defRPr/>
            </a:pPr>
            <a:endParaRPr lang="en-US"/>
          </a:p>
        </p:txBody>
      </p:sp>
      <p:sp>
        <p:nvSpPr>
          <p:cNvPr id="1029" name="Rectangle 5">
            <a:extLst>
              <a:ext uri="{FF2B5EF4-FFF2-40B4-BE49-F238E27FC236}">
                <a16:creationId xmlns:a16="http://schemas.microsoft.com/office/drawing/2014/main" id="{7BC78CCE-6237-4EE5-A95A-86E16E9C10CC}"/>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charset="0"/>
              </a:defRPr>
            </a:lvl1pPr>
          </a:lstStyle>
          <a:p>
            <a:pPr>
              <a:defRPr/>
            </a:pPr>
            <a:endParaRPr lang="en-US"/>
          </a:p>
        </p:txBody>
      </p:sp>
      <p:sp>
        <p:nvSpPr>
          <p:cNvPr id="1030" name="Rectangle 6">
            <a:extLst>
              <a:ext uri="{FF2B5EF4-FFF2-40B4-BE49-F238E27FC236}">
                <a16:creationId xmlns:a16="http://schemas.microsoft.com/office/drawing/2014/main" id="{D8599712-4CD7-455F-BD6C-CF9599FA8555}"/>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defRPr>
            </a:lvl1pPr>
          </a:lstStyle>
          <a:p>
            <a:fld id="{23A91489-D6E3-4C45-B6A9-3E8B86D1E8F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hyperlink" Target="../../../Program%20Files/TurningPoint/2003/Questions.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Program%20Files/TurningPoint/2003/Questions.html" TargetMode="Externa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Program%20Files/TurningPoint/2003/Questions.htm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hyperlink" Target="../../../Program%20Files/TurningPoint/2003/Questions.html" TargetMode="External"/><Relationship Id="rId4" Type="http://schemas.openxmlformats.org/officeDocument/2006/relationships/image" Target="../media/image11.emf"/></Relationships>
</file>

<file path=ppt/slides/_rels/slide4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66.xml.rels><?xml version="1.0" encoding="UTF-8" standalone="yes"?>
<Relationships xmlns="http://schemas.openxmlformats.org/package/2006/relationships"><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E620209-546B-BB7E-FBA0-855269EFAC7B}"/>
              </a:ext>
            </a:extLst>
          </p:cNvPr>
          <p:cNvSpPr>
            <a:spLocks noGrp="1" noChangeArrowheads="1"/>
          </p:cNvSpPr>
          <p:nvPr>
            <p:ph type="ctrTitle"/>
          </p:nvPr>
        </p:nvSpPr>
        <p:spPr/>
        <p:txBody>
          <a:bodyPr/>
          <a:lstStyle/>
          <a:p>
            <a:pPr eaLnBrk="1" hangingPunct="1"/>
            <a:r>
              <a:rPr lang="en-US" altLang="en-US">
                <a:solidFill>
                  <a:srgbClr val="FFFF66"/>
                </a:solidFill>
              </a:rPr>
              <a:t>Acute Kidney Injury</a:t>
            </a:r>
          </a:p>
        </p:txBody>
      </p:sp>
      <p:sp>
        <p:nvSpPr>
          <p:cNvPr id="3075" name="Rectangle 3">
            <a:extLst>
              <a:ext uri="{FF2B5EF4-FFF2-40B4-BE49-F238E27FC236}">
                <a16:creationId xmlns:a16="http://schemas.microsoft.com/office/drawing/2014/main" id="{5795F802-1D76-E6AC-401B-A4337394ABE1}"/>
              </a:ext>
            </a:extLst>
          </p:cNvPr>
          <p:cNvSpPr>
            <a:spLocks noGrp="1" noChangeArrowheads="1"/>
          </p:cNvSpPr>
          <p:nvPr>
            <p:ph type="subTitle" idx="1"/>
          </p:nvPr>
        </p:nvSpPr>
        <p:spPr/>
        <p:txBody>
          <a:bodyPr/>
          <a:lstStyle/>
          <a:p>
            <a:pPr eaLnBrk="1" hangingPunct="1"/>
            <a:r>
              <a:rPr lang="en-US" altLang="en-US" sz="2400" dirty="0">
                <a:solidFill>
                  <a:schemeClr val="bg1"/>
                </a:solidFill>
              </a:rPr>
              <a:t>Katharine Dahl, MD</a:t>
            </a:r>
          </a:p>
          <a:p>
            <a:pPr eaLnBrk="1" hangingPunct="1"/>
            <a:r>
              <a:rPr lang="en-US" altLang="en-US" sz="2400" dirty="0">
                <a:solidFill>
                  <a:schemeClr val="bg1"/>
                </a:solidFill>
              </a:rPr>
              <a:t>kdahl1@arizona.edu</a:t>
            </a:r>
          </a:p>
        </p:txBody>
      </p:sp>
    </p:spTree>
  </p:cSld>
  <p:clrMapOvr>
    <a:masterClrMapping/>
  </p:clrMapOvr>
  <mc:AlternateContent xmlns:mc="http://schemas.openxmlformats.org/markup-compatibility/2006" xmlns:p14="http://schemas.microsoft.com/office/powerpoint/2010/main">
    <mc:Choice Requires="p14">
      <p:transition spd="slow" p14:dur="2000" advTm="5450"/>
    </mc:Choice>
    <mc:Fallback xmlns="">
      <p:transition spd="slow" advTm="54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E620209-546B-BB7E-FBA0-855269EFAC7B}"/>
              </a:ext>
            </a:extLst>
          </p:cNvPr>
          <p:cNvSpPr>
            <a:spLocks noGrp="1" noChangeArrowheads="1"/>
          </p:cNvSpPr>
          <p:nvPr>
            <p:ph type="title"/>
          </p:nvPr>
        </p:nvSpPr>
        <p:spPr/>
        <p:txBody>
          <a:bodyPr/>
          <a:lstStyle/>
          <a:p>
            <a:pPr eaLnBrk="1" hangingPunct="1"/>
            <a:r>
              <a:rPr lang="en-US" altLang="en-US" dirty="0">
                <a:solidFill>
                  <a:srgbClr val="FFFF66"/>
                </a:solidFill>
              </a:rPr>
              <a:t>Learning Objectives</a:t>
            </a:r>
          </a:p>
        </p:txBody>
      </p:sp>
      <p:sp>
        <p:nvSpPr>
          <p:cNvPr id="3075" name="Rectangle 3">
            <a:extLst>
              <a:ext uri="{FF2B5EF4-FFF2-40B4-BE49-F238E27FC236}">
                <a16:creationId xmlns:a16="http://schemas.microsoft.com/office/drawing/2014/main" id="{5795F802-1D76-E6AC-401B-A4337394ABE1}"/>
              </a:ext>
            </a:extLst>
          </p:cNvPr>
          <p:cNvSpPr>
            <a:spLocks noGrp="1" noChangeArrowheads="1"/>
          </p:cNvSpPr>
          <p:nvPr>
            <p:ph idx="1"/>
          </p:nvPr>
        </p:nvSpPr>
        <p:spPr/>
        <p:txBody>
          <a:bodyPr/>
          <a:lstStyle/>
          <a:p>
            <a:pPr algn="l">
              <a:buFont typeface="+mj-lt"/>
              <a:buAutoNum type="arabicPeriod"/>
            </a:pPr>
            <a:r>
              <a:rPr lang="en-US" sz="2400" b="0" i="0" dirty="0">
                <a:solidFill>
                  <a:schemeClr val="bg1"/>
                </a:solidFill>
                <a:effectLst/>
                <a:latin typeface="Aptos" panose="020B0004020202020204" pitchFamily="34" charset="0"/>
              </a:rPr>
              <a:t>Define acute kidney injury and identify the risk factors and clinical indicators associated with acute kidney injury to facilitate early recognition and intervention.</a:t>
            </a:r>
          </a:p>
          <a:p>
            <a:pPr algn="l">
              <a:buFont typeface="+mj-lt"/>
              <a:buAutoNum type="arabicPeriod"/>
            </a:pPr>
            <a:r>
              <a:rPr lang="en-US" sz="2400" b="0" i="0" dirty="0">
                <a:solidFill>
                  <a:schemeClr val="bg1"/>
                </a:solidFill>
                <a:effectLst/>
                <a:latin typeface="Aptos" panose="020B0004020202020204" pitchFamily="34" charset="0"/>
              </a:rPr>
              <a:t>Understand the limitations of the estimated GFR equations and the FENA when evaluating a patient for AKI.</a:t>
            </a:r>
          </a:p>
          <a:p>
            <a:pPr algn="l">
              <a:buFont typeface="+mj-lt"/>
              <a:buAutoNum type="arabicPeriod"/>
            </a:pPr>
            <a:r>
              <a:rPr lang="en-US" sz="2400" b="0" i="0" dirty="0">
                <a:solidFill>
                  <a:schemeClr val="bg1"/>
                </a:solidFill>
                <a:effectLst/>
                <a:latin typeface="Aptos" panose="020B0004020202020204" pitchFamily="34" charset="0"/>
              </a:rPr>
              <a:t>Differentiate between prerenal, intrinsic renal, and postrenal causes of acute kidney injury utilizing diagnostic tools and clinical assessment to guide appropriate treatment strategies.</a:t>
            </a:r>
          </a:p>
          <a:p>
            <a:pPr algn="l">
              <a:buFont typeface="+mj-lt"/>
              <a:buAutoNum type="arabicPeriod"/>
            </a:pPr>
            <a:r>
              <a:rPr lang="en-US" sz="2400" b="0" i="0" dirty="0">
                <a:solidFill>
                  <a:schemeClr val="bg1"/>
                </a:solidFill>
                <a:effectLst/>
                <a:latin typeface="Aptos" panose="020B0004020202020204" pitchFamily="34" charset="0"/>
              </a:rPr>
              <a:t>Know the indications for emergent renal replacement therapy. </a:t>
            </a:r>
          </a:p>
        </p:txBody>
      </p:sp>
    </p:spTree>
    <p:extLst>
      <p:ext uri="{BB962C8B-B14F-4D97-AF65-F5344CB8AC3E}">
        <p14:creationId xmlns:p14="http://schemas.microsoft.com/office/powerpoint/2010/main" val="2548290776"/>
      </p:ext>
    </p:extLst>
  </p:cSld>
  <p:clrMapOvr>
    <a:masterClrMapping/>
  </p:clrMapOvr>
  <mc:AlternateContent xmlns:mc="http://schemas.openxmlformats.org/markup-compatibility/2006" xmlns:p14="http://schemas.microsoft.com/office/powerpoint/2010/main">
    <mc:Choice Requires="p14">
      <p:transition spd="slow" p14:dur="2000" advTm="21685"/>
    </mc:Choice>
    <mc:Fallback xmlns="">
      <p:transition spd="slow" advTm="2168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E620209-546B-BB7E-FBA0-855269EFAC7B}"/>
              </a:ext>
            </a:extLst>
          </p:cNvPr>
          <p:cNvSpPr>
            <a:spLocks noGrp="1" noChangeArrowheads="1"/>
          </p:cNvSpPr>
          <p:nvPr>
            <p:ph type="title"/>
          </p:nvPr>
        </p:nvSpPr>
        <p:spPr/>
        <p:txBody>
          <a:bodyPr/>
          <a:lstStyle/>
          <a:p>
            <a:pPr eaLnBrk="1" hangingPunct="1"/>
            <a:r>
              <a:rPr lang="en-US" altLang="en-US" dirty="0">
                <a:solidFill>
                  <a:srgbClr val="FFFF66"/>
                </a:solidFill>
              </a:rPr>
              <a:t>Summary</a:t>
            </a:r>
          </a:p>
        </p:txBody>
      </p:sp>
      <p:sp>
        <p:nvSpPr>
          <p:cNvPr id="3075" name="Rectangle 3">
            <a:extLst>
              <a:ext uri="{FF2B5EF4-FFF2-40B4-BE49-F238E27FC236}">
                <a16:creationId xmlns:a16="http://schemas.microsoft.com/office/drawing/2014/main" id="{5795F802-1D76-E6AC-401B-A4337394ABE1}"/>
              </a:ext>
            </a:extLst>
          </p:cNvPr>
          <p:cNvSpPr>
            <a:spLocks noGrp="1" noChangeArrowheads="1"/>
          </p:cNvSpPr>
          <p:nvPr>
            <p:ph idx="1"/>
          </p:nvPr>
        </p:nvSpPr>
        <p:spPr/>
        <p:txBody>
          <a:bodyPr/>
          <a:lstStyle/>
          <a:p>
            <a:pPr marL="457200" indent="-457200" eaLnBrk="1" hangingPunct="1">
              <a:buFont typeface="+mj-lt"/>
              <a:buAutoNum type="arabicPeriod"/>
            </a:pPr>
            <a:r>
              <a:rPr lang="en-US" altLang="en-US" sz="2400" dirty="0">
                <a:solidFill>
                  <a:schemeClr val="bg1"/>
                </a:solidFill>
              </a:rPr>
              <a:t>Definition</a:t>
            </a:r>
          </a:p>
          <a:p>
            <a:pPr marL="457200" indent="-457200" eaLnBrk="1" hangingPunct="1">
              <a:buFont typeface="+mj-lt"/>
              <a:buAutoNum type="arabicPeriod"/>
            </a:pPr>
            <a:r>
              <a:rPr lang="en-US" altLang="en-US" sz="2400" dirty="0">
                <a:solidFill>
                  <a:schemeClr val="bg1"/>
                </a:solidFill>
              </a:rPr>
              <a:t>Classification of Etiologies of AKI</a:t>
            </a:r>
          </a:p>
          <a:p>
            <a:pPr marL="457200" indent="-457200" eaLnBrk="1" hangingPunct="1">
              <a:buFont typeface="+mj-lt"/>
              <a:buAutoNum type="arabicPeriod"/>
            </a:pPr>
            <a:r>
              <a:rPr lang="en-US" altLang="en-US" sz="2400" dirty="0">
                <a:solidFill>
                  <a:schemeClr val="bg1"/>
                </a:solidFill>
              </a:rPr>
              <a:t>Prerenal Azotemia</a:t>
            </a:r>
          </a:p>
          <a:p>
            <a:pPr marL="457200" indent="-457200" eaLnBrk="1" hangingPunct="1">
              <a:buFont typeface="+mj-lt"/>
              <a:buAutoNum type="arabicPeriod"/>
            </a:pPr>
            <a:r>
              <a:rPr lang="en-US" altLang="en-US" sz="2400" dirty="0">
                <a:solidFill>
                  <a:schemeClr val="bg1"/>
                </a:solidFill>
              </a:rPr>
              <a:t>Acute Tubular Necrosis</a:t>
            </a:r>
          </a:p>
          <a:p>
            <a:pPr marL="457200" indent="-457200" eaLnBrk="1" hangingPunct="1">
              <a:buFont typeface="+mj-lt"/>
              <a:buAutoNum type="arabicPeriod"/>
            </a:pPr>
            <a:r>
              <a:rPr lang="en-US" altLang="en-US" sz="2400" dirty="0">
                <a:solidFill>
                  <a:schemeClr val="bg1"/>
                </a:solidFill>
              </a:rPr>
              <a:t>Acute Interstitial Nephritis</a:t>
            </a:r>
          </a:p>
          <a:p>
            <a:pPr marL="457200" indent="-457200" eaLnBrk="1" hangingPunct="1">
              <a:buFont typeface="+mj-lt"/>
              <a:buAutoNum type="arabicPeriod"/>
            </a:pPr>
            <a:r>
              <a:rPr lang="en-US" altLang="en-US" sz="2400" dirty="0">
                <a:solidFill>
                  <a:schemeClr val="bg1"/>
                </a:solidFill>
              </a:rPr>
              <a:t>Rapidly Progressive Glomerulonephritis</a:t>
            </a:r>
          </a:p>
          <a:p>
            <a:pPr marL="457200" indent="-457200" eaLnBrk="1" hangingPunct="1">
              <a:buFont typeface="+mj-lt"/>
              <a:buAutoNum type="arabicPeriod"/>
            </a:pPr>
            <a:r>
              <a:rPr lang="en-US" altLang="en-US" sz="2400" dirty="0">
                <a:solidFill>
                  <a:schemeClr val="bg1"/>
                </a:solidFill>
              </a:rPr>
              <a:t>Post Renal Disease</a:t>
            </a:r>
          </a:p>
          <a:p>
            <a:pPr marL="457200" indent="-457200" eaLnBrk="1" hangingPunct="1">
              <a:buFont typeface="+mj-lt"/>
              <a:buAutoNum type="arabicPeriod"/>
            </a:pPr>
            <a:r>
              <a:rPr lang="en-US" altLang="en-US" sz="2400" dirty="0">
                <a:solidFill>
                  <a:schemeClr val="bg1"/>
                </a:solidFill>
              </a:rPr>
              <a:t>Cases</a:t>
            </a:r>
          </a:p>
        </p:txBody>
      </p:sp>
    </p:spTree>
    <p:extLst>
      <p:ext uri="{BB962C8B-B14F-4D97-AF65-F5344CB8AC3E}">
        <p14:creationId xmlns:p14="http://schemas.microsoft.com/office/powerpoint/2010/main" val="883850377"/>
      </p:ext>
    </p:extLst>
  </p:cSld>
  <p:clrMapOvr>
    <a:masterClrMapping/>
  </p:clrMapOvr>
  <mc:AlternateContent xmlns:mc="http://schemas.openxmlformats.org/markup-compatibility/2006" xmlns:p14="http://schemas.microsoft.com/office/powerpoint/2010/main">
    <mc:Choice Requires="p14">
      <p:transition spd="slow" p14:dur="2000" advTm="27424"/>
    </mc:Choice>
    <mc:Fallback xmlns="">
      <p:transition spd="slow" advTm="2742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281B9E5-2999-2576-0108-3B8874459482}"/>
              </a:ext>
            </a:extLst>
          </p:cNvPr>
          <p:cNvSpPr>
            <a:spLocks noGrp="1" noChangeArrowheads="1"/>
          </p:cNvSpPr>
          <p:nvPr>
            <p:ph type="title"/>
          </p:nvPr>
        </p:nvSpPr>
        <p:spPr/>
        <p:txBody>
          <a:bodyPr/>
          <a:lstStyle/>
          <a:p>
            <a:pPr eaLnBrk="1" hangingPunct="1"/>
            <a:r>
              <a:rPr lang="en-US" altLang="en-US">
                <a:solidFill>
                  <a:srgbClr val="FFFF66"/>
                </a:solidFill>
              </a:rPr>
              <a:t>Definition</a:t>
            </a:r>
          </a:p>
        </p:txBody>
      </p:sp>
      <p:sp>
        <p:nvSpPr>
          <p:cNvPr id="4099" name="Rectangle 3">
            <a:extLst>
              <a:ext uri="{FF2B5EF4-FFF2-40B4-BE49-F238E27FC236}">
                <a16:creationId xmlns:a16="http://schemas.microsoft.com/office/drawing/2014/main" id="{19354CAB-82B3-26A1-F133-5ED00532B121}"/>
              </a:ext>
            </a:extLst>
          </p:cNvPr>
          <p:cNvSpPr>
            <a:spLocks noGrp="1" noChangeArrowheads="1"/>
          </p:cNvSpPr>
          <p:nvPr>
            <p:ph type="body" idx="1"/>
          </p:nvPr>
        </p:nvSpPr>
        <p:spPr/>
        <p:txBody>
          <a:bodyPr/>
          <a:lstStyle/>
          <a:p>
            <a:pPr eaLnBrk="1" hangingPunct="1">
              <a:buFontTx/>
              <a:buNone/>
            </a:pPr>
            <a:r>
              <a:rPr lang="en-US" altLang="en-US">
                <a:solidFill>
                  <a:schemeClr val="bg1"/>
                </a:solidFill>
              </a:rPr>
              <a:t>Rapid decrease in GFR (minutes-days)</a:t>
            </a:r>
          </a:p>
          <a:p>
            <a:pPr algn="ctr" eaLnBrk="1" hangingPunct="1">
              <a:buFontTx/>
              <a:buNone/>
            </a:pPr>
            <a:r>
              <a:rPr lang="en-US" altLang="en-US">
                <a:solidFill>
                  <a:schemeClr val="bg1"/>
                </a:solidFill>
                <a:cs typeface="Arial" panose="020B0604020202020204" pitchFamily="34" charset="0"/>
              </a:rPr>
              <a:t>↓</a:t>
            </a:r>
          </a:p>
          <a:p>
            <a:pPr eaLnBrk="1" hangingPunct="1">
              <a:buFontTx/>
              <a:buNone/>
            </a:pPr>
            <a:r>
              <a:rPr lang="en-US" altLang="en-US">
                <a:solidFill>
                  <a:schemeClr val="bg1"/>
                </a:solidFill>
              </a:rPr>
              <a:t>Metabolic waste rate of production&gt;rate of excretion</a:t>
            </a:r>
          </a:p>
          <a:p>
            <a:pPr algn="ctr" eaLnBrk="1" hangingPunct="1">
              <a:buFontTx/>
              <a:buNone/>
            </a:pPr>
            <a:r>
              <a:rPr lang="en-US" altLang="en-US">
                <a:solidFill>
                  <a:schemeClr val="bg1"/>
                </a:solidFill>
                <a:cs typeface="Arial" panose="020B0604020202020204" pitchFamily="34" charset="0"/>
              </a:rPr>
              <a:t>↓</a:t>
            </a:r>
            <a:endParaRPr lang="en-US" altLang="en-US">
              <a:solidFill>
                <a:schemeClr val="bg1"/>
              </a:solidFill>
            </a:endParaRPr>
          </a:p>
          <a:p>
            <a:pPr eaLnBrk="1" hangingPunct="1">
              <a:buFontTx/>
              <a:buNone/>
            </a:pPr>
            <a:r>
              <a:rPr lang="en-US" altLang="en-US">
                <a:solidFill>
                  <a:schemeClr val="bg1"/>
                </a:solidFill>
              </a:rPr>
              <a:t>Rise in serum markers of renal function: urea and creatinine</a:t>
            </a:r>
          </a:p>
        </p:txBody>
      </p:sp>
    </p:spTree>
  </p:cSld>
  <p:clrMapOvr>
    <a:masterClrMapping/>
  </p:clrMapOvr>
  <mc:AlternateContent xmlns:mc="http://schemas.openxmlformats.org/markup-compatibility/2006" xmlns:p14="http://schemas.microsoft.com/office/powerpoint/2010/main">
    <mc:Choice Requires="p14">
      <p:transition spd="slow" p14:dur="2000" advTm="27413"/>
    </mc:Choice>
    <mc:Fallback xmlns="">
      <p:transition spd="slow" advTm="2741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E2CCDC3-409E-209A-9EF5-9BC5F05EBEB9}"/>
              </a:ext>
            </a:extLst>
          </p:cNvPr>
          <p:cNvSpPr>
            <a:spLocks noGrp="1" noChangeArrowheads="1"/>
          </p:cNvSpPr>
          <p:nvPr>
            <p:ph type="title"/>
          </p:nvPr>
        </p:nvSpPr>
        <p:spPr/>
        <p:txBody>
          <a:bodyPr/>
          <a:lstStyle/>
          <a:p>
            <a:pPr eaLnBrk="1" hangingPunct="1"/>
            <a:r>
              <a:rPr lang="en-US" altLang="en-US" dirty="0">
                <a:solidFill>
                  <a:srgbClr val="FFFF66"/>
                </a:solidFill>
              </a:rPr>
              <a:t>Definition: KDIGO Criteria</a:t>
            </a:r>
          </a:p>
        </p:txBody>
      </p:sp>
      <p:graphicFrame>
        <p:nvGraphicFramePr>
          <p:cNvPr id="2" name="Table 1">
            <a:extLst>
              <a:ext uri="{FF2B5EF4-FFF2-40B4-BE49-F238E27FC236}">
                <a16:creationId xmlns:a16="http://schemas.microsoft.com/office/drawing/2014/main" id="{877D0223-891C-401F-B2B3-39F862D00D53}"/>
              </a:ext>
            </a:extLst>
          </p:cNvPr>
          <p:cNvGraphicFramePr>
            <a:graphicFrameLocks noGrp="1"/>
          </p:cNvGraphicFramePr>
          <p:nvPr>
            <p:extLst>
              <p:ext uri="{D42A27DB-BD31-4B8C-83A1-F6EECF244321}">
                <p14:modId xmlns:p14="http://schemas.microsoft.com/office/powerpoint/2010/main" val="1647290833"/>
              </p:ext>
            </p:extLst>
          </p:nvPr>
        </p:nvGraphicFramePr>
        <p:xfrm>
          <a:off x="296863" y="1828800"/>
          <a:ext cx="8550275" cy="4152900"/>
        </p:xfrm>
        <a:graphic>
          <a:graphicData uri="http://schemas.openxmlformats.org/drawingml/2006/table">
            <a:tbl>
              <a:tblPr firstRow="1" bandRow="1">
                <a:tableStyleId>{5C22544A-7EE6-4342-B048-85BDC9FD1C3A}</a:tableStyleId>
              </a:tblPr>
              <a:tblGrid>
                <a:gridCol w="1386278">
                  <a:extLst>
                    <a:ext uri="{9D8B030D-6E8A-4147-A177-3AD203B41FA5}">
                      <a16:colId xmlns:a16="http://schemas.microsoft.com/office/drawing/2014/main" val="2667644894"/>
                    </a:ext>
                  </a:extLst>
                </a:gridCol>
                <a:gridCol w="4369530">
                  <a:extLst>
                    <a:ext uri="{9D8B030D-6E8A-4147-A177-3AD203B41FA5}">
                      <a16:colId xmlns:a16="http://schemas.microsoft.com/office/drawing/2014/main" val="1839311090"/>
                    </a:ext>
                  </a:extLst>
                </a:gridCol>
                <a:gridCol w="2794467">
                  <a:extLst>
                    <a:ext uri="{9D8B030D-6E8A-4147-A177-3AD203B41FA5}">
                      <a16:colId xmlns:a16="http://schemas.microsoft.com/office/drawing/2014/main" val="2570136935"/>
                    </a:ext>
                  </a:extLst>
                </a:gridCol>
              </a:tblGrid>
              <a:tr h="584200">
                <a:tc>
                  <a:txBody>
                    <a:bodyPr/>
                    <a:lstStyle/>
                    <a:p>
                      <a:r>
                        <a:rPr lang="en-US" sz="3200" dirty="0">
                          <a:solidFill>
                            <a:schemeClr val="tx1"/>
                          </a:solidFill>
                        </a:rPr>
                        <a:t>Stage</a:t>
                      </a:r>
                    </a:p>
                  </a:txBody>
                  <a:tcPr marL="91455" marR="91455"/>
                </a:tc>
                <a:tc>
                  <a:txBody>
                    <a:bodyPr/>
                    <a:lstStyle/>
                    <a:p>
                      <a:r>
                        <a:rPr lang="en-US" sz="3200" dirty="0">
                          <a:solidFill>
                            <a:schemeClr val="tx1"/>
                          </a:solidFill>
                        </a:rPr>
                        <a:t>Creatinine</a:t>
                      </a:r>
                    </a:p>
                  </a:txBody>
                  <a:tcPr marL="91455" marR="91455"/>
                </a:tc>
                <a:tc>
                  <a:txBody>
                    <a:bodyPr/>
                    <a:lstStyle/>
                    <a:p>
                      <a:r>
                        <a:rPr lang="en-US" sz="3200" dirty="0">
                          <a:solidFill>
                            <a:schemeClr val="tx1"/>
                          </a:solidFill>
                        </a:rPr>
                        <a:t>UOP</a:t>
                      </a:r>
                    </a:p>
                  </a:txBody>
                  <a:tcPr marL="91455" marR="91455"/>
                </a:tc>
                <a:extLst>
                  <a:ext uri="{0D108BD9-81ED-4DB2-BD59-A6C34878D82A}">
                    <a16:rowId xmlns:a16="http://schemas.microsoft.com/office/drawing/2014/main" val="1759873577"/>
                  </a:ext>
                </a:extLst>
              </a:tr>
              <a:tr h="1098550">
                <a:tc>
                  <a:txBody>
                    <a:bodyPr/>
                    <a:lstStyle/>
                    <a:p>
                      <a:r>
                        <a:rPr lang="en-US" sz="2800" dirty="0">
                          <a:solidFill>
                            <a:schemeClr val="tx1"/>
                          </a:solidFill>
                        </a:rPr>
                        <a:t>1</a:t>
                      </a:r>
                    </a:p>
                  </a:txBody>
                  <a:tcPr marL="91455" marR="91455"/>
                </a:tc>
                <a:tc>
                  <a:txBody>
                    <a:bodyPr/>
                    <a:lstStyle/>
                    <a:p>
                      <a:r>
                        <a:rPr lang="en-US" sz="2800" dirty="0">
                          <a:solidFill>
                            <a:schemeClr val="tx1"/>
                          </a:solidFill>
                        </a:rPr>
                        <a:t>1.5-1.9x baseline</a:t>
                      </a:r>
                    </a:p>
                    <a:p>
                      <a:r>
                        <a:rPr lang="en-US" sz="2800" dirty="0">
                          <a:solidFill>
                            <a:schemeClr val="tx1"/>
                          </a:solidFill>
                        </a:rPr>
                        <a:t>&gt;0.3mg/</a:t>
                      </a:r>
                      <a:r>
                        <a:rPr lang="en-US" sz="2800" dirty="0" err="1">
                          <a:solidFill>
                            <a:schemeClr val="tx1"/>
                          </a:solidFill>
                        </a:rPr>
                        <a:t>dL</a:t>
                      </a:r>
                      <a:r>
                        <a:rPr lang="en-US" sz="2800" dirty="0">
                          <a:solidFill>
                            <a:schemeClr val="tx1"/>
                          </a:solidFill>
                        </a:rPr>
                        <a:t> increase</a:t>
                      </a:r>
                    </a:p>
                  </a:txBody>
                  <a:tcPr marL="91455" marR="91455"/>
                </a:tc>
                <a:tc>
                  <a:txBody>
                    <a:bodyPr/>
                    <a:lstStyle/>
                    <a:p>
                      <a:r>
                        <a:rPr lang="en-US" sz="2800" dirty="0">
                          <a:solidFill>
                            <a:schemeClr val="tx1"/>
                          </a:solidFill>
                        </a:rPr>
                        <a:t>&lt;0.5ml/kg/</a:t>
                      </a:r>
                      <a:r>
                        <a:rPr lang="en-US" sz="2800" dirty="0" err="1">
                          <a:solidFill>
                            <a:schemeClr val="tx1"/>
                          </a:solidFill>
                        </a:rPr>
                        <a:t>hr</a:t>
                      </a:r>
                      <a:r>
                        <a:rPr lang="en-US" sz="2800" dirty="0">
                          <a:solidFill>
                            <a:schemeClr val="tx1"/>
                          </a:solidFill>
                        </a:rPr>
                        <a:t> x 6-12h</a:t>
                      </a:r>
                    </a:p>
                  </a:txBody>
                  <a:tcPr marL="91455" marR="91455"/>
                </a:tc>
                <a:extLst>
                  <a:ext uri="{0D108BD9-81ED-4DB2-BD59-A6C34878D82A}">
                    <a16:rowId xmlns:a16="http://schemas.microsoft.com/office/drawing/2014/main" val="1284202202"/>
                  </a:ext>
                </a:extLst>
              </a:tr>
              <a:tr h="1098550">
                <a:tc>
                  <a:txBody>
                    <a:bodyPr/>
                    <a:lstStyle/>
                    <a:p>
                      <a:r>
                        <a:rPr lang="en-US" sz="2800" dirty="0">
                          <a:solidFill>
                            <a:schemeClr val="tx1"/>
                          </a:solidFill>
                        </a:rPr>
                        <a:t>2</a:t>
                      </a:r>
                    </a:p>
                  </a:txBody>
                  <a:tcPr marL="91455" marR="91455"/>
                </a:tc>
                <a:tc>
                  <a:txBody>
                    <a:bodyPr/>
                    <a:lstStyle/>
                    <a:p>
                      <a:r>
                        <a:rPr lang="en-US" sz="2800" dirty="0">
                          <a:solidFill>
                            <a:schemeClr val="tx1"/>
                          </a:solidFill>
                        </a:rPr>
                        <a:t>2-2.9 x baseline</a:t>
                      </a:r>
                    </a:p>
                    <a:p>
                      <a:endParaRPr lang="en-US" sz="2800" dirty="0">
                        <a:solidFill>
                          <a:schemeClr val="tx1"/>
                        </a:solidFill>
                      </a:endParaRPr>
                    </a:p>
                  </a:txBody>
                  <a:tcPr marL="91455" marR="91455"/>
                </a:tc>
                <a:tc>
                  <a:txBody>
                    <a:bodyPr/>
                    <a:lstStyle/>
                    <a:p>
                      <a:r>
                        <a:rPr lang="en-US" sz="2800" dirty="0">
                          <a:solidFill>
                            <a:schemeClr val="tx1"/>
                          </a:solidFill>
                        </a:rPr>
                        <a:t>&lt;5ml/kg/</a:t>
                      </a:r>
                      <a:r>
                        <a:rPr lang="en-US" sz="2800" dirty="0" err="1">
                          <a:solidFill>
                            <a:schemeClr val="tx1"/>
                          </a:solidFill>
                        </a:rPr>
                        <a:t>hr</a:t>
                      </a:r>
                      <a:r>
                        <a:rPr lang="en-US" sz="2800" dirty="0">
                          <a:solidFill>
                            <a:schemeClr val="tx1"/>
                          </a:solidFill>
                        </a:rPr>
                        <a:t> &gt; 12h</a:t>
                      </a:r>
                    </a:p>
                  </a:txBody>
                  <a:tcPr marL="91455" marR="91455"/>
                </a:tc>
                <a:extLst>
                  <a:ext uri="{0D108BD9-81ED-4DB2-BD59-A6C34878D82A}">
                    <a16:rowId xmlns:a16="http://schemas.microsoft.com/office/drawing/2014/main" val="2077250128"/>
                  </a:ext>
                </a:extLst>
              </a:tr>
              <a:tr h="1098550">
                <a:tc>
                  <a:txBody>
                    <a:bodyPr/>
                    <a:lstStyle/>
                    <a:p>
                      <a:r>
                        <a:rPr lang="en-US" sz="2800" dirty="0">
                          <a:solidFill>
                            <a:schemeClr val="tx1"/>
                          </a:solidFill>
                        </a:rPr>
                        <a:t>3</a:t>
                      </a:r>
                    </a:p>
                  </a:txBody>
                  <a:tcPr marL="91455" marR="91455"/>
                </a:tc>
                <a:tc>
                  <a:txBody>
                    <a:bodyPr/>
                    <a:lstStyle/>
                    <a:p>
                      <a:r>
                        <a:rPr lang="en-US" sz="2800" dirty="0">
                          <a:solidFill>
                            <a:schemeClr val="tx1"/>
                          </a:solidFill>
                        </a:rPr>
                        <a:t>3x baseline </a:t>
                      </a:r>
                    </a:p>
                    <a:p>
                      <a:r>
                        <a:rPr lang="en-US" sz="2800" dirty="0">
                          <a:solidFill>
                            <a:schemeClr val="tx1"/>
                          </a:solidFill>
                        </a:rPr>
                        <a:t>Creatinine &gt;4</a:t>
                      </a:r>
                    </a:p>
                    <a:p>
                      <a:r>
                        <a:rPr lang="en-US" sz="2800" dirty="0">
                          <a:solidFill>
                            <a:schemeClr val="tx1"/>
                          </a:solidFill>
                        </a:rPr>
                        <a:t>Initiation of dialysis</a:t>
                      </a:r>
                    </a:p>
                  </a:txBody>
                  <a:tcPr marL="91455" marR="91455"/>
                </a:tc>
                <a:tc>
                  <a:txBody>
                    <a:bodyPr/>
                    <a:lstStyle/>
                    <a:p>
                      <a:r>
                        <a:rPr lang="en-US" sz="2800" dirty="0">
                          <a:solidFill>
                            <a:schemeClr val="tx1"/>
                          </a:solidFill>
                        </a:rPr>
                        <a:t>&lt;0.3ml/kg/</a:t>
                      </a:r>
                      <a:r>
                        <a:rPr lang="en-US" sz="2800" dirty="0" err="1">
                          <a:solidFill>
                            <a:schemeClr val="tx1"/>
                          </a:solidFill>
                        </a:rPr>
                        <a:t>hr</a:t>
                      </a:r>
                      <a:r>
                        <a:rPr lang="en-US" sz="2800" dirty="0">
                          <a:solidFill>
                            <a:schemeClr val="tx1"/>
                          </a:solidFill>
                        </a:rPr>
                        <a:t> or Anuria for &gt;24hrs</a:t>
                      </a:r>
                    </a:p>
                  </a:txBody>
                  <a:tcPr marL="91455" marR="91455"/>
                </a:tc>
                <a:extLst>
                  <a:ext uri="{0D108BD9-81ED-4DB2-BD59-A6C34878D82A}">
                    <a16:rowId xmlns:a16="http://schemas.microsoft.com/office/drawing/2014/main" val="397991114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65568"/>
    </mc:Choice>
    <mc:Fallback xmlns="">
      <p:transition spd="slow" advTm="6556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E4ECC21-5D62-AF7C-B5CA-B5A2EA8B78EE}"/>
              </a:ext>
            </a:extLst>
          </p:cNvPr>
          <p:cNvSpPr>
            <a:spLocks noGrp="1" noChangeArrowheads="1"/>
          </p:cNvSpPr>
          <p:nvPr>
            <p:ph type="title"/>
          </p:nvPr>
        </p:nvSpPr>
        <p:spPr>
          <a:xfrm>
            <a:off x="588335" y="609600"/>
            <a:ext cx="8229600" cy="1143000"/>
          </a:xfrm>
        </p:spPr>
        <p:txBody>
          <a:bodyPr/>
          <a:lstStyle/>
          <a:p>
            <a:pPr eaLnBrk="1" hangingPunct="1"/>
            <a:r>
              <a:rPr lang="en-US" altLang="en-US" sz="3200" dirty="0">
                <a:solidFill>
                  <a:srgbClr val="FFFF00"/>
                </a:solidFill>
              </a:rPr>
              <a:t>Creatinine Lags Behind Development of AKI and Recovery of AKI in Estimating GFR</a:t>
            </a:r>
          </a:p>
        </p:txBody>
      </p:sp>
      <p:sp>
        <p:nvSpPr>
          <p:cNvPr id="7171" name="Rectangle 3">
            <a:extLst>
              <a:ext uri="{FF2B5EF4-FFF2-40B4-BE49-F238E27FC236}">
                <a16:creationId xmlns:a16="http://schemas.microsoft.com/office/drawing/2014/main" id="{EC70F1DF-BF16-EED5-0A59-63D37707F526}"/>
              </a:ext>
            </a:extLst>
          </p:cNvPr>
          <p:cNvSpPr>
            <a:spLocks noGrp="1" noChangeArrowheads="1"/>
          </p:cNvSpPr>
          <p:nvPr>
            <p:ph type="body" idx="1"/>
          </p:nvPr>
        </p:nvSpPr>
        <p:spPr>
          <a:xfrm>
            <a:off x="609600" y="2209800"/>
            <a:ext cx="8077200" cy="3916363"/>
          </a:xfrm>
        </p:spPr>
        <p:txBody>
          <a:bodyPr/>
          <a:lstStyle/>
          <a:p>
            <a:pPr marL="0" indent="0" eaLnBrk="1" hangingPunct="1">
              <a:buNone/>
            </a:pPr>
            <a:r>
              <a:rPr lang="en-US" altLang="en-US" dirty="0">
                <a:solidFill>
                  <a:schemeClr val="bg1"/>
                </a:solidFill>
              </a:rPr>
              <a:t>Cannot use eGFR formulas in AKI unless patient is in steady state.</a:t>
            </a:r>
          </a:p>
          <a:p>
            <a:pPr eaLnBrk="1" hangingPunct="1"/>
            <a:r>
              <a:rPr lang="en-US" altLang="en-US" dirty="0">
                <a:solidFill>
                  <a:schemeClr val="bg1"/>
                </a:solidFill>
              </a:rPr>
              <a:t>Creatinine on the rise estimates higher GFR than is true</a:t>
            </a:r>
          </a:p>
          <a:p>
            <a:pPr eaLnBrk="1" hangingPunct="1"/>
            <a:r>
              <a:rPr lang="en-US" altLang="en-US" dirty="0">
                <a:solidFill>
                  <a:schemeClr val="bg1"/>
                </a:solidFill>
              </a:rPr>
              <a:t>Creatinine falling estimates lower GFR than than is true</a:t>
            </a:r>
          </a:p>
        </p:txBody>
      </p:sp>
      <p:sp>
        <p:nvSpPr>
          <p:cNvPr id="7172" name="FlagCount" hidden="1">
            <a:hlinkClick r:id="rId3" action="ppaction://hlinkfile"/>
            <a:extLst>
              <a:ext uri="{FF2B5EF4-FFF2-40B4-BE49-F238E27FC236}">
                <a16:creationId xmlns:a16="http://schemas.microsoft.com/office/drawing/2014/main" id="{C95E371C-BB31-0FF2-FDB4-90DD347E3870}"/>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2096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26190-18C0-82F9-6B3F-DDAABD038D88}"/>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787C3EC-4387-AB06-ACE9-9D2E5EBA9E36}"/>
              </a:ext>
            </a:extLst>
          </p:cNvPr>
          <p:cNvSpPr>
            <a:spLocks noGrp="1" noChangeArrowheads="1"/>
          </p:cNvSpPr>
          <p:nvPr>
            <p:ph type="title"/>
          </p:nvPr>
        </p:nvSpPr>
        <p:spPr/>
        <p:txBody>
          <a:bodyPr/>
          <a:lstStyle/>
          <a:p>
            <a:pPr eaLnBrk="1" hangingPunct="1"/>
            <a:r>
              <a:rPr lang="en-US" altLang="en-US" sz="4000" dirty="0">
                <a:solidFill>
                  <a:srgbClr val="FFFF00"/>
                </a:solidFill>
              </a:rPr>
              <a:t>Biomarker-Based Classification can identify subclinical AKI</a:t>
            </a:r>
            <a:endParaRPr lang="en-US" altLang="en-US" dirty="0">
              <a:solidFill>
                <a:srgbClr val="FFFF00"/>
              </a:solidFill>
            </a:endParaRPr>
          </a:p>
        </p:txBody>
      </p:sp>
      <p:sp>
        <p:nvSpPr>
          <p:cNvPr id="7171" name="Rectangle 3">
            <a:extLst>
              <a:ext uri="{FF2B5EF4-FFF2-40B4-BE49-F238E27FC236}">
                <a16:creationId xmlns:a16="http://schemas.microsoft.com/office/drawing/2014/main" id="{09BD55BF-BEB1-8A9B-9B86-F42FAB0FCDA0}"/>
              </a:ext>
            </a:extLst>
          </p:cNvPr>
          <p:cNvSpPr>
            <a:spLocks noGrp="1" noChangeArrowheads="1"/>
          </p:cNvSpPr>
          <p:nvPr>
            <p:ph type="body" idx="1"/>
          </p:nvPr>
        </p:nvSpPr>
        <p:spPr/>
        <p:txBody>
          <a:bodyPr/>
          <a:lstStyle/>
          <a:p>
            <a:pPr marL="0" indent="0" eaLnBrk="1" hangingPunct="1">
              <a:buNone/>
            </a:pPr>
            <a:r>
              <a:rPr lang="en-US" altLang="en-US" sz="2400" dirty="0">
                <a:solidFill>
                  <a:schemeClr val="bg1"/>
                </a:solidFill>
              </a:rPr>
              <a:t>NGAL: Neutrophil gelatinase-associated lipocalin</a:t>
            </a:r>
          </a:p>
          <a:p>
            <a:pPr eaLnBrk="1" hangingPunct="1"/>
            <a:r>
              <a:rPr lang="en-US" altLang="en-US" sz="2400" dirty="0">
                <a:solidFill>
                  <a:schemeClr val="bg1"/>
                </a:solidFill>
              </a:rPr>
              <a:t>Produced by renal tubular epithelial cells</a:t>
            </a:r>
          </a:p>
          <a:p>
            <a:pPr eaLnBrk="1" hangingPunct="1"/>
            <a:r>
              <a:rPr lang="en-US" altLang="en-US" sz="2400" dirty="0">
                <a:solidFill>
                  <a:schemeClr val="bg1"/>
                </a:solidFill>
              </a:rPr>
              <a:t>Upregulated in distal nephron after tubular injury and released into urine within 2-6hrs</a:t>
            </a:r>
          </a:p>
          <a:p>
            <a:pPr marL="0" indent="0" eaLnBrk="1" hangingPunct="1">
              <a:buNone/>
            </a:pPr>
            <a:endParaRPr lang="en-US" altLang="en-US" sz="2400" dirty="0">
              <a:solidFill>
                <a:schemeClr val="bg1"/>
              </a:solidFill>
            </a:endParaRPr>
          </a:p>
          <a:p>
            <a:pPr marL="0" indent="0" eaLnBrk="1" hangingPunct="1">
              <a:buNone/>
            </a:pPr>
            <a:r>
              <a:rPr lang="en-US" altLang="en-US" sz="2400" dirty="0" err="1">
                <a:solidFill>
                  <a:schemeClr val="bg1"/>
                </a:solidFill>
              </a:rPr>
              <a:t>Nephrocheck</a:t>
            </a:r>
            <a:r>
              <a:rPr lang="en-US" altLang="en-US" sz="2400" dirty="0">
                <a:solidFill>
                  <a:schemeClr val="bg1"/>
                </a:solidFill>
              </a:rPr>
              <a:t>: </a:t>
            </a:r>
          </a:p>
          <a:p>
            <a:pPr eaLnBrk="1" hangingPunct="1"/>
            <a:r>
              <a:rPr lang="en-US" altLang="en-US" sz="2400" dirty="0">
                <a:solidFill>
                  <a:schemeClr val="bg1"/>
                </a:solidFill>
              </a:rPr>
              <a:t>TIMP-2 (tissue inhibitor of Metalloproteinases-2)</a:t>
            </a:r>
          </a:p>
          <a:p>
            <a:pPr eaLnBrk="1" hangingPunct="1"/>
            <a:r>
              <a:rPr lang="en-US" altLang="en-US" sz="2400" dirty="0">
                <a:solidFill>
                  <a:schemeClr val="bg1"/>
                </a:solidFill>
              </a:rPr>
              <a:t>IGFBP7 (Insulin-like Growth Factor Binding Protein 7)</a:t>
            </a:r>
          </a:p>
          <a:p>
            <a:pPr eaLnBrk="1" hangingPunct="1"/>
            <a:r>
              <a:rPr lang="en-US" altLang="en-US" sz="2400" dirty="0">
                <a:solidFill>
                  <a:schemeClr val="bg1"/>
                </a:solidFill>
              </a:rPr>
              <a:t>Released by stressed renal tubular epithelial cells, induces G1 cell-cycle arrest to stop cell division and allow repair after insults</a:t>
            </a:r>
          </a:p>
          <a:p>
            <a:pPr eaLnBrk="1" hangingPunct="1"/>
            <a:r>
              <a:rPr lang="en-US" altLang="en-US" sz="2400" dirty="0">
                <a:solidFill>
                  <a:schemeClr val="bg1"/>
                </a:solidFill>
              </a:rPr>
              <a:t>More a measure of stress than injury</a:t>
            </a:r>
          </a:p>
          <a:p>
            <a:pPr marL="0" indent="0" eaLnBrk="1" hangingPunct="1">
              <a:buNone/>
            </a:pPr>
            <a:endParaRPr lang="en-US" altLang="en-US" dirty="0">
              <a:solidFill>
                <a:schemeClr val="bg1"/>
              </a:solidFill>
            </a:endParaRPr>
          </a:p>
        </p:txBody>
      </p:sp>
      <p:sp>
        <p:nvSpPr>
          <p:cNvPr id="7172" name="FlagCount" hidden="1">
            <a:hlinkClick r:id="rId3" action="ppaction://hlinkfile"/>
            <a:extLst>
              <a:ext uri="{FF2B5EF4-FFF2-40B4-BE49-F238E27FC236}">
                <a16:creationId xmlns:a16="http://schemas.microsoft.com/office/drawing/2014/main" id="{59AC9B30-9B4D-8200-5FD8-3CD05754D4D3}"/>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extLst>
      <p:ext uri="{BB962C8B-B14F-4D97-AF65-F5344CB8AC3E}">
        <p14:creationId xmlns:p14="http://schemas.microsoft.com/office/powerpoint/2010/main" val="3709484088"/>
      </p:ext>
    </p:extLst>
  </p:cSld>
  <p:clrMapOvr>
    <a:masterClrMapping/>
  </p:clrMapOvr>
  <p:transition advTm="2096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6CC1C-3807-16D6-6278-F2D7546ABF4C}"/>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F63E0E1E-7B08-C81E-1039-E248F9E352AD}"/>
              </a:ext>
            </a:extLst>
          </p:cNvPr>
          <p:cNvSpPr>
            <a:spLocks noGrp="1" noChangeArrowheads="1"/>
          </p:cNvSpPr>
          <p:nvPr>
            <p:ph type="title"/>
          </p:nvPr>
        </p:nvSpPr>
        <p:spPr/>
        <p:txBody>
          <a:bodyPr/>
          <a:lstStyle/>
          <a:p>
            <a:pPr eaLnBrk="1" hangingPunct="1"/>
            <a:r>
              <a:rPr lang="en-US" altLang="en-US" sz="4000" dirty="0">
                <a:solidFill>
                  <a:srgbClr val="FFFF00"/>
                </a:solidFill>
              </a:rPr>
              <a:t>NGAL</a:t>
            </a:r>
            <a:endParaRPr lang="en-US" altLang="en-US" dirty="0">
              <a:solidFill>
                <a:srgbClr val="FFFF00"/>
              </a:solidFill>
            </a:endParaRPr>
          </a:p>
        </p:txBody>
      </p:sp>
      <p:sp>
        <p:nvSpPr>
          <p:cNvPr id="7171" name="Rectangle 3">
            <a:extLst>
              <a:ext uri="{FF2B5EF4-FFF2-40B4-BE49-F238E27FC236}">
                <a16:creationId xmlns:a16="http://schemas.microsoft.com/office/drawing/2014/main" id="{BCD599D1-3EDF-6D22-8171-A16377B56F6C}"/>
              </a:ext>
            </a:extLst>
          </p:cNvPr>
          <p:cNvSpPr>
            <a:spLocks noGrp="1" noChangeArrowheads="1"/>
          </p:cNvSpPr>
          <p:nvPr>
            <p:ph type="body" idx="1"/>
          </p:nvPr>
        </p:nvSpPr>
        <p:spPr/>
        <p:txBody>
          <a:bodyPr/>
          <a:lstStyle/>
          <a:p>
            <a:pPr eaLnBrk="1" hangingPunct="1"/>
            <a:r>
              <a:rPr lang="en-US" altLang="en-US" dirty="0">
                <a:solidFill>
                  <a:schemeClr val="bg1"/>
                </a:solidFill>
              </a:rPr>
              <a:t>Cardiac surgery: NGAL predicted severe AKI, dialysis hospital stay length, mortality</a:t>
            </a:r>
          </a:p>
          <a:p>
            <a:pPr eaLnBrk="1" hangingPunct="1"/>
            <a:r>
              <a:rPr lang="en-US" altLang="en-US" dirty="0">
                <a:solidFill>
                  <a:schemeClr val="bg1"/>
                </a:solidFill>
              </a:rPr>
              <a:t>Hepatorenal syndrome: </a:t>
            </a:r>
          </a:p>
          <a:p>
            <a:pPr lvl="1" eaLnBrk="1" hangingPunct="1"/>
            <a:r>
              <a:rPr lang="en-US" altLang="en-US" dirty="0">
                <a:solidFill>
                  <a:schemeClr val="bg1"/>
                </a:solidFill>
              </a:rPr>
              <a:t>NGAL distinguished ATN from HRS</a:t>
            </a:r>
          </a:p>
          <a:p>
            <a:pPr lvl="1" eaLnBrk="1" hangingPunct="1"/>
            <a:r>
              <a:rPr lang="en-US" altLang="en-US" dirty="0">
                <a:solidFill>
                  <a:schemeClr val="bg1"/>
                </a:solidFill>
              </a:rPr>
              <a:t>Patients with low NGAL are more likely to respond to </a:t>
            </a:r>
            <a:r>
              <a:rPr lang="en-US" altLang="en-US" dirty="0" err="1">
                <a:solidFill>
                  <a:schemeClr val="bg1"/>
                </a:solidFill>
              </a:rPr>
              <a:t>terlipressin</a:t>
            </a:r>
            <a:endParaRPr lang="en-US" altLang="en-US" dirty="0">
              <a:solidFill>
                <a:schemeClr val="bg1"/>
              </a:solidFill>
            </a:endParaRPr>
          </a:p>
          <a:p>
            <a:pPr marL="0" indent="0" eaLnBrk="1" hangingPunct="1">
              <a:buNone/>
            </a:pPr>
            <a:endParaRPr lang="en-US" altLang="en-US" dirty="0">
              <a:solidFill>
                <a:schemeClr val="bg1"/>
              </a:solidFill>
            </a:endParaRPr>
          </a:p>
        </p:txBody>
      </p:sp>
      <p:sp>
        <p:nvSpPr>
          <p:cNvPr id="7172" name="FlagCount" hidden="1">
            <a:hlinkClick r:id="rId3" action="ppaction://hlinkfile"/>
            <a:extLst>
              <a:ext uri="{FF2B5EF4-FFF2-40B4-BE49-F238E27FC236}">
                <a16:creationId xmlns:a16="http://schemas.microsoft.com/office/drawing/2014/main" id="{5E274541-B57C-4D51-913B-C537853A398A}"/>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
        <p:nvSpPr>
          <p:cNvPr id="2" name="TextBox 1">
            <a:extLst>
              <a:ext uri="{FF2B5EF4-FFF2-40B4-BE49-F238E27FC236}">
                <a16:creationId xmlns:a16="http://schemas.microsoft.com/office/drawing/2014/main" id="{734933C7-6710-091C-13EF-C34504219C0C}"/>
              </a:ext>
            </a:extLst>
          </p:cNvPr>
          <p:cNvSpPr txBox="1"/>
          <p:nvPr/>
        </p:nvSpPr>
        <p:spPr>
          <a:xfrm>
            <a:off x="304800" y="6308725"/>
            <a:ext cx="5410200" cy="369332"/>
          </a:xfrm>
          <a:prstGeom prst="rect">
            <a:avLst/>
          </a:prstGeom>
          <a:noFill/>
        </p:spPr>
        <p:txBody>
          <a:bodyPr wrap="square" rtlCol="0">
            <a:spAutoFit/>
          </a:bodyPr>
          <a:lstStyle/>
          <a:p>
            <a:r>
              <a:rPr lang="en-US" sz="1800" dirty="0">
                <a:solidFill>
                  <a:schemeClr val="bg1"/>
                </a:solidFill>
              </a:rPr>
              <a:t>Tribe-AKI Consortium, AASLD guideline</a:t>
            </a:r>
          </a:p>
        </p:txBody>
      </p:sp>
    </p:spTree>
    <p:extLst>
      <p:ext uri="{BB962C8B-B14F-4D97-AF65-F5344CB8AC3E}">
        <p14:creationId xmlns:p14="http://schemas.microsoft.com/office/powerpoint/2010/main" val="1557846189"/>
      </p:ext>
    </p:extLst>
  </p:cSld>
  <p:clrMapOvr>
    <a:masterClrMapping/>
  </p:clrMapOvr>
  <p:transition advTm="2096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4BE1-1E66-8E9F-3549-D818B5898260}"/>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D363C91F-2010-6BAE-9C88-5C6700F59194}"/>
              </a:ext>
            </a:extLst>
          </p:cNvPr>
          <p:cNvSpPr>
            <a:spLocks noGrp="1" noChangeArrowheads="1"/>
          </p:cNvSpPr>
          <p:nvPr>
            <p:ph type="title"/>
          </p:nvPr>
        </p:nvSpPr>
        <p:spPr/>
        <p:txBody>
          <a:bodyPr/>
          <a:lstStyle/>
          <a:p>
            <a:pPr eaLnBrk="1" hangingPunct="1"/>
            <a:r>
              <a:rPr lang="en-US" altLang="en-US" sz="4000">
                <a:solidFill>
                  <a:srgbClr val="FFFF00"/>
                </a:solidFill>
              </a:rPr>
              <a:t>Manifestations</a:t>
            </a:r>
            <a:endParaRPr lang="en-US" altLang="en-US">
              <a:solidFill>
                <a:srgbClr val="FFFF00"/>
              </a:solidFill>
            </a:endParaRPr>
          </a:p>
        </p:txBody>
      </p:sp>
      <p:sp>
        <p:nvSpPr>
          <p:cNvPr id="7171" name="Rectangle 3">
            <a:extLst>
              <a:ext uri="{FF2B5EF4-FFF2-40B4-BE49-F238E27FC236}">
                <a16:creationId xmlns:a16="http://schemas.microsoft.com/office/drawing/2014/main" id="{4538589F-A0F1-2463-8251-91AF73C36980}"/>
              </a:ext>
            </a:extLst>
          </p:cNvPr>
          <p:cNvSpPr>
            <a:spLocks noGrp="1" noChangeArrowheads="1"/>
          </p:cNvSpPr>
          <p:nvPr>
            <p:ph type="body" idx="1"/>
          </p:nvPr>
        </p:nvSpPr>
        <p:spPr/>
        <p:txBody>
          <a:bodyPr/>
          <a:lstStyle/>
          <a:p>
            <a:pPr eaLnBrk="1" hangingPunct="1"/>
            <a:r>
              <a:rPr lang="en-US" altLang="en-US">
                <a:solidFill>
                  <a:schemeClr val="bg1"/>
                </a:solidFill>
              </a:rPr>
              <a:t>Azotemia progressing to uremia</a:t>
            </a:r>
          </a:p>
          <a:p>
            <a:pPr eaLnBrk="1" hangingPunct="1"/>
            <a:r>
              <a:rPr lang="en-US" altLang="en-US">
                <a:solidFill>
                  <a:schemeClr val="bg1"/>
                </a:solidFill>
              </a:rPr>
              <a:t>Hyperkalemia</a:t>
            </a:r>
          </a:p>
          <a:p>
            <a:pPr eaLnBrk="1" hangingPunct="1"/>
            <a:r>
              <a:rPr lang="en-US" altLang="en-US">
                <a:solidFill>
                  <a:schemeClr val="bg1"/>
                </a:solidFill>
              </a:rPr>
              <a:t>Metabolic acidosis</a:t>
            </a:r>
          </a:p>
          <a:p>
            <a:pPr eaLnBrk="1" hangingPunct="1"/>
            <a:r>
              <a:rPr lang="en-US" altLang="en-US">
                <a:solidFill>
                  <a:schemeClr val="bg1"/>
                </a:solidFill>
              </a:rPr>
              <a:t>Volume overload</a:t>
            </a:r>
          </a:p>
          <a:p>
            <a:pPr eaLnBrk="1" hangingPunct="1"/>
            <a:r>
              <a:rPr lang="en-US" altLang="en-US">
                <a:solidFill>
                  <a:schemeClr val="bg1"/>
                </a:solidFill>
              </a:rPr>
              <a:t>Hyperphosphatemia</a:t>
            </a:r>
          </a:p>
          <a:p>
            <a:pPr eaLnBrk="1" hangingPunct="1"/>
            <a:r>
              <a:rPr lang="en-US" altLang="en-US">
                <a:solidFill>
                  <a:schemeClr val="bg1"/>
                </a:solidFill>
              </a:rPr>
              <a:t>Accumulation and toxicity of medications excreted by the kidney</a:t>
            </a:r>
          </a:p>
        </p:txBody>
      </p:sp>
      <p:sp>
        <p:nvSpPr>
          <p:cNvPr id="7172" name="FlagCount" hidden="1">
            <a:hlinkClick r:id="rId3" action="ppaction://hlinkfile"/>
            <a:extLst>
              <a:ext uri="{FF2B5EF4-FFF2-40B4-BE49-F238E27FC236}">
                <a16:creationId xmlns:a16="http://schemas.microsoft.com/office/drawing/2014/main" id="{181F476D-D890-4DFA-D0C4-519453BF61AB}"/>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extLst>
      <p:ext uri="{BB962C8B-B14F-4D97-AF65-F5344CB8AC3E}">
        <p14:creationId xmlns:p14="http://schemas.microsoft.com/office/powerpoint/2010/main" val="1647394196"/>
      </p:ext>
    </p:extLst>
  </p:cSld>
  <p:clrMapOvr>
    <a:masterClrMapping/>
  </p:clrMapOvr>
  <p:transition advTm="2096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a:extLst>
              <a:ext uri="{FF2B5EF4-FFF2-40B4-BE49-F238E27FC236}">
                <a16:creationId xmlns:a16="http://schemas.microsoft.com/office/drawing/2014/main" id="{F03DEBDF-D0FD-01E1-102B-F932E3BB9DC9}"/>
              </a:ext>
            </a:extLst>
          </p:cNvPr>
          <p:cNvGrpSpPr>
            <a:grpSpLocks/>
          </p:cNvGrpSpPr>
          <p:nvPr/>
        </p:nvGrpSpPr>
        <p:grpSpPr bwMode="auto">
          <a:xfrm>
            <a:off x="304800" y="4149725"/>
            <a:ext cx="8534400" cy="2357438"/>
            <a:chOff x="192" y="2614"/>
            <a:chExt cx="5376" cy="1485"/>
          </a:xfrm>
        </p:grpSpPr>
        <p:grpSp>
          <p:nvGrpSpPr>
            <p:cNvPr id="9230" name="Group 3">
              <a:extLst>
                <a:ext uri="{FF2B5EF4-FFF2-40B4-BE49-F238E27FC236}">
                  <a16:creationId xmlns:a16="http://schemas.microsoft.com/office/drawing/2014/main" id="{EAE9A6AA-026E-14E0-407F-A41BB7FEA07F}"/>
                </a:ext>
              </a:extLst>
            </p:cNvPr>
            <p:cNvGrpSpPr>
              <a:grpSpLocks/>
            </p:cNvGrpSpPr>
            <p:nvPr/>
          </p:nvGrpSpPr>
          <p:grpSpPr bwMode="auto">
            <a:xfrm>
              <a:off x="192" y="2614"/>
              <a:ext cx="4921" cy="1484"/>
              <a:chOff x="192" y="2614"/>
              <a:chExt cx="4921" cy="1484"/>
            </a:xfrm>
          </p:grpSpPr>
          <p:grpSp>
            <p:nvGrpSpPr>
              <p:cNvPr id="9232" name="Group 4">
                <a:extLst>
                  <a:ext uri="{FF2B5EF4-FFF2-40B4-BE49-F238E27FC236}">
                    <a16:creationId xmlns:a16="http://schemas.microsoft.com/office/drawing/2014/main" id="{B5494404-2A78-AA6A-115A-617992F894C6}"/>
                  </a:ext>
                </a:extLst>
              </p:cNvPr>
              <p:cNvGrpSpPr>
                <a:grpSpLocks/>
              </p:cNvGrpSpPr>
              <p:nvPr/>
            </p:nvGrpSpPr>
            <p:grpSpPr bwMode="auto">
              <a:xfrm>
                <a:off x="650" y="2614"/>
                <a:ext cx="4463" cy="994"/>
                <a:chOff x="650" y="2614"/>
                <a:chExt cx="4463" cy="994"/>
              </a:xfrm>
            </p:grpSpPr>
            <p:sp>
              <p:nvSpPr>
                <p:cNvPr id="9238" name="Freeform 5">
                  <a:extLst>
                    <a:ext uri="{FF2B5EF4-FFF2-40B4-BE49-F238E27FC236}">
                      <a16:creationId xmlns:a16="http://schemas.microsoft.com/office/drawing/2014/main" id="{597E4C69-6566-EE7A-C66A-CA1258DE7089}"/>
                    </a:ext>
                  </a:extLst>
                </p:cNvPr>
                <p:cNvSpPr>
                  <a:spLocks/>
                </p:cNvSpPr>
                <p:nvPr/>
              </p:nvSpPr>
              <p:spPr bwMode="auto">
                <a:xfrm>
                  <a:off x="650" y="3059"/>
                  <a:ext cx="4463" cy="549"/>
                </a:xfrm>
                <a:custGeom>
                  <a:avLst/>
                  <a:gdLst>
                    <a:gd name="T0" fmla="*/ 0 w 3509"/>
                    <a:gd name="T1" fmla="*/ 436 h 555"/>
                    <a:gd name="T2" fmla="*/ 0 w 3509"/>
                    <a:gd name="T3" fmla="*/ 0 h 555"/>
                    <a:gd name="T4" fmla="*/ 5676 w 3509"/>
                    <a:gd name="T5" fmla="*/ 0 h 555"/>
                    <a:gd name="T6" fmla="*/ 5676 w 3509"/>
                    <a:gd name="T7" fmla="*/ 543 h 5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09" h="555">
                      <a:moveTo>
                        <a:pt x="0" y="446"/>
                      </a:moveTo>
                      <a:lnTo>
                        <a:pt x="0" y="0"/>
                      </a:lnTo>
                      <a:lnTo>
                        <a:pt x="3509" y="0"/>
                      </a:lnTo>
                      <a:lnTo>
                        <a:pt x="3509" y="555"/>
                      </a:ln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rgbClr val="FF8E6B"/>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9" name="Line 6">
                  <a:extLst>
                    <a:ext uri="{FF2B5EF4-FFF2-40B4-BE49-F238E27FC236}">
                      <a16:creationId xmlns:a16="http://schemas.microsoft.com/office/drawing/2014/main" id="{259B5DF7-2172-2F49-8AAC-E1F7D2EBC42F}"/>
                    </a:ext>
                  </a:extLst>
                </p:cNvPr>
                <p:cNvSpPr>
                  <a:spLocks noChangeShapeType="1"/>
                </p:cNvSpPr>
                <p:nvPr/>
              </p:nvSpPr>
              <p:spPr bwMode="auto">
                <a:xfrm>
                  <a:off x="2882" y="2614"/>
                  <a:ext cx="0" cy="8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40" name="Line 7">
                  <a:extLst>
                    <a:ext uri="{FF2B5EF4-FFF2-40B4-BE49-F238E27FC236}">
                      <a16:creationId xmlns:a16="http://schemas.microsoft.com/office/drawing/2014/main" id="{E68B5171-1827-F2BD-A1B0-3691AD5E8345}"/>
                    </a:ext>
                  </a:extLst>
                </p:cNvPr>
                <p:cNvSpPr>
                  <a:spLocks noChangeShapeType="1"/>
                </p:cNvSpPr>
                <p:nvPr/>
              </p:nvSpPr>
              <p:spPr bwMode="auto">
                <a:xfrm>
                  <a:off x="1759" y="3060"/>
                  <a:ext cx="0" cy="4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41" name="Line 8">
                  <a:extLst>
                    <a:ext uri="{FF2B5EF4-FFF2-40B4-BE49-F238E27FC236}">
                      <a16:creationId xmlns:a16="http://schemas.microsoft.com/office/drawing/2014/main" id="{CD093565-042E-3338-EF8E-EC63A8757BB4}"/>
                    </a:ext>
                  </a:extLst>
                </p:cNvPr>
                <p:cNvSpPr>
                  <a:spLocks noChangeShapeType="1"/>
                </p:cNvSpPr>
                <p:nvPr/>
              </p:nvSpPr>
              <p:spPr bwMode="auto">
                <a:xfrm>
                  <a:off x="3986" y="3060"/>
                  <a:ext cx="0" cy="43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233" name="Group 9">
                <a:extLst>
                  <a:ext uri="{FF2B5EF4-FFF2-40B4-BE49-F238E27FC236}">
                    <a16:creationId xmlns:a16="http://schemas.microsoft.com/office/drawing/2014/main" id="{E5D41C4B-0943-A50B-1F86-CF0D8C5829B0}"/>
                  </a:ext>
                </a:extLst>
              </p:cNvPr>
              <p:cNvGrpSpPr>
                <a:grpSpLocks/>
              </p:cNvGrpSpPr>
              <p:nvPr/>
            </p:nvGrpSpPr>
            <p:grpSpPr bwMode="auto">
              <a:xfrm>
                <a:off x="192" y="3352"/>
                <a:ext cx="4262" cy="746"/>
                <a:chOff x="192" y="3352"/>
                <a:chExt cx="4262" cy="746"/>
              </a:xfrm>
            </p:grpSpPr>
            <p:sp>
              <p:nvSpPr>
                <p:cNvPr id="9234" name="AutoShape 10">
                  <a:extLst>
                    <a:ext uri="{FF2B5EF4-FFF2-40B4-BE49-F238E27FC236}">
                      <a16:creationId xmlns:a16="http://schemas.microsoft.com/office/drawing/2014/main" id="{FC7CD331-EBB3-10A3-189F-A23CD511554E}"/>
                    </a:ext>
                  </a:extLst>
                </p:cNvPr>
                <p:cNvSpPr>
                  <a:spLocks noChangeArrowheads="1"/>
                </p:cNvSpPr>
                <p:nvPr/>
              </p:nvSpPr>
              <p:spPr bwMode="auto">
                <a:xfrm>
                  <a:off x="192" y="3352"/>
                  <a:ext cx="921" cy="746"/>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66"/>
                      </a:solidFill>
                      <a:latin typeface="Times New Roman" panose="02020603050405020304" pitchFamily="18" charset="0"/>
                    </a:rPr>
                    <a:t>Acute</a:t>
                  </a:r>
                </a:p>
                <a:p>
                  <a:pPr algn="ctr">
                    <a:spcBef>
                      <a:spcPct val="0"/>
                    </a:spcBef>
                    <a:buFontTx/>
                    <a:buNone/>
                  </a:pPr>
                  <a:r>
                    <a:rPr lang="en-US" altLang="en-US" sz="2000" b="1">
                      <a:solidFill>
                        <a:srgbClr val="000066"/>
                      </a:solidFill>
                      <a:latin typeface="Times New Roman" panose="02020603050405020304" pitchFamily="18" charset="0"/>
                    </a:rPr>
                    <a:t>Tubular</a:t>
                  </a:r>
                </a:p>
                <a:p>
                  <a:pPr algn="ctr">
                    <a:spcBef>
                      <a:spcPct val="0"/>
                    </a:spcBef>
                    <a:buFontTx/>
                    <a:buNone/>
                  </a:pPr>
                  <a:r>
                    <a:rPr lang="en-US" altLang="en-US" sz="2000" b="1">
                      <a:solidFill>
                        <a:srgbClr val="000066"/>
                      </a:solidFill>
                      <a:latin typeface="Times New Roman" panose="02020603050405020304" pitchFamily="18" charset="0"/>
                    </a:rPr>
                    <a:t>Necrosis</a:t>
                  </a:r>
                </a:p>
              </p:txBody>
            </p:sp>
            <p:sp>
              <p:nvSpPr>
                <p:cNvPr id="9235" name="AutoShape 11">
                  <a:extLst>
                    <a:ext uri="{FF2B5EF4-FFF2-40B4-BE49-F238E27FC236}">
                      <a16:creationId xmlns:a16="http://schemas.microsoft.com/office/drawing/2014/main" id="{00C982C5-35D5-9B1A-4A9A-BF62EBED02EF}"/>
                    </a:ext>
                  </a:extLst>
                </p:cNvPr>
                <p:cNvSpPr>
                  <a:spLocks noChangeArrowheads="1"/>
                </p:cNvSpPr>
                <p:nvPr/>
              </p:nvSpPr>
              <p:spPr bwMode="auto">
                <a:xfrm>
                  <a:off x="1305" y="3352"/>
                  <a:ext cx="921" cy="746"/>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66"/>
                      </a:solidFill>
                      <a:latin typeface="Times New Roman" panose="02020603050405020304" pitchFamily="18" charset="0"/>
                    </a:rPr>
                    <a:t>Acute</a:t>
                  </a:r>
                </a:p>
                <a:p>
                  <a:pPr algn="ctr">
                    <a:spcBef>
                      <a:spcPct val="0"/>
                    </a:spcBef>
                    <a:buFontTx/>
                    <a:buNone/>
                  </a:pPr>
                  <a:r>
                    <a:rPr lang="en-US" altLang="en-US" sz="2000" b="1">
                      <a:solidFill>
                        <a:srgbClr val="000066"/>
                      </a:solidFill>
                      <a:latin typeface="Times New Roman" panose="02020603050405020304" pitchFamily="18" charset="0"/>
                    </a:rPr>
                    <a:t>Interstitial</a:t>
                  </a:r>
                </a:p>
                <a:p>
                  <a:pPr algn="ctr">
                    <a:spcBef>
                      <a:spcPct val="0"/>
                    </a:spcBef>
                    <a:buFontTx/>
                    <a:buNone/>
                  </a:pPr>
                  <a:r>
                    <a:rPr lang="en-US" altLang="en-US" sz="2000" b="1">
                      <a:solidFill>
                        <a:srgbClr val="000066"/>
                      </a:solidFill>
                      <a:latin typeface="Times New Roman" panose="02020603050405020304" pitchFamily="18" charset="0"/>
                    </a:rPr>
                    <a:t>Nephritis</a:t>
                  </a:r>
                  <a:endParaRPr lang="en-US" altLang="en-US" sz="2400" b="1">
                    <a:solidFill>
                      <a:srgbClr val="000066"/>
                    </a:solidFill>
                    <a:latin typeface="Times New Roman" panose="02020603050405020304" pitchFamily="18" charset="0"/>
                  </a:endParaRPr>
                </a:p>
              </p:txBody>
            </p:sp>
            <p:sp>
              <p:nvSpPr>
                <p:cNvPr id="9236" name="AutoShape 12">
                  <a:extLst>
                    <a:ext uri="{FF2B5EF4-FFF2-40B4-BE49-F238E27FC236}">
                      <a16:creationId xmlns:a16="http://schemas.microsoft.com/office/drawing/2014/main" id="{BD212AAE-F86A-BBD1-B878-CEABC3DE3ED5}"/>
                    </a:ext>
                  </a:extLst>
                </p:cNvPr>
                <p:cNvSpPr>
                  <a:spLocks noChangeArrowheads="1"/>
                </p:cNvSpPr>
                <p:nvPr/>
              </p:nvSpPr>
              <p:spPr bwMode="auto">
                <a:xfrm>
                  <a:off x="2419" y="3352"/>
                  <a:ext cx="921" cy="746"/>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66"/>
                      </a:solidFill>
                      <a:latin typeface="Times New Roman" panose="02020603050405020304" pitchFamily="18" charset="0"/>
                    </a:rPr>
                    <a:t>Acute</a:t>
                  </a:r>
                </a:p>
                <a:p>
                  <a:pPr algn="ctr">
                    <a:spcBef>
                      <a:spcPct val="0"/>
                    </a:spcBef>
                    <a:buFontTx/>
                    <a:buNone/>
                  </a:pPr>
                  <a:r>
                    <a:rPr lang="en-US" altLang="en-US" sz="2000" b="1">
                      <a:solidFill>
                        <a:srgbClr val="000066"/>
                      </a:solidFill>
                      <a:latin typeface="Times New Roman" panose="02020603050405020304" pitchFamily="18" charset="0"/>
                    </a:rPr>
                    <a:t>GN</a:t>
                  </a:r>
                </a:p>
              </p:txBody>
            </p:sp>
            <p:sp>
              <p:nvSpPr>
                <p:cNvPr id="9237" name="AutoShape 13">
                  <a:extLst>
                    <a:ext uri="{FF2B5EF4-FFF2-40B4-BE49-F238E27FC236}">
                      <a16:creationId xmlns:a16="http://schemas.microsoft.com/office/drawing/2014/main" id="{4CD4862E-FF1A-A887-AFFB-E0EA8BEAFDD1}"/>
                    </a:ext>
                  </a:extLst>
                </p:cNvPr>
                <p:cNvSpPr>
                  <a:spLocks noChangeArrowheads="1"/>
                </p:cNvSpPr>
                <p:nvPr/>
              </p:nvSpPr>
              <p:spPr bwMode="auto">
                <a:xfrm>
                  <a:off x="3533" y="3352"/>
                  <a:ext cx="921" cy="746"/>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66"/>
                      </a:solidFill>
                      <a:latin typeface="Times New Roman" panose="02020603050405020304" pitchFamily="18" charset="0"/>
                    </a:rPr>
                    <a:t>Acute</a:t>
                  </a:r>
                </a:p>
                <a:p>
                  <a:pPr algn="ctr">
                    <a:spcBef>
                      <a:spcPct val="0"/>
                    </a:spcBef>
                    <a:buFontTx/>
                    <a:buNone/>
                  </a:pPr>
                  <a:r>
                    <a:rPr lang="en-US" altLang="en-US" sz="2000" b="1">
                      <a:solidFill>
                        <a:srgbClr val="000066"/>
                      </a:solidFill>
                      <a:latin typeface="Times New Roman" panose="02020603050405020304" pitchFamily="18" charset="0"/>
                    </a:rPr>
                    <a:t>Vascular</a:t>
                  </a:r>
                </a:p>
                <a:p>
                  <a:pPr algn="ctr">
                    <a:spcBef>
                      <a:spcPct val="0"/>
                    </a:spcBef>
                    <a:buFontTx/>
                    <a:buNone/>
                  </a:pPr>
                  <a:r>
                    <a:rPr lang="en-US" altLang="en-US" sz="2000" b="1">
                      <a:solidFill>
                        <a:srgbClr val="000066"/>
                      </a:solidFill>
                      <a:latin typeface="Times New Roman" panose="02020603050405020304" pitchFamily="18" charset="0"/>
                    </a:rPr>
                    <a:t>Syndromes</a:t>
                  </a:r>
                  <a:endParaRPr lang="en-US" altLang="en-US" sz="2400" b="1">
                    <a:solidFill>
                      <a:srgbClr val="000066"/>
                    </a:solidFill>
                    <a:latin typeface="Times New Roman" panose="02020603050405020304" pitchFamily="18" charset="0"/>
                  </a:endParaRPr>
                </a:p>
              </p:txBody>
            </p:sp>
          </p:grpSp>
        </p:grpSp>
        <p:sp>
          <p:nvSpPr>
            <p:cNvPr id="9231" name="AutoShape 14">
              <a:extLst>
                <a:ext uri="{FF2B5EF4-FFF2-40B4-BE49-F238E27FC236}">
                  <a16:creationId xmlns:a16="http://schemas.microsoft.com/office/drawing/2014/main" id="{D7C3B106-55DE-02F9-DAD8-905508997859}"/>
                </a:ext>
              </a:extLst>
            </p:cNvPr>
            <p:cNvSpPr>
              <a:spLocks noChangeArrowheads="1"/>
            </p:cNvSpPr>
            <p:nvPr/>
          </p:nvSpPr>
          <p:spPr bwMode="auto">
            <a:xfrm>
              <a:off x="4647" y="3353"/>
              <a:ext cx="921" cy="746"/>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solidFill>
                    <a:srgbClr val="000066"/>
                  </a:solidFill>
                  <a:latin typeface="Times New Roman" panose="02020603050405020304" pitchFamily="18" charset="0"/>
                </a:rPr>
                <a:t>Intratubular</a:t>
              </a:r>
            </a:p>
            <a:p>
              <a:pPr algn="ctr">
                <a:spcBef>
                  <a:spcPct val="0"/>
                </a:spcBef>
                <a:buFontTx/>
                <a:buNone/>
              </a:pPr>
              <a:r>
                <a:rPr lang="en-US" altLang="en-US" sz="2000" b="1">
                  <a:solidFill>
                    <a:srgbClr val="000066"/>
                  </a:solidFill>
                  <a:latin typeface="Times New Roman" panose="02020603050405020304" pitchFamily="18" charset="0"/>
                </a:rPr>
                <a:t>Obstruction</a:t>
              </a:r>
              <a:endParaRPr lang="en-US" altLang="en-US" sz="2400" b="1">
                <a:solidFill>
                  <a:srgbClr val="000066"/>
                </a:solidFill>
                <a:latin typeface="Times New Roman" panose="02020603050405020304" pitchFamily="18" charset="0"/>
              </a:endParaRPr>
            </a:p>
          </p:txBody>
        </p:sp>
      </p:grpSp>
      <p:sp>
        <p:nvSpPr>
          <p:cNvPr id="9219" name="Rectangle 15">
            <a:extLst>
              <a:ext uri="{FF2B5EF4-FFF2-40B4-BE49-F238E27FC236}">
                <a16:creationId xmlns:a16="http://schemas.microsoft.com/office/drawing/2014/main" id="{95E4DD24-4693-0224-0509-5BD1D795291C}"/>
              </a:ext>
            </a:extLst>
          </p:cNvPr>
          <p:cNvSpPr>
            <a:spLocks noGrp="1" noChangeArrowheads="1"/>
          </p:cNvSpPr>
          <p:nvPr>
            <p:ph type="title"/>
          </p:nvPr>
        </p:nvSpPr>
        <p:spPr/>
        <p:txBody>
          <a:bodyPr/>
          <a:lstStyle/>
          <a:p>
            <a:pPr eaLnBrk="1" hangingPunct="1"/>
            <a:r>
              <a:rPr lang="en-US" altLang="en-US" sz="4000">
                <a:solidFill>
                  <a:srgbClr val="FFFF00"/>
                </a:solidFill>
              </a:rPr>
              <a:t>Classification of the Etiologies of Acute Renal Failure</a:t>
            </a:r>
          </a:p>
        </p:txBody>
      </p:sp>
      <p:grpSp>
        <p:nvGrpSpPr>
          <p:cNvPr id="8208" name="Group 16">
            <a:extLst>
              <a:ext uri="{FF2B5EF4-FFF2-40B4-BE49-F238E27FC236}">
                <a16:creationId xmlns:a16="http://schemas.microsoft.com/office/drawing/2014/main" id="{D7E5CD8D-1E1C-383B-65A7-F84ED196B248}"/>
              </a:ext>
            </a:extLst>
          </p:cNvPr>
          <p:cNvGrpSpPr>
            <a:grpSpLocks/>
          </p:cNvGrpSpPr>
          <p:nvPr/>
        </p:nvGrpSpPr>
        <p:grpSpPr bwMode="auto">
          <a:xfrm>
            <a:off x="996950" y="2481263"/>
            <a:ext cx="7150100" cy="2084387"/>
            <a:chOff x="628" y="1563"/>
            <a:chExt cx="4504" cy="1313"/>
          </a:xfrm>
        </p:grpSpPr>
        <p:grpSp>
          <p:nvGrpSpPr>
            <p:cNvPr id="9223" name="Group 17">
              <a:extLst>
                <a:ext uri="{FF2B5EF4-FFF2-40B4-BE49-F238E27FC236}">
                  <a16:creationId xmlns:a16="http://schemas.microsoft.com/office/drawing/2014/main" id="{1BAFCA4B-ABD7-4CFB-5610-CD9169C4F4C4}"/>
                </a:ext>
              </a:extLst>
            </p:cNvPr>
            <p:cNvGrpSpPr>
              <a:grpSpLocks/>
            </p:cNvGrpSpPr>
            <p:nvPr/>
          </p:nvGrpSpPr>
          <p:grpSpPr bwMode="auto">
            <a:xfrm>
              <a:off x="1163" y="1563"/>
              <a:ext cx="3437" cy="1009"/>
              <a:chOff x="1163" y="1555"/>
              <a:chExt cx="3437" cy="1009"/>
            </a:xfrm>
          </p:grpSpPr>
          <p:sp>
            <p:nvSpPr>
              <p:cNvPr id="9228" name="Freeform 18">
                <a:extLst>
                  <a:ext uri="{FF2B5EF4-FFF2-40B4-BE49-F238E27FC236}">
                    <a16:creationId xmlns:a16="http://schemas.microsoft.com/office/drawing/2014/main" id="{C8B151C3-38ED-4E66-B28E-C65D9114E7D6}"/>
                  </a:ext>
                </a:extLst>
              </p:cNvPr>
              <p:cNvSpPr>
                <a:spLocks/>
              </p:cNvSpPr>
              <p:nvPr/>
            </p:nvSpPr>
            <p:spPr bwMode="auto">
              <a:xfrm>
                <a:off x="1163" y="2009"/>
                <a:ext cx="3437" cy="555"/>
              </a:xfrm>
              <a:custGeom>
                <a:avLst/>
                <a:gdLst>
                  <a:gd name="T0" fmla="*/ 0 w 3509"/>
                  <a:gd name="T1" fmla="*/ 446 h 555"/>
                  <a:gd name="T2" fmla="*/ 0 w 3509"/>
                  <a:gd name="T3" fmla="*/ 0 h 555"/>
                  <a:gd name="T4" fmla="*/ 3366 w 3509"/>
                  <a:gd name="T5" fmla="*/ 0 h 555"/>
                  <a:gd name="T6" fmla="*/ 3366 w 3509"/>
                  <a:gd name="T7" fmla="*/ 555 h 5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09" h="555">
                    <a:moveTo>
                      <a:pt x="0" y="446"/>
                    </a:moveTo>
                    <a:lnTo>
                      <a:pt x="0" y="0"/>
                    </a:lnTo>
                    <a:lnTo>
                      <a:pt x="3509" y="0"/>
                    </a:lnTo>
                    <a:lnTo>
                      <a:pt x="3509" y="555"/>
                    </a:lnTo>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rgbClr val="FF8E6B"/>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29" name="Line 19">
                <a:extLst>
                  <a:ext uri="{FF2B5EF4-FFF2-40B4-BE49-F238E27FC236}">
                    <a16:creationId xmlns:a16="http://schemas.microsoft.com/office/drawing/2014/main" id="{DCECA987-7026-588F-0AA9-B9D7557EF071}"/>
                  </a:ext>
                </a:extLst>
              </p:cNvPr>
              <p:cNvSpPr>
                <a:spLocks noChangeShapeType="1"/>
              </p:cNvSpPr>
              <p:nvPr/>
            </p:nvSpPr>
            <p:spPr bwMode="auto">
              <a:xfrm>
                <a:off x="2882" y="1555"/>
                <a:ext cx="0" cy="8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224" name="Group 20">
              <a:extLst>
                <a:ext uri="{FF2B5EF4-FFF2-40B4-BE49-F238E27FC236}">
                  <a16:creationId xmlns:a16="http://schemas.microsoft.com/office/drawing/2014/main" id="{458232CA-3305-F767-987A-A06CF9FA8FEF}"/>
                </a:ext>
              </a:extLst>
            </p:cNvPr>
            <p:cNvGrpSpPr>
              <a:grpSpLocks/>
            </p:cNvGrpSpPr>
            <p:nvPr/>
          </p:nvGrpSpPr>
          <p:grpSpPr bwMode="auto">
            <a:xfrm>
              <a:off x="628" y="2302"/>
              <a:ext cx="4504" cy="574"/>
              <a:chOff x="628" y="2079"/>
              <a:chExt cx="4504" cy="574"/>
            </a:xfrm>
          </p:grpSpPr>
          <p:sp>
            <p:nvSpPr>
              <p:cNvPr id="9225" name="AutoShape 21">
                <a:extLst>
                  <a:ext uri="{FF2B5EF4-FFF2-40B4-BE49-F238E27FC236}">
                    <a16:creationId xmlns:a16="http://schemas.microsoft.com/office/drawing/2014/main" id="{1882D79B-B27D-4CF3-B0C5-ADE7DF470EFC}"/>
                  </a:ext>
                </a:extLst>
              </p:cNvPr>
              <p:cNvSpPr>
                <a:spLocks noChangeArrowheads="1"/>
              </p:cNvSpPr>
              <p:nvPr/>
            </p:nvSpPr>
            <p:spPr bwMode="auto">
              <a:xfrm>
                <a:off x="628" y="2079"/>
                <a:ext cx="1082" cy="573"/>
              </a:xfrm>
              <a:prstGeom prst="roundRect">
                <a:avLst>
                  <a:gd name="adj" fmla="val 16667"/>
                </a:avLst>
              </a:prstGeom>
              <a:solidFill>
                <a:srgbClr val="FF99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solidFill>
                      <a:srgbClr val="000066"/>
                    </a:solidFill>
                    <a:latin typeface="Times New Roman" panose="02020603050405020304" pitchFamily="18" charset="0"/>
                  </a:rPr>
                  <a:t>Prerenal</a:t>
                </a:r>
              </a:p>
              <a:p>
                <a:pPr algn="ctr">
                  <a:spcBef>
                    <a:spcPct val="0"/>
                  </a:spcBef>
                  <a:buFontTx/>
                  <a:buNone/>
                </a:pPr>
                <a:r>
                  <a:rPr lang="en-US" altLang="en-US" sz="2400" b="1">
                    <a:solidFill>
                      <a:srgbClr val="000066"/>
                    </a:solidFill>
                    <a:latin typeface="Times New Roman" panose="02020603050405020304" pitchFamily="18" charset="0"/>
                  </a:rPr>
                  <a:t>ARF</a:t>
                </a:r>
              </a:p>
            </p:txBody>
          </p:sp>
          <p:sp>
            <p:nvSpPr>
              <p:cNvPr id="9226" name="AutoShape 22">
                <a:extLst>
                  <a:ext uri="{FF2B5EF4-FFF2-40B4-BE49-F238E27FC236}">
                    <a16:creationId xmlns:a16="http://schemas.microsoft.com/office/drawing/2014/main" id="{104B45AD-FAC5-3880-E268-60C45585398E}"/>
                  </a:ext>
                </a:extLst>
              </p:cNvPr>
              <p:cNvSpPr>
                <a:spLocks noChangeArrowheads="1"/>
              </p:cNvSpPr>
              <p:nvPr/>
            </p:nvSpPr>
            <p:spPr bwMode="auto">
              <a:xfrm>
                <a:off x="4050" y="2080"/>
                <a:ext cx="1082" cy="573"/>
              </a:xfrm>
              <a:prstGeom prst="roundRect">
                <a:avLst>
                  <a:gd name="adj" fmla="val 16667"/>
                </a:avLst>
              </a:prstGeom>
              <a:solidFill>
                <a:srgbClr val="F6696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solidFill>
                      <a:srgbClr val="000066"/>
                    </a:solidFill>
                    <a:latin typeface="Times New Roman" panose="02020603050405020304" pitchFamily="18" charset="0"/>
                  </a:rPr>
                  <a:t>Postrenal</a:t>
                </a:r>
              </a:p>
              <a:p>
                <a:pPr algn="ctr">
                  <a:spcBef>
                    <a:spcPct val="0"/>
                  </a:spcBef>
                  <a:buFontTx/>
                  <a:buNone/>
                </a:pPr>
                <a:r>
                  <a:rPr lang="en-US" altLang="en-US" sz="2400" b="1">
                    <a:solidFill>
                      <a:srgbClr val="000066"/>
                    </a:solidFill>
                    <a:latin typeface="Times New Roman" panose="02020603050405020304" pitchFamily="18" charset="0"/>
                  </a:rPr>
                  <a:t>ARF</a:t>
                </a:r>
              </a:p>
            </p:txBody>
          </p:sp>
          <p:sp>
            <p:nvSpPr>
              <p:cNvPr id="9227" name="AutoShape 23">
                <a:extLst>
                  <a:ext uri="{FF2B5EF4-FFF2-40B4-BE49-F238E27FC236}">
                    <a16:creationId xmlns:a16="http://schemas.microsoft.com/office/drawing/2014/main" id="{117CBD2F-BD08-BFAD-F96C-CF71060A07D9}"/>
                  </a:ext>
                </a:extLst>
              </p:cNvPr>
              <p:cNvSpPr>
                <a:spLocks noChangeArrowheads="1"/>
              </p:cNvSpPr>
              <p:nvPr/>
            </p:nvSpPr>
            <p:spPr bwMode="auto">
              <a:xfrm>
                <a:off x="2339" y="2080"/>
                <a:ext cx="1082" cy="573"/>
              </a:xfrm>
              <a:prstGeom prst="roundRect">
                <a:avLst>
                  <a:gd name="adj" fmla="val 16667"/>
                </a:avLst>
              </a:prstGeom>
              <a:solidFill>
                <a:srgbClr val="FF8E6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solidFill>
                      <a:srgbClr val="000066"/>
                    </a:solidFill>
                    <a:latin typeface="Times New Roman" panose="02020603050405020304" pitchFamily="18" charset="0"/>
                  </a:rPr>
                  <a:t>Intrinsic</a:t>
                </a:r>
              </a:p>
              <a:p>
                <a:pPr algn="ctr">
                  <a:spcBef>
                    <a:spcPct val="0"/>
                  </a:spcBef>
                  <a:buFontTx/>
                  <a:buNone/>
                </a:pPr>
                <a:r>
                  <a:rPr lang="en-US" altLang="en-US" sz="2400" b="1">
                    <a:solidFill>
                      <a:srgbClr val="000066"/>
                    </a:solidFill>
                    <a:latin typeface="Times New Roman" panose="02020603050405020304" pitchFamily="18" charset="0"/>
                  </a:rPr>
                  <a:t>ARF</a:t>
                </a:r>
              </a:p>
            </p:txBody>
          </p:sp>
        </p:grpSp>
      </p:grpSp>
      <p:sp>
        <p:nvSpPr>
          <p:cNvPr id="9221" name="AutoShape 24">
            <a:extLst>
              <a:ext uri="{FF2B5EF4-FFF2-40B4-BE49-F238E27FC236}">
                <a16:creationId xmlns:a16="http://schemas.microsoft.com/office/drawing/2014/main" id="{975D8888-560C-9648-9E69-ABB706D642D2}"/>
              </a:ext>
            </a:extLst>
          </p:cNvPr>
          <p:cNvSpPr>
            <a:spLocks noChangeArrowheads="1"/>
          </p:cNvSpPr>
          <p:nvPr/>
        </p:nvSpPr>
        <p:spPr bwMode="auto">
          <a:xfrm>
            <a:off x="3716338" y="1754188"/>
            <a:ext cx="1717675" cy="1154112"/>
          </a:xfrm>
          <a:prstGeom prst="roundRect">
            <a:avLst>
              <a:gd name="adj" fmla="val 16667"/>
            </a:avLst>
          </a:prstGeom>
          <a:solidFill>
            <a:srgbClr val="F6C16A"/>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solidFill>
                  <a:srgbClr val="000066"/>
                </a:solidFill>
                <a:latin typeface="Times New Roman" panose="02020603050405020304" pitchFamily="18" charset="0"/>
              </a:rPr>
              <a:t>Acute</a:t>
            </a:r>
          </a:p>
          <a:p>
            <a:pPr algn="ctr">
              <a:spcBef>
                <a:spcPct val="0"/>
              </a:spcBef>
              <a:buFontTx/>
              <a:buNone/>
            </a:pPr>
            <a:r>
              <a:rPr lang="en-US" altLang="en-US" sz="2400" b="1">
                <a:solidFill>
                  <a:srgbClr val="000066"/>
                </a:solidFill>
                <a:latin typeface="Times New Roman" panose="02020603050405020304" pitchFamily="18" charset="0"/>
              </a:rPr>
              <a:t>Renal</a:t>
            </a:r>
          </a:p>
          <a:p>
            <a:pPr algn="ctr">
              <a:spcBef>
                <a:spcPct val="0"/>
              </a:spcBef>
              <a:buFontTx/>
              <a:buNone/>
            </a:pPr>
            <a:r>
              <a:rPr lang="en-US" altLang="en-US" sz="2400" b="1">
                <a:solidFill>
                  <a:srgbClr val="000066"/>
                </a:solidFill>
                <a:latin typeface="Times New Roman" panose="02020603050405020304" pitchFamily="18" charset="0"/>
              </a:rPr>
              <a:t>Failure</a:t>
            </a:r>
          </a:p>
        </p:txBody>
      </p:sp>
      <p:sp>
        <p:nvSpPr>
          <p:cNvPr id="9222" name="FlagCount" hidden="1">
            <a:hlinkClick r:id="rId4" action="ppaction://hlinkfile"/>
            <a:extLst>
              <a:ext uri="{FF2B5EF4-FFF2-40B4-BE49-F238E27FC236}">
                <a16:creationId xmlns:a16="http://schemas.microsoft.com/office/drawing/2014/main" id="{E397729D-F7BB-CD0F-04CA-80EA104C3583}"/>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ustDataLst>
      <p:tags r:id="rId1"/>
    </p:custDataLst>
  </p:cSld>
  <p:clrMapOvr>
    <a:masterClrMapping/>
  </p:clrMapOvr>
  <p:transition advTm="3026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208"/>
                                        </p:tgtEl>
                                        <p:attrNameLst>
                                          <p:attrName>style.visibility</p:attrName>
                                        </p:attrNameLst>
                                      </p:cBhvr>
                                      <p:to>
                                        <p:strVal val="visible"/>
                                      </p:to>
                                    </p:set>
                                    <p:animEffect transition="in" filter="wipe(up)">
                                      <p:cBhvr>
                                        <p:cTn id="7" dur="500"/>
                                        <p:tgtEl>
                                          <p:spTgt spid="82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wipe(up)">
                                      <p:cBhvr>
                                        <p:cTn id="1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73AD433-997F-5214-EAA5-AC4EB08DA8C5}"/>
              </a:ext>
            </a:extLst>
          </p:cNvPr>
          <p:cNvSpPr>
            <a:spLocks noGrp="1" noChangeArrowheads="1"/>
          </p:cNvSpPr>
          <p:nvPr>
            <p:ph type="title"/>
          </p:nvPr>
        </p:nvSpPr>
        <p:spPr/>
        <p:txBody>
          <a:bodyPr/>
          <a:lstStyle/>
          <a:p>
            <a:pPr eaLnBrk="1" hangingPunct="1"/>
            <a:r>
              <a:rPr lang="en-US" altLang="en-US">
                <a:solidFill>
                  <a:srgbClr val="FFFF66"/>
                </a:solidFill>
              </a:rPr>
              <a:t>Prerenal Azotemia</a:t>
            </a:r>
          </a:p>
        </p:txBody>
      </p:sp>
      <p:sp>
        <p:nvSpPr>
          <p:cNvPr id="11267" name="Rectangle 3">
            <a:extLst>
              <a:ext uri="{FF2B5EF4-FFF2-40B4-BE49-F238E27FC236}">
                <a16:creationId xmlns:a16="http://schemas.microsoft.com/office/drawing/2014/main" id="{5AA46A94-117D-A659-9461-15250990A75F}"/>
              </a:ext>
            </a:extLst>
          </p:cNvPr>
          <p:cNvSpPr>
            <a:spLocks noGrp="1" noChangeArrowheads="1"/>
          </p:cNvSpPr>
          <p:nvPr>
            <p:ph type="body" idx="1"/>
          </p:nvPr>
        </p:nvSpPr>
        <p:spPr/>
        <p:txBody>
          <a:bodyPr/>
          <a:lstStyle/>
          <a:p>
            <a:pPr eaLnBrk="1" hangingPunct="1"/>
            <a:r>
              <a:rPr lang="en-US" altLang="en-US">
                <a:solidFill>
                  <a:schemeClr val="bg1"/>
                </a:solidFill>
              </a:rPr>
              <a:t>Functional response to renal hyperfusion</a:t>
            </a:r>
          </a:p>
          <a:p>
            <a:pPr eaLnBrk="1" hangingPunct="1"/>
            <a:r>
              <a:rPr lang="en-US" altLang="en-US">
                <a:solidFill>
                  <a:schemeClr val="bg1"/>
                </a:solidFill>
              </a:rPr>
              <a:t>Renal structure and microstructure are preserved </a:t>
            </a:r>
          </a:p>
          <a:p>
            <a:pPr eaLnBrk="1" hangingPunct="1"/>
            <a:r>
              <a:rPr lang="en-US" altLang="en-US">
                <a:solidFill>
                  <a:schemeClr val="bg1"/>
                </a:solidFill>
              </a:rPr>
              <a:t>Complete recovery may be seen in 1-2 days after relief of offending lesion (normal perfusion)</a:t>
            </a:r>
          </a:p>
          <a:p>
            <a:pPr eaLnBrk="1" hangingPunct="1"/>
            <a:endParaRPr lang="en-US" altLang="en-US">
              <a:solidFill>
                <a:schemeClr val="bg1"/>
              </a:solidFill>
            </a:endParaRPr>
          </a:p>
          <a:p>
            <a:pPr eaLnBrk="1" hangingPunct="1"/>
            <a:endParaRPr lang="en-US"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9077"/>
    </mc:Choice>
    <mc:Fallback xmlns="">
      <p:transition spd="slow" advTm="2907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46ACFD8-EC64-CD92-C3D3-CBB3E2902CB8}"/>
              </a:ext>
            </a:extLst>
          </p:cNvPr>
          <p:cNvSpPr>
            <a:spLocks noGrp="1" noChangeArrowheads="1"/>
          </p:cNvSpPr>
          <p:nvPr>
            <p:ph type="title"/>
          </p:nvPr>
        </p:nvSpPr>
        <p:spPr/>
        <p:txBody>
          <a:bodyPr/>
          <a:lstStyle/>
          <a:p>
            <a:pPr eaLnBrk="1" hangingPunct="1"/>
            <a:r>
              <a:rPr lang="en-US" altLang="en-US">
                <a:solidFill>
                  <a:srgbClr val="FFFF66"/>
                </a:solidFill>
              </a:rPr>
              <a:t>Postrenal Azotemia</a:t>
            </a:r>
          </a:p>
        </p:txBody>
      </p:sp>
      <p:sp>
        <p:nvSpPr>
          <p:cNvPr id="12291" name="Rectangle 3">
            <a:extLst>
              <a:ext uri="{FF2B5EF4-FFF2-40B4-BE49-F238E27FC236}">
                <a16:creationId xmlns:a16="http://schemas.microsoft.com/office/drawing/2014/main" id="{3247956C-D38C-DCEB-3D88-1A2876A2D7FB}"/>
              </a:ext>
            </a:extLst>
          </p:cNvPr>
          <p:cNvSpPr>
            <a:spLocks noGrp="1" noChangeArrowheads="1"/>
          </p:cNvSpPr>
          <p:nvPr>
            <p:ph type="body" idx="1"/>
          </p:nvPr>
        </p:nvSpPr>
        <p:spPr/>
        <p:txBody>
          <a:bodyPr/>
          <a:lstStyle/>
          <a:p>
            <a:pPr eaLnBrk="1" hangingPunct="1">
              <a:lnSpc>
                <a:spcPct val="90000"/>
              </a:lnSpc>
            </a:pPr>
            <a:r>
              <a:rPr lang="en-US" altLang="en-US">
                <a:solidFill>
                  <a:schemeClr val="bg1"/>
                </a:solidFill>
              </a:rPr>
              <a:t>Obstruction of the urinary tract</a:t>
            </a:r>
          </a:p>
          <a:p>
            <a:pPr eaLnBrk="1" hangingPunct="1">
              <a:lnSpc>
                <a:spcPct val="90000"/>
              </a:lnSpc>
            </a:pPr>
            <a:r>
              <a:rPr lang="en-US" altLang="en-US">
                <a:solidFill>
                  <a:schemeClr val="bg1"/>
                </a:solidFill>
              </a:rPr>
              <a:t>Few microscopic changes initially,</a:t>
            </a:r>
          </a:p>
          <a:p>
            <a:pPr lvl="1" eaLnBrk="1" hangingPunct="1">
              <a:lnSpc>
                <a:spcPct val="90000"/>
              </a:lnSpc>
            </a:pPr>
            <a:r>
              <a:rPr lang="en-US" altLang="en-US">
                <a:solidFill>
                  <a:schemeClr val="bg1"/>
                </a:solidFill>
              </a:rPr>
              <a:t>Early hydronephrosis</a:t>
            </a:r>
          </a:p>
          <a:p>
            <a:pPr lvl="1" eaLnBrk="1" hangingPunct="1">
              <a:lnSpc>
                <a:spcPct val="90000"/>
              </a:lnSpc>
            </a:pPr>
            <a:r>
              <a:rPr lang="en-US" altLang="en-US">
                <a:solidFill>
                  <a:schemeClr val="bg1"/>
                </a:solidFill>
              </a:rPr>
              <a:t>Pelvic dilation</a:t>
            </a:r>
          </a:p>
          <a:p>
            <a:pPr lvl="1" eaLnBrk="1" hangingPunct="1">
              <a:lnSpc>
                <a:spcPct val="90000"/>
              </a:lnSpc>
            </a:pPr>
            <a:r>
              <a:rPr lang="en-US" altLang="en-US">
                <a:solidFill>
                  <a:schemeClr val="bg1"/>
                </a:solidFill>
              </a:rPr>
              <a:t>Distention or blunting of the renal papilla</a:t>
            </a:r>
          </a:p>
          <a:p>
            <a:pPr eaLnBrk="1" hangingPunct="1">
              <a:lnSpc>
                <a:spcPct val="90000"/>
              </a:lnSpc>
            </a:pPr>
            <a:r>
              <a:rPr lang="en-US" altLang="en-US">
                <a:solidFill>
                  <a:schemeClr val="bg1"/>
                </a:solidFill>
              </a:rPr>
              <a:t>Or no microscopic changes</a:t>
            </a:r>
          </a:p>
          <a:p>
            <a:pPr eaLnBrk="1" hangingPunct="1">
              <a:lnSpc>
                <a:spcPct val="90000"/>
              </a:lnSpc>
            </a:pPr>
            <a:r>
              <a:rPr lang="en-US" altLang="en-US">
                <a:solidFill>
                  <a:schemeClr val="bg1"/>
                </a:solidFill>
              </a:rPr>
              <a:t>Complete recovery may be seen in 1-2 days after relief of offending lesion (normal outflow)</a:t>
            </a:r>
          </a:p>
          <a:p>
            <a:pPr eaLnBrk="1" hangingPunct="1">
              <a:lnSpc>
                <a:spcPct val="90000"/>
              </a:lnSpc>
            </a:pPr>
            <a:endParaRPr lang="en-US"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2778"/>
    </mc:Choice>
    <mc:Fallback xmlns="">
      <p:transition spd="slow" advTm="3277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312378B-79A0-3F5D-7A1C-A7A721430508}"/>
              </a:ext>
            </a:extLst>
          </p:cNvPr>
          <p:cNvSpPr>
            <a:spLocks noGrp="1" noChangeArrowheads="1"/>
          </p:cNvSpPr>
          <p:nvPr>
            <p:ph type="title"/>
          </p:nvPr>
        </p:nvSpPr>
        <p:spPr/>
        <p:txBody>
          <a:bodyPr/>
          <a:lstStyle/>
          <a:p>
            <a:pPr eaLnBrk="1" hangingPunct="1"/>
            <a:r>
              <a:rPr lang="en-US" altLang="en-US">
                <a:solidFill>
                  <a:srgbClr val="FFFF66"/>
                </a:solidFill>
              </a:rPr>
              <a:t>Intrinsic Renal Azotemia</a:t>
            </a:r>
          </a:p>
        </p:txBody>
      </p:sp>
      <p:sp>
        <p:nvSpPr>
          <p:cNvPr id="13315" name="Rectangle 3">
            <a:extLst>
              <a:ext uri="{FF2B5EF4-FFF2-40B4-BE49-F238E27FC236}">
                <a16:creationId xmlns:a16="http://schemas.microsoft.com/office/drawing/2014/main" id="{6F143705-EB41-A23F-437C-A0435F94BE31}"/>
              </a:ext>
            </a:extLst>
          </p:cNvPr>
          <p:cNvSpPr>
            <a:spLocks noGrp="1" noChangeArrowheads="1"/>
          </p:cNvSpPr>
          <p:nvPr>
            <p:ph type="body" idx="1"/>
          </p:nvPr>
        </p:nvSpPr>
        <p:spPr/>
        <p:txBody>
          <a:bodyPr/>
          <a:lstStyle/>
          <a:p>
            <a:pPr eaLnBrk="1" hangingPunct="1"/>
            <a:r>
              <a:rPr lang="en-US" altLang="en-US">
                <a:solidFill>
                  <a:schemeClr val="bg1"/>
                </a:solidFill>
              </a:rPr>
              <a:t>Parenchymal injury of the blood vessels, glomeruli, tubules, or interstitium</a:t>
            </a:r>
          </a:p>
          <a:p>
            <a:pPr eaLnBrk="1" hangingPunct="1"/>
            <a:r>
              <a:rPr lang="en-US" altLang="en-US">
                <a:solidFill>
                  <a:schemeClr val="bg1"/>
                </a:solidFill>
              </a:rPr>
              <a:t>Recovery may be prolonged</a:t>
            </a:r>
          </a:p>
          <a:p>
            <a:pPr eaLnBrk="1" hangingPunct="1"/>
            <a:endParaRPr lang="en-US"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3994"/>
    </mc:Choice>
    <mc:Fallback xmlns="">
      <p:transition spd="slow" advTm="1399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BD8CCD7-0992-9B1A-B450-5376C0A3EAFF}"/>
              </a:ext>
            </a:extLst>
          </p:cNvPr>
          <p:cNvSpPr>
            <a:spLocks noGrp="1" noChangeArrowheads="1"/>
          </p:cNvSpPr>
          <p:nvPr>
            <p:ph type="title"/>
          </p:nvPr>
        </p:nvSpPr>
        <p:spPr>
          <a:xfrm>
            <a:off x="381000" y="762000"/>
            <a:ext cx="8229600" cy="1143000"/>
          </a:xfrm>
        </p:spPr>
        <p:txBody>
          <a:bodyPr/>
          <a:lstStyle/>
          <a:p>
            <a:pPr eaLnBrk="1" hangingPunct="1"/>
            <a:r>
              <a:rPr lang="en-US" altLang="en-US" sz="4000">
                <a:solidFill>
                  <a:srgbClr val="FFFF66"/>
                </a:solidFill>
              </a:rPr>
              <a:t>Ischemic Acute Renal Failure: prerenal azotemia and acute tubular necrosis</a:t>
            </a:r>
            <a:br>
              <a:rPr lang="en-US" altLang="en-US" sz="4000">
                <a:solidFill>
                  <a:srgbClr val="FFFF66"/>
                </a:solidFill>
              </a:rPr>
            </a:br>
            <a:endParaRPr lang="en-US" altLang="en-US" sz="4000">
              <a:solidFill>
                <a:srgbClr val="FFFF66"/>
              </a:solidFill>
            </a:endParaRPr>
          </a:p>
        </p:txBody>
      </p:sp>
      <p:sp>
        <p:nvSpPr>
          <p:cNvPr id="14339" name="Rectangle 3">
            <a:extLst>
              <a:ext uri="{FF2B5EF4-FFF2-40B4-BE49-F238E27FC236}">
                <a16:creationId xmlns:a16="http://schemas.microsoft.com/office/drawing/2014/main" id="{190C4CCC-971E-10A5-6741-32A4D772730B}"/>
              </a:ext>
            </a:extLst>
          </p:cNvPr>
          <p:cNvSpPr>
            <a:spLocks noGrp="1" noChangeArrowheads="1"/>
          </p:cNvSpPr>
          <p:nvPr>
            <p:ph type="body" idx="1"/>
          </p:nvPr>
        </p:nvSpPr>
        <p:spPr>
          <a:xfrm>
            <a:off x="457200" y="2057400"/>
            <a:ext cx="8229600" cy="4525963"/>
          </a:xfrm>
        </p:spPr>
        <p:txBody>
          <a:bodyPr/>
          <a:lstStyle/>
          <a:p>
            <a:pPr eaLnBrk="1" hangingPunct="1"/>
            <a:r>
              <a:rPr lang="en-US" altLang="en-US">
                <a:solidFill>
                  <a:schemeClr val="bg1"/>
                </a:solidFill>
              </a:rPr>
              <a:t>Prerenal azotemia and ATN account for more than half of the cases of ARF seen in hospitalized patients</a:t>
            </a:r>
          </a:p>
          <a:p>
            <a:pPr eaLnBrk="1" hangingPunct="1"/>
            <a:r>
              <a:rPr lang="en-US" altLang="en-US">
                <a:solidFill>
                  <a:schemeClr val="bg1"/>
                </a:solidFill>
              </a:rPr>
              <a:t>Often, the contribution of ischemia is unrecognized because the patient is normotensive</a:t>
            </a:r>
          </a:p>
          <a:p>
            <a:pPr eaLnBrk="1" hangingPunct="1"/>
            <a:endParaRPr lang="en-US"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3493"/>
    </mc:Choice>
    <mc:Fallback xmlns="">
      <p:transition spd="slow" advTm="5349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44CDA14-CA74-B733-A11D-4D6F3D021A7C}"/>
              </a:ext>
            </a:extLst>
          </p:cNvPr>
          <p:cNvSpPr>
            <a:spLocks noGrp="1" noChangeArrowheads="1"/>
          </p:cNvSpPr>
          <p:nvPr>
            <p:ph type="title"/>
          </p:nvPr>
        </p:nvSpPr>
        <p:spPr/>
        <p:txBody>
          <a:bodyPr/>
          <a:lstStyle/>
          <a:p>
            <a:pPr eaLnBrk="1" hangingPunct="1"/>
            <a:r>
              <a:rPr lang="en-US" altLang="en-US" sz="4000">
                <a:solidFill>
                  <a:srgbClr val="FFFF00"/>
                </a:solidFill>
              </a:rPr>
              <a:t>Prerenal Acute Renal Failure:</a:t>
            </a:r>
            <a:br>
              <a:rPr lang="en-US" altLang="en-US" sz="4000">
                <a:solidFill>
                  <a:srgbClr val="FFFF00"/>
                </a:solidFill>
              </a:rPr>
            </a:br>
            <a:r>
              <a:rPr lang="en-US" altLang="en-US" sz="4000">
                <a:solidFill>
                  <a:srgbClr val="FFFF00"/>
                </a:solidFill>
              </a:rPr>
              <a:t> Clinical Presentation</a:t>
            </a:r>
          </a:p>
        </p:txBody>
      </p:sp>
      <p:sp>
        <p:nvSpPr>
          <p:cNvPr id="15363" name="Rectangle 3">
            <a:extLst>
              <a:ext uri="{FF2B5EF4-FFF2-40B4-BE49-F238E27FC236}">
                <a16:creationId xmlns:a16="http://schemas.microsoft.com/office/drawing/2014/main" id="{9D20E7F0-9D59-F3F5-B714-B0E5448D5ABD}"/>
              </a:ext>
            </a:extLst>
          </p:cNvPr>
          <p:cNvSpPr>
            <a:spLocks noGrp="1" noChangeArrowheads="1"/>
          </p:cNvSpPr>
          <p:nvPr>
            <p:ph type="body" idx="1"/>
          </p:nvPr>
        </p:nvSpPr>
        <p:spPr>
          <a:xfrm>
            <a:off x="609600" y="1751013"/>
            <a:ext cx="7848600" cy="4344987"/>
          </a:xfrm>
        </p:spPr>
        <p:txBody>
          <a:bodyPr/>
          <a:lstStyle/>
          <a:p>
            <a:pPr eaLnBrk="1" hangingPunct="1">
              <a:spcBef>
                <a:spcPct val="5000"/>
              </a:spcBef>
            </a:pPr>
            <a:r>
              <a:rPr lang="en-US" altLang="en-US" sz="2800" dirty="0" err="1">
                <a:solidFill>
                  <a:schemeClr val="bg1"/>
                </a:solidFill>
              </a:rPr>
              <a:t>BUN:Creatinine</a:t>
            </a:r>
            <a:r>
              <a:rPr lang="en-US" altLang="en-US" sz="2800" dirty="0">
                <a:solidFill>
                  <a:schemeClr val="bg1"/>
                </a:solidFill>
              </a:rPr>
              <a:t> ratio</a:t>
            </a:r>
            <a:endParaRPr lang="en-US" altLang="en-US" sz="2400" dirty="0">
              <a:solidFill>
                <a:schemeClr val="bg1"/>
              </a:solidFill>
            </a:endParaRPr>
          </a:p>
          <a:p>
            <a:pPr lvl="1" eaLnBrk="1" hangingPunct="1">
              <a:spcBef>
                <a:spcPct val="5000"/>
              </a:spcBef>
            </a:pPr>
            <a:r>
              <a:rPr lang="en-US" altLang="en-US" sz="2400" dirty="0">
                <a:solidFill>
                  <a:schemeClr val="bg1"/>
                </a:solidFill>
              </a:rPr>
              <a:t>&gt; 20:1</a:t>
            </a:r>
          </a:p>
          <a:p>
            <a:pPr eaLnBrk="1" hangingPunct="1">
              <a:spcBef>
                <a:spcPct val="5000"/>
              </a:spcBef>
            </a:pPr>
            <a:r>
              <a:rPr lang="en-US" altLang="en-US" sz="2800" dirty="0">
                <a:solidFill>
                  <a:schemeClr val="bg1"/>
                </a:solidFill>
              </a:rPr>
              <a:t>Urine indices</a:t>
            </a:r>
            <a:endParaRPr lang="en-US" altLang="en-US" sz="2400" dirty="0">
              <a:solidFill>
                <a:schemeClr val="bg1"/>
              </a:solidFill>
            </a:endParaRPr>
          </a:p>
          <a:p>
            <a:pPr lvl="1" eaLnBrk="1" hangingPunct="1">
              <a:spcBef>
                <a:spcPct val="5000"/>
              </a:spcBef>
            </a:pPr>
            <a:r>
              <a:rPr lang="en-US" altLang="en-US" sz="2400" dirty="0">
                <a:solidFill>
                  <a:schemeClr val="bg1"/>
                </a:solidFill>
              </a:rPr>
              <a:t>Oliguria</a:t>
            </a:r>
          </a:p>
          <a:p>
            <a:pPr lvl="2" eaLnBrk="1" hangingPunct="1">
              <a:spcBef>
                <a:spcPct val="5000"/>
              </a:spcBef>
            </a:pPr>
            <a:r>
              <a:rPr lang="en-US" altLang="en-US" sz="2000" dirty="0">
                <a:solidFill>
                  <a:schemeClr val="bg1"/>
                </a:solidFill>
              </a:rPr>
              <a:t>usually &lt; 500 mL/24 hours; but may be non-oliguric</a:t>
            </a:r>
          </a:p>
          <a:p>
            <a:pPr lvl="1" eaLnBrk="1" hangingPunct="1">
              <a:spcBef>
                <a:spcPct val="5000"/>
              </a:spcBef>
            </a:pPr>
            <a:r>
              <a:rPr lang="en-US" altLang="en-US" sz="2400" dirty="0">
                <a:solidFill>
                  <a:schemeClr val="bg1"/>
                </a:solidFill>
              </a:rPr>
              <a:t>Elevated urine concentration</a:t>
            </a:r>
          </a:p>
          <a:p>
            <a:pPr lvl="2" eaLnBrk="1" hangingPunct="1">
              <a:spcBef>
                <a:spcPct val="5000"/>
              </a:spcBef>
            </a:pPr>
            <a:r>
              <a:rPr lang="en-US" altLang="en-US" sz="2000" dirty="0" err="1">
                <a:solidFill>
                  <a:schemeClr val="bg1"/>
                </a:solidFill>
              </a:rPr>
              <a:t>U</a:t>
            </a:r>
            <a:r>
              <a:rPr lang="en-US" altLang="en-US" sz="2000" baseline="-25000" dirty="0" err="1">
                <a:solidFill>
                  <a:schemeClr val="bg1"/>
                </a:solidFill>
              </a:rPr>
              <a:t>Osm</a:t>
            </a:r>
            <a:r>
              <a:rPr lang="en-US" altLang="en-US" sz="2000" dirty="0">
                <a:solidFill>
                  <a:schemeClr val="bg1"/>
                </a:solidFill>
              </a:rPr>
              <a:t> &gt; 700 mmol/L</a:t>
            </a:r>
          </a:p>
          <a:p>
            <a:pPr lvl="2" eaLnBrk="1" hangingPunct="1">
              <a:spcBef>
                <a:spcPct val="5000"/>
              </a:spcBef>
            </a:pPr>
            <a:r>
              <a:rPr lang="en-US" altLang="en-US" sz="2000" dirty="0">
                <a:solidFill>
                  <a:schemeClr val="bg1"/>
                </a:solidFill>
              </a:rPr>
              <a:t>specific gravity &gt; 1.020</a:t>
            </a:r>
          </a:p>
          <a:p>
            <a:pPr lvl="1" eaLnBrk="1" hangingPunct="1">
              <a:spcBef>
                <a:spcPct val="5000"/>
              </a:spcBef>
            </a:pPr>
            <a:r>
              <a:rPr lang="en-US" altLang="en-US" sz="2400" dirty="0">
                <a:solidFill>
                  <a:schemeClr val="bg1"/>
                </a:solidFill>
              </a:rPr>
              <a:t>Evidence of high renal sodium avidity</a:t>
            </a:r>
          </a:p>
          <a:p>
            <a:pPr lvl="2" eaLnBrk="1" hangingPunct="1">
              <a:spcBef>
                <a:spcPct val="5000"/>
              </a:spcBef>
            </a:pPr>
            <a:r>
              <a:rPr lang="en-US" altLang="en-US" sz="2000" dirty="0" err="1">
                <a:solidFill>
                  <a:schemeClr val="bg1"/>
                </a:solidFill>
              </a:rPr>
              <a:t>U</a:t>
            </a:r>
            <a:r>
              <a:rPr lang="en-US" altLang="en-US" sz="2000" baseline="-25000" dirty="0" err="1">
                <a:solidFill>
                  <a:schemeClr val="bg1"/>
                </a:solidFill>
              </a:rPr>
              <a:t>Na</a:t>
            </a:r>
            <a:r>
              <a:rPr lang="en-US" altLang="en-US" sz="2000" dirty="0">
                <a:solidFill>
                  <a:schemeClr val="bg1"/>
                </a:solidFill>
              </a:rPr>
              <a:t> &lt; 20 mmol/L</a:t>
            </a:r>
          </a:p>
          <a:p>
            <a:pPr lvl="2" eaLnBrk="1" hangingPunct="1">
              <a:spcBef>
                <a:spcPct val="5000"/>
              </a:spcBef>
            </a:pPr>
            <a:r>
              <a:rPr lang="en-US" altLang="en-US" sz="2000" dirty="0" err="1">
                <a:solidFill>
                  <a:schemeClr val="bg1"/>
                </a:solidFill>
              </a:rPr>
              <a:t>FE</a:t>
            </a:r>
            <a:r>
              <a:rPr lang="en-US" altLang="en-US" sz="2000" baseline="-25000" dirty="0" err="1">
                <a:solidFill>
                  <a:schemeClr val="bg1"/>
                </a:solidFill>
              </a:rPr>
              <a:t>Na</a:t>
            </a:r>
            <a:r>
              <a:rPr lang="en-US" altLang="en-US" sz="2000" dirty="0">
                <a:solidFill>
                  <a:schemeClr val="bg1"/>
                </a:solidFill>
              </a:rPr>
              <a:t> &lt; 0.01</a:t>
            </a:r>
          </a:p>
          <a:p>
            <a:pPr lvl="1" eaLnBrk="1" hangingPunct="1">
              <a:spcBef>
                <a:spcPct val="5000"/>
              </a:spcBef>
            </a:pPr>
            <a:r>
              <a:rPr lang="en-US" altLang="en-US" sz="2400" dirty="0">
                <a:solidFill>
                  <a:schemeClr val="bg1"/>
                </a:solidFill>
              </a:rPr>
              <a:t>Inactive urine sediment</a:t>
            </a:r>
          </a:p>
          <a:p>
            <a:pPr lvl="1" eaLnBrk="1" hangingPunct="1">
              <a:spcBef>
                <a:spcPct val="5000"/>
              </a:spcBef>
            </a:pPr>
            <a:r>
              <a:rPr lang="en-US" altLang="en-US" sz="2400" dirty="0">
                <a:solidFill>
                  <a:schemeClr val="bg1"/>
                </a:solidFill>
              </a:rPr>
              <a:t>Low NGAL</a:t>
            </a:r>
          </a:p>
        </p:txBody>
      </p:sp>
      <p:sp>
        <p:nvSpPr>
          <p:cNvPr id="15364" name="FlagCount" hidden="1">
            <a:hlinkClick r:id="rId3" action="ppaction://hlinkfile"/>
            <a:extLst>
              <a:ext uri="{FF2B5EF4-FFF2-40B4-BE49-F238E27FC236}">
                <a16:creationId xmlns:a16="http://schemas.microsoft.com/office/drawing/2014/main" id="{44F31FAA-4136-30D9-3C72-889A0542CED8}"/>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69056"/>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6FF2F44-DC30-2928-F6AF-4C2AE52B1D0F}"/>
              </a:ext>
            </a:extLst>
          </p:cNvPr>
          <p:cNvSpPr>
            <a:spLocks noGrp="1" noChangeArrowheads="1"/>
          </p:cNvSpPr>
          <p:nvPr>
            <p:ph type="title"/>
          </p:nvPr>
        </p:nvSpPr>
        <p:spPr/>
        <p:txBody>
          <a:bodyPr/>
          <a:lstStyle/>
          <a:p>
            <a:pPr eaLnBrk="1" hangingPunct="1"/>
            <a:r>
              <a:rPr lang="en-US" altLang="en-US" sz="4000">
                <a:solidFill>
                  <a:srgbClr val="FFFF00"/>
                </a:solidFill>
              </a:rPr>
              <a:t>Response to Hypoperfusion: </a:t>
            </a:r>
            <a:br>
              <a:rPr lang="en-US" altLang="en-US" sz="4000">
                <a:solidFill>
                  <a:srgbClr val="FFFF00"/>
                </a:solidFill>
              </a:rPr>
            </a:br>
            <a:r>
              <a:rPr lang="en-US" altLang="en-US" sz="4000">
                <a:solidFill>
                  <a:srgbClr val="FFFF00"/>
                </a:solidFill>
              </a:rPr>
              <a:t>Renin-Angiotensin System</a:t>
            </a:r>
          </a:p>
        </p:txBody>
      </p:sp>
      <p:sp>
        <p:nvSpPr>
          <p:cNvPr id="17411" name="Rectangle 3">
            <a:extLst>
              <a:ext uri="{FF2B5EF4-FFF2-40B4-BE49-F238E27FC236}">
                <a16:creationId xmlns:a16="http://schemas.microsoft.com/office/drawing/2014/main" id="{4F10D721-E570-3610-EA2C-BD56331A21A6}"/>
              </a:ext>
            </a:extLst>
          </p:cNvPr>
          <p:cNvSpPr>
            <a:spLocks noGrp="1" noChangeArrowheads="1"/>
          </p:cNvSpPr>
          <p:nvPr>
            <p:ph type="body" idx="1"/>
          </p:nvPr>
        </p:nvSpPr>
        <p:spPr>
          <a:xfrm>
            <a:off x="457200" y="1600200"/>
            <a:ext cx="8686800" cy="4525963"/>
          </a:xfrm>
        </p:spPr>
        <p:txBody>
          <a:bodyPr/>
          <a:lstStyle/>
          <a:p>
            <a:pPr algn="ctr" eaLnBrk="1" hangingPunct="1">
              <a:lnSpc>
                <a:spcPct val="80000"/>
              </a:lnSpc>
              <a:buFontTx/>
              <a:buNone/>
            </a:pPr>
            <a:r>
              <a:rPr lang="en-US" altLang="en-US">
                <a:solidFill>
                  <a:schemeClr val="bg1"/>
                </a:solidFill>
              </a:rPr>
              <a:t>Renin</a:t>
            </a:r>
          </a:p>
          <a:p>
            <a:pPr algn="ctr" eaLnBrk="1" hangingPunct="1">
              <a:lnSpc>
                <a:spcPct val="80000"/>
              </a:lnSpc>
              <a:buFontTx/>
              <a:buNone/>
            </a:pPr>
            <a:r>
              <a:rPr lang="en-US" altLang="en-US">
                <a:solidFill>
                  <a:schemeClr val="bg1"/>
                </a:solidFill>
              </a:rPr>
              <a:t>Angiotensinogen   </a:t>
            </a:r>
            <a:r>
              <a:rPr lang="en-US" altLang="en-US">
                <a:solidFill>
                  <a:schemeClr val="bg1"/>
                </a:solidFill>
                <a:cs typeface="Arial" panose="020B0604020202020204" pitchFamily="34" charset="0"/>
              </a:rPr>
              <a:t>→ AT-I</a:t>
            </a:r>
          </a:p>
          <a:p>
            <a:pPr algn="ctr" eaLnBrk="1" hangingPunct="1">
              <a:lnSpc>
                <a:spcPct val="80000"/>
              </a:lnSpc>
              <a:buFontTx/>
              <a:buNone/>
            </a:pPr>
            <a:r>
              <a:rPr lang="en-US" altLang="en-US">
                <a:solidFill>
                  <a:schemeClr val="bg1"/>
                </a:solidFill>
                <a:cs typeface="Arial" panose="020B0604020202020204" pitchFamily="34" charset="0"/>
              </a:rPr>
              <a:t>AT-I → AT-II</a:t>
            </a:r>
          </a:p>
          <a:p>
            <a:pPr eaLnBrk="1" hangingPunct="1">
              <a:lnSpc>
                <a:spcPct val="80000"/>
              </a:lnSpc>
              <a:buFontTx/>
              <a:buNone/>
            </a:pPr>
            <a:endParaRPr lang="en-US" altLang="en-US" sz="2000" u="sng">
              <a:solidFill>
                <a:schemeClr val="bg1"/>
              </a:solidFill>
              <a:cs typeface="Arial" panose="020B0604020202020204" pitchFamily="34" charset="0"/>
            </a:endParaRPr>
          </a:p>
          <a:p>
            <a:pPr eaLnBrk="1" hangingPunct="1">
              <a:lnSpc>
                <a:spcPct val="80000"/>
              </a:lnSpc>
              <a:buFontTx/>
              <a:buNone/>
            </a:pPr>
            <a:r>
              <a:rPr lang="en-US" altLang="en-US" sz="2000" u="sng">
                <a:solidFill>
                  <a:schemeClr val="bg1"/>
                </a:solidFill>
                <a:cs typeface="Arial" panose="020B0604020202020204" pitchFamily="34" charset="0"/>
              </a:rPr>
              <a:t>Proximal mechanism</a:t>
            </a:r>
            <a:r>
              <a:rPr lang="en-US" altLang="en-US" sz="2000">
                <a:solidFill>
                  <a:schemeClr val="bg1"/>
                </a:solidFill>
                <a:cs typeface="Arial" panose="020B0604020202020204" pitchFamily="34" charset="0"/>
              </a:rPr>
              <a:t>			</a:t>
            </a:r>
            <a:r>
              <a:rPr lang="en-US" altLang="en-US" sz="2000" u="sng">
                <a:solidFill>
                  <a:schemeClr val="bg1"/>
                </a:solidFill>
                <a:cs typeface="Arial" panose="020B0604020202020204" pitchFamily="34" charset="0"/>
              </a:rPr>
              <a:t>Distal mechanism</a:t>
            </a:r>
          </a:p>
          <a:p>
            <a:pPr eaLnBrk="1" hangingPunct="1">
              <a:lnSpc>
                <a:spcPct val="80000"/>
              </a:lnSpc>
              <a:buFontTx/>
              <a:buNone/>
            </a:pPr>
            <a:r>
              <a:rPr lang="en-US" altLang="en-US" sz="2000">
                <a:solidFill>
                  <a:schemeClr val="bg1"/>
                </a:solidFill>
                <a:cs typeface="Arial" panose="020B0604020202020204" pitchFamily="34" charset="0"/>
              </a:rPr>
              <a:t>Constricts efferent arteriole		Stimulates zona glomerulosa</a:t>
            </a:r>
          </a:p>
          <a:p>
            <a:pPr eaLnBrk="1" hangingPunct="1">
              <a:lnSpc>
                <a:spcPct val="80000"/>
              </a:lnSpc>
              <a:buFontTx/>
              <a:buNone/>
            </a:pPr>
            <a:r>
              <a:rPr lang="en-US" altLang="en-US" sz="2000">
                <a:solidFill>
                  <a:schemeClr val="bg1"/>
                </a:solidFill>
                <a:cs typeface="Arial" panose="020B0604020202020204" pitchFamily="34" charset="0"/>
              </a:rPr>
              <a:t>↑ glom. hydrostatic pressure		to secrete aldosterone.</a:t>
            </a:r>
          </a:p>
          <a:p>
            <a:pPr eaLnBrk="1" hangingPunct="1">
              <a:lnSpc>
                <a:spcPct val="80000"/>
              </a:lnSpc>
              <a:buFontTx/>
              <a:buNone/>
            </a:pPr>
            <a:r>
              <a:rPr lang="en-US" altLang="en-US" sz="2000">
                <a:solidFill>
                  <a:schemeClr val="bg1"/>
                </a:solidFill>
                <a:cs typeface="Arial" panose="020B0604020202020204" pitchFamily="34" charset="0"/>
              </a:rPr>
              <a:t>&amp; </a:t>
            </a:r>
            <a:r>
              <a:rPr lang="en-US" altLang="en-US" sz="2000">
                <a:solidFill>
                  <a:schemeClr val="bg1"/>
                </a:solidFill>
                <a:cs typeface="Arial" panose="020B0604020202020204" pitchFamily="34" charset="0"/>
                <a:sym typeface="Symbol" pitchFamily="2" charset="2"/>
              </a:rPr>
              <a:t></a:t>
            </a:r>
            <a:r>
              <a:rPr lang="en-US" altLang="en-US" sz="2000">
                <a:solidFill>
                  <a:schemeClr val="bg1"/>
                </a:solidFill>
                <a:cs typeface="Arial" panose="020B0604020202020204" pitchFamily="34" charset="0"/>
              </a:rPr>
              <a:t> renal blood flow			↑ Na channels in distal &amp; </a:t>
            </a:r>
          </a:p>
          <a:p>
            <a:pPr eaLnBrk="1" hangingPunct="1">
              <a:lnSpc>
                <a:spcPct val="80000"/>
              </a:lnSpc>
              <a:buFontTx/>
              <a:buNone/>
            </a:pPr>
            <a:r>
              <a:rPr lang="en-US" altLang="en-US" sz="2000">
                <a:solidFill>
                  <a:schemeClr val="bg1"/>
                </a:solidFill>
                <a:cs typeface="Arial" panose="020B0604020202020204" pitchFamily="34" charset="0"/>
              </a:rPr>
              <a:t>FF ↑ (FF=GFR/RPF)			collecting tubules</a:t>
            </a:r>
          </a:p>
          <a:p>
            <a:pPr eaLnBrk="1" hangingPunct="1">
              <a:lnSpc>
                <a:spcPct val="80000"/>
              </a:lnSpc>
              <a:buFontTx/>
              <a:buNone/>
            </a:pPr>
            <a:r>
              <a:rPr lang="en-US" altLang="en-US" sz="2000">
                <a:solidFill>
                  <a:schemeClr val="bg1"/>
                </a:solidFill>
                <a:cs typeface="Arial" panose="020B0604020202020204" pitchFamily="34" charset="0"/>
              </a:rPr>
              <a:t>↑ Na reabsorption			Stimulates Na-K-ATPase pump at 						basolateral membrane</a:t>
            </a:r>
          </a:p>
          <a:p>
            <a:pPr algn="ctr" eaLnBrk="1" hangingPunct="1">
              <a:lnSpc>
                <a:spcPct val="80000"/>
              </a:lnSpc>
              <a:buFontTx/>
              <a:buNone/>
            </a:pPr>
            <a:endParaRPr lang="en-US" altLang="en-US" sz="2000">
              <a:cs typeface="Arial" panose="020B0604020202020204" pitchFamily="34" charset="0"/>
            </a:endParaRPr>
          </a:p>
        </p:txBody>
      </p:sp>
      <p:sp>
        <p:nvSpPr>
          <p:cNvPr id="17412" name="Line 4">
            <a:extLst>
              <a:ext uri="{FF2B5EF4-FFF2-40B4-BE49-F238E27FC236}">
                <a16:creationId xmlns:a16="http://schemas.microsoft.com/office/drawing/2014/main" id="{7EBDAED9-B38B-2516-5911-6CFABA69461C}"/>
              </a:ext>
            </a:extLst>
          </p:cNvPr>
          <p:cNvSpPr>
            <a:spLocks noChangeShapeType="1"/>
          </p:cNvSpPr>
          <p:nvPr/>
        </p:nvSpPr>
        <p:spPr bwMode="auto">
          <a:xfrm>
            <a:off x="5257800" y="1981200"/>
            <a:ext cx="609600" cy="2286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3" name="Line 5">
            <a:extLst>
              <a:ext uri="{FF2B5EF4-FFF2-40B4-BE49-F238E27FC236}">
                <a16:creationId xmlns:a16="http://schemas.microsoft.com/office/drawing/2014/main" id="{9303960E-2A3D-D3FF-C41D-A8A7E98A58D6}"/>
              </a:ext>
            </a:extLst>
          </p:cNvPr>
          <p:cNvSpPr>
            <a:spLocks noChangeShapeType="1"/>
          </p:cNvSpPr>
          <p:nvPr/>
        </p:nvSpPr>
        <p:spPr bwMode="auto">
          <a:xfrm flipH="1">
            <a:off x="3267075" y="3035300"/>
            <a:ext cx="1981200" cy="3810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4" name="Line 6">
            <a:extLst>
              <a:ext uri="{FF2B5EF4-FFF2-40B4-BE49-F238E27FC236}">
                <a16:creationId xmlns:a16="http://schemas.microsoft.com/office/drawing/2014/main" id="{697F61FB-EB22-D29B-9CBA-96B5514E7661}"/>
              </a:ext>
            </a:extLst>
          </p:cNvPr>
          <p:cNvSpPr>
            <a:spLocks noChangeShapeType="1"/>
          </p:cNvSpPr>
          <p:nvPr/>
        </p:nvSpPr>
        <p:spPr bwMode="auto">
          <a:xfrm>
            <a:off x="5248275" y="3035300"/>
            <a:ext cx="609600" cy="3048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47626"/>
    </mc:Choice>
    <mc:Fallback xmlns="">
      <p:transition spd="slow" advTm="4762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29E46F1-564E-B983-7D74-EC9FEB905671}"/>
              </a:ext>
            </a:extLst>
          </p:cNvPr>
          <p:cNvSpPr>
            <a:spLocks noGrp="1" noChangeArrowheads="1"/>
          </p:cNvSpPr>
          <p:nvPr>
            <p:ph type="title"/>
          </p:nvPr>
        </p:nvSpPr>
        <p:spPr/>
        <p:txBody>
          <a:bodyPr/>
          <a:lstStyle/>
          <a:p>
            <a:pPr eaLnBrk="1" hangingPunct="1"/>
            <a:r>
              <a:rPr lang="en-US" altLang="en-US">
                <a:solidFill>
                  <a:srgbClr val="FFFF00"/>
                </a:solidFill>
              </a:rPr>
              <a:t>Role of Antidiuretic Hormone</a:t>
            </a:r>
          </a:p>
        </p:txBody>
      </p:sp>
      <p:sp>
        <p:nvSpPr>
          <p:cNvPr id="19459" name="Rectangle 3">
            <a:extLst>
              <a:ext uri="{FF2B5EF4-FFF2-40B4-BE49-F238E27FC236}">
                <a16:creationId xmlns:a16="http://schemas.microsoft.com/office/drawing/2014/main" id="{AF3604C2-2B2D-3ED8-7988-D5EE583B7317}"/>
              </a:ext>
            </a:extLst>
          </p:cNvPr>
          <p:cNvSpPr>
            <a:spLocks noGrp="1" noChangeArrowheads="1"/>
          </p:cNvSpPr>
          <p:nvPr>
            <p:ph type="body" idx="1"/>
          </p:nvPr>
        </p:nvSpPr>
        <p:spPr/>
        <p:txBody>
          <a:bodyPr/>
          <a:lstStyle/>
          <a:p>
            <a:pPr eaLnBrk="1" hangingPunct="1">
              <a:lnSpc>
                <a:spcPct val="90000"/>
              </a:lnSpc>
            </a:pPr>
            <a:r>
              <a:rPr lang="en-US" altLang="en-US" sz="2400">
                <a:solidFill>
                  <a:schemeClr val="bg1"/>
                </a:solidFill>
              </a:rPr>
              <a:t>Synthesized in the hypothalamus</a:t>
            </a:r>
          </a:p>
          <a:p>
            <a:pPr eaLnBrk="1" hangingPunct="1">
              <a:lnSpc>
                <a:spcPct val="90000"/>
              </a:lnSpc>
            </a:pPr>
            <a:r>
              <a:rPr lang="en-US" altLang="en-US" sz="2400">
                <a:solidFill>
                  <a:schemeClr val="bg1"/>
                </a:solidFill>
              </a:rPr>
              <a:t>Stored in posterior pituitary</a:t>
            </a:r>
          </a:p>
          <a:p>
            <a:pPr eaLnBrk="1" hangingPunct="1">
              <a:lnSpc>
                <a:spcPct val="90000"/>
              </a:lnSpc>
            </a:pPr>
            <a:r>
              <a:rPr lang="en-US" altLang="en-US" sz="2400">
                <a:solidFill>
                  <a:schemeClr val="bg1"/>
                </a:solidFill>
              </a:rPr>
              <a:t>Release stimulated by</a:t>
            </a:r>
          </a:p>
          <a:p>
            <a:pPr lvl="1" eaLnBrk="1" hangingPunct="1">
              <a:lnSpc>
                <a:spcPct val="90000"/>
              </a:lnSpc>
            </a:pPr>
            <a:r>
              <a:rPr lang="en-US" altLang="en-US" sz="2000">
                <a:solidFill>
                  <a:schemeClr val="bg1"/>
                </a:solidFill>
              </a:rPr>
              <a:t> hyperosmolalty (sensitive, 1% change stimulates release)</a:t>
            </a:r>
          </a:p>
          <a:p>
            <a:pPr lvl="1" eaLnBrk="1" hangingPunct="1">
              <a:lnSpc>
                <a:spcPct val="90000"/>
              </a:lnSpc>
            </a:pPr>
            <a:r>
              <a:rPr lang="en-US" altLang="en-US" sz="2000">
                <a:solidFill>
                  <a:schemeClr val="bg1"/>
                </a:solidFill>
              </a:rPr>
              <a:t> volume depletion (less sensitive – only released if enough change in volume to lower blood pressure; renin/sympathetic system will be stimulated first).</a:t>
            </a:r>
          </a:p>
          <a:p>
            <a:pPr eaLnBrk="1" hangingPunct="1">
              <a:lnSpc>
                <a:spcPct val="90000"/>
              </a:lnSpc>
            </a:pPr>
            <a:r>
              <a:rPr lang="en-US" altLang="en-US" sz="2400">
                <a:solidFill>
                  <a:schemeClr val="bg1"/>
                </a:solidFill>
              </a:rPr>
              <a:t>Binds to V2 receptor on the basolateral membrane of the principal cells in the collecting tubules </a:t>
            </a:r>
            <a:r>
              <a:rPr lang="en-US" altLang="en-US" sz="2400">
                <a:solidFill>
                  <a:schemeClr val="bg1"/>
                </a:solidFill>
                <a:cs typeface="Arial" panose="020B0604020202020204" pitchFamily="34" charset="0"/>
              </a:rPr>
              <a:t>→ a</a:t>
            </a:r>
            <a:r>
              <a:rPr lang="en-US" altLang="en-US" sz="2400">
                <a:solidFill>
                  <a:schemeClr val="bg1"/>
                </a:solidFill>
              </a:rPr>
              <a:t>pical membrane insertion of aquaporin-2 channels</a:t>
            </a:r>
          </a:p>
          <a:p>
            <a:pPr eaLnBrk="1" hangingPunct="1">
              <a:lnSpc>
                <a:spcPct val="90000"/>
              </a:lnSpc>
            </a:pPr>
            <a:r>
              <a:rPr lang="en-US" altLang="en-US" sz="2400">
                <a:solidFill>
                  <a:schemeClr val="bg1"/>
                </a:solidFill>
              </a:rPr>
              <a:t>Binds to V1a receptors on the vascular smooth muscle cells</a:t>
            </a:r>
          </a:p>
        </p:txBody>
      </p:sp>
    </p:spTree>
  </p:cSld>
  <p:clrMapOvr>
    <a:masterClrMapping/>
  </p:clrMapOvr>
  <mc:AlternateContent xmlns:mc="http://schemas.openxmlformats.org/markup-compatibility/2006" xmlns:p14="http://schemas.microsoft.com/office/powerpoint/2010/main">
    <mc:Choice Requires="p14">
      <p:transition spd="slow" p14:dur="2000" advTm="50048"/>
    </mc:Choice>
    <mc:Fallback xmlns="">
      <p:transition spd="slow" advTm="5004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94ED9DF-A5E3-D91F-2DFC-72987DD3EC6E}"/>
              </a:ext>
            </a:extLst>
          </p:cNvPr>
          <p:cNvSpPr>
            <a:spLocks noGrp="1" noChangeArrowheads="1"/>
          </p:cNvSpPr>
          <p:nvPr>
            <p:ph type="title"/>
          </p:nvPr>
        </p:nvSpPr>
        <p:spPr/>
        <p:txBody>
          <a:bodyPr/>
          <a:lstStyle/>
          <a:p>
            <a:pPr eaLnBrk="1" hangingPunct="1"/>
            <a:r>
              <a:rPr lang="en-US" altLang="en-US">
                <a:solidFill>
                  <a:srgbClr val="FFFF00"/>
                </a:solidFill>
              </a:rPr>
              <a:t>Renal Nerves</a:t>
            </a:r>
          </a:p>
        </p:txBody>
      </p:sp>
      <p:sp>
        <p:nvSpPr>
          <p:cNvPr id="20483" name="Rectangle 3">
            <a:extLst>
              <a:ext uri="{FF2B5EF4-FFF2-40B4-BE49-F238E27FC236}">
                <a16:creationId xmlns:a16="http://schemas.microsoft.com/office/drawing/2014/main" id="{A64178A9-74EE-F254-DF5D-B0D616226CF7}"/>
              </a:ext>
            </a:extLst>
          </p:cNvPr>
          <p:cNvSpPr>
            <a:spLocks noGrp="1" noChangeArrowheads="1"/>
          </p:cNvSpPr>
          <p:nvPr>
            <p:ph type="body" idx="1"/>
          </p:nvPr>
        </p:nvSpPr>
        <p:spPr>
          <a:ln>
            <a:solidFill>
              <a:schemeClr val="bg1"/>
            </a:solidFill>
            <a:miter lim="800000"/>
            <a:headEnd/>
            <a:tailEnd/>
          </a:ln>
        </p:spPr>
        <p:txBody>
          <a:bodyPr/>
          <a:lstStyle/>
          <a:p>
            <a:pPr eaLnBrk="1" hangingPunct="1"/>
            <a:r>
              <a:rPr lang="en-US" altLang="en-US">
                <a:solidFill>
                  <a:schemeClr val="bg1"/>
                </a:solidFill>
              </a:rPr>
              <a:t>Sympathetic nerves directly increase afferent and efferent arterial tone</a:t>
            </a:r>
          </a:p>
          <a:p>
            <a:pPr lvl="1" eaLnBrk="1" hangingPunct="1"/>
            <a:r>
              <a:rPr lang="en-US" altLang="en-US">
                <a:solidFill>
                  <a:schemeClr val="bg1"/>
                </a:solidFill>
                <a:cs typeface="Arial" panose="020B0604020202020204" pitchFamily="34" charset="0"/>
              </a:rPr>
              <a:t>↓ both RPF &amp; GFR, favoring sodium retention</a:t>
            </a:r>
          </a:p>
          <a:p>
            <a:pPr eaLnBrk="1" hangingPunct="1"/>
            <a:r>
              <a:rPr lang="en-US" altLang="en-US">
                <a:solidFill>
                  <a:schemeClr val="bg1"/>
                </a:solidFill>
                <a:cs typeface="Arial" panose="020B0604020202020204" pitchFamily="34" charset="0"/>
              </a:rPr>
              <a:t>Directly stimulate proximal tubules and thick ascending limb segments</a:t>
            </a:r>
          </a:p>
        </p:txBody>
      </p:sp>
    </p:spTree>
  </p:cSld>
  <p:clrMapOvr>
    <a:masterClrMapping/>
  </p:clrMapOvr>
  <mc:AlternateContent xmlns:mc="http://schemas.openxmlformats.org/markup-compatibility/2006" xmlns:p14="http://schemas.microsoft.com/office/powerpoint/2010/main">
    <mc:Choice Requires="p14">
      <p:transition spd="slow" p14:dur="2000" advTm="19434"/>
    </mc:Choice>
    <mc:Fallback xmlns="">
      <p:transition spd="slow" advTm="1943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0DDA90F-EA49-8267-B966-0E6C638870F6}"/>
              </a:ext>
            </a:extLst>
          </p:cNvPr>
          <p:cNvSpPr>
            <a:spLocks noGrp="1" noChangeArrowheads="1"/>
          </p:cNvSpPr>
          <p:nvPr>
            <p:ph type="title"/>
          </p:nvPr>
        </p:nvSpPr>
        <p:spPr/>
        <p:txBody>
          <a:bodyPr/>
          <a:lstStyle/>
          <a:p>
            <a:pPr eaLnBrk="1" hangingPunct="1"/>
            <a:r>
              <a:rPr lang="en-US" altLang="en-US">
                <a:solidFill>
                  <a:srgbClr val="FFFF00"/>
                </a:solidFill>
              </a:rPr>
              <a:t>Autoregulation</a:t>
            </a:r>
          </a:p>
        </p:txBody>
      </p:sp>
      <p:sp>
        <p:nvSpPr>
          <p:cNvPr id="22531" name="Rectangle 3">
            <a:extLst>
              <a:ext uri="{FF2B5EF4-FFF2-40B4-BE49-F238E27FC236}">
                <a16:creationId xmlns:a16="http://schemas.microsoft.com/office/drawing/2014/main" id="{F5C2629E-0468-AFE1-7783-BAC60FDC79E9}"/>
              </a:ext>
            </a:extLst>
          </p:cNvPr>
          <p:cNvSpPr>
            <a:spLocks noGrp="1" noChangeArrowheads="1"/>
          </p:cNvSpPr>
          <p:nvPr>
            <p:ph type="body" idx="1"/>
          </p:nvPr>
        </p:nvSpPr>
        <p:spPr>
          <a:ln>
            <a:solidFill>
              <a:schemeClr val="bg1"/>
            </a:solidFill>
            <a:miter lim="800000"/>
            <a:headEnd/>
            <a:tailEnd/>
          </a:ln>
        </p:spPr>
        <p:txBody>
          <a:bodyPr/>
          <a:lstStyle/>
          <a:p>
            <a:pPr eaLnBrk="1" hangingPunct="1"/>
            <a:r>
              <a:rPr lang="en-US" altLang="en-US" sz="2400" dirty="0">
                <a:solidFill>
                  <a:schemeClr val="bg1"/>
                </a:solidFill>
              </a:rPr>
              <a:t>Autoregulation can maintain GFR with SBP as low as 80.</a:t>
            </a:r>
          </a:p>
          <a:p>
            <a:pPr eaLnBrk="1" hangingPunct="1"/>
            <a:r>
              <a:rPr lang="en-US" altLang="en-US" sz="2400" dirty="0">
                <a:solidFill>
                  <a:schemeClr val="bg1"/>
                </a:solidFill>
              </a:rPr>
              <a:t> Glomerular capillary pressure regulated by resistances in afferent and efferent arterioles.</a:t>
            </a:r>
          </a:p>
          <a:p>
            <a:pPr eaLnBrk="1" hangingPunct="1"/>
            <a:r>
              <a:rPr lang="en-US" altLang="en-US" sz="2400" dirty="0">
                <a:solidFill>
                  <a:schemeClr val="bg1"/>
                </a:solidFill>
              </a:rPr>
              <a:t>Drop in renal artery pressure leads to prostaglandin mediated drop in afferent glomerular arteriolar resistance which sustains glomerular capillary pressure.</a:t>
            </a:r>
          </a:p>
          <a:p>
            <a:pPr eaLnBrk="1" hangingPunct="1"/>
            <a:r>
              <a:rPr lang="en-US" altLang="en-US" sz="2400" dirty="0">
                <a:solidFill>
                  <a:schemeClr val="bg1"/>
                </a:solidFill>
              </a:rPr>
              <a:t>Angiotensin II increases efferent glomerular arteriolar resistance.</a:t>
            </a:r>
          </a:p>
        </p:txBody>
      </p:sp>
    </p:spTree>
  </p:cSld>
  <p:clrMapOvr>
    <a:masterClrMapping/>
  </p:clrMapOvr>
  <mc:AlternateContent xmlns:mc="http://schemas.openxmlformats.org/markup-compatibility/2006" xmlns:p14="http://schemas.microsoft.com/office/powerpoint/2010/main">
    <mc:Choice Requires="p14">
      <p:transition spd="slow" p14:dur="2000" advTm="28640"/>
    </mc:Choice>
    <mc:Fallback xmlns="">
      <p:transition spd="slow" advTm="2864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857ABD9-DC0E-B407-8D12-1C8AD99E87E5}"/>
              </a:ext>
            </a:extLst>
          </p:cNvPr>
          <p:cNvSpPr>
            <a:spLocks noGrp="1" noChangeArrowheads="1"/>
          </p:cNvSpPr>
          <p:nvPr>
            <p:ph type="title"/>
          </p:nvPr>
        </p:nvSpPr>
        <p:spPr/>
        <p:txBody>
          <a:bodyPr/>
          <a:lstStyle/>
          <a:p>
            <a:pPr eaLnBrk="1" hangingPunct="1"/>
            <a:r>
              <a:rPr lang="en-US" altLang="en-US" sz="4000">
                <a:solidFill>
                  <a:srgbClr val="FFFF66"/>
                </a:solidFill>
              </a:rPr>
              <a:t>Renal Response to Ischemia: autoregulation</a:t>
            </a:r>
          </a:p>
        </p:txBody>
      </p:sp>
      <p:pic>
        <p:nvPicPr>
          <p:cNvPr id="24579" name="Picture 5" descr="Cover">
            <a:extLst>
              <a:ext uri="{FF2B5EF4-FFF2-40B4-BE49-F238E27FC236}">
                <a16:creationId xmlns:a16="http://schemas.microsoft.com/office/drawing/2014/main" id="{84CEF4C2-1533-A0D6-D926-09B5C4E4EB5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1524000"/>
            <a:ext cx="7086600" cy="4572000"/>
          </a:xfrm>
          <a:noFill/>
          <a:ln w="63500">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80" name="Rectangle 7">
            <a:extLst>
              <a:ext uri="{FF2B5EF4-FFF2-40B4-BE49-F238E27FC236}">
                <a16:creationId xmlns:a16="http://schemas.microsoft.com/office/drawing/2014/main" id="{4E670930-F317-A8D9-2844-2E55A06B6EE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1" name="Rectangle 8">
            <a:extLst>
              <a:ext uri="{FF2B5EF4-FFF2-40B4-BE49-F238E27FC236}">
                <a16:creationId xmlns:a16="http://schemas.microsoft.com/office/drawing/2014/main" id="{0E24BB71-16AF-462A-9F80-75DA41EF0B2E}"/>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2" name="Rectangle 9">
            <a:extLst>
              <a:ext uri="{FF2B5EF4-FFF2-40B4-BE49-F238E27FC236}">
                <a16:creationId xmlns:a16="http://schemas.microsoft.com/office/drawing/2014/main" id="{149FB381-9233-1679-1F84-0536A9ACE6C0}"/>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3" name="Text Box 10">
            <a:extLst>
              <a:ext uri="{FF2B5EF4-FFF2-40B4-BE49-F238E27FC236}">
                <a16:creationId xmlns:a16="http://schemas.microsoft.com/office/drawing/2014/main" id="{CC70E166-6429-22EB-9244-DF702CDC3CE2}"/>
              </a:ext>
            </a:extLst>
          </p:cNvPr>
          <p:cNvSpPr txBox="1">
            <a:spLocks noChangeArrowheads="1"/>
          </p:cNvSpPr>
          <p:nvPr/>
        </p:nvSpPr>
        <p:spPr bwMode="auto">
          <a:xfrm>
            <a:off x="0" y="6248400"/>
            <a:ext cx="7772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000">
              <a:solidFill>
                <a:srgbClr val="FFFF66"/>
              </a:solidFill>
            </a:endParaRPr>
          </a:p>
        </p:txBody>
      </p:sp>
      <p:sp>
        <p:nvSpPr>
          <p:cNvPr id="24584" name="Rectangle 11">
            <a:extLst>
              <a:ext uri="{FF2B5EF4-FFF2-40B4-BE49-F238E27FC236}">
                <a16:creationId xmlns:a16="http://schemas.microsoft.com/office/drawing/2014/main" id="{DA0EC239-E803-7E02-E939-71526E0636A4}"/>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5" name="Rectangle 12">
            <a:extLst>
              <a:ext uri="{FF2B5EF4-FFF2-40B4-BE49-F238E27FC236}">
                <a16:creationId xmlns:a16="http://schemas.microsoft.com/office/drawing/2014/main" id="{9810EADC-3435-A06E-1B89-38DAC8B4B0F1}"/>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6" name="Rectangle 13">
            <a:extLst>
              <a:ext uri="{FF2B5EF4-FFF2-40B4-BE49-F238E27FC236}">
                <a16:creationId xmlns:a16="http://schemas.microsoft.com/office/drawing/2014/main" id="{E2097131-5E88-50F6-A790-5D7C575BF03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7" name="Rectangle 14">
            <a:extLst>
              <a:ext uri="{FF2B5EF4-FFF2-40B4-BE49-F238E27FC236}">
                <a16:creationId xmlns:a16="http://schemas.microsoft.com/office/drawing/2014/main" id="{848C2952-2974-BE28-2762-43E9CD09AC6E}"/>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8" name="Rectangle 15">
            <a:extLst>
              <a:ext uri="{FF2B5EF4-FFF2-40B4-BE49-F238E27FC236}">
                <a16:creationId xmlns:a16="http://schemas.microsoft.com/office/drawing/2014/main" id="{33BEE5EC-4E5D-7339-6C30-1A178D783F78}"/>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89" name="Rectangle 16">
            <a:extLst>
              <a:ext uri="{FF2B5EF4-FFF2-40B4-BE49-F238E27FC236}">
                <a16:creationId xmlns:a16="http://schemas.microsoft.com/office/drawing/2014/main" id="{D1DF3566-67E9-29B8-6D59-B53AD02A456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4590" name="Text Box 17">
            <a:extLst>
              <a:ext uri="{FF2B5EF4-FFF2-40B4-BE49-F238E27FC236}">
                <a16:creationId xmlns:a16="http://schemas.microsoft.com/office/drawing/2014/main" id="{22A1619C-B63C-ECBD-3CF4-9A3C3D36ED79}"/>
              </a:ext>
            </a:extLst>
          </p:cNvPr>
          <p:cNvSpPr txBox="1">
            <a:spLocks noChangeArrowheads="1"/>
          </p:cNvSpPr>
          <p:nvPr/>
        </p:nvSpPr>
        <p:spPr bwMode="auto">
          <a:xfrm>
            <a:off x="228600" y="6400800"/>
            <a:ext cx="4419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chemeClr val="bg1"/>
                </a:solidFill>
              </a:rPr>
              <a:t>Image from Annals of Thoracic Surgery, 65:993-8, April 1998</a:t>
            </a:r>
          </a:p>
        </p:txBody>
      </p:sp>
      <p:sp>
        <p:nvSpPr>
          <p:cNvPr id="24591" name="Text Box 18">
            <a:extLst>
              <a:ext uri="{FF2B5EF4-FFF2-40B4-BE49-F238E27FC236}">
                <a16:creationId xmlns:a16="http://schemas.microsoft.com/office/drawing/2014/main" id="{F1993BCC-4ADC-ED3E-3EF0-BEB6B958E430}"/>
              </a:ext>
            </a:extLst>
          </p:cNvPr>
          <p:cNvSpPr txBox="1">
            <a:spLocks noChangeArrowheads="1"/>
          </p:cNvSpPr>
          <p:nvPr/>
        </p:nvSpPr>
        <p:spPr bwMode="auto">
          <a:xfrm>
            <a:off x="5791200" y="1524000"/>
            <a:ext cx="2667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Prostaglandins dilate afferent arteriole</a:t>
            </a:r>
          </a:p>
        </p:txBody>
      </p:sp>
      <p:sp>
        <p:nvSpPr>
          <p:cNvPr id="24592" name="Line 20">
            <a:extLst>
              <a:ext uri="{FF2B5EF4-FFF2-40B4-BE49-F238E27FC236}">
                <a16:creationId xmlns:a16="http://schemas.microsoft.com/office/drawing/2014/main" id="{31A4515D-955A-625C-8B83-7B3A3441B1E7}"/>
              </a:ext>
            </a:extLst>
          </p:cNvPr>
          <p:cNvSpPr>
            <a:spLocks noChangeShapeType="1"/>
          </p:cNvSpPr>
          <p:nvPr/>
        </p:nvSpPr>
        <p:spPr bwMode="auto">
          <a:xfrm flipH="1">
            <a:off x="4953000" y="1752600"/>
            <a:ext cx="914400" cy="762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3" name="Text Box 23">
            <a:extLst>
              <a:ext uri="{FF2B5EF4-FFF2-40B4-BE49-F238E27FC236}">
                <a16:creationId xmlns:a16="http://schemas.microsoft.com/office/drawing/2014/main" id="{D0A2C173-B587-0601-2CDB-A7F7DA786ED1}"/>
              </a:ext>
            </a:extLst>
          </p:cNvPr>
          <p:cNvSpPr txBox="1">
            <a:spLocks noChangeArrowheads="1"/>
          </p:cNvSpPr>
          <p:nvPr/>
        </p:nvSpPr>
        <p:spPr bwMode="auto">
          <a:xfrm>
            <a:off x="6019800" y="4800600"/>
            <a:ext cx="2286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Angiotensin II constricts the efferent arteriole</a:t>
            </a:r>
          </a:p>
        </p:txBody>
      </p:sp>
      <p:sp>
        <p:nvSpPr>
          <p:cNvPr id="24594" name="Line 24">
            <a:extLst>
              <a:ext uri="{FF2B5EF4-FFF2-40B4-BE49-F238E27FC236}">
                <a16:creationId xmlns:a16="http://schemas.microsoft.com/office/drawing/2014/main" id="{556B4E73-63E6-4B88-60BB-8F2A5A5A79F8}"/>
              </a:ext>
            </a:extLst>
          </p:cNvPr>
          <p:cNvSpPr>
            <a:spLocks noChangeShapeType="1"/>
          </p:cNvSpPr>
          <p:nvPr/>
        </p:nvSpPr>
        <p:spPr bwMode="auto">
          <a:xfrm flipV="1">
            <a:off x="6400800" y="4191000"/>
            <a:ext cx="228600" cy="6096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15434"/>
    </mc:Choice>
    <mc:Fallback xmlns="">
      <p:transition spd="slow" advTm="15434"/>
    </mc:Fallback>
  </mc:AlternateContent>
  <p:extLst>
    <p:ext uri="{3A86A75C-4F4B-4683-9AE1-C65F6400EC91}">
      <p14:laserTraceLst xmlns:p14="http://schemas.microsoft.com/office/powerpoint/2010/main">
        <p14:tracePtLst>
          <p14:tracePt t="5747" x="800100" y="5464175"/>
          <p14:tracePt t="6094" x="2286000" y="6735763"/>
          <p14:tracePt t="6104" x="2574925" y="6332538"/>
          <p14:tracePt t="6108" x="2811463" y="5973763"/>
          <p14:tracePt t="6115" x="3124200" y="5532438"/>
          <p14:tracePt t="6123" x="3527425" y="5045075"/>
          <p14:tracePt t="6132" x="3932238" y="4495800"/>
          <p14:tracePt t="6140" x="4419600" y="3924300"/>
          <p14:tracePt t="6148" x="4625975" y="3695700"/>
          <p14:tracePt t="6156" x="5029200" y="3246438"/>
          <p14:tracePt t="6164" x="5380038" y="2849563"/>
          <p14:tracePt t="6172" x="5707063" y="2514600"/>
          <p14:tracePt t="6180" x="5997575" y="2232025"/>
          <p14:tracePt t="6188" x="6088063" y="2133600"/>
          <p14:tracePt t="6196" x="6316663" y="1897063"/>
          <p14:tracePt t="6204" x="6507163" y="1684338"/>
          <p14:tracePt t="6212" x="6675438" y="1516063"/>
          <p14:tracePt t="6220" x="6721475" y="1439863"/>
          <p14:tracePt t="6228" x="6827838" y="1325563"/>
          <p14:tracePt t="6236" x="6904038" y="1219200"/>
          <p14:tracePt t="6244" x="6942138" y="1143000"/>
          <p14:tracePt t="6252" x="6964363" y="1082675"/>
          <p14:tracePt t="6260" x="6972300" y="1036638"/>
          <p14:tracePt t="6268" x="6972300" y="998538"/>
          <p14:tracePt t="6277" x="6972300" y="990600"/>
          <p14:tracePt t="6285" x="6964363" y="974725"/>
          <p14:tracePt t="6294" x="6950075" y="968375"/>
          <p14:tracePt t="6301" x="6911975" y="944563"/>
          <p14:tracePt t="6311" x="6888163" y="944563"/>
          <p14:tracePt t="6317" x="6865938" y="944563"/>
          <p14:tracePt t="6328" x="6858000" y="944563"/>
          <p14:tracePt t="6479" x="6842125" y="944563"/>
          <p14:tracePt t="6487" x="6797675" y="968375"/>
          <p14:tracePt t="6496" x="6721475" y="990600"/>
          <p14:tracePt t="6503" x="6667500" y="1028700"/>
          <p14:tracePt t="6512" x="6591300" y="1058863"/>
          <p14:tracePt t="6520" x="6507163" y="1096963"/>
          <p14:tracePt t="6528" x="6438900" y="1143000"/>
          <p14:tracePt t="6536" x="6308725" y="1203325"/>
          <p14:tracePt t="6545" x="6248400" y="1227138"/>
          <p14:tracePt t="6552" x="6126163" y="1273175"/>
          <p14:tracePt t="6560" x="5951538" y="1349375"/>
          <p14:tracePt t="6568" x="5851525" y="1387475"/>
          <p14:tracePt t="6577" x="5745163" y="1409700"/>
          <p14:tracePt t="6584" x="5699125" y="1417638"/>
          <p14:tracePt t="6594" x="5592763" y="1439863"/>
          <p14:tracePt t="6600" x="5432425" y="1501775"/>
          <p14:tracePt t="6611" x="5318125" y="1539875"/>
          <p14:tracePt t="6617" x="5197475" y="1584325"/>
          <p14:tracePt t="6627" x="5135563" y="1622425"/>
          <p14:tracePt t="6633" x="5045075" y="1660525"/>
          <p14:tracePt t="6641" x="4945063" y="1706563"/>
          <p14:tracePt t="6649" x="4860925" y="1752600"/>
          <p14:tracePt t="6657" x="4792663" y="1790700"/>
          <p14:tracePt t="6665" x="4724400" y="1812925"/>
          <p14:tracePt t="6673" x="4648200" y="1836738"/>
          <p14:tracePt t="6681" x="4579938" y="1874838"/>
          <p14:tracePt t="6689" x="4533900" y="1882775"/>
          <p14:tracePt t="6697" x="4503738" y="1897063"/>
          <p14:tracePt t="6706" x="4457700" y="1905000"/>
          <p14:tracePt t="6714" x="4419600" y="1935163"/>
          <p14:tracePt t="6721" x="4389438" y="1935163"/>
          <p14:tracePt t="6729" x="4365625" y="1958975"/>
          <p14:tracePt t="6738" x="4335463" y="1958975"/>
          <p14:tracePt t="6746" x="4313238" y="1965325"/>
          <p14:tracePt t="6754" x="4305300" y="1981200"/>
          <p14:tracePt t="6762" x="4283075" y="1989138"/>
          <p14:tracePt t="6770" x="4267200" y="1989138"/>
          <p14:tracePt t="6778" x="4259263" y="2003425"/>
          <p14:tracePt t="6787" x="4244975" y="2019300"/>
          <p14:tracePt t="6794" x="4221163" y="2027238"/>
          <p14:tracePt t="6802" x="4198938" y="2049463"/>
          <p14:tracePt t="6811" x="4175125" y="2073275"/>
          <p14:tracePt t="6819" x="4144963" y="2095500"/>
          <p14:tracePt t="6827" x="4137025" y="2125663"/>
          <p14:tracePt t="6835" x="4114800" y="2155825"/>
          <p14:tracePt t="6844" x="4098925" y="2171700"/>
          <p14:tracePt t="6851" x="4092575" y="2209800"/>
          <p14:tracePt t="6861" x="4076700" y="2232025"/>
          <p14:tracePt t="6867" x="4068763" y="2239963"/>
          <p14:tracePt t="6877" x="4068763" y="2263775"/>
          <p14:tracePt t="6883" x="4068763" y="2293938"/>
          <p14:tracePt t="6894" x="4068763" y="2316163"/>
          <p14:tracePt t="6899" x="4068763" y="2339975"/>
          <p14:tracePt t="6911" x="4092575" y="2346325"/>
          <p14:tracePt t="6915" x="4144963" y="2370138"/>
          <p14:tracePt t="6927" x="4229100" y="2370138"/>
          <p14:tracePt t="6932" x="4335463" y="2384425"/>
          <p14:tracePt t="6944" x="4473575" y="2384425"/>
          <p14:tracePt t="6948" x="4610100" y="2384425"/>
          <p14:tracePt t="6961" x="4754563" y="2362200"/>
          <p14:tracePt t="6964" x="4922838" y="2324100"/>
          <p14:tracePt t="6977" x="5075238" y="2293938"/>
          <p14:tracePt t="6980" x="5219700" y="2232025"/>
          <p14:tracePt t="6994" x="5280025" y="2193925"/>
          <p14:tracePt t="6996" x="5364163" y="2149475"/>
          <p14:tracePt t="7011" x="5432425" y="2087563"/>
          <p14:tracePt t="7012" x="5486400" y="2027238"/>
          <p14:tracePt t="7027" x="5508625" y="1989138"/>
          <p14:tracePt t="7029" x="5508625" y="1935163"/>
          <p14:tracePt t="7044" x="5508625" y="1882775"/>
          <p14:tracePt t="7046" x="5508625" y="1836738"/>
          <p14:tracePt t="7061" x="5486400" y="1790700"/>
          <p14:tracePt t="7061" x="5448300" y="1752600"/>
          <p14:tracePt t="7069" x="5402263" y="1730375"/>
          <p14:tracePt t="7077" x="5341938" y="1692275"/>
          <p14:tracePt t="7085" x="5303838" y="1684338"/>
          <p14:tracePt t="7094" x="5241925" y="1668463"/>
          <p14:tracePt t="7101" x="5211763" y="1668463"/>
          <p14:tracePt t="7111" x="5173663" y="1668463"/>
          <p14:tracePt t="7117" x="5127625" y="1668463"/>
          <p14:tracePt t="7128" x="5089525" y="1684338"/>
          <p14:tracePt t="7134" x="5067300" y="1706563"/>
          <p14:tracePt t="7145" x="5029200" y="1730375"/>
          <p14:tracePt t="7150" x="5006975" y="1768475"/>
          <p14:tracePt t="7161" x="4983163" y="1798638"/>
          <p14:tracePt t="7166" x="4960938" y="1836738"/>
          <p14:tracePt t="7178" x="4945063" y="1882775"/>
          <p14:tracePt t="7182" x="4945063" y="1920875"/>
          <p14:tracePt t="7194" x="4937125" y="1958975"/>
          <p14:tracePt t="7198" x="4937125" y="2019300"/>
          <p14:tracePt t="7211" x="4937125" y="2049463"/>
          <p14:tracePt t="7214" x="4937125" y="2111375"/>
          <p14:tracePt t="7227" x="4937125" y="2155825"/>
          <p14:tracePt t="7230" x="4945063" y="2209800"/>
          <p14:tracePt t="7244" x="4968875" y="2263775"/>
          <p14:tracePt t="7246" x="4999038" y="2316163"/>
          <p14:tracePt t="7260" x="5021263" y="2339975"/>
          <p14:tracePt t="7262" x="5045075" y="2370138"/>
          <p14:tracePt t="7277" x="5067300" y="2400300"/>
          <p14:tracePt t="7278" x="5105400" y="2422525"/>
          <p14:tracePt t="7294" x="5151438" y="2430463"/>
          <p14:tracePt t="7295" x="5173663" y="2446338"/>
          <p14:tracePt t="7310" x="5211763" y="2446338"/>
          <p14:tracePt t="7311" x="5235575" y="2446338"/>
          <p14:tracePt t="7319" x="5241925" y="2430463"/>
          <p14:tracePt t="7537" x="5257800" y="2430463"/>
          <p14:tracePt t="7545" x="5295900" y="2430463"/>
          <p14:tracePt t="7553" x="5341938" y="2430463"/>
          <p14:tracePt t="7561" x="5410200" y="2430463"/>
          <p14:tracePt t="7569" x="5494338" y="2430463"/>
          <p14:tracePt t="7577" x="5745163" y="2430463"/>
          <p14:tracePt t="7585" x="5981700" y="2430463"/>
          <p14:tracePt t="7593" x="6248400" y="2446338"/>
          <p14:tracePt t="7601" x="6545263" y="2484438"/>
          <p14:tracePt t="7610" x="6865938" y="2514600"/>
          <p14:tracePt t="7617" x="7178675" y="2590800"/>
          <p14:tracePt t="7628" x="7497763" y="2659063"/>
          <p14:tracePt t="7634" x="7810500" y="2759075"/>
          <p14:tracePt t="7644" x="7924800" y="2811463"/>
          <p14:tracePt t="7650" x="8169275" y="2911475"/>
          <p14:tracePt t="7658" x="8359775" y="3017838"/>
          <p14:tracePt t="7666" x="8512175" y="3140075"/>
          <p14:tracePt t="7674" x="8656638" y="3246438"/>
          <p14:tracePt t="7682" x="8694738" y="3276600"/>
          <p14:tracePt t="7690" x="8770938" y="3360738"/>
          <p14:tracePt t="7698" x="8801100" y="3390900"/>
          <p14:tracePt t="7706" x="8831263" y="3436938"/>
          <p14:tracePt t="7714" x="8885238" y="3482975"/>
          <p14:tracePt t="7933" x="8855075" y="3482975"/>
          <p14:tracePt t="7943" x="8847138" y="3497263"/>
          <p14:tracePt t="7949" x="8823325" y="3521075"/>
          <p14:tracePt t="7958" x="8809038" y="3527425"/>
          <p14:tracePt t="7967" x="8785225" y="3565525"/>
          <p14:tracePt t="7974" x="8763000" y="3589338"/>
          <p14:tracePt t="7982" x="8740775" y="3635375"/>
          <p14:tracePt t="7990" x="8702675" y="3665538"/>
          <p14:tracePt t="7998" x="8678863" y="3695700"/>
          <p14:tracePt t="8006" x="8640763" y="3733800"/>
          <p14:tracePt t="8014" x="8610600" y="3771900"/>
          <p14:tracePt t="8022" x="8556625" y="3817938"/>
          <p14:tracePt t="8030" x="8526463" y="3856038"/>
          <p14:tracePt t="8038" x="8466138" y="3908425"/>
          <p14:tracePt t="8046" x="8404225" y="3962400"/>
          <p14:tracePt t="8054" x="8297863" y="4054475"/>
          <p14:tracePt t="8062" x="8259763" y="4092575"/>
          <p14:tracePt t="8071" x="8191500" y="4152900"/>
          <p14:tracePt t="8078" x="8115300" y="4213225"/>
          <p14:tracePt t="8087" x="8061325" y="4259263"/>
          <p14:tracePt t="8095" x="8023225" y="4283075"/>
          <p14:tracePt t="8103" x="8001000" y="4327525"/>
          <p14:tracePt t="8111" x="7962900" y="4365625"/>
          <p14:tracePt t="8353" x="7954963" y="4365625"/>
          <p14:tracePt t="8361" x="7916863" y="4365625"/>
          <p14:tracePt t="8370" x="7894638" y="4365625"/>
          <p14:tracePt t="8378" x="7840663" y="4365625"/>
          <p14:tracePt t="8386" x="7810500" y="4365625"/>
          <p14:tracePt t="8394" x="7750175" y="4365625"/>
          <p14:tracePt t="8402" x="7680325" y="4365625"/>
          <p14:tracePt t="8411" x="7620000" y="4365625"/>
          <p14:tracePt t="8418" x="7559675" y="4365625"/>
          <p14:tracePt t="8427" x="7513638" y="4365625"/>
          <p14:tracePt t="8434" x="7489825" y="4365625"/>
          <p14:tracePt t="8444" x="7451725" y="4365625"/>
          <p14:tracePt t="8450" x="7413625" y="4365625"/>
          <p14:tracePt t="8460" x="7375525" y="4365625"/>
          <p14:tracePt t="8466" x="7345363" y="4365625"/>
          <p14:tracePt t="8474" x="7323138" y="4365625"/>
          <p14:tracePt t="8483" x="7307263" y="4365625"/>
          <p14:tracePt t="8491" x="7285038" y="4365625"/>
          <p14:tracePt t="8499" x="7269163" y="4365625"/>
          <p14:tracePt t="8507" x="7261225" y="4365625"/>
          <p14:tracePt t="8523" x="7246938" y="4365625"/>
          <p14:tracePt t="8547" x="7239000" y="4373563"/>
          <p14:tracePt t="8555" x="7223125" y="4373563"/>
          <p14:tracePt t="8563" x="7200900" y="4373563"/>
          <p14:tracePt t="8571" x="7178675" y="4373563"/>
          <p14:tracePt t="8580" x="7162800" y="4373563"/>
          <p14:tracePt t="8587" x="7140575" y="4373563"/>
          <p14:tracePt t="8596" x="7094538" y="4373563"/>
          <p14:tracePt t="8604" x="7056438" y="4373563"/>
          <p14:tracePt t="8612" x="7026275" y="4373563"/>
          <p14:tracePt t="8620" x="6988175" y="4365625"/>
          <p14:tracePt t="8628" x="6950075" y="4351338"/>
          <p14:tracePt t="8636" x="6911975" y="4327525"/>
          <p14:tracePt t="8644" x="6880225" y="4321175"/>
          <p14:tracePt t="8653" x="6858000" y="4305300"/>
          <p14:tracePt t="8660" x="6819900" y="4289425"/>
          <p14:tracePt t="8669" x="6781800" y="4283075"/>
          <p14:tracePt t="8677" x="6751638" y="4267200"/>
          <p14:tracePt t="8685" x="6721475" y="4259263"/>
          <p14:tracePt t="8694" x="6713538" y="4244975"/>
          <p14:tracePt t="8701" x="6697663" y="4237038"/>
          <p14:tracePt t="8711" x="6689725" y="4237038"/>
          <p14:tracePt t="9024" x="6675438" y="4237038"/>
          <p14:tracePt t="9032" x="6651625" y="4237038"/>
          <p14:tracePt t="9040" x="6637338" y="4237038"/>
          <p14:tracePt t="9048" x="6629400" y="4237038"/>
          <p14:tracePt t="9056" x="6613525" y="4237038"/>
          <p14:tracePt t="9072" x="6607175" y="4237038"/>
          <p14:tracePt t="9113" x="6591300" y="4237038"/>
          <p14:tracePt t="9129" x="6591300" y="4244975"/>
          <p14:tracePt t="9153" x="6583363" y="4244975"/>
          <p14:tracePt t="9395" x="6591300" y="4244975"/>
          <p14:tracePt t="9404" x="6591300" y="4259263"/>
          <p14:tracePt t="9831" x="6607175" y="4259263"/>
          <p14:tracePt t="9848" x="6613525" y="4259263"/>
          <p14:tracePt t="9864" x="6629400" y="4267200"/>
          <p14:tracePt t="9872" x="6637338" y="4267200"/>
          <p14:tracePt t="9888" x="6651625" y="4267200"/>
          <p14:tracePt t="9896" x="6667500" y="4267200"/>
          <p14:tracePt t="9904" x="6675438" y="4267200"/>
          <p14:tracePt t="9912" x="6689725" y="4267200"/>
          <p14:tracePt t="9920" x="6697663" y="4267200"/>
          <p14:tracePt t="9928" x="6713538" y="4267200"/>
          <p14:tracePt t="9936" x="6721475" y="4267200"/>
          <p14:tracePt t="9953" x="6735763" y="4267200"/>
          <p14:tracePt t="9961" x="6751638" y="4259263"/>
          <p14:tracePt t="9968" x="6759575" y="4244975"/>
          <p14:tracePt t="9977" x="6773863" y="4244975"/>
          <p14:tracePt t="9985" x="6781800" y="4237038"/>
          <p14:tracePt t="9994" x="6797675" y="4221163"/>
          <p14:tracePt t="10001" x="6804025" y="4213225"/>
          <p14:tracePt t="10011" x="6827838" y="4213225"/>
          <p14:tracePt t="10017" x="6858000" y="4198938"/>
          <p14:tracePt t="10028" x="6880225" y="4183063"/>
          <p14:tracePt t="10033" x="6904038" y="4175125"/>
          <p14:tracePt t="10041" x="6942138" y="4175125"/>
          <p14:tracePt t="10050" x="6964363" y="4160838"/>
          <p14:tracePt t="10058" x="6988175" y="4160838"/>
          <p14:tracePt t="10066" x="7010400" y="4160838"/>
          <p14:tracePt t="10077" x="7032625" y="4152900"/>
          <p14:tracePt t="10082" x="7056438" y="4152900"/>
          <p14:tracePt t="10090" x="7070725" y="4152900"/>
          <p14:tracePt t="10098" x="7078663" y="4152900"/>
          <p14:tracePt t="10107" x="7094538" y="4152900"/>
          <p14:tracePt t="10131" x="7102475" y="4152900"/>
          <p14:tracePt t="10171" x="7094538" y="4137025"/>
          <p14:tracePt t="10179" x="7070725" y="4130675"/>
          <p14:tracePt t="10187" x="7032625" y="4098925"/>
          <p14:tracePt t="10195" x="6988175" y="4076700"/>
          <p14:tracePt t="10203" x="6950075" y="4054475"/>
          <p14:tracePt t="10211" x="6888163" y="4030663"/>
          <p14:tracePt t="10219" x="6827838" y="4008438"/>
          <p14:tracePt t="10228" x="6773863" y="3992563"/>
          <p14:tracePt t="10235" x="6697663" y="3992563"/>
          <p14:tracePt t="10244" x="6629400" y="3984625"/>
          <p14:tracePt t="10252" x="6545263" y="3984625"/>
          <p14:tracePt t="10260" x="6484938" y="3984625"/>
          <p14:tracePt t="10268" x="6416675" y="3984625"/>
          <p14:tracePt t="10277" x="6340475" y="3984625"/>
          <p14:tracePt t="10284" x="6270625" y="3992563"/>
          <p14:tracePt t="10293" x="6188075" y="4016375"/>
          <p14:tracePt t="10300" x="6118225" y="4016375"/>
          <p14:tracePt t="10308" x="6042025" y="4030663"/>
          <p14:tracePt t="10316" x="6019800" y="4030663"/>
          <p14:tracePt t="10324" x="5973763" y="4030663"/>
          <p14:tracePt t="10332" x="5935663" y="4030663"/>
          <p14:tracePt t="10340" x="5913438" y="4030663"/>
          <p14:tracePt t="10349" x="5889625" y="4030663"/>
          <p14:tracePt t="10357" x="5875338" y="4030663"/>
          <p14:tracePt t="10381" x="5867400" y="4030663"/>
          <p14:tracePt t="10430" x="5875338" y="4030663"/>
          <p14:tracePt t="10437" x="5889625" y="4030663"/>
          <p14:tracePt t="10446" x="5913438" y="4046538"/>
          <p14:tracePt t="10453" x="5935663" y="4046538"/>
          <p14:tracePt t="10462" x="5973763" y="4046538"/>
          <p14:tracePt t="10470" x="6011863" y="4046538"/>
          <p14:tracePt t="10478" x="6065838" y="4046538"/>
          <p14:tracePt t="10486" x="6126163" y="4046538"/>
          <p14:tracePt t="10494" x="6226175" y="4046538"/>
          <p14:tracePt t="10502" x="6316663" y="4046538"/>
          <p14:tracePt t="10511" x="6423025" y="4046538"/>
          <p14:tracePt t="10518" x="6484938" y="4046538"/>
          <p14:tracePt t="10528" x="6569075" y="4046538"/>
          <p14:tracePt t="10535" x="6651625" y="4030663"/>
          <p14:tracePt t="10543" x="6735763" y="4030663"/>
          <p14:tracePt t="10550" x="6797675" y="4016375"/>
          <p14:tracePt t="10561" x="6819900" y="4016375"/>
          <p14:tracePt t="10567" x="6865938" y="4016375"/>
          <p14:tracePt t="10577" x="6904038" y="4016375"/>
          <p14:tracePt t="10583" x="6926263" y="4016375"/>
          <p14:tracePt t="10591" x="6950075" y="4016375"/>
          <p14:tracePt t="10599" x="6964363" y="4016375"/>
          <p14:tracePt t="10607" x="6972300" y="4016375"/>
          <p14:tracePt t="10615" x="6988175" y="4016375"/>
          <p14:tracePt t="10623" x="6988175" y="4030663"/>
          <p14:tracePt t="10647" x="6988175" y="4046538"/>
          <p14:tracePt t="10664" x="6950075" y="4054475"/>
          <p14:tracePt t="10672" x="6911975" y="4054475"/>
          <p14:tracePt t="10680" x="6880225" y="4068763"/>
          <p14:tracePt t="10688" x="6827838" y="4068763"/>
          <p14:tracePt t="10696" x="6773863" y="4068763"/>
          <p14:tracePt t="10704" x="6721475" y="4068763"/>
          <p14:tracePt t="10712" x="6667500" y="4068763"/>
          <p14:tracePt t="10720" x="6607175" y="4068763"/>
          <p14:tracePt t="10729" x="6553200" y="4054475"/>
          <p14:tracePt t="10737" x="6530975" y="4054475"/>
          <p14:tracePt t="10745" x="6507163" y="4046538"/>
          <p14:tracePt t="10753" x="6477000" y="4030663"/>
          <p14:tracePt t="10761" x="6446838" y="4016375"/>
          <p14:tracePt t="10769" x="6438900" y="4016375"/>
          <p14:tracePt t="10777" x="6423025" y="4008438"/>
          <p14:tracePt t="10866" x="6438900" y="4008438"/>
          <p14:tracePt t="10874" x="6461125" y="4008438"/>
          <p14:tracePt t="10882" x="6477000" y="4008438"/>
          <p14:tracePt t="10890" x="6484938" y="4016375"/>
          <p14:tracePt t="10898" x="6507163" y="4016375"/>
          <p14:tracePt t="10906" x="6530975" y="4046538"/>
          <p14:tracePt t="10914" x="6545263" y="4054475"/>
          <p14:tracePt t="10922" x="6591300" y="4068763"/>
          <p14:tracePt t="10931" x="6607175" y="4076700"/>
          <p14:tracePt t="10938" x="6629400" y="4092575"/>
          <p14:tracePt t="10947" x="6651625" y="4098925"/>
          <p14:tracePt t="10956" x="6667500" y="4114800"/>
          <p14:tracePt t="10963" x="6689725" y="4137025"/>
          <p14:tracePt t="10971" x="6697663" y="4137025"/>
          <p14:tracePt t="10979" x="6697663" y="4152900"/>
          <p14:tracePt t="10987" x="6713538" y="4152900"/>
          <p14:tracePt t="11003" x="6721475" y="4160838"/>
          <p14:tracePt t="11027" x="6697663" y="4160838"/>
          <p14:tracePt t="11035" x="6675438" y="4160838"/>
          <p14:tracePt t="11044" x="6637338" y="4160838"/>
          <p14:tracePt t="11051" x="6607175" y="4152900"/>
          <p14:tracePt t="11061" x="6553200" y="4137025"/>
          <p14:tracePt t="11067" x="6507163" y="4130675"/>
          <p14:tracePt t="11077" x="6477000" y="4098925"/>
          <p14:tracePt t="11084" x="6423025" y="4076700"/>
          <p14:tracePt t="11093" x="6392863" y="4054475"/>
          <p14:tracePt t="11100" x="6340475" y="4016375"/>
          <p14:tracePt t="11108" x="6294438" y="3984625"/>
          <p14:tracePt t="11116" x="6248400" y="3946525"/>
          <p14:tracePt t="11127" x="6172200" y="3902075"/>
          <p14:tracePt t="11132" x="6118225" y="3856038"/>
          <p14:tracePt t="11140" x="6042025" y="3802063"/>
          <p14:tracePt t="11149" x="5981700" y="3771900"/>
          <p14:tracePt t="11156" x="5927725" y="3717925"/>
          <p14:tracePt t="11164" x="5851525" y="3695700"/>
          <p14:tracePt t="11172" x="5791200" y="3665538"/>
          <p14:tracePt t="11181" x="5722938" y="3635375"/>
          <p14:tracePt t="11189" x="5654675" y="3611563"/>
          <p14:tracePt t="11197" x="5592763" y="3589338"/>
          <p14:tracePt t="11205" x="5516563" y="3581400"/>
          <p14:tracePt t="11213" x="5464175" y="3565525"/>
          <p14:tracePt t="11221" x="5387975" y="3551238"/>
          <p14:tracePt t="11229" x="5318125" y="3543300"/>
          <p14:tracePt t="11237" x="5257800" y="3527425"/>
          <p14:tracePt t="11246" x="5197475" y="3521075"/>
          <p14:tracePt t="11254" x="5135563" y="3505200"/>
          <p14:tracePt t="11261" x="5089525" y="3505200"/>
          <p14:tracePt t="11270" x="5029200" y="3497263"/>
          <p14:tracePt t="11278" x="4983163" y="3497263"/>
          <p14:tracePt t="11286" x="4937125" y="3497263"/>
          <p14:tracePt t="11294" x="4876800" y="3497263"/>
          <p14:tracePt t="11302" x="4830763" y="3497263"/>
          <p14:tracePt t="11311" x="4778375" y="3497263"/>
          <p14:tracePt t="11318" x="4686300" y="3505200"/>
          <p14:tracePt t="11327" x="4625975" y="3543300"/>
          <p14:tracePt t="11334" x="4541838" y="3581400"/>
          <p14:tracePt t="11344" x="4503738" y="3611563"/>
          <p14:tracePt t="11350" x="4365625" y="3687763"/>
          <p14:tracePt t="11361" x="4313238" y="3717925"/>
          <p14:tracePt t="11366" x="4229100" y="3779838"/>
          <p14:tracePt t="11377" x="4160838" y="3840163"/>
          <p14:tracePt t="11382" x="4008438" y="3946525"/>
          <p14:tracePt t="11394" x="3932238" y="4016375"/>
          <p14:tracePt t="11398" x="3840163" y="4092575"/>
          <p14:tracePt t="11410" x="3756025" y="4175125"/>
          <p14:tracePt t="11414" x="3673475" y="4259263"/>
          <p14:tracePt t="11427" x="3627438" y="4289425"/>
          <p14:tracePt t="11430" x="3551238" y="4389438"/>
          <p14:tracePt t="11444" x="3482975" y="4473575"/>
          <p14:tracePt t="11447" x="3436938" y="4541838"/>
          <p14:tracePt t="11460" x="3382963" y="4618038"/>
          <p14:tracePt t="11463" x="3360738" y="4686300"/>
          <p14:tracePt t="11477" x="3330575" y="4762500"/>
          <p14:tracePt t="11479" x="3314700" y="4816475"/>
          <p14:tracePt t="11494" x="3298825" y="4876800"/>
          <p14:tracePt t="11496" x="3298825" y="4953000"/>
          <p14:tracePt t="11511" x="3292475" y="5006975"/>
          <p14:tracePt t="11512" x="3292475" y="5067300"/>
          <p14:tracePt t="11527" x="3292475" y="5113338"/>
          <p14:tracePt t="11528" x="3292475" y="5173663"/>
          <p14:tracePt t="11535" x="3292475" y="5227638"/>
          <p14:tracePt t="11544" x="3292475" y="5273675"/>
          <p14:tracePt t="11551" x="3314700" y="5311775"/>
          <p14:tracePt t="11561" x="3336925" y="5341938"/>
          <p14:tracePt t="11568" x="3360738" y="5380038"/>
          <p14:tracePt t="11577" x="3398838" y="5440363"/>
          <p14:tracePt t="11584" x="3444875" y="5470525"/>
          <p14:tracePt t="11594" x="3521075" y="5570538"/>
          <p14:tracePt t="11600" x="3573463" y="5630863"/>
          <p14:tracePt t="11611" x="3649663" y="5699125"/>
          <p14:tracePt t="11616" x="3733800" y="5775325"/>
          <p14:tracePt t="11627" x="3825875" y="5859463"/>
          <p14:tracePt t="11632" x="3946525" y="5927725"/>
          <p14:tracePt t="11644" x="4068763" y="5989638"/>
          <p14:tracePt t="11648" x="4221163" y="6035675"/>
          <p14:tracePt t="11661" x="4373563" y="6057900"/>
          <p14:tracePt t="11664" x="4556125" y="6057900"/>
          <p14:tracePt t="11677" x="4724400" y="6057900"/>
          <p14:tracePt t="11681" x="5045075" y="5997575"/>
          <p14:tracePt t="11694" x="5257800" y="5889625"/>
          <p14:tracePt t="11697" x="5486400" y="5745163"/>
          <p14:tracePt t="11711" x="5707063" y="5584825"/>
          <p14:tracePt t="11713" x="5927725" y="5402263"/>
          <p14:tracePt t="11727" x="6019800" y="5311775"/>
          <p14:tracePt t="11729" x="6188075" y="5127625"/>
          <p14:tracePt t="11744" x="6232525" y="5067300"/>
          <p14:tracePt t="11745" x="6332538" y="4937125"/>
          <p14:tracePt t="11761" x="6392863" y="4830763"/>
          <p14:tracePt t="11763" x="6423025" y="4724400"/>
          <p14:tracePt t="11778" x="6446838" y="4564063"/>
          <p14:tracePt t="11778" x="6446838" y="4487863"/>
          <p14:tracePt t="11786" x="6438900" y="4403725"/>
          <p14:tracePt t="11794" x="6378575" y="4321175"/>
          <p14:tracePt t="11802" x="6308725" y="4237038"/>
          <p14:tracePt t="11811" x="6210300" y="4137025"/>
          <p14:tracePt t="11818" x="6103938" y="4076700"/>
          <p14:tracePt t="11827" x="5997575" y="4008438"/>
          <p14:tracePt t="11834" x="5867400" y="3970338"/>
          <p14:tracePt t="11844" x="5737225" y="3940175"/>
          <p14:tracePt t="11850" x="5592763" y="3924300"/>
          <p14:tracePt t="11861" x="5432425" y="3924300"/>
          <p14:tracePt t="11866" x="5295900" y="3924300"/>
          <p14:tracePt t="11878" x="5151438" y="3940175"/>
          <p14:tracePt t="11883" x="5089525" y="3962400"/>
          <p14:tracePt t="11894" x="4999038" y="3992563"/>
          <p14:tracePt t="11899" x="4914900" y="4046538"/>
          <p14:tracePt t="11911" x="4830763" y="4076700"/>
          <p14:tracePt t="11916" x="4816475" y="4098925"/>
          <p14:tracePt t="11927" x="4770438" y="4137025"/>
          <p14:tracePt t="11932" x="4694238" y="4198938"/>
          <p14:tracePt t="11944" x="4670425" y="4221163"/>
          <p14:tracePt t="11948" x="4640263" y="4267200"/>
          <p14:tracePt t="11961" x="4625975" y="4321175"/>
          <p14:tracePt t="11964" x="4602163" y="4365625"/>
          <p14:tracePt t="11977" x="4587875" y="4411663"/>
          <p14:tracePt t="11980" x="4579938" y="4457700"/>
          <p14:tracePt t="11994" x="4579938" y="4487863"/>
          <p14:tracePt t="11996" x="4579938" y="4533900"/>
          <p14:tracePt t="12010" x="4579938" y="4556125"/>
          <p14:tracePt t="12230" x="4533900" y="4556125"/>
          <p14:tracePt t="12239" x="4473575" y="4564063"/>
          <p14:tracePt t="12247" x="4373563" y="4594225"/>
          <p14:tracePt t="12255" x="4283075" y="4625975"/>
          <p14:tracePt t="12263" x="4175125" y="4678363"/>
          <p14:tracePt t="12271" x="4030663" y="4724400"/>
          <p14:tracePt t="12279" x="3794125" y="4816475"/>
          <p14:tracePt t="12287" x="3505200" y="4953000"/>
          <p14:tracePt t="12295" x="3184525" y="5083175"/>
          <p14:tracePt t="12304" x="2857500" y="5257800"/>
          <p14:tracePt t="12311" x="2514600" y="5448300"/>
          <p14:tracePt t="12319" x="2171700" y="5654675"/>
          <p14:tracePt t="12328" x="1820863" y="5889625"/>
          <p14:tracePt t="12336" x="1493838" y="6142038"/>
          <p14:tracePt t="12344" x="1181100" y="6408738"/>
          <p14:tracePt t="12352" x="906463" y="6651625"/>
          <p14:tracePt t="12360" x="808038" y="6759575"/>
          <p14:tracePt t="12368" x="723900" y="6842125"/>
          <p14:tracePt t="13879" x="0" y="0"/>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03077DC-0715-4BDE-B469-FB9A7C6F83B1}"/>
              </a:ext>
            </a:extLst>
          </p:cNvPr>
          <p:cNvSpPr>
            <a:spLocks noGrp="1" noChangeArrowheads="1"/>
          </p:cNvSpPr>
          <p:nvPr>
            <p:ph type="title"/>
          </p:nvPr>
        </p:nvSpPr>
        <p:spPr/>
        <p:txBody>
          <a:bodyPr/>
          <a:lstStyle/>
          <a:p>
            <a:pPr eaLnBrk="1" hangingPunct="1"/>
            <a:r>
              <a:rPr lang="en-US" altLang="en-US" sz="4000">
                <a:solidFill>
                  <a:srgbClr val="FFFF66"/>
                </a:solidFill>
              </a:rPr>
              <a:t>Causes of Autoregulation Failure: NSAIDs</a:t>
            </a:r>
          </a:p>
        </p:txBody>
      </p:sp>
      <p:pic>
        <p:nvPicPr>
          <p:cNvPr id="26627" name="Picture 3" descr="Cover">
            <a:extLst>
              <a:ext uri="{FF2B5EF4-FFF2-40B4-BE49-F238E27FC236}">
                <a16:creationId xmlns:a16="http://schemas.microsoft.com/office/drawing/2014/main" id="{4715B7B1-0135-E0B4-5095-716D7C2C7D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1524000"/>
            <a:ext cx="7086600" cy="4572000"/>
          </a:xfrm>
          <a:noFill/>
          <a:ln w="63500">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8" name="Rectangle 4">
            <a:extLst>
              <a:ext uri="{FF2B5EF4-FFF2-40B4-BE49-F238E27FC236}">
                <a16:creationId xmlns:a16="http://schemas.microsoft.com/office/drawing/2014/main" id="{A92AC872-399B-7018-872F-0B6ED7D294F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29" name="Rectangle 5">
            <a:extLst>
              <a:ext uri="{FF2B5EF4-FFF2-40B4-BE49-F238E27FC236}">
                <a16:creationId xmlns:a16="http://schemas.microsoft.com/office/drawing/2014/main" id="{D2F80C10-70B2-53AD-17AE-BCE9D051C045}"/>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0" name="Rectangle 6">
            <a:extLst>
              <a:ext uri="{FF2B5EF4-FFF2-40B4-BE49-F238E27FC236}">
                <a16:creationId xmlns:a16="http://schemas.microsoft.com/office/drawing/2014/main" id="{A7D35526-51A7-BFAE-B470-14A729D1BACF}"/>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1" name="Text Box 7">
            <a:extLst>
              <a:ext uri="{FF2B5EF4-FFF2-40B4-BE49-F238E27FC236}">
                <a16:creationId xmlns:a16="http://schemas.microsoft.com/office/drawing/2014/main" id="{AAACB4BF-FD41-69EA-0652-24AA4CBB1DED}"/>
              </a:ext>
            </a:extLst>
          </p:cNvPr>
          <p:cNvSpPr txBox="1">
            <a:spLocks noChangeArrowheads="1"/>
          </p:cNvSpPr>
          <p:nvPr/>
        </p:nvSpPr>
        <p:spPr bwMode="auto">
          <a:xfrm>
            <a:off x="0" y="6248400"/>
            <a:ext cx="7772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000">
              <a:solidFill>
                <a:srgbClr val="FFFF66"/>
              </a:solidFill>
            </a:endParaRPr>
          </a:p>
        </p:txBody>
      </p:sp>
      <p:sp>
        <p:nvSpPr>
          <p:cNvPr id="26632" name="Rectangle 8">
            <a:extLst>
              <a:ext uri="{FF2B5EF4-FFF2-40B4-BE49-F238E27FC236}">
                <a16:creationId xmlns:a16="http://schemas.microsoft.com/office/drawing/2014/main" id="{98F69434-3357-AF03-D4FA-0A576A573602}"/>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3" name="Rectangle 9">
            <a:extLst>
              <a:ext uri="{FF2B5EF4-FFF2-40B4-BE49-F238E27FC236}">
                <a16:creationId xmlns:a16="http://schemas.microsoft.com/office/drawing/2014/main" id="{B5D3A56A-6137-DC2A-7FFB-065470FC4FA6}"/>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4" name="Rectangle 10">
            <a:extLst>
              <a:ext uri="{FF2B5EF4-FFF2-40B4-BE49-F238E27FC236}">
                <a16:creationId xmlns:a16="http://schemas.microsoft.com/office/drawing/2014/main" id="{7542E3F0-E598-78C4-F3A6-1164B3B78156}"/>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5" name="Rectangle 11">
            <a:extLst>
              <a:ext uri="{FF2B5EF4-FFF2-40B4-BE49-F238E27FC236}">
                <a16:creationId xmlns:a16="http://schemas.microsoft.com/office/drawing/2014/main" id="{9CA9C0F1-0C50-73EA-F0E4-FE84E73867F4}"/>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6" name="Rectangle 12">
            <a:extLst>
              <a:ext uri="{FF2B5EF4-FFF2-40B4-BE49-F238E27FC236}">
                <a16:creationId xmlns:a16="http://schemas.microsoft.com/office/drawing/2014/main" id="{512D2F62-0201-53F5-FC60-70F9D5B62564}"/>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7" name="Rectangle 13">
            <a:extLst>
              <a:ext uri="{FF2B5EF4-FFF2-40B4-BE49-F238E27FC236}">
                <a16:creationId xmlns:a16="http://schemas.microsoft.com/office/drawing/2014/main" id="{6D37242F-A6A9-D2F6-A575-EE00FC4AB0C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6638" name="Text Box 14">
            <a:extLst>
              <a:ext uri="{FF2B5EF4-FFF2-40B4-BE49-F238E27FC236}">
                <a16:creationId xmlns:a16="http://schemas.microsoft.com/office/drawing/2014/main" id="{24DF2CA7-C105-77D9-AA1C-8EB495C139A4}"/>
              </a:ext>
            </a:extLst>
          </p:cNvPr>
          <p:cNvSpPr txBox="1">
            <a:spLocks noChangeArrowheads="1"/>
          </p:cNvSpPr>
          <p:nvPr/>
        </p:nvSpPr>
        <p:spPr bwMode="auto">
          <a:xfrm>
            <a:off x="228600" y="6400800"/>
            <a:ext cx="4419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chemeClr val="bg1"/>
                </a:solidFill>
              </a:rPr>
              <a:t>Image from Annals of Thoracic Surgery, 65:993-8, April 1998</a:t>
            </a:r>
          </a:p>
        </p:txBody>
      </p:sp>
      <p:sp>
        <p:nvSpPr>
          <p:cNvPr id="26639" name="Text Box 15">
            <a:extLst>
              <a:ext uri="{FF2B5EF4-FFF2-40B4-BE49-F238E27FC236}">
                <a16:creationId xmlns:a16="http://schemas.microsoft.com/office/drawing/2014/main" id="{2597C35E-7A9E-BB58-03E8-218152E94EDF}"/>
              </a:ext>
            </a:extLst>
          </p:cNvPr>
          <p:cNvSpPr txBox="1">
            <a:spLocks noChangeArrowheads="1"/>
          </p:cNvSpPr>
          <p:nvPr/>
        </p:nvSpPr>
        <p:spPr bwMode="auto">
          <a:xfrm>
            <a:off x="5791200" y="1524000"/>
            <a:ext cx="2667000" cy="7016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Prostaglandins dilate afferent arteriole</a:t>
            </a:r>
          </a:p>
        </p:txBody>
      </p:sp>
      <p:sp>
        <p:nvSpPr>
          <p:cNvPr id="26640" name="Line 16">
            <a:extLst>
              <a:ext uri="{FF2B5EF4-FFF2-40B4-BE49-F238E27FC236}">
                <a16:creationId xmlns:a16="http://schemas.microsoft.com/office/drawing/2014/main" id="{7282DD22-A586-8982-D018-8A93C4311F32}"/>
              </a:ext>
            </a:extLst>
          </p:cNvPr>
          <p:cNvSpPr>
            <a:spLocks noChangeShapeType="1"/>
          </p:cNvSpPr>
          <p:nvPr/>
        </p:nvSpPr>
        <p:spPr bwMode="auto">
          <a:xfrm flipH="1">
            <a:off x="4953000" y="1752600"/>
            <a:ext cx="914400" cy="762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1" name="Text Box 17">
            <a:extLst>
              <a:ext uri="{FF2B5EF4-FFF2-40B4-BE49-F238E27FC236}">
                <a16:creationId xmlns:a16="http://schemas.microsoft.com/office/drawing/2014/main" id="{0102B91F-23B9-482E-239E-34970576526A}"/>
              </a:ext>
            </a:extLst>
          </p:cNvPr>
          <p:cNvSpPr txBox="1">
            <a:spLocks noChangeArrowheads="1"/>
          </p:cNvSpPr>
          <p:nvPr/>
        </p:nvSpPr>
        <p:spPr bwMode="auto">
          <a:xfrm>
            <a:off x="5943600" y="4724400"/>
            <a:ext cx="2286000" cy="16160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Angiotensin II, Norepinephrine constrict the efferent arteriole </a:t>
            </a:r>
            <a:r>
              <a:rPr lang="en-US" altLang="en-US" sz="2000">
                <a:solidFill>
                  <a:srgbClr val="FF3300"/>
                </a:solidFill>
              </a:rPr>
              <a:t>unopposed</a:t>
            </a:r>
          </a:p>
        </p:txBody>
      </p:sp>
      <p:sp>
        <p:nvSpPr>
          <p:cNvPr id="26642" name="Line 18">
            <a:extLst>
              <a:ext uri="{FF2B5EF4-FFF2-40B4-BE49-F238E27FC236}">
                <a16:creationId xmlns:a16="http://schemas.microsoft.com/office/drawing/2014/main" id="{A3B625AD-F232-5635-63EF-B14ED78742BD}"/>
              </a:ext>
            </a:extLst>
          </p:cNvPr>
          <p:cNvSpPr>
            <a:spLocks noChangeShapeType="1"/>
          </p:cNvSpPr>
          <p:nvPr/>
        </p:nvSpPr>
        <p:spPr bwMode="auto">
          <a:xfrm flipV="1">
            <a:off x="6400800" y="4191000"/>
            <a:ext cx="228600" cy="6096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3" name="Text Box 19">
            <a:extLst>
              <a:ext uri="{FF2B5EF4-FFF2-40B4-BE49-F238E27FC236}">
                <a16:creationId xmlns:a16="http://schemas.microsoft.com/office/drawing/2014/main" id="{043F49B3-98EE-B798-6A76-DC2BB7094D78}"/>
              </a:ext>
            </a:extLst>
          </p:cNvPr>
          <p:cNvSpPr txBox="1">
            <a:spLocks noChangeArrowheads="1"/>
          </p:cNvSpPr>
          <p:nvPr/>
        </p:nvSpPr>
        <p:spPr bwMode="auto">
          <a:xfrm>
            <a:off x="5943600" y="2286000"/>
            <a:ext cx="2514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FF3300"/>
                </a:solidFill>
              </a:rPr>
              <a:t>NSAIDS</a:t>
            </a:r>
          </a:p>
        </p:txBody>
      </p:sp>
      <p:sp>
        <p:nvSpPr>
          <p:cNvPr id="26644" name="Line 20">
            <a:extLst>
              <a:ext uri="{FF2B5EF4-FFF2-40B4-BE49-F238E27FC236}">
                <a16:creationId xmlns:a16="http://schemas.microsoft.com/office/drawing/2014/main" id="{B2CBF34E-0E8F-C17E-6824-AD9F36289F95}"/>
              </a:ext>
            </a:extLst>
          </p:cNvPr>
          <p:cNvSpPr>
            <a:spLocks noChangeShapeType="1"/>
          </p:cNvSpPr>
          <p:nvPr/>
        </p:nvSpPr>
        <p:spPr bwMode="auto">
          <a:xfrm>
            <a:off x="5943600" y="1524000"/>
            <a:ext cx="1295400" cy="762000"/>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5" name="Line 21">
            <a:extLst>
              <a:ext uri="{FF2B5EF4-FFF2-40B4-BE49-F238E27FC236}">
                <a16:creationId xmlns:a16="http://schemas.microsoft.com/office/drawing/2014/main" id="{6D61384C-08E4-C288-1401-201ACF445FF4}"/>
              </a:ext>
            </a:extLst>
          </p:cNvPr>
          <p:cNvSpPr>
            <a:spLocks noChangeShapeType="1"/>
          </p:cNvSpPr>
          <p:nvPr/>
        </p:nvSpPr>
        <p:spPr bwMode="auto">
          <a:xfrm flipH="1">
            <a:off x="6019800" y="1447800"/>
            <a:ext cx="1066800" cy="914400"/>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19029"/>
    </mc:Choice>
    <mc:Fallback xmlns="">
      <p:transition spd="slow" advTm="1902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EDC409F-D183-8A13-5326-DD51C4073BE4}"/>
              </a:ext>
            </a:extLst>
          </p:cNvPr>
          <p:cNvSpPr>
            <a:spLocks noGrp="1" noChangeArrowheads="1"/>
          </p:cNvSpPr>
          <p:nvPr>
            <p:ph type="title"/>
          </p:nvPr>
        </p:nvSpPr>
        <p:spPr/>
        <p:txBody>
          <a:bodyPr/>
          <a:lstStyle/>
          <a:p>
            <a:pPr eaLnBrk="1" hangingPunct="1"/>
            <a:r>
              <a:rPr lang="en-US" altLang="en-US" sz="4000">
                <a:solidFill>
                  <a:srgbClr val="FFFF66"/>
                </a:solidFill>
              </a:rPr>
              <a:t>Causes of Autoregulation Failure: </a:t>
            </a:r>
            <a:r>
              <a:rPr lang="en-US" altLang="en-US" sz="2400">
                <a:solidFill>
                  <a:srgbClr val="FFFF66"/>
                </a:solidFill>
              </a:rPr>
              <a:t>sepsis, </a:t>
            </a:r>
            <a:r>
              <a:rPr lang="en-US" altLang="en-US" sz="2400">
                <a:solidFill>
                  <a:srgbClr val="FFFF66"/>
                </a:solidFill>
                <a:cs typeface="Arial" panose="020B0604020202020204" pitchFamily="34" charset="0"/>
              </a:rPr>
              <a:t>↑ca, liver failure, calcineurin inhibitors, radiocontrast</a:t>
            </a:r>
          </a:p>
        </p:txBody>
      </p:sp>
      <p:pic>
        <p:nvPicPr>
          <p:cNvPr id="28675" name="Picture 3" descr="Cover">
            <a:extLst>
              <a:ext uri="{FF2B5EF4-FFF2-40B4-BE49-F238E27FC236}">
                <a16:creationId xmlns:a16="http://schemas.microsoft.com/office/drawing/2014/main" id="{25A0DB49-C691-E4F3-46EF-256FBE1666C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1524000"/>
            <a:ext cx="7086600" cy="4572000"/>
          </a:xfrm>
          <a:noFill/>
          <a:ln w="63500">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6" name="Rectangle 4">
            <a:extLst>
              <a:ext uri="{FF2B5EF4-FFF2-40B4-BE49-F238E27FC236}">
                <a16:creationId xmlns:a16="http://schemas.microsoft.com/office/drawing/2014/main" id="{BBCCC893-A4A7-F3B0-3870-1EB87D42092A}"/>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77" name="Rectangle 5">
            <a:extLst>
              <a:ext uri="{FF2B5EF4-FFF2-40B4-BE49-F238E27FC236}">
                <a16:creationId xmlns:a16="http://schemas.microsoft.com/office/drawing/2014/main" id="{F2D0D8F3-F70B-07CA-C170-037EC6FE0958}"/>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78" name="Rectangle 6">
            <a:extLst>
              <a:ext uri="{FF2B5EF4-FFF2-40B4-BE49-F238E27FC236}">
                <a16:creationId xmlns:a16="http://schemas.microsoft.com/office/drawing/2014/main" id="{318595A9-6F4D-55EC-7DE2-6EA7DB711207}"/>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79" name="Text Box 7">
            <a:extLst>
              <a:ext uri="{FF2B5EF4-FFF2-40B4-BE49-F238E27FC236}">
                <a16:creationId xmlns:a16="http://schemas.microsoft.com/office/drawing/2014/main" id="{AB26CC58-F7FD-BF87-FB60-CA52F185C747}"/>
              </a:ext>
            </a:extLst>
          </p:cNvPr>
          <p:cNvSpPr txBox="1">
            <a:spLocks noChangeArrowheads="1"/>
          </p:cNvSpPr>
          <p:nvPr/>
        </p:nvSpPr>
        <p:spPr bwMode="auto">
          <a:xfrm>
            <a:off x="0" y="6248400"/>
            <a:ext cx="7772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000">
              <a:solidFill>
                <a:srgbClr val="FFFF66"/>
              </a:solidFill>
            </a:endParaRPr>
          </a:p>
        </p:txBody>
      </p:sp>
      <p:sp>
        <p:nvSpPr>
          <p:cNvPr id="28680" name="Rectangle 8">
            <a:extLst>
              <a:ext uri="{FF2B5EF4-FFF2-40B4-BE49-F238E27FC236}">
                <a16:creationId xmlns:a16="http://schemas.microsoft.com/office/drawing/2014/main" id="{1AE6795D-FBD9-C61D-D3D4-0C98FF87C283}"/>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1" name="Rectangle 9">
            <a:extLst>
              <a:ext uri="{FF2B5EF4-FFF2-40B4-BE49-F238E27FC236}">
                <a16:creationId xmlns:a16="http://schemas.microsoft.com/office/drawing/2014/main" id="{EB30056B-6E04-1014-0F28-FA2B0C59D1F7}"/>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2" name="Rectangle 10">
            <a:extLst>
              <a:ext uri="{FF2B5EF4-FFF2-40B4-BE49-F238E27FC236}">
                <a16:creationId xmlns:a16="http://schemas.microsoft.com/office/drawing/2014/main" id="{D710F209-5D36-8D99-C72A-3571425F28C5}"/>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3" name="Rectangle 11">
            <a:extLst>
              <a:ext uri="{FF2B5EF4-FFF2-40B4-BE49-F238E27FC236}">
                <a16:creationId xmlns:a16="http://schemas.microsoft.com/office/drawing/2014/main" id="{B7E1C669-3972-34F6-47DF-0D57DFD91C2B}"/>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4" name="Rectangle 12">
            <a:extLst>
              <a:ext uri="{FF2B5EF4-FFF2-40B4-BE49-F238E27FC236}">
                <a16:creationId xmlns:a16="http://schemas.microsoft.com/office/drawing/2014/main" id="{5C9DEFDE-3A85-DF56-119A-E3E33F830970}"/>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5" name="Rectangle 13">
            <a:extLst>
              <a:ext uri="{FF2B5EF4-FFF2-40B4-BE49-F238E27FC236}">
                <a16:creationId xmlns:a16="http://schemas.microsoft.com/office/drawing/2014/main" id="{66DDAF24-F9FB-76F4-F6D3-E77FBE978B2A}"/>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28686" name="Text Box 14">
            <a:extLst>
              <a:ext uri="{FF2B5EF4-FFF2-40B4-BE49-F238E27FC236}">
                <a16:creationId xmlns:a16="http://schemas.microsoft.com/office/drawing/2014/main" id="{C49D6FF3-6F18-D071-4D9C-2ED6374EAA57}"/>
              </a:ext>
            </a:extLst>
          </p:cNvPr>
          <p:cNvSpPr txBox="1">
            <a:spLocks noChangeArrowheads="1"/>
          </p:cNvSpPr>
          <p:nvPr/>
        </p:nvSpPr>
        <p:spPr bwMode="auto">
          <a:xfrm>
            <a:off x="228600" y="6400800"/>
            <a:ext cx="4419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chemeClr val="bg1"/>
                </a:solidFill>
              </a:rPr>
              <a:t>Image from Annals of Thoracic Surgery, 65:993-8, April 1998</a:t>
            </a:r>
          </a:p>
        </p:txBody>
      </p:sp>
      <p:sp>
        <p:nvSpPr>
          <p:cNvPr id="28687" name="Text Box 15">
            <a:extLst>
              <a:ext uri="{FF2B5EF4-FFF2-40B4-BE49-F238E27FC236}">
                <a16:creationId xmlns:a16="http://schemas.microsoft.com/office/drawing/2014/main" id="{9D4E685B-429C-8E14-DE7A-9D4C18C65F12}"/>
              </a:ext>
            </a:extLst>
          </p:cNvPr>
          <p:cNvSpPr txBox="1">
            <a:spLocks noChangeArrowheads="1"/>
          </p:cNvSpPr>
          <p:nvPr/>
        </p:nvSpPr>
        <p:spPr bwMode="auto">
          <a:xfrm>
            <a:off x="5791200" y="1524000"/>
            <a:ext cx="2667000" cy="19208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sepsis, hypercalcemia, liver failure, calcineurin inhibitors, IV contrast lead to constriction of afferent arteriole</a:t>
            </a:r>
          </a:p>
        </p:txBody>
      </p:sp>
      <p:sp>
        <p:nvSpPr>
          <p:cNvPr id="28688" name="Line 16">
            <a:extLst>
              <a:ext uri="{FF2B5EF4-FFF2-40B4-BE49-F238E27FC236}">
                <a16:creationId xmlns:a16="http://schemas.microsoft.com/office/drawing/2014/main" id="{039EE7C9-9438-1E88-DB85-1D618E8D85D5}"/>
              </a:ext>
            </a:extLst>
          </p:cNvPr>
          <p:cNvSpPr>
            <a:spLocks noChangeShapeType="1"/>
          </p:cNvSpPr>
          <p:nvPr/>
        </p:nvSpPr>
        <p:spPr bwMode="auto">
          <a:xfrm flipH="1">
            <a:off x="4953000" y="1752600"/>
            <a:ext cx="914400" cy="762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9" name="Text Box 17">
            <a:extLst>
              <a:ext uri="{FF2B5EF4-FFF2-40B4-BE49-F238E27FC236}">
                <a16:creationId xmlns:a16="http://schemas.microsoft.com/office/drawing/2014/main" id="{4178990C-285B-B48A-B3CF-F4AA6D3AA109}"/>
              </a:ext>
            </a:extLst>
          </p:cNvPr>
          <p:cNvSpPr txBox="1">
            <a:spLocks noChangeArrowheads="1"/>
          </p:cNvSpPr>
          <p:nvPr/>
        </p:nvSpPr>
        <p:spPr bwMode="auto">
          <a:xfrm>
            <a:off x="5943600" y="4724400"/>
            <a:ext cx="2286000" cy="16160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Angiotensin II, Norepinephrine constrict the efferent arteriole </a:t>
            </a:r>
            <a:r>
              <a:rPr lang="en-US" altLang="en-US" sz="2000">
                <a:solidFill>
                  <a:srgbClr val="FF3300"/>
                </a:solidFill>
              </a:rPr>
              <a:t>unopposed</a:t>
            </a:r>
          </a:p>
        </p:txBody>
      </p:sp>
      <p:sp>
        <p:nvSpPr>
          <p:cNvPr id="28690" name="Line 18">
            <a:extLst>
              <a:ext uri="{FF2B5EF4-FFF2-40B4-BE49-F238E27FC236}">
                <a16:creationId xmlns:a16="http://schemas.microsoft.com/office/drawing/2014/main" id="{5A8F63E3-4C26-3B22-355A-89CE302215CD}"/>
              </a:ext>
            </a:extLst>
          </p:cNvPr>
          <p:cNvSpPr>
            <a:spLocks noChangeShapeType="1"/>
          </p:cNvSpPr>
          <p:nvPr/>
        </p:nvSpPr>
        <p:spPr bwMode="auto">
          <a:xfrm flipV="1">
            <a:off x="6400800" y="4191000"/>
            <a:ext cx="228600" cy="6096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13781"/>
    </mc:Choice>
    <mc:Fallback xmlns="">
      <p:transition spd="slow" advTm="1378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5A75BC1B-938E-0061-88E2-749778A1C301}"/>
              </a:ext>
            </a:extLst>
          </p:cNvPr>
          <p:cNvSpPr>
            <a:spLocks noGrp="1" noChangeArrowheads="1"/>
          </p:cNvSpPr>
          <p:nvPr>
            <p:ph type="title"/>
          </p:nvPr>
        </p:nvSpPr>
        <p:spPr/>
        <p:txBody>
          <a:bodyPr/>
          <a:lstStyle/>
          <a:p>
            <a:pPr eaLnBrk="1" hangingPunct="1"/>
            <a:r>
              <a:rPr lang="en-US" altLang="en-US" sz="4000">
                <a:solidFill>
                  <a:srgbClr val="FFFF66"/>
                </a:solidFill>
              </a:rPr>
              <a:t>Causes of Autoregulation Failure: ACE-I or ARB</a:t>
            </a:r>
            <a:endParaRPr lang="en-US" altLang="en-US" sz="2400">
              <a:solidFill>
                <a:srgbClr val="FFFF66"/>
              </a:solidFill>
              <a:cs typeface="Arial" panose="020B0604020202020204" pitchFamily="34" charset="0"/>
            </a:endParaRPr>
          </a:p>
        </p:txBody>
      </p:sp>
      <p:pic>
        <p:nvPicPr>
          <p:cNvPr id="30723" name="Picture 3" descr="Cover">
            <a:extLst>
              <a:ext uri="{FF2B5EF4-FFF2-40B4-BE49-F238E27FC236}">
                <a16:creationId xmlns:a16="http://schemas.microsoft.com/office/drawing/2014/main" id="{76CEBDB8-3FB2-06C7-C29D-2770BD4A8ED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1524000"/>
            <a:ext cx="7086600" cy="4572000"/>
          </a:xfrm>
          <a:noFill/>
          <a:ln w="63500">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4" name="Rectangle 4">
            <a:extLst>
              <a:ext uri="{FF2B5EF4-FFF2-40B4-BE49-F238E27FC236}">
                <a16:creationId xmlns:a16="http://schemas.microsoft.com/office/drawing/2014/main" id="{AA0ED5D2-D95E-8144-5B89-F26682F9DF89}"/>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25" name="Rectangle 5">
            <a:extLst>
              <a:ext uri="{FF2B5EF4-FFF2-40B4-BE49-F238E27FC236}">
                <a16:creationId xmlns:a16="http://schemas.microsoft.com/office/drawing/2014/main" id="{C680DC2B-9C4A-A1AE-E72E-FD1CD66225DC}"/>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26" name="Rectangle 6">
            <a:extLst>
              <a:ext uri="{FF2B5EF4-FFF2-40B4-BE49-F238E27FC236}">
                <a16:creationId xmlns:a16="http://schemas.microsoft.com/office/drawing/2014/main" id="{67B5EC20-010A-CB27-51FE-BEBA3398E65F}"/>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27" name="Text Box 7">
            <a:extLst>
              <a:ext uri="{FF2B5EF4-FFF2-40B4-BE49-F238E27FC236}">
                <a16:creationId xmlns:a16="http://schemas.microsoft.com/office/drawing/2014/main" id="{2EE88B13-D7FE-F5CE-AF53-269CF2044B35}"/>
              </a:ext>
            </a:extLst>
          </p:cNvPr>
          <p:cNvSpPr txBox="1">
            <a:spLocks noChangeArrowheads="1"/>
          </p:cNvSpPr>
          <p:nvPr/>
        </p:nvSpPr>
        <p:spPr bwMode="auto">
          <a:xfrm>
            <a:off x="0" y="6248400"/>
            <a:ext cx="7772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000">
              <a:solidFill>
                <a:srgbClr val="FFFF66"/>
              </a:solidFill>
            </a:endParaRPr>
          </a:p>
        </p:txBody>
      </p:sp>
      <p:sp>
        <p:nvSpPr>
          <p:cNvPr id="30728" name="Rectangle 8">
            <a:extLst>
              <a:ext uri="{FF2B5EF4-FFF2-40B4-BE49-F238E27FC236}">
                <a16:creationId xmlns:a16="http://schemas.microsoft.com/office/drawing/2014/main" id="{44785CAC-EFC6-7F1F-1034-71A8975BFC91}"/>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29" name="Rectangle 9">
            <a:extLst>
              <a:ext uri="{FF2B5EF4-FFF2-40B4-BE49-F238E27FC236}">
                <a16:creationId xmlns:a16="http://schemas.microsoft.com/office/drawing/2014/main" id="{41BE13A8-3CC4-7537-4613-4C67A568F345}"/>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30" name="Rectangle 10">
            <a:extLst>
              <a:ext uri="{FF2B5EF4-FFF2-40B4-BE49-F238E27FC236}">
                <a16:creationId xmlns:a16="http://schemas.microsoft.com/office/drawing/2014/main" id="{01BA961A-F7C7-201F-FF4A-0BF7E75E80F3}"/>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31" name="Rectangle 11">
            <a:extLst>
              <a:ext uri="{FF2B5EF4-FFF2-40B4-BE49-F238E27FC236}">
                <a16:creationId xmlns:a16="http://schemas.microsoft.com/office/drawing/2014/main" id="{11DA30E6-F016-A173-AF41-D21C1B015D31}"/>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32" name="Rectangle 12">
            <a:extLst>
              <a:ext uri="{FF2B5EF4-FFF2-40B4-BE49-F238E27FC236}">
                <a16:creationId xmlns:a16="http://schemas.microsoft.com/office/drawing/2014/main" id="{39AB179A-59B7-D1C4-6115-30C8EFCF2FBF}"/>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33" name="Rectangle 13">
            <a:extLst>
              <a:ext uri="{FF2B5EF4-FFF2-40B4-BE49-F238E27FC236}">
                <a16:creationId xmlns:a16="http://schemas.microsoft.com/office/drawing/2014/main" id="{35CB5AF4-726D-43F4-C6CD-FF962D75C631}"/>
              </a:ext>
            </a:extLst>
          </p:cNvPr>
          <p:cNvSpPr>
            <a:spLocks noChangeArrowheads="1"/>
          </p:cNvSpPr>
          <p:nvPr/>
        </p:nvSpPr>
        <p:spPr bwMode="auto">
          <a:xfrm>
            <a:off x="0" y="179388"/>
            <a:ext cx="2857500" cy="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30734" name="Text Box 14">
            <a:extLst>
              <a:ext uri="{FF2B5EF4-FFF2-40B4-BE49-F238E27FC236}">
                <a16:creationId xmlns:a16="http://schemas.microsoft.com/office/drawing/2014/main" id="{FAF4CB40-F3B0-0608-9C69-8F558569D6B8}"/>
              </a:ext>
            </a:extLst>
          </p:cNvPr>
          <p:cNvSpPr txBox="1">
            <a:spLocks noChangeArrowheads="1"/>
          </p:cNvSpPr>
          <p:nvPr/>
        </p:nvSpPr>
        <p:spPr bwMode="auto">
          <a:xfrm>
            <a:off x="228600" y="6400800"/>
            <a:ext cx="4419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200">
                <a:solidFill>
                  <a:schemeClr val="bg1"/>
                </a:solidFill>
              </a:rPr>
              <a:t>Image from Annals of Thoracic Surgery, 65:993-8, April 1998</a:t>
            </a:r>
          </a:p>
        </p:txBody>
      </p:sp>
      <p:sp>
        <p:nvSpPr>
          <p:cNvPr id="30735" name="Text Box 15">
            <a:extLst>
              <a:ext uri="{FF2B5EF4-FFF2-40B4-BE49-F238E27FC236}">
                <a16:creationId xmlns:a16="http://schemas.microsoft.com/office/drawing/2014/main" id="{F1FD1EA5-CFB5-CA18-B9D4-CAA997AD5BCB}"/>
              </a:ext>
            </a:extLst>
          </p:cNvPr>
          <p:cNvSpPr txBox="1">
            <a:spLocks noChangeArrowheads="1"/>
          </p:cNvSpPr>
          <p:nvPr/>
        </p:nvSpPr>
        <p:spPr bwMode="auto">
          <a:xfrm>
            <a:off x="5791200" y="1524000"/>
            <a:ext cx="2667000" cy="7016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Prostaglandins dilate afferent arteriole</a:t>
            </a:r>
          </a:p>
        </p:txBody>
      </p:sp>
      <p:sp>
        <p:nvSpPr>
          <p:cNvPr id="30736" name="Line 16">
            <a:extLst>
              <a:ext uri="{FF2B5EF4-FFF2-40B4-BE49-F238E27FC236}">
                <a16:creationId xmlns:a16="http://schemas.microsoft.com/office/drawing/2014/main" id="{F4CD3F20-6410-E91B-FB67-CEDC6C860086}"/>
              </a:ext>
            </a:extLst>
          </p:cNvPr>
          <p:cNvSpPr>
            <a:spLocks noChangeShapeType="1"/>
          </p:cNvSpPr>
          <p:nvPr/>
        </p:nvSpPr>
        <p:spPr bwMode="auto">
          <a:xfrm flipH="1">
            <a:off x="4953000" y="1752600"/>
            <a:ext cx="914400" cy="762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37" name="Text Box 17">
            <a:extLst>
              <a:ext uri="{FF2B5EF4-FFF2-40B4-BE49-F238E27FC236}">
                <a16:creationId xmlns:a16="http://schemas.microsoft.com/office/drawing/2014/main" id="{1FBDFA49-57E1-CE7C-F417-6655BA397EF9}"/>
              </a:ext>
            </a:extLst>
          </p:cNvPr>
          <p:cNvSpPr txBox="1">
            <a:spLocks noChangeArrowheads="1"/>
          </p:cNvSpPr>
          <p:nvPr/>
        </p:nvSpPr>
        <p:spPr bwMode="auto">
          <a:xfrm>
            <a:off x="5943600" y="4724400"/>
            <a:ext cx="2286000" cy="10064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66FF33"/>
                </a:solidFill>
              </a:rPr>
              <a:t>Angiotensin II constricts efferent arteriole</a:t>
            </a:r>
            <a:endParaRPr lang="en-US" altLang="en-US" sz="2000">
              <a:solidFill>
                <a:srgbClr val="FF3300"/>
              </a:solidFill>
            </a:endParaRPr>
          </a:p>
        </p:txBody>
      </p:sp>
      <p:sp>
        <p:nvSpPr>
          <p:cNvPr id="30738" name="Line 18">
            <a:extLst>
              <a:ext uri="{FF2B5EF4-FFF2-40B4-BE49-F238E27FC236}">
                <a16:creationId xmlns:a16="http://schemas.microsoft.com/office/drawing/2014/main" id="{8541366E-CF33-0CAC-41FB-62B821AE7A9F}"/>
              </a:ext>
            </a:extLst>
          </p:cNvPr>
          <p:cNvSpPr>
            <a:spLocks noChangeShapeType="1"/>
          </p:cNvSpPr>
          <p:nvPr/>
        </p:nvSpPr>
        <p:spPr bwMode="auto">
          <a:xfrm flipV="1">
            <a:off x="6400800" y="4191000"/>
            <a:ext cx="228600" cy="60960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39" name="Text Box 19">
            <a:extLst>
              <a:ext uri="{FF2B5EF4-FFF2-40B4-BE49-F238E27FC236}">
                <a16:creationId xmlns:a16="http://schemas.microsoft.com/office/drawing/2014/main" id="{E7973930-2A0E-1463-8FF0-82FB9BFC479D}"/>
              </a:ext>
            </a:extLst>
          </p:cNvPr>
          <p:cNvSpPr txBox="1">
            <a:spLocks noChangeArrowheads="1"/>
          </p:cNvSpPr>
          <p:nvPr/>
        </p:nvSpPr>
        <p:spPr bwMode="auto">
          <a:xfrm>
            <a:off x="6400800" y="5715000"/>
            <a:ext cx="2209800" cy="39687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solidFill>
                  <a:srgbClr val="FF3300"/>
                </a:solidFill>
              </a:rPr>
              <a:t>ACE-I or ARB</a:t>
            </a:r>
          </a:p>
        </p:txBody>
      </p:sp>
      <p:sp>
        <p:nvSpPr>
          <p:cNvPr id="30740" name="Line 20">
            <a:extLst>
              <a:ext uri="{FF2B5EF4-FFF2-40B4-BE49-F238E27FC236}">
                <a16:creationId xmlns:a16="http://schemas.microsoft.com/office/drawing/2014/main" id="{DF0EE1D5-0BA8-7B69-C94C-D3C5D83A7935}"/>
              </a:ext>
            </a:extLst>
          </p:cNvPr>
          <p:cNvSpPr>
            <a:spLocks noChangeShapeType="1"/>
          </p:cNvSpPr>
          <p:nvPr/>
        </p:nvSpPr>
        <p:spPr bwMode="auto">
          <a:xfrm>
            <a:off x="6172200" y="4800600"/>
            <a:ext cx="1371600" cy="762000"/>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1" name="Line 21">
            <a:extLst>
              <a:ext uri="{FF2B5EF4-FFF2-40B4-BE49-F238E27FC236}">
                <a16:creationId xmlns:a16="http://schemas.microsoft.com/office/drawing/2014/main" id="{AC9921E1-77C1-6F5E-FAF9-C9FF3D8D4DF2}"/>
              </a:ext>
            </a:extLst>
          </p:cNvPr>
          <p:cNvSpPr>
            <a:spLocks noChangeShapeType="1"/>
          </p:cNvSpPr>
          <p:nvPr/>
        </p:nvSpPr>
        <p:spPr bwMode="auto">
          <a:xfrm flipH="1">
            <a:off x="6324600" y="4724400"/>
            <a:ext cx="1066800" cy="914400"/>
          </a:xfrm>
          <a:prstGeom prst="line">
            <a:avLst/>
          </a:prstGeom>
          <a:noFill/>
          <a:ln w="571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16618"/>
    </mc:Choice>
    <mc:Fallback xmlns="">
      <p:transition spd="slow" advTm="1661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A19A565-488C-4B75-030E-F7EB161DFD02}"/>
              </a:ext>
            </a:extLst>
          </p:cNvPr>
          <p:cNvSpPr>
            <a:spLocks noGrp="1" noChangeArrowheads="1"/>
          </p:cNvSpPr>
          <p:nvPr>
            <p:ph type="title"/>
          </p:nvPr>
        </p:nvSpPr>
        <p:spPr/>
        <p:txBody>
          <a:bodyPr/>
          <a:lstStyle/>
          <a:p>
            <a:pPr eaLnBrk="1" hangingPunct="1"/>
            <a:r>
              <a:rPr lang="en-US" altLang="en-US" sz="4000">
                <a:solidFill>
                  <a:srgbClr val="FFFF66"/>
                </a:solidFill>
              </a:rPr>
              <a:t>In Summary: Normotensive Ischemic Acute Renal Failure</a:t>
            </a:r>
          </a:p>
        </p:txBody>
      </p:sp>
      <p:sp>
        <p:nvSpPr>
          <p:cNvPr id="32771" name="Rectangle 3">
            <a:extLst>
              <a:ext uri="{FF2B5EF4-FFF2-40B4-BE49-F238E27FC236}">
                <a16:creationId xmlns:a16="http://schemas.microsoft.com/office/drawing/2014/main" id="{836778F2-3436-7FC4-AA88-BA815D6A6F87}"/>
              </a:ext>
            </a:extLst>
          </p:cNvPr>
          <p:cNvSpPr>
            <a:spLocks noGrp="1" noChangeArrowheads="1"/>
          </p:cNvSpPr>
          <p:nvPr>
            <p:ph type="body" idx="1"/>
          </p:nvPr>
        </p:nvSpPr>
        <p:spPr/>
        <p:txBody>
          <a:bodyPr/>
          <a:lstStyle/>
          <a:p>
            <a:pPr eaLnBrk="1" hangingPunct="1"/>
            <a:r>
              <a:rPr lang="en-US" altLang="en-US">
                <a:solidFill>
                  <a:schemeClr val="bg1"/>
                </a:solidFill>
              </a:rPr>
              <a:t>Increased renal susceptibility to modest reductions in perfusion pressure</a:t>
            </a:r>
          </a:p>
          <a:p>
            <a:pPr eaLnBrk="1" hangingPunct="1"/>
            <a:r>
              <a:rPr lang="en-US" altLang="en-US">
                <a:solidFill>
                  <a:schemeClr val="bg1"/>
                </a:solidFill>
              </a:rPr>
              <a:t>Caused by failure to decrease afferent arteriolar resistance or failure to increase efferent arteriolar resistance</a:t>
            </a:r>
          </a:p>
          <a:p>
            <a:pPr eaLnBrk="1" hangingPunct="1"/>
            <a:endParaRPr lang="en-US"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2976"/>
    </mc:Choice>
    <mc:Fallback xmlns="">
      <p:transition spd="slow" advTm="2297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247699E-221C-3F08-776B-24F89D381F6E}"/>
              </a:ext>
            </a:extLst>
          </p:cNvPr>
          <p:cNvSpPr>
            <a:spLocks noGrp="1" noChangeArrowheads="1"/>
          </p:cNvSpPr>
          <p:nvPr>
            <p:ph type="title"/>
          </p:nvPr>
        </p:nvSpPr>
        <p:spPr>
          <a:xfrm>
            <a:off x="381000" y="457200"/>
            <a:ext cx="8229600" cy="1143000"/>
          </a:xfrm>
        </p:spPr>
        <p:txBody>
          <a:bodyPr/>
          <a:lstStyle/>
          <a:p>
            <a:pPr eaLnBrk="1" hangingPunct="1"/>
            <a:r>
              <a:rPr lang="en-US" altLang="en-US" sz="4000">
                <a:solidFill>
                  <a:srgbClr val="FFFF66"/>
                </a:solidFill>
              </a:rPr>
              <a:t>Factors Increasing Susceptibility to Renal Hypoperfusion: </a:t>
            </a:r>
            <a:br>
              <a:rPr lang="en-US" altLang="en-US" sz="4000">
                <a:solidFill>
                  <a:srgbClr val="FFFF66"/>
                </a:solidFill>
              </a:rPr>
            </a:br>
            <a:r>
              <a:rPr lang="en-US" altLang="en-US" sz="2800">
                <a:solidFill>
                  <a:srgbClr val="FFFF66"/>
                </a:solidFill>
              </a:rPr>
              <a:t>Failure to Decrease Afferent Arteriolar Resistance</a:t>
            </a:r>
          </a:p>
        </p:txBody>
      </p:sp>
      <p:sp>
        <p:nvSpPr>
          <p:cNvPr id="33795" name="Rectangle 3">
            <a:extLst>
              <a:ext uri="{FF2B5EF4-FFF2-40B4-BE49-F238E27FC236}">
                <a16:creationId xmlns:a16="http://schemas.microsoft.com/office/drawing/2014/main" id="{CDDC67F6-4888-8960-37AC-9D85239DEDF5}"/>
              </a:ext>
            </a:extLst>
          </p:cNvPr>
          <p:cNvSpPr>
            <a:spLocks noGrp="1" noChangeArrowheads="1"/>
          </p:cNvSpPr>
          <p:nvPr>
            <p:ph type="body" sz="half" idx="1"/>
          </p:nvPr>
        </p:nvSpPr>
        <p:spPr>
          <a:xfrm>
            <a:off x="228600" y="2057400"/>
            <a:ext cx="4038600" cy="4525963"/>
          </a:xfrm>
        </p:spPr>
        <p:txBody>
          <a:bodyPr/>
          <a:lstStyle/>
          <a:p>
            <a:pPr eaLnBrk="1" hangingPunct="1">
              <a:lnSpc>
                <a:spcPct val="90000"/>
              </a:lnSpc>
            </a:pPr>
            <a:r>
              <a:rPr lang="en-US" altLang="en-US" sz="2400">
                <a:solidFill>
                  <a:srgbClr val="66FF33"/>
                </a:solidFill>
              </a:rPr>
              <a:t>Structural changes in small arteries/arterioles</a:t>
            </a:r>
          </a:p>
          <a:p>
            <a:pPr lvl="1" eaLnBrk="1" hangingPunct="1">
              <a:lnSpc>
                <a:spcPct val="90000"/>
              </a:lnSpc>
            </a:pPr>
            <a:r>
              <a:rPr lang="en-US" altLang="en-US" sz="2000">
                <a:solidFill>
                  <a:schemeClr val="bg1"/>
                </a:solidFill>
              </a:rPr>
              <a:t>Old age</a:t>
            </a:r>
          </a:p>
          <a:p>
            <a:pPr lvl="1" eaLnBrk="1" hangingPunct="1">
              <a:lnSpc>
                <a:spcPct val="90000"/>
              </a:lnSpc>
            </a:pPr>
            <a:r>
              <a:rPr lang="en-US" altLang="en-US" sz="2000">
                <a:solidFill>
                  <a:schemeClr val="bg1"/>
                </a:solidFill>
              </a:rPr>
              <a:t>Atherosclerosis</a:t>
            </a:r>
          </a:p>
          <a:p>
            <a:pPr lvl="1" eaLnBrk="1" hangingPunct="1">
              <a:lnSpc>
                <a:spcPct val="90000"/>
              </a:lnSpc>
            </a:pPr>
            <a:r>
              <a:rPr lang="en-US" altLang="en-US" sz="2000">
                <a:solidFill>
                  <a:schemeClr val="bg1"/>
                </a:solidFill>
              </a:rPr>
              <a:t>Chronic hypertension</a:t>
            </a:r>
          </a:p>
          <a:p>
            <a:pPr lvl="1" eaLnBrk="1" hangingPunct="1">
              <a:lnSpc>
                <a:spcPct val="90000"/>
              </a:lnSpc>
            </a:pPr>
            <a:r>
              <a:rPr lang="en-US" altLang="en-US" sz="2000">
                <a:solidFill>
                  <a:schemeClr val="bg1"/>
                </a:solidFill>
              </a:rPr>
              <a:t>Chronic kidney disease</a:t>
            </a:r>
          </a:p>
          <a:p>
            <a:pPr lvl="1" eaLnBrk="1" hangingPunct="1">
              <a:lnSpc>
                <a:spcPct val="90000"/>
              </a:lnSpc>
            </a:pPr>
            <a:r>
              <a:rPr lang="en-US" altLang="en-US" sz="2000">
                <a:solidFill>
                  <a:schemeClr val="bg1"/>
                </a:solidFill>
              </a:rPr>
              <a:t>Malignant hypertension</a:t>
            </a:r>
          </a:p>
          <a:p>
            <a:pPr lvl="1" eaLnBrk="1" hangingPunct="1">
              <a:lnSpc>
                <a:spcPct val="90000"/>
              </a:lnSpc>
              <a:buFontTx/>
              <a:buNone/>
            </a:pPr>
            <a:endParaRPr lang="en-US" altLang="en-US" sz="2000">
              <a:solidFill>
                <a:schemeClr val="bg1"/>
              </a:solidFill>
            </a:endParaRPr>
          </a:p>
          <a:p>
            <a:pPr eaLnBrk="1" hangingPunct="1">
              <a:lnSpc>
                <a:spcPct val="90000"/>
              </a:lnSpc>
            </a:pPr>
            <a:r>
              <a:rPr lang="en-US" altLang="en-US" sz="2400">
                <a:solidFill>
                  <a:srgbClr val="66FF33"/>
                </a:solidFill>
              </a:rPr>
              <a:t>Reduction in vasodilatory prostaglandins</a:t>
            </a:r>
          </a:p>
          <a:p>
            <a:pPr lvl="1" eaLnBrk="1" hangingPunct="1">
              <a:lnSpc>
                <a:spcPct val="90000"/>
              </a:lnSpc>
            </a:pPr>
            <a:r>
              <a:rPr lang="en-US" altLang="en-US" sz="2000">
                <a:solidFill>
                  <a:schemeClr val="bg1"/>
                </a:solidFill>
              </a:rPr>
              <a:t>NSAIDs</a:t>
            </a:r>
          </a:p>
          <a:p>
            <a:pPr lvl="1" eaLnBrk="1" hangingPunct="1">
              <a:lnSpc>
                <a:spcPct val="90000"/>
              </a:lnSpc>
            </a:pPr>
            <a:r>
              <a:rPr lang="en-US" altLang="en-US" sz="2000">
                <a:solidFill>
                  <a:schemeClr val="bg1"/>
                </a:solidFill>
              </a:rPr>
              <a:t>COX-2 inhibitors</a:t>
            </a:r>
          </a:p>
        </p:txBody>
      </p:sp>
      <p:sp>
        <p:nvSpPr>
          <p:cNvPr id="33796" name="Rectangle 4">
            <a:extLst>
              <a:ext uri="{FF2B5EF4-FFF2-40B4-BE49-F238E27FC236}">
                <a16:creationId xmlns:a16="http://schemas.microsoft.com/office/drawing/2014/main" id="{CF91E812-CF93-403D-2BB8-59F0F2365674}"/>
              </a:ext>
            </a:extLst>
          </p:cNvPr>
          <p:cNvSpPr>
            <a:spLocks noGrp="1" noChangeArrowheads="1"/>
          </p:cNvSpPr>
          <p:nvPr>
            <p:ph type="body" sz="half" idx="2"/>
          </p:nvPr>
        </p:nvSpPr>
        <p:spPr>
          <a:xfrm>
            <a:off x="4495800" y="1905000"/>
            <a:ext cx="4038600" cy="4953000"/>
          </a:xfrm>
        </p:spPr>
        <p:txBody>
          <a:bodyPr/>
          <a:lstStyle/>
          <a:p>
            <a:pPr eaLnBrk="1" hangingPunct="1">
              <a:lnSpc>
                <a:spcPct val="90000"/>
              </a:lnSpc>
            </a:pPr>
            <a:r>
              <a:rPr lang="en-US" altLang="en-US" sz="2400">
                <a:solidFill>
                  <a:srgbClr val="66FF33"/>
                </a:solidFill>
              </a:rPr>
              <a:t>Afferent arteriolar constriction</a:t>
            </a:r>
          </a:p>
          <a:p>
            <a:pPr lvl="1" eaLnBrk="1" hangingPunct="1">
              <a:lnSpc>
                <a:spcPct val="90000"/>
              </a:lnSpc>
            </a:pPr>
            <a:r>
              <a:rPr lang="en-US" altLang="en-US" sz="2000">
                <a:solidFill>
                  <a:schemeClr val="bg1"/>
                </a:solidFill>
              </a:rPr>
              <a:t>Sepsis</a:t>
            </a:r>
          </a:p>
          <a:p>
            <a:pPr lvl="1" eaLnBrk="1" hangingPunct="1">
              <a:lnSpc>
                <a:spcPct val="90000"/>
              </a:lnSpc>
            </a:pPr>
            <a:r>
              <a:rPr lang="en-US" altLang="en-US" sz="2000">
                <a:solidFill>
                  <a:schemeClr val="bg1"/>
                </a:solidFill>
              </a:rPr>
              <a:t>Hypercalcemia</a:t>
            </a:r>
          </a:p>
          <a:p>
            <a:pPr lvl="1" eaLnBrk="1" hangingPunct="1">
              <a:lnSpc>
                <a:spcPct val="90000"/>
              </a:lnSpc>
            </a:pPr>
            <a:r>
              <a:rPr lang="en-US" altLang="en-US" sz="2000">
                <a:solidFill>
                  <a:schemeClr val="bg1"/>
                </a:solidFill>
              </a:rPr>
              <a:t>Hepatorenal syndrome</a:t>
            </a:r>
          </a:p>
          <a:p>
            <a:pPr lvl="1" eaLnBrk="1" hangingPunct="1">
              <a:lnSpc>
                <a:spcPct val="90000"/>
              </a:lnSpc>
            </a:pPr>
            <a:r>
              <a:rPr lang="en-US" altLang="en-US" sz="2000">
                <a:solidFill>
                  <a:schemeClr val="bg1"/>
                </a:solidFill>
              </a:rPr>
              <a:t>Cyclosporine or tacrolimus</a:t>
            </a:r>
          </a:p>
          <a:p>
            <a:pPr lvl="1" eaLnBrk="1" hangingPunct="1">
              <a:lnSpc>
                <a:spcPct val="90000"/>
              </a:lnSpc>
            </a:pPr>
            <a:r>
              <a:rPr lang="en-US" altLang="en-US" sz="2000">
                <a:solidFill>
                  <a:schemeClr val="bg1"/>
                </a:solidFill>
              </a:rPr>
              <a:t>Radiocontrast agents</a:t>
            </a:r>
          </a:p>
          <a:p>
            <a:pPr lvl="1" eaLnBrk="1" hangingPunct="1">
              <a:lnSpc>
                <a:spcPct val="90000"/>
              </a:lnSpc>
              <a:buFontTx/>
              <a:buNone/>
            </a:pPr>
            <a:endParaRPr lang="en-US" altLang="en-US" sz="2000">
              <a:solidFill>
                <a:schemeClr val="bg1"/>
              </a:solidFill>
            </a:endParaRPr>
          </a:p>
          <a:p>
            <a:pPr lvl="1" eaLnBrk="1" hangingPunct="1">
              <a:lnSpc>
                <a:spcPct val="90000"/>
              </a:lnSpc>
              <a:buFontTx/>
              <a:buNone/>
            </a:pPr>
            <a:endParaRPr lang="en-US" altLang="en-US" sz="2000">
              <a:solidFill>
                <a:schemeClr val="bg1"/>
              </a:solidFill>
            </a:endParaRPr>
          </a:p>
        </p:txBody>
      </p:sp>
      <p:pic>
        <p:nvPicPr>
          <p:cNvPr id="33797" name="Picture 5">
            <a:extLst>
              <a:ext uri="{FF2B5EF4-FFF2-40B4-BE49-F238E27FC236}">
                <a16:creationId xmlns:a16="http://schemas.microsoft.com/office/drawing/2014/main" id="{9783635B-3BBB-3EC6-EF38-6BCE9D7F3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495800"/>
            <a:ext cx="3224213" cy="209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58368"/>
    </mc:Choice>
    <mc:Fallback xmlns="">
      <p:transition spd="slow" advTm="5836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4230DCA-63E7-9484-9824-7040BF896105}"/>
              </a:ext>
            </a:extLst>
          </p:cNvPr>
          <p:cNvSpPr>
            <a:spLocks noGrp="1" noChangeArrowheads="1"/>
          </p:cNvSpPr>
          <p:nvPr>
            <p:ph type="title"/>
          </p:nvPr>
        </p:nvSpPr>
        <p:spPr/>
        <p:txBody>
          <a:bodyPr/>
          <a:lstStyle/>
          <a:p>
            <a:pPr eaLnBrk="1" hangingPunct="1"/>
            <a:r>
              <a:rPr lang="en-US" altLang="en-US" sz="4000">
                <a:solidFill>
                  <a:srgbClr val="FFFF66"/>
                </a:solidFill>
              </a:rPr>
              <a:t>Factors Increasing Susceptibility to Renal Hypoperfusion</a:t>
            </a:r>
          </a:p>
        </p:txBody>
      </p:sp>
      <p:sp>
        <p:nvSpPr>
          <p:cNvPr id="34819" name="Rectangle 3">
            <a:extLst>
              <a:ext uri="{FF2B5EF4-FFF2-40B4-BE49-F238E27FC236}">
                <a16:creationId xmlns:a16="http://schemas.microsoft.com/office/drawing/2014/main" id="{70ABFE6A-3BE4-F86A-F4E7-041BB0C037A7}"/>
              </a:ext>
            </a:extLst>
          </p:cNvPr>
          <p:cNvSpPr>
            <a:spLocks noGrp="1" noChangeArrowheads="1"/>
          </p:cNvSpPr>
          <p:nvPr>
            <p:ph type="body" sz="half" idx="1"/>
          </p:nvPr>
        </p:nvSpPr>
        <p:spPr>
          <a:xfrm>
            <a:off x="457200" y="1905000"/>
            <a:ext cx="4038600" cy="4221163"/>
          </a:xfrm>
        </p:spPr>
        <p:txBody>
          <a:bodyPr/>
          <a:lstStyle/>
          <a:p>
            <a:pPr eaLnBrk="1" hangingPunct="1">
              <a:buFontTx/>
              <a:buNone/>
            </a:pPr>
            <a:r>
              <a:rPr lang="en-US" altLang="en-US">
                <a:solidFill>
                  <a:srgbClr val="FFFF66"/>
                </a:solidFill>
              </a:rPr>
              <a:t>Failure to Constrict Efferent Arteriole:</a:t>
            </a:r>
          </a:p>
          <a:p>
            <a:pPr eaLnBrk="1" hangingPunct="1"/>
            <a:r>
              <a:rPr lang="en-US" altLang="en-US">
                <a:solidFill>
                  <a:schemeClr val="bg1"/>
                </a:solidFill>
              </a:rPr>
              <a:t>ACE-I</a:t>
            </a:r>
          </a:p>
          <a:p>
            <a:pPr eaLnBrk="1" hangingPunct="1"/>
            <a:r>
              <a:rPr lang="en-US" altLang="en-US">
                <a:solidFill>
                  <a:schemeClr val="bg1"/>
                </a:solidFill>
              </a:rPr>
              <a:t>ARB</a:t>
            </a:r>
          </a:p>
        </p:txBody>
      </p:sp>
      <p:sp>
        <p:nvSpPr>
          <p:cNvPr id="34820" name="Rectangle 4">
            <a:extLst>
              <a:ext uri="{FF2B5EF4-FFF2-40B4-BE49-F238E27FC236}">
                <a16:creationId xmlns:a16="http://schemas.microsoft.com/office/drawing/2014/main" id="{6D344BCD-A10E-F252-E348-C185FB81DB57}"/>
              </a:ext>
            </a:extLst>
          </p:cNvPr>
          <p:cNvSpPr>
            <a:spLocks noGrp="1" noChangeArrowheads="1"/>
          </p:cNvSpPr>
          <p:nvPr>
            <p:ph type="body" sz="half" idx="2"/>
          </p:nvPr>
        </p:nvSpPr>
        <p:spPr>
          <a:xfrm>
            <a:off x="4495800" y="1981200"/>
            <a:ext cx="4038600" cy="4297363"/>
          </a:xfrm>
        </p:spPr>
        <p:txBody>
          <a:bodyPr/>
          <a:lstStyle/>
          <a:p>
            <a:pPr eaLnBrk="1" hangingPunct="1">
              <a:buFontTx/>
              <a:buNone/>
            </a:pPr>
            <a:r>
              <a:rPr lang="en-US" altLang="en-US">
                <a:solidFill>
                  <a:srgbClr val="FFFF66"/>
                </a:solidFill>
              </a:rPr>
              <a:t>Structural changes</a:t>
            </a:r>
          </a:p>
          <a:p>
            <a:pPr eaLnBrk="1" hangingPunct="1"/>
            <a:r>
              <a:rPr lang="en-US" altLang="en-US">
                <a:solidFill>
                  <a:schemeClr val="bg1"/>
                </a:solidFill>
              </a:rPr>
              <a:t>Renal artery stenosis</a:t>
            </a:r>
          </a:p>
          <a:p>
            <a:pPr lvl="1" eaLnBrk="1" hangingPunct="1">
              <a:buFontTx/>
              <a:buNone/>
            </a:pPr>
            <a:endParaRPr lang="en-US" altLang="en-US">
              <a:solidFill>
                <a:schemeClr val="bg1"/>
              </a:solidFill>
            </a:endParaRPr>
          </a:p>
          <a:p>
            <a:pPr lvl="1" eaLnBrk="1" hangingPunct="1">
              <a:buFontTx/>
              <a:buNone/>
            </a:pPr>
            <a:endParaRPr lang="en-US" altLang="en-US">
              <a:solidFill>
                <a:schemeClr val="bg1"/>
              </a:solidFill>
            </a:endParaRPr>
          </a:p>
        </p:txBody>
      </p:sp>
      <p:pic>
        <p:nvPicPr>
          <p:cNvPr id="34821" name="Picture 5">
            <a:extLst>
              <a:ext uri="{FF2B5EF4-FFF2-40B4-BE49-F238E27FC236}">
                <a16:creationId xmlns:a16="http://schemas.microsoft.com/office/drawing/2014/main" id="{19C4F97A-FB9C-690B-22CC-FC37D5789D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86200"/>
            <a:ext cx="35814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2" name="Picture 6">
            <a:extLst>
              <a:ext uri="{FF2B5EF4-FFF2-40B4-BE49-F238E27FC236}">
                <a16:creationId xmlns:a16="http://schemas.microsoft.com/office/drawing/2014/main" id="{E2C1EE19-FC4C-10E4-61D3-7CDB32546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429000"/>
            <a:ext cx="2857500"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3" name="TextBox 1">
            <a:extLst>
              <a:ext uri="{FF2B5EF4-FFF2-40B4-BE49-F238E27FC236}">
                <a16:creationId xmlns:a16="http://schemas.microsoft.com/office/drawing/2014/main" id="{4693709C-A82B-F0FF-B660-331099865431}"/>
              </a:ext>
            </a:extLst>
          </p:cNvPr>
          <p:cNvSpPr txBox="1">
            <a:spLocks noChangeArrowheads="1"/>
          </p:cNvSpPr>
          <p:nvPr/>
        </p:nvSpPr>
        <p:spPr bwMode="auto">
          <a:xfrm>
            <a:off x="6324600" y="6559550"/>
            <a:ext cx="2133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solidFill>
                  <a:schemeClr val="bg1"/>
                </a:solidFill>
              </a:rPr>
              <a:t>Image from VascularWeb.org</a:t>
            </a:r>
          </a:p>
        </p:txBody>
      </p:sp>
      <p:sp>
        <p:nvSpPr>
          <p:cNvPr id="34824" name="TextBox 2">
            <a:extLst>
              <a:ext uri="{FF2B5EF4-FFF2-40B4-BE49-F238E27FC236}">
                <a16:creationId xmlns:a16="http://schemas.microsoft.com/office/drawing/2014/main" id="{1AAD17AB-7918-6161-FD36-B36E9A1917DE}"/>
              </a:ext>
            </a:extLst>
          </p:cNvPr>
          <p:cNvSpPr txBox="1">
            <a:spLocks noChangeArrowheads="1"/>
          </p:cNvSpPr>
          <p:nvPr/>
        </p:nvSpPr>
        <p:spPr bwMode="auto">
          <a:xfrm>
            <a:off x="304800" y="6570663"/>
            <a:ext cx="3810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solidFill>
                  <a:schemeClr val="bg1"/>
                </a:solidFill>
              </a:rPr>
              <a:t>Image from Annals of Thoracic Surgery, 65:993-8, April 1998</a:t>
            </a:r>
          </a:p>
        </p:txBody>
      </p:sp>
    </p:spTree>
  </p:cSld>
  <p:clrMapOvr>
    <a:masterClrMapping/>
  </p:clrMapOvr>
  <mc:AlternateContent xmlns:mc="http://schemas.openxmlformats.org/markup-compatibility/2006" xmlns:p14="http://schemas.microsoft.com/office/powerpoint/2010/main">
    <mc:Choice Requires="p14">
      <p:transition spd="slow" p14:dur="2000" advTm="15925"/>
    </mc:Choice>
    <mc:Fallback xmlns="">
      <p:transition spd="slow" advTm="15925"/>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g22303716796_1_6"/>
          <p:cNvSpPr txBox="1">
            <a:spLocks noGrp="1"/>
          </p:cNvSpPr>
          <p:nvPr>
            <p:ph type="title"/>
          </p:nvPr>
        </p:nvSpPr>
        <p:spPr>
          <a:xfrm>
            <a:off x="628650" y="525632"/>
            <a:ext cx="7886700" cy="994275"/>
          </a:xfrm>
          <a:prstGeom prst="rect">
            <a:avLst/>
          </a:prstGeom>
          <a:noFill/>
          <a:ln>
            <a:noFill/>
          </a:ln>
        </p:spPr>
        <p:txBody>
          <a:bodyPr spcFirstLastPara="1" vert="horz" wrap="square" lIns="68569" tIns="34275" rIns="68569" bIns="34275" numCol="1" anchor="ctr" anchorCtr="0" compatLnSpc="1">
            <a:prstTxWarp prst="textNoShape">
              <a:avLst/>
            </a:prstTxWarp>
            <a:normAutofit/>
          </a:bodyPr>
          <a:lstStyle/>
          <a:p>
            <a:pPr>
              <a:lnSpc>
                <a:spcPct val="90000"/>
              </a:lnSpc>
              <a:spcBef>
                <a:spcPts val="0"/>
              </a:spcBef>
              <a:spcAft>
                <a:spcPts val="0"/>
              </a:spcAft>
              <a:buClr>
                <a:srgbClr val="FFFF00"/>
              </a:buClr>
              <a:buSzPts val="4400"/>
            </a:pPr>
            <a:r>
              <a:rPr lang="en-US" sz="2850" dirty="0">
                <a:solidFill>
                  <a:srgbClr val="FFFF00"/>
                </a:solidFill>
              </a:rPr>
              <a:t>Other Causes of Prerenal State:</a:t>
            </a:r>
            <a:br>
              <a:rPr lang="en-US" sz="2850" dirty="0">
                <a:solidFill>
                  <a:srgbClr val="FFFF00"/>
                </a:solidFill>
              </a:rPr>
            </a:br>
            <a:r>
              <a:rPr lang="en-US" sz="2850" dirty="0">
                <a:solidFill>
                  <a:srgbClr val="FFFF00"/>
                </a:solidFill>
              </a:rPr>
              <a:t>Cardiorenal Syndrome</a:t>
            </a:r>
            <a:endParaRPr sz="2850" dirty="0"/>
          </a:p>
        </p:txBody>
      </p:sp>
      <p:sp>
        <p:nvSpPr>
          <p:cNvPr id="415" name="Google Shape;415;g22303716796_1_6"/>
          <p:cNvSpPr txBox="1">
            <a:spLocks noGrp="1"/>
          </p:cNvSpPr>
          <p:nvPr>
            <p:ph type="body" idx="1"/>
          </p:nvPr>
        </p:nvSpPr>
        <p:spPr>
          <a:xfrm>
            <a:off x="1485900" y="2057400"/>
            <a:ext cx="6172200" cy="3829050"/>
          </a:xfrm>
          <a:prstGeom prst="rect">
            <a:avLst/>
          </a:prstGeom>
          <a:noFill/>
          <a:ln>
            <a:noFill/>
          </a:ln>
        </p:spPr>
        <p:txBody>
          <a:bodyPr spcFirstLastPara="1" vert="horz" wrap="square" lIns="68569" tIns="34275" rIns="68569" bIns="34275" numCol="1" anchor="t" anchorCtr="0" compatLnSpc="1">
            <a:prstTxWarp prst="textNoShape">
              <a:avLst/>
            </a:prstTxWarp>
            <a:normAutofit/>
          </a:bodyPr>
          <a:lstStyle/>
          <a:p>
            <a:pPr indent="0">
              <a:lnSpc>
                <a:spcPct val="70000"/>
              </a:lnSpc>
              <a:spcBef>
                <a:spcPts val="750"/>
              </a:spcBef>
              <a:spcAft>
                <a:spcPts val="0"/>
              </a:spcAft>
              <a:buNone/>
            </a:pPr>
            <a:endParaRPr/>
          </a:p>
          <a:p>
            <a:pPr marL="171450" indent="-38100">
              <a:lnSpc>
                <a:spcPct val="70000"/>
              </a:lnSpc>
              <a:spcBef>
                <a:spcPts val="750"/>
              </a:spcBef>
              <a:spcAft>
                <a:spcPts val="0"/>
              </a:spcAft>
              <a:buClr>
                <a:schemeClr val="dk1"/>
              </a:buClr>
              <a:buSzPts val="2800"/>
              <a:buNone/>
            </a:pPr>
            <a:endParaRPr>
              <a:solidFill>
                <a:schemeClr val="lt1"/>
              </a:solidFill>
            </a:endParaRPr>
          </a:p>
        </p:txBody>
      </p:sp>
      <p:pic>
        <p:nvPicPr>
          <p:cNvPr id="416" name="Google Shape;416;g22303716796_1_6"/>
          <p:cNvPicPr preferRelativeResize="0"/>
          <p:nvPr/>
        </p:nvPicPr>
        <p:blipFill>
          <a:blip r:embed="rId3">
            <a:alphaModFix/>
          </a:blip>
          <a:stretch>
            <a:fillRect/>
          </a:stretch>
        </p:blipFill>
        <p:spPr>
          <a:xfrm>
            <a:off x="1853241" y="2057401"/>
            <a:ext cx="4911301" cy="3761081"/>
          </a:xfrm>
          <a:prstGeom prst="rect">
            <a:avLst/>
          </a:prstGeom>
          <a:noFill/>
          <a:ln>
            <a:noFill/>
          </a:ln>
        </p:spPr>
      </p:pic>
      <p:sp>
        <p:nvSpPr>
          <p:cNvPr id="417" name="Google Shape;417;g22303716796_1_6"/>
          <p:cNvSpPr txBox="1"/>
          <p:nvPr/>
        </p:nvSpPr>
        <p:spPr>
          <a:xfrm>
            <a:off x="6828182" y="5112331"/>
            <a:ext cx="2239601" cy="510117"/>
          </a:xfrm>
          <a:prstGeom prst="rect">
            <a:avLst/>
          </a:prstGeom>
          <a:noFill/>
          <a:ln>
            <a:noFill/>
          </a:ln>
        </p:spPr>
        <p:txBody>
          <a:bodyPr spcFirstLastPara="1" wrap="square" lIns="68569" tIns="68569" rIns="68569" bIns="68569" anchor="t" anchorCtr="0">
            <a:spAutoFit/>
          </a:bodyPr>
          <a:lstStyle/>
          <a:p>
            <a:pPr>
              <a:lnSpc>
                <a:spcPct val="115000"/>
              </a:lnSpc>
              <a:spcBef>
                <a:spcPts val="0"/>
              </a:spcBef>
              <a:spcAft>
                <a:spcPts val="0"/>
              </a:spcAft>
            </a:pPr>
            <a:r>
              <a:rPr lang="en-US" sz="1050" dirty="0">
                <a:solidFill>
                  <a:schemeClr val="bg1">
                    <a:lumMod val="85000"/>
                  </a:schemeClr>
                </a:solidFill>
              </a:rPr>
              <a:t>Rangaswami J, Bhalla V, et al.  </a:t>
            </a:r>
            <a:r>
              <a:rPr lang="en-US" sz="1050" i="1" dirty="0">
                <a:solidFill>
                  <a:schemeClr val="bg1">
                    <a:lumMod val="85000"/>
                  </a:schemeClr>
                </a:solidFill>
              </a:rPr>
              <a:t>Circulation </a:t>
            </a:r>
            <a:r>
              <a:rPr lang="en-US" sz="1050" dirty="0">
                <a:solidFill>
                  <a:schemeClr val="bg1">
                    <a:lumMod val="85000"/>
                  </a:schemeClr>
                </a:solidFill>
              </a:rPr>
              <a:t>2019; 139 e840-e878.  </a:t>
            </a:r>
            <a:endParaRPr sz="1050" dirty="0">
              <a:solidFill>
                <a:schemeClr val="bg1">
                  <a:lumMod val="85000"/>
                </a:schemeClr>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28650" y="857251"/>
            <a:ext cx="7886700" cy="994172"/>
          </a:xfrm>
        </p:spPr>
        <p:txBody>
          <a:bodyPr/>
          <a:lstStyle/>
          <a:p>
            <a:pPr algn="ctr"/>
            <a:r>
              <a:rPr lang="en-US" sz="3200" dirty="0">
                <a:solidFill>
                  <a:srgbClr val="FFFF00"/>
                </a:solidFill>
              </a:rPr>
              <a:t>Other Causes of Prerenal State:</a:t>
            </a:r>
            <a:br>
              <a:rPr lang="en-US" sz="3200" dirty="0">
                <a:solidFill>
                  <a:srgbClr val="FFFF00"/>
                </a:solidFill>
              </a:rPr>
            </a:br>
            <a:r>
              <a:rPr lang="en-US" altLang="en-US" sz="3200" dirty="0">
                <a:solidFill>
                  <a:srgbClr val="FFFF00"/>
                </a:solidFill>
              </a:rPr>
              <a:t>Cirrhosis</a:t>
            </a:r>
          </a:p>
        </p:txBody>
      </p:sp>
      <p:pic>
        <p:nvPicPr>
          <p:cNvPr id="3" name="Picture 2" descr="A diagram of a diagram of the liver&#10;&#10;Description automatically generated with medium confidence">
            <a:extLst>
              <a:ext uri="{FF2B5EF4-FFF2-40B4-BE49-F238E27FC236}">
                <a16:creationId xmlns:a16="http://schemas.microsoft.com/office/drawing/2014/main" id="{C09920A8-579C-5F99-74CB-FC384884A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247329"/>
            <a:ext cx="5498025" cy="3859079"/>
          </a:xfrm>
          <a:prstGeom prst="rect">
            <a:avLst/>
          </a:prstGeom>
        </p:spPr>
      </p:pic>
      <p:sp>
        <p:nvSpPr>
          <p:cNvPr id="4" name="TextBox 3">
            <a:extLst>
              <a:ext uri="{FF2B5EF4-FFF2-40B4-BE49-F238E27FC236}">
                <a16:creationId xmlns:a16="http://schemas.microsoft.com/office/drawing/2014/main" id="{DF4D1234-F58F-0CD7-DD83-4000B644CA11}"/>
              </a:ext>
            </a:extLst>
          </p:cNvPr>
          <p:cNvSpPr txBox="1"/>
          <p:nvPr/>
        </p:nvSpPr>
        <p:spPr>
          <a:xfrm>
            <a:off x="587374" y="6413394"/>
            <a:ext cx="8531817" cy="253916"/>
          </a:xfrm>
          <a:prstGeom prst="rect">
            <a:avLst/>
          </a:prstGeom>
          <a:noFill/>
        </p:spPr>
        <p:txBody>
          <a:bodyPr wrap="square" rtlCol="0">
            <a:spAutoFit/>
          </a:bodyPr>
          <a:lstStyle/>
          <a:p>
            <a:r>
              <a:rPr lang="en-US" sz="1050" dirty="0" err="1">
                <a:solidFill>
                  <a:schemeClr val="bg1">
                    <a:lumMod val="85000"/>
                  </a:schemeClr>
                </a:solidFill>
              </a:rPr>
              <a:t>Ginès</a:t>
            </a:r>
            <a:r>
              <a:rPr lang="en-US" sz="1050" dirty="0">
                <a:solidFill>
                  <a:schemeClr val="bg1">
                    <a:lumMod val="85000"/>
                  </a:schemeClr>
                </a:solidFill>
              </a:rPr>
              <a:t>, P., </a:t>
            </a:r>
            <a:r>
              <a:rPr lang="en-US" sz="1050" dirty="0" err="1">
                <a:solidFill>
                  <a:schemeClr val="bg1">
                    <a:lumMod val="85000"/>
                  </a:schemeClr>
                </a:solidFill>
              </a:rPr>
              <a:t>Solà</a:t>
            </a:r>
            <a:r>
              <a:rPr lang="en-US" sz="1050" dirty="0">
                <a:solidFill>
                  <a:schemeClr val="bg1">
                    <a:lumMod val="85000"/>
                  </a:schemeClr>
                </a:solidFill>
              </a:rPr>
              <a:t>, E., </a:t>
            </a:r>
            <a:r>
              <a:rPr lang="en-US" sz="1050" dirty="0" err="1">
                <a:solidFill>
                  <a:schemeClr val="bg1">
                    <a:lumMod val="85000"/>
                  </a:schemeClr>
                </a:solidFill>
              </a:rPr>
              <a:t>Angeli</a:t>
            </a:r>
            <a:r>
              <a:rPr lang="en-US" sz="1050" dirty="0">
                <a:solidFill>
                  <a:schemeClr val="bg1">
                    <a:lumMod val="85000"/>
                  </a:schemeClr>
                </a:solidFill>
              </a:rPr>
              <a:t>, P. </a:t>
            </a:r>
            <a:r>
              <a:rPr lang="en-US" sz="1050" i="1" dirty="0">
                <a:solidFill>
                  <a:schemeClr val="bg1">
                    <a:lumMod val="85000"/>
                  </a:schemeClr>
                </a:solidFill>
              </a:rPr>
              <a:t>et al.</a:t>
            </a:r>
            <a:r>
              <a:rPr lang="en-US" sz="1050" dirty="0">
                <a:solidFill>
                  <a:schemeClr val="bg1">
                    <a:lumMod val="85000"/>
                  </a:schemeClr>
                </a:solidFill>
              </a:rPr>
              <a:t> Hepatorenal syndrome. </a:t>
            </a:r>
            <a:r>
              <a:rPr lang="en-US" sz="1050" i="1" dirty="0">
                <a:solidFill>
                  <a:schemeClr val="bg1">
                    <a:lumMod val="85000"/>
                  </a:schemeClr>
                </a:solidFill>
              </a:rPr>
              <a:t>Nat Rev Dis Primers</a:t>
            </a:r>
            <a:r>
              <a:rPr lang="en-US" sz="1050" dirty="0">
                <a:solidFill>
                  <a:schemeClr val="bg1">
                    <a:lumMod val="85000"/>
                  </a:schemeClr>
                </a:solidFill>
              </a:rPr>
              <a:t> </a:t>
            </a:r>
            <a:r>
              <a:rPr lang="en-US" sz="1050" b="1" dirty="0">
                <a:solidFill>
                  <a:schemeClr val="bg1">
                    <a:lumMod val="85000"/>
                  </a:schemeClr>
                </a:solidFill>
              </a:rPr>
              <a:t>4</a:t>
            </a:r>
            <a:r>
              <a:rPr lang="en-US" sz="1050" dirty="0">
                <a:solidFill>
                  <a:schemeClr val="bg1">
                    <a:lumMod val="85000"/>
                  </a:schemeClr>
                </a:solidFill>
              </a:rPr>
              <a:t>, 23 (2018). </a:t>
            </a:r>
          </a:p>
        </p:txBody>
      </p:sp>
    </p:spTree>
    <p:extLst>
      <p:ext uri="{BB962C8B-B14F-4D97-AF65-F5344CB8AC3E}">
        <p14:creationId xmlns:p14="http://schemas.microsoft.com/office/powerpoint/2010/main" val="50097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D3F8E63-4EEC-C328-7E6A-D288E85C25D2}"/>
              </a:ext>
            </a:extLst>
          </p:cNvPr>
          <p:cNvSpPr>
            <a:spLocks noGrp="1" noChangeArrowheads="1"/>
          </p:cNvSpPr>
          <p:nvPr>
            <p:ph type="title"/>
          </p:nvPr>
        </p:nvSpPr>
        <p:spPr/>
        <p:txBody>
          <a:bodyPr/>
          <a:lstStyle/>
          <a:p>
            <a:pPr eaLnBrk="1" hangingPunct="1"/>
            <a:r>
              <a:rPr lang="en-US" altLang="en-US">
                <a:solidFill>
                  <a:srgbClr val="FFFF66"/>
                </a:solidFill>
              </a:rPr>
              <a:t>When Autoregulation Fails…</a:t>
            </a:r>
          </a:p>
        </p:txBody>
      </p:sp>
      <p:sp>
        <p:nvSpPr>
          <p:cNvPr id="35843" name="Rectangle 3">
            <a:extLst>
              <a:ext uri="{FF2B5EF4-FFF2-40B4-BE49-F238E27FC236}">
                <a16:creationId xmlns:a16="http://schemas.microsoft.com/office/drawing/2014/main" id="{E5E326AA-99AE-BD78-A752-2CD46D5C18A7}"/>
              </a:ext>
            </a:extLst>
          </p:cNvPr>
          <p:cNvSpPr>
            <a:spLocks noGrp="1" noChangeArrowheads="1"/>
          </p:cNvSpPr>
          <p:nvPr>
            <p:ph type="body" idx="1"/>
          </p:nvPr>
        </p:nvSpPr>
        <p:spPr>
          <a:xfrm>
            <a:off x="762000" y="1447800"/>
            <a:ext cx="7543800" cy="4953000"/>
          </a:xfrm>
        </p:spPr>
        <p:txBody>
          <a:bodyPr/>
          <a:lstStyle/>
          <a:p>
            <a:pPr algn="ctr" eaLnBrk="1" hangingPunct="1">
              <a:lnSpc>
                <a:spcPct val="80000"/>
              </a:lnSpc>
              <a:buFontTx/>
              <a:buNone/>
            </a:pPr>
            <a:r>
              <a:rPr lang="en-US" altLang="en-US" sz="2800">
                <a:solidFill>
                  <a:schemeClr val="bg1"/>
                </a:solidFill>
              </a:rPr>
              <a:t>Endogenous vasoconstrictors constrict afferent arterioles </a:t>
            </a:r>
          </a:p>
          <a:p>
            <a:pPr algn="ctr" eaLnBrk="1" hangingPunct="1">
              <a:lnSpc>
                <a:spcPct val="80000"/>
              </a:lnSpc>
              <a:buFontTx/>
              <a:buNone/>
            </a:pPr>
            <a:r>
              <a:rPr lang="en-US" altLang="en-US" sz="2800">
                <a:solidFill>
                  <a:schemeClr val="bg1"/>
                </a:solidFill>
                <a:cs typeface="Arial" panose="020B0604020202020204" pitchFamily="34" charset="0"/>
              </a:rPr>
              <a:t>↓</a:t>
            </a:r>
          </a:p>
          <a:p>
            <a:pPr algn="ctr" eaLnBrk="1" hangingPunct="1">
              <a:lnSpc>
                <a:spcPct val="80000"/>
              </a:lnSpc>
              <a:buFontTx/>
              <a:buNone/>
            </a:pPr>
            <a:r>
              <a:rPr lang="en-US" altLang="en-US" sz="2800">
                <a:solidFill>
                  <a:schemeClr val="bg1"/>
                </a:solidFill>
                <a:cs typeface="Arial" panose="020B0604020202020204" pitchFamily="34" charset="0"/>
              </a:rPr>
              <a:t>Reduced glomerular capillary pressure</a:t>
            </a:r>
          </a:p>
          <a:p>
            <a:pPr algn="ctr" eaLnBrk="1" hangingPunct="1">
              <a:lnSpc>
                <a:spcPct val="80000"/>
              </a:lnSpc>
              <a:buFontTx/>
              <a:buNone/>
            </a:pPr>
            <a:r>
              <a:rPr lang="en-US" altLang="en-US" sz="2800">
                <a:solidFill>
                  <a:schemeClr val="bg1"/>
                </a:solidFill>
                <a:cs typeface="Arial" panose="020B0604020202020204" pitchFamily="34" charset="0"/>
              </a:rPr>
              <a:t>↓</a:t>
            </a:r>
          </a:p>
          <a:p>
            <a:pPr algn="ctr" eaLnBrk="1" hangingPunct="1">
              <a:lnSpc>
                <a:spcPct val="80000"/>
              </a:lnSpc>
              <a:buFontTx/>
              <a:buNone/>
            </a:pPr>
            <a:r>
              <a:rPr lang="en-US" altLang="en-US" sz="2800">
                <a:solidFill>
                  <a:schemeClr val="bg1"/>
                </a:solidFill>
                <a:cs typeface="Arial" panose="020B0604020202020204" pitchFamily="34" charset="0"/>
              </a:rPr>
              <a:t>Reduced blood flow and perfusion to postglomerular capillary bed</a:t>
            </a:r>
          </a:p>
          <a:p>
            <a:pPr algn="ctr" eaLnBrk="1" hangingPunct="1">
              <a:lnSpc>
                <a:spcPct val="80000"/>
              </a:lnSpc>
              <a:buFontTx/>
              <a:buNone/>
            </a:pPr>
            <a:r>
              <a:rPr lang="en-US" altLang="en-US" sz="2800">
                <a:solidFill>
                  <a:schemeClr val="bg1"/>
                </a:solidFill>
                <a:cs typeface="Arial" panose="020B0604020202020204" pitchFamily="34" charset="0"/>
              </a:rPr>
              <a:t>↓</a:t>
            </a:r>
          </a:p>
          <a:p>
            <a:pPr algn="ctr" eaLnBrk="1" hangingPunct="1">
              <a:lnSpc>
                <a:spcPct val="80000"/>
              </a:lnSpc>
              <a:buFontTx/>
              <a:buNone/>
            </a:pPr>
            <a:r>
              <a:rPr lang="en-US" altLang="en-US" sz="2800">
                <a:solidFill>
                  <a:schemeClr val="bg1"/>
                </a:solidFill>
                <a:cs typeface="Arial" panose="020B0604020202020204" pitchFamily="34" charset="0"/>
              </a:rPr>
              <a:t>Tubular ischemia</a:t>
            </a:r>
          </a:p>
          <a:p>
            <a:pPr algn="ctr" eaLnBrk="1" hangingPunct="1">
              <a:lnSpc>
                <a:spcPct val="80000"/>
              </a:lnSpc>
              <a:buFontTx/>
              <a:buNone/>
            </a:pPr>
            <a:r>
              <a:rPr lang="en-US" altLang="en-US" sz="2800">
                <a:solidFill>
                  <a:schemeClr val="bg1"/>
                </a:solidFill>
                <a:cs typeface="Arial" panose="020B0604020202020204" pitchFamily="34" charset="0"/>
              </a:rPr>
              <a:t>↓</a:t>
            </a:r>
          </a:p>
          <a:p>
            <a:pPr algn="ctr" eaLnBrk="1" hangingPunct="1">
              <a:lnSpc>
                <a:spcPct val="80000"/>
              </a:lnSpc>
              <a:buFontTx/>
              <a:buNone/>
            </a:pPr>
            <a:r>
              <a:rPr lang="en-US" altLang="en-US" sz="2800">
                <a:solidFill>
                  <a:schemeClr val="bg1"/>
                </a:solidFill>
                <a:cs typeface="Arial" panose="020B0604020202020204" pitchFamily="34" charset="0"/>
              </a:rPr>
              <a:t>Acute tubular necrosis</a:t>
            </a:r>
          </a:p>
          <a:p>
            <a:pPr eaLnBrk="1" hangingPunct="1">
              <a:lnSpc>
                <a:spcPct val="80000"/>
              </a:lnSpc>
            </a:pPr>
            <a:endParaRPr lang="en-US" altLang="en-US" sz="28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1429"/>
    </mc:Choice>
    <mc:Fallback xmlns="">
      <p:transition spd="slow" advTm="2142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7D5F4D6-C6D8-F603-4974-42D7BC8BAE37}"/>
              </a:ext>
            </a:extLst>
          </p:cNvPr>
          <p:cNvSpPr>
            <a:spLocks noGrp="1" noChangeArrowheads="1"/>
          </p:cNvSpPr>
          <p:nvPr>
            <p:ph type="title"/>
          </p:nvPr>
        </p:nvSpPr>
        <p:spPr/>
        <p:txBody>
          <a:bodyPr/>
          <a:lstStyle/>
          <a:p>
            <a:pPr eaLnBrk="1" hangingPunct="1"/>
            <a:r>
              <a:rPr lang="en-US" altLang="en-US" sz="4000">
                <a:solidFill>
                  <a:srgbClr val="FFFF00"/>
                </a:solidFill>
              </a:rPr>
              <a:t>Acute Tubular Necrosis: causes</a:t>
            </a:r>
            <a:endParaRPr lang="en-US" altLang="en-US">
              <a:solidFill>
                <a:srgbClr val="FFFF00"/>
              </a:solidFill>
            </a:endParaRPr>
          </a:p>
        </p:txBody>
      </p:sp>
      <p:sp>
        <p:nvSpPr>
          <p:cNvPr id="36867" name="Rectangle 3">
            <a:extLst>
              <a:ext uri="{FF2B5EF4-FFF2-40B4-BE49-F238E27FC236}">
                <a16:creationId xmlns:a16="http://schemas.microsoft.com/office/drawing/2014/main" id="{64CDF43B-8F7C-3055-E4F8-31DF0A86FDF3}"/>
              </a:ext>
            </a:extLst>
          </p:cNvPr>
          <p:cNvSpPr>
            <a:spLocks noGrp="1" noChangeArrowheads="1"/>
          </p:cNvSpPr>
          <p:nvPr>
            <p:ph type="body" sz="half" idx="1"/>
          </p:nvPr>
        </p:nvSpPr>
        <p:spPr>
          <a:xfrm>
            <a:off x="457200" y="1600200"/>
            <a:ext cx="4035425" cy="4525963"/>
          </a:xfrm>
        </p:spPr>
        <p:txBody>
          <a:bodyPr/>
          <a:lstStyle/>
          <a:p>
            <a:pPr eaLnBrk="1" hangingPunct="1"/>
            <a:r>
              <a:rPr lang="en-US" altLang="en-US">
                <a:solidFill>
                  <a:schemeClr val="bg1"/>
                </a:solidFill>
              </a:rPr>
              <a:t>Ischemic</a:t>
            </a:r>
          </a:p>
          <a:p>
            <a:pPr lvl="2" eaLnBrk="1" hangingPunct="1"/>
            <a:r>
              <a:rPr lang="en-US" altLang="en-US" sz="2200">
                <a:solidFill>
                  <a:schemeClr val="bg1"/>
                </a:solidFill>
              </a:rPr>
              <a:t>prolonged prerenal azotemia</a:t>
            </a:r>
          </a:p>
          <a:p>
            <a:pPr lvl="2" eaLnBrk="1" hangingPunct="1"/>
            <a:r>
              <a:rPr lang="en-US" altLang="en-US" sz="2200">
                <a:solidFill>
                  <a:schemeClr val="bg1"/>
                </a:solidFill>
              </a:rPr>
              <a:t>hypotension</a:t>
            </a:r>
          </a:p>
          <a:p>
            <a:pPr lvl="2" eaLnBrk="1" hangingPunct="1"/>
            <a:r>
              <a:rPr lang="en-US" altLang="en-US" sz="2200">
                <a:solidFill>
                  <a:schemeClr val="bg1"/>
                </a:solidFill>
              </a:rPr>
              <a:t>hypovolemic shock</a:t>
            </a:r>
          </a:p>
          <a:p>
            <a:pPr lvl="2" eaLnBrk="1" hangingPunct="1"/>
            <a:r>
              <a:rPr lang="en-US" altLang="en-US" sz="2200">
                <a:solidFill>
                  <a:schemeClr val="bg1"/>
                </a:solidFill>
              </a:rPr>
              <a:t>cardiopulmonary arrest</a:t>
            </a:r>
          </a:p>
          <a:p>
            <a:pPr lvl="2" eaLnBrk="1" hangingPunct="1"/>
            <a:r>
              <a:rPr lang="en-US" altLang="en-US" sz="2200">
                <a:solidFill>
                  <a:schemeClr val="bg1"/>
                </a:solidFill>
              </a:rPr>
              <a:t>cardiopulmonary bypass </a:t>
            </a:r>
          </a:p>
          <a:p>
            <a:pPr eaLnBrk="1" hangingPunct="1"/>
            <a:r>
              <a:rPr lang="en-US" altLang="en-US">
                <a:solidFill>
                  <a:schemeClr val="bg1"/>
                </a:solidFill>
              </a:rPr>
              <a:t>Sepsis</a:t>
            </a:r>
          </a:p>
        </p:txBody>
      </p:sp>
      <p:sp>
        <p:nvSpPr>
          <p:cNvPr id="36868" name="Rectangle 4">
            <a:extLst>
              <a:ext uri="{FF2B5EF4-FFF2-40B4-BE49-F238E27FC236}">
                <a16:creationId xmlns:a16="http://schemas.microsoft.com/office/drawing/2014/main" id="{F361E654-2D3D-ECCE-0C52-D1563D7FB367}"/>
              </a:ext>
            </a:extLst>
          </p:cNvPr>
          <p:cNvSpPr>
            <a:spLocks noGrp="1" noChangeArrowheads="1"/>
          </p:cNvSpPr>
          <p:nvPr>
            <p:ph type="body" sz="half" idx="2"/>
          </p:nvPr>
        </p:nvSpPr>
        <p:spPr>
          <a:xfrm>
            <a:off x="4651375" y="1600200"/>
            <a:ext cx="4035425" cy="4525963"/>
          </a:xfrm>
        </p:spPr>
        <p:txBody>
          <a:bodyPr/>
          <a:lstStyle/>
          <a:p>
            <a:pPr eaLnBrk="1" hangingPunct="1"/>
            <a:r>
              <a:rPr lang="en-US" altLang="en-US" dirty="0">
                <a:solidFill>
                  <a:schemeClr val="bg1"/>
                </a:solidFill>
              </a:rPr>
              <a:t>Nephrotoxic</a:t>
            </a:r>
          </a:p>
          <a:p>
            <a:pPr lvl="1" eaLnBrk="1" hangingPunct="1"/>
            <a:r>
              <a:rPr lang="en-US" altLang="en-US" dirty="0">
                <a:solidFill>
                  <a:srgbClr val="92D050"/>
                </a:solidFill>
              </a:rPr>
              <a:t>drug-induced</a:t>
            </a:r>
          </a:p>
          <a:p>
            <a:pPr lvl="2" eaLnBrk="1" hangingPunct="1"/>
            <a:r>
              <a:rPr lang="en-US" altLang="en-US" sz="2200" dirty="0">
                <a:solidFill>
                  <a:schemeClr val="bg1"/>
                </a:solidFill>
              </a:rPr>
              <a:t>radiocontrast agents </a:t>
            </a:r>
          </a:p>
          <a:p>
            <a:pPr lvl="2" eaLnBrk="1" hangingPunct="1"/>
            <a:r>
              <a:rPr lang="en-US" altLang="en-US" sz="2200" dirty="0">
                <a:solidFill>
                  <a:schemeClr val="bg1"/>
                </a:solidFill>
              </a:rPr>
              <a:t>aminoglycosides</a:t>
            </a:r>
          </a:p>
          <a:p>
            <a:pPr lvl="2" eaLnBrk="1" hangingPunct="1"/>
            <a:r>
              <a:rPr lang="en-US" altLang="en-US" sz="2200" dirty="0">
                <a:solidFill>
                  <a:schemeClr val="bg1"/>
                </a:solidFill>
              </a:rPr>
              <a:t>amphotericin B</a:t>
            </a:r>
          </a:p>
          <a:p>
            <a:pPr lvl="2" eaLnBrk="1" hangingPunct="1"/>
            <a:r>
              <a:rPr lang="en-US" altLang="en-US" sz="2200" dirty="0" err="1">
                <a:solidFill>
                  <a:schemeClr val="bg1"/>
                </a:solidFill>
              </a:rPr>
              <a:t>cisplatinum</a:t>
            </a:r>
            <a:endParaRPr lang="en-US" altLang="en-US" sz="2200" dirty="0">
              <a:solidFill>
                <a:schemeClr val="bg1"/>
              </a:solidFill>
            </a:endParaRPr>
          </a:p>
          <a:p>
            <a:pPr lvl="2" eaLnBrk="1" hangingPunct="1"/>
            <a:r>
              <a:rPr lang="en-US" altLang="en-US" sz="2200" dirty="0">
                <a:solidFill>
                  <a:schemeClr val="bg1"/>
                </a:solidFill>
              </a:rPr>
              <a:t>acetaminophen</a:t>
            </a:r>
            <a:endParaRPr lang="en-US" altLang="en-US" dirty="0">
              <a:solidFill>
                <a:schemeClr val="bg1"/>
              </a:solidFill>
            </a:endParaRPr>
          </a:p>
          <a:p>
            <a:pPr lvl="1" eaLnBrk="1" hangingPunct="1"/>
            <a:r>
              <a:rPr lang="en-US" altLang="en-US" dirty="0">
                <a:solidFill>
                  <a:srgbClr val="92D050"/>
                </a:solidFill>
              </a:rPr>
              <a:t>pigment nephropathy</a:t>
            </a:r>
          </a:p>
          <a:p>
            <a:pPr lvl="2" eaLnBrk="1" hangingPunct="1"/>
            <a:r>
              <a:rPr lang="en-US" altLang="en-US" sz="2200" dirty="0">
                <a:solidFill>
                  <a:schemeClr val="bg1"/>
                </a:solidFill>
              </a:rPr>
              <a:t>hemoglobin</a:t>
            </a:r>
          </a:p>
          <a:p>
            <a:pPr lvl="2" eaLnBrk="1" hangingPunct="1"/>
            <a:r>
              <a:rPr lang="en-US" altLang="en-US" sz="2200" dirty="0">
                <a:solidFill>
                  <a:schemeClr val="bg1"/>
                </a:solidFill>
              </a:rPr>
              <a:t>myoglobin</a:t>
            </a:r>
            <a:endParaRPr lang="en-US" altLang="en-US" dirty="0">
              <a:solidFill>
                <a:schemeClr val="bg1"/>
              </a:solidFill>
            </a:endParaRPr>
          </a:p>
          <a:p>
            <a:pPr eaLnBrk="1" hangingPunct="1"/>
            <a:endParaRPr lang="en-US" altLang="en-US" dirty="0">
              <a:solidFill>
                <a:schemeClr val="bg1"/>
              </a:solidFill>
            </a:endParaRPr>
          </a:p>
        </p:txBody>
      </p:sp>
      <p:sp>
        <p:nvSpPr>
          <p:cNvPr id="36869" name="FlagCount" hidden="1">
            <a:hlinkClick r:id="rId3" action="ppaction://hlinkfile"/>
            <a:extLst>
              <a:ext uri="{FF2B5EF4-FFF2-40B4-BE49-F238E27FC236}">
                <a16:creationId xmlns:a16="http://schemas.microsoft.com/office/drawing/2014/main" id="{564B11E7-21AF-6577-70FA-B9E64C7EF38C}"/>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2433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05E7F998-4E2B-87D4-C005-0FC346FE9973}"/>
              </a:ext>
            </a:extLst>
          </p:cNvPr>
          <p:cNvSpPr>
            <a:spLocks noGrp="1" noChangeArrowheads="1"/>
          </p:cNvSpPr>
          <p:nvPr>
            <p:ph type="title"/>
          </p:nvPr>
        </p:nvSpPr>
        <p:spPr/>
        <p:txBody>
          <a:bodyPr/>
          <a:lstStyle/>
          <a:p>
            <a:pPr eaLnBrk="1" hangingPunct="1"/>
            <a:r>
              <a:rPr lang="en-US" altLang="en-US" sz="4000">
                <a:solidFill>
                  <a:srgbClr val="FFFF00"/>
                </a:solidFill>
              </a:rPr>
              <a:t>Acute Tubular Necrosis: Contrast Induced Nephropathy</a:t>
            </a:r>
            <a:endParaRPr lang="en-US" altLang="en-US">
              <a:solidFill>
                <a:srgbClr val="FFFF00"/>
              </a:solidFill>
            </a:endParaRPr>
          </a:p>
        </p:txBody>
      </p:sp>
      <p:sp>
        <p:nvSpPr>
          <p:cNvPr id="38915" name="Rectangle 3">
            <a:extLst>
              <a:ext uri="{FF2B5EF4-FFF2-40B4-BE49-F238E27FC236}">
                <a16:creationId xmlns:a16="http://schemas.microsoft.com/office/drawing/2014/main" id="{12D654E5-BA39-046C-342A-6656FBFF995D}"/>
              </a:ext>
            </a:extLst>
          </p:cNvPr>
          <p:cNvSpPr>
            <a:spLocks noGrp="1" noChangeArrowheads="1"/>
          </p:cNvSpPr>
          <p:nvPr>
            <p:ph type="body" sz="half" idx="1"/>
          </p:nvPr>
        </p:nvSpPr>
        <p:spPr>
          <a:xfrm>
            <a:off x="457200" y="1409700"/>
            <a:ext cx="8229600" cy="4525963"/>
          </a:xfrm>
        </p:spPr>
        <p:txBody>
          <a:bodyPr/>
          <a:lstStyle/>
          <a:p>
            <a:pPr eaLnBrk="1" hangingPunct="1"/>
            <a:r>
              <a:rPr lang="en-US" altLang="en-US" dirty="0">
                <a:solidFill>
                  <a:schemeClr val="bg1"/>
                </a:solidFill>
              </a:rPr>
              <a:t>1-2 days after arterial contrast exposure</a:t>
            </a:r>
          </a:p>
          <a:p>
            <a:pPr eaLnBrk="1" hangingPunct="1"/>
            <a:r>
              <a:rPr lang="en-US" altLang="en-US" dirty="0">
                <a:solidFill>
                  <a:schemeClr val="bg1"/>
                </a:solidFill>
              </a:rPr>
              <a:t>Usually peaks within 5 days</a:t>
            </a:r>
          </a:p>
          <a:p>
            <a:pPr eaLnBrk="1" hangingPunct="1"/>
            <a:r>
              <a:rPr lang="en-US" altLang="en-US" dirty="0">
                <a:solidFill>
                  <a:schemeClr val="bg1"/>
                </a:solidFill>
              </a:rPr>
              <a:t>Usually non-oliguric</a:t>
            </a:r>
          </a:p>
          <a:p>
            <a:pPr eaLnBrk="1" hangingPunct="1"/>
            <a:r>
              <a:rPr lang="en-US" altLang="en-US" dirty="0">
                <a:solidFill>
                  <a:schemeClr val="bg1"/>
                </a:solidFill>
              </a:rPr>
              <a:t>Cause: vasoconstriction + direct tubular toxicity</a:t>
            </a:r>
          </a:p>
          <a:p>
            <a:pPr eaLnBrk="1" hangingPunct="1"/>
            <a:r>
              <a:rPr lang="en-US" altLang="en-US" dirty="0">
                <a:solidFill>
                  <a:schemeClr val="bg1"/>
                </a:solidFill>
              </a:rPr>
              <a:t>Prevention: IV hydration unless the patient is fluid overloaded</a:t>
            </a:r>
          </a:p>
          <a:p>
            <a:pPr eaLnBrk="1" hangingPunct="1"/>
            <a:r>
              <a:rPr lang="en-US" altLang="en-US" dirty="0">
                <a:solidFill>
                  <a:schemeClr val="bg1"/>
                </a:solidFill>
              </a:rPr>
              <a:t>Bicarbonate likely no additional benefit</a:t>
            </a:r>
          </a:p>
        </p:txBody>
      </p:sp>
      <p:sp>
        <p:nvSpPr>
          <p:cNvPr id="38916" name="FlagCount" hidden="1">
            <a:hlinkClick r:id="rId3" action="ppaction://hlinkfile"/>
            <a:extLst>
              <a:ext uri="{FF2B5EF4-FFF2-40B4-BE49-F238E27FC236}">
                <a16:creationId xmlns:a16="http://schemas.microsoft.com/office/drawing/2014/main" id="{6B85FA86-5407-25E0-AFA9-1653F52D14DA}"/>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7764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67C04-15A0-1A9A-8155-C4FF2A16F4BF}"/>
            </a:ext>
          </a:extLst>
        </p:cNvPr>
        <p:cNvGrpSpPr/>
        <p:nvPr/>
      </p:nvGrpSpPr>
      <p:grpSpPr>
        <a:xfrm>
          <a:off x="0" y="0"/>
          <a:ext cx="0" cy="0"/>
          <a:chOff x="0" y="0"/>
          <a:chExt cx="0" cy="0"/>
        </a:xfrm>
      </p:grpSpPr>
      <p:sp>
        <p:nvSpPr>
          <p:cNvPr id="38914" name="Rectangle 2">
            <a:extLst>
              <a:ext uri="{FF2B5EF4-FFF2-40B4-BE49-F238E27FC236}">
                <a16:creationId xmlns:a16="http://schemas.microsoft.com/office/drawing/2014/main" id="{35253BA3-7D0D-325B-DF11-88E8EC9EABA0}"/>
              </a:ext>
            </a:extLst>
          </p:cNvPr>
          <p:cNvSpPr>
            <a:spLocks noGrp="1" noChangeArrowheads="1"/>
          </p:cNvSpPr>
          <p:nvPr>
            <p:ph type="title"/>
          </p:nvPr>
        </p:nvSpPr>
        <p:spPr/>
        <p:txBody>
          <a:bodyPr/>
          <a:lstStyle/>
          <a:p>
            <a:pPr eaLnBrk="1" hangingPunct="1"/>
            <a:r>
              <a:rPr lang="en-US" altLang="en-US" sz="4000" dirty="0">
                <a:solidFill>
                  <a:srgbClr val="FFFF00"/>
                </a:solidFill>
              </a:rPr>
              <a:t>Risk of AKI from Venous Contrast</a:t>
            </a:r>
            <a:endParaRPr lang="en-US" altLang="en-US" dirty="0">
              <a:solidFill>
                <a:srgbClr val="FFFF00"/>
              </a:solidFill>
            </a:endParaRPr>
          </a:p>
        </p:txBody>
      </p:sp>
      <p:sp>
        <p:nvSpPr>
          <p:cNvPr id="38915" name="Rectangle 3">
            <a:extLst>
              <a:ext uri="{FF2B5EF4-FFF2-40B4-BE49-F238E27FC236}">
                <a16:creationId xmlns:a16="http://schemas.microsoft.com/office/drawing/2014/main" id="{51353C29-B801-26B2-B58C-464578B3412A}"/>
              </a:ext>
            </a:extLst>
          </p:cNvPr>
          <p:cNvSpPr>
            <a:spLocks noGrp="1" noChangeArrowheads="1"/>
          </p:cNvSpPr>
          <p:nvPr>
            <p:ph type="body" sz="half" idx="1"/>
          </p:nvPr>
        </p:nvSpPr>
        <p:spPr>
          <a:xfrm>
            <a:off x="457200" y="1409700"/>
            <a:ext cx="8229600" cy="4525963"/>
          </a:xfrm>
        </p:spPr>
        <p:txBody>
          <a:bodyPr/>
          <a:lstStyle/>
          <a:p>
            <a:pPr eaLnBrk="1" hangingPunct="1"/>
            <a:r>
              <a:rPr lang="en-US" altLang="en-US" sz="2400" dirty="0">
                <a:solidFill>
                  <a:schemeClr val="bg1"/>
                </a:solidFill>
              </a:rPr>
              <a:t>Multiple large studies including meta-analyses have not shown increased AKI from venous contrast</a:t>
            </a:r>
          </a:p>
          <a:p>
            <a:pPr eaLnBrk="1" hangingPunct="1"/>
            <a:r>
              <a:rPr lang="en-US" altLang="en-US" sz="2400" dirty="0">
                <a:solidFill>
                  <a:schemeClr val="bg1"/>
                </a:solidFill>
              </a:rPr>
              <a:t>Risk of injury uncertain with GFR &lt;30ml/min</a:t>
            </a:r>
          </a:p>
          <a:p>
            <a:pPr eaLnBrk="1" hangingPunct="1"/>
            <a:r>
              <a:rPr lang="en-US" altLang="en-US" sz="2400" dirty="0">
                <a:solidFill>
                  <a:schemeClr val="bg1"/>
                </a:solidFill>
              </a:rPr>
              <a:t>American College of Radiology Guidelines recommend prophylactic IV isotonic </a:t>
            </a:r>
            <a:r>
              <a:rPr lang="en-US" altLang="en-US" sz="2400" dirty="0" err="1">
                <a:solidFill>
                  <a:schemeClr val="bg1"/>
                </a:solidFill>
              </a:rPr>
              <a:t>fuids</a:t>
            </a:r>
            <a:r>
              <a:rPr lang="en-US" altLang="en-US" sz="2400" dirty="0">
                <a:solidFill>
                  <a:schemeClr val="bg1"/>
                </a:solidFill>
              </a:rPr>
              <a:t> in patients with AKI or eGFR &lt;30ml/min (when clinically appropriate i.e. not fluid overloaded)</a:t>
            </a:r>
          </a:p>
          <a:p>
            <a:pPr eaLnBrk="1" hangingPunct="1"/>
            <a:r>
              <a:rPr lang="en-US" altLang="en-US" sz="2400" dirty="0">
                <a:solidFill>
                  <a:schemeClr val="bg1"/>
                </a:solidFill>
              </a:rPr>
              <a:t>Don’t delay venous contrast administration out of concern for renal injury – the best way to improve kidney function is a prompt accurate diagnosis</a:t>
            </a:r>
          </a:p>
        </p:txBody>
      </p:sp>
      <p:sp>
        <p:nvSpPr>
          <p:cNvPr id="38916" name="FlagCount" hidden="1">
            <a:hlinkClick r:id="rId3" action="ppaction://hlinkfile"/>
            <a:extLst>
              <a:ext uri="{FF2B5EF4-FFF2-40B4-BE49-F238E27FC236}">
                <a16:creationId xmlns:a16="http://schemas.microsoft.com/office/drawing/2014/main" id="{D018CA9A-84B3-94D1-71E6-EA4B239947EF}"/>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extLst>
      <p:ext uri="{BB962C8B-B14F-4D97-AF65-F5344CB8AC3E}">
        <p14:creationId xmlns:p14="http://schemas.microsoft.com/office/powerpoint/2010/main" val="3428568154"/>
      </p:ext>
    </p:extLst>
  </p:cSld>
  <p:clrMapOvr>
    <a:masterClrMapping/>
  </p:clrMapOvr>
  <p:transition advTm="7764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7ACFAF3-226C-7245-3EE8-11E1D86E95A3}"/>
              </a:ext>
            </a:extLst>
          </p:cNvPr>
          <p:cNvSpPr>
            <a:spLocks noGrp="1" noChangeArrowheads="1"/>
          </p:cNvSpPr>
          <p:nvPr>
            <p:ph type="title"/>
          </p:nvPr>
        </p:nvSpPr>
        <p:spPr/>
        <p:txBody>
          <a:bodyPr/>
          <a:lstStyle/>
          <a:p>
            <a:pPr eaLnBrk="1" hangingPunct="1"/>
            <a:r>
              <a:rPr lang="en-US" altLang="en-US" sz="4000">
                <a:solidFill>
                  <a:srgbClr val="FFFF00"/>
                </a:solidFill>
              </a:rPr>
              <a:t>Acute Tubular Necrosis: Rhabdomyolysis</a:t>
            </a:r>
            <a:endParaRPr lang="en-US" altLang="en-US">
              <a:solidFill>
                <a:srgbClr val="FFFF00"/>
              </a:solidFill>
            </a:endParaRPr>
          </a:p>
        </p:txBody>
      </p:sp>
      <p:sp>
        <p:nvSpPr>
          <p:cNvPr id="40963" name="Rectangle 3">
            <a:extLst>
              <a:ext uri="{FF2B5EF4-FFF2-40B4-BE49-F238E27FC236}">
                <a16:creationId xmlns:a16="http://schemas.microsoft.com/office/drawing/2014/main" id="{3B2B30D8-FB80-072E-7556-AD9272EED2EB}"/>
              </a:ext>
            </a:extLst>
          </p:cNvPr>
          <p:cNvSpPr>
            <a:spLocks noGrp="1" noChangeArrowheads="1"/>
          </p:cNvSpPr>
          <p:nvPr>
            <p:ph type="body" sz="half" idx="1"/>
          </p:nvPr>
        </p:nvSpPr>
        <p:spPr>
          <a:xfrm>
            <a:off x="457200" y="1409700"/>
            <a:ext cx="8229600" cy="4525963"/>
          </a:xfrm>
        </p:spPr>
        <p:txBody>
          <a:bodyPr/>
          <a:lstStyle/>
          <a:p>
            <a:pPr eaLnBrk="1" hangingPunct="1"/>
            <a:r>
              <a:rPr lang="en-US" altLang="en-US">
                <a:solidFill>
                  <a:schemeClr val="bg1"/>
                </a:solidFill>
              </a:rPr>
              <a:t>Causes: </a:t>
            </a:r>
          </a:p>
          <a:p>
            <a:pPr lvl="1" eaLnBrk="1" hangingPunct="1"/>
            <a:r>
              <a:rPr lang="en-US" altLang="en-US">
                <a:solidFill>
                  <a:schemeClr val="bg1"/>
                </a:solidFill>
              </a:rPr>
              <a:t>Trauma</a:t>
            </a:r>
          </a:p>
          <a:p>
            <a:pPr lvl="1" eaLnBrk="1" hangingPunct="1"/>
            <a:r>
              <a:rPr lang="en-US" altLang="en-US">
                <a:solidFill>
                  <a:schemeClr val="bg1"/>
                </a:solidFill>
              </a:rPr>
              <a:t>Heavy exercise</a:t>
            </a:r>
          </a:p>
          <a:p>
            <a:pPr lvl="1" eaLnBrk="1" hangingPunct="1"/>
            <a:r>
              <a:rPr lang="en-US" altLang="en-US">
                <a:solidFill>
                  <a:schemeClr val="bg1"/>
                </a:solidFill>
              </a:rPr>
              <a:t>Prolonged ischemia</a:t>
            </a:r>
          </a:p>
          <a:p>
            <a:pPr lvl="1" eaLnBrk="1" hangingPunct="1"/>
            <a:r>
              <a:rPr lang="en-US" altLang="en-US">
                <a:solidFill>
                  <a:schemeClr val="bg1"/>
                </a:solidFill>
              </a:rPr>
              <a:t>Statins, antipsychotics, ssri</a:t>
            </a:r>
          </a:p>
          <a:p>
            <a:pPr eaLnBrk="1" hangingPunct="1"/>
            <a:r>
              <a:rPr lang="en-US" altLang="en-US">
                <a:solidFill>
                  <a:schemeClr val="bg1"/>
                </a:solidFill>
              </a:rPr>
              <a:t>Diagnosis: urinalysis with blood on dipstick but no RBCs on micro; high CK (&gt;5000)</a:t>
            </a:r>
          </a:p>
          <a:p>
            <a:pPr eaLnBrk="1" hangingPunct="1"/>
            <a:r>
              <a:rPr lang="en-US" altLang="en-US">
                <a:solidFill>
                  <a:schemeClr val="bg1"/>
                </a:solidFill>
              </a:rPr>
              <a:t>Treatment: </a:t>
            </a:r>
          </a:p>
          <a:p>
            <a:pPr lvl="1" eaLnBrk="1" hangingPunct="1"/>
            <a:r>
              <a:rPr lang="en-US" altLang="en-US">
                <a:solidFill>
                  <a:schemeClr val="bg1"/>
                </a:solidFill>
              </a:rPr>
              <a:t>IVF – normal saline with goal UOP 3ml/kg/hr</a:t>
            </a:r>
          </a:p>
        </p:txBody>
      </p:sp>
      <p:sp>
        <p:nvSpPr>
          <p:cNvPr id="40964" name="FlagCount" hidden="1">
            <a:hlinkClick r:id="rId3" action="ppaction://hlinkfile"/>
            <a:extLst>
              <a:ext uri="{FF2B5EF4-FFF2-40B4-BE49-F238E27FC236}">
                <a16:creationId xmlns:a16="http://schemas.microsoft.com/office/drawing/2014/main" id="{9937B725-20A4-D9B1-6F5F-19C0BDAA8C2A}"/>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2948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16C056A2-A605-BBED-113A-5339DDF5CD2A}"/>
              </a:ext>
            </a:extLst>
          </p:cNvPr>
          <p:cNvSpPr>
            <a:spLocks noGrp="1" noChangeArrowheads="1"/>
          </p:cNvSpPr>
          <p:nvPr>
            <p:ph type="title"/>
          </p:nvPr>
        </p:nvSpPr>
        <p:spPr/>
        <p:txBody>
          <a:bodyPr/>
          <a:lstStyle/>
          <a:p>
            <a:pPr eaLnBrk="1" hangingPunct="1"/>
            <a:r>
              <a:rPr lang="en-US" altLang="en-US" sz="4000">
                <a:solidFill>
                  <a:srgbClr val="FFFF00"/>
                </a:solidFill>
              </a:rPr>
              <a:t>Pathophysiology of ATN:</a:t>
            </a:r>
            <a:br>
              <a:rPr lang="en-US" altLang="en-US" sz="4000">
                <a:solidFill>
                  <a:srgbClr val="FFFF00"/>
                </a:solidFill>
              </a:rPr>
            </a:br>
            <a:r>
              <a:rPr lang="en-US" altLang="en-US" sz="3600">
                <a:solidFill>
                  <a:srgbClr val="FFFF00"/>
                </a:solidFill>
              </a:rPr>
              <a:t>Tubular Epithelial Cell Injury and Repair</a:t>
            </a:r>
          </a:p>
        </p:txBody>
      </p:sp>
      <p:sp>
        <p:nvSpPr>
          <p:cNvPr id="44035" name="Rectangle 3">
            <a:extLst>
              <a:ext uri="{FF2B5EF4-FFF2-40B4-BE49-F238E27FC236}">
                <a16:creationId xmlns:a16="http://schemas.microsoft.com/office/drawing/2014/main" id="{09DF314E-C882-4602-8C3D-FC703E017BB1}"/>
              </a:ext>
            </a:extLst>
          </p:cNvPr>
          <p:cNvSpPr>
            <a:spLocks noChangeArrowheads="1"/>
          </p:cNvSpPr>
          <p:nvPr/>
        </p:nvSpPr>
        <p:spPr bwMode="auto">
          <a:xfrm>
            <a:off x="3217863" y="2765425"/>
            <a:ext cx="1704975"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spcBef>
                <a:spcPct val="50000"/>
              </a:spcBef>
              <a:defRPr/>
            </a:pPr>
            <a:r>
              <a:rPr lang="en-US" sz="1400">
                <a:solidFill>
                  <a:srgbClr val="EEF187"/>
                </a:solidFill>
                <a:effectLst>
                  <a:outerShdw blurRad="38100" dist="38100" dir="2700000" algn="tl">
                    <a:srgbClr val="000000"/>
                  </a:outerShdw>
                </a:effectLst>
                <a:latin typeface="Geneva" charset="0"/>
              </a:rPr>
              <a:t>Loss of polarity</a:t>
            </a:r>
          </a:p>
        </p:txBody>
      </p:sp>
      <p:sp>
        <p:nvSpPr>
          <p:cNvPr id="44036" name="Rectangle 4">
            <a:extLst>
              <a:ext uri="{FF2B5EF4-FFF2-40B4-BE49-F238E27FC236}">
                <a16:creationId xmlns:a16="http://schemas.microsoft.com/office/drawing/2014/main" id="{B646A078-B630-4B47-9243-0970FC8ADEBF}"/>
              </a:ext>
            </a:extLst>
          </p:cNvPr>
          <p:cNvSpPr>
            <a:spLocks noChangeArrowheads="1"/>
          </p:cNvSpPr>
          <p:nvPr/>
        </p:nvSpPr>
        <p:spPr bwMode="auto">
          <a:xfrm>
            <a:off x="622300" y="2765425"/>
            <a:ext cx="1906588"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Normal Epithelium</a:t>
            </a:r>
          </a:p>
        </p:txBody>
      </p:sp>
      <p:sp>
        <p:nvSpPr>
          <p:cNvPr id="43013" name="Line 5">
            <a:extLst>
              <a:ext uri="{FF2B5EF4-FFF2-40B4-BE49-F238E27FC236}">
                <a16:creationId xmlns:a16="http://schemas.microsoft.com/office/drawing/2014/main" id="{D5F60573-D399-5930-604C-5F1FC3CD9EF3}"/>
              </a:ext>
            </a:extLst>
          </p:cNvPr>
          <p:cNvSpPr>
            <a:spLocks noChangeShapeType="1"/>
          </p:cNvSpPr>
          <p:nvPr/>
        </p:nvSpPr>
        <p:spPr bwMode="auto">
          <a:xfrm>
            <a:off x="2613025" y="5583238"/>
            <a:ext cx="30416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4" name="Line 6">
            <a:extLst>
              <a:ext uri="{FF2B5EF4-FFF2-40B4-BE49-F238E27FC236}">
                <a16:creationId xmlns:a16="http://schemas.microsoft.com/office/drawing/2014/main" id="{DE046A69-A00E-3FCC-8741-2D9CB177B466}"/>
              </a:ext>
            </a:extLst>
          </p:cNvPr>
          <p:cNvSpPr>
            <a:spLocks noChangeShapeType="1"/>
          </p:cNvSpPr>
          <p:nvPr/>
        </p:nvSpPr>
        <p:spPr bwMode="auto">
          <a:xfrm>
            <a:off x="3541713" y="5664200"/>
            <a:ext cx="400050"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5" name="Line 7">
            <a:extLst>
              <a:ext uri="{FF2B5EF4-FFF2-40B4-BE49-F238E27FC236}">
                <a16:creationId xmlns:a16="http://schemas.microsoft.com/office/drawing/2014/main" id="{9F5600C2-1C38-EC67-8557-02804CFADAF9}"/>
              </a:ext>
            </a:extLst>
          </p:cNvPr>
          <p:cNvSpPr>
            <a:spLocks noChangeShapeType="1"/>
          </p:cNvSpPr>
          <p:nvPr/>
        </p:nvSpPr>
        <p:spPr bwMode="auto">
          <a:xfrm>
            <a:off x="4000500" y="5722938"/>
            <a:ext cx="366713" cy="984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6" name="Line 8">
            <a:extLst>
              <a:ext uri="{FF2B5EF4-FFF2-40B4-BE49-F238E27FC236}">
                <a16:creationId xmlns:a16="http://schemas.microsoft.com/office/drawing/2014/main" id="{66A751A6-6823-8AE4-2562-BAAF694A47C1}"/>
              </a:ext>
            </a:extLst>
          </p:cNvPr>
          <p:cNvSpPr>
            <a:spLocks noChangeShapeType="1"/>
          </p:cNvSpPr>
          <p:nvPr/>
        </p:nvSpPr>
        <p:spPr bwMode="auto">
          <a:xfrm>
            <a:off x="4475163" y="5722938"/>
            <a:ext cx="414337" cy="857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7" name="Line 9">
            <a:extLst>
              <a:ext uri="{FF2B5EF4-FFF2-40B4-BE49-F238E27FC236}">
                <a16:creationId xmlns:a16="http://schemas.microsoft.com/office/drawing/2014/main" id="{D47462DD-4048-E95F-C8C9-48DB5DE2F55E}"/>
              </a:ext>
            </a:extLst>
          </p:cNvPr>
          <p:cNvSpPr>
            <a:spLocks noChangeShapeType="1"/>
          </p:cNvSpPr>
          <p:nvPr/>
        </p:nvSpPr>
        <p:spPr bwMode="auto">
          <a:xfrm flipH="1">
            <a:off x="4403725" y="5675313"/>
            <a:ext cx="295275"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8" name="Line 10">
            <a:extLst>
              <a:ext uri="{FF2B5EF4-FFF2-40B4-BE49-F238E27FC236}">
                <a16:creationId xmlns:a16="http://schemas.microsoft.com/office/drawing/2014/main" id="{28B1F6D8-D769-E52E-4ED6-9D4A951FE43F}"/>
              </a:ext>
            </a:extLst>
          </p:cNvPr>
          <p:cNvSpPr>
            <a:spLocks noChangeShapeType="1"/>
          </p:cNvSpPr>
          <p:nvPr/>
        </p:nvSpPr>
        <p:spPr bwMode="auto">
          <a:xfrm flipH="1">
            <a:off x="4092575" y="5688013"/>
            <a:ext cx="214313" cy="74612"/>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9" name="Line 11">
            <a:extLst>
              <a:ext uri="{FF2B5EF4-FFF2-40B4-BE49-F238E27FC236}">
                <a16:creationId xmlns:a16="http://schemas.microsoft.com/office/drawing/2014/main" id="{0BB1745E-465B-6049-8DDF-158451DD37E8}"/>
              </a:ext>
            </a:extLst>
          </p:cNvPr>
          <p:cNvSpPr>
            <a:spLocks noChangeShapeType="1"/>
          </p:cNvSpPr>
          <p:nvPr/>
        </p:nvSpPr>
        <p:spPr bwMode="auto">
          <a:xfrm flipH="1">
            <a:off x="3652838" y="5688013"/>
            <a:ext cx="244475" cy="1095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0" name="Line 12">
            <a:extLst>
              <a:ext uri="{FF2B5EF4-FFF2-40B4-BE49-F238E27FC236}">
                <a16:creationId xmlns:a16="http://schemas.microsoft.com/office/drawing/2014/main" id="{CF257476-2D96-5809-C49D-84EC1DF23381}"/>
              </a:ext>
            </a:extLst>
          </p:cNvPr>
          <p:cNvSpPr>
            <a:spLocks noChangeShapeType="1"/>
          </p:cNvSpPr>
          <p:nvPr/>
        </p:nvSpPr>
        <p:spPr bwMode="auto">
          <a:xfrm flipH="1">
            <a:off x="3994150" y="5818188"/>
            <a:ext cx="261938" cy="3968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1" name="Line 13">
            <a:extLst>
              <a:ext uri="{FF2B5EF4-FFF2-40B4-BE49-F238E27FC236}">
                <a16:creationId xmlns:a16="http://schemas.microsoft.com/office/drawing/2014/main" id="{02620A44-07E5-4401-66B9-477FA1896E68}"/>
              </a:ext>
            </a:extLst>
          </p:cNvPr>
          <p:cNvSpPr>
            <a:spLocks noChangeShapeType="1"/>
          </p:cNvSpPr>
          <p:nvPr/>
        </p:nvSpPr>
        <p:spPr bwMode="auto">
          <a:xfrm>
            <a:off x="3559175" y="5746750"/>
            <a:ext cx="219075"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2" name="Line 14">
            <a:extLst>
              <a:ext uri="{FF2B5EF4-FFF2-40B4-BE49-F238E27FC236}">
                <a16:creationId xmlns:a16="http://schemas.microsoft.com/office/drawing/2014/main" id="{1F4BC13D-583F-6E94-D76D-4DABD62B0673}"/>
              </a:ext>
            </a:extLst>
          </p:cNvPr>
          <p:cNvSpPr>
            <a:spLocks noChangeShapeType="1"/>
          </p:cNvSpPr>
          <p:nvPr/>
        </p:nvSpPr>
        <p:spPr bwMode="auto">
          <a:xfrm flipH="1">
            <a:off x="4600575" y="5735638"/>
            <a:ext cx="261938" cy="1222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3" name="Line 15">
            <a:extLst>
              <a:ext uri="{FF2B5EF4-FFF2-40B4-BE49-F238E27FC236}">
                <a16:creationId xmlns:a16="http://schemas.microsoft.com/office/drawing/2014/main" id="{7A8571AE-0CEA-926A-3750-58161A86E8B8}"/>
              </a:ext>
            </a:extLst>
          </p:cNvPr>
          <p:cNvSpPr>
            <a:spLocks noChangeShapeType="1"/>
          </p:cNvSpPr>
          <p:nvPr/>
        </p:nvSpPr>
        <p:spPr bwMode="auto">
          <a:xfrm flipH="1">
            <a:off x="3373438" y="5629275"/>
            <a:ext cx="180975"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4" name="Freeform 16">
            <a:extLst>
              <a:ext uri="{FF2B5EF4-FFF2-40B4-BE49-F238E27FC236}">
                <a16:creationId xmlns:a16="http://schemas.microsoft.com/office/drawing/2014/main" id="{F9917D5B-02B7-C063-D4C1-70D316482D15}"/>
              </a:ext>
            </a:extLst>
          </p:cNvPr>
          <p:cNvSpPr>
            <a:spLocks/>
          </p:cNvSpPr>
          <p:nvPr/>
        </p:nvSpPr>
        <p:spPr bwMode="auto">
          <a:xfrm>
            <a:off x="2870200" y="5408613"/>
            <a:ext cx="1265238" cy="171450"/>
          </a:xfrm>
          <a:custGeom>
            <a:avLst/>
            <a:gdLst>
              <a:gd name="T0" fmla="*/ 101148816 w 1045"/>
              <a:gd name="T1" fmla="*/ 199718724 h 142"/>
              <a:gd name="T2" fmla="*/ 67432948 w 1045"/>
              <a:gd name="T3" fmla="*/ 183683320 h 142"/>
              <a:gd name="T4" fmla="*/ 39579550 w 1045"/>
              <a:gd name="T5" fmla="*/ 169105240 h 142"/>
              <a:gd name="T6" fmla="*/ 16124823 w 1045"/>
              <a:gd name="T7" fmla="*/ 151611303 h 142"/>
              <a:gd name="T8" fmla="*/ 5863682 w 1045"/>
              <a:gd name="T9" fmla="*/ 132660041 h 142"/>
              <a:gd name="T10" fmla="*/ 5863682 w 1045"/>
              <a:gd name="T11" fmla="*/ 112250247 h 142"/>
              <a:gd name="T12" fmla="*/ 16124823 w 1045"/>
              <a:gd name="T13" fmla="*/ 96214842 h 142"/>
              <a:gd name="T14" fmla="*/ 33715869 w 1045"/>
              <a:gd name="T15" fmla="*/ 75806255 h 142"/>
              <a:gd name="T16" fmla="*/ 55705584 w 1045"/>
              <a:gd name="T17" fmla="*/ 56853786 h 142"/>
              <a:gd name="T18" fmla="*/ 83557770 w 1045"/>
              <a:gd name="T19" fmla="*/ 45191564 h 142"/>
              <a:gd name="T20" fmla="*/ 117273639 w 1045"/>
              <a:gd name="T21" fmla="*/ 33529342 h 142"/>
              <a:gd name="T22" fmla="*/ 156854400 w 1045"/>
              <a:gd name="T23" fmla="*/ 27697627 h 142"/>
              <a:gd name="T24" fmla="*/ 206695091 w 1045"/>
              <a:gd name="T25" fmla="*/ 20409794 h 142"/>
              <a:gd name="T26" fmla="*/ 252139534 w 1045"/>
              <a:gd name="T27" fmla="*/ 17493937 h 142"/>
              <a:gd name="T28" fmla="*/ 303446449 w 1045"/>
              <a:gd name="T29" fmla="*/ 14578080 h 142"/>
              <a:gd name="T30" fmla="*/ 335697305 w 1045"/>
              <a:gd name="T31" fmla="*/ 8746365 h 142"/>
              <a:gd name="T32" fmla="*/ 381140537 w 1045"/>
              <a:gd name="T33" fmla="*/ 5831715 h 142"/>
              <a:gd name="T34" fmla="*/ 436846121 w 1045"/>
              <a:gd name="T35" fmla="*/ 2915857 h 142"/>
              <a:gd name="T36" fmla="*/ 482289354 w 1045"/>
              <a:gd name="T37" fmla="*/ 2915857 h 142"/>
              <a:gd name="T38" fmla="*/ 526267574 w 1045"/>
              <a:gd name="T39" fmla="*/ 2915857 h 142"/>
              <a:gd name="T40" fmla="*/ 577574488 w 1045"/>
              <a:gd name="T41" fmla="*/ 0 h 142"/>
              <a:gd name="T42" fmla="*/ 633280072 w 1045"/>
              <a:gd name="T43" fmla="*/ 0 h 142"/>
              <a:gd name="T44" fmla="*/ 678723304 w 1045"/>
              <a:gd name="T45" fmla="*/ 0 h 142"/>
              <a:gd name="T46" fmla="*/ 746156252 w 1045"/>
              <a:gd name="T47" fmla="*/ 2915857 h 142"/>
              <a:gd name="T48" fmla="*/ 823850340 w 1045"/>
              <a:gd name="T49" fmla="*/ 2915857 h 142"/>
              <a:gd name="T50" fmla="*/ 885418395 w 1045"/>
              <a:gd name="T51" fmla="*/ 2915857 h 142"/>
              <a:gd name="T52" fmla="*/ 936726521 w 1045"/>
              <a:gd name="T53" fmla="*/ 2915857 h 142"/>
              <a:gd name="T54" fmla="*/ 980703530 w 1045"/>
              <a:gd name="T55" fmla="*/ 2915857 h 142"/>
              <a:gd name="T56" fmla="*/ 1026147973 w 1045"/>
              <a:gd name="T57" fmla="*/ 2915857 h 142"/>
              <a:gd name="T58" fmla="*/ 1059863841 w 1045"/>
              <a:gd name="T59" fmla="*/ 2915857 h 142"/>
              <a:gd name="T60" fmla="*/ 1093580921 w 1045"/>
              <a:gd name="T61" fmla="*/ 2915857 h 142"/>
              <a:gd name="T62" fmla="*/ 1137557930 w 1045"/>
              <a:gd name="T63" fmla="*/ 2915857 h 142"/>
              <a:gd name="T64" fmla="*/ 1188866055 w 1045"/>
              <a:gd name="T65" fmla="*/ 2915857 h 142"/>
              <a:gd name="T66" fmla="*/ 1232843064 w 1045"/>
              <a:gd name="T67" fmla="*/ 5831715 h 142"/>
              <a:gd name="T68" fmla="*/ 1278287507 w 1045"/>
              <a:gd name="T69" fmla="*/ 11662222 h 142"/>
              <a:gd name="T70" fmla="*/ 1317867058 w 1045"/>
              <a:gd name="T71" fmla="*/ 17493937 h 142"/>
              <a:gd name="T72" fmla="*/ 1355981596 w 1045"/>
              <a:gd name="T73" fmla="*/ 21867119 h 142"/>
              <a:gd name="T74" fmla="*/ 1407288510 w 1045"/>
              <a:gd name="T75" fmla="*/ 27697627 h 142"/>
              <a:gd name="T76" fmla="*/ 1446868061 w 1045"/>
              <a:gd name="T77" fmla="*/ 33529342 h 142"/>
              <a:gd name="T78" fmla="*/ 1484982599 w 1045"/>
              <a:gd name="T79" fmla="*/ 42275706 h 142"/>
              <a:gd name="T80" fmla="*/ 1508437326 w 1045"/>
              <a:gd name="T81" fmla="*/ 56853786 h 142"/>
              <a:gd name="T82" fmla="*/ 1524562149 w 1045"/>
              <a:gd name="T83" fmla="*/ 75806255 h 142"/>
              <a:gd name="T84" fmla="*/ 1530425831 w 1045"/>
              <a:gd name="T85" fmla="*/ 99130700 h 142"/>
              <a:gd name="T86" fmla="*/ 1530425831 w 1045"/>
              <a:gd name="T87" fmla="*/ 115166104 h 142"/>
              <a:gd name="T88" fmla="*/ 1530425831 w 1045"/>
              <a:gd name="T89" fmla="*/ 132660041 h 142"/>
              <a:gd name="T90" fmla="*/ 1518698467 w 1045"/>
              <a:gd name="T91" fmla="*/ 151611303 h 142"/>
              <a:gd name="T92" fmla="*/ 1508437326 w 1045"/>
              <a:gd name="T93" fmla="*/ 169105240 h 142"/>
              <a:gd name="T94" fmla="*/ 1484982599 w 1045"/>
              <a:gd name="T95" fmla="*/ 183683320 h 142"/>
              <a:gd name="T96" fmla="*/ 1457130412 w 1045"/>
              <a:gd name="T97" fmla="*/ 193887010 h 142"/>
              <a:gd name="T98" fmla="*/ 1423413333 w 1045"/>
              <a:gd name="T99" fmla="*/ 199718724 h 142"/>
              <a:gd name="T100" fmla="*/ 1389697464 w 1045"/>
              <a:gd name="T101" fmla="*/ 205550439 h 1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45" h="142">
                <a:moveTo>
                  <a:pt x="84" y="141"/>
                </a:moveTo>
                <a:lnTo>
                  <a:pt x="76" y="139"/>
                </a:lnTo>
                <a:lnTo>
                  <a:pt x="69" y="137"/>
                </a:lnTo>
                <a:lnTo>
                  <a:pt x="61" y="133"/>
                </a:lnTo>
                <a:lnTo>
                  <a:pt x="54" y="129"/>
                </a:lnTo>
                <a:lnTo>
                  <a:pt x="46" y="126"/>
                </a:lnTo>
                <a:lnTo>
                  <a:pt x="42" y="122"/>
                </a:lnTo>
                <a:lnTo>
                  <a:pt x="34" y="118"/>
                </a:lnTo>
                <a:lnTo>
                  <a:pt x="27" y="116"/>
                </a:lnTo>
                <a:lnTo>
                  <a:pt x="23" y="112"/>
                </a:lnTo>
                <a:lnTo>
                  <a:pt x="19" y="108"/>
                </a:lnTo>
                <a:lnTo>
                  <a:pt x="11" y="104"/>
                </a:lnTo>
                <a:lnTo>
                  <a:pt x="4" y="99"/>
                </a:lnTo>
                <a:lnTo>
                  <a:pt x="4" y="95"/>
                </a:lnTo>
                <a:lnTo>
                  <a:pt x="4" y="91"/>
                </a:lnTo>
                <a:lnTo>
                  <a:pt x="0" y="87"/>
                </a:lnTo>
                <a:lnTo>
                  <a:pt x="0" y="81"/>
                </a:lnTo>
                <a:lnTo>
                  <a:pt x="4" y="77"/>
                </a:lnTo>
                <a:lnTo>
                  <a:pt x="8" y="73"/>
                </a:lnTo>
                <a:lnTo>
                  <a:pt x="8" y="70"/>
                </a:lnTo>
                <a:lnTo>
                  <a:pt x="11" y="66"/>
                </a:lnTo>
                <a:lnTo>
                  <a:pt x="15" y="62"/>
                </a:lnTo>
                <a:lnTo>
                  <a:pt x="23" y="56"/>
                </a:lnTo>
                <a:lnTo>
                  <a:pt x="23" y="52"/>
                </a:lnTo>
                <a:lnTo>
                  <a:pt x="31" y="48"/>
                </a:lnTo>
                <a:lnTo>
                  <a:pt x="34" y="42"/>
                </a:lnTo>
                <a:lnTo>
                  <a:pt x="38" y="39"/>
                </a:lnTo>
                <a:lnTo>
                  <a:pt x="46" y="35"/>
                </a:lnTo>
                <a:lnTo>
                  <a:pt x="50" y="31"/>
                </a:lnTo>
                <a:lnTo>
                  <a:pt x="57" y="31"/>
                </a:lnTo>
                <a:lnTo>
                  <a:pt x="61" y="27"/>
                </a:lnTo>
                <a:lnTo>
                  <a:pt x="69" y="27"/>
                </a:lnTo>
                <a:lnTo>
                  <a:pt x="80" y="23"/>
                </a:lnTo>
                <a:lnTo>
                  <a:pt x="92" y="21"/>
                </a:lnTo>
                <a:lnTo>
                  <a:pt x="99" y="19"/>
                </a:lnTo>
                <a:lnTo>
                  <a:pt x="107" y="19"/>
                </a:lnTo>
                <a:lnTo>
                  <a:pt x="119" y="15"/>
                </a:lnTo>
                <a:lnTo>
                  <a:pt x="130" y="15"/>
                </a:lnTo>
                <a:lnTo>
                  <a:pt x="141" y="14"/>
                </a:lnTo>
                <a:lnTo>
                  <a:pt x="149" y="14"/>
                </a:lnTo>
                <a:lnTo>
                  <a:pt x="161" y="12"/>
                </a:lnTo>
                <a:lnTo>
                  <a:pt x="172" y="12"/>
                </a:lnTo>
                <a:lnTo>
                  <a:pt x="187" y="10"/>
                </a:lnTo>
                <a:lnTo>
                  <a:pt x="199" y="10"/>
                </a:lnTo>
                <a:lnTo>
                  <a:pt x="207" y="10"/>
                </a:lnTo>
                <a:lnTo>
                  <a:pt x="214" y="8"/>
                </a:lnTo>
                <a:lnTo>
                  <a:pt x="222" y="6"/>
                </a:lnTo>
                <a:lnTo>
                  <a:pt x="229" y="6"/>
                </a:lnTo>
                <a:lnTo>
                  <a:pt x="241" y="6"/>
                </a:lnTo>
                <a:lnTo>
                  <a:pt x="249" y="6"/>
                </a:lnTo>
                <a:lnTo>
                  <a:pt x="260" y="4"/>
                </a:lnTo>
                <a:lnTo>
                  <a:pt x="272" y="4"/>
                </a:lnTo>
                <a:lnTo>
                  <a:pt x="283" y="2"/>
                </a:lnTo>
                <a:lnTo>
                  <a:pt x="298" y="2"/>
                </a:lnTo>
                <a:lnTo>
                  <a:pt x="306" y="2"/>
                </a:lnTo>
                <a:lnTo>
                  <a:pt x="314" y="2"/>
                </a:lnTo>
                <a:lnTo>
                  <a:pt x="329" y="2"/>
                </a:lnTo>
                <a:lnTo>
                  <a:pt x="340" y="2"/>
                </a:lnTo>
                <a:lnTo>
                  <a:pt x="352" y="2"/>
                </a:lnTo>
                <a:lnTo>
                  <a:pt x="359" y="2"/>
                </a:lnTo>
                <a:lnTo>
                  <a:pt x="371" y="2"/>
                </a:lnTo>
                <a:lnTo>
                  <a:pt x="382" y="0"/>
                </a:lnTo>
                <a:lnTo>
                  <a:pt x="394" y="0"/>
                </a:lnTo>
                <a:lnTo>
                  <a:pt x="405" y="0"/>
                </a:lnTo>
                <a:lnTo>
                  <a:pt x="417" y="0"/>
                </a:lnTo>
                <a:lnTo>
                  <a:pt x="432" y="0"/>
                </a:lnTo>
                <a:lnTo>
                  <a:pt x="440" y="0"/>
                </a:lnTo>
                <a:lnTo>
                  <a:pt x="455" y="0"/>
                </a:lnTo>
                <a:lnTo>
                  <a:pt x="463" y="0"/>
                </a:lnTo>
                <a:lnTo>
                  <a:pt x="478" y="0"/>
                </a:lnTo>
                <a:lnTo>
                  <a:pt x="493" y="0"/>
                </a:lnTo>
                <a:lnTo>
                  <a:pt x="509" y="2"/>
                </a:lnTo>
                <a:lnTo>
                  <a:pt x="524" y="2"/>
                </a:lnTo>
                <a:lnTo>
                  <a:pt x="547" y="2"/>
                </a:lnTo>
                <a:lnTo>
                  <a:pt x="562" y="2"/>
                </a:lnTo>
                <a:lnTo>
                  <a:pt x="577" y="2"/>
                </a:lnTo>
                <a:lnTo>
                  <a:pt x="593" y="2"/>
                </a:lnTo>
                <a:lnTo>
                  <a:pt x="604" y="2"/>
                </a:lnTo>
                <a:lnTo>
                  <a:pt x="616" y="2"/>
                </a:lnTo>
                <a:lnTo>
                  <a:pt x="627" y="2"/>
                </a:lnTo>
                <a:lnTo>
                  <a:pt x="639" y="2"/>
                </a:lnTo>
                <a:lnTo>
                  <a:pt x="646" y="2"/>
                </a:lnTo>
                <a:lnTo>
                  <a:pt x="658" y="2"/>
                </a:lnTo>
                <a:lnTo>
                  <a:pt x="669" y="2"/>
                </a:lnTo>
                <a:lnTo>
                  <a:pt x="681" y="2"/>
                </a:lnTo>
                <a:lnTo>
                  <a:pt x="692" y="2"/>
                </a:lnTo>
                <a:lnTo>
                  <a:pt x="700" y="2"/>
                </a:lnTo>
                <a:lnTo>
                  <a:pt x="707" y="2"/>
                </a:lnTo>
                <a:lnTo>
                  <a:pt x="715" y="2"/>
                </a:lnTo>
                <a:lnTo>
                  <a:pt x="723" y="2"/>
                </a:lnTo>
                <a:lnTo>
                  <a:pt x="730" y="2"/>
                </a:lnTo>
                <a:lnTo>
                  <a:pt x="738" y="2"/>
                </a:lnTo>
                <a:lnTo>
                  <a:pt x="746" y="2"/>
                </a:lnTo>
                <a:lnTo>
                  <a:pt x="757" y="2"/>
                </a:lnTo>
                <a:lnTo>
                  <a:pt x="765" y="2"/>
                </a:lnTo>
                <a:lnTo>
                  <a:pt x="776" y="2"/>
                </a:lnTo>
                <a:lnTo>
                  <a:pt x="788" y="2"/>
                </a:lnTo>
                <a:lnTo>
                  <a:pt x="799" y="2"/>
                </a:lnTo>
                <a:lnTo>
                  <a:pt x="811" y="2"/>
                </a:lnTo>
                <a:lnTo>
                  <a:pt x="822" y="2"/>
                </a:lnTo>
                <a:lnTo>
                  <a:pt x="830" y="2"/>
                </a:lnTo>
                <a:lnTo>
                  <a:pt x="841" y="4"/>
                </a:lnTo>
                <a:lnTo>
                  <a:pt x="853" y="6"/>
                </a:lnTo>
                <a:lnTo>
                  <a:pt x="860" y="6"/>
                </a:lnTo>
                <a:lnTo>
                  <a:pt x="872" y="8"/>
                </a:lnTo>
                <a:lnTo>
                  <a:pt x="883" y="10"/>
                </a:lnTo>
                <a:lnTo>
                  <a:pt x="891" y="10"/>
                </a:lnTo>
                <a:lnTo>
                  <a:pt x="899" y="12"/>
                </a:lnTo>
                <a:lnTo>
                  <a:pt x="906" y="14"/>
                </a:lnTo>
                <a:lnTo>
                  <a:pt x="914" y="14"/>
                </a:lnTo>
                <a:lnTo>
                  <a:pt x="925" y="15"/>
                </a:lnTo>
                <a:lnTo>
                  <a:pt x="941" y="17"/>
                </a:lnTo>
                <a:lnTo>
                  <a:pt x="948" y="19"/>
                </a:lnTo>
                <a:lnTo>
                  <a:pt x="960" y="19"/>
                </a:lnTo>
                <a:lnTo>
                  <a:pt x="971" y="21"/>
                </a:lnTo>
                <a:lnTo>
                  <a:pt x="979" y="23"/>
                </a:lnTo>
                <a:lnTo>
                  <a:pt x="987" y="23"/>
                </a:lnTo>
                <a:lnTo>
                  <a:pt x="994" y="25"/>
                </a:lnTo>
                <a:lnTo>
                  <a:pt x="1006" y="27"/>
                </a:lnTo>
                <a:lnTo>
                  <a:pt x="1013" y="29"/>
                </a:lnTo>
                <a:lnTo>
                  <a:pt x="1017" y="33"/>
                </a:lnTo>
                <a:lnTo>
                  <a:pt x="1025" y="35"/>
                </a:lnTo>
                <a:lnTo>
                  <a:pt x="1029" y="39"/>
                </a:lnTo>
                <a:lnTo>
                  <a:pt x="1033" y="42"/>
                </a:lnTo>
                <a:lnTo>
                  <a:pt x="1040" y="48"/>
                </a:lnTo>
                <a:lnTo>
                  <a:pt x="1040" y="52"/>
                </a:lnTo>
                <a:lnTo>
                  <a:pt x="1040" y="58"/>
                </a:lnTo>
                <a:lnTo>
                  <a:pt x="1044" y="62"/>
                </a:lnTo>
                <a:lnTo>
                  <a:pt x="1044" y="68"/>
                </a:lnTo>
                <a:lnTo>
                  <a:pt x="1044" y="71"/>
                </a:lnTo>
                <a:lnTo>
                  <a:pt x="1044" y="75"/>
                </a:lnTo>
                <a:lnTo>
                  <a:pt x="1044" y="79"/>
                </a:lnTo>
                <a:lnTo>
                  <a:pt x="1044" y="83"/>
                </a:lnTo>
                <a:lnTo>
                  <a:pt x="1044" y="87"/>
                </a:lnTo>
                <a:lnTo>
                  <a:pt x="1044" y="91"/>
                </a:lnTo>
                <a:lnTo>
                  <a:pt x="1044" y="97"/>
                </a:lnTo>
                <a:lnTo>
                  <a:pt x="1040" y="100"/>
                </a:lnTo>
                <a:lnTo>
                  <a:pt x="1036" y="104"/>
                </a:lnTo>
                <a:lnTo>
                  <a:pt x="1036" y="108"/>
                </a:lnTo>
                <a:lnTo>
                  <a:pt x="1029" y="112"/>
                </a:lnTo>
                <a:lnTo>
                  <a:pt x="1029" y="116"/>
                </a:lnTo>
                <a:lnTo>
                  <a:pt x="1025" y="120"/>
                </a:lnTo>
                <a:lnTo>
                  <a:pt x="1021" y="124"/>
                </a:lnTo>
                <a:lnTo>
                  <a:pt x="1013" y="126"/>
                </a:lnTo>
                <a:lnTo>
                  <a:pt x="1010" y="129"/>
                </a:lnTo>
                <a:lnTo>
                  <a:pt x="1002" y="131"/>
                </a:lnTo>
                <a:lnTo>
                  <a:pt x="994" y="133"/>
                </a:lnTo>
                <a:lnTo>
                  <a:pt x="987" y="135"/>
                </a:lnTo>
                <a:lnTo>
                  <a:pt x="979" y="135"/>
                </a:lnTo>
                <a:lnTo>
                  <a:pt x="971" y="137"/>
                </a:lnTo>
                <a:lnTo>
                  <a:pt x="964" y="137"/>
                </a:lnTo>
                <a:lnTo>
                  <a:pt x="956" y="139"/>
                </a:lnTo>
                <a:lnTo>
                  <a:pt x="948" y="141"/>
                </a:lnTo>
                <a:lnTo>
                  <a:pt x="84" y="14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5" name="Freeform 17">
            <a:extLst>
              <a:ext uri="{FF2B5EF4-FFF2-40B4-BE49-F238E27FC236}">
                <a16:creationId xmlns:a16="http://schemas.microsoft.com/office/drawing/2014/main" id="{795418F4-97BD-BBE2-2BF6-BD2E42401261}"/>
              </a:ext>
            </a:extLst>
          </p:cNvPr>
          <p:cNvSpPr>
            <a:spLocks/>
          </p:cNvSpPr>
          <p:nvPr/>
        </p:nvSpPr>
        <p:spPr bwMode="auto">
          <a:xfrm>
            <a:off x="4133850" y="5408613"/>
            <a:ext cx="1265238" cy="171450"/>
          </a:xfrm>
          <a:custGeom>
            <a:avLst/>
            <a:gdLst>
              <a:gd name="T0" fmla="*/ 101148816 w 1045"/>
              <a:gd name="T1" fmla="*/ 199718724 h 142"/>
              <a:gd name="T2" fmla="*/ 67432948 w 1045"/>
              <a:gd name="T3" fmla="*/ 183683320 h 142"/>
              <a:gd name="T4" fmla="*/ 39579550 w 1045"/>
              <a:gd name="T5" fmla="*/ 169105240 h 142"/>
              <a:gd name="T6" fmla="*/ 16124823 w 1045"/>
              <a:gd name="T7" fmla="*/ 151611303 h 142"/>
              <a:gd name="T8" fmla="*/ 5863682 w 1045"/>
              <a:gd name="T9" fmla="*/ 132660041 h 142"/>
              <a:gd name="T10" fmla="*/ 5863682 w 1045"/>
              <a:gd name="T11" fmla="*/ 112250247 h 142"/>
              <a:gd name="T12" fmla="*/ 16124823 w 1045"/>
              <a:gd name="T13" fmla="*/ 96214842 h 142"/>
              <a:gd name="T14" fmla="*/ 33715869 w 1045"/>
              <a:gd name="T15" fmla="*/ 75806255 h 142"/>
              <a:gd name="T16" fmla="*/ 55705584 w 1045"/>
              <a:gd name="T17" fmla="*/ 56853786 h 142"/>
              <a:gd name="T18" fmla="*/ 83557770 w 1045"/>
              <a:gd name="T19" fmla="*/ 45191564 h 142"/>
              <a:gd name="T20" fmla="*/ 117273639 w 1045"/>
              <a:gd name="T21" fmla="*/ 33529342 h 142"/>
              <a:gd name="T22" fmla="*/ 156854400 w 1045"/>
              <a:gd name="T23" fmla="*/ 27697627 h 142"/>
              <a:gd name="T24" fmla="*/ 206695091 w 1045"/>
              <a:gd name="T25" fmla="*/ 20409794 h 142"/>
              <a:gd name="T26" fmla="*/ 252139534 w 1045"/>
              <a:gd name="T27" fmla="*/ 17493937 h 142"/>
              <a:gd name="T28" fmla="*/ 303446449 w 1045"/>
              <a:gd name="T29" fmla="*/ 14578080 h 142"/>
              <a:gd name="T30" fmla="*/ 335697305 w 1045"/>
              <a:gd name="T31" fmla="*/ 8746365 h 142"/>
              <a:gd name="T32" fmla="*/ 381140537 w 1045"/>
              <a:gd name="T33" fmla="*/ 5831715 h 142"/>
              <a:gd name="T34" fmla="*/ 436846121 w 1045"/>
              <a:gd name="T35" fmla="*/ 2915857 h 142"/>
              <a:gd name="T36" fmla="*/ 482289354 w 1045"/>
              <a:gd name="T37" fmla="*/ 2915857 h 142"/>
              <a:gd name="T38" fmla="*/ 526267574 w 1045"/>
              <a:gd name="T39" fmla="*/ 2915857 h 142"/>
              <a:gd name="T40" fmla="*/ 577574488 w 1045"/>
              <a:gd name="T41" fmla="*/ 0 h 142"/>
              <a:gd name="T42" fmla="*/ 633280072 w 1045"/>
              <a:gd name="T43" fmla="*/ 0 h 142"/>
              <a:gd name="T44" fmla="*/ 678723304 w 1045"/>
              <a:gd name="T45" fmla="*/ 0 h 142"/>
              <a:gd name="T46" fmla="*/ 746156252 w 1045"/>
              <a:gd name="T47" fmla="*/ 2915857 h 142"/>
              <a:gd name="T48" fmla="*/ 823850340 w 1045"/>
              <a:gd name="T49" fmla="*/ 2915857 h 142"/>
              <a:gd name="T50" fmla="*/ 885418395 w 1045"/>
              <a:gd name="T51" fmla="*/ 2915857 h 142"/>
              <a:gd name="T52" fmla="*/ 936726521 w 1045"/>
              <a:gd name="T53" fmla="*/ 2915857 h 142"/>
              <a:gd name="T54" fmla="*/ 980703530 w 1045"/>
              <a:gd name="T55" fmla="*/ 2915857 h 142"/>
              <a:gd name="T56" fmla="*/ 1026147973 w 1045"/>
              <a:gd name="T57" fmla="*/ 2915857 h 142"/>
              <a:gd name="T58" fmla="*/ 1059863841 w 1045"/>
              <a:gd name="T59" fmla="*/ 2915857 h 142"/>
              <a:gd name="T60" fmla="*/ 1093580921 w 1045"/>
              <a:gd name="T61" fmla="*/ 2915857 h 142"/>
              <a:gd name="T62" fmla="*/ 1137557930 w 1045"/>
              <a:gd name="T63" fmla="*/ 2915857 h 142"/>
              <a:gd name="T64" fmla="*/ 1188866055 w 1045"/>
              <a:gd name="T65" fmla="*/ 2915857 h 142"/>
              <a:gd name="T66" fmla="*/ 1232843064 w 1045"/>
              <a:gd name="T67" fmla="*/ 5831715 h 142"/>
              <a:gd name="T68" fmla="*/ 1278287507 w 1045"/>
              <a:gd name="T69" fmla="*/ 11662222 h 142"/>
              <a:gd name="T70" fmla="*/ 1317867058 w 1045"/>
              <a:gd name="T71" fmla="*/ 17493937 h 142"/>
              <a:gd name="T72" fmla="*/ 1355981596 w 1045"/>
              <a:gd name="T73" fmla="*/ 21867119 h 142"/>
              <a:gd name="T74" fmla="*/ 1407288510 w 1045"/>
              <a:gd name="T75" fmla="*/ 27697627 h 142"/>
              <a:gd name="T76" fmla="*/ 1446868061 w 1045"/>
              <a:gd name="T77" fmla="*/ 33529342 h 142"/>
              <a:gd name="T78" fmla="*/ 1484982599 w 1045"/>
              <a:gd name="T79" fmla="*/ 42275706 h 142"/>
              <a:gd name="T80" fmla="*/ 1508437326 w 1045"/>
              <a:gd name="T81" fmla="*/ 56853786 h 142"/>
              <a:gd name="T82" fmla="*/ 1524562149 w 1045"/>
              <a:gd name="T83" fmla="*/ 75806255 h 142"/>
              <a:gd name="T84" fmla="*/ 1530425831 w 1045"/>
              <a:gd name="T85" fmla="*/ 99130700 h 142"/>
              <a:gd name="T86" fmla="*/ 1530425831 w 1045"/>
              <a:gd name="T87" fmla="*/ 115166104 h 142"/>
              <a:gd name="T88" fmla="*/ 1530425831 w 1045"/>
              <a:gd name="T89" fmla="*/ 132660041 h 142"/>
              <a:gd name="T90" fmla="*/ 1518698467 w 1045"/>
              <a:gd name="T91" fmla="*/ 151611303 h 142"/>
              <a:gd name="T92" fmla="*/ 1508437326 w 1045"/>
              <a:gd name="T93" fmla="*/ 169105240 h 142"/>
              <a:gd name="T94" fmla="*/ 1484982599 w 1045"/>
              <a:gd name="T95" fmla="*/ 183683320 h 142"/>
              <a:gd name="T96" fmla="*/ 1457130412 w 1045"/>
              <a:gd name="T97" fmla="*/ 193887010 h 142"/>
              <a:gd name="T98" fmla="*/ 1423413333 w 1045"/>
              <a:gd name="T99" fmla="*/ 199718724 h 142"/>
              <a:gd name="T100" fmla="*/ 1389697464 w 1045"/>
              <a:gd name="T101" fmla="*/ 205550439 h 1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45" h="142">
                <a:moveTo>
                  <a:pt x="84" y="141"/>
                </a:moveTo>
                <a:lnTo>
                  <a:pt x="76" y="139"/>
                </a:lnTo>
                <a:lnTo>
                  <a:pt x="69" y="137"/>
                </a:lnTo>
                <a:lnTo>
                  <a:pt x="61" y="133"/>
                </a:lnTo>
                <a:lnTo>
                  <a:pt x="54" y="129"/>
                </a:lnTo>
                <a:lnTo>
                  <a:pt x="46" y="126"/>
                </a:lnTo>
                <a:lnTo>
                  <a:pt x="42" y="122"/>
                </a:lnTo>
                <a:lnTo>
                  <a:pt x="34" y="118"/>
                </a:lnTo>
                <a:lnTo>
                  <a:pt x="27" y="116"/>
                </a:lnTo>
                <a:lnTo>
                  <a:pt x="23" y="112"/>
                </a:lnTo>
                <a:lnTo>
                  <a:pt x="19" y="108"/>
                </a:lnTo>
                <a:lnTo>
                  <a:pt x="11" y="104"/>
                </a:lnTo>
                <a:lnTo>
                  <a:pt x="4" y="99"/>
                </a:lnTo>
                <a:lnTo>
                  <a:pt x="4" y="95"/>
                </a:lnTo>
                <a:lnTo>
                  <a:pt x="4" y="91"/>
                </a:lnTo>
                <a:lnTo>
                  <a:pt x="0" y="87"/>
                </a:lnTo>
                <a:lnTo>
                  <a:pt x="0" y="81"/>
                </a:lnTo>
                <a:lnTo>
                  <a:pt x="4" y="77"/>
                </a:lnTo>
                <a:lnTo>
                  <a:pt x="8" y="73"/>
                </a:lnTo>
                <a:lnTo>
                  <a:pt x="8" y="70"/>
                </a:lnTo>
                <a:lnTo>
                  <a:pt x="11" y="66"/>
                </a:lnTo>
                <a:lnTo>
                  <a:pt x="15" y="62"/>
                </a:lnTo>
                <a:lnTo>
                  <a:pt x="23" y="56"/>
                </a:lnTo>
                <a:lnTo>
                  <a:pt x="23" y="52"/>
                </a:lnTo>
                <a:lnTo>
                  <a:pt x="31" y="48"/>
                </a:lnTo>
                <a:lnTo>
                  <a:pt x="34" y="42"/>
                </a:lnTo>
                <a:lnTo>
                  <a:pt x="38" y="39"/>
                </a:lnTo>
                <a:lnTo>
                  <a:pt x="46" y="35"/>
                </a:lnTo>
                <a:lnTo>
                  <a:pt x="50" y="31"/>
                </a:lnTo>
                <a:lnTo>
                  <a:pt x="57" y="31"/>
                </a:lnTo>
                <a:lnTo>
                  <a:pt x="61" y="27"/>
                </a:lnTo>
                <a:lnTo>
                  <a:pt x="69" y="27"/>
                </a:lnTo>
                <a:lnTo>
                  <a:pt x="80" y="23"/>
                </a:lnTo>
                <a:lnTo>
                  <a:pt x="92" y="21"/>
                </a:lnTo>
                <a:lnTo>
                  <a:pt x="99" y="19"/>
                </a:lnTo>
                <a:lnTo>
                  <a:pt x="107" y="19"/>
                </a:lnTo>
                <a:lnTo>
                  <a:pt x="119" y="15"/>
                </a:lnTo>
                <a:lnTo>
                  <a:pt x="130" y="15"/>
                </a:lnTo>
                <a:lnTo>
                  <a:pt x="141" y="14"/>
                </a:lnTo>
                <a:lnTo>
                  <a:pt x="149" y="14"/>
                </a:lnTo>
                <a:lnTo>
                  <a:pt x="161" y="12"/>
                </a:lnTo>
                <a:lnTo>
                  <a:pt x="172" y="12"/>
                </a:lnTo>
                <a:lnTo>
                  <a:pt x="187" y="10"/>
                </a:lnTo>
                <a:lnTo>
                  <a:pt x="199" y="10"/>
                </a:lnTo>
                <a:lnTo>
                  <a:pt x="207" y="10"/>
                </a:lnTo>
                <a:lnTo>
                  <a:pt x="214" y="8"/>
                </a:lnTo>
                <a:lnTo>
                  <a:pt x="222" y="6"/>
                </a:lnTo>
                <a:lnTo>
                  <a:pt x="229" y="6"/>
                </a:lnTo>
                <a:lnTo>
                  <a:pt x="241" y="6"/>
                </a:lnTo>
                <a:lnTo>
                  <a:pt x="249" y="6"/>
                </a:lnTo>
                <a:lnTo>
                  <a:pt x="260" y="4"/>
                </a:lnTo>
                <a:lnTo>
                  <a:pt x="272" y="4"/>
                </a:lnTo>
                <a:lnTo>
                  <a:pt x="283" y="2"/>
                </a:lnTo>
                <a:lnTo>
                  <a:pt x="298" y="2"/>
                </a:lnTo>
                <a:lnTo>
                  <a:pt x="306" y="2"/>
                </a:lnTo>
                <a:lnTo>
                  <a:pt x="314" y="2"/>
                </a:lnTo>
                <a:lnTo>
                  <a:pt x="329" y="2"/>
                </a:lnTo>
                <a:lnTo>
                  <a:pt x="340" y="2"/>
                </a:lnTo>
                <a:lnTo>
                  <a:pt x="352" y="2"/>
                </a:lnTo>
                <a:lnTo>
                  <a:pt x="359" y="2"/>
                </a:lnTo>
                <a:lnTo>
                  <a:pt x="371" y="2"/>
                </a:lnTo>
                <a:lnTo>
                  <a:pt x="382" y="0"/>
                </a:lnTo>
                <a:lnTo>
                  <a:pt x="394" y="0"/>
                </a:lnTo>
                <a:lnTo>
                  <a:pt x="405" y="0"/>
                </a:lnTo>
                <a:lnTo>
                  <a:pt x="417" y="0"/>
                </a:lnTo>
                <a:lnTo>
                  <a:pt x="432" y="0"/>
                </a:lnTo>
                <a:lnTo>
                  <a:pt x="440" y="0"/>
                </a:lnTo>
                <a:lnTo>
                  <a:pt x="455" y="0"/>
                </a:lnTo>
                <a:lnTo>
                  <a:pt x="463" y="0"/>
                </a:lnTo>
                <a:lnTo>
                  <a:pt x="478" y="0"/>
                </a:lnTo>
                <a:lnTo>
                  <a:pt x="493" y="0"/>
                </a:lnTo>
                <a:lnTo>
                  <a:pt x="509" y="2"/>
                </a:lnTo>
                <a:lnTo>
                  <a:pt x="524" y="2"/>
                </a:lnTo>
                <a:lnTo>
                  <a:pt x="547" y="2"/>
                </a:lnTo>
                <a:lnTo>
                  <a:pt x="562" y="2"/>
                </a:lnTo>
                <a:lnTo>
                  <a:pt x="577" y="2"/>
                </a:lnTo>
                <a:lnTo>
                  <a:pt x="593" y="2"/>
                </a:lnTo>
                <a:lnTo>
                  <a:pt x="604" y="2"/>
                </a:lnTo>
                <a:lnTo>
                  <a:pt x="616" y="2"/>
                </a:lnTo>
                <a:lnTo>
                  <a:pt x="627" y="2"/>
                </a:lnTo>
                <a:lnTo>
                  <a:pt x="639" y="2"/>
                </a:lnTo>
                <a:lnTo>
                  <a:pt x="646" y="2"/>
                </a:lnTo>
                <a:lnTo>
                  <a:pt x="658" y="2"/>
                </a:lnTo>
                <a:lnTo>
                  <a:pt x="669" y="2"/>
                </a:lnTo>
                <a:lnTo>
                  <a:pt x="681" y="2"/>
                </a:lnTo>
                <a:lnTo>
                  <a:pt x="692" y="2"/>
                </a:lnTo>
                <a:lnTo>
                  <a:pt x="700" y="2"/>
                </a:lnTo>
                <a:lnTo>
                  <a:pt x="707" y="2"/>
                </a:lnTo>
                <a:lnTo>
                  <a:pt x="715" y="2"/>
                </a:lnTo>
                <a:lnTo>
                  <a:pt x="723" y="2"/>
                </a:lnTo>
                <a:lnTo>
                  <a:pt x="730" y="2"/>
                </a:lnTo>
                <a:lnTo>
                  <a:pt x="738" y="2"/>
                </a:lnTo>
                <a:lnTo>
                  <a:pt x="746" y="2"/>
                </a:lnTo>
                <a:lnTo>
                  <a:pt x="757" y="2"/>
                </a:lnTo>
                <a:lnTo>
                  <a:pt x="765" y="2"/>
                </a:lnTo>
                <a:lnTo>
                  <a:pt x="776" y="2"/>
                </a:lnTo>
                <a:lnTo>
                  <a:pt x="788" y="2"/>
                </a:lnTo>
                <a:lnTo>
                  <a:pt x="799" y="2"/>
                </a:lnTo>
                <a:lnTo>
                  <a:pt x="811" y="2"/>
                </a:lnTo>
                <a:lnTo>
                  <a:pt x="822" y="2"/>
                </a:lnTo>
                <a:lnTo>
                  <a:pt x="830" y="2"/>
                </a:lnTo>
                <a:lnTo>
                  <a:pt x="841" y="4"/>
                </a:lnTo>
                <a:lnTo>
                  <a:pt x="853" y="6"/>
                </a:lnTo>
                <a:lnTo>
                  <a:pt x="860" y="6"/>
                </a:lnTo>
                <a:lnTo>
                  <a:pt x="872" y="8"/>
                </a:lnTo>
                <a:lnTo>
                  <a:pt x="883" y="10"/>
                </a:lnTo>
                <a:lnTo>
                  <a:pt x="891" y="10"/>
                </a:lnTo>
                <a:lnTo>
                  <a:pt x="899" y="12"/>
                </a:lnTo>
                <a:lnTo>
                  <a:pt x="906" y="14"/>
                </a:lnTo>
                <a:lnTo>
                  <a:pt x="914" y="14"/>
                </a:lnTo>
                <a:lnTo>
                  <a:pt x="925" y="15"/>
                </a:lnTo>
                <a:lnTo>
                  <a:pt x="941" y="17"/>
                </a:lnTo>
                <a:lnTo>
                  <a:pt x="948" y="19"/>
                </a:lnTo>
                <a:lnTo>
                  <a:pt x="960" y="19"/>
                </a:lnTo>
                <a:lnTo>
                  <a:pt x="971" y="21"/>
                </a:lnTo>
                <a:lnTo>
                  <a:pt x="979" y="23"/>
                </a:lnTo>
                <a:lnTo>
                  <a:pt x="987" y="23"/>
                </a:lnTo>
                <a:lnTo>
                  <a:pt x="994" y="25"/>
                </a:lnTo>
                <a:lnTo>
                  <a:pt x="1006" y="27"/>
                </a:lnTo>
                <a:lnTo>
                  <a:pt x="1013" y="29"/>
                </a:lnTo>
                <a:lnTo>
                  <a:pt x="1017" y="33"/>
                </a:lnTo>
                <a:lnTo>
                  <a:pt x="1025" y="35"/>
                </a:lnTo>
                <a:lnTo>
                  <a:pt x="1029" y="39"/>
                </a:lnTo>
                <a:lnTo>
                  <a:pt x="1033" y="42"/>
                </a:lnTo>
                <a:lnTo>
                  <a:pt x="1040" y="48"/>
                </a:lnTo>
                <a:lnTo>
                  <a:pt x="1040" y="52"/>
                </a:lnTo>
                <a:lnTo>
                  <a:pt x="1040" y="58"/>
                </a:lnTo>
                <a:lnTo>
                  <a:pt x="1044" y="62"/>
                </a:lnTo>
                <a:lnTo>
                  <a:pt x="1044" y="68"/>
                </a:lnTo>
                <a:lnTo>
                  <a:pt x="1044" y="71"/>
                </a:lnTo>
                <a:lnTo>
                  <a:pt x="1044" y="75"/>
                </a:lnTo>
                <a:lnTo>
                  <a:pt x="1044" y="79"/>
                </a:lnTo>
                <a:lnTo>
                  <a:pt x="1044" y="83"/>
                </a:lnTo>
                <a:lnTo>
                  <a:pt x="1044" y="87"/>
                </a:lnTo>
                <a:lnTo>
                  <a:pt x="1044" y="91"/>
                </a:lnTo>
                <a:lnTo>
                  <a:pt x="1044" y="97"/>
                </a:lnTo>
                <a:lnTo>
                  <a:pt x="1040" y="100"/>
                </a:lnTo>
                <a:lnTo>
                  <a:pt x="1036" y="104"/>
                </a:lnTo>
                <a:lnTo>
                  <a:pt x="1036" y="108"/>
                </a:lnTo>
                <a:lnTo>
                  <a:pt x="1029" y="112"/>
                </a:lnTo>
                <a:lnTo>
                  <a:pt x="1029" y="116"/>
                </a:lnTo>
                <a:lnTo>
                  <a:pt x="1025" y="120"/>
                </a:lnTo>
                <a:lnTo>
                  <a:pt x="1021" y="124"/>
                </a:lnTo>
                <a:lnTo>
                  <a:pt x="1013" y="126"/>
                </a:lnTo>
                <a:lnTo>
                  <a:pt x="1010" y="129"/>
                </a:lnTo>
                <a:lnTo>
                  <a:pt x="1002" y="131"/>
                </a:lnTo>
                <a:lnTo>
                  <a:pt x="994" y="133"/>
                </a:lnTo>
                <a:lnTo>
                  <a:pt x="987" y="135"/>
                </a:lnTo>
                <a:lnTo>
                  <a:pt x="979" y="135"/>
                </a:lnTo>
                <a:lnTo>
                  <a:pt x="971" y="137"/>
                </a:lnTo>
                <a:lnTo>
                  <a:pt x="964" y="137"/>
                </a:lnTo>
                <a:lnTo>
                  <a:pt x="956" y="139"/>
                </a:lnTo>
                <a:lnTo>
                  <a:pt x="948" y="141"/>
                </a:lnTo>
                <a:lnTo>
                  <a:pt x="84" y="14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6" name="Oval 18" descr="Small confetti">
            <a:extLst>
              <a:ext uri="{FF2B5EF4-FFF2-40B4-BE49-F238E27FC236}">
                <a16:creationId xmlns:a16="http://schemas.microsoft.com/office/drawing/2014/main" id="{FD0926CA-E77F-9942-4484-8FAD41188BF6}"/>
              </a:ext>
            </a:extLst>
          </p:cNvPr>
          <p:cNvSpPr>
            <a:spLocks noChangeArrowheads="1"/>
          </p:cNvSpPr>
          <p:nvPr/>
        </p:nvSpPr>
        <p:spPr bwMode="auto">
          <a:xfrm>
            <a:off x="4570413" y="5473700"/>
            <a:ext cx="398462" cy="73025"/>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27" name="Oval 19" descr="Small confetti">
            <a:extLst>
              <a:ext uri="{FF2B5EF4-FFF2-40B4-BE49-F238E27FC236}">
                <a16:creationId xmlns:a16="http://schemas.microsoft.com/office/drawing/2014/main" id="{DD0722A6-1C6C-E5EF-96CD-C4192626AE56}"/>
              </a:ext>
            </a:extLst>
          </p:cNvPr>
          <p:cNvSpPr>
            <a:spLocks noChangeArrowheads="1"/>
          </p:cNvSpPr>
          <p:nvPr/>
        </p:nvSpPr>
        <p:spPr bwMode="auto">
          <a:xfrm>
            <a:off x="3284538" y="5473700"/>
            <a:ext cx="349250" cy="84138"/>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4052" name="Rectangle 20">
            <a:extLst>
              <a:ext uri="{FF2B5EF4-FFF2-40B4-BE49-F238E27FC236}">
                <a16:creationId xmlns:a16="http://schemas.microsoft.com/office/drawing/2014/main" id="{3B67B2DF-405B-40CA-AA9B-0E180CA409F1}"/>
              </a:ext>
            </a:extLst>
          </p:cNvPr>
          <p:cNvSpPr>
            <a:spLocks noChangeArrowheads="1"/>
          </p:cNvSpPr>
          <p:nvPr/>
        </p:nvSpPr>
        <p:spPr bwMode="auto">
          <a:xfrm>
            <a:off x="2111375" y="5843588"/>
            <a:ext cx="4262438"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Migration , Dedifferentiation of Viable Cells</a:t>
            </a:r>
          </a:p>
        </p:txBody>
      </p:sp>
      <p:sp>
        <p:nvSpPr>
          <p:cNvPr id="43029" name="Freeform 21">
            <a:extLst>
              <a:ext uri="{FF2B5EF4-FFF2-40B4-BE49-F238E27FC236}">
                <a16:creationId xmlns:a16="http://schemas.microsoft.com/office/drawing/2014/main" id="{8F29E343-0E71-B853-E9CF-73644AC86BDE}"/>
              </a:ext>
            </a:extLst>
          </p:cNvPr>
          <p:cNvSpPr>
            <a:spLocks/>
          </p:cNvSpPr>
          <p:nvPr/>
        </p:nvSpPr>
        <p:spPr bwMode="auto">
          <a:xfrm>
            <a:off x="1387475" y="4337050"/>
            <a:ext cx="461963" cy="473075"/>
          </a:xfrm>
          <a:custGeom>
            <a:avLst/>
            <a:gdLst>
              <a:gd name="T0" fmla="*/ 0 w 381"/>
              <a:gd name="T1" fmla="*/ 90760225 h 391"/>
              <a:gd name="T2" fmla="*/ 5880631 w 381"/>
              <a:gd name="T3" fmla="*/ 86369460 h 391"/>
              <a:gd name="T4" fmla="*/ 16172343 w 381"/>
              <a:gd name="T5" fmla="*/ 76121518 h 391"/>
              <a:gd name="T6" fmla="*/ 26462841 w 381"/>
              <a:gd name="T7" fmla="*/ 67338778 h 391"/>
              <a:gd name="T8" fmla="*/ 39694868 w 381"/>
              <a:gd name="T9" fmla="*/ 60018820 h 391"/>
              <a:gd name="T10" fmla="*/ 55865998 w 381"/>
              <a:gd name="T11" fmla="*/ 48308096 h 391"/>
              <a:gd name="T12" fmla="*/ 72038340 w 381"/>
              <a:gd name="T13" fmla="*/ 40988138 h 391"/>
              <a:gd name="T14" fmla="*/ 89680235 w 381"/>
              <a:gd name="T15" fmla="*/ 30741406 h 391"/>
              <a:gd name="T16" fmla="*/ 102911049 w 381"/>
              <a:gd name="T17" fmla="*/ 26349431 h 391"/>
              <a:gd name="T18" fmla="*/ 119083391 w 381"/>
              <a:gd name="T19" fmla="*/ 21958665 h 391"/>
              <a:gd name="T20" fmla="*/ 138194837 w 381"/>
              <a:gd name="T21" fmla="*/ 14638707 h 391"/>
              <a:gd name="T22" fmla="*/ 151426864 w 381"/>
              <a:gd name="T23" fmla="*/ 11710724 h 391"/>
              <a:gd name="T24" fmla="*/ 164657678 w 381"/>
              <a:gd name="T25" fmla="*/ 10246732 h 391"/>
              <a:gd name="T26" fmla="*/ 182299572 w 381"/>
              <a:gd name="T27" fmla="*/ 4391975 h 391"/>
              <a:gd name="T28" fmla="*/ 204352546 w 381"/>
              <a:gd name="T29" fmla="*/ 2927983 h 391"/>
              <a:gd name="T30" fmla="*/ 221994440 w 381"/>
              <a:gd name="T31" fmla="*/ 2927983 h 391"/>
              <a:gd name="T32" fmla="*/ 248457281 w 381"/>
              <a:gd name="T33" fmla="*/ 0 h 391"/>
              <a:gd name="T34" fmla="*/ 264628411 w 381"/>
              <a:gd name="T35" fmla="*/ 0 h 391"/>
              <a:gd name="T36" fmla="*/ 288150937 w 381"/>
              <a:gd name="T37" fmla="*/ 0 h 391"/>
              <a:gd name="T38" fmla="*/ 310203911 w 381"/>
              <a:gd name="T39" fmla="*/ 0 h 391"/>
              <a:gd name="T40" fmla="*/ 327845805 w 381"/>
              <a:gd name="T41" fmla="*/ 2927983 h 391"/>
              <a:gd name="T42" fmla="*/ 341076619 w 381"/>
              <a:gd name="T43" fmla="*/ 2927983 h 391"/>
              <a:gd name="T44" fmla="*/ 370479776 w 381"/>
              <a:gd name="T45" fmla="*/ 4391975 h 391"/>
              <a:gd name="T46" fmla="*/ 386652118 w 381"/>
              <a:gd name="T47" fmla="*/ 7319958 h 391"/>
              <a:gd name="T48" fmla="*/ 407234328 w 381"/>
              <a:gd name="T49" fmla="*/ 10246732 h 391"/>
              <a:gd name="T50" fmla="*/ 420465143 w 381"/>
              <a:gd name="T51" fmla="*/ 14638707 h 391"/>
              <a:gd name="T52" fmla="*/ 436637485 w 381"/>
              <a:gd name="T53" fmla="*/ 16102699 h 391"/>
              <a:gd name="T54" fmla="*/ 460160011 w 381"/>
              <a:gd name="T55" fmla="*/ 21958665 h 391"/>
              <a:gd name="T56" fmla="*/ 479271456 w 381"/>
              <a:gd name="T57" fmla="*/ 23422657 h 391"/>
              <a:gd name="T58" fmla="*/ 499853666 w 381"/>
              <a:gd name="T59" fmla="*/ 29277414 h 391"/>
              <a:gd name="T60" fmla="*/ 513085693 w 381"/>
              <a:gd name="T61" fmla="*/ 30741406 h 391"/>
              <a:gd name="T62" fmla="*/ 529256823 w 381"/>
              <a:gd name="T63" fmla="*/ 38061364 h 391"/>
              <a:gd name="T64" fmla="*/ 542488850 w 381"/>
              <a:gd name="T65" fmla="*/ 48308096 h 391"/>
              <a:gd name="T66" fmla="*/ 545429165 w 381"/>
              <a:gd name="T67" fmla="*/ 57092046 h 391"/>
              <a:gd name="T68" fmla="*/ 555719664 w 381"/>
              <a:gd name="T69" fmla="*/ 70266761 h 391"/>
              <a:gd name="T70" fmla="*/ 558659980 w 381"/>
              <a:gd name="T71" fmla="*/ 79049502 h 391"/>
              <a:gd name="T72" fmla="*/ 0 w 381"/>
              <a:gd name="T73" fmla="*/ 570914411 h 3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1">
                <a:moveTo>
                  <a:pt x="0" y="390"/>
                </a:moveTo>
                <a:lnTo>
                  <a:pt x="0" y="62"/>
                </a:lnTo>
                <a:lnTo>
                  <a:pt x="4" y="59"/>
                </a:lnTo>
                <a:lnTo>
                  <a:pt x="9" y="56"/>
                </a:lnTo>
                <a:lnTo>
                  <a:pt x="11" y="52"/>
                </a:lnTo>
                <a:lnTo>
                  <a:pt x="16" y="49"/>
                </a:lnTo>
                <a:lnTo>
                  <a:pt x="18" y="46"/>
                </a:lnTo>
                <a:lnTo>
                  <a:pt x="22" y="44"/>
                </a:lnTo>
                <a:lnTo>
                  <a:pt x="27" y="41"/>
                </a:lnTo>
                <a:lnTo>
                  <a:pt x="31" y="38"/>
                </a:lnTo>
                <a:lnTo>
                  <a:pt x="38" y="33"/>
                </a:lnTo>
                <a:lnTo>
                  <a:pt x="43" y="29"/>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1"/>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0"/>
                </a:lnTo>
                <a:lnTo>
                  <a:pt x="0" y="390"/>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0" name="Freeform 22">
            <a:extLst>
              <a:ext uri="{FF2B5EF4-FFF2-40B4-BE49-F238E27FC236}">
                <a16:creationId xmlns:a16="http://schemas.microsoft.com/office/drawing/2014/main" id="{75F996BF-4682-0B98-C930-565BC171D522}"/>
              </a:ext>
            </a:extLst>
          </p:cNvPr>
          <p:cNvSpPr>
            <a:spLocks/>
          </p:cNvSpPr>
          <p:nvPr/>
        </p:nvSpPr>
        <p:spPr bwMode="auto">
          <a:xfrm>
            <a:off x="1847850" y="4333875"/>
            <a:ext cx="461963" cy="474663"/>
          </a:xfrm>
          <a:custGeom>
            <a:avLst/>
            <a:gdLst>
              <a:gd name="T0" fmla="*/ 0 w 381"/>
              <a:gd name="T1" fmla="*/ 90905230 h 392"/>
              <a:gd name="T2" fmla="*/ 5880631 w 381"/>
              <a:gd name="T3" fmla="*/ 86507332 h 392"/>
              <a:gd name="T4" fmla="*/ 16172343 w 381"/>
              <a:gd name="T5" fmla="*/ 77709114 h 392"/>
              <a:gd name="T6" fmla="*/ 26462841 w 381"/>
              <a:gd name="T7" fmla="*/ 67445738 h 392"/>
              <a:gd name="T8" fmla="*/ 39694868 w 381"/>
              <a:gd name="T9" fmla="*/ 60115100 h 392"/>
              <a:gd name="T10" fmla="*/ 55865998 w 381"/>
              <a:gd name="T11" fmla="*/ 48385354 h 392"/>
              <a:gd name="T12" fmla="*/ 72038340 w 381"/>
              <a:gd name="T13" fmla="*/ 41054717 h 392"/>
              <a:gd name="T14" fmla="*/ 89680235 w 381"/>
              <a:gd name="T15" fmla="*/ 30790130 h 392"/>
              <a:gd name="T16" fmla="*/ 102911049 w 381"/>
              <a:gd name="T17" fmla="*/ 26392232 h 392"/>
              <a:gd name="T18" fmla="*/ 119083391 w 381"/>
              <a:gd name="T19" fmla="*/ 21993123 h 392"/>
              <a:gd name="T20" fmla="*/ 138194837 w 381"/>
              <a:gd name="T21" fmla="*/ 14662485 h 392"/>
              <a:gd name="T22" fmla="*/ 151426864 w 381"/>
              <a:gd name="T23" fmla="*/ 11729746 h 392"/>
              <a:gd name="T24" fmla="*/ 164657678 w 381"/>
              <a:gd name="T25" fmla="*/ 10263377 h 392"/>
              <a:gd name="T26" fmla="*/ 182299572 w 381"/>
              <a:gd name="T27" fmla="*/ 4399109 h 392"/>
              <a:gd name="T28" fmla="*/ 204352546 w 381"/>
              <a:gd name="T29" fmla="*/ 2932739 h 392"/>
              <a:gd name="T30" fmla="*/ 221994440 w 381"/>
              <a:gd name="T31" fmla="*/ 2932739 h 392"/>
              <a:gd name="T32" fmla="*/ 248457281 w 381"/>
              <a:gd name="T33" fmla="*/ 0 h 392"/>
              <a:gd name="T34" fmla="*/ 264628411 w 381"/>
              <a:gd name="T35" fmla="*/ 0 h 392"/>
              <a:gd name="T36" fmla="*/ 288150937 w 381"/>
              <a:gd name="T37" fmla="*/ 0 h 392"/>
              <a:gd name="T38" fmla="*/ 310203911 w 381"/>
              <a:gd name="T39" fmla="*/ 0 h 392"/>
              <a:gd name="T40" fmla="*/ 327845805 w 381"/>
              <a:gd name="T41" fmla="*/ 2932739 h 392"/>
              <a:gd name="T42" fmla="*/ 341076619 w 381"/>
              <a:gd name="T43" fmla="*/ 2932739 h 392"/>
              <a:gd name="T44" fmla="*/ 370479776 w 381"/>
              <a:gd name="T45" fmla="*/ 4399109 h 392"/>
              <a:gd name="T46" fmla="*/ 386652118 w 381"/>
              <a:gd name="T47" fmla="*/ 7330637 h 392"/>
              <a:gd name="T48" fmla="*/ 407234328 w 381"/>
              <a:gd name="T49" fmla="*/ 10263377 h 392"/>
              <a:gd name="T50" fmla="*/ 420465143 w 381"/>
              <a:gd name="T51" fmla="*/ 14662485 h 392"/>
              <a:gd name="T52" fmla="*/ 436637485 w 381"/>
              <a:gd name="T53" fmla="*/ 17595225 h 392"/>
              <a:gd name="T54" fmla="*/ 460160011 w 381"/>
              <a:gd name="T55" fmla="*/ 21993123 h 392"/>
              <a:gd name="T56" fmla="*/ 479271456 w 381"/>
              <a:gd name="T57" fmla="*/ 23459492 h 392"/>
              <a:gd name="T58" fmla="*/ 499853666 w 381"/>
              <a:gd name="T59" fmla="*/ 29324971 h 392"/>
              <a:gd name="T60" fmla="*/ 513085693 w 381"/>
              <a:gd name="T61" fmla="*/ 30790130 h 392"/>
              <a:gd name="T62" fmla="*/ 529256823 w 381"/>
              <a:gd name="T63" fmla="*/ 38121978 h 392"/>
              <a:gd name="T64" fmla="*/ 542488850 w 381"/>
              <a:gd name="T65" fmla="*/ 48385354 h 392"/>
              <a:gd name="T66" fmla="*/ 545429165 w 381"/>
              <a:gd name="T67" fmla="*/ 57182361 h 392"/>
              <a:gd name="T68" fmla="*/ 555719664 w 381"/>
              <a:gd name="T69" fmla="*/ 70378477 h 392"/>
              <a:gd name="T70" fmla="*/ 558659980 w 381"/>
              <a:gd name="T71" fmla="*/ 79175484 h 392"/>
              <a:gd name="T72" fmla="*/ 0 w 381"/>
              <a:gd name="T73" fmla="*/ 573291191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1" name="Freeform 23">
            <a:extLst>
              <a:ext uri="{FF2B5EF4-FFF2-40B4-BE49-F238E27FC236}">
                <a16:creationId xmlns:a16="http://schemas.microsoft.com/office/drawing/2014/main" id="{3A8ED0CA-6065-0249-CCDB-97A7B5C39C4E}"/>
              </a:ext>
            </a:extLst>
          </p:cNvPr>
          <p:cNvSpPr>
            <a:spLocks/>
          </p:cNvSpPr>
          <p:nvPr/>
        </p:nvSpPr>
        <p:spPr bwMode="auto">
          <a:xfrm>
            <a:off x="930275" y="4333875"/>
            <a:ext cx="460375" cy="474663"/>
          </a:xfrm>
          <a:custGeom>
            <a:avLst/>
            <a:gdLst>
              <a:gd name="T0" fmla="*/ 0 w 381"/>
              <a:gd name="T1" fmla="*/ 90905230 h 392"/>
              <a:gd name="T2" fmla="*/ 5839875 w 381"/>
              <a:gd name="T3" fmla="*/ 86507332 h 392"/>
              <a:gd name="T4" fmla="*/ 16061167 w 381"/>
              <a:gd name="T5" fmla="*/ 77709114 h 392"/>
              <a:gd name="T6" fmla="*/ 26281250 w 381"/>
              <a:gd name="T7" fmla="*/ 67445738 h 392"/>
              <a:gd name="T8" fmla="*/ 39421875 w 381"/>
              <a:gd name="T9" fmla="*/ 60115100 h 392"/>
              <a:gd name="T10" fmla="*/ 55483042 w 381"/>
              <a:gd name="T11" fmla="*/ 48385354 h 392"/>
              <a:gd name="T12" fmla="*/ 71543000 w 381"/>
              <a:gd name="T13" fmla="*/ 41054717 h 392"/>
              <a:gd name="T14" fmla="*/ 89063833 w 381"/>
              <a:gd name="T15" fmla="*/ 30790130 h 392"/>
              <a:gd name="T16" fmla="*/ 102204458 w 381"/>
              <a:gd name="T17" fmla="*/ 26392232 h 392"/>
              <a:gd name="T18" fmla="*/ 118265625 w 381"/>
              <a:gd name="T19" fmla="*/ 21993123 h 392"/>
              <a:gd name="T20" fmla="*/ 137246125 w 381"/>
              <a:gd name="T21" fmla="*/ 14662485 h 392"/>
              <a:gd name="T22" fmla="*/ 150386750 w 381"/>
              <a:gd name="T23" fmla="*/ 11729746 h 392"/>
              <a:gd name="T24" fmla="*/ 163527375 w 381"/>
              <a:gd name="T25" fmla="*/ 10263377 h 392"/>
              <a:gd name="T26" fmla="*/ 181048208 w 381"/>
              <a:gd name="T27" fmla="*/ 4399109 h 392"/>
              <a:gd name="T28" fmla="*/ 202949250 w 381"/>
              <a:gd name="T29" fmla="*/ 2932739 h 392"/>
              <a:gd name="T30" fmla="*/ 220470083 w 381"/>
              <a:gd name="T31" fmla="*/ 2932739 h 392"/>
              <a:gd name="T32" fmla="*/ 246751333 w 381"/>
              <a:gd name="T33" fmla="*/ 0 h 392"/>
              <a:gd name="T34" fmla="*/ 262812500 w 381"/>
              <a:gd name="T35" fmla="*/ 0 h 392"/>
              <a:gd name="T36" fmla="*/ 286173208 w 381"/>
              <a:gd name="T37" fmla="*/ 0 h 392"/>
              <a:gd name="T38" fmla="*/ 308074250 w 381"/>
              <a:gd name="T39" fmla="*/ 0 h 392"/>
              <a:gd name="T40" fmla="*/ 325595083 w 381"/>
              <a:gd name="T41" fmla="*/ 2932739 h 392"/>
              <a:gd name="T42" fmla="*/ 338735708 w 381"/>
              <a:gd name="T43" fmla="*/ 2932739 h 392"/>
              <a:gd name="T44" fmla="*/ 367937500 w 381"/>
              <a:gd name="T45" fmla="*/ 4399109 h 392"/>
              <a:gd name="T46" fmla="*/ 383998667 w 381"/>
              <a:gd name="T47" fmla="*/ 7330637 h 392"/>
              <a:gd name="T48" fmla="*/ 404438833 w 381"/>
              <a:gd name="T49" fmla="*/ 10263377 h 392"/>
              <a:gd name="T50" fmla="*/ 417579458 w 381"/>
              <a:gd name="T51" fmla="*/ 14662485 h 392"/>
              <a:gd name="T52" fmla="*/ 433640625 w 381"/>
              <a:gd name="T53" fmla="*/ 17595225 h 392"/>
              <a:gd name="T54" fmla="*/ 457001333 w 381"/>
              <a:gd name="T55" fmla="*/ 21993123 h 392"/>
              <a:gd name="T56" fmla="*/ 475983042 w 381"/>
              <a:gd name="T57" fmla="*/ 23459492 h 392"/>
              <a:gd name="T58" fmla="*/ 496423208 w 381"/>
              <a:gd name="T59" fmla="*/ 29324971 h 392"/>
              <a:gd name="T60" fmla="*/ 509563833 w 381"/>
              <a:gd name="T61" fmla="*/ 30790130 h 392"/>
              <a:gd name="T62" fmla="*/ 525625000 w 381"/>
              <a:gd name="T63" fmla="*/ 38121978 h 392"/>
              <a:gd name="T64" fmla="*/ 538765625 w 381"/>
              <a:gd name="T65" fmla="*/ 48385354 h 392"/>
              <a:gd name="T66" fmla="*/ 541686167 w 381"/>
              <a:gd name="T67" fmla="*/ 57182361 h 392"/>
              <a:gd name="T68" fmla="*/ 551906250 w 381"/>
              <a:gd name="T69" fmla="*/ 70378477 h 392"/>
              <a:gd name="T70" fmla="*/ 554826792 w 381"/>
              <a:gd name="T71" fmla="*/ 79175484 h 392"/>
              <a:gd name="T72" fmla="*/ 0 w 381"/>
              <a:gd name="T73" fmla="*/ 573291191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2" name="Line 24">
            <a:extLst>
              <a:ext uri="{FF2B5EF4-FFF2-40B4-BE49-F238E27FC236}">
                <a16:creationId xmlns:a16="http://schemas.microsoft.com/office/drawing/2014/main" id="{E0380029-3590-0AFA-88AC-08DD2326B42C}"/>
              </a:ext>
            </a:extLst>
          </p:cNvPr>
          <p:cNvSpPr>
            <a:spLocks noChangeShapeType="1"/>
          </p:cNvSpPr>
          <p:nvPr/>
        </p:nvSpPr>
        <p:spPr bwMode="auto">
          <a:xfrm>
            <a:off x="858838" y="4808538"/>
            <a:ext cx="16192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3" name="Oval 25" descr="Small confetti">
            <a:extLst>
              <a:ext uri="{FF2B5EF4-FFF2-40B4-BE49-F238E27FC236}">
                <a16:creationId xmlns:a16="http://schemas.microsoft.com/office/drawing/2014/main" id="{D7B25548-D653-9AFF-FE81-CA9D20661689}"/>
              </a:ext>
            </a:extLst>
          </p:cNvPr>
          <p:cNvSpPr>
            <a:spLocks noChangeArrowheads="1"/>
          </p:cNvSpPr>
          <p:nvPr/>
        </p:nvSpPr>
        <p:spPr bwMode="auto">
          <a:xfrm>
            <a:off x="1058863" y="45561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34" name="Oval 26" descr="Small confetti">
            <a:extLst>
              <a:ext uri="{FF2B5EF4-FFF2-40B4-BE49-F238E27FC236}">
                <a16:creationId xmlns:a16="http://schemas.microsoft.com/office/drawing/2014/main" id="{B8A88D43-5760-72A1-EFE9-3B21B3D761D1}"/>
              </a:ext>
            </a:extLst>
          </p:cNvPr>
          <p:cNvSpPr>
            <a:spLocks noChangeArrowheads="1"/>
          </p:cNvSpPr>
          <p:nvPr/>
        </p:nvSpPr>
        <p:spPr bwMode="auto">
          <a:xfrm>
            <a:off x="1517650" y="45561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35" name="Oval 27" descr="Small confetti">
            <a:extLst>
              <a:ext uri="{FF2B5EF4-FFF2-40B4-BE49-F238E27FC236}">
                <a16:creationId xmlns:a16="http://schemas.microsoft.com/office/drawing/2014/main" id="{95521FD2-E203-C9AB-0B87-E9BC842A4AB6}"/>
              </a:ext>
            </a:extLst>
          </p:cNvPr>
          <p:cNvSpPr>
            <a:spLocks noChangeArrowheads="1"/>
          </p:cNvSpPr>
          <p:nvPr/>
        </p:nvSpPr>
        <p:spPr bwMode="auto">
          <a:xfrm>
            <a:off x="1974850" y="45561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36" name="Line 28">
            <a:extLst>
              <a:ext uri="{FF2B5EF4-FFF2-40B4-BE49-F238E27FC236}">
                <a16:creationId xmlns:a16="http://schemas.microsoft.com/office/drawing/2014/main" id="{E6265502-C8B1-FEA4-85EE-B597BB67D705}"/>
              </a:ext>
            </a:extLst>
          </p:cNvPr>
          <p:cNvSpPr>
            <a:spLocks noChangeShapeType="1"/>
          </p:cNvSpPr>
          <p:nvPr/>
        </p:nvSpPr>
        <p:spPr bwMode="auto">
          <a:xfrm>
            <a:off x="1076325" y="4849813"/>
            <a:ext cx="398463" cy="1222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7" name="Line 29">
            <a:extLst>
              <a:ext uri="{FF2B5EF4-FFF2-40B4-BE49-F238E27FC236}">
                <a16:creationId xmlns:a16="http://schemas.microsoft.com/office/drawing/2014/main" id="{CA63701B-FA69-03E7-7053-79C8C4039081}"/>
              </a:ext>
            </a:extLst>
          </p:cNvPr>
          <p:cNvSpPr>
            <a:spLocks noChangeShapeType="1"/>
          </p:cNvSpPr>
          <p:nvPr/>
        </p:nvSpPr>
        <p:spPr bwMode="auto">
          <a:xfrm>
            <a:off x="1533525" y="4910138"/>
            <a:ext cx="366713" cy="968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8" name="Line 30">
            <a:extLst>
              <a:ext uri="{FF2B5EF4-FFF2-40B4-BE49-F238E27FC236}">
                <a16:creationId xmlns:a16="http://schemas.microsoft.com/office/drawing/2014/main" id="{2C87A8D4-72BC-4A30-658D-AC1E910A84A3}"/>
              </a:ext>
            </a:extLst>
          </p:cNvPr>
          <p:cNvSpPr>
            <a:spLocks noChangeShapeType="1"/>
          </p:cNvSpPr>
          <p:nvPr/>
        </p:nvSpPr>
        <p:spPr bwMode="auto">
          <a:xfrm>
            <a:off x="2008188" y="4910138"/>
            <a:ext cx="414337" cy="857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9" name="Line 31">
            <a:extLst>
              <a:ext uri="{FF2B5EF4-FFF2-40B4-BE49-F238E27FC236}">
                <a16:creationId xmlns:a16="http://schemas.microsoft.com/office/drawing/2014/main" id="{E8F02FB7-75DA-A614-DCEA-08995A4A1A01}"/>
              </a:ext>
            </a:extLst>
          </p:cNvPr>
          <p:cNvSpPr>
            <a:spLocks noChangeShapeType="1"/>
          </p:cNvSpPr>
          <p:nvPr/>
        </p:nvSpPr>
        <p:spPr bwMode="auto">
          <a:xfrm flipH="1">
            <a:off x="1936750" y="4862513"/>
            <a:ext cx="295275"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0" name="Line 32">
            <a:extLst>
              <a:ext uri="{FF2B5EF4-FFF2-40B4-BE49-F238E27FC236}">
                <a16:creationId xmlns:a16="http://schemas.microsoft.com/office/drawing/2014/main" id="{4FE0E6B4-593E-31D2-13B8-42DA17ADA96A}"/>
              </a:ext>
            </a:extLst>
          </p:cNvPr>
          <p:cNvSpPr>
            <a:spLocks noChangeShapeType="1"/>
          </p:cNvSpPr>
          <p:nvPr/>
        </p:nvSpPr>
        <p:spPr bwMode="auto">
          <a:xfrm flipH="1">
            <a:off x="1627188" y="4873625"/>
            <a:ext cx="212725" cy="730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1" name="Line 33">
            <a:extLst>
              <a:ext uri="{FF2B5EF4-FFF2-40B4-BE49-F238E27FC236}">
                <a16:creationId xmlns:a16="http://schemas.microsoft.com/office/drawing/2014/main" id="{0FDDE782-12C5-D85D-4F72-7BCCF771E4DC}"/>
              </a:ext>
            </a:extLst>
          </p:cNvPr>
          <p:cNvSpPr>
            <a:spLocks noChangeShapeType="1"/>
          </p:cNvSpPr>
          <p:nvPr/>
        </p:nvSpPr>
        <p:spPr bwMode="auto">
          <a:xfrm flipH="1">
            <a:off x="1185863" y="4873625"/>
            <a:ext cx="246062" cy="1095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2" name="Line 34">
            <a:extLst>
              <a:ext uri="{FF2B5EF4-FFF2-40B4-BE49-F238E27FC236}">
                <a16:creationId xmlns:a16="http://schemas.microsoft.com/office/drawing/2014/main" id="{EA10E7B7-FD4C-2BF6-0E00-04B4C62E38B9}"/>
              </a:ext>
            </a:extLst>
          </p:cNvPr>
          <p:cNvSpPr>
            <a:spLocks noChangeShapeType="1"/>
          </p:cNvSpPr>
          <p:nvPr/>
        </p:nvSpPr>
        <p:spPr bwMode="auto">
          <a:xfrm flipH="1">
            <a:off x="1528763" y="5005388"/>
            <a:ext cx="261937" cy="3810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3" name="Line 35">
            <a:extLst>
              <a:ext uri="{FF2B5EF4-FFF2-40B4-BE49-F238E27FC236}">
                <a16:creationId xmlns:a16="http://schemas.microsoft.com/office/drawing/2014/main" id="{375F4A72-1F3B-4ACC-EF72-F0A9F411D885}"/>
              </a:ext>
            </a:extLst>
          </p:cNvPr>
          <p:cNvSpPr>
            <a:spLocks noChangeShapeType="1"/>
          </p:cNvSpPr>
          <p:nvPr/>
        </p:nvSpPr>
        <p:spPr bwMode="auto">
          <a:xfrm>
            <a:off x="1092200" y="4933950"/>
            <a:ext cx="219075"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4" name="Line 36">
            <a:extLst>
              <a:ext uri="{FF2B5EF4-FFF2-40B4-BE49-F238E27FC236}">
                <a16:creationId xmlns:a16="http://schemas.microsoft.com/office/drawing/2014/main" id="{41E9B3B8-0F4A-166F-9203-C1EA13412771}"/>
              </a:ext>
            </a:extLst>
          </p:cNvPr>
          <p:cNvSpPr>
            <a:spLocks noChangeShapeType="1"/>
          </p:cNvSpPr>
          <p:nvPr/>
        </p:nvSpPr>
        <p:spPr bwMode="auto">
          <a:xfrm flipH="1">
            <a:off x="2133600" y="4921250"/>
            <a:ext cx="261938"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5" name="Line 37">
            <a:extLst>
              <a:ext uri="{FF2B5EF4-FFF2-40B4-BE49-F238E27FC236}">
                <a16:creationId xmlns:a16="http://schemas.microsoft.com/office/drawing/2014/main" id="{BB07B152-EED6-75BA-09FC-D61DCF25EA7B}"/>
              </a:ext>
            </a:extLst>
          </p:cNvPr>
          <p:cNvSpPr>
            <a:spLocks noChangeShapeType="1"/>
          </p:cNvSpPr>
          <p:nvPr/>
        </p:nvSpPr>
        <p:spPr bwMode="auto">
          <a:xfrm flipH="1">
            <a:off x="908050" y="4813300"/>
            <a:ext cx="179388"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6" name="Line 38">
            <a:extLst>
              <a:ext uri="{FF2B5EF4-FFF2-40B4-BE49-F238E27FC236}">
                <a16:creationId xmlns:a16="http://schemas.microsoft.com/office/drawing/2014/main" id="{F2C58E9A-CE7A-21C0-176F-3E90670C1F94}"/>
              </a:ext>
            </a:extLst>
          </p:cNvPr>
          <p:cNvSpPr>
            <a:spLocks noChangeShapeType="1"/>
          </p:cNvSpPr>
          <p:nvPr/>
        </p:nvSpPr>
        <p:spPr bwMode="auto">
          <a:xfrm flipH="1" flipV="1">
            <a:off x="2498725" y="5011738"/>
            <a:ext cx="484188" cy="2651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7" name="Line 39">
            <a:extLst>
              <a:ext uri="{FF2B5EF4-FFF2-40B4-BE49-F238E27FC236}">
                <a16:creationId xmlns:a16="http://schemas.microsoft.com/office/drawing/2014/main" id="{FEE34AFF-9392-14AD-78AA-B1C52ACCDFBF}"/>
              </a:ext>
            </a:extLst>
          </p:cNvPr>
          <p:cNvSpPr>
            <a:spLocks noChangeShapeType="1"/>
          </p:cNvSpPr>
          <p:nvPr/>
        </p:nvSpPr>
        <p:spPr bwMode="auto">
          <a:xfrm flipH="1" flipV="1">
            <a:off x="1473200" y="3035300"/>
            <a:ext cx="0" cy="317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2" name="Rectangle 40">
            <a:extLst>
              <a:ext uri="{FF2B5EF4-FFF2-40B4-BE49-F238E27FC236}">
                <a16:creationId xmlns:a16="http://schemas.microsoft.com/office/drawing/2014/main" id="{B8E21A8F-BC86-4B7D-BEE0-D3860A948097}"/>
              </a:ext>
            </a:extLst>
          </p:cNvPr>
          <p:cNvSpPr>
            <a:spLocks noChangeArrowheads="1"/>
          </p:cNvSpPr>
          <p:nvPr/>
        </p:nvSpPr>
        <p:spPr bwMode="auto">
          <a:xfrm>
            <a:off x="777875" y="3270250"/>
            <a:ext cx="1776413" cy="72707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spcBef>
                <a:spcPct val="50000"/>
              </a:spcBef>
              <a:defRPr/>
            </a:pPr>
            <a:r>
              <a:rPr lang="en-US" sz="1400">
                <a:solidFill>
                  <a:srgbClr val="EEF187"/>
                </a:solidFill>
                <a:effectLst>
                  <a:outerShdw blurRad="38100" dist="38100" dir="2700000" algn="tl">
                    <a:srgbClr val="000000"/>
                  </a:outerShdw>
                </a:effectLst>
                <a:latin typeface="Geneva" charset="0"/>
              </a:rPr>
              <a:t>Differentiation &amp; Reestablishment of polarity</a:t>
            </a:r>
          </a:p>
        </p:txBody>
      </p:sp>
      <p:sp>
        <p:nvSpPr>
          <p:cNvPr id="43049" name="Freeform 41">
            <a:extLst>
              <a:ext uri="{FF2B5EF4-FFF2-40B4-BE49-F238E27FC236}">
                <a16:creationId xmlns:a16="http://schemas.microsoft.com/office/drawing/2014/main" id="{1EAF76FF-8002-ED00-6C5F-7F08E3B84D44}"/>
              </a:ext>
            </a:extLst>
          </p:cNvPr>
          <p:cNvSpPr>
            <a:spLocks/>
          </p:cNvSpPr>
          <p:nvPr/>
        </p:nvSpPr>
        <p:spPr bwMode="auto">
          <a:xfrm>
            <a:off x="6615113" y="4121150"/>
            <a:ext cx="461962" cy="473075"/>
          </a:xfrm>
          <a:custGeom>
            <a:avLst/>
            <a:gdLst>
              <a:gd name="T0" fmla="*/ 0 w 381"/>
              <a:gd name="T1" fmla="*/ 90760225 h 391"/>
              <a:gd name="T2" fmla="*/ 5880619 w 381"/>
              <a:gd name="T3" fmla="*/ 86369460 h 391"/>
              <a:gd name="T4" fmla="*/ 16171095 w 381"/>
              <a:gd name="T5" fmla="*/ 76121518 h 391"/>
              <a:gd name="T6" fmla="*/ 26462784 w 381"/>
              <a:gd name="T7" fmla="*/ 67338778 h 391"/>
              <a:gd name="T8" fmla="*/ 39693570 w 381"/>
              <a:gd name="T9" fmla="*/ 60018820 h 391"/>
              <a:gd name="T10" fmla="*/ 55865877 w 381"/>
              <a:gd name="T11" fmla="*/ 48308096 h 391"/>
              <a:gd name="T12" fmla="*/ 72036972 w 381"/>
              <a:gd name="T13" fmla="*/ 40988138 h 391"/>
              <a:gd name="T14" fmla="*/ 89678828 w 381"/>
              <a:gd name="T15" fmla="*/ 30741406 h 391"/>
              <a:gd name="T16" fmla="*/ 102910826 w 381"/>
              <a:gd name="T17" fmla="*/ 26349431 h 391"/>
              <a:gd name="T18" fmla="*/ 119081921 w 381"/>
              <a:gd name="T19" fmla="*/ 21958665 h 391"/>
              <a:gd name="T20" fmla="*/ 138194538 w 381"/>
              <a:gd name="T21" fmla="*/ 14638707 h 391"/>
              <a:gd name="T22" fmla="*/ 151425324 w 381"/>
              <a:gd name="T23" fmla="*/ 11710724 h 391"/>
              <a:gd name="T24" fmla="*/ 164657322 w 381"/>
              <a:gd name="T25" fmla="*/ 10246732 h 391"/>
              <a:gd name="T26" fmla="*/ 182299178 w 381"/>
              <a:gd name="T27" fmla="*/ 4391975 h 391"/>
              <a:gd name="T28" fmla="*/ 204350891 w 381"/>
              <a:gd name="T29" fmla="*/ 2927983 h 391"/>
              <a:gd name="T30" fmla="*/ 221992747 w 381"/>
              <a:gd name="T31" fmla="*/ 2927983 h 391"/>
              <a:gd name="T32" fmla="*/ 248455531 w 381"/>
              <a:gd name="T33" fmla="*/ 0 h 391"/>
              <a:gd name="T34" fmla="*/ 264627839 w 381"/>
              <a:gd name="T35" fmla="*/ 0 h 391"/>
              <a:gd name="T36" fmla="*/ 288150313 w 381"/>
              <a:gd name="T37" fmla="*/ 0 h 391"/>
              <a:gd name="T38" fmla="*/ 310202027 w 381"/>
              <a:gd name="T39" fmla="*/ 0 h 391"/>
              <a:gd name="T40" fmla="*/ 327843883 w 381"/>
              <a:gd name="T41" fmla="*/ 2927983 h 391"/>
              <a:gd name="T42" fmla="*/ 341075881 w 381"/>
              <a:gd name="T43" fmla="*/ 2927983 h 391"/>
              <a:gd name="T44" fmla="*/ 370478974 w 381"/>
              <a:gd name="T45" fmla="*/ 4391975 h 391"/>
              <a:gd name="T46" fmla="*/ 386650069 w 381"/>
              <a:gd name="T47" fmla="*/ 7319958 h 391"/>
              <a:gd name="T48" fmla="*/ 407232234 w 381"/>
              <a:gd name="T49" fmla="*/ 10246732 h 391"/>
              <a:gd name="T50" fmla="*/ 420464232 w 381"/>
              <a:gd name="T51" fmla="*/ 14638707 h 391"/>
              <a:gd name="T52" fmla="*/ 436635327 w 381"/>
              <a:gd name="T53" fmla="*/ 16102699 h 391"/>
              <a:gd name="T54" fmla="*/ 460157802 w 381"/>
              <a:gd name="T55" fmla="*/ 21958665 h 391"/>
              <a:gd name="T56" fmla="*/ 479270419 w 381"/>
              <a:gd name="T57" fmla="*/ 23422657 h 391"/>
              <a:gd name="T58" fmla="*/ 499852584 w 381"/>
              <a:gd name="T59" fmla="*/ 29277414 h 391"/>
              <a:gd name="T60" fmla="*/ 513083370 w 381"/>
              <a:gd name="T61" fmla="*/ 30741406 h 391"/>
              <a:gd name="T62" fmla="*/ 529255677 w 381"/>
              <a:gd name="T63" fmla="*/ 38061364 h 391"/>
              <a:gd name="T64" fmla="*/ 542486463 w 381"/>
              <a:gd name="T65" fmla="*/ 48308096 h 391"/>
              <a:gd name="T66" fmla="*/ 545426772 w 381"/>
              <a:gd name="T67" fmla="*/ 57092046 h 391"/>
              <a:gd name="T68" fmla="*/ 555718461 w 381"/>
              <a:gd name="T69" fmla="*/ 70266761 h 391"/>
              <a:gd name="T70" fmla="*/ 558658770 w 381"/>
              <a:gd name="T71" fmla="*/ 79049502 h 391"/>
              <a:gd name="T72" fmla="*/ 0 w 381"/>
              <a:gd name="T73" fmla="*/ 570914411 h 3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1">
                <a:moveTo>
                  <a:pt x="0" y="390"/>
                </a:moveTo>
                <a:lnTo>
                  <a:pt x="0" y="62"/>
                </a:lnTo>
                <a:lnTo>
                  <a:pt x="4" y="59"/>
                </a:lnTo>
                <a:lnTo>
                  <a:pt x="9" y="56"/>
                </a:lnTo>
                <a:lnTo>
                  <a:pt x="11" y="52"/>
                </a:lnTo>
                <a:lnTo>
                  <a:pt x="16" y="49"/>
                </a:lnTo>
                <a:lnTo>
                  <a:pt x="18" y="46"/>
                </a:lnTo>
                <a:lnTo>
                  <a:pt x="22" y="44"/>
                </a:lnTo>
                <a:lnTo>
                  <a:pt x="27" y="41"/>
                </a:lnTo>
                <a:lnTo>
                  <a:pt x="31" y="38"/>
                </a:lnTo>
                <a:lnTo>
                  <a:pt x="38" y="33"/>
                </a:lnTo>
                <a:lnTo>
                  <a:pt x="43" y="29"/>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1"/>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0"/>
                </a:lnTo>
                <a:lnTo>
                  <a:pt x="0" y="390"/>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50" name="Line 42">
            <a:extLst>
              <a:ext uri="{FF2B5EF4-FFF2-40B4-BE49-F238E27FC236}">
                <a16:creationId xmlns:a16="http://schemas.microsoft.com/office/drawing/2014/main" id="{BD65FF8C-FA1C-318B-21A2-359F47B84C4A}"/>
              </a:ext>
            </a:extLst>
          </p:cNvPr>
          <p:cNvSpPr>
            <a:spLocks noChangeShapeType="1"/>
          </p:cNvSpPr>
          <p:nvPr/>
        </p:nvSpPr>
        <p:spPr bwMode="auto">
          <a:xfrm>
            <a:off x="4908550" y="4594225"/>
            <a:ext cx="30432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1" name="Oval 43" descr="Small confetti">
            <a:extLst>
              <a:ext uri="{FF2B5EF4-FFF2-40B4-BE49-F238E27FC236}">
                <a16:creationId xmlns:a16="http://schemas.microsoft.com/office/drawing/2014/main" id="{0D18FFB7-6B11-1BE0-7E46-4E88DA087ED9}"/>
              </a:ext>
            </a:extLst>
          </p:cNvPr>
          <p:cNvSpPr>
            <a:spLocks noChangeArrowheads="1"/>
          </p:cNvSpPr>
          <p:nvPr/>
        </p:nvSpPr>
        <p:spPr bwMode="auto">
          <a:xfrm>
            <a:off x="6745288" y="43402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52" name="Line 44">
            <a:extLst>
              <a:ext uri="{FF2B5EF4-FFF2-40B4-BE49-F238E27FC236}">
                <a16:creationId xmlns:a16="http://schemas.microsoft.com/office/drawing/2014/main" id="{47BE45F8-1B97-3CC5-F9B3-355A2AE1D70F}"/>
              </a:ext>
            </a:extLst>
          </p:cNvPr>
          <p:cNvSpPr>
            <a:spLocks noChangeShapeType="1"/>
          </p:cNvSpPr>
          <p:nvPr/>
        </p:nvSpPr>
        <p:spPr bwMode="auto">
          <a:xfrm>
            <a:off x="5715000" y="4686300"/>
            <a:ext cx="398463"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3" name="Line 45">
            <a:extLst>
              <a:ext uri="{FF2B5EF4-FFF2-40B4-BE49-F238E27FC236}">
                <a16:creationId xmlns:a16="http://schemas.microsoft.com/office/drawing/2014/main" id="{0773E0AF-290F-EF81-2E5B-8F9C26C9A77B}"/>
              </a:ext>
            </a:extLst>
          </p:cNvPr>
          <p:cNvSpPr>
            <a:spLocks noChangeShapeType="1"/>
          </p:cNvSpPr>
          <p:nvPr/>
        </p:nvSpPr>
        <p:spPr bwMode="auto">
          <a:xfrm>
            <a:off x="6173788" y="4746625"/>
            <a:ext cx="365125" cy="968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4" name="Line 46">
            <a:extLst>
              <a:ext uri="{FF2B5EF4-FFF2-40B4-BE49-F238E27FC236}">
                <a16:creationId xmlns:a16="http://schemas.microsoft.com/office/drawing/2014/main" id="{0B6361CF-B5D9-68D8-463F-F35437DFA9E1}"/>
              </a:ext>
            </a:extLst>
          </p:cNvPr>
          <p:cNvSpPr>
            <a:spLocks noChangeShapeType="1"/>
          </p:cNvSpPr>
          <p:nvPr/>
        </p:nvSpPr>
        <p:spPr bwMode="auto">
          <a:xfrm>
            <a:off x="6646863" y="4746625"/>
            <a:ext cx="415925" cy="857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5" name="Line 47">
            <a:extLst>
              <a:ext uri="{FF2B5EF4-FFF2-40B4-BE49-F238E27FC236}">
                <a16:creationId xmlns:a16="http://schemas.microsoft.com/office/drawing/2014/main" id="{8B7201E7-B3BB-0AE0-0990-8249B6EAABA5}"/>
              </a:ext>
            </a:extLst>
          </p:cNvPr>
          <p:cNvSpPr>
            <a:spLocks noChangeShapeType="1"/>
          </p:cNvSpPr>
          <p:nvPr/>
        </p:nvSpPr>
        <p:spPr bwMode="auto">
          <a:xfrm flipH="1">
            <a:off x="6577013" y="4697413"/>
            <a:ext cx="293687" cy="1349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6" name="Line 48">
            <a:extLst>
              <a:ext uri="{FF2B5EF4-FFF2-40B4-BE49-F238E27FC236}">
                <a16:creationId xmlns:a16="http://schemas.microsoft.com/office/drawing/2014/main" id="{D540D318-D44A-52BB-54EB-5497650C654D}"/>
              </a:ext>
            </a:extLst>
          </p:cNvPr>
          <p:cNvSpPr>
            <a:spLocks noChangeShapeType="1"/>
          </p:cNvSpPr>
          <p:nvPr/>
        </p:nvSpPr>
        <p:spPr bwMode="auto">
          <a:xfrm flipH="1">
            <a:off x="6267450" y="4710113"/>
            <a:ext cx="211138" cy="730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7" name="Line 49">
            <a:extLst>
              <a:ext uri="{FF2B5EF4-FFF2-40B4-BE49-F238E27FC236}">
                <a16:creationId xmlns:a16="http://schemas.microsoft.com/office/drawing/2014/main" id="{778B82E5-76E7-2C7B-D61B-1A61A7BCBEB5}"/>
              </a:ext>
            </a:extLst>
          </p:cNvPr>
          <p:cNvSpPr>
            <a:spLocks noChangeShapeType="1"/>
          </p:cNvSpPr>
          <p:nvPr/>
        </p:nvSpPr>
        <p:spPr bwMode="auto">
          <a:xfrm flipH="1">
            <a:off x="5824538" y="4710113"/>
            <a:ext cx="246062" cy="1095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8" name="Line 50">
            <a:extLst>
              <a:ext uri="{FF2B5EF4-FFF2-40B4-BE49-F238E27FC236}">
                <a16:creationId xmlns:a16="http://schemas.microsoft.com/office/drawing/2014/main" id="{68638EAE-C6FF-FACB-8A55-AB2EF19BFDF9}"/>
              </a:ext>
            </a:extLst>
          </p:cNvPr>
          <p:cNvSpPr>
            <a:spLocks noChangeShapeType="1"/>
          </p:cNvSpPr>
          <p:nvPr/>
        </p:nvSpPr>
        <p:spPr bwMode="auto">
          <a:xfrm flipH="1">
            <a:off x="6169025" y="4841875"/>
            <a:ext cx="260350" cy="3810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59" name="Line 51">
            <a:extLst>
              <a:ext uri="{FF2B5EF4-FFF2-40B4-BE49-F238E27FC236}">
                <a16:creationId xmlns:a16="http://schemas.microsoft.com/office/drawing/2014/main" id="{BFE87EC7-7130-A501-9F1F-C191301B2050}"/>
              </a:ext>
            </a:extLst>
          </p:cNvPr>
          <p:cNvSpPr>
            <a:spLocks noChangeShapeType="1"/>
          </p:cNvSpPr>
          <p:nvPr/>
        </p:nvSpPr>
        <p:spPr bwMode="auto">
          <a:xfrm>
            <a:off x="5730875" y="4770438"/>
            <a:ext cx="219075"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60" name="Line 52">
            <a:extLst>
              <a:ext uri="{FF2B5EF4-FFF2-40B4-BE49-F238E27FC236}">
                <a16:creationId xmlns:a16="http://schemas.microsoft.com/office/drawing/2014/main" id="{1B430DD5-D3A6-5F84-EE1E-5B0CB99982A2}"/>
              </a:ext>
            </a:extLst>
          </p:cNvPr>
          <p:cNvSpPr>
            <a:spLocks noChangeShapeType="1"/>
          </p:cNvSpPr>
          <p:nvPr/>
        </p:nvSpPr>
        <p:spPr bwMode="auto">
          <a:xfrm flipH="1">
            <a:off x="6772275" y="4757738"/>
            <a:ext cx="261938" cy="1222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61" name="Line 53">
            <a:extLst>
              <a:ext uri="{FF2B5EF4-FFF2-40B4-BE49-F238E27FC236}">
                <a16:creationId xmlns:a16="http://schemas.microsoft.com/office/drawing/2014/main" id="{D5875B0B-5115-943B-F6AE-99FE7F5DC3BB}"/>
              </a:ext>
            </a:extLst>
          </p:cNvPr>
          <p:cNvSpPr>
            <a:spLocks noChangeShapeType="1"/>
          </p:cNvSpPr>
          <p:nvPr/>
        </p:nvSpPr>
        <p:spPr bwMode="auto">
          <a:xfrm flipH="1">
            <a:off x="5546725" y="4649788"/>
            <a:ext cx="179388"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62" name="Freeform 54">
            <a:extLst>
              <a:ext uri="{FF2B5EF4-FFF2-40B4-BE49-F238E27FC236}">
                <a16:creationId xmlns:a16="http://schemas.microsoft.com/office/drawing/2014/main" id="{D4F8D832-5DB6-7BAA-D17B-B250FDA19174}"/>
              </a:ext>
            </a:extLst>
          </p:cNvPr>
          <p:cNvSpPr>
            <a:spLocks/>
          </p:cNvSpPr>
          <p:nvPr/>
        </p:nvSpPr>
        <p:spPr bwMode="auto">
          <a:xfrm>
            <a:off x="5135563" y="4121150"/>
            <a:ext cx="461962" cy="473075"/>
          </a:xfrm>
          <a:custGeom>
            <a:avLst/>
            <a:gdLst>
              <a:gd name="T0" fmla="*/ 0 w 381"/>
              <a:gd name="T1" fmla="*/ 90760225 h 391"/>
              <a:gd name="T2" fmla="*/ 5880619 w 381"/>
              <a:gd name="T3" fmla="*/ 86369460 h 391"/>
              <a:gd name="T4" fmla="*/ 16171095 w 381"/>
              <a:gd name="T5" fmla="*/ 76121518 h 391"/>
              <a:gd name="T6" fmla="*/ 26462784 w 381"/>
              <a:gd name="T7" fmla="*/ 67338778 h 391"/>
              <a:gd name="T8" fmla="*/ 39693570 w 381"/>
              <a:gd name="T9" fmla="*/ 60018820 h 391"/>
              <a:gd name="T10" fmla="*/ 55865877 w 381"/>
              <a:gd name="T11" fmla="*/ 48308096 h 391"/>
              <a:gd name="T12" fmla="*/ 72036972 w 381"/>
              <a:gd name="T13" fmla="*/ 40988138 h 391"/>
              <a:gd name="T14" fmla="*/ 89678828 w 381"/>
              <a:gd name="T15" fmla="*/ 30741406 h 391"/>
              <a:gd name="T16" fmla="*/ 102910826 w 381"/>
              <a:gd name="T17" fmla="*/ 26349431 h 391"/>
              <a:gd name="T18" fmla="*/ 119081921 w 381"/>
              <a:gd name="T19" fmla="*/ 21958665 h 391"/>
              <a:gd name="T20" fmla="*/ 138194538 w 381"/>
              <a:gd name="T21" fmla="*/ 14638707 h 391"/>
              <a:gd name="T22" fmla="*/ 151425324 w 381"/>
              <a:gd name="T23" fmla="*/ 11710724 h 391"/>
              <a:gd name="T24" fmla="*/ 164657322 w 381"/>
              <a:gd name="T25" fmla="*/ 10246732 h 391"/>
              <a:gd name="T26" fmla="*/ 182299178 w 381"/>
              <a:gd name="T27" fmla="*/ 4391975 h 391"/>
              <a:gd name="T28" fmla="*/ 204350891 w 381"/>
              <a:gd name="T29" fmla="*/ 2927983 h 391"/>
              <a:gd name="T30" fmla="*/ 221992747 w 381"/>
              <a:gd name="T31" fmla="*/ 2927983 h 391"/>
              <a:gd name="T32" fmla="*/ 248455531 w 381"/>
              <a:gd name="T33" fmla="*/ 0 h 391"/>
              <a:gd name="T34" fmla="*/ 264627839 w 381"/>
              <a:gd name="T35" fmla="*/ 0 h 391"/>
              <a:gd name="T36" fmla="*/ 288150313 w 381"/>
              <a:gd name="T37" fmla="*/ 0 h 391"/>
              <a:gd name="T38" fmla="*/ 310202027 w 381"/>
              <a:gd name="T39" fmla="*/ 0 h 391"/>
              <a:gd name="T40" fmla="*/ 327843883 w 381"/>
              <a:gd name="T41" fmla="*/ 2927983 h 391"/>
              <a:gd name="T42" fmla="*/ 341075881 w 381"/>
              <a:gd name="T43" fmla="*/ 2927983 h 391"/>
              <a:gd name="T44" fmla="*/ 370478974 w 381"/>
              <a:gd name="T45" fmla="*/ 4391975 h 391"/>
              <a:gd name="T46" fmla="*/ 386650069 w 381"/>
              <a:gd name="T47" fmla="*/ 7319958 h 391"/>
              <a:gd name="T48" fmla="*/ 407232234 w 381"/>
              <a:gd name="T49" fmla="*/ 10246732 h 391"/>
              <a:gd name="T50" fmla="*/ 420464232 w 381"/>
              <a:gd name="T51" fmla="*/ 14638707 h 391"/>
              <a:gd name="T52" fmla="*/ 436635327 w 381"/>
              <a:gd name="T53" fmla="*/ 16102699 h 391"/>
              <a:gd name="T54" fmla="*/ 460157802 w 381"/>
              <a:gd name="T55" fmla="*/ 21958665 h 391"/>
              <a:gd name="T56" fmla="*/ 479270419 w 381"/>
              <a:gd name="T57" fmla="*/ 23422657 h 391"/>
              <a:gd name="T58" fmla="*/ 499852584 w 381"/>
              <a:gd name="T59" fmla="*/ 29277414 h 391"/>
              <a:gd name="T60" fmla="*/ 513083370 w 381"/>
              <a:gd name="T61" fmla="*/ 30741406 h 391"/>
              <a:gd name="T62" fmla="*/ 529255677 w 381"/>
              <a:gd name="T63" fmla="*/ 38061364 h 391"/>
              <a:gd name="T64" fmla="*/ 542486463 w 381"/>
              <a:gd name="T65" fmla="*/ 48308096 h 391"/>
              <a:gd name="T66" fmla="*/ 545426772 w 381"/>
              <a:gd name="T67" fmla="*/ 57092046 h 391"/>
              <a:gd name="T68" fmla="*/ 555718461 w 381"/>
              <a:gd name="T69" fmla="*/ 70266761 h 391"/>
              <a:gd name="T70" fmla="*/ 558658770 w 381"/>
              <a:gd name="T71" fmla="*/ 79049502 h 391"/>
              <a:gd name="T72" fmla="*/ 0 w 381"/>
              <a:gd name="T73" fmla="*/ 570914411 h 3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1">
                <a:moveTo>
                  <a:pt x="0" y="390"/>
                </a:moveTo>
                <a:lnTo>
                  <a:pt x="0" y="62"/>
                </a:lnTo>
                <a:lnTo>
                  <a:pt x="4" y="59"/>
                </a:lnTo>
                <a:lnTo>
                  <a:pt x="9" y="56"/>
                </a:lnTo>
                <a:lnTo>
                  <a:pt x="11" y="52"/>
                </a:lnTo>
                <a:lnTo>
                  <a:pt x="16" y="49"/>
                </a:lnTo>
                <a:lnTo>
                  <a:pt x="18" y="46"/>
                </a:lnTo>
                <a:lnTo>
                  <a:pt x="22" y="44"/>
                </a:lnTo>
                <a:lnTo>
                  <a:pt x="27" y="41"/>
                </a:lnTo>
                <a:lnTo>
                  <a:pt x="31" y="38"/>
                </a:lnTo>
                <a:lnTo>
                  <a:pt x="38" y="33"/>
                </a:lnTo>
                <a:lnTo>
                  <a:pt x="43" y="29"/>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1"/>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0"/>
                </a:lnTo>
                <a:lnTo>
                  <a:pt x="0" y="390"/>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63" name="Oval 55" descr="Small confetti">
            <a:extLst>
              <a:ext uri="{FF2B5EF4-FFF2-40B4-BE49-F238E27FC236}">
                <a16:creationId xmlns:a16="http://schemas.microsoft.com/office/drawing/2014/main" id="{EDD1E395-AFDD-EBBB-2E82-C3487BE70356}"/>
              </a:ext>
            </a:extLst>
          </p:cNvPr>
          <p:cNvSpPr>
            <a:spLocks noChangeArrowheads="1"/>
          </p:cNvSpPr>
          <p:nvPr/>
        </p:nvSpPr>
        <p:spPr bwMode="auto">
          <a:xfrm>
            <a:off x="5262563" y="43402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64" name="Freeform 56">
            <a:extLst>
              <a:ext uri="{FF2B5EF4-FFF2-40B4-BE49-F238E27FC236}">
                <a16:creationId xmlns:a16="http://schemas.microsoft.com/office/drawing/2014/main" id="{1129B2AA-8F4E-6E33-32FD-E08BDDC3542B}"/>
              </a:ext>
            </a:extLst>
          </p:cNvPr>
          <p:cNvSpPr>
            <a:spLocks/>
          </p:cNvSpPr>
          <p:nvPr/>
        </p:nvSpPr>
        <p:spPr bwMode="auto">
          <a:xfrm>
            <a:off x="7434263" y="3998913"/>
            <a:ext cx="303212" cy="207962"/>
          </a:xfrm>
          <a:custGeom>
            <a:avLst/>
            <a:gdLst>
              <a:gd name="T0" fmla="*/ 72079557 w 250"/>
              <a:gd name="T1" fmla="*/ 235362203 h 172"/>
              <a:gd name="T2" fmla="*/ 61782477 w 250"/>
              <a:gd name="T3" fmla="*/ 228053306 h 172"/>
              <a:gd name="T4" fmla="*/ 54426554 w 250"/>
              <a:gd name="T5" fmla="*/ 217819641 h 172"/>
              <a:gd name="T6" fmla="*/ 42659503 w 250"/>
              <a:gd name="T7" fmla="*/ 204662417 h 172"/>
              <a:gd name="T8" fmla="*/ 35303580 w 250"/>
              <a:gd name="T9" fmla="*/ 192968182 h 172"/>
              <a:gd name="T10" fmla="*/ 35303580 w 250"/>
              <a:gd name="T11" fmla="*/ 178349178 h 172"/>
              <a:gd name="T12" fmla="*/ 42659503 w 250"/>
              <a:gd name="T13" fmla="*/ 165191955 h 172"/>
              <a:gd name="T14" fmla="*/ 54426554 w 250"/>
              <a:gd name="T15" fmla="*/ 154959499 h 172"/>
              <a:gd name="T16" fmla="*/ 64723634 w 250"/>
              <a:gd name="T17" fmla="*/ 143264055 h 172"/>
              <a:gd name="T18" fmla="*/ 69137187 w 250"/>
              <a:gd name="T19" fmla="*/ 131568610 h 172"/>
              <a:gd name="T20" fmla="*/ 72079557 w 250"/>
              <a:gd name="T21" fmla="*/ 118412596 h 172"/>
              <a:gd name="T22" fmla="*/ 61782477 w 250"/>
              <a:gd name="T23" fmla="*/ 103793592 h 172"/>
              <a:gd name="T24" fmla="*/ 50014213 w 250"/>
              <a:gd name="T25" fmla="*/ 93559927 h 172"/>
              <a:gd name="T26" fmla="*/ 32362423 w 250"/>
              <a:gd name="T27" fmla="*/ 80402704 h 172"/>
              <a:gd name="T28" fmla="*/ 22065344 w 250"/>
              <a:gd name="T29" fmla="*/ 68708468 h 172"/>
              <a:gd name="T30" fmla="*/ 14709421 w 250"/>
              <a:gd name="T31" fmla="*/ 55551245 h 172"/>
              <a:gd name="T32" fmla="*/ 2942369 w 250"/>
              <a:gd name="T33" fmla="*/ 36546903 h 172"/>
              <a:gd name="T34" fmla="*/ 0 w 250"/>
              <a:gd name="T35" fmla="*/ 21927900 h 172"/>
              <a:gd name="T36" fmla="*/ 7354710 w 250"/>
              <a:gd name="T37" fmla="*/ 7308897 h 172"/>
              <a:gd name="T38" fmla="*/ 22065344 w 250"/>
              <a:gd name="T39" fmla="*/ 1461779 h 172"/>
              <a:gd name="T40" fmla="*/ 42659503 w 250"/>
              <a:gd name="T41" fmla="*/ 2923559 h 172"/>
              <a:gd name="T42" fmla="*/ 54426554 w 250"/>
              <a:gd name="T43" fmla="*/ 17542562 h 172"/>
              <a:gd name="T44" fmla="*/ 64723634 w 250"/>
              <a:gd name="T45" fmla="*/ 30699786 h 172"/>
              <a:gd name="T46" fmla="*/ 77963082 w 250"/>
              <a:gd name="T47" fmla="*/ 39470462 h 172"/>
              <a:gd name="T48" fmla="*/ 94143687 w 250"/>
              <a:gd name="T49" fmla="*/ 45318789 h 172"/>
              <a:gd name="T50" fmla="*/ 111795477 w 250"/>
              <a:gd name="T51" fmla="*/ 45318789 h 172"/>
              <a:gd name="T52" fmla="*/ 125034926 w 250"/>
              <a:gd name="T53" fmla="*/ 36546903 h 172"/>
              <a:gd name="T54" fmla="*/ 132389636 w 250"/>
              <a:gd name="T55" fmla="*/ 21927900 h 172"/>
              <a:gd name="T56" fmla="*/ 139745559 w 250"/>
              <a:gd name="T57" fmla="*/ 7308897 h 172"/>
              <a:gd name="T58" fmla="*/ 151512611 w 250"/>
              <a:gd name="T59" fmla="*/ 1461779 h 172"/>
              <a:gd name="T60" fmla="*/ 164752059 w 250"/>
              <a:gd name="T61" fmla="*/ 14619003 h 172"/>
              <a:gd name="T62" fmla="*/ 169165613 w 250"/>
              <a:gd name="T63" fmla="*/ 24851459 h 172"/>
              <a:gd name="T64" fmla="*/ 172106770 w 250"/>
              <a:gd name="T65" fmla="*/ 39470462 h 172"/>
              <a:gd name="T66" fmla="*/ 176520324 w 250"/>
              <a:gd name="T67" fmla="*/ 61398362 h 172"/>
              <a:gd name="T68" fmla="*/ 194172113 w 250"/>
              <a:gd name="T69" fmla="*/ 57013024 h 172"/>
              <a:gd name="T70" fmla="*/ 208881534 w 250"/>
              <a:gd name="T71" fmla="*/ 54089465 h 172"/>
              <a:gd name="T72" fmla="*/ 226534537 w 250"/>
              <a:gd name="T73" fmla="*/ 48242348 h 172"/>
              <a:gd name="T74" fmla="*/ 244186326 w 250"/>
              <a:gd name="T75" fmla="*/ 43855800 h 172"/>
              <a:gd name="T76" fmla="*/ 272135196 w 250"/>
              <a:gd name="T77" fmla="*/ 43855800 h 172"/>
              <a:gd name="T78" fmla="*/ 280961091 w 250"/>
              <a:gd name="T79" fmla="*/ 55551245 h 172"/>
              <a:gd name="T80" fmla="*/ 283903460 w 250"/>
              <a:gd name="T81" fmla="*/ 71632027 h 172"/>
              <a:gd name="T82" fmla="*/ 276547537 w 250"/>
              <a:gd name="T83" fmla="*/ 83327472 h 172"/>
              <a:gd name="T84" fmla="*/ 273606380 w 250"/>
              <a:gd name="T85" fmla="*/ 96483486 h 172"/>
              <a:gd name="T86" fmla="*/ 288315801 w 250"/>
              <a:gd name="T87" fmla="*/ 102331813 h 172"/>
              <a:gd name="T88" fmla="*/ 313323514 w 250"/>
              <a:gd name="T89" fmla="*/ 111102489 h 172"/>
              <a:gd name="T90" fmla="*/ 330975304 w 250"/>
              <a:gd name="T91" fmla="*/ 114026048 h 172"/>
              <a:gd name="T92" fmla="*/ 351569463 w 250"/>
              <a:gd name="T93" fmla="*/ 119874375 h 172"/>
              <a:gd name="T94" fmla="*/ 366278883 w 250"/>
              <a:gd name="T95" fmla="*/ 135955158 h 172"/>
              <a:gd name="T96" fmla="*/ 355981804 w 250"/>
              <a:gd name="T97" fmla="*/ 146187613 h 172"/>
              <a:gd name="T98" fmla="*/ 341272383 w 250"/>
              <a:gd name="T99" fmla="*/ 153497719 h 172"/>
              <a:gd name="T100" fmla="*/ 311852329 w 250"/>
              <a:gd name="T101" fmla="*/ 156421278 h 172"/>
              <a:gd name="T102" fmla="*/ 294200539 w 250"/>
              <a:gd name="T103" fmla="*/ 156421278 h 172"/>
              <a:gd name="T104" fmla="*/ 279489906 w 250"/>
              <a:gd name="T105" fmla="*/ 163730175 h 172"/>
              <a:gd name="T106" fmla="*/ 279489906 w 250"/>
              <a:gd name="T107" fmla="*/ 181272737 h 172"/>
              <a:gd name="T108" fmla="*/ 280961091 w 250"/>
              <a:gd name="T109" fmla="*/ 194429961 h 172"/>
              <a:gd name="T110" fmla="*/ 286844616 w 250"/>
              <a:gd name="T111" fmla="*/ 206124196 h 172"/>
              <a:gd name="T112" fmla="*/ 288315801 w 250"/>
              <a:gd name="T113" fmla="*/ 217819641 h 172"/>
              <a:gd name="T114" fmla="*/ 283903460 w 250"/>
              <a:gd name="T115" fmla="*/ 229515085 h 172"/>
              <a:gd name="T116" fmla="*/ 261838116 w 250"/>
              <a:gd name="T117" fmla="*/ 232438644 h 172"/>
              <a:gd name="T118" fmla="*/ 239772773 w 250"/>
              <a:gd name="T119" fmla="*/ 232438644 h 172"/>
              <a:gd name="T120" fmla="*/ 216237457 w 250"/>
              <a:gd name="T121" fmla="*/ 233900423 h 172"/>
              <a:gd name="T122" fmla="*/ 157397349 w 250"/>
              <a:gd name="T123" fmla="*/ 248519426 h 1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50" h="172">
                <a:moveTo>
                  <a:pt x="78" y="171"/>
                </a:moveTo>
                <a:lnTo>
                  <a:pt x="54" y="164"/>
                </a:lnTo>
                <a:lnTo>
                  <a:pt x="49" y="161"/>
                </a:lnTo>
                <a:lnTo>
                  <a:pt x="46" y="161"/>
                </a:lnTo>
                <a:lnTo>
                  <a:pt x="42" y="159"/>
                </a:lnTo>
                <a:lnTo>
                  <a:pt x="42" y="156"/>
                </a:lnTo>
                <a:lnTo>
                  <a:pt x="39" y="155"/>
                </a:lnTo>
                <a:lnTo>
                  <a:pt x="39" y="153"/>
                </a:lnTo>
                <a:lnTo>
                  <a:pt x="37" y="149"/>
                </a:lnTo>
                <a:lnTo>
                  <a:pt x="34" y="146"/>
                </a:lnTo>
                <a:lnTo>
                  <a:pt x="30" y="143"/>
                </a:lnTo>
                <a:lnTo>
                  <a:pt x="29" y="140"/>
                </a:lnTo>
                <a:lnTo>
                  <a:pt x="27" y="138"/>
                </a:lnTo>
                <a:lnTo>
                  <a:pt x="24" y="134"/>
                </a:lnTo>
                <a:lnTo>
                  <a:pt x="24" y="132"/>
                </a:lnTo>
                <a:lnTo>
                  <a:pt x="24" y="128"/>
                </a:lnTo>
                <a:lnTo>
                  <a:pt x="24" y="124"/>
                </a:lnTo>
                <a:lnTo>
                  <a:pt x="24" y="122"/>
                </a:lnTo>
                <a:lnTo>
                  <a:pt x="24" y="119"/>
                </a:lnTo>
                <a:lnTo>
                  <a:pt x="25" y="117"/>
                </a:lnTo>
                <a:lnTo>
                  <a:pt x="29" y="113"/>
                </a:lnTo>
                <a:lnTo>
                  <a:pt x="32" y="111"/>
                </a:lnTo>
                <a:lnTo>
                  <a:pt x="34" y="108"/>
                </a:lnTo>
                <a:lnTo>
                  <a:pt x="37" y="106"/>
                </a:lnTo>
                <a:lnTo>
                  <a:pt x="39" y="103"/>
                </a:lnTo>
                <a:lnTo>
                  <a:pt x="42" y="101"/>
                </a:lnTo>
                <a:lnTo>
                  <a:pt x="44" y="98"/>
                </a:lnTo>
                <a:lnTo>
                  <a:pt x="46" y="96"/>
                </a:lnTo>
                <a:lnTo>
                  <a:pt x="46" y="93"/>
                </a:lnTo>
                <a:lnTo>
                  <a:pt x="47" y="90"/>
                </a:lnTo>
                <a:lnTo>
                  <a:pt x="49" y="87"/>
                </a:lnTo>
                <a:lnTo>
                  <a:pt x="49" y="85"/>
                </a:lnTo>
                <a:lnTo>
                  <a:pt x="49" y="81"/>
                </a:lnTo>
                <a:lnTo>
                  <a:pt x="47" y="79"/>
                </a:lnTo>
                <a:lnTo>
                  <a:pt x="46" y="75"/>
                </a:lnTo>
                <a:lnTo>
                  <a:pt x="42" y="71"/>
                </a:lnTo>
                <a:lnTo>
                  <a:pt x="41" y="69"/>
                </a:lnTo>
                <a:lnTo>
                  <a:pt x="37" y="66"/>
                </a:lnTo>
                <a:lnTo>
                  <a:pt x="34" y="64"/>
                </a:lnTo>
                <a:lnTo>
                  <a:pt x="30" y="62"/>
                </a:lnTo>
                <a:lnTo>
                  <a:pt x="25" y="58"/>
                </a:lnTo>
                <a:lnTo>
                  <a:pt x="22" y="55"/>
                </a:lnTo>
                <a:lnTo>
                  <a:pt x="20" y="53"/>
                </a:lnTo>
                <a:lnTo>
                  <a:pt x="19" y="50"/>
                </a:lnTo>
                <a:lnTo>
                  <a:pt x="15" y="47"/>
                </a:lnTo>
                <a:lnTo>
                  <a:pt x="14" y="44"/>
                </a:lnTo>
                <a:lnTo>
                  <a:pt x="12" y="42"/>
                </a:lnTo>
                <a:lnTo>
                  <a:pt x="10" y="38"/>
                </a:lnTo>
                <a:lnTo>
                  <a:pt x="7" y="33"/>
                </a:lnTo>
                <a:lnTo>
                  <a:pt x="3" y="30"/>
                </a:lnTo>
                <a:lnTo>
                  <a:pt x="2" y="25"/>
                </a:lnTo>
                <a:lnTo>
                  <a:pt x="0" y="21"/>
                </a:lnTo>
                <a:lnTo>
                  <a:pt x="0" y="18"/>
                </a:lnTo>
                <a:lnTo>
                  <a:pt x="0" y="15"/>
                </a:lnTo>
                <a:lnTo>
                  <a:pt x="0" y="10"/>
                </a:lnTo>
                <a:lnTo>
                  <a:pt x="2" y="7"/>
                </a:lnTo>
                <a:lnTo>
                  <a:pt x="5" y="5"/>
                </a:lnTo>
                <a:lnTo>
                  <a:pt x="8" y="2"/>
                </a:lnTo>
                <a:lnTo>
                  <a:pt x="12" y="1"/>
                </a:lnTo>
                <a:lnTo>
                  <a:pt x="15" y="1"/>
                </a:lnTo>
                <a:lnTo>
                  <a:pt x="20" y="0"/>
                </a:lnTo>
                <a:lnTo>
                  <a:pt x="25" y="0"/>
                </a:lnTo>
                <a:lnTo>
                  <a:pt x="29" y="2"/>
                </a:lnTo>
                <a:lnTo>
                  <a:pt x="30" y="5"/>
                </a:lnTo>
                <a:lnTo>
                  <a:pt x="34" y="9"/>
                </a:lnTo>
                <a:lnTo>
                  <a:pt x="37" y="12"/>
                </a:lnTo>
                <a:lnTo>
                  <a:pt x="39" y="15"/>
                </a:lnTo>
                <a:lnTo>
                  <a:pt x="41" y="17"/>
                </a:lnTo>
                <a:lnTo>
                  <a:pt x="44" y="21"/>
                </a:lnTo>
                <a:lnTo>
                  <a:pt x="47" y="22"/>
                </a:lnTo>
                <a:lnTo>
                  <a:pt x="49" y="25"/>
                </a:lnTo>
                <a:lnTo>
                  <a:pt x="53" y="27"/>
                </a:lnTo>
                <a:lnTo>
                  <a:pt x="56" y="28"/>
                </a:lnTo>
                <a:lnTo>
                  <a:pt x="59" y="30"/>
                </a:lnTo>
                <a:lnTo>
                  <a:pt x="64" y="31"/>
                </a:lnTo>
                <a:lnTo>
                  <a:pt x="68" y="32"/>
                </a:lnTo>
                <a:lnTo>
                  <a:pt x="73" y="32"/>
                </a:lnTo>
                <a:lnTo>
                  <a:pt x="76" y="31"/>
                </a:lnTo>
                <a:lnTo>
                  <a:pt x="80" y="30"/>
                </a:lnTo>
                <a:lnTo>
                  <a:pt x="83" y="27"/>
                </a:lnTo>
                <a:lnTo>
                  <a:pt x="85" y="25"/>
                </a:lnTo>
                <a:lnTo>
                  <a:pt x="86" y="22"/>
                </a:lnTo>
                <a:lnTo>
                  <a:pt x="88" y="18"/>
                </a:lnTo>
                <a:lnTo>
                  <a:pt x="90" y="15"/>
                </a:lnTo>
                <a:lnTo>
                  <a:pt x="90" y="12"/>
                </a:lnTo>
                <a:lnTo>
                  <a:pt x="93" y="9"/>
                </a:lnTo>
                <a:lnTo>
                  <a:pt x="95" y="5"/>
                </a:lnTo>
                <a:lnTo>
                  <a:pt x="97" y="2"/>
                </a:lnTo>
                <a:lnTo>
                  <a:pt x="100" y="1"/>
                </a:lnTo>
                <a:lnTo>
                  <a:pt x="103" y="1"/>
                </a:lnTo>
                <a:lnTo>
                  <a:pt x="107" y="5"/>
                </a:lnTo>
                <a:lnTo>
                  <a:pt x="110" y="6"/>
                </a:lnTo>
                <a:lnTo>
                  <a:pt x="112" y="10"/>
                </a:lnTo>
                <a:lnTo>
                  <a:pt x="112" y="12"/>
                </a:lnTo>
                <a:lnTo>
                  <a:pt x="113" y="15"/>
                </a:lnTo>
                <a:lnTo>
                  <a:pt x="115" y="17"/>
                </a:lnTo>
                <a:lnTo>
                  <a:pt x="115" y="20"/>
                </a:lnTo>
                <a:lnTo>
                  <a:pt x="117" y="23"/>
                </a:lnTo>
                <a:lnTo>
                  <a:pt x="117" y="27"/>
                </a:lnTo>
                <a:lnTo>
                  <a:pt x="119" y="31"/>
                </a:lnTo>
                <a:lnTo>
                  <a:pt x="120" y="38"/>
                </a:lnTo>
                <a:lnTo>
                  <a:pt x="120" y="42"/>
                </a:lnTo>
                <a:lnTo>
                  <a:pt x="125" y="42"/>
                </a:lnTo>
                <a:lnTo>
                  <a:pt x="129" y="42"/>
                </a:lnTo>
                <a:lnTo>
                  <a:pt x="132" y="39"/>
                </a:lnTo>
                <a:lnTo>
                  <a:pt x="136" y="39"/>
                </a:lnTo>
                <a:lnTo>
                  <a:pt x="139" y="38"/>
                </a:lnTo>
                <a:lnTo>
                  <a:pt x="142" y="37"/>
                </a:lnTo>
                <a:lnTo>
                  <a:pt x="146" y="37"/>
                </a:lnTo>
                <a:lnTo>
                  <a:pt x="149" y="36"/>
                </a:lnTo>
                <a:lnTo>
                  <a:pt x="154" y="33"/>
                </a:lnTo>
                <a:lnTo>
                  <a:pt x="158" y="32"/>
                </a:lnTo>
                <a:lnTo>
                  <a:pt x="163" y="31"/>
                </a:lnTo>
                <a:lnTo>
                  <a:pt x="166" y="30"/>
                </a:lnTo>
                <a:lnTo>
                  <a:pt x="173" y="30"/>
                </a:lnTo>
                <a:lnTo>
                  <a:pt x="178" y="30"/>
                </a:lnTo>
                <a:lnTo>
                  <a:pt x="185" y="30"/>
                </a:lnTo>
                <a:lnTo>
                  <a:pt x="185" y="32"/>
                </a:lnTo>
                <a:lnTo>
                  <a:pt x="188" y="34"/>
                </a:lnTo>
                <a:lnTo>
                  <a:pt x="191" y="38"/>
                </a:lnTo>
                <a:lnTo>
                  <a:pt x="193" y="42"/>
                </a:lnTo>
                <a:lnTo>
                  <a:pt x="193" y="46"/>
                </a:lnTo>
                <a:lnTo>
                  <a:pt x="193" y="49"/>
                </a:lnTo>
                <a:lnTo>
                  <a:pt x="191" y="53"/>
                </a:lnTo>
                <a:lnTo>
                  <a:pt x="188" y="54"/>
                </a:lnTo>
                <a:lnTo>
                  <a:pt x="188" y="57"/>
                </a:lnTo>
                <a:lnTo>
                  <a:pt x="185" y="60"/>
                </a:lnTo>
                <a:lnTo>
                  <a:pt x="185" y="63"/>
                </a:lnTo>
                <a:lnTo>
                  <a:pt x="186" y="66"/>
                </a:lnTo>
                <a:lnTo>
                  <a:pt x="190" y="66"/>
                </a:lnTo>
                <a:lnTo>
                  <a:pt x="193" y="69"/>
                </a:lnTo>
                <a:lnTo>
                  <a:pt x="196" y="70"/>
                </a:lnTo>
                <a:lnTo>
                  <a:pt x="202" y="71"/>
                </a:lnTo>
                <a:lnTo>
                  <a:pt x="208" y="74"/>
                </a:lnTo>
                <a:lnTo>
                  <a:pt x="213" y="76"/>
                </a:lnTo>
                <a:lnTo>
                  <a:pt x="217" y="76"/>
                </a:lnTo>
                <a:lnTo>
                  <a:pt x="222" y="78"/>
                </a:lnTo>
                <a:lnTo>
                  <a:pt x="225" y="78"/>
                </a:lnTo>
                <a:lnTo>
                  <a:pt x="230" y="79"/>
                </a:lnTo>
                <a:lnTo>
                  <a:pt x="235" y="80"/>
                </a:lnTo>
                <a:lnTo>
                  <a:pt x="239" y="82"/>
                </a:lnTo>
                <a:lnTo>
                  <a:pt x="242" y="86"/>
                </a:lnTo>
                <a:lnTo>
                  <a:pt x="246" y="90"/>
                </a:lnTo>
                <a:lnTo>
                  <a:pt x="249" y="93"/>
                </a:lnTo>
                <a:lnTo>
                  <a:pt x="249" y="96"/>
                </a:lnTo>
                <a:lnTo>
                  <a:pt x="246" y="98"/>
                </a:lnTo>
                <a:lnTo>
                  <a:pt x="242" y="100"/>
                </a:lnTo>
                <a:lnTo>
                  <a:pt x="241" y="102"/>
                </a:lnTo>
                <a:lnTo>
                  <a:pt x="237" y="105"/>
                </a:lnTo>
                <a:lnTo>
                  <a:pt x="232" y="105"/>
                </a:lnTo>
                <a:lnTo>
                  <a:pt x="229" y="106"/>
                </a:lnTo>
                <a:lnTo>
                  <a:pt x="215" y="107"/>
                </a:lnTo>
                <a:lnTo>
                  <a:pt x="212" y="107"/>
                </a:lnTo>
                <a:lnTo>
                  <a:pt x="207" y="107"/>
                </a:lnTo>
                <a:lnTo>
                  <a:pt x="203" y="107"/>
                </a:lnTo>
                <a:lnTo>
                  <a:pt x="200" y="107"/>
                </a:lnTo>
                <a:lnTo>
                  <a:pt x="196" y="107"/>
                </a:lnTo>
                <a:lnTo>
                  <a:pt x="193" y="109"/>
                </a:lnTo>
                <a:lnTo>
                  <a:pt x="190" y="112"/>
                </a:lnTo>
                <a:lnTo>
                  <a:pt x="190" y="116"/>
                </a:lnTo>
                <a:lnTo>
                  <a:pt x="190" y="121"/>
                </a:lnTo>
                <a:lnTo>
                  <a:pt x="190" y="124"/>
                </a:lnTo>
                <a:lnTo>
                  <a:pt x="190" y="127"/>
                </a:lnTo>
                <a:lnTo>
                  <a:pt x="190" y="130"/>
                </a:lnTo>
                <a:lnTo>
                  <a:pt x="191" y="133"/>
                </a:lnTo>
                <a:lnTo>
                  <a:pt x="191" y="137"/>
                </a:lnTo>
                <a:lnTo>
                  <a:pt x="193" y="139"/>
                </a:lnTo>
                <a:lnTo>
                  <a:pt x="195" y="141"/>
                </a:lnTo>
                <a:lnTo>
                  <a:pt x="196" y="144"/>
                </a:lnTo>
                <a:lnTo>
                  <a:pt x="196" y="146"/>
                </a:lnTo>
                <a:lnTo>
                  <a:pt x="196" y="149"/>
                </a:lnTo>
                <a:lnTo>
                  <a:pt x="196" y="153"/>
                </a:lnTo>
                <a:lnTo>
                  <a:pt x="196" y="155"/>
                </a:lnTo>
                <a:lnTo>
                  <a:pt x="193" y="157"/>
                </a:lnTo>
                <a:lnTo>
                  <a:pt x="190" y="157"/>
                </a:lnTo>
                <a:lnTo>
                  <a:pt x="183" y="159"/>
                </a:lnTo>
                <a:lnTo>
                  <a:pt x="178" y="159"/>
                </a:lnTo>
                <a:lnTo>
                  <a:pt x="173" y="159"/>
                </a:lnTo>
                <a:lnTo>
                  <a:pt x="166" y="159"/>
                </a:lnTo>
                <a:lnTo>
                  <a:pt x="163" y="159"/>
                </a:lnTo>
                <a:lnTo>
                  <a:pt x="159" y="159"/>
                </a:lnTo>
                <a:lnTo>
                  <a:pt x="156" y="159"/>
                </a:lnTo>
                <a:lnTo>
                  <a:pt x="147" y="160"/>
                </a:lnTo>
                <a:lnTo>
                  <a:pt x="141" y="164"/>
                </a:lnTo>
                <a:lnTo>
                  <a:pt x="122" y="169"/>
                </a:lnTo>
                <a:lnTo>
                  <a:pt x="107" y="170"/>
                </a:lnTo>
                <a:lnTo>
                  <a:pt x="76" y="171"/>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65" name="Freeform 57">
            <a:extLst>
              <a:ext uri="{FF2B5EF4-FFF2-40B4-BE49-F238E27FC236}">
                <a16:creationId xmlns:a16="http://schemas.microsoft.com/office/drawing/2014/main" id="{B6A7056A-13F1-294C-CB5D-E0F6CD1F09CA}"/>
              </a:ext>
            </a:extLst>
          </p:cNvPr>
          <p:cNvSpPr>
            <a:spLocks/>
          </p:cNvSpPr>
          <p:nvPr/>
        </p:nvSpPr>
        <p:spPr bwMode="auto">
          <a:xfrm>
            <a:off x="7507288" y="4110038"/>
            <a:ext cx="73025" cy="33337"/>
          </a:xfrm>
          <a:custGeom>
            <a:avLst/>
            <a:gdLst>
              <a:gd name="T0" fmla="*/ 8598993 w 61"/>
              <a:gd name="T1" fmla="*/ 1524859 h 27"/>
              <a:gd name="T2" fmla="*/ 5733061 w 61"/>
              <a:gd name="T3" fmla="*/ 3048483 h 27"/>
              <a:gd name="T4" fmla="*/ 2865932 w 61"/>
              <a:gd name="T5" fmla="*/ 7623061 h 27"/>
              <a:gd name="T6" fmla="*/ 2865932 w 61"/>
              <a:gd name="T7" fmla="*/ 12196403 h 27"/>
              <a:gd name="T8" fmla="*/ 2865932 w 61"/>
              <a:gd name="T9" fmla="*/ 13720028 h 27"/>
              <a:gd name="T10" fmla="*/ 2865932 w 61"/>
              <a:gd name="T11" fmla="*/ 16769746 h 27"/>
              <a:gd name="T12" fmla="*/ 1432966 w 61"/>
              <a:gd name="T13" fmla="*/ 21343088 h 27"/>
              <a:gd name="T14" fmla="*/ 0 w 61"/>
              <a:gd name="T15" fmla="*/ 24391572 h 27"/>
              <a:gd name="T16" fmla="*/ 2865932 w 61"/>
              <a:gd name="T17" fmla="*/ 27441290 h 27"/>
              <a:gd name="T18" fmla="*/ 7166027 w 61"/>
              <a:gd name="T19" fmla="*/ 28964914 h 27"/>
              <a:gd name="T20" fmla="*/ 10031959 w 61"/>
              <a:gd name="T21" fmla="*/ 32014632 h 27"/>
              <a:gd name="T22" fmla="*/ 14330857 w 61"/>
              <a:gd name="T23" fmla="*/ 33538257 h 27"/>
              <a:gd name="T24" fmla="*/ 20063918 w 61"/>
              <a:gd name="T25" fmla="*/ 35063116 h 27"/>
              <a:gd name="T26" fmla="*/ 24362816 w 61"/>
              <a:gd name="T27" fmla="*/ 36587975 h 27"/>
              <a:gd name="T28" fmla="*/ 28662911 w 61"/>
              <a:gd name="T29" fmla="*/ 38112834 h 27"/>
              <a:gd name="T30" fmla="*/ 32961809 w 61"/>
              <a:gd name="T31" fmla="*/ 38112834 h 27"/>
              <a:gd name="T32" fmla="*/ 37260707 w 61"/>
              <a:gd name="T33" fmla="*/ 39636458 h 27"/>
              <a:gd name="T34" fmla="*/ 42993768 w 61"/>
              <a:gd name="T35" fmla="*/ 39636458 h 27"/>
              <a:gd name="T36" fmla="*/ 47292666 w 61"/>
              <a:gd name="T37" fmla="*/ 39636458 h 27"/>
              <a:gd name="T38" fmla="*/ 53025727 w 61"/>
              <a:gd name="T39" fmla="*/ 38112834 h 27"/>
              <a:gd name="T40" fmla="*/ 57324625 w 61"/>
              <a:gd name="T41" fmla="*/ 38112834 h 27"/>
              <a:gd name="T42" fmla="*/ 61624720 w 61"/>
              <a:gd name="T43" fmla="*/ 36587975 h 27"/>
              <a:gd name="T44" fmla="*/ 65923618 w 61"/>
              <a:gd name="T45" fmla="*/ 36587975 h 27"/>
              <a:gd name="T46" fmla="*/ 71656679 w 61"/>
              <a:gd name="T47" fmla="*/ 33538257 h 27"/>
              <a:gd name="T48" fmla="*/ 75955577 w 61"/>
              <a:gd name="T49" fmla="*/ 32014632 h 27"/>
              <a:gd name="T50" fmla="*/ 78821509 w 61"/>
              <a:gd name="T51" fmla="*/ 28964914 h 27"/>
              <a:gd name="T52" fmla="*/ 81687441 w 61"/>
              <a:gd name="T53" fmla="*/ 24391572 h 27"/>
              <a:gd name="T54" fmla="*/ 81687441 w 61"/>
              <a:gd name="T55" fmla="*/ 24391572 h 27"/>
              <a:gd name="T56" fmla="*/ 81687441 w 61"/>
              <a:gd name="T57" fmla="*/ 25916431 h 27"/>
              <a:gd name="T58" fmla="*/ 83121604 w 61"/>
              <a:gd name="T59" fmla="*/ 25916431 h 27"/>
              <a:gd name="T60" fmla="*/ 81687441 w 61"/>
              <a:gd name="T61" fmla="*/ 27441290 h 27"/>
              <a:gd name="T62" fmla="*/ 75955577 w 61"/>
              <a:gd name="T63" fmla="*/ 24391572 h 27"/>
              <a:gd name="T64" fmla="*/ 65923618 w 61"/>
              <a:gd name="T65" fmla="*/ 24391572 h 27"/>
              <a:gd name="T66" fmla="*/ 61624720 w 61"/>
              <a:gd name="T67" fmla="*/ 22867947 h 27"/>
              <a:gd name="T68" fmla="*/ 57324625 w 61"/>
              <a:gd name="T69" fmla="*/ 22867947 h 27"/>
              <a:gd name="T70" fmla="*/ 53025727 w 61"/>
              <a:gd name="T71" fmla="*/ 21343088 h 27"/>
              <a:gd name="T72" fmla="*/ 47292666 w 61"/>
              <a:gd name="T73" fmla="*/ 19818229 h 27"/>
              <a:gd name="T74" fmla="*/ 41560802 w 61"/>
              <a:gd name="T75" fmla="*/ 19818229 h 27"/>
              <a:gd name="T76" fmla="*/ 37260707 w 61"/>
              <a:gd name="T77" fmla="*/ 18293370 h 27"/>
              <a:gd name="T78" fmla="*/ 31528843 w 61"/>
              <a:gd name="T79" fmla="*/ 16769746 h 27"/>
              <a:gd name="T80" fmla="*/ 28662911 w 61"/>
              <a:gd name="T81" fmla="*/ 15244887 h 27"/>
              <a:gd name="T82" fmla="*/ 25795782 w 61"/>
              <a:gd name="T83" fmla="*/ 12196403 h 27"/>
              <a:gd name="T84" fmla="*/ 21496884 w 61"/>
              <a:gd name="T85" fmla="*/ 9146685 h 27"/>
              <a:gd name="T86" fmla="*/ 18630952 w 61"/>
              <a:gd name="T87" fmla="*/ 6098202 h 27"/>
              <a:gd name="T88" fmla="*/ 15763823 w 61"/>
              <a:gd name="T89" fmla="*/ 3048483 h 27"/>
              <a:gd name="T90" fmla="*/ 11464925 w 61"/>
              <a:gd name="T91" fmla="*/ 0 h 2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 h="27">
                <a:moveTo>
                  <a:pt x="6" y="0"/>
                </a:moveTo>
                <a:lnTo>
                  <a:pt x="6" y="1"/>
                </a:lnTo>
                <a:lnTo>
                  <a:pt x="5" y="2"/>
                </a:lnTo>
                <a:lnTo>
                  <a:pt x="4" y="2"/>
                </a:lnTo>
                <a:lnTo>
                  <a:pt x="3" y="4"/>
                </a:lnTo>
                <a:lnTo>
                  <a:pt x="2" y="5"/>
                </a:lnTo>
                <a:lnTo>
                  <a:pt x="2" y="8"/>
                </a:lnTo>
                <a:lnTo>
                  <a:pt x="3" y="5"/>
                </a:lnTo>
                <a:lnTo>
                  <a:pt x="2" y="9"/>
                </a:lnTo>
                <a:lnTo>
                  <a:pt x="0" y="10"/>
                </a:lnTo>
                <a:lnTo>
                  <a:pt x="2" y="11"/>
                </a:lnTo>
                <a:lnTo>
                  <a:pt x="0" y="12"/>
                </a:lnTo>
                <a:lnTo>
                  <a:pt x="1" y="14"/>
                </a:lnTo>
                <a:lnTo>
                  <a:pt x="2" y="15"/>
                </a:lnTo>
                <a:lnTo>
                  <a:pt x="0" y="16"/>
                </a:lnTo>
                <a:lnTo>
                  <a:pt x="2" y="16"/>
                </a:lnTo>
                <a:lnTo>
                  <a:pt x="2" y="18"/>
                </a:lnTo>
                <a:lnTo>
                  <a:pt x="3" y="18"/>
                </a:lnTo>
                <a:lnTo>
                  <a:pt x="5" y="19"/>
                </a:lnTo>
                <a:lnTo>
                  <a:pt x="6" y="20"/>
                </a:lnTo>
                <a:lnTo>
                  <a:pt x="7" y="21"/>
                </a:lnTo>
                <a:lnTo>
                  <a:pt x="9" y="21"/>
                </a:lnTo>
                <a:lnTo>
                  <a:pt x="10" y="22"/>
                </a:lnTo>
                <a:lnTo>
                  <a:pt x="12" y="23"/>
                </a:lnTo>
                <a:lnTo>
                  <a:pt x="14" y="23"/>
                </a:lnTo>
                <a:lnTo>
                  <a:pt x="15" y="24"/>
                </a:lnTo>
                <a:lnTo>
                  <a:pt x="17" y="24"/>
                </a:lnTo>
                <a:lnTo>
                  <a:pt x="18" y="24"/>
                </a:lnTo>
                <a:lnTo>
                  <a:pt x="20" y="25"/>
                </a:lnTo>
                <a:lnTo>
                  <a:pt x="22" y="25"/>
                </a:lnTo>
                <a:lnTo>
                  <a:pt x="23" y="25"/>
                </a:lnTo>
                <a:lnTo>
                  <a:pt x="25" y="25"/>
                </a:lnTo>
                <a:lnTo>
                  <a:pt x="26" y="26"/>
                </a:lnTo>
                <a:lnTo>
                  <a:pt x="28" y="26"/>
                </a:lnTo>
                <a:lnTo>
                  <a:pt x="30" y="26"/>
                </a:lnTo>
                <a:lnTo>
                  <a:pt x="31" y="26"/>
                </a:lnTo>
                <a:lnTo>
                  <a:pt x="33" y="26"/>
                </a:lnTo>
                <a:lnTo>
                  <a:pt x="34" y="26"/>
                </a:lnTo>
                <a:lnTo>
                  <a:pt x="37" y="25"/>
                </a:lnTo>
                <a:lnTo>
                  <a:pt x="38" y="25"/>
                </a:lnTo>
                <a:lnTo>
                  <a:pt x="40" y="25"/>
                </a:lnTo>
                <a:lnTo>
                  <a:pt x="42" y="25"/>
                </a:lnTo>
                <a:lnTo>
                  <a:pt x="43" y="24"/>
                </a:lnTo>
                <a:lnTo>
                  <a:pt x="45" y="24"/>
                </a:lnTo>
                <a:lnTo>
                  <a:pt x="46" y="24"/>
                </a:lnTo>
                <a:lnTo>
                  <a:pt x="48" y="23"/>
                </a:lnTo>
                <a:lnTo>
                  <a:pt x="50" y="22"/>
                </a:lnTo>
                <a:lnTo>
                  <a:pt x="51" y="21"/>
                </a:lnTo>
                <a:lnTo>
                  <a:pt x="53" y="21"/>
                </a:lnTo>
                <a:lnTo>
                  <a:pt x="54" y="19"/>
                </a:lnTo>
                <a:lnTo>
                  <a:pt x="55" y="19"/>
                </a:lnTo>
                <a:lnTo>
                  <a:pt x="56" y="18"/>
                </a:lnTo>
                <a:lnTo>
                  <a:pt x="57" y="16"/>
                </a:lnTo>
                <a:lnTo>
                  <a:pt x="55" y="16"/>
                </a:lnTo>
                <a:lnTo>
                  <a:pt x="57" y="16"/>
                </a:lnTo>
                <a:lnTo>
                  <a:pt x="58" y="17"/>
                </a:lnTo>
                <a:lnTo>
                  <a:pt x="57" y="17"/>
                </a:lnTo>
                <a:lnTo>
                  <a:pt x="55" y="16"/>
                </a:lnTo>
                <a:lnTo>
                  <a:pt x="58" y="17"/>
                </a:lnTo>
                <a:lnTo>
                  <a:pt x="60" y="18"/>
                </a:lnTo>
                <a:lnTo>
                  <a:pt x="57" y="18"/>
                </a:lnTo>
                <a:lnTo>
                  <a:pt x="54" y="17"/>
                </a:lnTo>
                <a:lnTo>
                  <a:pt x="53" y="16"/>
                </a:lnTo>
                <a:lnTo>
                  <a:pt x="48" y="16"/>
                </a:lnTo>
                <a:lnTo>
                  <a:pt x="46" y="16"/>
                </a:lnTo>
                <a:lnTo>
                  <a:pt x="45" y="16"/>
                </a:lnTo>
                <a:lnTo>
                  <a:pt x="43" y="15"/>
                </a:lnTo>
                <a:lnTo>
                  <a:pt x="42" y="15"/>
                </a:lnTo>
                <a:lnTo>
                  <a:pt x="40" y="15"/>
                </a:lnTo>
                <a:lnTo>
                  <a:pt x="38" y="15"/>
                </a:lnTo>
                <a:lnTo>
                  <a:pt x="37" y="14"/>
                </a:lnTo>
                <a:lnTo>
                  <a:pt x="35" y="13"/>
                </a:lnTo>
                <a:lnTo>
                  <a:pt x="33" y="13"/>
                </a:lnTo>
                <a:lnTo>
                  <a:pt x="31" y="13"/>
                </a:lnTo>
                <a:lnTo>
                  <a:pt x="29" y="13"/>
                </a:lnTo>
                <a:lnTo>
                  <a:pt x="27" y="13"/>
                </a:lnTo>
                <a:lnTo>
                  <a:pt x="26" y="12"/>
                </a:lnTo>
                <a:lnTo>
                  <a:pt x="24" y="12"/>
                </a:lnTo>
                <a:lnTo>
                  <a:pt x="22" y="11"/>
                </a:lnTo>
                <a:lnTo>
                  <a:pt x="21" y="11"/>
                </a:lnTo>
                <a:lnTo>
                  <a:pt x="20" y="10"/>
                </a:lnTo>
                <a:lnTo>
                  <a:pt x="19" y="8"/>
                </a:lnTo>
                <a:lnTo>
                  <a:pt x="18" y="8"/>
                </a:lnTo>
                <a:lnTo>
                  <a:pt x="17" y="7"/>
                </a:lnTo>
                <a:lnTo>
                  <a:pt x="15" y="6"/>
                </a:lnTo>
                <a:lnTo>
                  <a:pt x="14" y="5"/>
                </a:lnTo>
                <a:lnTo>
                  <a:pt x="13" y="4"/>
                </a:lnTo>
                <a:lnTo>
                  <a:pt x="11" y="4"/>
                </a:lnTo>
                <a:lnTo>
                  <a:pt x="11" y="2"/>
                </a:lnTo>
                <a:lnTo>
                  <a:pt x="10" y="1"/>
                </a:lnTo>
                <a:lnTo>
                  <a:pt x="8" y="0"/>
                </a:lnTo>
                <a:lnTo>
                  <a:pt x="6" y="0"/>
                </a:lnTo>
              </a:path>
            </a:pathLst>
          </a:custGeom>
          <a:solidFill>
            <a:schemeClr val="accent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66" name="Oval 58">
            <a:extLst>
              <a:ext uri="{FF2B5EF4-FFF2-40B4-BE49-F238E27FC236}">
                <a16:creationId xmlns:a16="http://schemas.microsoft.com/office/drawing/2014/main" id="{CA1C4566-5B9F-BF35-0096-4CEAC013A8E9}"/>
              </a:ext>
            </a:extLst>
          </p:cNvPr>
          <p:cNvSpPr>
            <a:spLocks noChangeArrowheads="1"/>
          </p:cNvSpPr>
          <p:nvPr/>
        </p:nvSpPr>
        <p:spPr bwMode="auto">
          <a:xfrm>
            <a:off x="7510463" y="4106863"/>
            <a:ext cx="68262" cy="31750"/>
          </a:xfrm>
          <a:prstGeom prst="ellipse">
            <a:avLst/>
          </a:prstGeom>
          <a:noFill/>
          <a:ln w="12700">
            <a:solidFill>
              <a:schemeClr val="tx1"/>
            </a:solidFill>
            <a:round/>
            <a:headEnd/>
            <a:tailEn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67" name="Freeform 59">
            <a:extLst>
              <a:ext uri="{FF2B5EF4-FFF2-40B4-BE49-F238E27FC236}">
                <a16:creationId xmlns:a16="http://schemas.microsoft.com/office/drawing/2014/main" id="{193A5DA7-0EEA-57CC-47B3-691E71AFCB80}"/>
              </a:ext>
            </a:extLst>
          </p:cNvPr>
          <p:cNvSpPr>
            <a:spLocks/>
          </p:cNvSpPr>
          <p:nvPr/>
        </p:nvSpPr>
        <p:spPr bwMode="auto">
          <a:xfrm>
            <a:off x="7758113" y="3895725"/>
            <a:ext cx="306387" cy="187325"/>
          </a:xfrm>
          <a:custGeom>
            <a:avLst/>
            <a:gdLst>
              <a:gd name="T0" fmla="*/ 108525182 w 253"/>
              <a:gd name="T1" fmla="*/ 56225477 h 154"/>
              <a:gd name="T2" fmla="*/ 89460160 w 253"/>
              <a:gd name="T3" fmla="*/ 51786848 h 154"/>
              <a:gd name="T4" fmla="*/ 63062437 w 253"/>
              <a:gd name="T5" fmla="*/ 51786848 h 154"/>
              <a:gd name="T6" fmla="*/ 42529664 w 253"/>
              <a:gd name="T7" fmla="*/ 56225477 h 154"/>
              <a:gd name="T8" fmla="*/ 29330803 w 253"/>
              <a:gd name="T9" fmla="*/ 57704615 h 154"/>
              <a:gd name="T10" fmla="*/ 16131942 w 253"/>
              <a:gd name="T11" fmla="*/ 71021719 h 154"/>
              <a:gd name="T12" fmla="*/ 16131942 w 253"/>
              <a:gd name="T13" fmla="*/ 82858470 h 154"/>
              <a:gd name="T14" fmla="*/ 16131942 w 253"/>
              <a:gd name="T15" fmla="*/ 97654712 h 154"/>
              <a:gd name="T16" fmla="*/ 13198861 w 253"/>
              <a:gd name="T17" fmla="*/ 109491462 h 154"/>
              <a:gd name="T18" fmla="*/ 2933080 w 253"/>
              <a:gd name="T19" fmla="*/ 119849075 h 154"/>
              <a:gd name="T20" fmla="*/ 0 w 253"/>
              <a:gd name="T21" fmla="*/ 128726334 h 154"/>
              <a:gd name="T22" fmla="*/ 2933080 w 253"/>
              <a:gd name="T23" fmla="*/ 139083947 h 154"/>
              <a:gd name="T24" fmla="*/ 20531562 w 253"/>
              <a:gd name="T25" fmla="*/ 147962422 h 154"/>
              <a:gd name="T26" fmla="*/ 33730423 w 253"/>
              <a:gd name="T27" fmla="*/ 158318819 h 154"/>
              <a:gd name="T28" fmla="*/ 55729737 w 253"/>
              <a:gd name="T29" fmla="*/ 173115061 h 154"/>
              <a:gd name="T30" fmla="*/ 76261299 w 253"/>
              <a:gd name="T31" fmla="*/ 181993536 h 154"/>
              <a:gd name="T32" fmla="*/ 92393240 w 253"/>
              <a:gd name="T33" fmla="*/ 192349932 h 154"/>
              <a:gd name="T34" fmla="*/ 108525182 w 253"/>
              <a:gd name="T35" fmla="*/ 199748053 h 154"/>
              <a:gd name="T36" fmla="*/ 129056744 w 253"/>
              <a:gd name="T37" fmla="*/ 207146175 h 154"/>
              <a:gd name="T38" fmla="*/ 148122977 w 253"/>
              <a:gd name="T39" fmla="*/ 211586020 h 154"/>
              <a:gd name="T40" fmla="*/ 168654539 w 253"/>
              <a:gd name="T41" fmla="*/ 216024650 h 154"/>
              <a:gd name="T42" fmla="*/ 187719561 w 253"/>
              <a:gd name="T43" fmla="*/ 223422771 h 154"/>
              <a:gd name="T44" fmla="*/ 208251123 w 253"/>
              <a:gd name="T45" fmla="*/ 226382262 h 154"/>
              <a:gd name="T46" fmla="*/ 237583137 w 253"/>
              <a:gd name="T47" fmla="*/ 226382262 h 154"/>
              <a:gd name="T48" fmla="*/ 263980859 w 253"/>
              <a:gd name="T49" fmla="*/ 216024650 h 154"/>
              <a:gd name="T50" fmla="*/ 280112801 w 253"/>
              <a:gd name="T51" fmla="*/ 204187899 h 154"/>
              <a:gd name="T52" fmla="*/ 297711283 w 253"/>
              <a:gd name="T53" fmla="*/ 192349932 h 154"/>
              <a:gd name="T54" fmla="*/ 306510524 w 253"/>
              <a:gd name="T55" fmla="*/ 161278310 h 154"/>
              <a:gd name="T56" fmla="*/ 306510524 w 253"/>
              <a:gd name="T57" fmla="*/ 146482068 h 154"/>
              <a:gd name="T58" fmla="*/ 306510524 w 253"/>
              <a:gd name="T59" fmla="*/ 127247196 h 154"/>
              <a:gd name="T60" fmla="*/ 310910144 w 253"/>
              <a:gd name="T61" fmla="*/ 116889584 h 154"/>
              <a:gd name="T62" fmla="*/ 324109005 w 253"/>
              <a:gd name="T63" fmla="*/ 109491462 h 154"/>
              <a:gd name="T64" fmla="*/ 340242158 w 253"/>
              <a:gd name="T65" fmla="*/ 105052833 h 154"/>
              <a:gd name="T66" fmla="*/ 353441019 w 253"/>
              <a:gd name="T67" fmla="*/ 97654712 h 154"/>
              <a:gd name="T68" fmla="*/ 363706800 w 253"/>
              <a:gd name="T69" fmla="*/ 87297099 h 154"/>
              <a:gd name="T70" fmla="*/ 369572961 w 253"/>
              <a:gd name="T71" fmla="*/ 71021719 h 154"/>
              <a:gd name="T72" fmla="*/ 369572961 w 253"/>
              <a:gd name="T73" fmla="*/ 60664106 h 154"/>
              <a:gd name="T74" fmla="*/ 359307180 w 253"/>
              <a:gd name="T75" fmla="*/ 48827356 h 154"/>
              <a:gd name="T76" fmla="*/ 350507939 w 253"/>
              <a:gd name="T77" fmla="*/ 34031114 h 154"/>
              <a:gd name="T78" fmla="*/ 327043297 w 253"/>
              <a:gd name="T79" fmla="*/ 22194363 h 154"/>
              <a:gd name="T80" fmla="*/ 303577443 w 253"/>
              <a:gd name="T81" fmla="*/ 10357613 h 154"/>
              <a:gd name="T82" fmla="*/ 290378582 w 253"/>
              <a:gd name="T83" fmla="*/ 0 h 154"/>
              <a:gd name="T84" fmla="*/ 274246640 w 253"/>
              <a:gd name="T85" fmla="*/ 0 h 154"/>
              <a:gd name="T86" fmla="*/ 258114699 w 253"/>
              <a:gd name="T87" fmla="*/ 0 h 154"/>
              <a:gd name="T88" fmla="*/ 240516217 w 253"/>
              <a:gd name="T89" fmla="*/ 0 h 154"/>
              <a:gd name="T90" fmla="*/ 224383064 w 253"/>
              <a:gd name="T91" fmla="*/ 10357613 h 154"/>
              <a:gd name="T92" fmla="*/ 211184203 w 253"/>
              <a:gd name="T93" fmla="*/ 22194363 h 154"/>
              <a:gd name="T94" fmla="*/ 197985342 w 253"/>
              <a:gd name="T95" fmla="*/ 34031114 h 154"/>
              <a:gd name="T96" fmla="*/ 181853400 w 253"/>
              <a:gd name="T97" fmla="*/ 44388727 h 154"/>
              <a:gd name="T98" fmla="*/ 168654539 w 253"/>
              <a:gd name="T99" fmla="*/ 51786848 h 154"/>
              <a:gd name="T100" fmla="*/ 152522597 w 253"/>
              <a:gd name="T101" fmla="*/ 53265985 h 154"/>
              <a:gd name="T102" fmla="*/ 131989824 w 253"/>
              <a:gd name="T103" fmla="*/ 56225477 h 154"/>
              <a:gd name="T104" fmla="*/ 115857883 w 253"/>
              <a:gd name="T105" fmla="*/ 56225477 h 1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3" h="154">
                <a:moveTo>
                  <a:pt x="79" y="38"/>
                </a:moveTo>
                <a:lnTo>
                  <a:pt x="74" y="38"/>
                </a:lnTo>
                <a:lnTo>
                  <a:pt x="68" y="36"/>
                </a:lnTo>
                <a:lnTo>
                  <a:pt x="61" y="35"/>
                </a:lnTo>
                <a:lnTo>
                  <a:pt x="52" y="35"/>
                </a:lnTo>
                <a:lnTo>
                  <a:pt x="43" y="35"/>
                </a:lnTo>
                <a:lnTo>
                  <a:pt x="36" y="36"/>
                </a:lnTo>
                <a:lnTo>
                  <a:pt x="29" y="38"/>
                </a:lnTo>
                <a:lnTo>
                  <a:pt x="25" y="38"/>
                </a:lnTo>
                <a:lnTo>
                  <a:pt x="20" y="39"/>
                </a:lnTo>
                <a:lnTo>
                  <a:pt x="14" y="44"/>
                </a:lnTo>
                <a:lnTo>
                  <a:pt x="11" y="48"/>
                </a:lnTo>
                <a:lnTo>
                  <a:pt x="11" y="51"/>
                </a:lnTo>
                <a:lnTo>
                  <a:pt x="11" y="56"/>
                </a:lnTo>
                <a:lnTo>
                  <a:pt x="11" y="61"/>
                </a:lnTo>
                <a:lnTo>
                  <a:pt x="11" y="66"/>
                </a:lnTo>
                <a:lnTo>
                  <a:pt x="11" y="69"/>
                </a:lnTo>
                <a:lnTo>
                  <a:pt x="9" y="74"/>
                </a:lnTo>
                <a:lnTo>
                  <a:pt x="7" y="77"/>
                </a:lnTo>
                <a:lnTo>
                  <a:pt x="2" y="81"/>
                </a:lnTo>
                <a:lnTo>
                  <a:pt x="2" y="84"/>
                </a:lnTo>
                <a:lnTo>
                  <a:pt x="0" y="87"/>
                </a:lnTo>
                <a:lnTo>
                  <a:pt x="2" y="90"/>
                </a:lnTo>
                <a:lnTo>
                  <a:pt x="2" y="94"/>
                </a:lnTo>
                <a:lnTo>
                  <a:pt x="7" y="99"/>
                </a:lnTo>
                <a:lnTo>
                  <a:pt x="14" y="100"/>
                </a:lnTo>
                <a:lnTo>
                  <a:pt x="16" y="104"/>
                </a:lnTo>
                <a:lnTo>
                  <a:pt x="23" y="107"/>
                </a:lnTo>
                <a:lnTo>
                  <a:pt x="32" y="112"/>
                </a:lnTo>
                <a:lnTo>
                  <a:pt x="38" y="117"/>
                </a:lnTo>
                <a:lnTo>
                  <a:pt x="45" y="120"/>
                </a:lnTo>
                <a:lnTo>
                  <a:pt x="52" y="123"/>
                </a:lnTo>
                <a:lnTo>
                  <a:pt x="56" y="127"/>
                </a:lnTo>
                <a:lnTo>
                  <a:pt x="63" y="130"/>
                </a:lnTo>
                <a:lnTo>
                  <a:pt x="70" y="133"/>
                </a:lnTo>
                <a:lnTo>
                  <a:pt x="74" y="135"/>
                </a:lnTo>
                <a:lnTo>
                  <a:pt x="81" y="137"/>
                </a:lnTo>
                <a:lnTo>
                  <a:pt x="88" y="140"/>
                </a:lnTo>
                <a:lnTo>
                  <a:pt x="95" y="141"/>
                </a:lnTo>
                <a:lnTo>
                  <a:pt x="101" y="143"/>
                </a:lnTo>
                <a:lnTo>
                  <a:pt x="106" y="145"/>
                </a:lnTo>
                <a:lnTo>
                  <a:pt x="115" y="146"/>
                </a:lnTo>
                <a:lnTo>
                  <a:pt x="119" y="148"/>
                </a:lnTo>
                <a:lnTo>
                  <a:pt x="128" y="151"/>
                </a:lnTo>
                <a:lnTo>
                  <a:pt x="135" y="151"/>
                </a:lnTo>
                <a:lnTo>
                  <a:pt x="142" y="153"/>
                </a:lnTo>
                <a:lnTo>
                  <a:pt x="153" y="153"/>
                </a:lnTo>
                <a:lnTo>
                  <a:pt x="162" y="153"/>
                </a:lnTo>
                <a:lnTo>
                  <a:pt x="171" y="150"/>
                </a:lnTo>
                <a:lnTo>
                  <a:pt x="180" y="146"/>
                </a:lnTo>
                <a:lnTo>
                  <a:pt x="187" y="143"/>
                </a:lnTo>
                <a:lnTo>
                  <a:pt x="191" y="138"/>
                </a:lnTo>
                <a:lnTo>
                  <a:pt x="196" y="133"/>
                </a:lnTo>
                <a:lnTo>
                  <a:pt x="203" y="130"/>
                </a:lnTo>
                <a:lnTo>
                  <a:pt x="205" y="125"/>
                </a:lnTo>
                <a:lnTo>
                  <a:pt x="209" y="109"/>
                </a:lnTo>
                <a:lnTo>
                  <a:pt x="209" y="104"/>
                </a:lnTo>
                <a:lnTo>
                  <a:pt x="209" y="99"/>
                </a:lnTo>
                <a:lnTo>
                  <a:pt x="209" y="92"/>
                </a:lnTo>
                <a:lnTo>
                  <a:pt x="209" y="86"/>
                </a:lnTo>
                <a:lnTo>
                  <a:pt x="209" y="82"/>
                </a:lnTo>
                <a:lnTo>
                  <a:pt x="212" y="79"/>
                </a:lnTo>
                <a:lnTo>
                  <a:pt x="216" y="76"/>
                </a:lnTo>
                <a:lnTo>
                  <a:pt x="221" y="74"/>
                </a:lnTo>
                <a:lnTo>
                  <a:pt x="227" y="72"/>
                </a:lnTo>
                <a:lnTo>
                  <a:pt x="232" y="71"/>
                </a:lnTo>
                <a:lnTo>
                  <a:pt x="236" y="69"/>
                </a:lnTo>
                <a:lnTo>
                  <a:pt x="241" y="66"/>
                </a:lnTo>
                <a:lnTo>
                  <a:pt x="245" y="63"/>
                </a:lnTo>
                <a:lnTo>
                  <a:pt x="248" y="59"/>
                </a:lnTo>
                <a:lnTo>
                  <a:pt x="250" y="54"/>
                </a:lnTo>
                <a:lnTo>
                  <a:pt x="252" y="48"/>
                </a:lnTo>
                <a:lnTo>
                  <a:pt x="252" y="44"/>
                </a:lnTo>
                <a:lnTo>
                  <a:pt x="252" y="41"/>
                </a:lnTo>
                <a:lnTo>
                  <a:pt x="250" y="36"/>
                </a:lnTo>
                <a:lnTo>
                  <a:pt x="245" y="33"/>
                </a:lnTo>
                <a:lnTo>
                  <a:pt x="243" y="28"/>
                </a:lnTo>
                <a:lnTo>
                  <a:pt x="239" y="23"/>
                </a:lnTo>
                <a:lnTo>
                  <a:pt x="232" y="18"/>
                </a:lnTo>
                <a:lnTo>
                  <a:pt x="223" y="15"/>
                </a:lnTo>
                <a:lnTo>
                  <a:pt x="216" y="10"/>
                </a:lnTo>
                <a:lnTo>
                  <a:pt x="207" y="7"/>
                </a:lnTo>
                <a:lnTo>
                  <a:pt x="205" y="3"/>
                </a:lnTo>
                <a:lnTo>
                  <a:pt x="198" y="0"/>
                </a:lnTo>
                <a:lnTo>
                  <a:pt x="194" y="0"/>
                </a:lnTo>
                <a:lnTo>
                  <a:pt x="187" y="0"/>
                </a:lnTo>
                <a:lnTo>
                  <a:pt x="180" y="0"/>
                </a:lnTo>
                <a:lnTo>
                  <a:pt x="176" y="0"/>
                </a:lnTo>
                <a:lnTo>
                  <a:pt x="169" y="0"/>
                </a:lnTo>
                <a:lnTo>
                  <a:pt x="164" y="0"/>
                </a:lnTo>
                <a:lnTo>
                  <a:pt x="158" y="3"/>
                </a:lnTo>
                <a:lnTo>
                  <a:pt x="153" y="7"/>
                </a:lnTo>
                <a:lnTo>
                  <a:pt x="149" y="10"/>
                </a:lnTo>
                <a:lnTo>
                  <a:pt x="144" y="15"/>
                </a:lnTo>
                <a:lnTo>
                  <a:pt x="140" y="20"/>
                </a:lnTo>
                <a:lnTo>
                  <a:pt x="135" y="23"/>
                </a:lnTo>
                <a:lnTo>
                  <a:pt x="131" y="26"/>
                </a:lnTo>
                <a:lnTo>
                  <a:pt x="124" y="30"/>
                </a:lnTo>
                <a:lnTo>
                  <a:pt x="122" y="33"/>
                </a:lnTo>
                <a:lnTo>
                  <a:pt x="115" y="35"/>
                </a:lnTo>
                <a:lnTo>
                  <a:pt x="108" y="36"/>
                </a:lnTo>
                <a:lnTo>
                  <a:pt x="104" y="36"/>
                </a:lnTo>
                <a:lnTo>
                  <a:pt x="97" y="38"/>
                </a:lnTo>
                <a:lnTo>
                  <a:pt x="90" y="38"/>
                </a:lnTo>
                <a:lnTo>
                  <a:pt x="83" y="38"/>
                </a:lnTo>
                <a:lnTo>
                  <a:pt x="79"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68" name="Freeform 60">
            <a:extLst>
              <a:ext uri="{FF2B5EF4-FFF2-40B4-BE49-F238E27FC236}">
                <a16:creationId xmlns:a16="http://schemas.microsoft.com/office/drawing/2014/main" id="{3EE9BA4C-26AD-6FCF-6E66-7388BBD8C545}"/>
              </a:ext>
            </a:extLst>
          </p:cNvPr>
          <p:cNvSpPr>
            <a:spLocks/>
          </p:cNvSpPr>
          <p:nvPr/>
        </p:nvSpPr>
        <p:spPr bwMode="auto">
          <a:xfrm>
            <a:off x="7854950" y="3970338"/>
            <a:ext cx="112713" cy="28575"/>
          </a:xfrm>
          <a:custGeom>
            <a:avLst/>
            <a:gdLst>
              <a:gd name="T0" fmla="*/ 76380631 w 93"/>
              <a:gd name="T1" fmla="*/ 2834878 h 24"/>
              <a:gd name="T2" fmla="*/ 66099509 w 93"/>
              <a:gd name="T3" fmla="*/ 2834878 h 24"/>
              <a:gd name="T4" fmla="*/ 55817174 w 93"/>
              <a:gd name="T5" fmla="*/ 2834878 h 24"/>
              <a:gd name="T6" fmla="*/ 45534840 w 93"/>
              <a:gd name="T7" fmla="*/ 2834878 h 24"/>
              <a:gd name="T8" fmla="*/ 39659220 w 93"/>
              <a:gd name="T9" fmla="*/ 2834878 h 24"/>
              <a:gd name="T10" fmla="*/ 32314696 w 93"/>
              <a:gd name="T11" fmla="*/ 2834878 h 24"/>
              <a:gd name="T12" fmla="*/ 26439076 w 93"/>
              <a:gd name="T13" fmla="*/ 2834878 h 24"/>
              <a:gd name="T14" fmla="*/ 19095764 w 93"/>
              <a:gd name="T15" fmla="*/ 2834878 h 24"/>
              <a:gd name="T16" fmla="*/ 13220144 w 93"/>
              <a:gd name="T17" fmla="*/ 4252913 h 24"/>
              <a:gd name="T18" fmla="*/ 5875620 w 93"/>
              <a:gd name="T19" fmla="*/ 7087791 h 24"/>
              <a:gd name="T20" fmla="*/ 0 w 93"/>
              <a:gd name="T21" fmla="*/ 9922669 h 24"/>
              <a:gd name="T22" fmla="*/ 0 w 93"/>
              <a:gd name="T23" fmla="*/ 14175581 h 24"/>
              <a:gd name="T24" fmla="*/ 5875620 w 93"/>
              <a:gd name="T25" fmla="*/ 18428494 h 24"/>
              <a:gd name="T26" fmla="*/ 16157954 w 93"/>
              <a:gd name="T27" fmla="*/ 21263372 h 24"/>
              <a:gd name="T28" fmla="*/ 23501266 w 93"/>
              <a:gd name="T29" fmla="*/ 22681406 h 24"/>
              <a:gd name="T30" fmla="*/ 29376886 w 93"/>
              <a:gd name="T31" fmla="*/ 22681406 h 24"/>
              <a:gd name="T32" fmla="*/ 36721411 w 93"/>
              <a:gd name="T33" fmla="*/ 22681406 h 24"/>
              <a:gd name="T34" fmla="*/ 42597030 w 93"/>
              <a:gd name="T35" fmla="*/ 22681406 h 24"/>
              <a:gd name="T36" fmla="*/ 52879365 w 93"/>
              <a:gd name="T37" fmla="*/ 25516284 h 24"/>
              <a:gd name="T38" fmla="*/ 63161699 w 93"/>
              <a:gd name="T39" fmla="*/ 25516284 h 24"/>
              <a:gd name="T40" fmla="*/ 69036107 w 93"/>
              <a:gd name="T41" fmla="*/ 25516284 h 24"/>
              <a:gd name="T42" fmla="*/ 76380631 w 93"/>
              <a:gd name="T43" fmla="*/ 25516284 h 24"/>
              <a:gd name="T44" fmla="*/ 82256251 w 93"/>
              <a:gd name="T45" fmla="*/ 25516284 h 24"/>
              <a:gd name="T46" fmla="*/ 89600775 w 93"/>
              <a:gd name="T47" fmla="*/ 28352353 h 24"/>
              <a:gd name="T48" fmla="*/ 95476395 w 93"/>
              <a:gd name="T49" fmla="*/ 29769197 h 24"/>
              <a:gd name="T50" fmla="*/ 102820919 w 93"/>
              <a:gd name="T51" fmla="*/ 32604075 h 24"/>
              <a:gd name="T52" fmla="*/ 108696539 w 93"/>
              <a:gd name="T53" fmla="*/ 32604075 h 24"/>
              <a:gd name="T54" fmla="*/ 116039851 w 93"/>
              <a:gd name="T55" fmla="*/ 32604075 h 24"/>
              <a:gd name="T56" fmla="*/ 121915471 w 93"/>
              <a:gd name="T57" fmla="*/ 29769197 h 24"/>
              <a:gd name="T58" fmla="*/ 124853281 w 93"/>
              <a:gd name="T59" fmla="*/ 25516284 h 24"/>
              <a:gd name="T60" fmla="*/ 129259996 w 93"/>
              <a:gd name="T61" fmla="*/ 21263372 h 24"/>
              <a:gd name="T62" fmla="*/ 132197805 w 93"/>
              <a:gd name="T63" fmla="*/ 17011650 h 24"/>
              <a:gd name="T64" fmla="*/ 132197805 w 93"/>
              <a:gd name="T65" fmla="*/ 11340703 h 24"/>
              <a:gd name="T66" fmla="*/ 132197805 w 93"/>
              <a:gd name="T67" fmla="*/ 7087791 h 24"/>
              <a:gd name="T68" fmla="*/ 121915471 w 93"/>
              <a:gd name="T69" fmla="*/ 2834878 h 24"/>
              <a:gd name="T70" fmla="*/ 116039851 w 93"/>
              <a:gd name="T71" fmla="*/ 2834878 h 24"/>
              <a:gd name="T72" fmla="*/ 124853281 w 93"/>
              <a:gd name="T73" fmla="*/ 4252913 h 24"/>
              <a:gd name="T74" fmla="*/ 135135615 w 93"/>
              <a:gd name="T75" fmla="*/ 7087791 h 24"/>
              <a:gd name="T76" fmla="*/ 124853281 w 93"/>
              <a:gd name="T77" fmla="*/ 7087791 h 24"/>
              <a:gd name="T78" fmla="*/ 111634349 w 93"/>
              <a:gd name="T79" fmla="*/ 7087791 h 24"/>
              <a:gd name="T80" fmla="*/ 95476395 w 93"/>
              <a:gd name="T81" fmla="*/ 2834878 h 24"/>
              <a:gd name="T82" fmla="*/ 79318441 w 93"/>
              <a:gd name="T83" fmla="*/ 0 h 24"/>
              <a:gd name="T84" fmla="*/ 66099509 w 93"/>
              <a:gd name="T85" fmla="*/ 0 h 24"/>
              <a:gd name="T86" fmla="*/ 55817174 w 93"/>
              <a:gd name="T87" fmla="*/ 0 h 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3" h="24">
                <a:moveTo>
                  <a:pt x="52" y="2"/>
                </a:moveTo>
                <a:lnTo>
                  <a:pt x="45" y="2"/>
                </a:lnTo>
                <a:lnTo>
                  <a:pt x="38" y="2"/>
                </a:lnTo>
                <a:lnTo>
                  <a:pt x="31" y="2"/>
                </a:lnTo>
                <a:lnTo>
                  <a:pt x="27" y="2"/>
                </a:lnTo>
                <a:lnTo>
                  <a:pt x="22" y="2"/>
                </a:lnTo>
                <a:lnTo>
                  <a:pt x="18" y="2"/>
                </a:lnTo>
                <a:lnTo>
                  <a:pt x="13" y="2"/>
                </a:lnTo>
                <a:lnTo>
                  <a:pt x="9" y="3"/>
                </a:lnTo>
                <a:lnTo>
                  <a:pt x="4" y="5"/>
                </a:lnTo>
                <a:lnTo>
                  <a:pt x="0" y="7"/>
                </a:lnTo>
                <a:lnTo>
                  <a:pt x="0" y="10"/>
                </a:lnTo>
                <a:lnTo>
                  <a:pt x="4" y="13"/>
                </a:lnTo>
                <a:lnTo>
                  <a:pt x="11" y="15"/>
                </a:lnTo>
                <a:lnTo>
                  <a:pt x="16" y="16"/>
                </a:lnTo>
                <a:lnTo>
                  <a:pt x="20" y="16"/>
                </a:lnTo>
                <a:lnTo>
                  <a:pt x="25" y="16"/>
                </a:lnTo>
                <a:lnTo>
                  <a:pt x="29" y="16"/>
                </a:lnTo>
                <a:lnTo>
                  <a:pt x="36" y="18"/>
                </a:lnTo>
                <a:lnTo>
                  <a:pt x="43" y="18"/>
                </a:lnTo>
                <a:lnTo>
                  <a:pt x="47" y="18"/>
                </a:lnTo>
                <a:lnTo>
                  <a:pt x="52" y="18"/>
                </a:lnTo>
                <a:lnTo>
                  <a:pt x="56" y="18"/>
                </a:lnTo>
                <a:lnTo>
                  <a:pt x="61" y="20"/>
                </a:lnTo>
                <a:lnTo>
                  <a:pt x="65" y="21"/>
                </a:lnTo>
                <a:lnTo>
                  <a:pt x="70" y="23"/>
                </a:lnTo>
                <a:lnTo>
                  <a:pt x="74" y="23"/>
                </a:lnTo>
                <a:lnTo>
                  <a:pt x="79" y="23"/>
                </a:lnTo>
                <a:lnTo>
                  <a:pt x="83" y="21"/>
                </a:lnTo>
                <a:lnTo>
                  <a:pt x="85" y="18"/>
                </a:lnTo>
                <a:lnTo>
                  <a:pt x="88" y="15"/>
                </a:lnTo>
                <a:lnTo>
                  <a:pt x="90" y="12"/>
                </a:lnTo>
                <a:lnTo>
                  <a:pt x="90" y="8"/>
                </a:lnTo>
                <a:lnTo>
                  <a:pt x="90" y="5"/>
                </a:lnTo>
                <a:lnTo>
                  <a:pt x="83" y="2"/>
                </a:lnTo>
                <a:lnTo>
                  <a:pt x="79" y="2"/>
                </a:lnTo>
                <a:lnTo>
                  <a:pt x="85" y="3"/>
                </a:lnTo>
                <a:lnTo>
                  <a:pt x="92" y="5"/>
                </a:lnTo>
                <a:lnTo>
                  <a:pt x="85" y="5"/>
                </a:lnTo>
                <a:lnTo>
                  <a:pt x="76" y="5"/>
                </a:lnTo>
                <a:lnTo>
                  <a:pt x="65" y="2"/>
                </a:lnTo>
                <a:lnTo>
                  <a:pt x="54" y="0"/>
                </a:lnTo>
                <a:lnTo>
                  <a:pt x="45" y="0"/>
                </a:lnTo>
                <a:lnTo>
                  <a:pt x="38" y="0"/>
                </a:lnTo>
              </a:path>
            </a:pathLst>
          </a:custGeom>
          <a:solidFill>
            <a:schemeClr val="accent1"/>
          </a:solidFill>
          <a:ln w="12700" cap="rnd"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069" name="Group 61">
            <a:extLst>
              <a:ext uri="{FF2B5EF4-FFF2-40B4-BE49-F238E27FC236}">
                <a16:creationId xmlns:a16="http://schemas.microsoft.com/office/drawing/2014/main" id="{3F6E0ED2-728E-B60F-3693-4DE4EC28EF46}"/>
              </a:ext>
            </a:extLst>
          </p:cNvPr>
          <p:cNvGrpSpPr>
            <a:grpSpLocks/>
          </p:cNvGrpSpPr>
          <p:nvPr/>
        </p:nvGrpSpPr>
        <p:grpSpPr bwMode="auto">
          <a:xfrm>
            <a:off x="6864350" y="4057650"/>
            <a:ext cx="34925" cy="111125"/>
            <a:chOff x="5154" y="2416"/>
            <a:chExt cx="29" cy="91"/>
          </a:xfrm>
        </p:grpSpPr>
        <p:sp>
          <p:nvSpPr>
            <p:cNvPr id="43268" name="Freeform 62">
              <a:extLst>
                <a:ext uri="{FF2B5EF4-FFF2-40B4-BE49-F238E27FC236}">
                  <a16:creationId xmlns:a16="http://schemas.microsoft.com/office/drawing/2014/main" id="{8B39F449-5604-0CFB-A6FA-55C729B6B370}"/>
                </a:ext>
              </a:extLst>
            </p:cNvPr>
            <p:cNvSpPr>
              <a:spLocks/>
            </p:cNvSpPr>
            <p:nvPr/>
          </p:nvSpPr>
          <p:spPr bwMode="auto">
            <a:xfrm>
              <a:off x="5154" y="2430"/>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9" name="Oval 63">
              <a:extLst>
                <a:ext uri="{FF2B5EF4-FFF2-40B4-BE49-F238E27FC236}">
                  <a16:creationId xmlns:a16="http://schemas.microsoft.com/office/drawing/2014/main" id="{4C7E1171-3036-E5F0-EFF4-0959541DC8FF}"/>
                </a:ext>
              </a:extLst>
            </p:cNvPr>
            <p:cNvSpPr>
              <a:spLocks noChangeArrowheads="1"/>
            </p:cNvSpPr>
            <p:nvPr/>
          </p:nvSpPr>
          <p:spPr bwMode="auto">
            <a:xfrm>
              <a:off x="5162" y="241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070" name="Group 64">
            <a:extLst>
              <a:ext uri="{FF2B5EF4-FFF2-40B4-BE49-F238E27FC236}">
                <a16:creationId xmlns:a16="http://schemas.microsoft.com/office/drawing/2014/main" id="{69E5D891-1E3F-A5DC-E786-9E58353023D8}"/>
              </a:ext>
            </a:extLst>
          </p:cNvPr>
          <p:cNvGrpSpPr>
            <a:grpSpLocks/>
          </p:cNvGrpSpPr>
          <p:nvPr/>
        </p:nvGrpSpPr>
        <p:grpSpPr bwMode="auto">
          <a:xfrm>
            <a:off x="6894513" y="4060825"/>
            <a:ext cx="41275" cy="103188"/>
            <a:chOff x="5180" y="2418"/>
            <a:chExt cx="34" cy="85"/>
          </a:xfrm>
        </p:grpSpPr>
        <p:sp>
          <p:nvSpPr>
            <p:cNvPr id="43266" name="Freeform 65">
              <a:extLst>
                <a:ext uri="{FF2B5EF4-FFF2-40B4-BE49-F238E27FC236}">
                  <a16:creationId xmlns:a16="http://schemas.microsoft.com/office/drawing/2014/main" id="{B4FB3B71-E61E-066F-E980-F7C319B1F1BF}"/>
                </a:ext>
              </a:extLst>
            </p:cNvPr>
            <p:cNvSpPr>
              <a:spLocks/>
            </p:cNvSpPr>
            <p:nvPr/>
          </p:nvSpPr>
          <p:spPr bwMode="auto">
            <a:xfrm>
              <a:off x="5180" y="2427"/>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7" name="Oval 66">
              <a:extLst>
                <a:ext uri="{FF2B5EF4-FFF2-40B4-BE49-F238E27FC236}">
                  <a16:creationId xmlns:a16="http://schemas.microsoft.com/office/drawing/2014/main" id="{4A3E66B8-196D-7DE3-A317-7E6872358C0C}"/>
                </a:ext>
              </a:extLst>
            </p:cNvPr>
            <p:cNvSpPr>
              <a:spLocks noChangeArrowheads="1"/>
            </p:cNvSpPr>
            <p:nvPr/>
          </p:nvSpPr>
          <p:spPr bwMode="auto">
            <a:xfrm>
              <a:off x="5193" y="2418"/>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071" name="Freeform 67">
            <a:extLst>
              <a:ext uri="{FF2B5EF4-FFF2-40B4-BE49-F238E27FC236}">
                <a16:creationId xmlns:a16="http://schemas.microsoft.com/office/drawing/2014/main" id="{B6DAE357-68FF-C04F-E142-F430398B8FD5}"/>
              </a:ext>
            </a:extLst>
          </p:cNvPr>
          <p:cNvSpPr>
            <a:spLocks/>
          </p:cNvSpPr>
          <p:nvPr/>
        </p:nvSpPr>
        <p:spPr bwMode="auto">
          <a:xfrm>
            <a:off x="6646863" y="3633788"/>
            <a:ext cx="649287" cy="469900"/>
          </a:xfrm>
          <a:custGeom>
            <a:avLst/>
            <a:gdLst>
              <a:gd name="T0" fmla="*/ 26412414 w 536"/>
              <a:gd name="T1" fmla="*/ 345828280 h 389"/>
              <a:gd name="T2" fmla="*/ 0 w 536"/>
              <a:gd name="T3" fmla="*/ 398359235 h 389"/>
              <a:gd name="T4" fmla="*/ 5869021 w 536"/>
              <a:gd name="T5" fmla="*/ 431920242 h 389"/>
              <a:gd name="T6" fmla="*/ 26412414 w 536"/>
              <a:gd name="T7" fmla="*/ 455266662 h 389"/>
              <a:gd name="T8" fmla="*/ 45488853 w 536"/>
              <a:gd name="T9" fmla="*/ 469858929 h 389"/>
              <a:gd name="T10" fmla="*/ 58695060 w 536"/>
              <a:gd name="T11" fmla="*/ 488828877 h 389"/>
              <a:gd name="T12" fmla="*/ 85108685 w 536"/>
              <a:gd name="T13" fmla="*/ 509256843 h 389"/>
              <a:gd name="T14" fmla="*/ 111521099 w 536"/>
              <a:gd name="T15" fmla="*/ 518012203 h 389"/>
              <a:gd name="T16" fmla="*/ 124727306 w 536"/>
              <a:gd name="T17" fmla="*/ 536982151 h 389"/>
              <a:gd name="T18" fmla="*/ 151140931 w 536"/>
              <a:gd name="T19" fmla="*/ 547195530 h 389"/>
              <a:gd name="T20" fmla="*/ 190759552 w 536"/>
              <a:gd name="T21" fmla="*/ 555950890 h 389"/>
              <a:gd name="T22" fmla="*/ 217173177 w 536"/>
              <a:gd name="T23" fmla="*/ 555950890 h 389"/>
              <a:gd name="T24" fmla="*/ 243585590 w 536"/>
              <a:gd name="T25" fmla="*/ 566165478 h 389"/>
              <a:gd name="T26" fmla="*/ 269999215 w 536"/>
              <a:gd name="T27" fmla="*/ 566165478 h 389"/>
              <a:gd name="T28" fmla="*/ 296411629 w 536"/>
              <a:gd name="T29" fmla="*/ 566165478 h 389"/>
              <a:gd name="T30" fmla="*/ 322824043 w 536"/>
              <a:gd name="T31" fmla="*/ 566165478 h 389"/>
              <a:gd name="T32" fmla="*/ 349237668 w 536"/>
              <a:gd name="T33" fmla="*/ 566165478 h 389"/>
              <a:gd name="T34" fmla="*/ 375650082 w 536"/>
              <a:gd name="T35" fmla="*/ 566165478 h 389"/>
              <a:gd name="T36" fmla="*/ 402063707 w 536"/>
              <a:gd name="T37" fmla="*/ 555950890 h 389"/>
              <a:gd name="T38" fmla="*/ 428476120 w 536"/>
              <a:gd name="T39" fmla="*/ 555950890 h 389"/>
              <a:gd name="T40" fmla="*/ 441682327 w 536"/>
              <a:gd name="T41" fmla="*/ 536982151 h 389"/>
              <a:gd name="T42" fmla="*/ 468095952 w 536"/>
              <a:gd name="T43" fmla="*/ 536982151 h 389"/>
              <a:gd name="T44" fmla="*/ 785050974 w 536"/>
              <a:gd name="T45" fmla="*/ 211583045 h 389"/>
              <a:gd name="T46" fmla="*/ 396193474 w 536"/>
              <a:gd name="T47" fmla="*/ 0 h 389"/>
              <a:gd name="T48" fmla="*/ 39619832 w 536"/>
              <a:gd name="T49" fmla="*/ 339991374 h 3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6" h="389">
                <a:moveTo>
                  <a:pt x="18" y="237"/>
                </a:moveTo>
                <a:lnTo>
                  <a:pt x="0" y="273"/>
                </a:lnTo>
                <a:lnTo>
                  <a:pt x="4" y="296"/>
                </a:lnTo>
                <a:lnTo>
                  <a:pt x="18" y="312"/>
                </a:lnTo>
                <a:lnTo>
                  <a:pt x="31" y="322"/>
                </a:lnTo>
                <a:lnTo>
                  <a:pt x="40" y="335"/>
                </a:lnTo>
                <a:lnTo>
                  <a:pt x="58" y="349"/>
                </a:lnTo>
                <a:lnTo>
                  <a:pt x="76" y="355"/>
                </a:lnTo>
                <a:lnTo>
                  <a:pt x="85" y="368"/>
                </a:lnTo>
                <a:lnTo>
                  <a:pt x="103" y="375"/>
                </a:lnTo>
                <a:lnTo>
                  <a:pt x="130" y="381"/>
                </a:lnTo>
                <a:lnTo>
                  <a:pt x="148" y="381"/>
                </a:lnTo>
                <a:lnTo>
                  <a:pt x="166" y="388"/>
                </a:lnTo>
                <a:lnTo>
                  <a:pt x="184" y="388"/>
                </a:lnTo>
                <a:lnTo>
                  <a:pt x="202" y="388"/>
                </a:lnTo>
                <a:lnTo>
                  <a:pt x="220" y="388"/>
                </a:lnTo>
                <a:lnTo>
                  <a:pt x="238" y="388"/>
                </a:lnTo>
                <a:lnTo>
                  <a:pt x="256" y="388"/>
                </a:lnTo>
                <a:lnTo>
                  <a:pt x="274" y="381"/>
                </a:lnTo>
                <a:lnTo>
                  <a:pt x="292" y="381"/>
                </a:lnTo>
                <a:lnTo>
                  <a:pt x="301" y="368"/>
                </a:lnTo>
                <a:lnTo>
                  <a:pt x="319" y="368"/>
                </a:lnTo>
                <a:lnTo>
                  <a:pt x="535" y="145"/>
                </a:lnTo>
                <a:lnTo>
                  <a:pt x="270" y="0"/>
                </a:lnTo>
                <a:lnTo>
                  <a:pt x="27" y="233"/>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72" name="Oval 68" descr="Small confetti">
            <a:extLst>
              <a:ext uri="{FF2B5EF4-FFF2-40B4-BE49-F238E27FC236}">
                <a16:creationId xmlns:a16="http://schemas.microsoft.com/office/drawing/2014/main" id="{5BF268DF-FD23-FCF0-666A-179F362389C8}"/>
              </a:ext>
            </a:extLst>
          </p:cNvPr>
          <p:cNvSpPr>
            <a:spLocks noChangeArrowheads="1"/>
          </p:cNvSpPr>
          <p:nvPr/>
        </p:nvSpPr>
        <p:spPr bwMode="auto">
          <a:xfrm>
            <a:off x="6843713" y="3835400"/>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73" name="Freeform 69">
            <a:extLst>
              <a:ext uri="{FF2B5EF4-FFF2-40B4-BE49-F238E27FC236}">
                <a16:creationId xmlns:a16="http://schemas.microsoft.com/office/drawing/2014/main" id="{EB57976F-7DA8-FB02-7F56-A9A34AC0DDE1}"/>
              </a:ext>
            </a:extLst>
          </p:cNvPr>
          <p:cNvSpPr>
            <a:spLocks/>
          </p:cNvSpPr>
          <p:nvPr/>
        </p:nvSpPr>
        <p:spPr bwMode="auto">
          <a:xfrm>
            <a:off x="6607175" y="3960813"/>
            <a:ext cx="98425" cy="66675"/>
          </a:xfrm>
          <a:custGeom>
            <a:avLst/>
            <a:gdLst>
              <a:gd name="T0" fmla="*/ 116699642 w 82"/>
              <a:gd name="T1" fmla="*/ 0 h 54"/>
              <a:gd name="T2" fmla="*/ 97970084 w 82"/>
              <a:gd name="T3" fmla="*/ 0 h 54"/>
              <a:gd name="T4" fmla="*/ 85003191 w 82"/>
              <a:gd name="T5" fmla="*/ 0 h 54"/>
              <a:gd name="T6" fmla="*/ 64833268 w 82"/>
              <a:gd name="T7" fmla="*/ 0 h 54"/>
              <a:gd name="T8" fmla="*/ 51866374 w 82"/>
              <a:gd name="T9" fmla="*/ 0 h 54"/>
              <a:gd name="T10" fmla="*/ 51866374 w 82"/>
              <a:gd name="T11" fmla="*/ 10671704 h 54"/>
              <a:gd name="T12" fmla="*/ 51866374 w 82"/>
              <a:gd name="T13" fmla="*/ 19818526 h 54"/>
              <a:gd name="T14" fmla="*/ 51866374 w 82"/>
              <a:gd name="T15" fmla="*/ 30490231 h 54"/>
              <a:gd name="T16" fmla="*/ 51866374 w 82"/>
              <a:gd name="T17" fmla="*/ 41163169 h 54"/>
              <a:gd name="T18" fmla="*/ 46103710 w 82"/>
              <a:gd name="T19" fmla="*/ 50309992 h 54"/>
              <a:gd name="T20" fmla="*/ 25932587 w 82"/>
              <a:gd name="T21" fmla="*/ 50309992 h 54"/>
              <a:gd name="T22" fmla="*/ 7204230 w 82"/>
              <a:gd name="T23" fmla="*/ 50309992 h 54"/>
              <a:gd name="T24" fmla="*/ 0 w 82"/>
              <a:gd name="T25" fmla="*/ 60981696 h 54"/>
              <a:gd name="T26" fmla="*/ 0 w 82"/>
              <a:gd name="T27" fmla="*/ 70128518 h 54"/>
              <a:gd name="T28" fmla="*/ 0 w 82"/>
              <a:gd name="T29" fmla="*/ 80800222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2" h="54">
                <a:moveTo>
                  <a:pt x="81" y="0"/>
                </a:moveTo>
                <a:lnTo>
                  <a:pt x="68" y="0"/>
                </a:lnTo>
                <a:lnTo>
                  <a:pt x="59" y="0"/>
                </a:lnTo>
                <a:lnTo>
                  <a:pt x="45" y="0"/>
                </a:lnTo>
                <a:lnTo>
                  <a:pt x="36" y="0"/>
                </a:lnTo>
                <a:lnTo>
                  <a:pt x="36" y="7"/>
                </a:lnTo>
                <a:lnTo>
                  <a:pt x="36" y="13"/>
                </a:lnTo>
                <a:lnTo>
                  <a:pt x="36" y="20"/>
                </a:lnTo>
                <a:lnTo>
                  <a:pt x="36" y="27"/>
                </a:lnTo>
                <a:lnTo>
                  <a:pt x="32" y="33"/>
                </a:lnTo>
                <a:lnTo>
                  <a:pt x="18" y="33"/>
                </a:lnTo>
                <a:lnTo>
                  <a:pt x="5" y="33"/>
                </a:lnTo>
                <a:lnTo>
                  <a:pt x="0" y="40"/>
                </a:lnTo>
                <a:lnTo>
                  <a:pt x="0" y="46"/>
                </a:lnTo>
                <a:lnTo>
                  <a:pt x="0" y="53"/>
                </a:lnTo>
              </a:path>
            </a:pathLst>
          </a:custGeom>
          <a:noFill/>
          <a:ln w="12700" cap="rnd" cmpd="sng">
            <a:solidFill>
              <a:srgbClr val="D49FFF"/>
            </a:solidFill>
            <a:prstDash val="solid"/>
            <a:round/>
            <a:headEnd type="none" w="med" len="med"/>
            <a:tailEnd type="none" w="med" len="me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74" name="Oval 70">
            <a:extLst>
              <a:ext uri="{FF2B5EF4-FFF2-40B4-BE49-F238E27FC236}">
                <a16:creationId xmlns:a16="http://schemas.microsoft.com/office/drawing/2014/main" id="{F9E5C556-9766-6848-A679-7105F2EAF76E}"/>
              </a:ext>
            </a:extLst>
          </p:cNvPr>
          <p:cNvSpPr>
            <a:spLocks noChangeArrowheads="1"/>
          </p:cNvSpPr>
          <p:nvPr/>
        </p:nvSpPr>
        <p:spPr bwMode="auto">
          <a:xfrm>
            <a:off x="6584950" y="4030663"/>
            <a:ext cx="26988"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75" name="Freeform 71">
            <a:extLst>
              <a:ext uri="{FF2B5EF4-FFF2-40B4-BE49-F238E27FC236}">
                <a16:creationId xmlns:a16="http://schemas.microsoft.com/office/drawing/2014/main" id="{7B879638-B86B-631F-D838-4A6D82702816}"/>
              </a:ext>
            </a:extLst>
          </p:cNvPr>
          <p:cNvSpPr>
            <a:spLocks/>
          </p:cNvSpPr>
          <p:nvPr/>
        </p:nvSpPr>
        <p:spPr bwMode="auto">
          <a:xfrm>
            <a:off x="6642100" y="3981450"/>
            <a:ext cx="100013" cy="65088"/>
          </a:xfrm>
          <a:custGeom>
            <a:avLst/>
            <a:gdLst>
              <a:gd name="T0" fmla="*/ 120494931 w 82"/>
              <a:gd name="T1" fmla="*/ 0 h 53"/>
              <a:gd name="T2" fmla="*/ 101157051 w 82"/>
              <a:gd name="T3" fmla="*/ 0 h 53"/>
              <a:gd name="T4" fmla="*/ 87768726 w 82"/>
              <a:gd name="T5" fmla="*/ 0 h 53"/>
              <a:gd name="T6" fmla="*/ 66941628 w 82"/>
              <a:gd name="T7" fmla="*/ 0 h 53"/>
              <a:gd name="T8" fmla="*/ 53553302 w 82"/>
              <a:gd name="T9" fmla="*/ 0 h 53"/>
              <a:gd name="T10" fmla="*/ 53553302 w 82"/>
              <a:gd name="T11" fmla="*/ 10557765 h 53"/>
              <a:gd name="T12" fmla="*/ 53553302 w 82"/>
              <a:gd name="T13" fmla="*/ 19606225 h 53"/>
              <a:gd name="T14" fmla="*/ 53553302 w 82"/>
              <a:gd name="T15" fmla="*/ 30163990 h 53"/>
              <a:gd name="T16" fmla="*/ 53553302 w 82"/>
              <a:gd name="T17" fmla="*/ 39212450 h 53"/>
              <a:gd name="T18" fmla="*/ 47602529 w 82"/>
              <a:gd name="T19" fmla="*/ 49768987 h 53"/>
              <a:gd name="T20" fmla="*/ 26776651 w 82"/>
              <a:gd name="T21" fmla="*/ 49768987 h 53"/>
              <a:gd name="T22" fmla="*/ 7437552 w 82"/>
              <a:gd name="T23" fmla="*/ 49768987 h 53"/>
              <a:gd name="T24" fmla="*/ 0 w 82"/>
              <a:gd name="T25" fmla="*/ 58818675 h 53"/>
              <a:gd name="T26" fmla="*/ 0 w 82"/>
              <a:gd name="T27" fmla="*/ 69375211 h 53"/>
              <a:gd name="T28" fmla="*/ 0 w 82"/>
              <a:gd name="T29" fmla="*/ 78424900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2" h="53">
                <a:moveTo>
                  <a:pt x="81" y="0"/>
                </a:moveTo>
                <a:lnTo>
                  <a:pt x="68" y="0"/>
                </a:lnTo>
                <a:lnTo>
                  <a:pt x="59" y="0"/>
                </a:lnTo>
                <a:lnTo>
                  <a:pt x="45" y="0"/>
                </a:lnTo>
                <a:lnTo>
                  <a:pt x="36" y="0"/>
                </a:lnTo>
                <a:lnTo>
                  <a:pt x="36" y="7"/>
                </a:lnTo>
                <a:lnTo>
                  <a:pt x="36" y="13"/>
                </a:lnTo>
                <a:lnTo>
                  <a:pt x="36" y="20"/>
                </a:lnTo>
                <a:lnTo>
                  <a:pt x="36" y="26"/>
                </a:lnTo>
                <a:lnTo>
                  <a:pt x="32" y="33"/>
                </a:lnTo>
                <a:lnTo>
                  <a:pt x="18" y="33"/>
                </a:lnTo>
                <a:lnTo>
                  <a:pt x="5" y="33"/>
                </a:lnTo>
                <a:lnTo>
                  <a:pt x="0" y="39"/>
                </a:lnTo>
                <a:lnTo>
                  <a:pt x="0" y="46"/>
                </a:lnTo>
                <a:lnTo>
                  <a:pt x="0" y="52"/>
                </a:lnTo>
              </a:path>
            </a:pathLst>
          </a:custGeom>
          <a:noFill/>
          <a:ln w="12700" cap="rnd" cmpd="sng">
            <a:solidFill>
              <a:srgbClr val="D49FFF"/>
            </a:solidFill>
            <a:prstDash val="solid"/>
            <a:round/>
            <a:headEnd type="none" w="med" len="med"/>
            <a:tailEnd type="none" w="med" len="me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76" name="Oval 72">
            <a:extLst>
              <a:ext uri="{FF2B5EF4-FFF2-40B4-BE49-F238E27FC236}">
                <a16:creationId xmlns:a16="http://schemas.microsoft.com/office/drawing/2014/main" id="{C074137E-00C3-8AE8-595D-6A73910ED046}"/>
              </a:ext>
            </a:extLst>
          </p:cNvPr>
          <p:cNvSpPr>
            <a:spLocks noChangeArrowheads="1"/>
          </p:cNvSpPr>
          <p:nvPr/>
        </p:nvSpPr>
        <p:spPr bwMode="auto">
          <a:xfrm>
            <a:off x="6619875" y="4049713"/>
            <a:ext cx="26988" cy="17462"/>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77" name="Oval 73">
            <a:extLst>
              <a:ext uri="{FF2B5EF4-FFF2-40B4-BE49-F238E27FC236}">
                <a16:creationId xmlns:a16="http://schemas.microsoft.com/office/drawing/2014/main" id="{3E90594A-0257-661B-9336-EE7F01B636E8}"/>
              </a:ext>
            </a:extLst>
          </p:cNvPr>
          <p:cNvSpPr>
            <a:spLocks noChangeArrowheads="1"/>
          </p:cNvSpPr>
          <p:nvPr/>
        </p:nvSpPr>
        <p:spPr bwMode="auto">
          <a:xfrm>
            <a:off x="6862763" y="4157663"/>
            <a:ext cx="26987" cy="17462"/>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78" name="Oval 74">
            <a:extLst>
              <a:ext uri="{FF2B5EF4-FFF2-40B4-BE49-F238E27FC236}">
                <a16:creationId xmlns:a16="http://schemas.microsoft.com/office/drawing/2014/main" id="{80B3382D-38AC-3524-34ED-8E004E722F51}"/>
              </a:ext>
            </a:extLst>
          </p:cNvPr>
          <p:cNvSpPr>
            <a:spLocks noChangeArrowheads="1"/>
          </p:cNvSpPr>
          <p:nvPr/>
        </p:nvSpPr>
        <p:spPr bwMode="auto">
          <a:xfrm>
            <a:off x="6894513" y="4160838"/>
            <a:ext cx="26987" cy="17462"/>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79" name="Freeform 75">
            <a:extLst>
              <a:ext uri="{FF2B5EF4-FFF2-40B4-BE49-F238E27FC236}">
                <a16:creationId xmlns:a16="http://schemas.microsoft.com/office/drawing/2014/main" id="{66048B2C-D5C8-9B2C-74C6-2D0E9FC8E203}"/>
              </a:ext>
            </a:extLst>
          </p:cNvPr>
          <p:cNvSpPr>
            <a:spLocks/>
          </p:cNvSpPr>
          <p:nvPr/>
        </p:nvSpPr>
        <p:spPr bwMode="auto">
          <a:xfrm>
            <a:off x="5726113" y="3665538"/>
            <a:ext cx="463550" cy="534987"/>
          </a:xfrm>
          <a:custGeom>
            <a:avLst/>
            <a:gdLst>
              <a:gd name="T0" fmla="*/ 561037477 w 382"/>
              <a:gd name="T1" fmla="*/ 646071846 h 442"/>
              <a:gd name="T2" fmla="*/ 561037477 w 382"/>
              <a:gd name="T3" fmla="*/ 156756033 h 442"/>
              <a:gd name="T4" fmla="*/ 561037477 w 382"/>
              <a:gd name="T5" fmla="*/ 146501712 h 442"/>
              <a:gd name="T6" fmla="*/ 561037477 w 382"/>
              <a:gd name="T7" fmla="*/ 134781623 h 442"/>
              <a:gd name="T8" fmla="*/ 558092357 w 382"/>
              <a:gd name="T9" fmla="*/ 120131210 h 442"/>
              <a:gd name="T10" fmla="*/ 553674071 w 382"/>
              <a:gd name="T11" fmla="*/ 109875678 h 442"/>
              <a:gd name="T12" fmla="*/ 550728951 w 382"/>
              <a:gd name="T13" fmla="*/ 101085915 h 442"/>
              <a:gd name="T14" fmla="*/ 540421637 w 382"/>
              <a:gd name="T15" fmla="*/ 90830383 h 442"/>
              <a:gd name="T16" fmla="*/ 527167990 w 382"/>
              <a:gd name="T17" fmla="*/ 82040620 h 442"/>
              <a:gd name="T18" fmla="*/ 513915557 w 382"/>
              <a:gd name="T19" fmla="*/ 74715413 h 442"/>
              <a:gd name="T20" fmla="*/ 500663124 w 382"/>
              <a:gd name="T21" fmla="*/ 70320531 h 442"/>
              <a:gd name="T22" fmla="*/ 494772884 w 382"/>
              <a:gd name="T23" fmla="*/ 57135885 h 442"/>
              <a:gd name="T24" fmla="*/ 484464357 w 382"/>
              <a:gd name="T25" fmla="*/ 48344911 h 442"/>
              <a:gd name="T26" fmla="*/ 471211923 w 382"/>
              <a:gd name="T27" fmla="*/ 43950029 h 442"/>
              <a:gd name="T28" fmla="*/ 468266803 w 382"/>
              <a:gd name="T29" fmla="*/ 43950029 h 442"/>
              <a:gd name="T30" fmla="*/ 452069250 w 382"/>
              <a:gd name="T31" fmla="*/ 30765384 h 442"/>
              <a:gd name="T32" fmla="*/ 438816816 w 382"/>
              <a:gd name="T33" fmla="*/ 26370502 h 442"/>
              <a:gd name="T34" fmla="*/ 421146096 w 382"/>
              <a:gd name="T35" fmla="*/ 23440177 h 442"/>
              <a:gd name="T36" fmla="*/ 402002209 w 382"/>
              <a:gd name="T37" fmla="*/ 29300826 h 442"/>
              <a:gd name="T38" fmla="*/ 385804656 w 382"/>
              <a:gd name="T39" fmla="*/ 30765384 h 442"/>
              <a:gd name="T40" fmla="*/ 371079056 w 382"/>
              <a:gd name="T41" fmla="*/ 36624823 h 442"/>
              <a:gd name="T42" fmla="*/ 354881502 w 382"/>
              <a:gd name="T43" fmla="*/ 41020915 h 442"/>
              <a:gd name="T44" fmla="*/ 338683949 w 382"/>
              <a:gd name="T45" fmla="*/ 43950029 h 442"/>
              <a:gd name="T46" fmla="*/ 331320542 w 382"/>
              <a:gd name="T47" fmla="*/ 49810679 h 442"/>
              <a:gd name="T48" fmla="*/ 325430302 w 382"/>
              <a:gd name="T49" fmla="*/ 62995324 h 442"/>
              <a:gd name="T50" fmla="*/ 312177869 w 382"/>
              <a:gd name="T51" fmla="*/ 67390206 h 442"/>
              <a:gd name="T52" fmla="*/ 298925435 w 382"/>
              <a:gd name="T53" fmla="*/ 70320531 h 442"/>
              <a:gd name="T54" fmla="*/ 285671789 w 382"/>
              <a:gd name="T55" fmla="*/ 70320531 h 442"/>
              <a:gd name="T56" fmla="*/ 275364475 w 382"/>
              <a:gd name="T57" fmla="*/ 64461092 h 442"/>
              <a:gd name="T58" fmla="*/ 262112042 w 382"/>
              <a:gd name="T59" fmla="*/ 57135885 h 442"/>
              <a:gd name="T60" fmla="*/ 248858395 w 382"/>
              <a:gd name="T61" fmla="*/ 48344911 h 442"/>
              <a:gd name="T62" fmla="*/ 238551082 w 382"/>
              <a:gd name="T63" fmla="*/ 41020915 h 442"/>
              <a:gd name="T64" fmla="*/ 229715722 w 382"/>
              <a:gd name="T65" fmla="*/ 30765384 h 442"/>
              <a:gd name="T66" fmla="*/ 216463288 w 382"/>
              <a:gd name="T67" fmla="*/ 19045295 h 442"/>
              <a:gd name="T68" fmla="*/ 198792568 w 382"/>
              <a:gd name="T69" fmla="*/ 7325207 h 442"/>
              <a:gd name="T70" fmla="*/ 185540135 w 382"/>
              <a:gd name="T71" fmla="*/ 2930325 h 442"/>
              <a:gd name="T72" fmla="*/ 166396248 w 382"/>
              <a:gd name="T73" fmla="*/ 0 h 442"/>
              <a:gd name="T74" fmla="*/ 153143814 w 382"/>
              <a:gd name="T75" fmla="*/ 0 h 442"/>
              <a:gd name="T76" fmla="*/ 139891381 w 382"/>
              <a:gd name="T77" fmla="*/ 0 h 442"/>
              <a:gd name="T78" fmla="*/ 122220661 w 382"/>
              <a:gd name="T79" fmla="*/ 4394882 h 442"/>
              <a:gd name="T80" fmla="*/ 108968227 w 382"/>
              <a:gd name="T81" fmla="*/ 14650413 h 442"/>
              <a:gd name="T82" fmla="*/ 100132867 w 382"/>
              <a:gd name="T83" fmla="*/ 23440177 h 442"/>
              <a:gd name="T84" fmla="*/ 89824341 w 382"/>
              <a:gd name="T85" fmla="*/ 36624823 h 442"/>
              <a:gd name="T86" fmla="*/ 79517027 w 382"/>
              <a:gd name="T87" fmla="*/ 49810679 h 442"/>
              <a:gd name="T88" fmla="*/ 76571907 w 382"/>
              <a:gd name="T89" fmla="*/ 60065000 h 442"/>
              <a:gd name="T90" fmla="*/ 73626787 w 382"/>
              <a:gd name="T91" fmla="*/ 71786299 h 442"/>
              <a:gd name="T92" fmla="*/ 63319474 w 382"/>
              <a:gd name="T93" fmla="*/ 83506387 h 442"/>
              <a:gd name="T94" fmla="*/ 55956067 w 382"/>
              <a:gd name="T95" fmla="*/ 93760708 h 442"/>
              <a:gd name="T96" fmla="*/ 50065827 w 382"/>
              <a:gd name="T97" fmla="*/ 102550472 h 442"/>
              <a:gd name="T98" fmla="*/ 42703634 w 382"/>
              <a:gd name="T99" fmla="*/ 112806003 h 442"/>
              <a:gd name="T100" fmla="*/ 33868274 w 382"/>
              <a:gd name="T101" fmla="*/ 123061535 h 442"/>
              <a:gd name="T102" fmla="*/ 26506080 w 382"/>
              <a:gd name="T103" fmla="*/ 131851298 h 442"/>
              <a:gd name="T104" fmla="*/ 20615840 w 382"/>
              <a:gd name="T105" fmla="*/ 139176505 h 442"/>
              <a:gd name="T106" fmla="*/ 10307313 w 382"/>
              <a:gd name="T107" fmla="*/ 146501712 h 442"/>
              <a:gd name="T108" fmla="*/ 2945120 w 382"/>
              <a:gd name="T109" fmla="*/ 156756033 h 442"/>
              <a:gd name="T110" fmla="*/ 0 w 382"/>
              <a:gd name="T111" fmla="*/ 165547007 h 4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2" h="442">
                <a:moveTo>
                  <a:pt x="0" y="441"/>
                </a:moveTo>
                <a:lnTo>
                  <a:pt x="381" y="441"/>
                </a:lnTo>
                <a:lnTo>
                  <a:pt x="381" y="107"/>
                </a:lnTo>
                <a:lnTo>
                  <a:pt x="381" y="103"/>
                </a:lnTo>
                <a:lnTo>
                  <a:pt x="381" y="100"/>
                </a:lnTo>
                <a:lnTo>
                  <a:pt x="381" y="95"/>
                </a:lnTo>
                <a:lnTo>
                  <a:pt x="381" y="92"/>
                </a:lnTo>
                <a:lnTo>
                  <a:pt x="381" y="87"/>
                </a:lnTo>
                <a:lnTo>
                  <a:pt x="379" y="82"/>
                </a:lnTo>
                <a:lnTo>
                  <a:pt x="379" y="79"/>
                </a:lnTo>
                <a:lnTo>
                  <a:pt x="376" y="75"/>
                </a:lnTo>
                <a:lnTo>
                  <a:pt x="376" y="72"/>
                </a:lnTo>
                <a:lnTo>
                  <a:pt x="374" y="69"/>
                </a:lnTo>
                <a:lnTo>
                  <a:pt x="370" y="66"/>
                </a:lnTo>
                <a:lnTo>
                  <a:pt x="367" y="62"/>
                </a:lnTo>
                <a:lnTo>
                  <a:pt x="363" y="59"/>
                </a:lnTo>
                <a:lnTo>
                  <a:pt x="358" y="56"/>
                </a:lnTo>
                <a:lnTo>
                  <a:pt x="354" y="54"/>
                </a:lnTo>
                <a:lnTo>
                  <a:pt x="349" y="51"/>
                </a:lnTo>
                <a:lnTo>
                  <a:pt x="345" y="49"/>
                </a:lnTo>
                <a:lnTo>
                  <a:pt x="340" y="48"/>
                </a:lnTo>
                <a:lnTo>
                  <a:pt x="338" y="43"/>
                </a:lnTo>
                <a:lnTo>
                  <a:pt x="336" y="39"/>
                </a:lnTo>
                <a:lnTo>
                  <a:pt x="331" y="36"/>
                </a:lnTo>
                <a:lnTo>
                  <a:pt x="329" y="33"/>
                </a:lnTo>
                <a:lnTo>
                  <a:pt x="325" y="31"/>
                </a:lnTo>
                <a:lnTo>
                  <a:pt x="320" y="30"/>
                </a:lnTo>
                <a:lnTo>
                  <a:pt x="322" y="33"/>
                </a:lnTo>
                <a:lnTo>
                  <a:pt x="318" y="30"/>
                </a:lnTo>
                <a:lnTo>
                  <a:pt x="313" y="25"/>
                </a:lnTo>
                <a:lnTo>
                  <a:pt x="307" y="21"/>
                </a:lnTo>
                <a:lnTo>
                  <a:pt x="302" y="20"/>
                </a:lnTo>
                <a:lnTo>
                  <a:pt x="298" y="18"/>
                </a:lnTo>
                <a:lnTo>
                  <a:pt x="293" y="16"/>
                </a:lnTo>
                <a:lnTo>
                  <a:pt x="286" y="16"/>
                </a:lnTo>
                <a:lnTo>
                  <a:pt x="282" y="18"/>
                </a:lnTo>
                <a:lnTo>
                  <a:pt x="273" y="20"/>
                </a:lnTo>
                <a:lnTo>
                  <a:pt x="268" y="21"/>
                </a:lnTo>
                <a:lnTo>
                  <a:pt x="262" y="21"/>
                </a:lnTo>
                <a:lnTo>
                  <a:pt x="257" y="23"/>
                </a:lnTo>
                <a:lnTo>
                  <a:pt x="252" y="25"/>
                </a:lnTo>
                <a:lnTo>
                  <a:pt x="246" y="26"/>
                </a:lnTo>
                <a:lnTo>
                  <a:pt x="241" y="28"/>
                </a:lnTo>
                <a:lnTo>
                  <a:pt x="234" y="30"/>
                </a:lnTo>
                <a:lnTo>
                  <a:pt x="230" y="30"/>
                </a:lnTo>
                <a:lnTo>
                  <a:pt x="225" y="31"/>
                </a:lnTo>
                <a:lnTo>
                  <a:pt x="225" y="34"/>
                </a:lnTo>
                <a:lnTo>
                  <a:pt x="223" y="39"/>
                </a:lnTo>
                <a:lnTo>
                  <a:pt x="221" y="43"/>
                </a:lnTo>
                <a:lnTo>
                  <a:pt x="216" y="44"/>
                </a:lnTo>
                <a:lnTo>
                  <a:pt x="212" y="46"/>
                </a:lnTo>
                <a:lnTo>
                  <a:pt x="207" y="48"/>
                </a:lnTo>
                <a:lnTo>
                  <a:pt x="203" y="48"/>
                </a:lnTo>
                <a:lnTo>
                  <a:pt x="198" y="49"/>
                </a:lnTo>
                <a:lnTo>
                  <a:pt x="194" y="48"/>
                </a:lnTo>
                <a:lnTo>
                  <a:pt x="189" y="48"/>
                </a:lnTo>
                <a:lnTo>
                  <a:pt x="187" y="44"/>
                </a:lnTo>
                <a:lnTo>
                  <a:pt x="183" y="44"/>
                </a:lnTo>
                <a:lnTo>
                  <a:pt x="178" y="39"/>
                </a:lnTo>
                <a:lnTo>
                  <a:pt x="174" y="36"/>
                </a:lnTo>
                <a:lnTo>
                  <a:pt x="169" y="33"/>
                </a:lnTo>
                <a:lnTo>
                  <a:pt x="167" y="30"/>
                </a:lnTo>
                <a:lnTo>
                  <a:pt x="162" y="28"/>
                </a:lnTo>
                <a:lnTo>
                  <a:pt x="160" y="25"/>
                </a:lnTo>
                <a:lnTo>
                  <a:pt x="156" y="21"/>
                </a:lnTo>
                <a:lnTo>
                  <a:pt x="151" y="18"/>
                </a:lnTo>
                <a:lnTo>
                  <a:pt x="147" y="13"/>
                </a:lnTo>
                <a:lnTo>
                  <a:pt x="142" y="10"/>
                </a:lnTo>
                <a:lnTo>
                  <a:pt x="135" y="5"/>
                </a:lnTo>
                <a:lnTo>
                  <a:pt x="131" y="3"/>
                </a:lnTo>
                <a:lnTo>
                  <a:pt x="126" y="2"/>
                </a:lnTo>
                <a:lnTo>
                  <a:pt x="119" y="0"/>
                </a:lnTo>
                <a:lnTo>
                  <a:pt x="113" y="0"/>
                </a:lnTo>
                <a:lnTo>
                  <a:pt x="108" y="0"/>
                </a:lnTo>
                <a:lnTo>
                  <a:pt x="104" y="0"/>
                </a:lnTo>
                <a:lnTo>
                  <a:pt x="99" y="0"/>
                </a:lnTo>
                <a:lnTo>
                  <a:pt x="95" y="0"/>
                </a:lnTo>
                <a:lnTo>
                  <a:pt x="88" y="2"/>
                </a:lnTo>
                <a:lnTo>
                  <a:pt x="83" y="3"/>
                </a:lnTo>
                <a:lnTo>
                  <a:pt x="79" y="5"/>
                </a:lnTo>
                <a:lnTo>
                  <a:pt x="74" y="10"/>
                </a:lnTo>
                <a:lnTo>
                  <a:pt x="70" y="13"/>
                </a:lnTo>
                <a:lnTo>
                  <a:pt x="68" y="16"/>
                </a:lnTo>
                <a:lnTo>
                  <a:pt x="65" y="20"/>
                </a:lnTo>
                <a:lnTo>
                  <a:pt x="61" y="25"/>
                </a:lnTo>
                <a:lnTo>
                  <a:pt x="59" y="30"/>
                </a:lnTo>
                <a:lnTo>
                  <a:pt x="54" y="34"/>
                </a:lnTo>
                <a:lnTo>
                  <a:pt x="54" y="38"/>
                </a:lnTo>
                <a:lnTo>
                  <a:pt x="52" y="41"/>
                </a:lnTo>
                <a:lnTo>
                  <a:pt x="52" y="44"/>
                </a:lnTo>
                <a:lnTo>
                  <a:pt x="50" y="49"/>
                </a:lnTo>
                <a:lnTo>
                  <a:pt x="47" y="52"/>
                </a:lnTo>
                <a:lnTo>
                  <a:pt x="43" y="57"/>
                </a:lnTo>
                <a:lnTo>
                  <a:pt x="43" y="61"/>
                </a:lnTo>
                <a:lnTo>
                  <a:pt x="38" y="64"/>
                </a:lnTo>
                <a:lnTo>
                  <a:pt x="36" y="67"/>
                </a:lnTo>
                <a:lnTo>
                  <a:pt x="34" y="70"/>
                </a:lnTo>
                <a:lnTo>
                  <a:pt x="32" y="74"/>
                </a:lnTo>
                <a:lnTo>
                  <a:pt x="29" y="77"/>
                </a:lnTo>
                <a:lnTo>
                  <a:pt x="25" y="80"/>
                </a:lnTo>
                <a:lnTo>
                  <a:pt x="23" y="84"/>
                </a:lnTo>
                <a:lnTo>
                  <a:pt x="18" y="87"/>
                </a:lnTo>
                <a:lnTo>
                  <a:pt x="18" y="90"/>
                </a:lnTo>
                <a:lnTo>
                  <a:pt x="14" y="92"/>
                </a:lnTo>
                <a:lnTo>
                  <a:pt x="14" y="95"/>
                </a:lnTo>
                <a:lnTo>
                  <a:pt x="9" y="97"/>
                </a:lnTo>
                <a:lnTo>
                  <a:pt x="7" y="100"/>
                </a:lnTo>
                <a:lnTo>
                  <a:pt x="5" y="103"/>
                </a:lnTo>
                <a:lnTo>
                  <a:pt x="2" y="107"/>
                </a:lnTo>
                <a:lnTo>
                  <a:pt x="2" y="110"/>
                </a:lnTo>
                <a:lnTo>
                  <a:pt x="0" y="113"/>
                </a:lnTo>
                <a:lnTo>
                  <a:pt x="0" y="441"/>
                </a:lnTo>
              </a:path>
            </a:pathLst>
          </a:custGeom>
          <a:noFill/>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80" name="Oval 76" descr="Large confetti">
            <a:extLst>
              <a:ext uri="{FF2B5EF4-FFF2-40B4-BE49-F238E27FC236}">
                <a16:creationId xmlns:a16="http://schemas.microsoft.com/office/drawing/2014/main" id="{1AA4DDB9-47C5-D24D-4BAF-F24B36A1ECE2}"/>
              </a:ext>
            </a:extLst>
          </p:cNvPr>
          <p:cNvSpPr>
            <a:spLocks noChangeArrowheads="1"/>
          </p:cNvSpPr>
          <p:nvPr/>
        </p:nvSpPr>
        <p:spPr bwMode="auto">
          <a:xfrm>
            <a:off x="5859463" y="3971925"/>
            <a:ext cx="219075" cy="122238"/>
          </a:xfrm>
          <a:prstGeom prst="ellipse">
            <a:avLst/>
          </a:prstGeom>
          <a:blipFill dpi="0" rotWithShape="0">
            <a:blip r:embed="rId4"/>
            <a:srcRect/>
            <a:tile tx="0" ty="0" sx="100000" sy="100000" flip="none" algn="tl"/>
          </a:blip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nvGrpSpPr>
          <p:cNvPr id="43081" name="Group 77">
            <a:extLst>
              <a:ext uri="{FF2B5EF4-FFF2-40B4-BE49-F238E27FC236}">
                <a16:creationId xmlns:a16="http://schemas.microsoft.com/office/drawing/2014/main" id="{863BF133-6EF0-E976-DB3D-D19EFC0715F3}"/>
              </a:ext>
            </a:extLst>
          </p:cNvPr>
          <p:cNvGrpSpPr>
            <a:grpSpLocks/>
          </p:cNvGrpSpPr>
          <p:nvPr/>
        </p:nvGrpSpPr>
        <p:grpSpPr bwMode="auto">
          <a:xfrm>
            <a:off x="5403850" y="4078288"/>
            <a:ext cx="34925" cy="109537"/>
            <a:chOff x="3948" y="2432"/>
            <a:chExt cx="29" cy="91"/>
          </a:xfrm>
        </p:grpSpPr>
        <p:sp>
          <p:nvSpPr>
            <p:cNvPr id="43264" name="Freeform 78">
              <a:extLst>
                <a:ext uri="{FF2B5EF4-FFF2-40B4-BE49-F238E27FC236}">
                  <a16:creationId xmlns:a16="http://schemas.microsoft.com/office/drawing/2014/main" id="{2F8D0B97-EEF5-D112-2B94-0DED15F16DEA}"/>
                </a:ext>
              </a:extLst>
            </p:cNvPr>
            <p:cNvSpPr>
              <a:spLocks/>
            </p:cNvSpPr>
            <p:nvPr/>
          </p:nvSpPr>
          <p:spPr bwMode="auto">
            <a:xfrm>
              <a:off x="3948" y="2446"/>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5" name="Oval 79">
              <a:extLst>
                <a:ext uri="{FF2B5EF4-FFF2-40B4-BE49-F238E27FC236}">
                  <a16:creationId xmlns:a16="http://schemas.microsoft.com/office/drawing/2014/main" id="{4B872CFD-AEB0-21EC-0871-D862A3A3EC3D}"/>
                </a:ext>
              </a:extLst>
            </p:cNvPr>
            <p:cNvSpPr>
              <a:spLocks noChangeArrowheads="1"/>
            </p:cNvSpPr>
            <p:nvPr/>
          </p:nvSpPr>
          <p:spPr bwMode="auto">
            <a:xfrm>
              <a:off x="3956" y="2432"/>
              <a:ext cx="21" cy="14"/>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082" name="Group 80">
            <a:extLst>
              <a:ext uri="{FF2B5EF4-FFF2-40B4-BE49-F238E27FC236}">
                <a16:creationId xmlns:a16="http://schemas.microsoft.com/office/drawing/2014/main" id="{04711C58-870E-5F3D-49F8-744D9A7F1A75}"/>
              </a:ext>
            </a:extLst>
          </p:cNvPr>
          <p:cNvGrpSpPr>
            <a:grpSpLocks/>
          </p:cNvGrpSpPr>
          <p:nvPr/>
        </p:nvGrpSpPr>
        <p:grpSpPr bwMode="auto">
          <a:xfrm>
            <a:off x="5437188" y="4078288"/>
            <a:ext cx="41275" cy="103187"/>
            <a:chOff x="3976" y="2432"/>
            <a:chExt cx="34" cy="86"/>
          </a:xfrm>
        </p:grpSpPr>
        <p:sp>
          <p:nvSpPr>
            <p:cNvPr id="43262" name="Freeform 81">
              <a:extLst>
                <a:ext uri="{FF2B5EF4-FFF2-40B4-BE49-F238E27FC236}">
                  <a16:creationId xmlns:a16="http://schemas.microsoft.com/office/drawing/2014/main" id="{B063E966-5B3D-12EC-4739-BE5A12FB8346}"/>
                </a:ext>
              </a:extLst>
            </p:cNvPr>
            <p:cNvSpPr>
              <a:spLocks/>
            </p:cNvSpPr>
            <p:nvPr/>
          </p:nvSpPr>
          <p:spPr bwMode="auto">
            <a:xfrm>
              <a:off x="3976" y="2441"/>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3" name="Oval 82">
              <a:extLst>
                <a:ext uri="{FF2B5EF4-FFF2-40B4-BE49-F238E27FC236}">
                  <a16:creationId xmlns:a16="http://schemas.microsoft.com/office/drawing/2014/main" id="{5A62E5CF-D48B-5F86-9666-662146A2A01C}"/>
                </a:ext>
              </a:extLst>
            </p:cNvPr>
            <p:cNvSpPr>
              <a:spLocks noChangeArrowheads="1"/>
            </p:cNvSpPr>
            <p:nvPr/>
          </p:nvSpPr>
          <p:spPr bwMode="auto">
            <a:xfrm>
              <a:off x="3989" y="2432"/>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083" name="Freeform 83">
            <a:extLst>
              <a:ext uri="{FF2B5EF4-FFF2-40B4-BE49-F238E27FC236}">
                <a16:creationId xmlns:a16="http://schemas.microsoft.com/office/drawing/2014/main" id="{AB154D94-27CE-D061-32C3-392AA6CC613C}"/>
              </a:ext>
            </a:extLst>
          </p:cNvPr>
          <p:cNvSpPr>
            <a:spLocks/>
          </p:cNvSpPr>
          <p:nvPr/>
        </p:nvSpPr>
        <p:spPr bwMode="auto">
          <a:xfrm>
            <a:off x="5219700" y="4092575"/>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84" name="Line 84">
            <a:extLst>
              <a:ext uri="{FF2B5EF4-FFF2-40B4-BE49-F238E27FC236}">
                <a16:creationId xmlns:a16="http://schemas.microsoft.com/office/drawing/2014/main" id="{1F2B8235-3FB1-DB1C-D2C9-0A409DAB84A0}"/>
              </a:ext>
            </a:extLst>
          </p:cNvPr>
          <p:cNvSpPr>
            <a:spLocks noChangeShapeType="1"/>
          </p:cNvSpPr>
          <p:nvPr/>
        </p:nvSpPr>
        <p:spPr bwMode="auto">
          <a:xfrm>
            <a:off x="6681788" y="3132138"/>
            <a:ext cx="9525" cy="32067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85" name="Line 85">
            <a:extLst>
              <a:ext uri="{FF2B5EF4-FFF2-40B4-BE49-F238E27FC236}">
                <a16:creationId xmlns:a16="http://schemas.microsoft.com/office/drawing/2014/main" id="{F0000374-779A-5DD3-9A1C-94CE4C516D1E}"/>
              </a:ext>
            </a:extLst>
          </p:cNvPr>
          <p:cNvSpPr>
            <a:spLocks noChangeShapeType="1"/>
          </p:cNvSpPr>
          <p:nvPr/>
        </p:nvSpPr>
        <p:spPr bwMode="auto">
          <a:xfrm flipH="1">
            <a:off x="4579938" y="4695825"/>
            <a:ext cx="311150" cy="5397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8" name="Rectangle 86">
            <a:extLst>
              <a:ext uri="{FF2B5EF4-FFF2-40B4-BE49-F238E27FC236}">
                <a16:creationId xmlns:a16="http://schemas.microsoft.com/office/drawing/2014/main" id="{59DA3BB7-56F5-4F9A-B751-9FBBF142FC1C}"/>
              </a:ext>
            </a:extLst>
          </p:cNvPr>
          <p:cNvSpPr>
            <a:spLocks noChangeArrowheads="1"/>
          </p:cNvSpPr>
          <p:nvPr/>
        </p:nvSpPr>
        <p:spPr bwMode="auto">
          <a:xfrm>
            <a:off x="4681538" y="4799013"/>
            <a:ext cx="3397250" cy="514350"/>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Sloughing of viable and dead cells with luminal obstruction</a:t>
            </a:r>
          </a:p>
        </p:txBody>
      </p:sp>
      <p:sp>
        <p:nvSpPr>
          <p:cNvPr id="43087" name="Line 87">
            <a:extLst>
              <a:ext uri="{FF2B5EF4-FFF2-40B4-BE49-F238E27FC236}">
                <a16:creationId xmlns:a16="http://schemas.microsoft.com/office/drawing/2014/main" id="{F9735986-FE6D-146B-4453-B4BC1C78B23C}"/>
              </a:ext>
            </a:extLst>
          </p:cNvPr>
          <p:cNvSpPr>
            <a:spLocks noChangeShapeType="1"/>
          </p:cNvSpPr>
          <p:nvPr/>
        </p:nvSpPr>
        <p:spPr bwMode="auto">
          <a:xfrm>
            <a:off x="627063" y="2513013"/>
            <a:ext cx="16192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88" name="Freeform 88">
            <a:extLst>
              <a:ext uri="{FF2B5EF4-FFF2-40B4-BE49-F238E27FC236}">
                <a16:creationId xmlns:a16="http://schemas.microsoft.com/office/drawing/2014/main" id="{71C0333C-3E82-38EB-17C6-3A68F62C50F9}"/>
              </a:ext>
            </a:extLst>
          </p:cNvPr>
          <p:cNvSpPr>
            <a:spLocks/>
          </p:cNvSpPr>
          <p:nvPr/>
        </p:nvSpPr>
        <p:spPr bwMode="auto">
          <a:xfrm>
            <a:off x="720725" y="2011363"/>
            <a:ext cx="458788" cy="503237"/>
          </a:xfrm>
          <a:custGeom>
            <a:avLst/>
            <a:gdLst>
              <a:gd name="T0" fmla="*/ 0 w 379"/>
              <a:gd name="T1" fmla="*/ 149985241 h 415"/>
              <a:gd name="T2" fmla="*/ 0 w 379"/>
              <a:gd name="T3" fmla="*/ 130869510 h 415"/>
              <a:gd name="T4" fmla="*/ 7327292 w 379"/>
              <a:gd name="T5" fmla="*/ 111753780 h 415"/>
              <a:gd name="T6" fmla="*/ 7327292 w 379"/>
              <a:gd name="T7" fmla="*/ 91167142 h 415"/>
              <a:gd name="T8" fmla="*/ 13188642 w 379"/>
              <a:gd name="T9" fmla="*/ 72051412 h 415"/>
              <a:gd name="T10" fmla="*/ 13188642 w 379"/>
              <a:gd name="T11" fmla="*/ 52935682 h 415"/>
              <a:gd name="T12" fmla="*/ 39564715 w 379"/>
              <a:gd name="T13" fmla="*/ 38231461 h 415"/>
              <a:gd name="T14" fmla="*/ 52753357 w 379"/>
              <a:gd name="T15" fmla="*/ 52935682 h 415"/>
              <a:gd name="T16" fmla="*/ 52753357 w 379"/>
              <a:gd name="T17" fmla="*/ 72051412 h 415"/>
              <a:gd name="T18" fmla="*/ 65941999 w 379"/>
              <a:gd name="T19" fmla="*/ 91167142 h 415"/>
              <a:gd name="T20" fmla="*/ 86456722 w 379"/>
              <a:gd name="T21" fmla="*/ 82345337 h 415"/>
              <a:gd name="T22" fmla="*/ 92318072 w 379"/>
              <a:gd name="T23" fmla="*/ 63229607 h 415"/>
              <a:gd name="T24" fmla="*/ 99645364 w 379"/>
              <a:gd name="T25" fmla="*/ 44113877 h 415"/>
              <a:gd name="T26" fmla="*/ 99645364 w 379"/>
              <a:gd name="T27" fmla="*/ 23527239 h 415"/>
              <a:gd name="T28" fmla="*/ 126021437 w 379"/>
              <a:gd name="T29" fmla="*/ 14704221 h 415"/>
              <a:gd name="T30" fmla="*/ 139210079 w 379"/>
              <a:gd name="T31" fmla="*/ 33819952 h 415"/>
              <a:gd name="T32" fmla="*/ 139210079 w 379"/>
              <a:gd name="T33" fmla="*/ 52935682 h 415"/>
              <a:gd name="T34" fmla="*/ 139210079 w 379"/>
              <a:gd name="T35" fmla="*/ 72051412 h 415"/>
              <a:gd name="T36" fmla="*/ 158258860 w 379"/>
              <a:gd name="T37" fmla="*/ 86756846 h 415"/>
              <a:gd name="T38" fmla="*/ 178774794 w 379"/>
              <a:gd name="T39" fmla="*/ 77933828 h 415"/>
              <a:gd name="T40" fmla="*/ 184636144 w 379"/>
              <a:gd name="T41" fmla="*/ 57347191 h 415"/>
              <a:gd name="T42" fmla="*/ 184636144 w 379"/>
              <a:gd name="T43" fmla="*/ 33819952 h 415"/>
              <a:gd name="T44" fmla="*/ 197824786 w 379"/>
              <a:gd name="T45" fmla="*/ 14704221 h 415"/>
              <a:gd name="T46" fmla="*/ 224200859 w 379"/>
              <a:gd name="T47" fmla="*/ 10292712 h 415"/>
              <a:gd name="T48" fmla="*/ 231528151 w 379"/>
              <a:gd name="T49" fmla="*/ 29408443 h 415"/>
              <a:gd name="T50" fmla="*/ 231528151 w 379"/>
              <a:gd name="T51" fmla="*/ 48524173 h 415"/>
              <a:gd name="T52" fmla="*/ 237389501 w 379"/>
              <a:gd name="T53" fmla="*/ 67639903 h 415"/>
              <a:gd name="T54" fmla="*/ 244715582 w 379"/>
              <a:gd name="T55" fmla="*/ 86756846 h 415"/>
              <a:gd name="T56" fmla="*/ 271092866 w 379"/>
              <a:gd name="T57" fmla="*/ 91167142 h 415"/>
              <a:gd name="T58" fmla="*/ 284280297 w 379"/>
              <a:gd name="T59" fmla="*/ 72051412 h 415"/>
              <a:gd name="T60" fmla="*/ 284280297 w 379"/>
              <a:gd name="T61" fmla="*/ 52935682 h 415"/>
              <a:gd name="T62" fmla="*/ 290141647 w 379"/>
              <a:gd name="T63" fmla="*/ 33819952 h 415"/>
              <a:gd name="T64" fmla="*/ 290141647 w 379"/>
              <a:gd name="T65" fmla="*/ 14704221 h 415"/>
              <a:gd name="T66" fmla="*/ 310657581 w 379"/>
              <a:gd name="T67" fmla="*/ 0 h 415"/>
              <a:gd name="T68" fmla="*/ 329707573 w 379"/>
              <a:gd name="T69" fmla="*/ 10292712 h 415"/>
              <a:gd name="T70" fmla="*/ 337033654 w 379"/>
              <a:gd name="T71" fmla="*/ 29408443 h 415"/>
              <a:gd name="T72" fmla="*/ 337033654 w 379"/>
              <a:gd name="T73" fmla="*/ 48524173 h 415"/>
              <a:gd name="T74" fmla="*/ 342895004 w 379"/>
              <a:gd name="T75" fmla="*/ 67639903 h 415"/>
              <a:gd name="T76" fmla="*/ 363410938 w 379"/>
              <a:gd name="T77" fmla="*/ 77933828 h 415"/>
              <a:gd name="T78" fmla="*/ 389787011 w 379"/>
              <a:gd name="T79" fmla="*/ 82345337 h 415"/>
              <a:gd name="T80" fmla="*/ 395648361 w 379"/>
              <a:gd name="T81" fmla="*/ 57347191 h 415"/>
              <a:gd name="T82" fmla="*/ 395648361 w 379"/>
              <a:gd name="T83" fmla="*/ 38231461 h 415"/>
              <a:gd name="T84" fmla="*/ 395648361 w 379"/>
              <a:gd name="T85" fmla="*/ 19115730 h 415"/>
              <a:gd name="T86" fmla="*/ 422024434 w 379"/>
              <a:gd name="T87" fmla="*/ 10292712 h 415"/>
              <a:gd name="T88" fmla="*/ 435213076 w 379"/>
              <a:gd name="T89" fmla="*/ 33819952 h 415"/>
              <a:gd name="T90" fmla="*/ 435213076 w 379"/>
              <a:gd name="T91" fmla="*/ 52935682 h 415"/>
              <a:gd name="T92" fmla="*/ 435213076 w 379"/>
              <a:gd name="T93" fmla="*/ 72051412 h 415"/>
              <a:gd name="T94" fmla="*/ 461590359 w 379"/>
              <a:gd name="T95" fmla="*/ 77933828 h 415"/>
              <a:gd name="T96" fmla="*/ 474777791 w 379"/>
              <a:gd name="T97" fmla="*/ 63229607 h 415"/>
              <a:gd name="T98" fmla="*/ 474777791 w 379"/>
              <a:gd name="T99" fmla="*/ 44113877 h 415"/>
              <a:gd name="T100" fmla="*/ 474777791 w 379"/>
              <a:gd name="T101" fmla="*/ 23527239 h 415"/>
              <a:gd name="T102" fmla="*/ 495293725 w 379"/>
              <a:gd name="T103" fmla="*/ 10292712 h 415"/>
              <a:gd name="T104" fmla="*/ 521669798 w 379"/>
              <a:gd name="T105" fmla="*/ 14704221 h 415"/>
              <a:gd name="T106" fmla="*/ 527531148 w 379"/>
              <a:gd name="T107" fmla="*/ 33819952 h 415"/>
              <a:gd name="T108" fmla="*/ 534858440 w 379"/>
              <a:gd name="T109" fmla="*/ 52935682 h 415"/>
              <a:gd name="T110" fmla="*/ 534858440 w 379"/>
              <a:gd name="T111" fmla="*/ 72051412 h 415"/>
              <a:gd name="T112" fmla="*/ 534858440 w 379"/>
              <a:gd name="T113" fmla="*/ 91167142 h 415"/>
              <a:gd name="T114" fmla="*/ 534858440 w 379"/>
              <a:gd name="T115" fmla="*/ 111753780 h 415"/>
              <a:gd name="T116" fmla="*/ 534858440 w 379"/>
              <a:gd name="T117" fmla="*/ 130869510 h 415"/>
              <a:gd name="T118" fmla="*/ 553907221 w 379"/>
              <a:gd name="T119" fmla="*/ 149985241 h 415"/>
              <a:gd name="T120" fmla="*/ 0 w 379"/>
              <a:gd name="T121" fmla="*/ 608763980 h 4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15">
                <a:moveTo>
                  <a:pt x="0" y="414"/>
                </a:moveTo>
                <a:lnTo>
                  <a:pt x="0" y="102"/>
                </a:lnTo>
                <a:lnTo>
                  <a:pt x="0" y="95"/>
                </a:lnTo>
                <a:lnTo>
                  <a:pt x="0" y="89"/>
                </a:lnTo>
                <a:lnTo>
                  <a:pt x="0" y="82"/>
                </a:lnTo>
                <a:lnTo>
                  <a:pt x="5" y="76"/>
                </a:lnTo>
                <a:lnTo>
                  <a:pt x="5" y="69"/>
                </a:lnTo>
                <a:lnTo>
                  <a:pt x="5" y="62"/>
                </a:lnTo>
                <a:lnTo>
                  <a:pt x="5" y="56"/>
                </a:lnTo>
                <a:lnTo>
                  <a:pt x="9" y="49"/>
                </a:lnTo>
                <a:lnTo>
                  <a:pt x="9" y="43"/>
                </a:lnTo>
                <a:lnTo>
                  <a:pt x="9" y="36"/>
                </a:lnTo>
                <a:lnTo>
                  <a:pt x="18" y="30"/>
                </a:lnTo>
                <a:lnTo>
                  <a:pt x="27" y="26"/>
                </a:lnTo>
                <a:lnTo>
                  <a:pt x="36" y="30"/>
                </a:lnTo>
                <a:lnTo>
                  <a:pt x="36" y="36"/>
                </a:lnTo>
                <a:lnTo>
                  <a:pt x="36" y="43"/>
                </a:lnTo>
                <a:lnTo>
                  <a:pt x="36" y="49"/>
                </a:lnTo>
                <a:lnTo>
                  <a:pt x="41" y="56"/>
                </a:lnTo>
                <a:lnTo>
                  <a:pt x="45" y="62"/>
                </a:lnTo>
                <a:lnTo>
                  <a:pt x="54" y="62"/>
                </a:lnTo>
                <a:lnTo>
                  <a:pt x="59" y="56"/>
                </a:lnTo>
                <a:lnTo>
                  <a:pt x="63" y="49"/>
                </a:lnTo>
                <a:lnTo>
                  <a:pt x="63" y="43"/>
                </a:lnTo>
                <a:lnTo>
                  <a:pt x="68" y="36"/>
                </a:lnTo>
                <a:lnTo>
                  <a:pt x="68" y="30"/>
                </a:lnTo>
                <a:lnTo>
                  <a:pt x="68" y="23"/>
                </a:lnTo>
                <a:lnTo>
                  <a:pt x="68" y="16"/>
                </a:lnTo>
                <a:lnTo>
                  <a:pt x="77" y="13"/>
                </a:lnTo>
                <a:lnTo>
                  <a:pt x="86" y="10"/>
                </a:lnTo>
                <a:lnTo>
                  <a:pt x="90" y="16"/>
                </a:lnTo>
                <a:lnTo>
                  <a:pt x="95" y="23"/>
                </a:lnTo>
                <a:lnTo>
                  <a:pt x="95" y="30"/>
                </a:lnTo>
                <a:lnTo>
                  <a:pt x="95" y="36"/>
                </a:lnTo>
                <a:lnTo>
                  <a:pt x="95" y="43"/>
                </a:lnTo>
                <a:lnTo>
                  <a:pt x="95" y="49"/>
                </a:lnTo>
                <a:lnTo>
                  <a:pt x="99" y="56"/>
                </a:lnTo>
                <a:lnTo>
                  <a:pt x="108" y="59"/>
                </a:lnTo>
                <a:lnTo>
                  <a:pt x="117" y="59"/>
                </a:lnTo>
                <a:lnTo>
                  <a:pt x="122" y="53"/>
                </a:lnTo>
                <a:lnTo>
                  <a:pt x="126" y="46"/>
                </a:lnTo>
                <a:lnTo>
                  <a:pt x="126" y="39"/>
                </a:lnTo>
                <a:lnTo>
                  <a:pt x="126" y="30"/>
                </a:lnTo>
                <a:lnTo>
                  <a:pt x="126" y="23"/>
                </a:lnTo>
                <a:lnTo>
                  <a:pt x="126" y="16"/>
                </a:lnTo>
                <a:lnTo>
                  <a:pt x="135" y="10"/>
                </a:lnTo>
                <a:lnTo>
                  <a:pt x="144" y="10"/>
                </a:lnTo>
                <a:lnTo>
                  <a:pt x="153" y="7"/>
                </a:lnTo>
                <a:lnTo>
                  <a:pt x="153" y="13"/>
                </a:lnTo>
                <a:lnTo>
                  <a:pt x="158" y="20"/>
                </a:lnTo>
                <a:lnTo>
                  <a:pt x="158" y="26"/>
                </a:lnTo>
                <a:lnTo>
                  <a:pt x="158" y="33"/>
                </a:lnTo>
                <a:lnTo>
                  <a:pt x="158" y="39"/>
                </a:lnTo>
                <a:lnTo>
                  <a:pt x="162" y="46"/>
                </a:lnTo>
                <a:lnTo>
                  <a:pt x="162" y="53"/>
                </a:lnTo>
                <a:lnTo>
                  <a:pt x="167" y="59"/>
                </a:lnTo>
                <a:lnTo>
                  <a:pt x="176" y="62"/>
                </a:lnTo>
                <a:lnTo>
                  <a:pt x="185" y="62"/>
                </a:lnTo>
                <a:lnTo>
                  <a:pt x="189" y="56"/>
                </a:lnTo>
                <a:lnTo>
                  <a:pt x="194" y="49"/>
                </a:lnTo>
                <a:lnTo>
                  <a:pt x="194" y="43"/>
                </a:lnTo>
                <a:lnTo>
                  <a:pt x="194" y="36"/>
                </a:lnTo>
                <a:lnTo>
                  <a:pt x="194" y="30"/>
                </a:lnTo>
                <a:lnTo>
                  <a:pt x="198" y="23"/>
                </a:lnTo>
                <a:lnTo>
                  <a:pt x="198" y="16"/>
                </a:lnTo>
                <a:lnTo>
                  <a:pt x="198" y="10"/>
                </a:lnTo>
                <a:lnTo>
                  <a:pt x="203" y="3"/>
                </a:lnTo>
                <a:lnTo>
                  <a:pt x="212" y="0"/>
                </a:lnTo>
                <a:lnTo>
                  <a:pt x="221" y="0"/>
                </a:lnTo>
                <a:lnTo>
                  <a:pt x="225" y="7"/>
                </a:lnTo>
                <a:lnTo>
                  <a:pt x="230" y="13"/>
                </a:lnTo>
                <a:lnTo>
                  <a:pt x="230" y="20"/>
                </a:lnTo>
                <a:lnTo>
                  <a:pt x="230" y="26"/>
                </a:lnTo>
                <a:lnTo>
                  <a:pt x="230" y="33"/>
                </a:lnTo>
                <a:lnTo>
                  <a:pt x="230" y="39"/>
                </a:lnTo>
                <a:lnTo>
                  <a:pt x="234" y="46"/>
                </a:lnTo>
                <a:lnTo>
                  <a:pt x="239" y="53"/>
                </a:lnTo>
                <a:lnTo>
                  <a:pt x="248" y="53"/>
                </a:lnTo>
                <a:lnTo>
                  <a:pt x="257" y="56"/>
                </a:lnTo>
                <a:lnTo>
                  <a:pt x="266" y="56"/>
                </a:lnTo>
                <a:lnTo>
                  <a:pt x="270" y="46"/>
                </a:lnTo>
                <a:lnTo>
                  <a:pt x="270" y="39"/>
                </a:lnTo>
                <a:lnTo>
                  <a:pt x="270" y="33"/>
                </a:lnTo>
                <a:lnTo>
                  <a:pt x="270" y="26"/>
                </a:lnTo>
                <a:lnTo>
                  <a:pt x="270" y="20"/>
                </a:lnTo>
                <a:lnTo>
                  <a:pt x="270" y="13"/>
                </a:lnTo>
                <a:lnTo>
                  <a:pt x="279" y="10"/>
                </a:lnTo>
                <a:lnTo>
                  <a:pt x="288" y="7"/>
                </a:lnTo>
                <a:lnTo>
                  <a:pt x="293" y="13"/>
                </a:lnTo>
                <a:lnTo>
                  <a:pt x="297" y="23"/>
                </a:lnTo>
                <a:lnTo>
                  <a:pt x="297" y="30"/>
                </a:lnTo>
                <a:lnTo>
                  <a:pt x="297" y="36"/>
                </a:lnTo>
                <a:lnTo>
                  <a:pt x="297" y="43"/>
                </a:lnTo>
                <a:lnTo>
                  <a:pt x="297" y="49"/>
                </a:lnTo>
                <a:lnTo>
                  <a:pt x="306" y="53"/>
                </a:lnTo>
                <a:lnTo>
                  <a:pt x="315" y="53"/>
                </a:lnTo>
                <a:lnTo>
                  <a:pt x="324" y="49"/>
                </a:lnTo>
                <a:lnTo>
                  <a:pt x="324" y="43"/>
                </a:lnTo>
                <a:lnTo>
                  <a:pt x="324" y="36"/>
                </a:lnTo>
                <a:lnTo>
                  <a:pt x="324" y="30"/>
                </a:lnTo>
                <a:lnTo>
                  <a:pt x="324" y="23"/>
                </a:lnTo>
                <a:lnTo>
                  <a:pt x="324" y="16"/>
                </a:lnTo>
                <a:lnTo>
                  <a:pt x="329" y="10"/>
                </a:lnTo>
                <a:lnTo>
                  <a:pt x="338" y="7"/>
                </a:lnTo>
                <a:lnTo>
                  <a:pt x="347" y="7"/>
                </a:lnTo>
                <a:lnTo>
                  <a:pt x="356" y="10"/>
                </a:lnTo>
                <a:lnTo>
                  <a:pt x="360" y="16"/>
                </a:lnTo>
                <a:lnTo>
                  <a:pt x="360" y="23"/>
                </a:lnTo>
                <a:lnTo>
                  <a:pt x="365" y="30"/>
                </a:lnTo>
                <a:lnTo>
                  <a:pt x="365" y="36"/>
                </a:lnTo>
                <a:lnTo>
                  <a:pt x="365" y="43"/>
                </a:lnTo>
                <a:lnTo>
                  <a:pt x="365" y="49"/>
                </a:lnTo>
                <a:lnTo>
                  <a:pt x="365" y="56"/>
                </a:lnTo>
                <a:lnTo>
                  <a:pt x="365" y="62"/>
                </a:lnTo>
                <a:lnTo>
                  <a:pt x="365" y="69"/>
                </a:lnTo>
                <a:lnTo>
                  <a:pt x="365" y="76"/>
                </a:lnTo>
                <a:lnTo>
                  <a:pt x="365" y="82"/>
                </a:lnTo>
                <a:lnTo>
                  <a:pt x="365" y="89"/>
                </a:lnTo>
                <a:lnTo>
                  <a:pt x="369" y="95"/>
                </a:lnTo>
                <a:lnTo>
                  <a:pt x="378" y="102"/>
                </a:lnTo>
                <a:lnTo>
                  <a:pt x="378" y="414"/>
                </a:lnTo>
                <a:lnTo>
                  <a:pt x="0" y="414"/>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89" name="Oval 89" descr="Small confetti">
            <a:extLst>
              <a:ext uri="{FF2B5EF4-FFF2-40B4-BE49-F238E27FC236}">
                <a16:creationId xmlns:a16="http://schemas.microsoft.com/office/drawing/2014/main" id="{23D2EAA0-68AC-9EE5-DEA3-09084F5F24DF}"/>
              </a:ext>
            </a:extLst>
          </p:cNvPr>
          <p:cNvSpPr>
            <a:spLocks noChangeArrowheads="1"/>
          </p:cNvSpPr>
          <p:nvPr/>
        </p:nvSpPr>
        <p:spPr bwMode="auto">
          <a:xfrm>
            <a:off x="828675" y="2255838"/>
            <a:ext cx="219075" cy="122237"/>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90" name="Freeform 90">
            <a:extLst>
              <a:ext uri="{FF2B5EF4-FFF2-40B4-BE49-F238E27FC236}">
                <a16:creationId xmlns:a16="http://schemas.microsoft.com/office/drawing/2014/main" id="{6D15AD5B-BEE8-54AE-CA23-2D16D79601FA}"/>
              </a:ext>
            </a:extLst>
          </p:cNvPr>
          <p:cNvSpPr>
            <a:spLocks/>
          </p:cNvSpPr>
          <p:nvPr/>
        </p:nvSpPr>
        <p:spPr bwMode="auto">
          <a:xfrm>
            <a:off x="1177925" y="2011363"/>
            <a:ext cx="458788" cy="503237"/>
          </a:xfrm>
          <a:custGeom>
            <a:avLst/>
            <a:gdLst>
              <a:gd name="T0" fmla="*/ 0 w 379"/>
              <a:gd name="T1" fmla="*/ 149985241 h 415"/>
              <a:gd name="T2" fmla="*/ 0 w 379"/>
              <a:gd name="T3" fmla="*/ 130869510 h 415"/>
              <a:gd name="T4" fmla="*/ 7327292 w 379"/>
              <a:gd name="T5" fmla="*/ 111753780 h 415"/>
              <a:gd name="T6" fmla="*/ 7327292 w 379"/>
              <a:gd name="T7" fmla="*/ 91167142 h 415"/>
              <a:gd name="T8" fmla="*/ 13188642 w 379"/>
              <a:gd name="T9" fmla="*/ 72051412 h 415"/>
              <a:gd name="T10" fmla="*/ 13188642 w 379"/>
              <a:gd name="T11" fmla="*/ 52935682 h 415"/>
              <a:gd name="T12" fmla="*/ 39564715 w 379"/>
              <a:gd name="T13" fmla="*/ 38231461 h 415"/>
              <a:gd name="T14" fmla="*/ 52753357 w 379"/>
              <a:gd name="T15" fmla="*/ 52935682 h 415"/>
              <a:gd name="T16" fmla="*/ 52753357 w 379"/>
              <a:gd name="T17" fmla="*/ 72051412 h 415"/>
              <a:gd name="T18" fmla="*/ 65941999 w 379"/>
              <a:gd name="T19" fmla="*/ 91167142 h 415"/>
              <a:gd name="T20" fmla="*/ 86456722 w 379"/>
              <a:gd name="T21" fmla="*/ 82345337 h 415"/>
              <a:gd name="T22" fmla="*/ 92318072 w 379"/>
              <a:gd name="T23" fmla="*/ 63229607 h 415"/>
              <a:gd name="T24" fmla="*/ 99645364 w 379"/>
              <a:gd name="T25" fmla="*/ 44113877 h 415"/>
              <a:gd name="T26" fmla="*/ 99645364 w 379"/>
              <a:gd name="T27" fmla="*/ 23527239 h 415"/>
              <a:gd name="T28" fmla="*/ 126021437 w 379"/>
              <a:gd name="T29" fmla="*/ 14704221 h 415"/>
              <a:gd name="T30" fmla="*/ 139210079 w 379"/>
              <a:gd name="T31" fmla="*/ 33819952 h 415"/>
              <a:gd name="T32" fmla="*/ 139210079 w 379"/>
              <a:gd name="T33" fmla="*/ 52935682 h 415"/>
              <a:gd name="T34" fmla="*/ 139210079 w 379"/>
              <a:gd name="T35" fmla="*/ 72051412 h 415"/>
              <a:gd name="T36" fmla="*/ 158258860 w 379"/>
              <a:gd name="T37" fmla="*/ 86756846 h 415"/>
              <a:gd name="T38" fmla="*/ 178774794 w 379"/>
              <a:gd name="T39" fmla="*/ 77933828 h 415"/>
              <a:gd name="T40" fmla="*/ 184636144 w 379"/>
              <a:gd name="T41" fmla="*/ 57347191 h 415"/>
              <a:gd name="T42" fmla="*/ 184636144 w 379"/>
              <a:gd name="T43" fmla="*/ 33819952 h 415"/>
              <a:gd name="T44" fmla="*/ 197824786 w 379"/>
              <a:gd name="T45" fmla="*/ 14704221 h 415"/>
              <a:gd name="T46" fmla="*/ 224200859 w 379"/>
              <a:gd name="T47" fmla="*/ 10292712 h 415"/>
              <a:gd name="T48" fmla="*/ 231528151 w 379"/>
              <a:gd name="T49" fmla="*/ 29408443 h 415"/>
              <a:gd name="T50" fmla="*/ 231528151 w 379"/>
              <a:gd name="T51" fmla="*/ 48524173 h 415"/>
              <a:gd name="T52" fmla="*/ 237389501 w 379"/>
              <a:gd name="T53" fmla="*/ 67639903 h 415"/>
              <a:gd name="T54" fmla="*/ 244715582 w 379"/>
              <a:gd name="T55" fmla="*/ 86756846 h 415"/>
              <a:gd name="T56" fmla="*/ 271092866 w 379"/>
              <a:gd name="T57" fmla="*/ 91167142 h 415"/>
              <a:gd name="T58" fmla="*/ 284280297 w 379"/>
              <a:gd name="T59" fmla="*/ 72051412 h 415"/>
              <a:gd name="T60" fmla="*/ 284280297 w 379"/>
              <a:gd name="T61" fmla="*/ 52935682 h 415"/>
              <a:gd name="T62" fmla="*/ 290141647 w 379"/>
              <a:gd name="T63" fmla="*/ 33819952 h 415"/>
              <a:gd name="T64" fmla="*/ 290141647 w 379"/>
              <a:gd name="T65" fmla="*/ 14704221 h 415"/>
              <a:gd name="T66" fmla="*/ 310657581 w 379"/>
              <a:gd name="T67" fmla="*/ 0 h 415"/>
              <a:gd name="T68" fmla="*/ 329707573 w 379"/>
              <a:gd name="T69" fmla="*/ 10292712 h 415"/>
              <a:gd name="T70" fmla="*/ 337033654 w 379"/>
              <a:gd name="T71" fmla="*/ 29408443 h 415"/>
              <a:gd name="T72" fmla="*/ 337033654 w 379"/>
              <a:gd name="T73" fmla="*/ 48524173 h 415"/>
              <a:gd name="T74" fmla="*/ 342895004 w 379"/>
              <a:gd name="T75" fmla="*/ 67639903 h 415"/>
              <a:gd name="T76" fmla="*/ 363410938 w 379"/>
              <a:gd name="T77" fmla="*/ 77933828 h 415"/>
              <a:gd name="T78" fmla="*/ 389787011 w 379"/>
              <a:gd name="T79" fmla="*/ 82345337 h 415"/>
              <a:gd name="T80" fmla="*/ 395648361 w 379"/>
              <a:gd name="T81" fmla="*/ 57347191 h 415"/>
              <a:gd name="T82" fmla="*/ 395648361 w 379"/>
              <a:gd name="T83" fmla="*/ 38231461 h 415"/>
              <a:gd name="T84" fmla="*/ 395648361 w 379"/>
              <a:gd name="T85" fmla="*/ 19115730 h 415"/>
              <a:gd name="T86" fmla="*/ 422024434 w 379"/>
              <a:gd name="T87" fmla="*/ 10292712 h 415"/>
              <a:gd name="T88" fmla="*/ 435213076 w 379"/>
              <a:gd name="T89" fmla="*/ 33819952 h 415"/>
              <a:gd name="T90" fmla="*/ 435213076 w 379"/>
              <a:gd name="T91" fmla="*/ 52935682 h 415"/>
              <a:gd name="T92" fmla="*/ 435213076 w 379"/>
              <a:gd name="T93" fmla="*/ 72051412 h 415"/>
              <a:gd name="T94" fmla="*/ 461590359 w 379"/>
              <a:gd name="T95" fmla="*/ 77933828 h 415"/>
              <a:gd name="T96" fmla="*/ 474777791 w 379"/>
              <a:gd name="T97" fmla="*/ 63229607 h 415"/>
              <a:gd name="T98" fmla="*/ 474777791 w 379"/>
              <a:gd name="T99" fmla="*/ 44113877 h 415"/>
              <a:gd name="T100" fmla="*/ 474777791 w 379"/>
              <a:gd name="T101" fmla="*/ 23527239 h 415"/>
              <a:gd name="T102" fmla="*/ 495293725 w 379"/>
              <a:gd name="T103" fmla="*/ 10292712 h 415"/>
              <a:gd name="T104" fmla="*/ 521669798 w 379"/>
              <a:gd name="T105" fmla="*/ 14704221 h 415"/>
              <a:gd name="T106" fmla="*/ 527531148 w 379"/>
              <a:gd name="T107" fmla="*/ 33819952 h 415"/>
              <a:gd name="T108" fmla="*/ 534858440 w 379"/>
              <a:gd name="T109" fmla="*/ 52935682 h 415"/>
              <a:gd name="T110" fmla="*/ 534858440 w 379"/>
              <a:gd name="T111" fmla="*/ 72051412 h 415"/>
              <a:gd name="T112" fmla="*/ 534858440 w 379"/>
              <a:gd name="T113" fmla="*/ 91167142 h 415"/>
              <a:gd name="T114" fmla="*/ 534858440 w 379"/>
              <a:gd name="T115" fmla="*/ 111753780 h 415"/>
              <a:gd name="T116" fmla="*/ 534858440 w 379"/>
              <a:gd name="T117" fmla="*/ 130869510 h 415"/>
              <a:gd name="T118" fmla="*/ 553907221 w 379"/>
              <a:gd name="T119" fmla="*/ 149985241 h 415"/>
              <a:gd name="T120" fmla="*/ 0 w 379"/>
              <a:gd name="T121" fmla="*/ 608763980 h 4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15">
                <a:moveTo>
                  <a:pt x="0" y="414"/>
                </a:moveTo>
                <a:lnTo>
                  <a:pt x="0" y="102"/>
                </a:lnTo>
                <a:lnTo>
                  <a:pt x="0" y="95"/>
                </a:lnTo>
                <a:lnTo>
                  <a:pt x="0" y="89"/>
                </a:lnTo>
                <a:lnTo>
                  <a:pt x="0" y="82"/>
                </a:lnTo>
                <a:lnTo>
                  <a:pt x="5" y="76"/>
                </a:lnTo>
                <a:lnTo>
                  <a:pt x="5" y="69"/>
                </a:lnTo>
                <a:lnTo>
                  <a:pt x="5" y="62"/>
                </a:lnTo>
                <a:lnTo>
                  <a:pt x="5" y="56"/>
                </a:lnTo>
                <a:lnTo>
                  <a:pt x="9" y="49"/>
                </a:lnTo>
                <a:lnTo>
                  <a:pt x="9" y="43"/>
                </a:lnTo>
                <a:lnTo>
                  <a:pt x="9" y="36"/>
                </a:lnTo>
                <a:lnTo>
                  <a:pt x="18" y="30"/>
                </a:lnTo>
                <a:lnTo>
                  <a:pt x="27" y="26"/>
                </a:lnTo>
                <a:lnTo>
                  <a:pt x="36" y="30"/>
                </a:lnTo>
                <a:lnTo>
                  <a:pt x="36" y="36"/>
                </a:lnTo>
                <a:lnTo>
                  <a:pt x="36" y="43"/>
                </a:lnTo>
                <a:lnTo>
                  <a:pt x="36" y="49"/>
                </a:lnTo>
                <a:lnTo>
                  <a:pt x="41" y="56"/>
                </a:lnTo>
                <a:lnTo>
                  <a:pt x="45" y="62"/>
                </a:lnTo>
                <a:lnTo>
                  <a:pt x="54" y="62"/>
                </a:lnTo>
                <a:lnTo>
                  <a:pt x="59" y="56"/>
                </a:lnTo>
                <a:lnTo>
                  <a:pt x="63" y="49"/>
                </a:lnTo>
                <a:lnTo>
                  <a:pt x="63" y="43"/>
                </a:lnTo>
                <a:lnTo>
                  <a:pt x="68" y="36"/>
                </a:lnTo>
                <a:lnTo>
                  <a:pt x="68" y="30"/>
                </a:lnTo>
                <a:lnTo>
                  <a:pt x="68" y="23"/>
                </a:lnTo>
                <a:lnTo>
                  <a:pt x="68" y="16"/>
                </a:lnTo>
                <a:lnTo>
                  <a:pt x="77" y="13"/>
                </a:lnTo>
                <a:lnTo>
                  <a:pt x="86" y="10"/>
                </a:lnTo>
                <a:lnTo>
                  <a:pt x="90" y="16"/>
                </a:lnTo>
                <a:lnTo>
                  <a:pt x="95" y="23"/>
                </a:lnTo>
                <a:lnTo>
                  <a:pt x="95" y="30"/>
                </a:lnTo>
                <a:lnTo>
                  <a:pt x="95" y="36"/>
                </a:lnTo>
                <a:lnTo>
                  <a:pt x="95" y="43"/>
                </a:lnTo>
                <a:lnTo>
                  <a:pt x="95" y="49"/>
                </a:lnTo>
                <a:lnTo>
                  <a:pt x="99" y="56"/>
                </a:lnTo>
                <a:lnTo>
                  <a:pt x="108" y="59"/>
                </a:lnTo>
                <a:lnTo>
                  <a:pt x="117" y="59"/>
                </a:lnTo>
                <a:lnTo>
                  <a:pt x="122" y="53"/>
                </a:lnTo>
                <a:lnTo>
                  <a:pt x="126" y="46"/>
                </a:lnTo>
                <a:lnTo>
                  <a:pt x="126" y="39"/>
                </a:lnTo>
                <a:lnTo>
                  <a:pt x="126" y="30"/>
                </a:lnTo>
                <a:lnTo>
                  <a:pt x="126" y="23"/>
                </a:lnTo>
                <a:lnTo>
                  <a:pt x="126" y="16"/>
                </a:lnTo>
                <a:lnTo>
                  <a:pt x="135" y="10"/>
                </a:lnTo>
                <a:lnTo>
                  <a:pt x="144" y="10"/>
                </a:lnTo>
                <a:lnTo>
                  <a:pt x="153" y="7"/>
                </a:lnTo>
                <a:lnTo>
                  <a:pt x="153" y="13"/>
                </a:lnTo>
                <a:lnTo>
                  <a:pt x="158" y="20"/>
                </a:lnTo>
                <a:lnTo>
                  <a:pt x="158" y="26"/>
                </a:lnTo>
                <a:lnTo>
                  <a:pt x="158" y="33"/>
                </a:lnTo>
                <a:lnTo>
                  <a:pt x="158" y="39"/>
                </a:lnTo>
                <a:lnTo>
                  <a:pt x="162" y="46"/>
                </a:lnTo>
                <a:lnTo>
                  <a:pt x="162" y="53"/>
                </a:lnTo>
                <a:lnTo>
                  <a:pt x="167" y="59"/>
                </a:lnTo>
                <a:lnTo>
                  <a:pt x="176" y="62"/>
                </a:lnTo>
                <a:lnTo>
                  <a:pt x="185" y="62"/>
                </a:lnTo>
                <a:lnTo>
                  <a:pt x="189" y="56"/>
                </a:lnTo>
                <a:lnTo>
                  <a:pt x="194" y="49"/>
                </a:lnTo>
                <a:lnTo>
                  <a:pt x="194" y="43"/>
                </a:lnTo>
                <a:lnTo>
                  <a:pt x="194" y="36"/>
                </a:lnTo>
                <a:lnTo>
                  <a:pt x="194" y="30"/>
                </a:lnTo>
                <a:lnTo>
                  <a:pt x="198" y="23"/>
                </a:lnTo>
                <a:lnTo>
                  <a:pt x="198" y="16"/>
                </a:lnTo>
                <a:lnTo>
                  <a:pt x="198" y="10"/>
                </a:lnTo>
                <a:lnTo>
                  <a:pt x="203" y="3"/>
                </a:lnTo>
                <a:lnTo>
                  <a:pt x="212" y="0"/>
                </a:lnTo>
                <a:lnTo>
                  <a:pt x="221" y="0"/>
                </a:lnTo>
                <a:lnTo>
                  <a:pt x="225" y="7"/>
                </a:lnTo>
                <a:lnTo>
                  <a:pt x="230" y="13"/>
                </a:lnTo>
                <a:lnTo>
                  <a:pt x="230" y="20"/>
                </a:lnTo>
                <a:lnTo>
                  <a:pt x="230" y="26"/>
                </a:lnTo>
                <a:lnTo>
                  <a:pt x="230" y="33"/>
                </a:lnTo>
                <a:lnTo>
                  <a:pt x="230" y="39"/>
                </a:lnTo>
                <a:lnTo>
                  <a:pt x="234" y="46"/>
                </a:lnTo>
                <a:lnTo>
                  <a:pt x="239" y="53"/>
                </a:lnTo>
                <a:lnTo>
                  <a:pt x="248" y="53"/>
                </a:lnTo>
                <a:lnTo>
                  <a:pt x="257" y="56"/>
                </a:lnTo>
                <a:lnTo>
                  <a:pt x="266" y="56"/>
                </a:lnTo>
                <a:lnTo>
                  <a:pt x="270" y="46"/>
                </a:lnTo>
                <a:lnTo>
                  <a:pt x="270" y="39"/>
                </a:lnTo>
                <a:lnTo>
                  <a:pt x="270" y="33"/>
                </a:lnTo>
                <a:lnTo>
                  <a:pt x="270" y="26"/>
                </a:lnTo>
                <a:lnTo>
                  <a:pt x="270" y="20"/>
                </a:lnTo>
                <a:lnTo>
                  <a:pt x="270" y="13"/>
                </a:lnTo>
                <a:lnTo>
                  <a:pt x="279" y="10"/>
                </a:lnTo>
                <a:lnTo>
                  <a:pt x="288" y="7"/>
                </a:lnTo>
                <a:lnTo>
                  <a:pt x="293" y="13"/>
                </a:lnTo>
                <a:lnTo>
                  <a:pt x="297" y="23"/>
                </a:lnTo>
                <a:lnTo>
                  <a:pt x="297" y="30"/>
                </a:lnTo>
                <a:lnTo>
                  <a:pt x="297" y="36"/>
                </a:lnTo>
                <a:lnTo>
                  <a:pt x="297" y="43"/>
                </a:lnTo>
                <a:lnTo>
                  <a:pt x="297" y="49"/>
                </a:lnTo>
                <a:lnTo>
                  <a:pt x="306" y="53"/>
                </a:lnTo>
                <a:lnTo>
                  <a:pt x="315" y="53"/>
                </a:lnTo>
                <a:lnTo>
                  <a:pt x="324" y="49"/>
                </a:lnTo>
                <a:lnTo>
                  <a:pt x="324" y="43"/>
                </a:lnTo>
                <a:lnTo>
                  <a:pt x="324" y="36"/>
                </a:lnTo>
                <a:lnTo>
                  <a:pt x="324" y="30"/>
                </a:lnTo>
                <a:lnTo>
                  <a:pt x="324" y="23"/>
                </a:lnTo>
                <a:lnTo>
                  <a:pt x="324" y="16"/>
                </a:lnTo>
                <a:lnTo>
                  <a:pt x="329" y="10"/>
                </a:lnTo>
                <a:lnTo>
                  <a:pt x="338" y="7"/>
                </a:lnTo>
                <a:lnTo>
                  <a:pt x="347" y="7"/>
                </a:lnTo>
                <a:lnTo>
                  <a:pt x="356" y="10"/>
                </a:lnTo>
                <a:lnTo>
                  <a:pt x="360" y="16"/>
                </a:lnTo>
                <a:lnTo>
                  <a:pt x="360" y="23"/>
                </a:lnTo>
                <a:lnTo>
                  <a:pt x="365" y="30"/>
                </a:lnTo>
                <a:lnTo>
                  <a:pt x="365" y="36"/>
                </a:lnTo>
                <a:lnTo>
                  <a:pt x="365" y="43"/>
                </a:lnTo>
                <a:lnTo>
                  <a:pt x="365" y="49"/>
                </a:lnTo>
                <a:lnTo>
                  <a:pt x="365" y="56"/>
                </a:lnTo>
                <a:lnTo>
                  <a:pt x="365" y="62"/>
                </a:lnTo>
                <a:lnTo>
                  <a:pt x="365" y="69"/>
                </a:lnTo>
                <a:lnTo>
                  <a:pt x="365" y="76"/>
                </a:lnTo>
                <a:lnTo>
                  <a:pt x="365" y="82"/>
                </a:lnTo>
                <a:lnTo>
                  <a:pt x="365" y="89"/>
                </a:lnTo>
                <a:lnTo>
                  <a:pt x="369" y="95"/>
                </a:lnTo>
                <a:lnTo>
                  <a:pt x="378" y="102"/>
                </a:lnTo>
                <a:lnTo>
                  <a:pt x="378" y="414"/>
                </a:lnTo>
                <a:lnTo>
                  <a:pt x="0" y="414"/>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91" name="Oval 91" descr="Small confetti">
            <a:extLst>
              <a:ext uri="{FF2B5EF4-FFF2-40B4-BE49-F238E27FC236}">
                <a16:creationId xmlns:a16="http://schemas.microsoft.com/office/drawing/2014/main" id="{B1BD92F2-0CDC-8A24-B942-D2E7F247E9EF}"/>
              </a:ext>
            </a:extLst>
          </p:cNvPr>
          <p:cNvSpPr>
            <a:spLocks noChangeArrowheads="1"/>
          </p:cNvSpPr>
          <p:nvPr/>
        </p:nvSpPr>
        <p:spPr bwMode="auto">
          <a:xfrm>
            <a:off x="1285875" y="2255838"/>
            <a:ext cx="219075" cy="122237"/>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92" name="Freeform 92">
            <a:extLst>
              <a:ext uri="{FF2B5EF4-FFF2-40B4-BE49-F238E27FC236}">
                <a16:creationId xmlns:a16="http://schemas.microsoft.com/office/drawing/2014/main" id="{439EF624-A5BF-6FD6-82A0-4FC772A9A088}"/>
              </a:ext>
            </a:extLst>
          </p:cNvPr>
          <p:cNvSpPr>
            <a:spLocks/>
          </p:cNvSpPr>
          <p:nvPr/>
        </p:nvSpPr>
        <p:spPr bwMode="auto">
          <a:xfrm>
            <a:off x="1635125" y="2011363"/>
            <a:ext cx="460375" cy="503237"/>
          </a:xfrm>
          <a:custGeom>
            <a:avLst/>
            <a:gdLst>
              <a:gd name="T0" fmla="*/ 0 w 379"/>
              <a:gd name="T1" fmla="*/ 149985241 h 415"/>
              <a:gd name="T2" fmla="*/ 0 w 379"/>
              <a:gd name="T3" fmla="*/ 130869510 h 415"/>
              <a:gd name="T4" fmla="*/ 7378147 w 379"/>
              <a:gd name="T5" fmla="*/ 111753780 h 415"/>
              <a:gd name="T6" fmla="*/ 7378147 w 379"/>
              <a:gd name="T7" fmla="*/ 91167142 h 415"/>
              <a:gd name="T8" fmla="*/ 13279207 w 379"/>
              <a:gd name="T9" fmla="*/ 72051412 h 415"/>
              <a:gd name="T10" fmla="*/ 13279207 w 379"/>
              <a:gd name="T11" fmla="*/ 52935682 h 415"/>
              <a:gd name="T12" fmla="*/ 39838836 w 379"/>
              <a:gd name="T13" fmla="*/ 38231461 h 415"/>
              <a:gd name="T14" fmla="*/ 53119258 w 379"/>
              <a:gd name="T15" fmla="*/ 52935682 h 415"/>
              <a:gd name="T16" fmla="*/ 53119258 w 379"/>
              <a:gd name="T17" fmla="*/ 72051412 h 415"/>
              <a:gd name="T18" fmla="*/ 66398465 w 379"/>
              <a:gd name="T19" fmla="*/ 91167142 h 415"/>
              <a:gd name="T20" fmla="*/ 87055819 w 379"/>
              <a:gd name="T21" fmla="*/ 82345337 h 415"/>
              <a:gd name="T22" fmla="*/ 92958094 w 379"/>
              <a:gd name="T23" fmla="*/ 63229607 h 415"/>
              <a:gd name="T24" fmla="*/ 100335026 w 379"/>
              <a:gd name="T25" fmla="*/ 44113877 h 415"/>
              <a:gd name="T26" fmla="*/ 100335026 w 379"/>
              <a:gd name="T27" fmla="*/ 23527239 h 415"/>
              <a:gd name="T28" fmla="*/ 126894655 w 379"/>
              <a:gd name="T29" fmla="*/ 14704221 h 415"/>
              <a:gd name="T30" fmla="*/ 140173862 w 379"/>
              <a:gd name="T31" fmla="*/ 33819952 h 415"/>
              <a:gd name="T32" fmla="*/ 140173862 w 379"/>
              <a:gd name="T33" fmla="*/ 52935682 h 415"/>
              <a:gd name="T34" fmla="*/ 140173862 w 379"/>
              <a:gd name="T35" fmla="*/ 72051412 h 415"/>
              <a:gd name="T36" fmla="*/ 159356559 w 379"/>
              <a:gd name="T37" fmla="*/ 86756846 h 415"/>
              <a:gd name="T38" fmla="*/ 180013913 w 379"/>
              <a:gd name="T39" fmla="*/ 77933828 h 415"/>
              <a:gd name="T40" fmla="*/ 185914973 w 379"/>
              <a:gd name="T41" fmla="*/ 57347191 h 415"/>
              <a:gd name="T42" fmla="*/ 185914973 w 379"/>
              <a:gd name="T43" fmla="*/ 33819952 h 415"/>
              <a:gd name="T44" fmla="*/ 199195395 w 379"/>
              <a:gd name="T45" fmla="*/ 14704221 h 415"/>
              <a:gd name="T46" fmla="*/ 225755024 w 379"/>
              <a:gd name="T47" fmla="*/ 10292712 h 415"/>
              <a:gd name="T48" fmla="*/ 233131956 w 379"/>
              <a:gd name="T49" fmla="*/ 29408443 h 415"/>
              <a:gd name="T50" fmla="*/ 233131956 w 379"/>
              <a:gd name="T51" fmla="*/ 48524173 h 415"/>
              <a:gd name="T52" fmla="*/ 239034231 w 379"/>
              <a:gd name="T53" fmla="*/ 67639903 h 415"/>
              <a:gd name="T54" fmla="*/ 246412378 w 379"/>
              <a:gd name="T55" fmla="*/ 86756846 h 415"/>
              <a:gd name="T56" fmla="*/ 272970793 w 379"/>
              <a:gd name="T57" fmla="*/ 91167142 h 415"/>
              <a:gd name="T58" fmla="*/ 286251214 w 379"/>
              <a:gd name="T59" fmla="*/ 72051412 h 415"/>
              <a:gd name="T60" fmla="*/ 286251214 w 379"/>
              <a:gd name="T61" fmla="*/ 52935682 h 415"/>
              <a:gd name="T62" fmla="*/ 292153489 w 379"/>
              <a:gd name="T63" fmla="*/ 33819952 h 415"/>
              <a:gd name="T64" fmla="*/ 292153489 w 379"/>
              <a:gd name="T65" fmla="*/ 14704221 h 415"/>
              <a:gd name="T66" fmla="*/ 312809629 w 379"/>
              <a:gd name="T67" fmla="*/ 0 h 415"/>
              <a:gd name="T68" fmla="*/ 331992325 w 379"/>
              <a:gd name="T69" fmla="*/ 10292712 h 415"/>
              <a:gd name="T70" fmla="*/ 339369258 w 379"/>
              <a:gd name="T71" fmla="*/ 29408443 h 415"/>
              <a:gd name="T72" fmla="*/ 339369258 w 379"/>
              <a:gd name="T73" fmla="*/ 48524173 h 415"/>
              <a:gd name="T74" fmla="*/ 345271532 w 379"/>
              <a:gd name="T75" fmla="*/ 67639903 h 415"/>
              <a:gd name="T76" fmla="*/ 365928887 w 379"/>
              <a:gd name="T77" fmla="*/ 77933828 h 415"/>
              <a:gd name="T78" fmla="*/ 392488516 w 379"/>
              <a:gd name="T79" fmla="*/ 82345337 h 415"/>
              <a:gd name="T80" fmla="*/ 398390790 w 379"/>
              <a:gd name="T81" fmla="*/ 57347191 h 415"/>
              <a:gd name="T82" fmla="*/ 398390790 w 379"/>
              <a:gd name="T83" fmla="*/ 38231461 h 415"/>
              <a:gd name="T84" fmla="*/ 398390790 w 379"/>
              <a:gd name="T85" fmla="*/ 19115730 h 415"/>
              <a:gd name="T86" fmla="*/ 424949204 w 379"/>
              <a:gd name="T87" fmla="*/ 10292712 h 415"/>
              <a:gd name="T88" fmla="*/ 438229626 w 379"/>
              <a:gd name="T89" fmla="*/ 33819952 h 415"/>
              <a:gd name="T90" fmla="*/ 438229626 w 379"/>
              <a:gd name="T91" fmla="*/ 52935682 h 415"/>
              <a:gd name="T92" fmla="*/ 438229626 w 379"/>
              <a:gd name="T93" fmla="*/ 72051412 h 415"/>
              <a:gd name="T94" fmla="*/ 464789255 w 379"/>
              <a:gd name="T95" fmla="*/ 77933828 h 415"/>
              <a:gd name="T96" fmla="*/ 478068462 w 379"/>
              <a:gd name="T97" fmla="*/ 63229607 h 415"/>
              <a:gd name="T98" fmla="*/ 478068462 w 379"/>
              <a:gd name="T99" fmla="*/ 44113877 h 415"/>
              <a:gd name="T100" fmla="*/ 478068462 w 379"/>
              <a:gd name="T101" fmla="*/ 23527239 h 415"/>
              <a:gd name="T102" fmla="*/ 498725817 w 379"/>
              <a:gd name="T103" fmla="*/ 10292712 h 415"/>
              <a:gd name="T104" fmla="*/ 525285446 w 379"/>
              <a:gd name="T105" fmla="*/ 14704221 h 415"/>
              <a:gd name="T106" fmla="*/ 531187720 w 379"/>
              <a:gd name="T107" fmla="*/ 33819952 h 415"/>
              <a:gd name="T108" fmla="*/ 538564653 w 379"/>
              <a:gd name="T109" fmla="*/ 52935682 h 415"/>
              <a:gd name="T110" fmla="*/ 538564653 w 379"/>
              <a:gd name="T111" fmla="*/ 72051412 h 415"/>
              <a:gd name="T112" fmla="*/ 538564653 w 379"/>
              <a:gd name="T113" fmla="*/ 91167142 h 415"/>
              <a:gd name="T114" fmla="*/ 538564653 w 379"/>
              <a:gd name="T115" fmla="*/ 111753780 h 415"/>
              <a:gd name="T116" fmla="*/ 538564653 w 379"/>
              <a:gd name="T117" fmla="*/ 130869510 h 415"/>
              <a:gd name="T118" fmla="*/ 557746135 w 379"/>
              <a:gd name="T119" fmla="*/ 149985241 h 415"/>
              <a:gd name="T120" fmla="*/ 0 w 379"/>
              <a:gd name="T121" fmla="*/ 608763980 h 4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15">
                <a:moveTo>
                  <a:pt x="0" y="414"/>
                </a:moveTo>
                <a:lnTo>
                  <a:pt x="0" y="102"/>
                </a:lnTo>
                <a:lnTo>
                  <a:pt x="0" y="95"/>
                </a:lnTo>
                <a:lnTo>
                  <a:pt x="0" y="89"/>
                </a:lnTo>
                <a:lnTo>
                  <a:pt x="0" y="82"/>
                </a:lnTo>
                <a:lnTo>
                  <a:pt x="5" y="76"/>
                </a:lnTo>
                <a:lnTo>
                  <a:pt x="5" y="69"/>
                </a:lnTo>
                <a:lnTo>
                  <a:pt x="5" y="62"/>
                </a:lnTo>
                <a:lnTo>
                  <a:pt x="5" y="56"/>
                </a:lnTo>
                <a:lnTo>
                  <a:pt x="9" y="49"/>
                </a:lnTo>
                <a:lnTo>
                  <a:pt x="9" y="43"/>
                </a:lnTo>
                <a:lnTo>
                  <a:pt x="9" y="36"/>
                </a:lnTo>
                <a:lnTo>
                  <a:pt x="18" y="30"/>
                </a:lnTo>
                <a:lnTo>
                  <a:pt x="27" y="26"/>
                </a:lnTo>
                <a:lnTo>
                  <a:pt x="36" y="30"/>
                </a:lnTo>
                <a:lnTo>
                  <a:pt x="36" y="36"/>
                </a:lnTo>
                <a:lnTo>
                  <a:pt x="36" y="43"/>
                </a:lnTo>
                <a:lnTo>
                  <a:pt x="36" y="49"/>
                </a:lnTo>
                <a:lnTo>
                  <a:pt x="41" y="56"/>
                </a:lnTo>
                <a:lnTo>
                  <a:pt x="45" y="62"/>
                </a:lnTo>
                <a:lnTo>
                  <a:pt x="54" y="62"/>
                </a:lnTo>
                <a:lnTo>
                  <a:pt x="59" y="56"/>
                </a:lnTo>
                <a:lnTo>
                  <a:pt x="63" y="49"/>
                </a:lnTo>
                <a:lnTo>
                  <a:pt x="63" y="43"/>
                </a:lnTo>
                <a:lnTo>
                  <a:pt x="68" y="36"/>
                </a:lnTo>
                <a:lnTo>
                  <a:pt x="68" y="30"/>
                </a:lnTo>
                <a:lnTo>
                  <a:pt x="68" y="23"/>
                </a:lnTo>
                <a:lnTo>
                  <a:pt x="68" y="16"/>
                </a:lnTo>
                <a:lnTo>
                  <a:pt x="77" y="13"/>
                </a:lnTo>
                <a:lnTo>
                  <a:pt x="86" y="10"/>
                </a:lnTo>
                <a:lnTo>
                  <a:pt x="90" y="16"/>
                </a:lnTo>
                <a:lnTo>
                  <a:pt x="95" y="23"/>
                </a:lnTo>
                <a:lnTo>
                  <a:pt x="95" y="30"/>
                </a:lnTo>
                <a:lnTo>
                  <a:pt x="95" y="36"/>
                </a:lnTo>
                <a:lnTo>
                  <a:pt x="95" y="43"/>
                </a:lnTo>
                <a:lnTo>
                  <a:pt x="95" y="49"/>
                </a:lnTo>
                <a:lnTo>
                  <a:pt x="99" y="56"/>
                </a:lnTo>
                <a:lnTo>
                  <a:pt x="108" y="59"/>
                </a:lnTo>
                <a:lnTo>
                  <a:pt x="117" y="59"/>
                </a:lnTo>
                <a:lnTo>
                  <a:pt x="122" y="53"/>
                </a:lnTo>
                <a:lnTo>
                  <a:pt x="126" y="46"/>
                </a:lnTo>
                <a:lnTo>
                  <a:pt x="126" y="39"/>
                </a:lnTo>
                <a:lnTo>
                  <a:pt x="126" y="30"/>
                </a:lnTo>
                <a:lnTo>
                  <a:pt x="126" y="23"/>
                </a:lnTo>
                <a:lnTo>
                  <a:pt x="126" y="16"/>
                </a:lnTo>
                <a:lnTo>
                  <a:pt x="135" y="10"/>
                </a:lnTo>
                <a:lnTo>
                  <a:pt x="144" y="10"/>
                </a:lnTo>
                <a:lnTo>
                  <a:pt x="153" y="7"/>
                </a:lnTo>
                <a:lnTo>
                  <a:pt x="153" y="13"/>
                </a:lnTo>
                <a:lnTo>
                  <a:pt x="158" y="20"/>
                </a:lnTo>
                <a:lnTo>
                  <a:pt x="158" y="26"/>
                </a:lnTo>
                <a:lnTo>
                  <a:pt x="158" y="33"/>
                </a:lnTo>
                <a:lnTo>
                  <a:pt x="158" y="39"/>
                </a:lnTo>
                <a:lnTo>
                  <a:pt x="162" y="46"/>
                </a:lnTo>
                <a:lnTo>
                  <a:pt x="162" y="53"/>
                </a:lnTo>
                <a:lnTo>
                  <a:pt x="167" y="59"/>
                </a:lnTo>
                <a:lnTo>
                  <a:pt x="176" y="62"/>
                </a:lnTo>
                <a:lnTo>
                  <a:pt x="185" y="62"/>
                </a:lnTo>
                <a:lnTo>
                  <a:pt x="189" y="56"/>
                </a:lnTo>
                <a:lnTo>
                  <a:pt x="194" y="49"/>
                </a:lnTo>
                <a:lnTo>
                  <a:pt x="194" y="43"/>
                </a:lnTo>
                <a:lnTo>
                  <a:pt x="194" y="36"/>
                </a:lnTo>
                <a:lnTo>
                  <a:pt x="194" y="30"/>
                </a:lnTo>
                <a:lnTo>
                  <a:pt x="198" y="23"/>
                </a:lnTo>
                <a:lnTo>
                  <a:pt x="198" y="16"/>
                </a:lnTo>
                <a:lnTo>
                  <a:pt x="198" y="10"/>
                </a:lnTo>
                <a:lnTo>
                  <a:pt x="203" y="3"/>
                </a:lnTo>
                <a:lnTo>
                  <a:pt x="212" y="0"/>
                </a:lnTo>
                <a:lnTo>
                  <a:pt x="221" y="0"/>
                </a:lnTo>
                <a:lnTo>
                  <a:pt x="225" y="7"/>
                </a:lnTo>
                <a:lnTo>
                  <a:pt x="230" y="13"/>
                </a:lnTo>
                <a:lnTo>
                  <a:pt x="230" y="20"/>
                </a:lnTo>
                <a:lnTo>
                  <a:pt x="230" y="26"/>
                </a:lnTo>
                <a:lnTo>
                  <a:pt x="230" y="33"/>
                </a:lnTo>
                <a:lnTo>
                  <a:pt x="230" y="39"/>
                </a:lnTo>
                <a:lnTo>
                  <a:pt x="234" y="46"/>
                </a:lnTo>
                <a:lnTo>
                  <a:pt x="239" y="53"/>
                </a:lnTo>
                <a:lnTo>
                  <a:pt x="248" y="53"/>
                </a:lnTo>
                <a:lnTo>
                  <a:pt x="257" y="56"/>
                </a:lnTo>
                <a:lnTo>
                  <a:pt x="266" y="56"/>
                </a:lnTo>
                <a:lnTo>
                  <a:pt x="270" y="46"/>
                </a:lnTo>
                <a:lnTo>
                  <a:pt x="270" y="39"/>
                </a:lnTo>
                <a:lnTo>
                  <a:pt x="270" y="33"/>
                </a:lnTo>
                <a:lnTo>
                  <a:pt x="270" y="26"/>
                </a:lnTo>
                <a:lnTo>
                  <a:pt x="270" y="20"/>
                </a:lnTo>
                <a:lnTo>
                  <a:pt x="270" y="13"/>
                </a:lnTo>
                <a:lnTo>
                  <a:pt x="279" y="10"/>
                </a:lnTo>
                <a:lnTo>
                  <a:pt x="288" y="7"/>
                </a:lnTo>
                <a:lnTo>
                  <a:pt x="293" y="13"/>
                </a:lnTo>
                <a:lnTo>
                  <a:pt x="297" y="23"/>
                </a:lnTo>
                <a:lnTo>
                  <a:pt x="297" y="30"/>
                </a:lnTo>
                <a:lnTo>
                  <a:pt x="297" y="36"/>
                </a:lnTo>
                <a:lnTo>
                  <a:pt x="297" y="43"/>
                </a:lnTo>
                <a:lnTo>
                  <a:pt x="297" y="49"/>
                </a:lnTo>
                <a:lnTo>
                  <a:pt x="306" y="53"/>
                </a:lnTo>
                <a:lnTo>
                  <a:pt x="315" y="53"/>
                </a:lnTo>
                <a:lnTo>
                  <a:pt x="324" y="49"/>
                </a:lnTo>
                <a:lnTo>
                  <a:pt x="324" y="43"/>
                </a:lnTo>
                <a:lnTo>
                  <a:pt x="324" y="36"/>
                </a:lnTo>
                <a:lnTo>
                  <a:pt x="324" y="30"/>
                </a:lnTo>
                <a:lnTo>
                  <a:pt x="324" y="23"/>
                </a:lnTo>
                <a:lnTo>
                  <a:pt x="324" y="16"/>
                </a:lnTo>
                <a:lnTo>
                  <a:pt x="329" y="10"/>
                </a:lnTo>
                <a:lnTo>
                  <a:pt x="338" y="7"/>
                </a:lnTo>
                <a:lnTo>
                  <a:pt x="347" y="7"/>
                </a:lnTo>
                <a:lnTo>
                  <a:pt x="356" y="10"/>
                </a:lnTo>
                <a:lnTo>
                  <a:pt x="360" y="16"/>
                </a:lnTo>
                <a:lnTo>
                  <a:pt x="360" y="23"/>
                </a:lnTo>
                <a:lnTo>
                  <a:pt x="365" y="30"/>
                </a:lnTo>
                <a:lnTo>
                  <a:pt x="365" y="36"/>
                </a:lnTo>
                <a:lnTo>
                  <a:pt x="365" y="43"/>
                </a:lnTo>
                <a:lnTo>
                  <a:pt x="365" y="49"/>
                </a:lnTo>
                <a:lnTo>
                  <a:pt x="365" y="56"/>
                </a:lnTo>
                <a:lnTo>
                  <a:pt x="365" y="62"/>
                </a:lnTo>
                <a:lnTo>
                  <a:pt x="365" y="69"/>
                </a:lnTo>
                <a:lnTo>
                  <a:pt x="365" y="76"/>
                </a:lnTo>
                <a:lnTo>
                  <a:pt x="365" y="82"/>
                </a:lnTo>
                <a:lnTo>
                  <a:pt x="365" y="89"/>
                </a:lnTo>
                <a:lnTo>
                  <a:pt x="369" y="95"/>
                </a:lnTo>
                <a:lnTo>
                  <a:pt x="378" y="102"/>
                </a:lnTo>
                <a:lnTo>
                  <a:pt x="378" y="414"/>
                </a:lnTo>
                <a:lnTo>
                  <a:pt x="0" y="414"/>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93" name="Oval 93" descr="Small confetti">
            <a:extLst>
              <a:ext uri="{FF2B5EF4-FFF2-40B4-BE49-F238E27FC236}">
                <a16:creationId xmlns:a16="http://schemas.microsoft.com/office/drawing/2014/main" id="{8BC33830-5C1F-2B27-CF5D-C942A8BAD208}"/>
              </a:ext>
            </a:extLst>
          </p:cNvPr>
          <p:cNvSpPr>
            <a:spLocks noChangeArrowheads="1"/>
          </p:cNvSpPr>
          <p:nvPr/>
        </p:nvSpPr>
        <p:spPr bwMode="auto">
          <a:xfrm>
            <a:off x="1743075" y="2255838"/>
            <a:ext cx="219075" cy="122237"/>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94" name="Freeform 94">
            <a:extLst>
              <a:ext uri="{FF2B5EF4-FFF2-40B4-BE49-F238E27FC236}">
                <a16:creationId xmlns:a16="http://schemas.microsoft.com/office/drawing/2014/main" id="{B6A9DBD3-AD97-D22F-EEC6-45BB5CD231AF}"/>
              </a:ext>
            </a:extLst>
          </p:cNvPr>
          <p:cNvSpPr>
            <a:spLocks/>
          </p:cNvSpPr>
          <p:nvPr/>
        </p:nvSpPr>
        <p:spPr bwMode="auto">
          <a:xfrm>
            <a:off x="950913" y="2463800"/>
            <a:ext cx="26987" cy="92075"/>
          </a:xfrm>
          <a:custGeom>
            <a:avLst/>
            <a:gdLst>
              <a:gd name="T0" fmla="*/ 18166106 w 21"/>
              <a:gd name="T1" fmla="*/ 0 h 77"/>
              <a:gd name="T2" fmla="*/ 21468801 w 21"/>
              <a:gd name="T3" fmla="*/ 4289260 h 77"/>
              <a:gd name="T4" fmla="*/ 29726823 w 21"/>
              <a:gd name="T5" fmla="*/ 7149564 h 77"/>
              <a:gd name="T6" fmla="*/ 33029518 w 21"/>
              <a:gd name="T7" fmla="*/ 11438824 h 77"/>
              <a:gd name="T8" fmla="*/ 29726823 w 21"/>
              <a:gd name="T9" fmla="*/ 17158236 h 77"/>
              <a:gd name="T10" fmla="*/ 26424128 w 21"/>
              <a:gd name="T11" fmla="*/ 21448692 h 77"/>
              <a:gd name="T12" fmla="*/ 21468801 w 21"/>
              <a:gd name="T13" fmla="*/ 25737952 h 77"/>
              <a:gd name="T14" fmla="*/ 14863412 w 21"/>
              <a:gd name="T15" fmla="*/ 28598256 h 77"/>
              <a:gd name="T16" fmla="*/ 11560717 w 21"/>
              <a:gd name="T17" fmla="*/ 32887516 h 77"/>
              <a:gd name="T18" fmla="*/ 3302695 w 21"/>
              <a:gd name="T19" fmla="*/ 35746624 h 77"/>
              <a:gd name="T20" fmla="*/ 0 w 21"/>
              <a:gd name="T21" fmla="*/ 40037080 h 77"/>
              <a:gd name="T22" fmla="*/ 0 w 21"/>
              <a:gd name="T23" fmla="*/ 44326340 h 77"/>
              <a:gd name="T24" fmla="*/ 6605390 w 21"/>
              <a:gd name="T25" fmla="*/ 50045752 h 77"/>
              <a:gd name="T26" fmla="*/ 14863412 w 21"/>
              <a:gd name="T27" fmla="*/ 51475904 h 77"/>
              <a:gd name="T28" fmla="*/ 21468801 w 21"/>
              <a:gd name="T29" fmla="*/ 57195316 h 77"/>
              <a:gd name="T30" fmla="*/ 26424128 w 21"/>
              <a:gd name="T31" fmla="*/ 61485772 h 77"/>
              <a:gd name="T32" fmla="*/ 26424128 w 21"/>
              <a:gd name="T33" fmla="*/ 65775032 h 77"/>
              <a:gd name="T34" fmla="*/ 21468801 w 21"/>
              <a:gd name="T35" fmla="*/ 71494444 h 77"/>
              <a:gd name="T36" fmla="*/ 18166106 w 21"/>
              <a:gd name="T37" fmla="*/ 75783704 h 77"/>
              <a:gd name="T38" fmla="*/ 11560717 w 21"/>
              <a:gd name="T39" fmla="*/ 78644008 h 77"/>
              <a:gd name="T40" fmla="*/ 6605390 w 21"/>
              <a:gd name="T41" fmla="*/ 82933268 h 77"/>
              <a:gd name="T42" fmla="*/ 6605390 w 21"/>
              <a:gd name="T43" fmla="*/ 87223724 h 77"/>
              <a:gd name="T44" fmla="*/ 11560717 w 21"/>
              <a:gd name="T45" fmla="*/ 91512984 h 77"/>
              <a:gd name="T46" fmla="*/ 14863412 w 21"/>
              <a:gd name="T47" fmla="*/ 97232396 h 77"/>
              <a:gd name="T48" fmla="*/ 18166106 w 21"/>
              <a:gd name="T49" fmla="*/ 101521656 h 77"/>
              <a:gd name="T50" fmla="*/ 26424128 w 21"/>
              <a:gd name="T51" fmla="*/ 104381960 h 77"/>
              <a:gd name="T52" fmla="*/ 29726823 w 21"/>
              <a:gd name="T53" fmla="*/ 10867122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0"/>
                </a:moveTo>
                <a:lnTo>
                  <a:pt x="13" y="3"/>
                </a:lnTo>
                <a:lnTo>
                  <a:pt x="18" y="5"/>
                </a:lnTo>
                <a:lnTo>
                  <a:pt x="20" y="8"/>
                </a:lnTo>
                <a:lnTo>
                  <a:pt x="18" y="12"/>
                </a:lnTo>
                <a:lnTo>
                  <a:pt x="16" y="15"/>
                </a:lnTo>
                <a:lnTo>
                  <a:pt x="13" y="18"/>
                </a:lnTo>
                <a:lnTo>
                  <a:pt x="9" y="20"/>
                </a:lnTo>
                <a:lnTo>
                  <a:pt x="7" y="23"/>
                </a:lnTo>
                <a:lnTo>
                  <a:pt x="2" y="25"/>
                </a:lnTo>
                <a:lnTo>
                  <a:pt x="0" y="28"/>
                </a:lnTo>
                <a:lnTo>
                  <a:pt x="0" y="31"/>
                </a:lnTo>
                <a:lnTo>
                  <a:pt x="4" y="35"/>
                </a:lnTo>
                <a:lnTo>
                  <a:pt x="9" y="36"/>
                </a:lnTo>
                <a:lnTo>
                  <a:pt x="13" y="40"/>
                </a:lnTo>
                <a:lnTo>
                  <a:pt x="16" y="43"/>
                </a:lnTo>
                <a:lnTo>
                  <a:pt x="16" y="46"/>
                </a:lnTo>
                <a:lnTo>
                  <a:pt x="13" y="50"/>
                </a:lnTo>
                <a:lnTo>
                  <a:pt x="11" y="53"/>
                </a:lnTo>
                <a:lnTo>
                  <a:pt x="7" y="55"/>
                </a:lnTo>
                <a:lnTo>
                  <a:pt x="4" y="58"/>
                </a:lnTo>
                <a:lnTo>
                  <a:pt x="4" y="61"/>
                </a:lnTo>
                <a:lnTo>
                  <a:pt x="7" y="64"/>
                </a:lnTo>
                <a:lnTo>
                  <a:pt x="9" y="68"/>
                </a:lnTo>
                <a:lnTo>
                  <a:pt x="11" y="71"/>
                </a:lnTo>
                <a:lnTo>
                  <a:pt x="16" y="73"/>
                </a:lnTo>
                <a:lnTo>
                  <a:pt x="18" y="76"/>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95" name="Freeform 95">
            <a:extLst>
              <a:ext uri="{FF2B5EF4-FFF2-40B4-BE49-F238E27FC236}">
                <a16:creationId xmlns:a16="http://schemas.microsoft.com/office/drawing/2014/main" id="{76ED7C0F-A8F8-A856-B2BA-7D85926E9765}"/>
              </a:ext>
            </a:extLst>
          </p:cNvPr>
          <p:cNvSpPr>
            <a:spLocks/>
          </p:cNvSpPr>
          <p:nvPr/>
        </p:nvSpPr>
        <p:spPr bwMode="auto">
          <a:xfrm>
            <a:off x="982663" y="2465388"/>
            <a:ext cx="26987" cy="92075"/>
          </a:xfrm>
          <a:custGeom>
            <a:avLst/>
            <a:gdLst>
              <a:gd name="T0" fmla="*/ 18056756 w 22"/>
              <a:gd name="T1" fmla="*/ 0 h 76"/>
              <a:gd name="T2" fmla="*/ 21067034 w 22"/>
              <a:gd name="T3" fmla="*/ 4403850 h 76"/>
              <a:gd name="T4" fmla="*/ 28590273 w 22"/>
              <a:gd name="T5" fmla="*/ 7339347 h 76"/>
              <a:gd name="T6" fmla="*/ 31599324 w 22"/>
              <a:gd name="T7" fmla="*/ 11741986 h 76"/>
              <a:gd name="T8" fmla="*/ 28590273 w 22"/>
              <a:gd name="T9" fmla="*/ 16145836 h 76"/>
              <a:gd name="T10" fmla="*/ 24076084 w 22"/>
              <a:gd name="T11" fmla="*/ 22016829 h 76"/>
              <a:gd name="T12" fmla="*/ 21067034 w 22"/>
              <a:gd name="T13" fmla="*/ 26419467 h 76"/>
              <a:gd name="T14" fmla="*/ 13542567 w 22"/>
              <a:gd name="T15" fmla="*/ 29354964 h 76"/>
              <a:gd name="T16" fmla="*/ 10533517 w 22"/>
              <a:gd name="T17" fmla="*/ 33758814 h 76"/>
              <a:gd name="T18" fmla="*/ 3009051 w 22"/>
              <a:gd name="T19" fmla="*/ 35225957 h 76"/>
              <a:gd name="T20" fmla="*/ 0 w 22"/>
              <a:gd name="T21" fmla="*/ 41096949 h 76"/>
              <a:gd name="T22" fmla="*/ 0 w 22"/>
              <a:gd name="T23" fmla="*/ 45500800 h 76"/>
              <a:gd name="T24" fmla="*/ 7523240 w 22"/>
              <a:gd name="T25" fmla="*/ 49903438 h 76"/>
              <a:gd name="T26" fmla="*/ 13542567 w 22"/>
              <a:gd name="T27" fmla="*/ 52838935 h 76"/>
              <a:gd name="T28" fmla="*/ 21067034 w 22"/>
              <a:gd name="T29" fmla="*/ 57242785 h 76"/>
              <a:gd name="T30" fmla="*/ 24076084 w 22"/>
              <a:gd name="T31" fmla="*/ 61646636 h 76"/>
              <a:gd name="T32" fmla="*/ 24076084 w 22"/>
              <a:gd name="T33" fmla="*/ 67517628 h 76"/>
              <a:gd name="T34" fmla="*/ 21067034 w 22"/>
              <a:gd name="T35" fmla="*/ 71920267 h 76"/>
              <a:gd name="T36" fmla="*/ 18056756 w 22"/>
              <a:gd name="T37" fmla="*/ 76324117 h 76"/>
              <a:gd name="T38" fmla="*/ 10533517 w 22"/>
              <a:gd name="T39" fmla="*/ 79259614 h 76"/>
              <a:gd name="T40" fmla="*/ 7523240 w 22"/>
              <a:gd name="T41" fmla="*/ 83662253 h 76"/>
              <a:gd name="T42" fmla="*/ 7523240 w 22"/>
              <a:gd name="T43" fmla="*/ 88066103 h 76"/>
              <a:gd name="T44" fmla="*/ 10533517 w 22"/>
              <a:gd name="T45" fmla="*/ 93937096 h 76"/>
              <a:gd name="T46" fmla="*/ 13542567 w 22"/>
              <a:gd name="T47" fmla="*/ 98339735 h 76"/>
              <a:gd name="T48" fmla="*/ 18056756 w 22"/>
              <a:gd name="T49" fmla="*/ 102743585 h 76"/>
              <a:gd name="T50" fmla="*/ 24076084 w 22"/>
              <a:gd name="T51" fmla="*/ 105679081 h 76"/>
              <a:gd name="T52" fmla="*/ 28590273 w 22"/>
              <a:gd name="T53" fmla="*/ 11008172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 h="76">
                <a:moveTo>
                  <a:pt x="12" y="0"/>
                </a:moveTo>
                <a:lnTo>
                  <a:pt x="14" y="3"/>
                </a:lnTo>
                <a:lnTo>
                  <a:pt x="19" y="5"/>
                </a:lnTo>
                <a:lnTo>
                  <a:pt x="21" y="8"/>
                </a:lnTo>
                <a:lnTo>
                  <a:pt x="19" y="11"/>
                </a:lnTo>
                <a:lnTo>
                  <a:pt x="16" y="15"/>
                </a:lnTo>
                <a:lnTo>
                  <a:pt x="14" y="18"/>
                </a:lnTo>
                <a:lnTo>
                  <a:pt x="9" y="20"/>
                </a:lnTo>
                <a:lnTo>
                  <a:pt x="7" y="23"/>
                </a:lnTo>
                <a:lnTo>
                  <a:pt x="2" y="24"/>
                </a:lnTo>
                <a:lnTo>
                  <a:pt x="0" y="28"/>
                </a:lnTo>
                <a:lnTo>
                  <a:pt x="0" y="31"/>
                </a:lnTo>
                <a:lnTo>
                  <a:pt x="5" y="34"/>
                </a:lnTo>
                <a:lnTo>
                  <a:pt x="9" y="36"/>
                </a:lnTo>
                <a:lnTo>
                  <a:pt x="14" y="39"/>
                </a:lnTo>
                <a:lnTo>
                  <a:pt x="16" y="42"/>
                </a:lnTo>
                <a:lnTo>
                  <a:pt x="16" y="46"/>
                </a:lnTo>
                <a:lnTo>
                  <a:pt x="14" y="49"/>
                </a:lnTo>
                <a:lnTo>
                  <a:pt x="12" y="52"/>
                </a:lnTo>
                <a:lnTo>
                  <a:pt x="7" y="54"/>
                </a:lnTo>
                <a:lnTo>
                  <a:pt x="5" y="57"/>
                </a:lnTo>
                <a:lnTo>
                  <a:pt x="5" y="60"/>
                </a:lnTo>
                <a:lnTo>
                  <a:pt x="7" y="64"/>
                </a:lnTo>
                <a:lnTo>
                  <a:pt x="9" y="67"/>
                </a:lnTo>
                <a:lnTo>
                  <a:pt x="12" y="70"/>
                </a:lnTo>
                <a:lnTo>
                  <a:pt x="16" y="72"/>
                </a:lnTo>
                <a:lnTo>
                  <a:pt x="19" y="75"/>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96" name="Oval 96">
            <a:extLst>
              <a:ext uri="{FF2B5EF4-FFF2-40B4-BE49-F238E27FC236}">
                <a16:creationId xmlns:a16="http://schemas.microsoft.com/office/drawing/2014/main" id="{BDECD6F4-F032-A123-7E91-A0BBD22527FA}"/>
              </a:ext>
            </a:extLst>
          </p:cNvPr>
          <p:cNvSpPr>
            <a:spLocks noChangeArrowheads="1"/>
          </p:cNvSpPr>
          <p:nvPr/>
        </p:nvSpPr>
        <p:spPr bwMode="auto">
          <a:xfrm>
            <a:off x="962025" y="2555875"/>
            <a:ext cx="25400"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97" name="Oval 97">
            <a:extLst>
              <a:ext uri="{FF2B5EF4-FFF2-40B4-BE49-F238E27FC236}">
                <a16:creationId xmlns:a16="http://schemas.microsoft.com/office/drawing/2014/main" id="{525918CC-C286-08F9-91A4-9FFD19E2373A}"/>
              </a:ext>
            </a:extLst>
          </p:cNvPr>
          <p:cNvSpPr>
            <a:spLocks noChangeArrowheads="1"/>
          </p:cNvSpPr>
          <p:nvPr/>
        </p:nvSpPr>
        <p:spPr bwMode="auto">
          <a:xfrm>
            <a:off x="998538" y="2551113"/>
            <a:ext cx="26987"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098" name="Freeform 98">
            <a:extLst>
              <a:ext uri="{FF2B5EF4-FFF2-40B4-BE49-F238E27FC236}">
                <a16:creationId xmlns:a16="http://schemas.microsoft.com/office/drawing/2014/main" id="{C1A3A907-BC03-D786-E0EA-821993963F97}"/>
              </a:ext>
            </a:extLst>
          </p:cNvPr>
          <p:cNvSpPr>
            <a:spLocks/>
          </p:cNvSpPr>
          <p:nvPr/>
        </p:nvSpPr>
        <p:spPr bwMode="auto">
          <a:xfrm>
            <a:off x="768350" y="2482850"/>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99" name="Freeform 99">
            <a:extLst>
              <a:ext uri="{FF2B5EF4-FFF2-40B4-BE49-F238E27FC236}">
                <a16:creationId xmlns:a16="http://schemas.microsoft.com/office/drawing/2014/main" id="{A4F6EEC1-8F97-54DC-B563-F256C33A68D5}"/>
              </a:ext>
            </a:extLst>
          </p:cNvPr>
          <p:cNvSpPr>
            <a:spLocks/>
          </p:cNvSpPr>
          <p:nvPr/>
        </p:nvSpPr>
        <p:spPr bwMode="auto">
          <a:xfrm>
            <a:off x="1439863" y="2463800"/>
            <a:ext cx="25400" cy="92075"/>
          </a:xfrm>
          <a:custGeom>
            <a:avLst/>
            <a:gdLst>
              <a:gd name="T0" fmla="*/ 16092714 w 21"/>
              <a:gd name="T1" fmla="*/ 0 h 77"/>
              <a:gd name="T2" fmla="*/ 19018552 w 21"/>
              <a:gd name="T3" fmla="*/ 4289260 h 77"/>
              <a:gd name="T4" fmla="*/ 26332543 w 21"/>
              <a:gd name="T5" fmla="*/ 7149564 h 77"/>
              <a:gd name="T6" fmla="*/ 29258381 w 21"/>
              <a:gd name="T7" fmla="*/ 11438824 h 77"/>
              <a:gd name="T8" fmla="*/ 26332543 w 21"/>
              <a:gd name="T9" fmla="*/ 17158236 h 77"/>
              <a:gd name="T10" fmla="*/ 23406705 w 21"/>
              <a:gd name="T11" fmla="*/ 21448692 h 77"/>
              <a:gd name="T12" fmla="*/ 19018552 w 21"/>
              <a:gd name="T13" fmla="*/ 25737952 h 77"/>
              <a:gd name="T14" fmla="*/ 13166876 w 21"/>
              <a:gd name="T15" fmla="*/ 28598256 h 77"/>
              <a:gd name="T16" fmla="*/ 10241038 w 21"/>
              <a:gd name="T17" fmla="*/ 32887516 h 77"/>
              <a:gd name="T18" fmla="*/ 2925838 w 21"/>
              <a:gd name="T19" fmla="*/ 35746624 h 77"/>
              <a:gd name="T20" fmla="*/ 0 w 21"/>
              <a:gd name="T21" fmla="*/ 40037080 h 77"/>
              <a:gd name="T22" fmla="*/ 0 w 21"/>
              <a:gd name="T23" fmla="*/ 44326340 h 77"/>
              <a:gd name="T24" fmla="*/ 5851676 w 21"/>
              <a:gd name="T25" fmla="*/ 50045752 h 77"/>
              <a:gd name="T26" fmla="*/ 13166876 w 21"/>
              <a:gd name="T27" fmla="*/ 51475904 h 77"/>
              <a:gd name="T28" fmla="*/ 19018552 w 21"/>
              <a:gd name="T29" fmla="*/ 57195316 h 77"/>
              <a:gd name="T30" fmla="*/ 23406705 w 21"/>
              <a:gd name="T31" fmla="*/ 61485772 h 77"/>
              <a:gd name="T32" fmla="*/ 23406705 w 21"/>
              <a:gd name="T33" fmla="*/ 65775032 h 77"/>
              <a:gd name="T34" fmla="*/ 19018552 w 21"/>
              <a:gd name="T35" fmla="*/ 71494444 h 77"/>
              <a:gd name="T36" fmla="*/ 16092714 w 21"/>
              <a:gd name="T37" fmla="*/ 75783704 h 77"/>
              <a:gd name="T38" fmla="*/ 10241038 w 21"/>
              <a:gd name="T39" fmla="*/ 78644008 h 77"/>
              <a:gd name="T40" fmla="*/ 5851676 w 21"/>
              <a:gd name="T41" fmla="*/ 82933268 h 77"/>
              <a:gd name="T42" fmla="*/ 5851676 w 21"/>
              <a:gd name="T43" fmla="*/ 87223724 h 77"/>
              <a:gd name="T44" fmla="*/ 10241038 w 21"/>
              <a:gd name="T45" fmla="*/ 91512984 h 77"/>
              <a:gd name="T46" fmla="*/ 13166876 w 21"/>
              <a:gd name="T47" fmla="*/ 97232396 h 77"/>
              <a:gd name="T48" fmla="*/ 16092714 w 21"/>
              <a:gd name="T49" fmla="*/ 101521656 h 77"/>
              <a:gd name="T50" fmla="*/ 23406705 w 21"/>
              <a:gd name="T51" fmla="*/ 104381960 h 77"/>
              <a:gd name="T52" fmla="*/ 26332543 w 21"/>
              <a:gd name="T53" fmla="*/ 10867122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0"/>
                </a:moveTo>
                <a:lnTo>
                  <a:pt x="13" y="3"/>
                </a:lnTo>
                <a:lnTo>
                  <a:pt x="18" y="5"/>
                </a:lnTo>
                <a:lnTo>
                  <a:pt x="20" y="8"/>
                </a:lnTo>
                <a:lnTo>
                  <a:pt x="18" y="12"/>
                </a:lnTo>
                <a:lnTo>
                  <a:pt x="16" y="15"/>
                </a:lnTo>
                <a:lnTo>
                  <a:pt x="13" y="18"/>
                </a:lnTo>
                <a:lnTo>
                  <a:pt x="9" y="20"/>
                </a:lnTo>
                <a:lnTo>
                  <a:pt x="7" y="23"/>
                </a:lnTo>
                <a:lnTo>
                  <a:pt x="2" y="25"/>
                </a:lnTo>
                <a:lnTo>
                  <a:pt x="0" y="28"/>
                </a:lnTo>
                <a:lnTo>
                  <a:pt x="0" y="31"/>
                </a:lnTo>
                <a:lnTo>
                  <a:pt x="4" y="35"/>
                </a:lnTo>
                <a:lnTo>
                  <a:pt x="9" y="36"/>
                </a:lnTo>
                <a:lnTo>
                  <a:pt x="13" y="40"/>
                </a:lnTo>
                <a:lnTo>
                  <a:pt x="16" y="43"/>
                </a:lnTo>
                <a:lnTo>
                  <a:pt x="16" y="46"/>
                </a:lnTo>
                <a:lnTo>
                  <a:pt x="13" y="50"/>
                </a:lnTo>
                <a:lnTo>
                  <a:pt x="11" y="53"/>
                </a:lnTo>
                <a:lnTo>
                  <a:pt x="7" y="55"/>
                </a:lnTo>
                <a:lnTo>
                  <a:pt x="4" y="58"/>
                </a:lnTo>
                <a:lnTo>
                  <a:pt x="4" y="61"/>
                </a:lnTo>
                <a:lnTo>
                  <a:pt x="7" y="64"/>
                </a:lnTo>
                <a:lnTo>
                  <a:pt x="9" y="68"/>
                </a:lnTo>
                <a:lnTo>
                  <a:pt x="11" y="71"/>
                </a:lnTo>
                <a:lnTo>
                  <a:pt x="16" y="73"/>
                </a:lnTo>
                <a:lnTo>
                  <a:pt x="18" y="76"/>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0" name="Freeform 100">
            <a:extLst>
              <a:ext uri="{FF2B5EF4-FFF2-40B4-BE49-F238E27FC236}">
                <a16:creationId xmlns:a16="http://schemas.microsoft.com/office/drawing/2014/main" id="{F832C081-4C0E-BD40-0762-2DFD83FE8D04}"/>
              </a:ext>
            </a:extLst>
          </p:cNvPr>
          <p:cNvSpPr>
            <a:spLocks/>
          </p:cNvSpPr>
          <p:nvPr/>
        </p:nvSpPr>
        <p:spPr bwMode="auto">
          <a:xfrm>
            <a:off x="1466850" y="2470150"/>
            <a:ext cx="25400" cy="92075"/>
          </a:xfrm>
          <a:custGeom>
            <a:avLst/>
            <a:gdLst>
              <a:gd name="T0" fmla="*/ 16092714 w 21"/>
              <a:gd name="T1" fmla="*/ 0 h 76"/>
              <a:gd name="T2" fmla="*/ 19018552 w 21"/>
              <a:gd name="T3" fmla="*/ 4403850 h 76"/>
              <a:gd name="T4" fmla="*/ 26332543 w 21"/>
              <a:gd name="T5" fmla="*/ 7339347 h 76"/>
              <a:gd name="T6" fmla="*/ 29258381 w 21"/>
              <a:gd name="T7" fmla="*/ 11741986 h 76"/>
              <a:gd name="T8" fmla="*/ 26332543 w 21"/>
              <a:gd name="T9" fmla="*/ 16145836 h 76"/>
              <a:gd name="T10" fmla="*/ 23406705 w 21"/>
              <a:gd name="T11" fmla="*/ 22016829 h 76"/>
              <a:gd name="T12" fmla="*/ 19018552 w 21"/>
              <a:gd name="T13" fmla="*/ 26419467 h 76"/>
              <a:gd name="T14" fmla="*/ 13166876 w 21"/>
              <a:gd name="T15" fmla="*/ 29354964 h 76"/>
              <a:gd name="T16" fmla="*/ 10241038 w 21"/>
              <a:gd name="T17" fmla="*/ 33758814 h 76"/>
              <a:gd name="T18" fmla="*/ 2925838 w 21"/>
              <a:gd name="T19" fmla="*/ 35225957 h 76"/>
              <a:gd name="T20" fmla="*/ 0 w 21"/>
              <a:gd name="T21" fmla="*/ 41096949 h 76"/>
              <a:gd name="T22" fmla="*/ 0 w 21"/>
              <a:gd name="T23" fmla="*/ 45500800 h 76"/>
              <a:gd name="T24" fmla="*/ 5851676 w 21"/>
              <a:gd name="T25" fmla="*/ 49903438 h 76"/>
              <a:gd name="T26" fmla="*/ 13166876 w 21"/>
              <a:gd name="T27" fmla="*/ 52838935 h 76"/>
              <a:gd name="T28" fmla="*/ 19018552 w 21"/>
              <a:gd name="T29" fmla="*/ 57242785 h 76"/>
              <a:gd name="T30" fmla="*/ 23406705 w 21"/>
              <a:gd name="T31" fmla="*/ 61646636 h 76"/>
              <a:gd name="T32" fmla="*/ 23406705 w 21"/>
              <a:gd name="T33" fmla="*/ 67517628 h 76"/>
              <a:gd name="T34" fmla="*/ 19018552 w 21"/>
              <a:gd name="T35" fmla="*/ 71920267 h 76"/>
              <a:gd name="T36" fmla="*/ 16092714 w 21"/>
              <a:gd name="T37" fmla="*/ 76324117 h 76"/>
              <a:gd name="T38" fmla="*/ 10241038 w 21"/>
              <a:gd name="T39" fmla="*/ 79259614 h 76"/>
              <a:gd name="T40" fmla="*/ 5851676 w 21"/>
              <a:gd name="T41" fmla="*/ 83662253 h 76"/>
              <a:gd name="T42" fmla="*/ 5851676 w 21"/>
              <a:gd name="T43" fmla="*/ 88066103 h 76"/>
              <a:gd name="T44" fmla="*/ 10241038 w 21"/>
              <a:gd name="T45" fmla="*/ 93937096 h 76"/>
              <a:gd name="T46" fmla="*/ 13166876 w 21"/>
              <a:gd name="T47" fmla="*/ 98339735 h 76"/>
              <a:gd name="T48" fmla="*/ 16092714 w 21"/>
              <a:gd name="T49" fmla="*/ 102743585 h 76"/>
              <a:gd name="T50" fmla="*/ 23406705 w 21"/>
              <a:gd name="T51" fmla="*/ 105679081 h 76"/>
              <a:gd name="T52" fmla="*/ 26332543 w 21"/>
              <a:gd name="T53" fmla="*/ 11008172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0"/>
                </a:moveTo>
                <a:lnTo>
                  <a:pt x="13" y="3"/>
                </a:lnTo>
                <a:lnTo>
                  <a:pt x="18" y="5"/>
                </a:lnTo>
                <a:lnTo>
                  <a:pt x="20" y="8"/>
                </a:lnTo>
                <a:lnTo>
                  <a:pt x="18" y="11"/>
                </a:lnTo>
                <a:lnTo>
                  <a:pt x="16" y="15"/>
                </a:lnTo>
                <a:lnTo>
                  <a:pt x="13" y="18"/>
                </a:lnTo>
                <a:lnTo>
                  <a:pt x="9" y="20"/>
                </a:lnTo>
                <a:lnTo>
                  <a:pt x="7" y="23"/>
                </a:lnTo>
                <a:lnTo>
                  <a:pt x="2" y="24"/>
                </a:lnTo>
                <a:lnTo>
                  <a:pt x="0" y="28"/>
                </a:lnTo>
                <a:lnTo>
                  <a:pt x="0" y="31"/>
                </a:lnTo>
                <a:lnTo>
                  <a:pt x="4" y="34"/>
                </a:lnTo>
                <a:lnTo>
                  <a:pt x="9" y="36"/>
                </a:lnTo>
                <a:lnTo>
                  <a:pt x="13" y="39"/>
                </a:lnTo>
                <a:lnTo>
                  <a:pt x="16" y="42"/>
                </a:lnTo>
                <a:lnTo>
                  <a:pt x="16" y="46"/>
                </a:lnTo>
                <a:lnTo>
                  <a:pt x="13" y="49"/>
                </a:lnTo>
                <a:lnTo>
                  <a:pt x="11" y="52"/>
                </a:lnTo>
                <a:lnTo>
                  <a:pt x="7" y="54"/>
                </a:lnTo>
                <a:lnTo>
                  <a:pt x="4" y="57"/>
                </a:lnTo>
                <a:lnTo>
                  <a:pt x="4" y="60"/>
                </a:lnTo>
                <a:lnTo>
                  <a:pt x="7" y="64"/>
                </a:lnTo>
                <a:lnTo>
                  <a:pt x="9" y="67"/>
                </a:lnTo>
                <a:lnTo>
                  <a:pt x="11" y="70"/>
                </a:lnTo>
                <a:lnTo>
                  <a:pt x="16" y="72"/>
                </a:lnTo>
                <a:lnTo>
                  <a:pt x="18" y="75"/>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1" name="Oval 101">
            <a:extLst>
              <a:ext uri="{FF2B5EF4-FFF2-40B4-BE49-F238E27FC236}">
                <a16:creationId xmlns:a16="http://schemas.microsoft.com/office/drawing/2014/main" id="{C643833E-3ABB-C2BC-B37B-3C577BE9F0E5}"/>
              </a:ext>
            </a:extLst>
          </p:cNvPr>
          <p:cNvSpPr>
            <a:spLocks noChangeArrowheads="1"/>
          </p:cNvSpPr>
          <p:nvPr/>
        </p:nvSpPr>
        <p:spPr bwMode="auto">
          <a:xfrm>
            <a:off x="1449388" y="2555875"/>
            <a:ext cx="25400"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02" name="Oval 102">
            <a:extLst>
              <a:ext uri="{FF2B5EF4-FFF2-40B4-BE49-F238E27FC236}">
                <a16:creationId xmlns:a16="http://schemas.microsoft.com/office/drawing/2014/main" id="{12829F5D-A000-41EC-1DE2-C10F44A9CD5F}"/>
              </a:ext>
            </a:extLst>
          </p:cNvPr>
          <p:cNvSpPr>
            <a:spLocks noChangeArrowheads="1"/>
          </p:cNvSpPr>
          <p:nvPr/>
        </p:nvSpPr>
        <p:spPr bwMode="auto">
          <a:xfrm>
            <a:off x="1482725" y="2555875"/>
            <a:ext cx="25400"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03" name="Freeform 103">
            <a:extLst>
              <a:ext uri="{FF2B5EF4-FFF2-40B4-BE49-F238E27FC236}">
                <a16:creationId xmlns:a16="http://schemas.microsoft.com/office/drawing/2014/main" id="{80EA53C5-B8B1-645C-1CCB-9997412C3CFD}"/>
              </a:ext>
            </a:extLst>
          </p:cNvPr>
          <p:cNvSpPr>
            <a:spLocks/>
          </p:cNvSpPr>
          <p:nvPr/>
        </p:nvSpPr>
        <p:spPr bwMode="auto">
          <a:xfrm>
            <a:off x="1257300" y="2482850"/>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4" name="Freeform 104">
            <a:extLst>
              <a:ext uri="{FF2B5EF4-FFF2-40B4-BE49-F238E27FC236}">
                <a16:creationId xmlns:a16="http://schemas.microsoft.com/office/drawing/2014/main" id="{FCCA9B57-D519-44B3-442E-97D124FCB72A}"/>
              </a:ext>
            </a:extLst>
          </p:cNvPr>
          <p:cNvSpPr>
            <a:spLocks/>
          </p:cNvSpPr>
          <p:nvPr/>
        </p:nvSpPr>
        <p:spPr bwMode="auto">
          <a:xfrm>
            <a:off x="1905000" y="2463800"/>
            <a:ext cx="26988" cy="92075"/>
          </a:xfrm>
          <a:custGeom>
            <a:avLst/>
            <a:gdLst>
              <a:gd name="T0" fmla="*/ 18058652 w 22"/>
              <a:gd name="T1" fmla="*/ 0 h 77"/>
              <a:gd name="T2" fmla="*/ 21067814 w 22"/>
              <a:gd name="T3" fmla="*/ 4289260 h 77"/>
              <a:gd name="T4" fmla="*/ 28592559 w 22"/>
              <a:gd name="T5" fmla="*/ 7149564 h 77"/>
              <a:gd name="T6" fmla="*/ 31601721 w 22"/>
              <a:gd name="T7" fmla="*/ 11438824 h 77"/>
              <a:gd name="T8" fmla="*/ 28592559 w 22"/>
              <a:gd name="T9" fmla="*/ 17158236 h 77"/>
              <a:gd name="T10" fmla="*/ 24078203 w 22"/>
              <a:gd name="T11" fmla="*/ 21448692 h 77"/>
              <a:gd name="T12" fmla="*/ 21067814 w 22"/>
              <a:gd name="T13" fmla="*/ 25737952 h 77"/>
              <a:gd name="T14" fmla="*/ 13544296 w 22"/>
              <a:gd name="T15" fmla="*/ 28598256 h 77"/>
              <a:gd name="T16" fmla="*/ 10533907 w 22"/>
              <a:gd name="T17" fmla="*/ 32887516 h 77"/>
              <a:gd name="T18" fmla="*/ 3009162 w 22"/>
              <a:gd name="T19" fmla="*/ 35746624 h 77"/>
              <a:gd name="T20" fmla="*/ 0 w 22"/>
              <a:gd name="T21" fmla="*/ 40037080 h 77"/>
              <a:gd name="T22" fmla="*/ 0 w 22"/>
              <a:gd name="T23" fmla="*/ 44326340 h 77"/>
              <a:gd name="T24" fmla="*/ 7524745 w 22"/>
              <a:gd name="T25" fmla="*/ 50045752 h 77"/>
              <a:gd name="T26" fmla="*/ 13544296 w 22"/>
              <a:gd name="T27" fmla="*/ 51475904 h 77"/>
              <a:gd name="T28" fmla="*/ 21067814 w 22"/>
              <a:gd name="T29" fmla="*/ 57195316 h 77"/>
              <a:gd name="T30" fmla="*/ 24078203 w 22"/>
              <a:gd name="T31" fmla="*/ 61485772 h 77"/>
              <a:gd name="T32" fmla="*/ 24078203 w 22"/>
              <a:gd name="T33" fmla="*/ 65775032 h 77"/>
              <a:gd name="T34" fmla="*/ 21067814 w 22"/>
              <a:gd name="T35" fmla="*/ 71494444 h 77"/>
              <a:gd name="T36" fmla="*/ 18058652 w 22"/>
              <a:gd name="T37" fmla="*/ 75783704 h 77"/>
              <a:gd name="T38" fmla="*/ 10533907 w 22"/>
              <a:gd name="T39" fmla="*/ 78644008 h 77"/>
              <a:gd name="T40" fmla="*/ 7524745 w 22"/>
              <a:gd name="T41" fmla="*/ 82933268 h 77"/>
              <a:gd name="T42" fmla="*/ 7524745 w 22"/>
              <a:gd name="T43" fmla="*/ 87223724 h 77"/>
              <a:gd name="T44" fmla="*/ 10533907 w 22"/>
              <a:gd name="T45" fmla="*/ 91512984 h 77"/>
              <a:gd name="T46" fmla="*/ 13544296 w 22"/>
              <a:gd name="T47" fmla="*/ 97232396 h 77"/>
              <a:gd name="T48" fmla="*/ 18058652 w 22"/>
              <a:gd name="T49" fmla="*/ 101521656 h 77"/>
              <a:gd name="T50" fmla="*/ 24078203 w 22"/>
              <a:gd name="T51" fmla="*/ 104381960 h 77"/>
              <a:gd name="T52" fmla="*/ 28592559 w 22"/>
              <a:gd name="T53" fmla="*/ 10867122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 h="77">
                <a:moveTo>
                  <a:pt x="12" y="0"/>
                </a:moveTo>
                <a:lnTo>
                  <a:pt x="14" y="3"/>
                </a:lnTo>
                <a:lnTo>
                  <a:pt x="19" y="5"/>
                </a:lnTo>
                <a:lnTo>
                  <a:pt x="21" y="8"/>
                </a:lnTo>
                <a:lnTo>
                  <a:pt x="19" y="12"/>
                </a:lnTo>
                <a:lnTo>
                  <a:pt x="16" y="15"/>
                </a:lnTo>
                <a:lnTo>
                  <a:pt x="14" y="18"/>
                </a:lnTo>
                <a:lnTo>
                  <a:pt x="9" y="20"/>
                </a:lnTo>
                <a:lnTo>
                  <a:pt x="7" y="23"/>
                </a:lnTo>
                <a:lnTo>
                  <a:pt x="2" y="25"/>
                </a:lnTo>
                <a:lnTo>
                  <a:pt x="0" y="28"/>
                </a:lnTo>
                <a:lnTo>
                  <a:pt x="0" y="31"/>
                </a:lnTo>
                <a:lnTo>
                  <a:pt x="5" y="35"/>
                </a:lnTo>
                <a:lnTo>
                  <a:pt x="9" y="36"/>
                </a:lnTo>
                <a:lnTo>
                  <a:pt x="14" y="40"/>
                </a:lnTo>
                <a:lnTo>
                  <a:pt x="16" y="43"/>
                </a:lnTo>
                <a:lnTo>
                  <a:pt x="16" y="46"/>
                </a:lnTo>
                <a:lnTo>
                  <a:pt x="14" y="50"/>
                </a:lnTo>
                <a:lnTo>
                  <a:pt x="12" y="53"/>
                </a:lnTo>
                <a:lnTo>
                  <a:pt x="7" y="55"/>
                </a:lnTo>
                <a:lnTo>
                  <a:pt x="5" y="58"/>
                </a:lnTo>
                <a:lnTo>
                  <a:pt x="5" y="61"/>
                </a:lnTo>
                <a:lnTo>
                  <a:pt x="7" y="64"/>
                </a:lnTo>
                <a:lnTo>
                  <a:pt x="9" y="68"/>
                </a:lnTo>
                <a:lnTo>
                  <a:pt x="12" y="71"/>
                </a:lnTo>
                <a:lnTo>
                  <a:pt x="16" y="73"/>
                </a:lnTo>
                <a:lnTo>
                  <a:pt x="19" y="76"/>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5" name="Freeform 105">
            <a:extLst>
              <a:ext uri="{FF2B5EF4-FFF2-40B4-BE49-F238E27FC236}">
                <a16:creationId xmlns:a16="http://schemas.microsoft.com/office/drawing/2014/main" id="{735692EE-9FEF-2F0E-5C9B-E5E6A9840F02}"/>
              </a:ext>
            </a:extLst>
          </p:cNvPr>
          <p:cNvSpPr>
            <a:spLocks/>
          </p:cNvSpPr>
          <p:nvPr/>
        </p:nvSpPr>
        <p:spPr bwMode="auto">
          <a:xfrm>
            <a:off x="1931988" y="2463800"/>
            <a:ext cx="25400" cy="92075"/>
          </a:xfrm>
          <a:custGeom>
            <a:avLst/>
            <a:gdLst>
              <a:gd name="T0" fmla="*/ 16092714 w 21"/>
              <a:gd name="T1" fmla="*/ 0 h 76"/>
              <a:gd name="T2" fmla="*/ 19018552 w 21"/>
              <a:gd name="T3" fmla="*/ 4403850 h 76"/>
              <a:gd name="T4" fmla="*/ 26332543 w 21"/>
              <a:gd name="T5" fmla="*/ 7339347 h 76"/>
              <a:gd name="T6" fmla="*/ 29258381 w 21"/>
              <a:gd name="T7" fmla="*/ 11741986 h 76"/>
              <a:gd name="T8" fmla="*/ 26332543 w 21"/>
              <a:gd name="T9" fmla="*/ 16145836 h 76"/>
              <a:gd name="T10" fmla="*/ 23406705 w 21"/>
              <a:gd name="T11" fmla="*/ 22016829 h 76"/>
              <a:gd name="T12" fmla="*/ 19018552 w 21"/>
              <a:gd name="T13" fmla="*/ 26419467 h 76"/>
              <a:gd name="T14" fmla="*/ 13166876 w 21"/>
              <a:gd name="T15" fmla="*/ 29354964 h 76"/>
              <a:gd name="T16" fmla="*/ 10241038 w 21"/>
              <a:gd name="T17" fmla="*/ 33758814 h 76"/>
              <a:gd name="T18" fmla="*/ 2925838 w 21"/>
              <a:gd name="T19" fmla="*/ 35225957 h 76"/>
              <a:gd name="T20" fmla="*/ 0 w 21"/>
              <a:gd name="T21" fmla="*/ 41096949 h 76"/>
              <a:gd name="T22" fmla="*/ 0 w 21"/>
              <a:gd name="T23" fmla="*/ 45500800 h 76"/>
              <a:gd name="T24" fmla="*/ 5851676 w 21"/>
              <a:gd name="T25" fmla="*/ 49903438 h 76"/>
              <a:gd name="T26" fmla="*/ 13166876 w 21"/>
              <a:gd name="T27" fmla="*/ 52838935 h 76"/>
              <a:gd name="T28" fmla="*/ 19018552 w 21"/>
              <a:gd name="T29" fmla="*/ 57242785 h 76"/>
              <a:gd name="T30" fmla="*/ 23406705 w 21"/>
              <a:gd name="T31" fmla="*/ 61646636 h 76"/>
              <a:gd name="T32" fmla="*/ 23406705 w 21"/>
              <a:gd name="T33" fmla="*/ 67517628 h 76"/>
              <a:gd name="T34" fmla="*/ 19018552 w 21"/>
              <a:gd name="T35" fmla="*/ 71920267 h 76"/>
              <a:gd name="T36" fmla="*/ 16092714 w 21"/>
              <a:gd name="T37" fmla="*/ 76324117 h 76"/>
              <a:gd name="T38" fmla="*/ 10241038 w 21"/>
              <a:gd name="T39" fmla="*/ 79259614 h 76"/>
              <a:gd name="T40" fmla="*/ 5851676 w 21"/>
              <a:gd name="T41" fmla="*/ 83662253 h 76"/>
              <a:gd name="T42" fmla="*/ 5851676 w 21"/>
              <a:gd name="T43" fmla="*/ 88066103 h 76"/>
              <a:gd name="T44" fmla="*/ 10241038 w 21"/>
              <a:gd name="T45" fmla="*/ 93937096 h 76"/>
              <a:gd name="T46" fmla="*/ 13166876 w 21"/>
              <a:gd name="T47" fmla="*/ 98339735 h 76"/>
              <a:gd name="T48" fmla="*/ 16092714 w 21"/>
              <a:gd name="T49" fmla="*/ 102743585 h 76"/>
              <a:gd name="T50" fmla="*/ 23406705 w 21"/>
              <a:gd name="T51" fmla="*/ 105679081 h 76"/>
              <a:gd name="T52" fmla="*/ 26332543 w 21"/>
              <a:gd name="T53" fmla="*/ 11008172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0"/>
                </a:moveTo>
                <a:lnTo>
                  <a:pt x="13" y="3"/>
                </a:lnTo>
                <a:lnTo>
                  <a:pt x="18" y="5"/>
                </a:lnTo>
                <a:lnTo>
                  <a:pt x="20" y="8"/>
                </a:lnTo>
                <a:lnTo>
                  <a:pt x="18" y="11"/>
                </a:lnTo>
                <a:lnTo>
                  <a:pt x="16" y="15"/>
                </a:lnTo>
                <a:lnTo>
                  <a:pt x="13" y="18"/>
                </a:lnTo>
                <a:lnTo>
                  <a:pt x="9" y="20"/>
                </a:lnTo>
                <a:lnTo>
                  <a:pt x="7" y="23"/>
                </a:lnTo>
                <a:lnTo>
                  <a:pt x="2" y="24"/>
                </a:lnTo>
                <a:lnTo>
                  <a:pt x="0" y="28"/>
                </a:lnTo>
                <a:lnTo>
                  <a:pt x="0" y="31"/>
                </a:lnTo>
                <a:lnTo>
                  <a:pt x="4" y="34"/>
                </a:lnTo>
                <a:lnTo>
                  <a:pt x="9" y="36"/>
                </a:lnTo>
                <a:lnTo>
                  <a:pt x="13" y="39"/>
                </a:lnTo>
                <a:lnTo>
                  <a:pt x="16" y="42"/>
                </a:lnTo>
                <a:lnTo>
                  <a:pt x="16" y="46"/>
                </a:lnTo>
                <a:lnTo>
                  <a:pt x="13" y="49"/>
                </a:lnTo>
                <a:lnTo>
                  <a:pt x="11" y="52"/>
                </a:lnTo>
                <a:lnTo>
                  <a:pt x="7" y="54"/>
                </a:lnTo>
                <a:lnTo>
                  <a:pt x="4" y="57"/>
                </a:lnTo>
                <a:lnTo>
                  <a:pt x="4" y="60"/>
                </a:lnTo>
                <a:lnTo>
                  <a:pt x="7" y="64"/>
                </a:lnTo>
                <a:lnTo>
                  <a:pt x="9" y="67"/>
                </a:lnTo>
                <a:lnTo>
                  <a:pt x="11" y="70"/>
                </a:lnTo>
                <a:lnTo>
                  <a:pt x="16" y="72"/>
                </a:lnTo>
                <a:lnTo>
                  <a:pt x="18" y="75"/>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6" name="Oval 106">
            <a:extLst>
              <a:ext uri="{FF2B5EF4-FFF2-40B4-BE49-F238E27FC236}">
                <a16:creationId xmlns:a16="http://schemas.microsoft.com/office/drawing/2014/main" id="{EBABCE5E-3CF0-35F5-FD89-899DBB87D4F2}"/>
              </a:ext>
            </a:extLst>
          </p:cNvPr>
          <p:cNvSpPr>
            <a:spLocks noChangeArrowheads="1"/>
          </p:cNvSpPr>
          <p:nvPr/>
        </p:nvSpPr>
        <p:spPr bwMode="auto">
          <a:xfrm>
            <a:off x="1916113" y="2555875"/>
            <a:ext cx="25400"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07" name="Oval 107">
            <a:extLst>
              <a:ext uri="{FF2B5EF4-FFF2-40B4-BE49-F238E27FC236}">
                <a16:creationId xmlns:a16="http://schemas.microsoft.com/office/drawing/2014/main" id="{92EEEB1C-9D02-A8FC-CC85-82CD8438D086}"/>
              </a:ext>
            </a:extLst>
          </p:cNvPr>
          <p:cNvSpPr>
            <a:spLocks noChangeArrowheads="1"/>
          </p:cNvSpPr>
          <p:nvPr/>
        </p:nvSpPr>
        <p:spPr bwMode="auto">
          <a:xfrm>
            <a:off x="1947863" y="2549525"/>
            <a:ext cx="25400" cy="15875"/>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08" name="Freeform 108">
            <a:extLst>
              <a:ext uri="{FF2B5EF4-FFF2-40B4-BE49-F238E27FC236}">
                <a16:creationId xmlns:a16="http://schemas.microsoft.com/office/drawing/2014/main" id="{D3B696E1-42DF-D7CB-B4AA-D2424595427F}"/>
              </a:ext>
            </a:extLst>
          </p:cNvPr>
          <p:cNvSpPr>
            <a:spLocks/>
          </p:cNvSpPr>
          <p:nvPr/>
        </p:nvSpPr>
        <p:spPr bwMode="auto">
          <a:xfrm>
            <a:off x="1722438" y="2482850"/>
            <a:ext cx="112712" cy="57150"/>
          </a:xfrm>
          <a:custGeom>
            <a:avLst/>
            <a:gdLst>
              <a:gd name="T0" fmla="*/ 89598768 w 93"/>
              <a:gd name="T1" fmla="*/ 2957209 h 47"/>
              <a:gd name="T2" fmla="*/ 79317737 w 93"/>
              <a:gd name="T3" fmla="*/ 0 h 47"/>
              <a:gd name="T4" fmla="*/ 71973278 w 93"/>
              <a:gd name="T5" fmla="*/ 0 h 47"/>
              <a:gd name="T6" fmla="*/ 66097710 w 93"/>
              <a:gd name="T7" fmla="*/ 0 h 47"/>
              <a:gd name="T8" fmla="*/ 55815467 w 93"/>
              <a:gd name="T9" fmla="*/ 0 h 47"/>
              <a:gd name="T10" fmla="*/ 49941112 w 93"/>
              <a:gd name="T11" fmla="*/ 0 h 47"/>
              <a:gd name="T12" fmla="*/ 42596652 w 93"/>
              <a:gd name="T13" fmla="*/ 0 h 47"/>
              <a:gd name="T14" fmla="*/ 36721085 w 93"/>
              <a:gd name="T15" fmla="*/ 2957209 h 47"/>
              <a:gd name="T16" fmla="*/ 29376625 w 93"/>
              <a:gd name="T17" fmla="*/ 2957209 h 47"/>
              <a:gd name="T18" fmla="*/ 23501058 w 93"/>
              <a:gd name="T19" fmla="*/ 4435813 h 47"/>
              <a:gd name="T20" fmla="*/ 16157811 w 93"/>
              <a:gd name="T21" fmla="*/ 4435813 h 47"/>
              <a:gd name="T22" fmla="*/ 10282243 w 93"/>
              <a:gd name="T23" fmla="*/ 7393021 h 47"/>
              <a:gd name="T24" fmla="*/ 2937784 w 93"/>
              <a:gd name="T25" fmla="*/ 11828834 h 47"/>
              <a:gd name="T26" fmla="*/ 0 w 93"/>
              <a:gd name="T27" fmla="*/ 19220639 h 47"/>
              <a:gd name="T28" fmla="*/ 0 w 93"/>
              <a:gd name="T29" fmla="*/ 23656452 h 47"/>
              <a:gd name="T30" fmla="*/ 0 w 93"/>
              <a:gd name="T31" fmla="*/ 29570869 h 47"/>
              <a:gd name="T32" fmla="*/ 2937784 w 93"/>
              <a:gd name="T33" fmla="*/ 34006682 h 47"/>
              <a:gd name="T34" fmla="*/ 2937784 w 93"/>
              <a:gd name="T35" fmla="*/ 38442495 h 47"/>
              <a:gd name="T36" fmla="*/ 10282243 w 93"/>
              <a:gd name="T37" fmla="*/ 41399703 h 47"/>
              <a:gd name="T38" fmla="*/ 13220027 w 93"/>
              <a:gd name="T39" fmla="*/ 45835516 h 47"/>
              <a:gd name="T40" fmla="*/ 19094382 w 93"/>
              <a:gd name="T41" fmla="*/ 48792724 h 47"/>
              <a:gd name="T42" fmla="*/ 26438842 w 93"/>
              <a:gd name="T43" fmla="*/ 51749933 h 47"/>
              <a:gd name="T44" fmla="*/ 32314409 w 93"/>
              <a:gd name="T45" fmla="*/ 53227321 h 47"/>
              <a:gd name="T46" fmla="*/ 39658869 w 93"/>
              <a:gd name="T47" fmla="*/ 57663134 h 47"/>
              <a:gd name="T48" fmla="*/ 45534436 w 93"/>
              <a:gd name="T49" fmla="*/ 57663134 h 47"/>
              <a:gd name="T50" fmla="*/ 52877683 w 93"/>
              <a:gd name="T51" fmla="*/ 63577551 h 47"/>
              <a:gd name="T52" fmla="*/ 58753251 w 93"/>
              <a:gd name="T53" fmla="*/ 63577551 h 47"/>
              <a:gd name="T54" fmla="*/ 66097710 w 93"/>
              <a:gd name="T55" fmla="*/ 65056155 h 47"/>
              <a:gd name="T56" fmla="*/ 76379953 w 93"/>
              <a:gd name="T57" fmla="*/ 68013364 h 47"/>
              <a:gd name="T58" fmla="*/ 82255521 w 93"/>
              <a:gd name="T59" fmla="*/ 68013364 h 47"/>
              <a:gd name="T60" fmla="*/ 92536552 w 93"/>
              <a:gd name="T61" fmla="*/ 68013364 h 47"/>
              <a:gd name="T62" fmla="*/ 102818795 w 93"/>
              <a:gd name="T63" fmla="*/ 68013364 h 47"/>
              <a:gd name="T64" fmla="*/ 108694363 w 93"/>
              <a:gd name="T65" fmla="*/ 65056155 h 47"/>
              <a:gd name="T66" fmla="*/ 116038822 w 93"/>
              <a:gd name="T67" fmla="*/ 63577551 h 47"/>
              <a:gd name="T68" fmla="*/ 121913177 w 93"/>
              <a:gd name="T69" fmla="*/ 57663134 h 47"/>
              <a:gd name="T70" fmla="*/ 129257637 w 93"/>
              <a:gd name="T71" fmla="*/ 56184530 h 47"/>
              <a:gd name="T72" fmla="*/ 129257637 w 93"/>
              <a:gd name="T73" fmla="*/ 51749933 h 47"/>
              <a:gd name="T74" fmla="*/ 132195421 w 93"/>
              <a:gd name="T75" fmla="*/ 45835516 h 47"/>
              <a:gd name="T76" fmla="*/ 135133204 w 93"/>
              <a:gd name="T77" fmla="*/ 41399703 h 47"/>
              <a:gd name="T78" fmla="*/ 135133204 w 93"/>
              <a:gd name="T79" fmla="*/ 36963890 h 47"/>
              <a:gd name="T80" fmla="*/ 135133204 w 93"/>
              <a:gd name="T81" fmla="*/ 31049473 h 47"/>
              <a:gd name="T82" fmla="*/ 135133204 w 93"/>
              <a:gd name="T83" fmla="*/ 26613661 h 47"/>
              <a:gd name="T84" fmla="*/ 132195421 w 93"/>
              <a:gd name="T85" fmla="*/ 22177848 h 47"/>
              <a:gd name="T86" fmla="*/ 124850961 w 93"/>
              <a:gd name="T87" fmla="*/ 19220639 h 47"/>
              <a:gd name="T88" fmla="*/ 118976606 w 93"/>
              <a:gd name="T89" fmla="*/ 17742035 h 47"/>
              <a:gd name="T90" fmla="*/ 111632146 w 93"/>
              <a:gd name="T91" fmla="*/ 14786043 h 47"/>
              <a:gd name="T92" fmla="*/ 105756579 w 93"/>
              <a:gd name="T93" fmla="*/ 10350230 h 47"/>
              <a:gd name="T94" fmla="*/ 102818795 w 93"/>
              <a:gd name="T95" fmla="*/ 4435813 h 47"/>
              <a:gd name="T96" fmla="*/ 95474336 w 93"/>
              <a:gd name="T97" fmla="*/ 2957209 h 47"/>
              <a:gd name="T98" fmla="*/ 89598768 w 93"/>
              <a:gd name="T99" fmla="*/ 0 h 47"/>
              <a:gd name="T100" fmla="*/ 89598768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09" name="Line 109">
            <a:extLst>
              <a:ext uri="{FF2B5EF4-FFF2-40B4-BE49-F238E27FC236}">
                <a16:creationId xmlns:a16="http://schemas.microsoft.com/office/drawing/2014/main" id="{FF686B41-55C7-205C-3966-2BCFD90B458B}"/>
              </a:ext>
            </a:extLst>
          </p:cNvPr>
          <p:cNvSpPr>
            <a:spLocks noChangeShapeType="1"/>
          </p:cNvSpPr>
          <p:nvPr/>
        </p:nvSpPr>
        <p:spPr bwMode="auto">
          <a:xfrm>
            <a:off x="790575" y="2589213"/>
            <a:ext cx="398463"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0" name="Line 110">
            <a:extLst>
              <a:ext uri="{FF2B5EF4-FFF2-40B4-BE49-F238E27FC236}">
                <a16:creationId xmlns:a16="http://schemas.microsoft.com/office/drawing/2014/main" id="{5CF673D9-0B66-451C-1197-41CEB01CACDD}"/>
              </a:ext>
            </a:extLst>
          </p:cNvPr>
          <p:cNvSpPr>
            <a:spLocks noChangeShapeType="1"/>
          </p:cNvSpPr>
          <p:nvPr/>
        </p:nvSpPr>
        <p:spPr bwMode="auto">
          <a:xfrm>
            <a:off x="1247775" y="2647950"/>
            <a:ext cx="366713" cy="984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1" name="Line 111">
            <a:extLst>
              <a:ext uri="{FF2B5EF4-FFF2-40B4-BE49-F238E27FC236}">
                <a16:creationId xmlns:a16="http://schemas.microsoft.com/office/drawing/2014/main" id="{1EA33EE9-94FD-5759-F42C-725DA3A3025A}"/>
              </a:ext>
            </a:extLst>
          </p:cNvPr>
          <p:cNvSpPr>
            <a:spLocks noChangeShapeType="1"/>
          </p:cNvSpPr>
          <p:nvPr/>
        </p:nvSpPr>
        <p:spPr bwMode="auto">
          <a:xfrm>
            <a:off x="1722438" y="2647950"/>
            <a:ext cx="414337" cy="87313"/>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2" name="Line 112">
            <a:extLst>
              <a:ext uri="{FF2B5EF4-FFF2-40B4-BE49-F238E27FC236}">
                <a16:creationId xmlns:a16="http://schemas.microsoft.com/office/drawing/2014/main" id="{DF57318A-2E6C-B673-36DA-16A908789942}"/>
              </a:ext>
            </a:extLst>
          </p:cNvPr>
          <p:cNvSpPr>
            <a:spLocks noChangeShapeType="1"/>
          </p:cNvSpPr>
          <p:nvPr/>
        </p:nvSpPr>
        <p:spPr bwMode="auto">
          <a:xfrm flipH="1">
            <a:off x="1651000" y="2601913"/>
            <a:ext cx="295275"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3" name="Line 113">
            <a:extLst>
              <a:ext uri="{FF2B5EF4-FFF2-40B4-BE49-F238E27FC236}">
                <a16:creationId xmlns:a16="http://schemas.microsoft.com/office/drawing/2014/main" id="{C3024D8F-3984-B179-85F3-97C7622FDEBC}"/>
              </a:ext>
            </a:extLst>
          </p:cNvPr>
          <p:cNvSpPr>
            <a:spLocks noChangeShapeType="1"/>
          </p:cNvSpPr>
          <p:nvPr/>
        </p:nvSpPr>
        <p:spPr bwMode="auto">
          <a:xfrm flipH="1">
            <a:off x="1341438" y="2613025"/>
            <a:ext cx="212725" cy="74613"/>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4" name="Line 114">
            <a:extLst>
              <a:ext uri="{FF2B5EF4-FFF2-40B4-BE49-F238E27FC236}">
                <a16:creationId xmlns:a16="http://schemas.microsoft.com/office/drawing/2014/main" id="{733116BD-CBD4-9213-5288-88B05892A686}"/>
              </a:ext>
            </a:extLst>
          </p:cNvPr>
          <p:cNvSpPr>
            <a:spLocks noChangeShapeType="1"/>
          </p:cNvSpPr>
          <p:nvPr/>
        </p:nvSpPr>
        <p:spPr bwMode="auto">
          <a:xfrm flipH="1">
            <a:off x="900113" y="2613025"/>
            <a:ext cx="246062" cy="1095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5" name="Line 115">
            <a:extLst>
              <a:ext uri="{FF2B5EF4-FFF2-40B4-BE49-F238E27FC236}">
                <a16:creationId xmlns:a16="http://schemas.microsoft.com/office/drawing/2014/main" id="{5280B489-F9CA-359A-4B20-F6F3CA2A4915}"/>
              </a:ext>
            </a:extLst>
          </p:cNvPr>
          <p:cNvSpPr>
            <a:spLocks noChangeShapeType="1"/>
          </p:cNvSpPr>
          <p:nvPr/>
        </p:nvSpPr>
        <p:spPr bwMode="auto">
          <a:xfrm flipH="1">
            <a:off x="1243013" y="2744788"/>
            <a:ext cx="261937" cy="3810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6" name="Line 116">
            <a:extLst>
              <a:ext uri="{FF2B5EF4-FFF2-40B4-BE49-F238E27FC236}">
                <a16:creationId xmlns:a16="http://schemas.microsoft.com/office/drawing/2014/main" id="{FA7CAF4C-18CC-9D1D-5C19-EF99300D6F20}"/>
              </a:ext>
            </a:extLst>
          </p:cNvPr>
          <p:cNvSpPr>
            <a:spLocks noChangeShapeType="1"/>
          </p:cNvSpPr>
          <p:nvPr/>
        </p:nvSpPr>
        <p:spPr bwMode="auto">
          <a:xfrm>
            <a:off x="806450" y="2673350"/>
            <a:ext cx="219075"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7" name="Line 117">
            <a:extLst>
              <a:ext uri="{FF2B5EF4-FFF2-40B4-BE49-F238E27FC236}">
                <a16:creationId xmlns:a16="http://schemas.microsoft.com/office/drawing/2014/main" id="{D58AC9EF-7C6D-5B2E-4402-83D87BE9DB58}"/>
              </a:ext>
            </a:extLst>
          </p:cNvPr>
          <p:cNvSpPr>
            <a:spLocks noChangeShapeType="1"/>
          </p:cNvSpPr>
          <p:nvPr/>
        </p:nvSpPr>
        <p:spPr bwMode="auto">
          <a:xfrm flipH="1">
            <a:off x="1847850" y="2660650"/>
            <a:ext cx="261938"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8" name="Line 118">
            <a:extLst>
              <a:ext uri="{FF2B5EF4-FFF2-40B4-BE49-F238E27FC236}">
                <a16:creationId xmlns:a16="http://schemas.microsoft.com/office/drawing/2014/main" id="{418FD7BB-52A6-8EE1-4102-6832D117B064}"/>
              </a:ext>
            </a:extLst>
          </p:cNvPr>
          <p:cNvSpPr>
            <a:spLocks noChangeShapeType="1"/>
          </p:cNvSpPr>
          <p:nvPr/>
        </p:nvSpPr>
        <p:spPr bwMode="auto">
          <a:xfrm flipH="1">
            <a:off x="622300" y="2554288"/>
            <a:ext cx="179388"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9" name="Line 119">
            <a:extLst>
              <a:ext uri="{FF2B5EF4-FFF2-40B4-BE49-F238E27FC236}">
                <a16:creationId xmlns:a16="http://schemas.microsoft.com/office/drawing/2014/main" id="{E8BFDD7A-57DF-F925-AD81-DF84C869BD64}"/>
              </a:ext>
            </a:extLst>
          </p:cNvPr>
          <p:cNvSpPr>
            <a:spLocks noChangeShapeType="1"/>
          </p:cNvSpPr>
          <p:nvPr/>
        </p:nvSpPr>
        <p:spPr bwMode="auto">
          <a:xfrm>
            <a:off x="3430588" y="2565400"/>
            <a:ext cx="398462"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0" name="Line 120">
            <a:extLst>
              <a:ext uri="{FF2B5EF4-FFF2-40B4-BE49-F238E27FC236}">
                <a16:creationId xmlns:a16="http://schemas.microsoft.com/office/drawing/2014/main" id="{BFD20FE6-F591-0D05-8439-9F95289E640F}"/>
              </a:ext>
            </a:extLst>
          </p:cNvPr>
          <p:cNvSpPr>
            <a:spLocks noChangeShapeType="1"/>
          </p:cNvSpPr>
          <p:nvPr/>
        </p:nvSpPr>
        <p:spPr bwMode="auto">
          <a:xfrm>
            <a:off x="3887788" y="2625725"/>
            <a:ext cx="366712" cy="968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1" name="Line 121">
            <a:extLst>
              <a:ext uri="{FF2B5EF4-FFF2-40B4-BE49-F238E27FC236}">
                <a16:creationId xmlns:a16="http://schemas.microsoft.com/office/drawing/2014/main" id="{64E02AF8-99FF-1272-9FAA-891CFDF32889}"/>
              </a:ext>
            </a:extLst>
          </p:cNvPr>
          <p:cNvSpPr>
            <a:spLocks noChangeShapeType="1"/>
          </p:cNvSpPr>
          <p:nvPr/>
        </p:nvSpPr>
        <p:spPr bwMode="auto">
          <a:xfrm>
            <a:off x="4362450" y="2625725"/>
            <a:ext cx="414338" cy="841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2" name="Line 122">
            <a:extLst>
              <a:ext uri="{FF2B5EF4-FFF2-40B4-BE49-F238E27FC236}">
                <a16:creationId xmlns:a16="http://schemas.microsoft.com/office/drawing/2014/main" id="{1903CE7F-DCE6-28D1-C78A-D3CD2C361FE8}"/>
              </a:ext>
            </a:extLst>
          </p:cNvPr>
          <p:cNvSpPr>
            <a:spLocks noChangeShapeType="1"/>
          </p:cNvSpPr>
          <p:nvPr/>
        </p:nvSpPr>
        <p:spPr bwMode="auto">
          <a:xfrm flipH="1">
            <a:off x="4291013" y="2576513"/>
            <a:ext cx="295275"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3" name="Line 123">
            <a:extLst>
              <a:ext uri="{FF2B5EF4-FFF2-40B4-BE49-F238E27FC236}">
                <a16:creationId xmlns:a16="http://schemas.microsoft.com/office/drawing/2014/main" id="{2372AC6D-0D0E-4D4A-B5EA-1C6D4C35778C}"/>
              </a:ext>
            </a:extLst>
          </p:cNvPr>
          <p:cNvSpPr>
            <a:spLocks noChangeShapeType="1"/>
          </p:cNvSpPr>
          <p:nvPr/>
        </p:nvSpPr>
        <p:spPr bwMode="auto">
          <a:xfrm flipH="1">
            <a:off x="3981450" y="2589213"/>
            <a:ext cx="212725" cy="74612"/>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4" name="Line 124">
            <a:extLst>
              <a:ext uri="{FF2B5EF4-FFF2-40B4-BE49-F238E27FC236}">
                <a16:creationId xmlns:a16="http://schemas.microsoft.com/office/drawing/2014/main" id="{1C58E49E-3BF8-0831-C94A-C719C1D2D2DC}"/>
              </a:ext>
            </a:extLst>
          </p:cNvPr>
          <p:cNvSpPr>
            <a:spLocks noChangeShapeType="1"/>
          </p:cNvSpPr>
          <p:nvPr/>
        </p:nvSpPr>
        <p:spPr bwMode="auto">
          <a:xfrm flipH="1">
            <a:off x="3540125" y="2589213"/>
            <a:ext cx="244475" cy="1095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5" name="Line 125">
            <a:extLst>
              <a:ext uri="{FF2B5EF4-FFF2-40B4-BE49-F238E27FC236}">
                <a16:creationId xmlns:a16="http://schemas.microsoft.com/office/drawing/2014/main" id="{BAEC3CA5-B263-C2C9-49F6-9448B543A8AD}"/>
              </a:ext>
            </a:extLst>
          </p:cNvPr>
          <p:cNvSpPr>
            <a:spLocks noChangeShapeType="1"/>
          </p:cNvSpPr>
          <p:nvPr/>
        </p:nvSpPr>
        <p:spPr bwMode="auto">
          <a:xfrm flipH="1">
            <a:off x="3883025" y="2719388"/>
            <a:ext cx="261938" cy="3968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6" name="Line 126">
            <a:extLst>
              <a:ext uri="{FF2B5EF4-FFF2-40B4-BE49-F238E27FC236}">
                <a16:creationId xmlns:a16="http://schemas.microsoft.com/office/drawing/2014/main" id="{B4E2405F-7B68-46CB-6B37-564CAC40CA88}"/>
              </a:ext>
            </a:extLst>
          </p:cNvPr>
          <p:cNvSpPr>
            <a:spLocks noChangeShapeType="1"/>
          </p:cNvSpPr>
          <p:nvPr/>
        </p:nvSpPr>
        <p:spPr bwMode="auto">
          <a:xfrm>
            <a:off x="3446463" y="2647950"/>
            <a:ext cx="219075"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7" name="Line 127">
            <a:extLst>
              <a:ext uri="{FF2B5EF4-FFF2-40B4-BE49-F238E27FC236}">
                <a16:creationId xmlns:a16="http://schemas.microsoft.com/office/drawing/2014/main" id="{D56416C5-D0A9-5595-7C17-F82F43EFEA50}"/>
              </a:ext>
            </a:extLst>
          </p:cNvPr>
          <p:cNvSpPr>
            <a:spLocks noChangeShapeType="1"/>
          </p:cNvSpPr>
          <p:nvPr/>
        </p:nvSpPr>
        <p:spPr bwMode="auto">
          <a:xfrm flipH="1">
            <a:off x="4487863" y="2638425"/>
            <a:ext cx="261937" cy="1206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8" name="Line 128">
            <a:extLst>
              <a:ext uri="{FF2B5EF4-FFF2-40B4-BE49-F238E27FC236}">
                <a16:creationId xmlns:a16="http://schemas.microsoft.com/office/drawing/2014/main" id="{669DBDA5-CE00-3B12-3144-1041138F17FD}"/>
              </a:ext>
            </a:extLst>
          </p:cNvPr>
          <p:cNvSpPr>
            <a:spLocks noChangeShapeType="1"/>
          </p:cNvSpPr>
          <p:nvPr/>
        </p:nvSpPr>
        <p:spPr bwMode="auto">
          <a:xfrm flipH="1">
            <a:off x="3262313" y="2530475"/>
            <a:ext cx="179387"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29" name="Line 129">
            <a:extLst>
              <a:ext uri="{FF2B5EF4-FFF2-40B4-BE49-F238E27FC236}">
                <a16:creationId xmlns:a16="http://schemas.microsoft.com/office/drawing/2014/main" id="{A6BCF94E-0975-35C0-5042-CDF637BE2477}"/>
              </a:ext>
            </a:extLst>
          </p:cNvPr>
          <p:cNvSpPr>
            <a:spLocks noChangeShapeType="1"/>
          </p:cNvSpPr>
          <p:nvPr/>
        </p:nvSpPr>
        <p:spPr bwMode="auto">
          <a:xfrm>
            <a:off x="2314575" y="2239963"/>
            <a:ext cx="84772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2" name="Rectangle 130">
            <a:extLst>
              <a:ext uri="{FF2B5EF4-FFF2-40B4-BE49-F238E27FC236}">
                <a16:creationId xmlns:a16="http://schemas.microsoft.com/office/drawing/2014/main" id="{B6B1A23D-D365-4484-BEDF-E0111A70910B}"/>
              </a:ext>
            </a:extLst>
          </p:cNvPr>
          <p:cNvSpPr>
            <a:spLocks noChangeArrowheads="1"/>
          </p:cNvSpPr>
          <p:nvPr/>
        </p:nvSpPr>
        <p:spPr bwMode="auto">
          <a:xfrm>
            <a:off x="2070100" y="1614488"/>
            <a:ext cx="1271588" cy="514350"/>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Ischemia/ Reperfusion</a:t>
            </a:r>
          </a:p>
        </p:txBody>
      </p:sp>
      <p:sp>
        <p:nvSpPr>
          <p:cNvPr id="43131" name="Line 131">
            <a:extLst>
              <a:ext uri="{FF2B5EF4-FFF2-40B4-BE49-F238E27FC236}">
                <a16:creationId xmlns:a16="http://schemas.microsoft.com/office/drawing/2014/main" id="{13A32C20-9381-2B28-460D-3E786CD5D792}"/>
              </a:ext>
            </a:extLst>
          </p:cNvPr>
          <p:cNvSpPr>
            <a:spLocks noChangeShapeType="1"/>
          </p:cNvSpPr>
          <p:nvPr/>
        </p:nvSpPr>
        <p:spPr bwMode="auto">
          <a:xfrm>
            <a:off x="6062663" y="2605088"/>
            <a:ext cx="398462" cy="1222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2" name="Line 132">
            <a:extLst>
              <a:ext uri="{FF2B5EF4-FFF2-40B4-BE49-F238E27FC236}">
                <a16:creationId xmlns:a16="http://schemas.microsoft.com/office/drawing/2014/main" id="{FAF20789-1B76-233E-E9CE-5B6FB2036611}"/>
              </a:ext>
            </a:extLst>
          </p:cNvPr>
          <p:cNvSpPr>
            <a:spLocks noChangeShapeType="1"/>
          </p:cNvSpPr>
          <p:nvPr/>
        </p:nvSpPr>
        <p:spPr bwMode="auto">
          <a:xfrm>
            <a:off x="6519863" y="2665413"/>
            <a:ext cx="366712" cy="96837"/>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3" name="Line 133">
            <a:extLst>
              <a:ext uri="{FF2B5EF4-FFF2-40B4-BE49-F238E27FC236}">
                <a16:creationId xmlns:a16="http://schemas.microsoft.com/office/drawing/2014/main" id="{8EB5D990-22E9-D238-1C31-16A2BB770838}"/>
              </a:ext>
            </a:extLst>
          </p:cNvPr>
          <p:cNvSpPr>
            <a:spLocks noChangeShapeType="1"/>
          </p:cNvSpPr>
          <p:nvPr/>
        </p:nvSpPr>
        <p:spPr bwMode="auto">
          <a:xfrm>
            <a:off x="6994525" y="2665413"/>
            <a:ext cx="415925" cy="85725"/>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4" name="Line 134">
            <a:extLst>
              <a:ext uri="{FF2B5EF4-FFF2-40B4-BE49-F238E27FC236}">
                <a16:creationId xmlns:a16="http://schemas.microsoft.com/office/drawing/2014/main" id="{564F257C-2781-9719-5353-8BDF3026F4A3}"/>
              </a:ext>
            </a:extLst>
          </p:cNvPr>
          <p:cNvSpPr>
            <a:spLocks noChangeShapeType="1"/>
          </p:cNvSpPr>
          <p:nvPr/>
        </p:nvSpPr>
        <p:spPr bwMode="auto">
          <a:xfrm flipH="1">
            <a:off x="6924675" y="2617788"/>
            <a:ext cx="293688"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5" name="Line 135">
            <a:extLst>
              <a:ext uri="{FF2B5EF4-FFF2-40B4-BE49-F238E27FC236}">
                <a16:creationId xmlns:a16="http://schemas.microsoft.com/office/drawing/2014/main" id="{12803538-3D51-1212-F376-B92E0E5D509A}"/>
              </a:ext>
            </a:extLst>
          </p:cNvPr>
          <p:cNvSpPr>
            <a:spLocks noChangeShapeType="1"/>
          </p:cNvSpPr>
          <p:nvPr/>
        </p:nvSpPr>
        <p:spPr bwMode="auto">
          <a:xfrm flipH="1">
            <a:off x="6613525" y="2628900"/>
            <a:ext cx="212725" cy="74613"/>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6" name="Line 136">
            <a:extLst>
              <a:ext uri="{FF2B5EF4-FFF2-40B4-BE49-F238E27FC236}">
                <a16:creationId xmlns:a16="http://schemas.microsoft.com/office/drawing/2014/main" id="{15EF362C-20DD-4502-9F76-256C6A1321FB}"/>
              </a:ext>
            </a:extLst>
          </p:cNvPr>
          <p:cNvSpPr>
            <a:spLocks noChangeShapeType="1"/>
          </p:cNvSpPr>
          <p:nvPr/>
        </p:nvSpPr>
        <p:spPr bwMode="auto">
          <a:xfrm flipH="1">
            <a:off x="6172200" y="2628900"/>
            <a:ext cx="244475" cy="1095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7" name="Line 137">
            <a:extLst>
              <a:ext uri="{FF2B5EF4-FFF2-40B4-BE49-F238E27FC236}">
                <a16:creationId xmlns:a16="http://schemas.microsoft.com/office/drawing/2014/main" id="{F318689F-532D-6012-61B3-88998ADC29AC}"/>
              </a:ext>
            </a:extLst>
          </p:cNvPr>
          <p:cNvSpPr>
            <a:spLocks noChangeShapeType="1"/>
          </p:cNvSpPr>
          <p:nvPr/>
        </p:nvSpPr>
        <p:spPr bwMode="auto">
          <a:xfrm flipH="1">
            <a:off x="6515100" y="2760663"/>
            <a:ext cx="261938" cy="3810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8" name="Line 138">
            <a:extLst>
              <a:ext uri="{FF2B5EF4-FFF2-40B4-BE49-F238E27FC236}">
                <a16:creationId xmlns:a16="http://schemas.microsoft.com/office/drawing/2014/main" id="{FC6C2F8D-85EF-D212-B512-2F9487A3EDCE}"/>
              </a:ext>
            </a:extLst>
          </p:cNvPr>
          <p:cNvSpPr>
            <a:spLocks noChangeShapeType="1"/>
          </p:cNvSpPr>
          <p:nvPr/>
        </p:nvSpPr>
        <p:spPr bwMode="auto">
          <a:xfrm>
            <a:off x="6078538" y="2689225"/>
            <a:ext cx="219075"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39" name="Line 139">
            <a:extLst>
              <a:ext uri="{FF2B5EF4-FFF2-40B4-BE49-F238E27FC236}">
                <a16:creationId xmlns:a16="http://schemas.microsoft.com/office/drawing/2014/main" id="{F0BD17C8-0D19-8EC3-36FA-4875528FD60E}"/>
              </a:ext>
            </a:extLst>
          </p:cNvPr>
          <p:cNvSpPr>
            <a:spLocks noChangeShapeType="1"/>
          </p:cNvSpPr>
          <p:nvPr/>
        </p:nvSpPr>
        <p:spPr bwMode="auto">
          <a:xfrm flipH="1">
            <a:off x="7119938" y="2676525"/>
            <a:ext cx="261937" cy="122238"/>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40" name="Line 140">
            <a:extLst>
              <a:ext uri="{FF2B5EF4-FFF2-40B4-BE49-F238E27FC236}">
                <a16:creationId xmlns:a16="http://schemas.microsoft.com/office/drawing/2014/main" id="{E51735C7-508D-A69F-4737-6977118D1397}"/>
              </a:ext>
            </a:extLst>
          </p:cNvPr>
          <p:cNvSpPr>
            <a:spLocks noChangeShapeType="1"/>
          </p:cNvSpPr>
          <p:nvPr/>
        </p:nvSpPr>
        <p:spPr bwMode="auto">
          <a:xfrm flipH="1">
            <a:off x="5894388" y="2570163"/>
            <a:ext cx="179387" cy="133350"/>
          </a:xfrm>
          <a:prstGeom prst="line">
            <a:avLst/>
          </a:prstGeom>
          <a:noFill/>
          <a:ln w="12700">
            <a:solidFill>
              <a:srgbClr val="FDA4B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41" name="Freeform 141">
            <a:extLst>
              <a:ext uri="{FF2B5EF4-FFF2-40B4-BE49-F238E27FC236}">
                <a16:creationId xmlns:a16="http://schemas.microsoft.com/office/drawing/2014/main" id="{A64077C6-51E2-54FE-DF0D-6E9040F736C4}"/>
              </a:ext>
            </a:extLst>
          </p:cNvPr>
          <p:cNvSpPr>
            <a:spLocks/>
          </p:cNvSpPr>
          <p:nvPr/>
        </p:nvSpPr>
        <p:spPr bwMode="auto">
          <a:xfrm>
            <a:off x="1143000" y="2257425"/>
            <a:ext cx="66675" cy="66675"/>
          </a:xfrm>
          <a:custGeom>
            <a:avLst/>
            <a:gdLst>
              <a:gd name="T0" fmla="*/ 2939761 w 55"/>
              <a:gd name="T1" fmla="*/ 26453003 h 55"/>
              <a:gd name="T2" fmla="*/ 0 w 55"/>
              <a:gd name="T3" fmla="*/ 32331314 h 55"/>
              <a:gd name="T4" fmla="*/ 0 w 55"/>
              <a:gd name="T5" fmla="*/ 36740350 h 55"/>
              <a:gd name="T6" fmla="*/ 0 w 55"/>
              <a:gd name="T7" fmla="*/ 41149385 h 55"/>
              <a:gd name="T8" fmla="*/ 0 w 55"/>
              <a:gd name="T9" fmla="*/ 47027696 h 55"/>
              <a:gd name="T10" fmla="*/ 0 w 55"/>
              <a:gd name="T11" fmla="*/ 49966245 h 55"/>
              <a:gd name="T12" fmla="*/ 0 w 55"/>
              <a:gd name="T13" fmla="*/ 54375281 h 55"/>
              <a:gd name="T14" fmla="*/ 2939761 w 55"/>
              <a:gd name="T15" fmla="*/ 58784317 h 55"/>
              <a:gd name="T16" fmla="*/ 2939761 w 55"/>
              <a:gd name="T17" fmla="*/ 61722866 h 55"/>
              <a:gd name="T18" fmla="*/ 5878310 w 55"/>
              <a:gd name="T19" fmla="*/ 66131902 h 55"/>
              <a:gd name="T20" fmla="*/ 5878310 w 55"/>
              <a:gd name="T21" fmla="*/ 69071663 h 55"/>
              <a:gd name="T22" fmla="*/ 8818072 w 55"/>
              <a:gd name="T23" fmla="*/ 73480699 h 55"/>
              <a:gd name="T24" fmla="*/ 14696382 w 55"/>
              <a:gd name="T25" fmla="*/ 77888523 h 55"/>
              <a:gd name="T26" fmla="*/ 22043967 w 55"/>
              <a:gd name="T27" fmla="*/ 79359010 h 55"/>
              <a:gd name="T28" fmla="*/ 27922278 w 55"/>
              <a:gd name="T29" fmla="*/ 79359010 h 55"/>
              <a:gd name="T30" fmla="*/ 33800588 w 55"/>
              <a:gd name="T31" fmla="*/ 79359010 h 55"/>
              <a:gd name="T32" fmla="*/ 39678899 w 55"/>
              <a:gd name="T33" fmla="*/ 77888523 h 55"/>
              <a:gd name="T34" fmla="*/ 45557209 w 55"/>
              <a:gd name="T35" fmla="*/ 77888523 h 55"/>
              <a:gd name="T36" fmla="*/ 48496970 w 55"/>
              <a:gd name="T37" fmla="*/ 73480699 h 55"/>
              <a:gd name="T38" fmla="*/ 54375281 w 55"/>
              <a:gd name="T39" fmla="*/ 72010212 h 55"/>
              <a:gd name="T40" fmla="*/ 57315042 w 55"/>
              <a:gd name="T41" fmla="*/ 67602389 h 55"/>
              <a:gd name="T42" fmla="*/ 60253591 w 55"/>
              <a:gd name="T43" fmla="*/ 63193353 h 55"/>
              <a:gd name="T44" fmla="*/ 61722866 w 55"/>
              <a:gd name="T45" fmla="*/ 60253591 h 55"/>
              <a:gd name="T46" fmla="*/ 67602389 w 55"/>
              <a:gd name="T47" fmla="*/ 55844555 h 55"/>
              <a:gd name="T48" fmla="*/ 67602389 w 55"/>
              <a:gd name="T49" fmla="*/ 52906006 h 55"/>
              <a:gd name="T50" fmla="*/ 73480699 w 55"/>
              <a:gd name="T51" fmla="*/ 48496970 h 55"/>
              <a:gd name="T52" fmla="*/ 73480699 w 55"/>
              <a:gd name="T53" fmla="*/ 44087935 h 55"/>
              <a:gd name="T54" fmla="*/ 76419248 w 55"/>
              <a:gd name="T55" fmla="*/ 41149385 h 55"/>
              <a:gd name="T56" fmla="*/ 79359010 w 55"/>
              <a:gd name="T57" fmla="*/ 35271075 h 55"/>
              <a:gd name="T58" fmla="*/ 79359010 w 55"/>
              <a:gd name="T59" fmla="*/ 30862039 h 55"/>
              <a:gd name="T60" fmla="*/ 79359010 w 55"/>
              <a:gd name="T61" fmla="*/ 24983729 h 55"/>
              <a:gd name="T62" fmla="*/ 79359010 w 55"/>
              <a:gd name="T63" fmla="*/ 19105418 h 55"/>
              <a:gd name="T64" fmla="*/ 76419248 w 55"/>
              <a:gd name="T65" fmla="*/ 16165657 h 55"/>
              <a:gd name="T66" fmla="*/ 73480699 w 55"/>
              <a:gd name="T67" fmla="*/ 11756621 h 55"/>
              <a:gd name="T68" fmla="*/ 67602389 w 55"/>
              <a:gd name="T69" fmla="*/ 7347585 h 55"/>
              <a:gd name="T70" fmla="*/ 64662627 w 55"/>
              <a:gd name="T71" fmla="*/ 4409036 h 55"/>
              <a:gd name="T72" fmla="*/ 60253591 w 55"/>
              <a:gd name="T73" fmla="*/ 4409036 h 55"/>
              <a:gd name="T74" fmla="*/ 54375281 w 55"/>
              <a:gd name="T75" fmla="*/ 1469275 h 55"/>
              <a:gd name="T76" fmla="*/ 48496970 w 55"/>
              <a:gd name="T77" fmla="*/ 0 h 55"/>
              <a:gd name="T78" fmla="*/ 42618660 w 55"/>
              <a:gd name="T79" fmla="*/ 0 h 55"/>
              <a:gd name="T80" fmla="*/ 36740350 w 55"/>
              <a:gd name="T81" fmla="*/ 0 h 55"/>
              <a:gd name="T82" fmla="*/ 30862039 w 55"/>
              <a:gd name="T83" fmla="*/ 0 h 55"/>
              <a:gd name="T84" fmla="*/ 24983729 w 55"/>
              <a:gd name="T85" fmla="*/ 1469275 h 55"/>
              <a:gd name="T86" fmla="*/ 22043967 w 55"/>
              <a:gd name="T87" fmla="*/ 5878310 h 55"/>
              <a:gd name="T88" fmla="*/ 20574693 w 55"/>
              <a:gd name="T89" fmla="*/ 10287346 h 55"/>
              <a:gd name="T90" fmla="*/ 17634931 w 55"/>
              <a:gd name="T91" fmla="*/ 13225895 h 55"/>
              <a:gd name="T92" fmla="*/ 11756621 w 55"/>
              <a:gd name="T93" fmla="*/ 17634931 h 55"/>
              <a:gd name="T94" fmla="*/ 5878310 w 55"/>
              <a:gd name="T95" fmla="*/ 19105418 h 55"/>
              <a:gd name="T96" fmla="*/ 2939761 w 55"/>
              <a:gd name="T97" fmla="*/ 23513242 h 55"/>
              <a:gd name="T98" fmla="*/ 0 w 55"/>
              <a:gd name="T99" fmla="*/ 26453003 h 55"/>
              <a:gd name="T100" fmla="*/ 2939761 w 55"/>
              <a:gd name="T101" fmla="*/ 26453003 h 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5" h="55">
                <a:moveTo>
                  <a:pt x="2" y="18"/>
                </a:moveTo>
                <a:lnTo>
                  <a:pt x="0" y="22"/>
                </a:lnTo>
                <a:lnTo>
                  <a:pt x="0" y="25"/>
                </a:lnTo>
                <a:lnTo>
                  <a:pt x="0" y="28"/>
                </a:lnTo>
                <a:lnTo>
                  <a:pt x="0" y="32"/>
                </a:lnTo>
                <a:lnTo>
                  <a:pt x="0" y="34"/>
                </a:lnTo>
                <a:lnTo>
                  <a:pt x="0" y="37"/>
                </a:lnTo>
                <a:lnTo>
                  <a:pt x="2" y="40"/>
                </a:lnTo>
                <a:lnTo>
                  <a:pt x="2" y="42"/>
                </a:lnTo>
                <a:lnTo>
                  <a:pt x="4" y="45"/>
                </a:lnTo>
                <a:lnTo>
                  <a:pt x="4" y="47"/>
                </a:lnTo>
                <a:lnTo>
                  <a:pt x="6" y="50"/>
                </a:lnTo>
                <a:lnTo>
                  <a:pt x="10" y="53"/>
                </a:lnTo>
                <a:lnTo>
                  <a:pt x="15" y="54"/>
                </a:lnTo>
                <a:lnTo>
                  <a:pt x="19" y="54"/>
                </a:lnTo>
                <a:lnTo>
                  <a:pt x="23" y="54"/>
                </a:lnTo>
                <a:lnTo>
                  <a:pt x="27" y="53"/>
                </a:lnTo>
                <a:lnTo>
                  <a:pt x="31" y="53"/>
                </a:lnTo>
                <a:lnTo>
                  <a:pt x="33" y="50"/>
                </a:lnTo>
                <a:lnTo>
                  <a:pt x="37" y="49"/>
                </a:lnTo>
                <a:lnTo>
                  <a:pt x="39" y="46"/>
                </a:lnTo>
                <a:lnTo>
                  <a:pt x="41" y="43"/>
                </a:lnTo>
                <a:lnTo>
                  <a:pt x="42" y="41"/>
                </a:lnTo>
                <a:lnTo>
                  <a:pt x="46" y="38"/>
                </a:lnTo>
                <a:lnTo>
                  <a:pt x="46" y="36"/>
                </a:lnTo>
                <a:lnTo>
                  <a:pt x="50" y="33"/>
                </a:lnTo>
                <a:lnTo>
                  <a:pt x="50" y="30"/>
                </a:lnTo>
                <a:lnTo>
                  <a:pt x="52" y="28"/>
                </a:lnTo>
                <a:lnTo>
                  <a:pt x="54" y="24"/>
                </a:lnTo>
                <a:lnTo>
                  <a:pt x="54" y="21"/>
                </a:lnTo>
                <a:lnTo>
                  <a:pt x="54" y="17"/>
                </a:lnTo>
                <a:lnTo>
                  <a:pt x="54" y="13"/>
                </a:lnTo>
                <a:lnTo>
                  <a:pt x="52" y="11"/>
                </a:lnTo>
                <a:lnTo>
                  <a:pt x="50" y="8"/>
                </a:lnTo>
                <a:lnTo>
                  <a:pt x="46" y="5"/>
                </a:lnTo>
                <a:lnTo>
                  <a:pt x="44" y="3"/>
                </a:lnTo>
                <a:lnTo>
                  <a:pt x="41" y="3"/>
                </a:lnTo>
                <a:lnTo>
                  <a:pt x="37" y="1"/>
                </a:lnTo>
                <a:lnTo>
                  <a:pt x="33" y="0"/>
                </a:lnTo>
                <a:lnTo>
                  <a:pt x="29" y="0"/>
                </a:lnTo>
                <a:lnTo>
                  <a:pt x="25" y="0"/>
                </a:lnTo>
                <a:lnTo>
                  <a:pt x="21" y="0"/>
                </a:lnTo>
                <a:lnTo>
                  <a:pt x="17" y="1"/>
                </a:lnTo>
                <a:lnTo>
                  <a:pt x="15" y="4"/>
                </a:lnTo>
                <a:lnTo>
                  <a:pt x="14" y="7"/>
                </a:lnTo>
                <a:lnTo>
                  <a:pt x="12" y="9"/>
                </a:lnTo>
                <a:lnTo>
                  <a:pt x="8" y="12"/>
                </a:lnTo>
                <a:lnTo>
                  <a:pt x="4" y="13"/>
                </a:lnTo>
                <a:lnTo>
                  <a:pt x="2" y="16"/>
                </a:lnTo>
                <a:lnTo>
                  <a:pt x="0" y="18"/>
                </a:lnTo>
                <a:lnTo>
                  <a:pt x="2" y="18"/>
                </a:lnTo>
              </a:path>
            </a:pathLst>
          </a:custGeom>
          <a:solidFill>
            <a:srgbClr val="8CF4EA"/>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42" name="Freeform 142">
            <a:extLst>
              <a:ext uri="{FF2B5EF4-FFF2-40B4-BE49-F238E27FC236}">
                <a16:creationId xmlns:a16="http://schemas.microsoft.com/office/drawing/2014/main" id="{7D7723E9-C349-EB18-1987-C6F25C9F6EE5}"/>
              </a:ext>
            </a:extLst>
          </p:cNvPr>
          <p:cNvSpPr>
            <a:spLocks/>
          </p:cNvSpPr>
          <p:nvPr/>
        </p:nvSpPr>
        <p:spPr bwMode="auto">
          <a:xfrm>
            <a:off x="1600200" y="2270125"/>
            <a:ext cx="66675" cy="66675"/>
          </a:xfrm>
          <a:custGeom>
            <a:avLst/>
            <a:gdLst>
              <a:gd name="T0" fmla="*/ 2939761 w 55"/>
              <a:gd name="T1" fmla="*/ 26453003 h 55"/>
              <a:gd name="T2" fmla="*/ 0 w 55"/>
              <a:gd name="T3" fmla="*/ 32331314 h 55"/>
              <a:gd name="T4" fmla="*/ 0 w 55"/>
              <a:gd name="T5" fmla="*/ 36740350 h 55"/>
              <a:gd name="T6" fmla="*/ 0 w 55"/>
              <a:gd name="T7" fmla="*/ 41149385 h 55"/>
              <a:gd name="T8" fmla="*/ 0 w 55"/>
              <a:gd name="T9" fmla="*/ 47027696 h 55"/>
              <a:gd name="T10" fmla="*/ 0 w 55"/>
              <a:gd name="T11" fmla="*/ 49966245 h 55"/>
              <a:gd name="T12" fmla="*/ 0 w 55"/>
              <a:gd name="T13" fmla="*/ 54375281 h 55"/>
              <a:gd name="T14" fmla="*/ 2939761 w 55"/>
              <a:gd name="T15" fmla="*/ 58784317 h 55"/>
              <a:gd name="T16" fmla="*/ 2939761 w 55"/>
              <a:gd name="T17" fmla="*/ 61722866 h 55"/>
              <a:gd name="T18" fmla="*/ 5878310 w 55"/>
              <a:gd name="T19" fmla="*/ 66131902 h 55"/>
              <a:gd name="T20" fmla="*/ 5878310 w 55"/>
              <a:gd name="T21" fmla="*/ 69071663 h 55"/>
              <a:gd name="T22" fmla="*/ 8818072 w 55"/>
              <a:gd name="T23" fmla="*/ 73480699 h 55"/>
              <a:gd name="T24" fmla="*/ 14696382 w 55"/>
              <a:gd name="T25" fmla="*/ 77888523 h 55"/>
              <a:gd name="T26" fmla="*/ 22043967 w 55"/>
              <a:gd name="T27" fmla="*/ 79359010 h 55"/>
              <a:gd name="T28" fmla="*/ 27922278 w 55"/>
              <a:gd name="T29" fmla="*/ 79359010 h 55"/>
              <a:gd name="T30" fmla="*/ 33800588 w 55"/>
              <a:gd name="T31" fmla="*/ 79359010 h 55"/>
              <a:gd name="T32" fmla="*/ 39678899 w 55"/>
              <a:gd name="T33" fmla="*/ 77888523 h 55"/>
              <a:gd name="T34" fmla="*/ 45557209 w 55"/>
              <a:gd name="T35" fmla="*/ 77888523 h 55"/>
              <a:gd name="T36" fmla="*/ 48496970 w 55"/>
              <a:gd name="T37" fmla="*/ 73480699 h 55"/>
              <a:gd name="T38" fmla="*/ 54375281 w 55"/>
              <a:gd name="T39" fmla="*/ 72010212 h 55"/>
              <a:gd name="T40" fmla="*/ 57315042 w 55"/>
              <a:gd name="T41" fmla="*/ 67602389 h 55"/>
              <a:gd name="T42" fmla="*/ 60253591 w 55"/>
              <a:gd name="T43" fmla="*/ 63193353 h 55"/>
              <a:gd name="T44" fmla="*/ 61722866 w 55"/>
              <a:gd name="T45" fmla="*/ 60253591 h 55"/>
              <a:gd name="T46" fmla="*/ 67602389 w 55"/>
              <a:gd name="T47" fmla="*/ 55844555 h 55"/>
              <a:gd name="T48" fmla="*/ 67602389 w 55"/>
              <a:gd name="T49" fmla="*/ 52906006 h 55"/>
              <a:gd name="T50" fmla="*/ 73480699 w 55"/>
              <a:gd name="T51" fmla="*/ 48496970 h 55"/>
              <a:gd name="T52" fmla="*/ 73480699 w 55"/>
              <a:gd name="T53" fmla="*/ 44087935 h 55"/>
              <a:gd name="T54" fmla="*/ 76419248 w 55"/>
              <a:gd name="T55" fmla="*/ 41149385 h 55"/>
              <a:gd name="T56" fmla="*/ 79359010 w 55"/>
              <a:gd name="T57" fmla="*/ 35271075 h 55"/>
              <a:gd name="T58" fmla="*/ 79359010 w 55"/>
              <a:gd name="T59" fmla="*/ 30862039 h 55"/>
              <a:gd name="T60" fmla="*/ 79359010 w 55"/>
              <a:gd name="T61" fmla="*/ 24983729 h 55"/>
              <a:gd name="T62" fmla="*/ 79359010 w 55"/>
              <a:gd name="T63" fmla="*/ 19105418 h 55"/>
              <a:gd name="T64" fmla="*/ 76419248 w 55"/>
              <a:gd name="T65" fmla="*/ 16165657 h 55"/>
              <a:gd name="T66" fmla="*/ 73480699 w 55"/>
              <a:gd name="T67" fmla="*/ 11756621 h 55"/>
              <a:gd name="T68" fmla="*/ 67602389 w 55"/>
              <a:gd name="T69" fmla="*/ 7347585 h 55"/>
              <a:gd name="T70" fmla="*/ 64662627 w 55"/>
              <a:gd name="T71" fmla="*/ 4409036 h 55"/>
              <a:gd name="T72" fmla="*/ 60253591 w 55"/>
              <a:gd name="T73" fmla="*/ 4409036 h 55"/>
              <a:gd name="T74" fmla="*/ 54375281 w 55"/>
              <a:gd name="T75" fmla="*/ 1469275 h 55"/>
              <a:gd name="T76" fmla="*/ 48496970 w 55"/>
              <a:gd name="T77" fmla="*/ 0 h 55"/>
              <a:gd name="T78" fmla="*/ 42618660 w 55"/>
              <a:gd name="T79" fmla="*/ 0 h 55"/>
              <a:gd name="T80" fmla="*/ 36740350 w 55"/>
              <a:gd name="T81" fmla="*/ 0 h 55"/>
              <a:gd name="T82" fmla="*/ 30862039 w 55"/>
              <a:gd name="T83" fmla="*/ 0 h 55"/>
              <a:gd name="T84" fmla="*/ 24983729 w 55"/>
              <a:gd name="T85" fmla="*/ 1469275 h 55"/>
              <a:gd name="T86" fmla="*/ 22043967 w 55"/>
              <a:gd name="T87" fmla="*/ 5878310 h 55"/>
              <a:gd name="T88" fmla="*/ 20574693 w 55"/>
              <a:gd name="T89" fmla="*/ 10287346 h 55"/>
              <a:gd name="T90" fmla="*/ 17634931 w 55"/>
              <a:gd name="T91" fmla="*/ 13225895 h 55"/>
              <a:gd name="T92" fmla="*/ 11756621 w 55"/>
              <a:gd name="T93" fmla="*/ 17634931 h 55"/>
              <a:gd name="T94" fmla="*/ 5878310 w 55"/>
              <a:gd name="T95" fmla="*/ 19105418 h 55"/>
              <a:gd name="T96" fmla="*/ 2939761 w 55"/>
              <a:gd name="T97" fmla="*/ 23513242 h 55"/>
              <a:gd name="T98" fmla="*/ 0 w 55"/>
              <a:gd name="T99" fmla="*/ 26453003 h 55"/>
              <a:gd name="T100" fmla="*/ 2939761 w 55"/>
              <a:gd name="T101" fmla="*/ 26453003 h 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5" h="55">
                <a:moveTo>
                  <a:pt x="2" y="18"/>
                </a:moveTo>
                <a:lnTo>
                  <a:pt x="0" y="22"/>
                </a:lnTo>
                <a:lnTo>
                  <a:pt x="0" y="25"/>
                </a:lnTo>
                <a:lnTo>
                  <a:pt x="0" y="28"/>
                </a:lnTo>
                <a:lnTo>
                  <a:pt x="0" y="32"/>
                </a:lnTo>
                <a:lnTo>
                  <a:pt x="0" y="34"/>
                </a:lnTo>
                <a:lnTo>
                  <a:pt x="0" y="37"/>
                </a:lnTo>
                <a:lnTo>
                  <a:pt x="2" y="40"/>
                </a:lnTo>
                <a:lnTo>
                  <a:pt x="2" y="42"/>
                </a:lnTo>
                <a:lnTo>
                  <a:pt x="4" y="45"/>
                </a:lnTo>
                <a:lnTo>
                  <a:pt x="4" y="47"/>
                </a:lnTo>
                <a:lnTo>
                  <a:pt x="6" y="50"/>
                </a:lnTo>
                <a:lnTo>
                  <a:pt x="10" y="53"/>
                </a:lnTo>
                <a:lnTo>
                  <a:pt x="15" y="54"/>
                </a:lnTo>
                <a:lnTo>
                  <a:pt x="19" y="54"/>
                </a:lnTo>
                <a:lnTo>
                  <a:pt x="23" y="54"/>
                </a:lnTo>
                <a:lnTo>
                  <a:pt x="27" y="53"/>
                </a:lnTo>
                <a:lnTo>
                  <a:pt x="31" y="53"/>
                </a:lnTo>
                <a:lnTo>
                  <a:pt x="33" y="50"/>
                </a:lnTo>
                <a:lnTo>
                  <a:pt x="37" y="49"/>
                </a:lnTo>
                <a:lnTo>
                  <a:pt x="39" y="46"/>
                </a:lnTo>
                <a:lnTo>
                  <a:pt x="41" y="43"/>
                </a:lnTo>
                <a:lnTo>
                  <a:pt x="42" y="41"/>
                </a:lnTo>
                <a:lnTo>
                  <a:pt x="46" y="38"/>
                </a:lnTo>
                <a:lnTo>
                  <a:pt x="46" y="36"/>
                </a:lnTo>
                <a:lnTo>
                  <a:pt x="50" y="33"/>
                </a:lnTo>
                <a:lnTo>
                  <a:pt x="50" y="30"/>
                </a:lnTo>
                <a:lnTo>
                  <a:pt x="52" y="28"/>
                </a:lnTo>
                <a:lnTo>
                  <a:pt x="54" y="24"/>
                </a:lnTo>
                <a:lnTo>
                  <a:pt x="54" y="21"/>
                </a:lnTo>
                <a:lnTo>
                  <a:pt x="54" y="17"/>
                </a:lnTo>
                <a:lnTo>
                  <a:pt x="54" y="13"/>
                </a:lnTo>
                <a:lnTo>
                  <a:pt x="52" y="11"/>
                </a:lnTo>
                <a:lnTo>
                  <a:pt x="50" y="8"/>
                </a:lnTo>
                <a:lnTo>
                  <a:pt x="46" y="5"/>
                </a:lnTo>
                <a:lnTo>
                  <a:pt x="44" y="3"/>
                </a:lnTo>
                <a:lnTo>
                  <a:pt x="41" y="3"/>
                </a:lnTo>
                <a:lnTo>
                  <a:pt x="37" y="1"/>
                </a:lnTo>
                <a:lnTo>
                  <a:pt x="33" y="0"/>
                </a:lnTo>
                <a:lnTo>
                  <a:pt x="29" y="0"/>
                </a:lnTo>
                <a:lnTo>
                  <a:pt x="25" y="0"/>
                </a:lnTo>
                <a:lnTo>
                  <a:pt x="21" y="0"/>
                </a:lnTo>
                <a:lnTo>
                  <a:pt x="17" y="1"/>
                </a:lnTo>
                <a:lnTo>
                  <a:pt x="15" y="4"/>
                </a:lnTo>
                <a:lnTo>
                  <a:pt x="14" y="7"/>
                </a:lnTo>
                <a:lnTo>
                  <a:pt x="12" y="9"/>
                </a:lnTo>
                <a:lnTo>
                  <a:pt x="8" y="12"/>
                </a:lnTo>
                <a:lnTo>
                  <a:pt x="4" y="13"/>
                </a:lnTo>
                <a:lnTo>
                  <a:pt x="2" y="16"/>
                </a:lnTo>
                <a:lnTo>
                  <a:pt x="0" y="18"/>
                </a:lnTo>
                <a:lnTo>
                  <a:pt x="2" y="18"/>
                </a:lnTo>
              </a:path>
            </a:pathLst>
          </a:custGeom>
          <a:solidFill>
            <a:srgbClr val="8CF4EA"/>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43" name="Freeform 143">
            <a:extLst>
              <a:ext uri="{FF2B5EF4-FFF2-40B4-BE49-F238E27FC236}">
                <a16:creationId xmlns:a16="http://schemas.microsoft.com/office/drawing/2014/main" id="{D765E8DC-AC02-23AC-AA1B-F1AFA2A8FA1F}"/>
              </a:ext>
            </a:extLst>
          </p:cNvPr>
          <p:cNvSpPr>
            <a:spLocks/>
          </p:cNvSpPr>
          <p:nvPr/>
        </p:nvSpPr>
        <p:spPr bwMode="auto">
          <a:xfrm>
            <a:off x="3741738" y="2038350"/>
            <a:ext cx="461962" cy="473075"/>
          </a:xfrm>
          <a:custGeom>
            <a:avLst/>
            <a:gdLst>
              <a:gd name="T0" fmla="*/ 0 w 381"/>
              <a:gd name="T1" fmla="*/ 90760225 h 391"/>
              <a:gd name="T2" fmla="*/ 5880619 w 381"/>
              <a:gd name="T3" fmla="*/ 86369460 h 391"/>
              <a:gd name="T4" fmla="*/ 16171095 w 381"/>
              <a:gd name="T5" fmla="*/ 76121518 h 391"/>
              <a:gd name="T6" fmla="*/ 26462784 w 381"/>
              <a:gd name="T7" fmla="*/ 67338778 h 391"/>
              <a:gd name="T8" fmla="*/ 39693570 w 381"/>
              <a:gd name="T9" fmla="*/ 60018820 h 391"/>
              <a:gd name="T10" fmla="*/ 55865877 w 381"/>
              <a:gd name="T11" fmla="*/ 48308096 h 391"/>
              <a:gd name="T12" fmla="*/ 72036972 w 381"/>
              <a:gd name="T13" fmla="*/ 40988138 h 391"/>
              <a:gd name="T14" fmla="*/ 89678828 w 381"/>
              <a:gd name="T15" fmla="*/ 30741406 h 391"/>
              <a:gd name="T16" fmla="*/ 102910826 w 381"/>
              <a:gd name="T17" fmla="*/ 26349431 h 391"/>
              <a:gd name="T18" fmla="*/ 119081921 w 381"/>
              <a:gd name="T19" fmla="*/ 21958665 h 391"/>
              <a:gd name="T20" fmla="*/ 138194538 w 381"/>
              <a:gd name="T21" fmla="*/ 14638707 h 391"/>
              <a:gd name="T22" fmla="*/ 151425324 w 381"/>
              <a:gd name="T23" fmla="*/ 11710724 h 391"/>
              <a:gd name="T24" fmla="*/ 164657322 w 381"/>
              <a:gd name="T25" fmla="*/ 10246732 h 391"/>
              <a:gd name="T26" fmla="*/ 182299178 w 381"/>
              <a:gd name="T27" fmla="*/ 4391975 h 391"/>
              <a:gd name="T28" fmla="*/ 204350891 w 381"/>
              <a:gd name="T29" fmla="*/ 2927983 h 391"/>
              <a:gd name="T30" fmla="*/ 221992747 w 381"/>
              <a:gd name="T31" fmla="*/ 2927983 h 391"/>
              <a:gd name="T32" fmla="*/ 248455531 w 381"/>
              <a:gd name="T33" fmla="*/ 0 h 391"/>
              <a:gd name="T34" fmla="*/ 264627839 w 381"/>
              <a:gd name="T35" fmla="*/ 0 h 391"/>
              <a:gd name="T36" fmla="*/ 288150313 w 381"/>
              <a:gd name="T37" fmla="*/ 0 h 391"/>
              <a:gd name="T38" fmla="*/ 310202027 w 381"/>
              <a:gd name="T39" fmla="*/ 0 h 391"/>
              <a:gd name="T40" fmla="*/ 327843883 w 381"/>
              <a:gd name="T41" fmla="*/ 2927983 h 391"/>
              <a:gd name="T42" fmla="*/ 341075881 w 381"/>
              <a:gd name="T43" fmla="*/ 2927983 h 391"/>
              <a:gd name="T44" fmla="*/ 370478974 w 381"/>
              <a:gd name="T45" fmla="*/ 4391975 h 391"/>
              <a:gd name="T46" fmla="*/ 386650069 w 381"/>
              <a:gd name="T47" fmla="*/ 7319958 h 391"/>
              <a:gd name="T48" fmla="*/ 407232234 w 381"/>
              <a:gd name="T49" fmla="*/ 10246732 h 391"/>
              <a:gd name="T50" fmla="*/ 420464232 w 381"/>
              <a:gd name="T51" fmla="*/ 14638707 h 391"/>
              <a:gd name="T52" fmla="*/ 436635327 w 381"/>
              <a:gd name="T53" fmla="*/ 16102699 h 391"/>
              <a:gd name="T54" fmla="*/ 460157802 w 381"/>
              <a:gd name="T55" fmla="*/ 21958665 h 391"/>
              <a:gd name="T56" fmla="*/ 479270419 w 381"/>
              <a:gd name="T57" fmla="*/ 23422657 h 391"/>
              <a:gd name="T58" fmla="*/ 499852584 w 381"/>
              <a:gd name="T59" fmla="*/ 29277414 h 391"/>
              <a:gd name="T60" fmla="*/ 513083370 w 381"/>
              <a:gd name="T61" fmla="*/ 30741406 h 391"/>
              <a:gd name="T62" fmla="*/ 529255677 w 381"/>
              <a:gd name="T63" fmla="*/ 38061364 h 391"/>
              <a:gd name="T64" fmla="*/ 542486463 w 381"/>
              <a:gd name="T65" fmla="*/ 48308096 h 391"/>
              <a:gd name="T66" fmla="*/ 545426772 w 381"/>
              <a:gd name="T67" fmla="*/ 57092046 h 391"/>
              <a:gd name="T68" fmla="*/ 555718461 w 381"/>
              <a:gd name="T69" fmla="*/ 70266761 h 391"/>
              <a:gd name="T70" fmla="*/ 558658770 w 381"/>
              <a:gd name="T71" fmla="*/ 79049502 h 391"/>
              <a:gd name="T72" fmla="*/ 0 w 381"/>
              <a:gd name="T73" fmla="*/ 570914411 h 3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1">
                <a:moveTo>
                  <a:pt x="0" y="390"/>
                </a:moveTo>
                <a:lnTo>
                  <a:pt x="0" y="62"/>
                </a:lnTo>
                <a:lnTo>
                  <a:pt x="4" y="59"/>
                </a:lnTo>
                <a:lnTo>
                  <a:pt x="9" y="56"/>
                </a:lnTo>
                <a:lnTo>
                  <a:pt x="11" y="52"/>
                </a:lnTo>
                <a:lnTo>
                  <a:pt x="16" y="49"/>
                </a:lnTo>
                <a:lnTo>
                  <a:pt x="18" y="46"/>
                </a:lnTo>
                <a:lnTo>
                  <a:pt x="22" y="44"/>
                </a:lnTo>
                <a:lnTo>
                  <a:pt x="27" y="41"/>
                </a:lnTo>
                <a:lnTo>
                  <a:pt x="31" y="38"/>
                </a:lnTo>
                <a:lnTo>
                  <a:pt x="38" y="33"/>
                </a:lnTo>
                <a:lnTo>
                  <a:pt x="43" y="29"/>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1"/>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0"/>
                </a:lnTo>
                <a:lnTo>
                  <a:pt x="0" y="390"/>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44" name="Freeform 144">
            <a:extLst>
              <a:ext uri="{FF2B5EF4-FFF2-40B4-BE49-F238E27FC236}">
                <a16:creationId xmlns:a16="http://schemas.microsoft.com/office/drawing/2014/main" id="{EFE7E195-51B1-60D7-0E0C-172B503D2D76}"/>
              </a:ext>
            </a:extLst>
          </p:cNvPr>
          <p:cNvSpPr>
            <a:spLocks/>
          </p:cNvSpPr>
          <p:nvPr/>
        </p:nvSpPr>
        <p:spPr bwMode="auto">
          <a:xfrm>
            <a:off x="4202113" y="2039938"/>
            <a:ext cx="461962" cy="474662"/>
          </a:xfrm>
          <a:custGeom>
            <a:avLst/>
            <a:gdLst>
              <a:gd name="T0" fmla="*/ 0 w 381"/>
              <a:gd name="T1" fmla="*/ 90905038 h 392"/>
              <a:gd name="T2" fmla="*/ 5880619 w 381"/>
              <a:gd name="T3" fmla="*/ 86505939 h 392"/>
              <a:gd name="T4" fmla="*/ 16171095 w 381"/>
              <a:gd name="T5" fmla="*/ 77708950 h 392"/>
              <a:gd name="T6" fmla="*/ 26462784 w 381"/>
              <a:gd name="T7" fmla="*/ 67445595 h 392"/>
              <a:gd name="T8" fmla="*/ 39693570 w 381"/>
              <a:gd name="T9" fmla="*/ 60114974 h 392"/>
              <a:gd name="T10" fmla="*/ 55865877 w 381"/>
              <a:gd name="T11" fmla="*/ 48385252 h 392"/>
              <a:gd name="T12" fmla="*/ 72036972 w 381"/>
              <a:gd name="T13" fmla="*/ 41053420 h 392"/>
              <a:gd name="T14" fmla="*/ 89678828 w 381"/>
              <a:gd name="T15" fmla="*/ 30790065 h 392"/>
              <a:gd name="T16" fmla="*/ 102910826 w 381"/>
              <a:gd name="T17" fmla="*/ 26392176 h 392"/>
              <a:gd name="T18" fmla="*/ 119081921 w 381"/>
              <a:gd name="T19" fmla="*/ 21993076 h 392"/>
              <a:gd name="T20" fmla="*/ 138194538 w 381"/>
              <a:gd name="T21" fmla="*/ 14662454 h 392"/>
              <a:gd name="T22" fmla="*/ 151425324 w 381"/>
              <a:gd name="T23" fmla="*/ 11729721 h 392"/>
              <a:gd name="T24" fmla="*/ 164657322 w 381"/>
              <a:gd name="T25" fmla="*/ 10263355 h 392"/>
              <a:gd name="T26" fmla="*/ 182299178 w 381"/>
              <a:gd name="T27" fmla="*/ 4399100 h 392"/>
              <a:gd name="T28" fmla="*/ 204350891 w 381"/>
              <a:gd name="T29" fmla="*/ 2932733 h 392"/>
              <a:gd name="T30" fmla="*/ 221992747 w 381"/>
              <a:gd name="T31" fmla="*/ 2932733 h 392"/>
              <a:gd name="T32" fmla="*/ 248455531 w 381"/>
              <a:gd name="T33" fmla="*/ 0 h 392"/>
              <a:gd name="T34" fmla="*/ 264627839 w 381"/>
              <a:gd name="T35" fmla="*/ 0 h 392"/>
              <a:gd name="T36" fmla="*/ 288150313 w 381"/>
              <a:gd name="T37" fmla="*/ 0 h 392"/>
              <a:gd name="T38" fmla="*/ 310202027 w 381"/>
              <a:gd name="T39" fmla="*/ 0 h 392"/>
              <a:gd name="T40" fmla="*/ 327843883 w 381"/>
              <a:gd name="T41" fmla="*/ 2932733 h 392"/>
              <a:gd name="T42" fmla="*/ 341075881 w 381"/>
              <a:gd name="T43" fmla="*/ 2932733 h 392"/>
              <a:gd name="T44" fmla="*/ 370478974 w 381"/>
              <a:gd name="T45" fmla="*/ 4399100 h 392"/>
              <a:gd name="T46" fmla="*/ 386650069 w 381"/>
              <a:gd name="T47" fmla="*/ 7330622 h 392"/>
              <a:gd name="T48" fmla="*/ 407232234 w 381"/>
              <a:gd name="T49" fmla="*/ 10263355 h 392"/>
              <a:gd name="T50" fmla="*/ 420464232 w 381"/>
              <a:gd name="T51" fmla="*/ 14662454 h 392"/>
              <a:gd name="T52" fmla="*/ 436635327 w 381"/>
              <a:gd name="T53" fmla="*/ 17593977 h 392"/>
              <a:gd name="T54" fmla="*/ 460157802 w 381"/>
              <a:gd name="T55" fmla="*/ 21993076 h 392"/>
              <a:gd name="T56" fmla="*/ 479270419 w 381"/>
              <a:gd name="T57" fmla="*/ 23459443 h 392"/>
              <a:gd name="T58" fmla="*/ 499852584 w 381"/>
              <a:gd name="T59" fmla="*/ 29323698 h 392"/>
              <a:gd name="T60" fmla="*/ 513083370 w 381"/>
              <a:gd name="T61" fmla="*/ 30790065 h 392"/>
              <a:gd name="T62" fmla="*/ 529255677 w 381"/>
              <a:gd name="T63" fmla="*/ 38121897 h 392"/>
              <a:gd name="T64" fmla="*/ 542486463 w 381"/>
              <a:gd name="T65" fmla="*/ 48385252 h 392"/>
              <a:gd name="T66" fmla="*/ 545426772 w 381"/>
              <a:gd name="T67" fmla="*/ 57182241 h 392"/>
              <a:gd name="T68" fmla="*/ 555718461 w 381"/>
              <a:gd name="T69" fmla="*/ 70378328 h 392"/>
              <a:gd name="T70" fmla="*/ 558658770 w 381"/>
              <a:gd name="T71" fmla="*/ 79175317 h 392"/>
              <a:gd name="T72" fmla="*/ 0 w 381"/>
              <a:gd name="T73" fmla="*/ 573288772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45" name="Freeform 145">
            <a:extLst>
              <a:ext uri="{FF2B5EF4-FFF2-40B4-BE49-F238E27FC236}">
                <a16:creationId xmlns:a16="http://schemas.microsoft.com/office/drawing/2014/main" id="{14ABFE7E-FF74-BCA6-2614-55543A7CA20A}"/>
              </a:ext>
            </a:extLst>
          </p:cNvPr>
          <p:cNvSpPr>
            <a:spLocks/>
          </p:cNvSpPr>
          <p:nvPr/>
        </p:nvSpPr>
        <p:spPr bwMode="auto">
          <a:xfrm>
            <a:off x="3278188" y="2039938"/>
            <a:ext cx="461962" cy="474662"/>
          </a:xfrm>
          <a:custGeom>
            <a:avLst/>
            <a:gdLst>
              <a:gd name="T0" fmla="*/ 0 w 382"/>
              <a:gd name="T1" fmla="*/ 90905038 h 392"/>
              <a:gd name="T2" fmla="*/ 7312786 w 382"/>
              <a:gd name="T3" fmla="*/ 86505939 h 392"/>
              <a:gd name="T4" fmla="*/ 16087645 w 382"/>
              <a:gd name="T5" fmla="*/ 77708950 h 392"/>
              <a:gd name="T6" fmla="*/ 26324578 w 382"/>
              <a:gd name="T7" fmla="*/ 67445595 h 392"/>
              <a:gd name="T8" fmla="*/ 39486867 w 382"/>
              <a:gd name="T9" fmla="*/ 60114974 h 392"/>
              <a:gd name="T10" fmla="*/ 55573303 w 382"/>
              <a:gd name="T11" fmla="*/ 48385252 h 392"/>
              <a:gd name="T12" fmla="*/ 73123022 w 382"/>
              <a:gd name="T13" fmla="*/ 41053420 h 392"/>
              <a:gd name="T14" fmla="*/ 89210667 w 382"/>
              <a:gd name="T15" fmla="*/ 30790065 h 392"/>
              <a:gd name="T16" fmla="*/ 102372956 w 382"/>
              <a:gd name="T17" fmla="*/ 26392176 h 392"/>
              <a:gd name="T18" fmla="*/ 118459392 w 382"/>
              <a:gd name="T19" fmla="*/ 21993076 h 392"/>
              <a:gd name="T20" fmla="*/ 138934467 w 382"/>
              <a:gd name="T21" fmla="*/ 14662454 h 392"/>
              <a:gd name="T22" fmla="*/ 152096756 w 382"/>
              <a:gd name="T23" fmla="*/ 11729721 h 392"/>
              <a:gd name="T24" fmla="*/ 165259045 w 382"/>
              <a:gd name="T25" fmla="*/ 10263355 h 392"/>
              <a:gd name="T26" fmla="*/ 181345481 w 382"/>
              <a:gd name="T27" fmla="*/ 4399100 h 392"/>
              <a:gd name="T28" fmla="*/ 204744703 w 382"/>
              <a:gd name="T29" fmla="*/ 2932733 h 392"/>
              <a:gd name="T30" fmla="*/ 220832348 w 382"/>
              <a:gd name="T31" fmla="*/ 2932733 h 392"/>
              <a:gd name="T32" fmla="*/ 247156926 w 382"/>
              <a:gd name="T33" fmla="*/ 0 h 392"/>
              <a:gd name="T34" fmla="*/ 263243362 w 382"/>
              <a:gd name="T35" fmla="*/ 0 h 392"/>
              <a:gd name="T36" fmla="*/ 286643793 w 382"/>
              <a:gd name="T37" fmla="*/ 0 h 392"/>
              <a:gd name="T38" fmla="*/ 310043015 w 382"/>
              <a:gd name="T39" fmla="*/ 0 h 392"/>
              <a:gd name="T40" fmla="*/ 326129451 w 382"/>
              <a:gd name="T41" fmla="*/ 2932733 h 392"/>
              <a:gd name="T42" fmla="*/ 339291740 w 382"/>
              <a:gd name="T43" fmla="*/ 2932733 h 392"/>
              <a:gd name="T44" fmla="*/ 368541674 w 382"/>
              <a:gd name="T45" fmla="*/ 4399100 h 392"/>
              <a:gd name="T46" fmla="*/ 386091393 w 382"/>
              <a:gd name="T47" fmla="*/ 7330622 h 392"/>
              <a:gd name="T48" fmla="*/ 405103185 w 382"/>
              <a:gd name="T49" fmla="*/ 10263355 h 392"/>
              <a:gd name="T50" fmla="*/ 418265474 w 382"/>
              <a:gd name="T51" fmla="*/ 14662454 h 392"/>
              <a:gd name="T52" fmla="*/ 435815193 w 382"/>
              <a:gd name="T53" fmla="*/ 17593977 h 392"/>
              <a:gd name="T54" fmla="*/ 457752341 w 382"/>
              <a:gd name="T55" fmla="*/ 21993076 h 392"/>
              <a:gd name="T56" fmla="*/ 478226207 w 382"/>
              <a:gd name="T57" fmla="*/ 23459443 h 392"/>
              <a:gd name="T58" fmla="*/ 497237999 w 382"/>
              <a:gd name="T59" fmla="*/ 29323698 h 392"/>
              <a:gd name="T60" fmla="*/ 510400288 w 382"/>
              <a:gd name="T61" fmla="*/ 30790065 h 392"/>
              <a:gd name="T62" fmla="*/ 527950007 w 382"/>
              <a:gd name="T63" fmla="*/ 38121897 h 392"/>
              <a:gd name="T64" fmla="*/ 541112296 w 382"/>
              <a:gd name="T65" fmla="*/ 48385252 h 392"/>
              <a:gd name="T66" fmla="*/ 544037652 w 382"/>
              <a:gd name="T67" fmla="*/ 57182241 h 392"/>
              <a:gd name="T68" fmla="*/ 554274585 w 382"/>
              <a:gd name="T69" fmla="*/ 70378328 h 392"/>
              <a:gd name="T70" fmla="*/ 557199941 w 382"/>
              <a:gd name="T71" fmla="*/ 79175317 h 392"/>
              <a:gd name="T72" fmla="*/ 0 w 382"/>
              <a:gd name="T73" fmla="*/ 573288772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2" h="392">
                <a:moveTo>
                  <a:pt x="0" y="391"/>
                </a:moveTo>
                <a:lnTo>
                  <a:pt x="0" y="62"/>
                </a:lnTo>
                <a:lnTo>
                  <a:pt x="5" y="59"/>
                </a:lnTo>
                <a:lnTo>
                  <a:pt x="9" y="56"/>
                </a:lnTo>
                <a:lnTo>
                  <a:pt x="11" y="53"/>
                </a:lnTo>
                <a:lnTo>
                  <a:pt x="16" y="49"/>
                </a:lnTo>
                <a:lnTo>
                  <a:pt x="18" y="46"/>
                </a:lnTo>
                <a:lnTo>
                  <a:pt x="23" y="44"/>
                </a:lnTo>
                <a:lnTo>
                  <a:pt x="27" y="41"/>
                </a:lnTo>
                <a:lnTo>
                  <a:pt x="32" y="38"/>
                </a:lnTo>
                <a:lnTo>
                  <a:pt x="38" y="33"/>
                </a:lnTo>
                <a:lnTo>
                  <a:pt x="43" y="30"/>
                </a:lnTo>
                <a:lnTo>
                  <a:pt x="50" y="28"/>
                </a:lnTo>
                <a:lnTo>
                  <a:pt x="56" y="25"/>
                </a:lnTo>
                <a:lnTo>
                  <a:pt x="61" y="21"/>
                </a:lnTo>
                <a:lnTo>
                  <a:pt x="65" y="20"/>
                </a:lnTo>
                <a:lnTo>
                  <a:pt x="70" y="18"/>
                </a:lnTo>
                <a:lnTo>
                  <a:pt x="74" y="16"/>
                </a:lnTo>
                <a:lnTo>
                  <a:pt x="81" y="15"/>
                </a:lnTo>
                <a:lnTo>
                  <a:pt x="86" y="13"/>
                </a:lnTo>
                <a:lnTo>
                  <a:pt x="95" y="10"/>
                </a:lnTo>
                <a:lnTo>
                  <a:pt x="99" y="8"/>
                </a:lnTo>
                <a:lnTo>
                  <a:pt x="104" y="8"/>
                </a:lnTo>
                <a:lnTo>
                  <a:pt x="108" y="7"/>
                </a:lnTo>
                <a:lnTo>
                  <a:pt x="113" y="7"/>
                </a:lnTo>
                <a:lnTo>
                  <a:pt x="119" y="5"/>
                </a:lnTo>
                <a:lnTo>
                  <a:pt x="124" y="3"/>
                </a:lnTo>
                <a:lnTo>
                  <a:pt x="135" y="2"/>
                </a:lnTo>
                <a:lnTo>
                  <a:pt x="140" y="2"/>
                </a:lnTo>
                <a:lnTo>
                  <a:pt x="147" y="2"/>
                </a:lnTo>
                <a:lnTo>
                  <a:pt x="151" y="2"/>
                </a:lnTo>
                <a:lnTo>
                  <a:pt x="160" y="2"/>
                </a:lnTo>
                <a:lnTo>
                  <a:pt x="169" y="0"/>
                </a:lnTo>
                <a:lnTo>
                  <a:pt x="176" y="0"/>
                </a:lnTo>
                <a:lnTo>
                  <a:pt x="180" y="0"/>
                </a:lnTo>
                <a:lnTo>
                  <a:pt x="187" y="0"/>
                </a:lnTo>
                <a:lnTo>
                  <a:pt x="196" y="0"/>
                </a:lnTo>
                <a:lnTo>
                  <a:pt x="203" y="0"/>
                </a:lnTo>
                <a:lnTo>
                  <a:pt x="212" y="0"/>
                </a:lnTo>
                <a:lnTo>
                  <a:pt x="219" y="2"/>
                </a:lnTo>
                <a:lnTo>
                  <a:pt x="223" y="2"/>
                </a:lnTo>
                <a:lnTo>
                  <a:pt x="228" y="2"/>
                </a:lnTo>
                <a:lnTo>
                  <a:pt x="232" y="2"/>
                </a:lnTo>
                <a:lnTo>
                  <a:pt x="239" y="2"/>
                </a:lnTo>
                <a:lnTo>
                  <a:pt x="252" y="3"/>
                </a:lnTo>
                <a:lnTo>
                  <a:pt x="257" y="5"/>
                </a:lnTo>
                <a:lnTo>
                  <a:pt x="264" y="5"/>
                </a:lnTo>
                <a:lnTo>
                  <a:pt x="271" y="7"/>
                </a:lnTo>
                <a:lnTo>
                  <a:pt x="277" y="7"/>
                </a:lnTo>
                <a:lnTo>
                  <a:pt x="282" y="8"/>
                </a:lnTo>
                <a:lnTo>
                  <a:pt x="286" y="10"/>
                </a:lnTo>
                <a:lnTo>
                  <a:pt x="291" y="10"/>
                </a:lnTo>
                <a:lnTo>
                  <a:pt x="298" y="12"/>
                </a:lnTo>
                <a:lnTo>
                  <a:pt x="307" y="13"/>
                </a:lnTo>
                <a:lnTo>
                  <a:pt x="313" y="15"/>
                </a:lnTo>
                <a:lnTo>
                  <a:pt x="320" y="16"/>
                </a:lnTo>
                <a:lnTo>
                  <a:pt x="327" y="16"/>
                </a:lnTo>
                <a:lnTo>
                  <a:pt x="334" y="18"/>
                </a:lnTo>
                <a:lnTo>
                  <a:pt x="340" y="20"/>
                </a:lnTo>
                <a:lnTo>
                  <a:pt x="345" y="21"/>
                </a:lnTo>
                <a:lnTo>
                  <a:pt x="349" y="21"/>
                </a:lnTo>
                <a:lnTo>
                  <a:pt x="354" y="25"/>
                </a:lnTo>
                <a:lnTo>
                  <a:pt x="361" y="26"/>
                </a:lnTo>
                <a:lnTo>
                  <a:pt x="365" y="31"/>
                </a:lnTo>
                <a:lnTo>
                  <a:pt x="370" y="33"/>
                </a:lnTo>
                <a:lnTo>
                  <a:pt x="372" y="36"/>
                </a:lnTo>
                <a:lnTo>
                  <a:pt x="372" y="39"/>
                </a:lnTo>
                <a:lnTo>
                  <a:pt x="376" y="43"/>
                </a:lnTo>
                <a:lnTo>
                  <a:pt x="379" y="48"/>
                </a:lnTo>
                <a:lnTo>
                  <a:pt x="381" y="51"/>
                </a:lnTo>
                <a:lnTo>
                  <a:pt x="381" y="54"/>
                </a:lnTo>
                <a:lnTo>
                  <a:pt x="381"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46" name="Line 146">
            <a:extLst>
              <a:ext uri="{FF2B5EF4-FFF2-40B4-BE49-F238E27FC236}">
                <a16:creationId xmlns:a16="http://schemas.microsoft.com/office/drawing/2014/main" id="{9B41096A-7290-A359-6397-BA9F4FCCEE26}"/>
              </a:ext>
            </a:extLst>
          </p:cNvPr>
          <p:cNvSpPr>
            <a:spLocks noChangeShapeType="1"/>
          </p:cNvSpPr>
          <p:nvPr/>
        </p:nvSpPr>
        <p:spPr bwMode="auto">
          <a:xfrm>
            <a:off x="3146425" y="2509838"/>
            <a:ext cx="16192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47" name="Oval 147" descr="Small confetti">
            <a:extLst>
              <a:ext uri="{FF2B5EF4-FFF2-40B4-BE49-F238E27FC236}">
                <a16:creationId xmlns:a16="http://schemas.microsoft.com/office/drawing/2014/main" id="{3B96EF0A-5818-17B5-95AC-CB4A7FE1DB84}"/>
              </a:ext>
            </a:extLst>
          </p:cNvPr>
          <p:cNvSpPr>
            <a:spLocks noChangeArrowheads="1"/>
          </p:cNvSpPr>
          <p:nvPr/>
        </p:nvSpPr>
        <p:spPr bwMode="auto">
          <a:xfrm>
            <a:off x="3413125" y="22574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48" name="Oval 148" descr="Small confetti">
            <a:extLst>
              <a:ext uri="{FF2B5EF4-FFF2-40B4-BE49-F238E27FC236}">
                <a16:creationId xmlns:a16="http://schemas.microsoft.com/office/drawing/2014/main" id="{BCB65F6F-4511-2A9F-FC9D-6B351B5DB271}"/>
              </a:ext>
            </a:extLst>
          </p:cNvPr>
          <p:cNvSpPr>
            <a:spLocks noChangeArrowheads="1"/>
          </p:cNvSpPr>
          <p:nvPr/>
        </p:nvSpPr>
        <p:spPr bwMode="auto">
          <a:xfrm>
            <a:off x="3871913" y="22574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49" name="Oval 149" descr="Small confetti">
            <a:extLst>
              <a:ext uri="{FF2B5EF4-FFF2-40B4-BE49-F238E27FC236}">
                <a16:creationId xmlns:a16="http://schemas.microsoft.com/office/drawing/2014/main" id="{54FFD91B-8091-C44F-2D83-4E14292D2023}"/>
              </a:ext>
            </a:extLst>
          </p:cNvPr>
          <p:cNvSpPr>
            <a:spLocks noChangeArrowheads="1"/>
          </p:cNvSpPr>
          <p:nvPr/>
        </p:nvSpPr>
        <p:spPr bwMode="auto">
          <a:xfrm>
            <a:off x="4329113" y="2257425"/>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nvGrpSpPr>
          <p:cNvPr id="43150" name="Group 150">
            <a:extLst>
              <a:ext uri="{FF2B5EF4-FFF2-40B4-BE49-F238E27FC236}">
                <a16:creationId xmlns:a16="http://schemas.microsoft.com/office/drawing/2014/main" id="{C0552FA4-49BB-65C0-8851-F27C44010222}"/>
              </a:ext>
            </a:extLst>
          </p:cNvPr>
          <p:cNvGrpSpPr>
            <a:grpSpLocks/>
          </p:cNvGrpSpPr>
          <p:nvPr/>
        </p:nvGrpSpPr>
        <p:grpSpPr bwMode="auto">
          <a:xfrm>
            <a:off x="3536950" y="1995488"/>
            <a:ext cx="36513" cy="109537"/>
            <a:chOff x="2430" y="904"/>
            <a:chExt cx="30" cy="91"/>
          </a:xfrm>
        </p:grpSpPr>
        <p:sp>
          <p:nvSpPr>
            <p:cNvPr id="43260" name="Freeform 151">
              <a:extLst>
                <a:ext uri="{FF2B5EF4-FFF2-40B4-BE49-F238E27FC236}">
                  <a16:creationId xmlns:a16="http://schemas.microsoft.com/office/drawing/2014/main" id="{68C83629-C487-4B6B-5297-323393EAD3A8}"/>
                </a:ext>
              </a:extLst>
            </p:cNvPr>
            <p:cNvSpPr>
              <a:spLocks/>
            </p:cNvSpPr>
            <p:nvPr/>
          </p:nvSpPr>
          <p:spPr bwMode="auto">
            <a:xfrm>
              <a:off x="2430" y="918"/>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1" name="Oval 152">
              <a:extLst>
                <a:ext uri="{FF2B5EF4-FFF2-40B4-BE49-F238E27FC236}">
                  <a16:creationId xmlns:a16="http://schemas.microsoft.com/office/drawing/2014/main" id="{82312E60-BD5B-96C7-A550-5BA144FC94CF}"/>
                </a:ext>
              </a:extLst>
            </p:cNvPr>
            <p:cNvSpPr>
              <a:spLocks noChangeArrowheads="1"/>
            </p:cNvSpPr>
            <p:nvPr/>
          </p:nvSpPr>
          <p:spPr bwMode="auto">
            <a:xfrm>
              <a:off x="2439" y="904"/>
              <a:ext cx="21" cy="14"/>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51" name="Group 153">
            <a:extLst>
              <a:ext uri="{FF2B5EF4-FFF2-40B4-BE49-F238E27FC236}">
                <a16:creationId xmlns:a16="http://schemas.microsoft.com/office/drawing/2014/main" id="{FC0EE19B-15AF-E80C-2AFD-28DCB7CE60DE}"/>
              </a:ext>
            </a:extLst>
          </p:cNvPr>
          <p:cNvGrpSpPr>
            <a:grpSpLocks/>
          </p:cNvGrpSpPr>
          <p:nvPr/>
        </p:nvGrpSpPr>
        <p:grpSpPr bwMode="auto">
          <a:xfrm>
            <a:off x="3571875" y="1997075"/>
            <a:ext cx="41275" cy="104775"/>
            <a:chOff x="2459" y="906"/>
            <a:chExt cx="34" cy="86"/>
          </a:xfrm>
        </p:grpSpPr>
        <p:sp>
          <p:nvSpPr>
            <p:cNvPr id="43258" name="Freeform 154">
              <a:extLst>
                <a:ext uri="{FF2B5EF4-FFF2-40B4-BE49-F238E27FC236}">
                  <a16:creationId xmlns:a16="http://schemas.microsoft.com/office/drawing/2014/main" id="{3FFC4DB6-2C2E-AA0C-7D61-F401640F16F4}"/>
                </a:ext>
              </a:extLst>
            </p:cNvPr>
            <p:cNvSpPr>
              <a:spLocks/>
            </p:cNvSpPr>
            <p:nvPr/>
          </p:nvSpPr>
          <p:spPr bwMode="auto">
            <a:xfrm>
              <a:off x="2459" y="915"/>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9" name="Oval 155">
              <a:extLst>
                <a:ext uri="{FF2B5EF4-FFF2-40B4-BE49-F238E27FC236}">
                  <a16:creationId xmlns:a16="http://schemas.microsoft.com/office/drawing/2014/main" id="{A59A4330-063F-B524-DA6D-1E5D6C162CCA}"/>
                </a:ext>
              </a:extLst>
            </p:cNvPr>
            <p:cNvSpPr>
              <a:spLocks noChangeArrowheads="1"/>
            </p:cNvSpPr>
            <p:nvPr/>
          </p:nvSpPr>
          <p:spPr bwMode="auto">
            <a:xfrm>
              <a:off x="2472" y="90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52" name="Freeform 156">
            <a:extLst>
              <a:ext uri="{FF2B5EF4-FFF2-40B4-BE49-F238E27FC236}">
                <a16:creationId xmlns:a16="http://schemas.microsoft.com/office/drawing/2014/main" id="{76F7966E-1FF5-9ACE-721E-B7FCD22CCF08}"/>
              </a:ext>
            </a:extLst>
          </p:cNvPr>
          <p:cNvSpPr>
            <a:spLocks/>
          </p:cNvSpPr>
          <p:nvPr/>
        </p:nvSpPr>
        <p:spPr bwMode="auto">
          <a:xfrm>
            <a:off x="3354388" y="2009775"/>
            <a:ext cx="114300" cy="57150"/>
          </a:xfrm>
          <a:custGeom>
            <a:avLst/>
            <a:gdLst>
              <a:gd name="T0" fmla="*/ 90191212 w 94"/>
              <a:gd name="T1" fmla="*/ 2957209 h 47"/>
              <a:gd name="T2" fmla="*/ 79842198 w 94"/>
              <a:gd name="T3" fmla="*/ 0 h 47"/>
              <a:gd name="T4" fmla="*/ 73927781 w 94"/>
              <a:gd name="T5" fmla="*/ 0 h 47"/>
              <a:gd name="T6" fmla="*/ 66534760 w 94"/>
              <a:gd name="T7" fmla="*/ 0 h 47"/>
              <a:gd name="T8" fmla="*/ 57663134 w 94"/>
              <a:gd name="T9" fmla="*/ 0 h 47"/>
              <a:gd name="T10" fmla="*/ 50271329 w 94"/>
              <a:gd name="T11" fmla="*/ 0 h 47"/>
              <a:gd name="T12" fmla="*/ 42878307 w 94"/>
              <a:gd name="T13" fmla="*/ 0 h 47"/>
              <a:gd name="T14" fmla="*/ 36963890 w 94"/>
              <a:gd name="T15" fmla="*/ 2957209 h 47"/>
              <a:gd name="T16" fmla="*/ 29570869 w 94"/>
              <a:gd name="T17" fmla="*/ 2957209 h 47"/>
              <a:gd name="T18" fmla="*/ 23656452 w 94"/>
              <a:gd name="T19" fmla="*/ 4435813 h 47"/>
              <a:gd name="T20" fmla="*/ 16264647 w 94"/>
              <a:gd name="T21" fmla="*/ 4435813 h 47"/>
              <a:gd name="T22" fmla="*/ 10350230 w 94"/>
              <a:gd name="T23" fmla="*/ 7393021 h 47"/>
              <a:gd name="T24" fmla="*/ 2957209 w 94"/>
              <a:gd name="T25" fmla="*/ 11828834 h 47"/>
              <a:gd name="T26" fmla="*/ 0 w 94"/>
              <a:gd name="T27" fmla="*/ 19220639 h 47"/>
              <a:gd name="T28" fmla="*/ 0 w 94"/>
              <a:gd name="T29" fmla="*/ 23656452 h 47"/>
              <a:gd name="T30" fmla="*/ 0 w 94"/>
              <a:gd name="T31" fmla="*/ 29570869 h 47"/>
              <a:gd name="T32" fmla="*/ 2957209 w 94"/>
              <a:gd name="T33" fmla="*/ 34006682 h 47"/>
              <a:gd name="T34" fmla="*/ 2957209 w 94"/>
              <a:gd name="T35" fmla="*/ 38442495 h 47"/>
              <a:gd name="T36" fmla="*/ 10350230 w 94"/>
              <a:gd name="T37" fmla="*/ 41399703 h 47"/>
              <a:gd name="T38" fmla="*/ 13307438 w 94"/>
              <a:gd name="T39" fmla="*/ 45835516 h 47"/>
              <a:gd name="T40" fmla="*/ 20699244 w 94"/>
              <a:gd name="T41" fmla="*/ 48792724 h 47"/>
              <a:gd name="T42" fmla="*/ 26613661 w 94"/>
              <a:gd name="T43" fmla="*/ 51749933 h 47"/>
              <a:gd name="T44" fmla="*/ 34006682 w 94"/>
              <a:gd name="T45" fmla="*/ 53227321 h 47"/>
              <a:gd name="T46" fmla="*/ 39921099 w 94"/>
              <a:gd name="T47" fmla="*/ 57663134 h 47"/>
              <a:gd name="T48" fmla="*/ 47314120 w 94"/>
              <a:gd name="T49" fmla="*/ 57663134 h 47"/>
              <a:gd name="T50" fmla="*/ 53227321 w 94"/>
              <a:gd name="T51" fmla="*/ 63577551 h 47"/>
              <a:gd name="T52" fmla="*/ 60620343 w 94"/>
              <a:gd name="T53" fmla="*/ 63577551 h 47"/>
              <a:gd name="T54" fmla="*/ 66534760 w 94"/>
              <a:gd name="T55" fmla="*/ 65056155 h 47"/>
              <a:gd name="T56" fmla="*/ 76884989 w 94"/>
              <a:gd name="T57" fmla="*/ 68013364 h 47"/>
              <a:gd name="T58" fmla="*/ 84278011 w 94"/>
              <a:gd name="T59" fmla="*/ 68013364 h 47"/>
              <a:gd name="T60" fmla="*/ 94627024 w 94"/>
              <a:gd name="T61" fmla="*/ 68013364 h 47"/>
              <a:gd name="T62" fmla="*/ 103498650 w 94"/>
              <a:gd name="T63" fmla="*/ 68013364 h 47"/>
              <a:gd name="T64" fmla="*/ 110891671 w 94"/>
              <a:gd name="T65" fmla="*/ 65056155 h 47"/>
              <a:gd name="T66" fmla="*/ 116806088 w 94"/>
              <a:gd name="T67" fmla="*/ 63577551 h 47"/>
              <a:gd name="T68" fmla="*/ 124197894 w 94"/>
              <a:gd name="T69" fmla="*/ 57663134 h 47"/>
              <a:gd name="T70" fmla="*/ 130112311 w 94"/>
              <a:gd name="T71" fmla="*/ 56184530 h 47"/>
              <a:gd name="T72" fmla="*/ 130112311 w 94"/>
              <a:gd name="T73" fmla="*/ 51749933 h 47"/>
              <a:gd name="T74" fmla="*/ 134548123 w 94"/>
              <a:gd name="T75" fmla="*/ 45835516 h 47"/>
              <a:gd name="T76" fmla="*/ 137505332 w 94"/>
              <a:gd name="T77" fmla="*/ 41399703 h 47"/>
              <a:gd name="T78" fmla="*/ 137505332 w 94"/>
              <a:gd name="T79" fmla="*/ 36963890 h 47"/>
              <a:gd name="T80" fmla="*/ 137505332 w 94"/>
              <a:gd name="T81" fmla="*/ 31049473 h 47"/>
              <a:gd name="T82" fmla="*/ 137505332 w 94"/>
              <a:gd name="T83" fmla="*/ 26613661 h 47"/>
              <a:gd name="T84" fmla="*/ 134548123 w 94"/>
              <a:gd name="T85" fmla="*/ 22177848 h 47"/>
              <a:gd name="T86" fmla="*/ 127155102 w 94"/>
              <a:gd name="T87" fmla="*/ 19220639 h 47"/>
              <a:gd name="T88" fmla="*/ 121241901 w 94"/>
              <a:gd name="T89" fmla="*/ 17742035 h 47"/>
              <a:gd name="T90" fmla="*/ 113848880 w 94"/>
              <a:gd name="T91" fmla="*/ 14786043 h 47"/>
              <a:gd name="T92" fmla="*/ 107934463 w 94"/>
              <a:gd name="T93" fmla="*/ 10350230 h 47"/>
              <a:gd name="T94" fmla="*/ 103498650 w 94"/>
              <a:gd name="T95" fmla="*/ 4435813 h 47"/>
              <a:gd name="T96" fmla="*/ 97584233 w 94"/>
              <a:gd name="T97" fmla="*/ 2957209 h 47"/>
              <a:gd name="T98" fmla="*/ 90191212 w 94"/>
              <a:gd name="T99" fmla="*/ 0 h 47"/>
              <a:gd name="T100" fmla="*/ 90191212 w 94"/>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4" h="47">
                <a:moveTo>
                  <a:pt x="61" y="2"/>
                </a:moveTo>
                <a:lnTo>
                  <a:pt x="54" y="0"/>
                </a:lnTo>
                <a:lnTo>
                  <a:pt x="50" y="0"/>
                </a:lnTo>
                <a:lnTo>
                  <a:pt x="45" y="0"/>
                </a:lnTo>
                <a:lnTo>
                  <a:pt x="39"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4" y="33"/>
                </a:lnTo>
                <a:lnTo>
                  <a:pt x="18" y="35"/>
                </a:lnTo>
                <a:lnTo>
                  <a:pt x="23" y="36"/>
                </a:lnTo>
                <a:lnTo>
                  <a:pt x="27" y="39"/>
                </a:lnTo>
                <a:lnTo>
                  <a:pt x="32" y="39"/>
                </a:lnTo>
                <a:lnTo>
                  <a:pt x="36" y="43"/>
                </a:lnTo>
                <a:lnTo>
                  <a:pt x="41" y="43"/>
                </a:lnTo>
                <a:lnTo>
                  <a:pt x="45" y="44"/>
                </a:lnTo>
                <a:lnTo>
                  <a:pt x="52" y="46"/>
                </a:lnTo>
                <a:lnTo>
                  <a:pt x="57" y="46"/>
                </a:lnTo>
                <a:lnTo>
                  <a:pt x="64" y="46"/>
                </a:lnTo>
                <a:lnTo>
                  <a:pt x="70" y="46"/>
                </a:lnTo>
                <a:lnTo>
                  <a:pt x="75" y="44"/>
                </a:lnTo>
                <a:lnTo>
                  <a:pt x="79" y="43"/>
                </a:lnTo>
                <a:lnTo>
                  <a:pt x="84" y="39"/>
                </a:lnTo>
                <a:lnTo>
                  <a:pt x="88" y="38"/>
                </a:lnTo>
                <a:lnTo>
                  <a:pt x="88" y="35"/>
                </a:lnTo>
                <a:lnTo>
                  <a:pt x="91" y="31"/>
                </a:lnTo>
                <a:lnTo>
                  <a:pt x="93" y="28"/>
                </a:lnTo>
                <a:lnTo>
                  <a:pt x="93" y="25"/>
                </a:lnTo>
                <a:lnTo>
                  <a:pt x="93" y="21"/>
                </a:lnTo>
                <a:lnTo>
                  <a:pt x="93" y="18"/>
                </a:lnTo>
                <a:lnTo>
                  <a:pt x="91" y="15"/>
                </a:lnTo>
                <a:lnTo>
                  <a:pt x="86" y="13"/>
                </a:lnTo>
                <a:lnTo>
                  <a:pt x="82" y="12"/>
                </a:lnTo>
                <a:lnTo>
                  <a:pt x="77" y="10"/>
                </a:lnTo>
                <a:lnTo>
                  <a:pt x="73" y="7"/>
                </a:lnTo>
                <a:lnTo>
                  <a:pt x="70" y="3"/>
                </a:lnTo>
                <a:lnTo>
                  <a:pt x="66"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153" name="Group 157">
            <a:extLst>
              <a:ext uri="{FF2B5EF4-FFF2-40B4-BE49-F238E27FC236}">
                <a16:creationId xmlns:a16="http://schemas.microsoft.com/office/drawing/2014/main" id="{598926AC-2A3B-4F8B-DDF5-E5A1929CEE6C}"/>
              </a:ext>
            </a:extLst>
          </p:cNvPr>
          <p:cNvGrpSpPr>
            <a:grpSpLocks/>
          </p:cNvGrpSpPr>
          <p:nvPr/>
        </p:nvGrpSpPr>
        <p:grpSpPr bwMode="auto">
          <a:xfrm>
            <a:off x="4025900" y="1995488"/>
            <a:ext cx="34925" cy="109537"/>
            <a:chOff x="2833" y="904"/>
            <a:chExt cx="30" cy="91"/>
          </a:xfrm>
        </p:grpSpPr>
        <p:sp>
          <p:nvSpPr>
            <p:cNvPr id="43256" name="Freeform 158">
              <a:extLst>
                <a:ext uri="{FF2B5EF4-FFF2-40B4-BE49-F238E27FC236}">
                  <a16:creationId xmlns:a16="http://schemas.microsoft.com/office/drawing/2014/main" id="{6C697CB5-FFD5-BE47-6BCF-8853B95C91AD}"/>
                </a:ext>
              </a:extLst>
            </p:cNvPr>
            <p:cNvSpPr>
              <a:spLocks/>
            </p:cNvSpPr>
            <p:nvPr/>
          </p:nvSpPr>
          <p:spPr bwMode="auto">
            <a:xfrm>
              <a:off x="2833" y="918"/>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7" name="Oval 159">
              <a:extLst>
                <a:ext uri="{FF2B5EF4-FFF2-40B4-BE49-F238E27FC236}">
                  <a16:creationId xmlns:a16="http://schemas.microsoft.com/office/drawing/2014/main" id="{7B86A48D-21F0-B933-16E2-DD0A0CB8F175}"/>
                </a:ext>
              </a:extLst>
            </p:cNvPr>
            <p:cNvSpPr>
              <a:spLocks noChangeArrowheads="1"/>
            </p:cNvSpPr>
            <p:nvPr/>
          </p:nvSpPr>
          <p:spPr bwMode="auto">
            <a:xfrm>
              <a:off x="2841" y="904"/>
              <a:ext cx="22" cy="14"/>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54" name="Group 160">
            <a:extLst>
              <a:ext uri="{FF2B5EF4-FFF2-40B4-BE49-F238E27FC236}">
                <a16:creationId xmlns:a16="http://schemas.microsoft.com/office/drawing/2014/main" id="{81AE1006-3355-86E9-1A16-87D6487B395F}"/>
              </a:ext>
            </a:extLst>
          </p:cNvPr>
          <p:cNvGrpSpPr>
            <a:grpSpLocks/>
          </p:cNvGrpSpPr>
          <p:nvPr/>
        </p:nvGrpSpPr>
        <p:grpSpPr bwMode="auto">
          <a:xfrm>
            <a:off x="4059238" y="1997075"/>
            <a:ext cx="42862" cy="104775"/>
            <a:chOff x="2861" y="906"/>
            <a:chExt cx="35" cy="86"/>
          </a:xfrm>
        </p:grpSpPr>
        <p:sp>
          <p:nvSpPr>
            <p:cNvPr id="43254" name="Freeform 161">
              <a:extLst>
                <a:ext uri="{FF2B5EF4-FFF2-40B4-BE49-F238E27FC236}">
                  <a16:creationId xmlns:a16="http://schemas.microsoft.com/office/drawing/2014/main" id="{0EC6AC43-FD60-0237-A728-44006CA50FEA}"/>
                </a:ext>
              </a:extLst>
            </p:cNvPr>
            <p:cNvSpPr>
              <a:spLocks/>
            </p:cNvSpPr>
            <p:nvPr/>
          </p:nvSpPr>
          <p:spPr bwMode="auto">
            <a:xfrm>
              <a:off x="2861" y="915"/>
              <a:ext cx="22" cy="77"/>
            </a:xfrm>
            <a:custGeom>
              <a:avLst/>
              <a:gdLst>
                <a:gd name="T0" fmla="*/ 12 w 22"/>
                <a:gd name="T1" fmla="*/ 76 h 77"/>
                <a:gd name="T2" fmla="*/ 14 w 22"/>
                <a:gd name="T3" fmla="*/ 73 h 77"/>
                <a:gd name="T4" fmla="*/ 19 w 22"/>
                <a:gd name="T5" fmla="*/ 71 h 77"/>
                <a:gd name="T6" fmla="*/ 21 w 22"/>
                <a:gd name="T7" fmla="*/ 68 h 77"/>
                <a:gd name="T8" fmla="*/ 19 w 22"/>
                <a:gd name="T9" fmla="*/ 64 h 77"/>
                <a:gd name="T10" fmla="*/ 16 w 22"/>
                <a:gd name="T11" fmla="*/ 61 h 77"/>
                <a:gd name="T12" fmla="*/ 14 w 22"/>
                <a:gd name="T13" fmla="*/ 58 h 77"/>
                <a:gd name="T14" fmla="*/ 9 w 22"/>
                <a:gd name="T15" fmla="*/ 56 h 77"/>
                <a:gd name="T16" fmla="*/ 7 w 22"/>
                <a:gd name="T17" fmla="*/ 53 h 77"/>
                <a:gd name="T18" fmla="*/ 2 w 22"/>
                <a:gd name="T19" fmla="*/ 51 h 77"/>
                <a:gd name="T20" fmla="*/ 0 w 22"/>
                <a:gd name="T21" fmla="*/ 48 h 77"/>
                <a:gd name="T22" fmla="*/ 0 w 22"/>
                <a:gd name="T23" fmla="*/ 45 h 77"/>
                <a:gd name="T24" fmla="*/ 5 w 22"/>
                <a:gd name="T25" fmla="*/ 41 h 77"/>
                <a:gd name="T26" fmla="*/ 9 w 22"/>
                <a:gd name="T27" fmla="*/ 40 h 77"/>
                <a:gd name="T28" fmla="*/ 14 w 22"/>
                <a:gd name="T29" fmla="*/ 36 h 77"/>
                <a:gd name="T30" fmla="*/ 16 w 22"/>
                <a:gd name="T31" fmla="*/ 33 h 77"/>
                <a:gd name="T32" fmla="*/ 16 w 22"/>
                <a:gd name="T33" fmla="*/ 30 h 77"/>
                <a:gd name="T34" fmla="*/ 14 w 22"/>
                <a:gd name="T35" fmla="*/ 26 h 77"/>
                <a:gd name="T36" fmla="*/ 12 w 22"/>
                <a:gd name="T37" fmla="*/ 23 h 77"/>
                <a:gd name="T38" fmla="*/ 7 w 22"/>
                <a:gd name="T39" fmla="*/ 21 h 77"/>
                <a:gd name="T40" fmla="*/ 5 w 22"/>
                <a:gd name="T41" fmla="*/ 18 h 77"/>
                <a:gd name="T42" fmla="*/ 5 w 22"/>
                <a:gd name="T43" fmla="*/ 15 h 77"/>
                <a:gd name="T44" fmla="*/ 7 w 22"/>
                <a:gd name="T45" fmla="*/ 12 h 77"/>
                <a:gd name="T46" fmla="*/ 9 w 22"/>
                <a:gd name="T47" fmla="*/ 8 h 77"/>
                <a:gd name="T48" fmla="*/ 12 w 22"/>
                <a:gd name="T49" fmla="*/ 5 h 77"/>
                <a:gd name="T50" fmla="*/ 16 w 22"/>
                <a:gd name="T51" fmla="*/ 3 h 77"/>
                <a:gd name="T52" fmla="*/ 19 w 22"/>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 h="77">
                  <a:moveTo>
                    <a:pt x="12" y="76"/>
                  </a:moveTo>
                  <a:lnTo>
                    <a:pt x="14" y="73"/>
                  </a:lnTo>
                  <a:lnTo>
                    <a:pt x="19" y="71"/>
                  </a:lnTo>
                  <a:lnTo>
                    <a:pt x="21" y="68"/>
                  </a:lnTo>
                  <a:lnTo>
                    <a:pt x="19" y="64"/>
                  </a:lnTo>
                  <a:lnTo>
                    <a:pt x="16" y="61"/>
                  </a:lnTo>
                  <a:lnTo>
                    <a:pt x="14" y="58"/>
                  </a:lnTo>
                  <a:lnTo>
                    <a:pt x="9" y="56"/>
                  </a:lnTo>
                  <a:lnTo>
                    <a:pt x="7" y="53"/>
                  </a:lnTo>
                  <a:lnTo>
                    <a:pt x="2" y="51"/>
                  </a:lnTo>
                  <a:lnTo>
                    <a:pt x="0" y="48"/>
                  </a:lnTo>
                  <a:lnTo>
                    <a:pt x="0" y="45"/>
                  </a:lnTo>
                  <a:lnTo>
                    <a:pt x="5" y="41"/>
                  </a:lnTo>
                  <a:lnTo>
                    <a:pt x="9" y="40"/>
                  </a:lnTo>
                  <a:lnTo>
                    <a:pt x="14" y="36"/>
                  </a:lnTo>
                  <a:lnTo>
                    <a:pt x="16" y="33"/>
                  </a:lnTo>
                  <a:lnTo>
                    <a:pt x="16" y="30"/>
                  </a:lnTo>
                  <a:lnTo>
                    <a:pt x="14" y="26"/>
                  </a:lnTo>
                  <a:lnTo>
                    <a:pt x="12" y="23"/>
                  </a:lnTo>
                  <a:lnTo>
                    <a:pt x="7" y="21"/>
                  </a:lnTo>
                  <a:lnTo>
                    <a:pt x="5" y="18"/>
                  </a:lnTo>
                  <a:lnTo>
                    <a:pt x="5" y="15"/>
                  </a:lnTo>
                  <a:lnTo>
                    <a:pt x="7" y="12"/>
                  </a:lnTo>
                  <a:lnTo>
                    <a:pt x="9" y="8"/>
                  </a:lnTo>
                  <a:lnTo>
                    <a:pt x="12" y="5"/>
                  </a:lnTo>
                  <a:lnTo>
                    <a:pt x="16" y="3"/>
                  </a:lnTo>
                  <a:lnTo>
                    <a:pt x="19"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5" name="Oval 162">
              <a:extLst>
                <a:ext uri="{FF2B5EF4-FFF2-40B4-BE49-F238E27FC236}">
                  <a16:creationId xmlns:a16="http://schemas.microsoft.com/office/drawing/2014/main" id="{43217BF8-EC99-4DE3-2E9B-277F78C1B1A9}"/>
                </a:ext>
              </a:extLst>
            </p:cNvPr>
            <p:cNvSpPr>
              <a:spLocks noChangeArrowheads="1"/>
            </p:cNvSpPr>
            <p:nvPr/>
          </p:nvSpPr>
          <p:spPr bwMode="auto">
            <a:xfrm>
              <a:off x="2874" y="906"/>
              <a:ext cx="22"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55" name="Freeform 163">
            <a:extLst>
              <a:ext uri="{FF2B5EF4-FFF2-40B4-BE49-F238E27FC236}">
                <a16:creationId xmlns:a16="http://schemas.microsoft.com/office/drawing/2014/main" id="{6CE62AF3-5488-E2E6-A4A8-2F7594CD5A00}"/>
              </a:ext>
            </a:extLst>
          </p:cNvPr>
          <p:cNvSpPr>
            <a:spLocks/>
          </p:cNvSpPr>
          <p:nvPr/>
        </p:nvSpPr>
        <p:spPr bwMode="auto">
          <a:xfrm>
            <a:off x="3841750" y="2009775"/>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156" name="Group 164">
            <a:extLst>
              <a:ext uri="{FF2B5EF4-FFF2-40B4-BE49-F238E27FC236}">
                <a16:creationId xmlns:a16="http://schemas.microsoft.com/office/drawing/2014/main" id="{A178C2FE-28BC-26C3-8B0A-ABF60E13044A}"/>
              </a:ext>
            </a:extLst>
          </p:cNvPr>
          <p:cNvGrpSpPr>
            <a:grpSpLocks/>
          </p:cNvGrpSpPr>
          <p:nvPr/>
        </p:nvGrpSpPr>
        <p:grpSpPr bwMode="auto">
          <a:xfrm>
            <a:off x="4491038" y="1995488"/>
            <a:ext cx="34925" cy="109537"/>
            <a:chOff x="3218" y="904"/>
            <a:chExt cx="29" cy="91"/>
          </a:xfrm>
        </p:grpSpPr>
        <p:sp>
          <p:nvSpPr>
            <p:cNvPr id="43252" name="Freeform 165">
              <a:extLst>
                <a:ext uri="{FF2B5EF4-FFF2-40B4-BE49-F238E27FC236}">
                  <a16:creationId xmlns:a16="http://schemas.microsoft.com/office/drawing/2014/main" id="{58D3EDF8-B9FC-3D60-F6D5-FE3EE8CC03B6}"/>
                </a:ext>
              </a:extLst>
            </p:cNvPr>
            <p:cNvSpPr>
              <a:spLocks/>
            </p:cNvSpPr>
            <p:nvPr/>
          </p:nvSpPr>
          <p:spPr bwMode="auto">
            <a:xfrm>
              <a:off x="3218" y="918"/>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3" name="Oval 166">
              <a:extLst>
                <a:ext uri="{FF2B5EF4-FFF2-40B4-BE49-F238E27FC236}">
                  <a16:creationId xmlns:a16="http://schemas.microsoft.com/office/drawing/2014/main" id="{460851B5-435A-A4B5-6FE8-5CD73641BD1F}"/>
                </a:ext>
              </a:extLst>
            </p:cNvPr>
            <p:cNvSpPr>
              <a:spLocks noChangeArrowheads="1"/>
            </p:cNvSpPr>
            <p:nvPr/>
          </p:nvSpPr>
          <p:spPr bwMode="auto">
            <a:xfrm>
              <a:off x="3226" y="904"/>
              <a:ext cx="21" cy="14"/>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57" name="Group 167">
            <a:extLst>
              <a:ext uri="{FF2B5EF4-FFF2-40B4-BE49-F238E27FC236}">
                <a16:creationId xmlns:a16="http://schemas.microsoft.com/office/drawing/2014/main" id="{354835E9-004E-FF4D-7E43-0149938C2C6A}"/>
              </a:ext>
            </a:extLst>
          </p:cNvPr>
          <p:cNvGrpSpPr>
            <a:grpSpLocks/>
          </p:cNvGrpSpPr>
          <p:nvPr/>
        </p:nvGrpSpPr>
        <p:grpSpPr bwMode="auto">
          <a:xfrm>
            <a:off x="4525963" y="2001838"/>
            <a:ext cx="41275" cy="104775"/>
            <a:chOff x="3246" y="910"/>
            <a:chExt cx="34" cy="86"/>
          </a:xfrm>
        </p:grpSpPr>
        <p:sp>
          <p:nvSpPr>
            <p:cNvPr id="43250" name="Freeform 168">
              <a:extLst>
                <a:ext uri="{FF2B5EF4-FFF2-40B4-BE49-F238E27FC236}">
                  <a16:creationId xmlns:a16="http://schemas.microsoft.com/office/drawing/2014/main" id="{8F79E0E7-AC5D-329F-6911-D0AA13EE49D6}"/>
                </a:ext>
              </a:extLst>
            </p:cNvPr>
            <p:cNvSpPr>
              <a:spLocks/>
            </p:cNvSpPr>
            <p:nvPr/>
          </p:nvSpPr>
          <p:spPr bwMode="auto">
            <a:xfrm>
              <a:off x="3246" y="9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1" name="Oval 169">
              <a:extLst>
                <a:ext uri="{FF2B5EF4-FFF2-40B4-BE49-F238E27FC236}">
                  <a16:creationId xmlns:a16="http://schemas.microsoft.com/office/drawing/2014/main" id="{5E26EB8E-567D-5D60-0E66-C4E55A8C992F}"/>
                </a:ext>
              </a:extLst>
            </p:cNvPr>
            <p:cNvSpPr>
              <a:spLocks noChangeArrowheads="1"/>
            </p:cNvSpPr>
            <p:nvPr/>
          </p:nvSpPr>
          <p:spPr bwMode="auto">
            <a:xfrm>
              <a:off x="3259" y="910"/>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58" name="Freeform 170">
            <a:extLst>
              <a:ext uri="{FF2B5EF4-FFF2-40B4-BE49-F238E27FC236}">
                <a16:creationId xmlns:a16="http://schemas.microsoft.com/office/drawing/2014/main" id="{0ED3C179-11A2-4A13-7DD9-1303BF93F69E}"/>
              </a:ext>
            </a:extLst>
          </p:cNvPr>
          <p:cNvSpPr>
            <a:spLocks/>
          </p:cNvSpPr>
          <p:nvPr/>
        </p:nvSpPr>
        <p:spPr bwMode="auto">
          <a:xfrm>
            <a:off x="4308475" y="2009775"/>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59" name="Freeform 171">
            <a:extLst>
              <a:ext uri="{FF2B5EF4-FFF2-40B4-BE49-F238E27FC236}">
                <a16:creationId xmlns:a16="http://schemas.microsoft.com/office/drawing/2014/main" id="{95F6E8CB-8527-FF99-BA8D-9E051DA03988}"/>
              </a:ext>
            </a:extLst>
          </p:cNvPr>
          <p:cNvSpPr>
            <a:spLocks/>
          </p:cNvSpPr>
          <p:nvPr/>
        </p:nvSpPr>
        <p:spPr bwMode="auto">
          <a:xfrm>
            <a:off x="6978650" y="2039938"/>
            <a:ext cx="461963" cy="474662"/>
          </a:xfrm>
          <a:custGeom>
            <a:avLst/>
            <a:gdLst>
              <a:gd name="T0" fmla="*/ 0 w 381"/>
              <a:gd name="T1" fmla="*/ 90905038 h 392"/>
              <a:gd name="T2" fmla="*/ 5880631 w 381"/>
              <a:gd name="T3" fmla="*/ 86505939 h 392"/>
              <a:gd name="T4" fmla="*/ 16172343 w 381"/>
              <a:gd name="T5" fmla="*/ 77708950 h 392"/>
              <a:gd name="T6" fmla="*/ 26462841 w 381"/>
              <a:gd name="T7" fmla="*/ 67445595 h 392"/>
              <a:gd name="T8" fmla="*/ 39694868 w 381"/>
              <a:gd name="T9" fmla="*/ 60114974 h 392"/>
              <a:gd name="T10" fmla="*/ 55865998 w 381"/>
              <a:gd name="T11" fmla="*/ 48385252 h 392"/>
              <a:gd name="T12" fmla="*/ 72038340 w 381"/>
              <a:gd name="T13" fmla="*/ 41053420 h 392"/>
              <a:gd name="T14" fmla="*/ 89680235 w 381"/>
              <a:gd name="T15" fmla="*/ 30790065 h 392"/>
              <a:gd name="T16" fmla="*/ 102911049 w 381"/>
              <a:gd name="T17" fmla="*/ 26392176 h 392"/>
              <a:gd name="T18" fmla="*/ 119083391 w 381"/>
              <a:gd name="T19" fmla="*/ 21993076 h 392"/>
              <a:gd name="T20" fmla="*/ 138194837 w 381"/>
              <a:gd name="T21" fmla="*/ 14662454 h 392"/>
              <a:gd name="T22" fmla="*/ 151426864 w 381"/>
              <a:gd name="T23" fmla="*/ 11729721 h 392"/>
              <a:gd name="T24" fmla="*/ 164657678 w 381"/>
              <a:gd name="T25" fmla="*/ 10263355 h 392"/>
              <a:gd name="T26" fmla="*/ 182299572 w 381"/>
              <a:gd name="T27" fmla="*/ 4399100 h 392"/>
              <a:gd name="T28" fmla="*/ 204352546 w 381"/>
              <a:gd name="T29" fmla="*/ 2932733 h 392"/>
              <a:gd name="T30" fmla="*/ 221994440 w 381"/>
              <a:gd name="T31" fmla="*/ 2932733 h 392"/>
              <a:gd name="T32" fmla="*/ 248457281 w 381"/>
              <a:gd name="T33" fmla="*/ 0 h 392"/>
              <a:gd name="T34" fmla="*/ 264628411 w 381"/>
              <a:gd name="T35" fmla="*/ 0 h 392"/>
              <a:gd name="T36" fmla="*/ 288150937 w 381"/>
              <a:gd name="T37" fmla="*/ 0 h 392"/>
              <a:gd name="T38" fmla="*/ 310203911 w 381"/>
              <a:gd name="T39" fmla="*/ 0 h 392"/>
              <a:gd name="T40" fmla="*/ 327845805 w 381"/>
              <a:gd name="T41" fmla="*/ 2932733 h 392"/>
              <a:gd name="T42" fmla="*/ 341076619 w 381"/>
              <a:gd name="T43" fmla="*/ 2932733 h 392"/>
              <a:gd name="T44" fmla="*/ 370479776 w 381"/>
              <a:gd name="T45" fmla="*/ 4399100 h 392"/>
              <a:gd name="T46" fmla="*/ 386652118 w 381"/>
              <a:gd name="T47" fmla="*/ 7330622 h 392"/>
              <a:gd name="T48" fmla="*/ 407234328 w 381"/>
              <a:gd name="T49" fmla="*/ 10263355 h 392"/>
              <a:gd name="T50" fmla="*/ 420465143 w 381"/>
              <a:gd name="T51" fmla="*/ 14662454 h 392"/>
              <a:gd name="T52" fmla="*/ 436637485 w 381"/>
              <a:gd name="T53" fmla="*/ 17593977 h 392"/>
              <a:gd name="T54" fmla="*/ 460160011 w 381"/>
              <a:gd name="T55" fmla="*/ 21993076 h 392"/>
              <a:gd name="T56" fmla="*/ 479271456 w 381"/>
              <a:gd name="T57" fmla="*/ 23459443 h 392"/>
              <a:gd name="T58" fmla="*/ 499853666 w 381"/>
              <a:gd name="T59" fmla="*/ 29323698 h 392"/>
              <a:gd name="T60" fmla="*/ 513085693 w 381"/>
              <a:gd name="T61" fmla="*/ 30790065 h 392"/>
              <a:gd name="T62" fmla="*/ 529256823 w 381"/>
              <a:gd name="T63" fmla="*/ 38121897 h 392"/>
              <a:gd name="T64" fmla="*/ 542488850 w 381"/>
              <a:gd name="T65" fmla="*/ 48385252 h 392"/>
              <a:gd name="T66" fmla="*/ 545429165 w 381"/>
              <a:gd name="T67" fmla="*/ 57182241 h 392"/>
              <a:gd name="T68" fmla="*/ 555719664 w 381"/>
              <a:gd name="T69" fmla="*/ 70378328 h 392"/>
              <a:gd name="T70" fmla="*/ 558659980 w 381"/>
              <a:gd name="T71" fmla="*/ 79175317 h 392"/>
              <a:gd name="T72" fmla="*/ 0 w 381"/>
              <a:gd name="T73" fmla="*/ 573288772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60" name="Line 172">
            <a:extLst>
              <a:ext uri="{FF2B5EF4-FFF2-40B4-BE49-F238E27FC236}">
                <a16:creationId xmlns:a16="http://schemas.microsoft.com/office/drawing/2014/main" id="{8BF041F8-E008-30B6-345C-88AD53BFA47E}"/>
              </a:ext>
            </a:extLst>
          </p:cNvPr>
          <p:cNvSpPr>
            <a:spLocks noChangeShapeType="1"/>
          </p:cNvSpPr>
          <p:nvPr/>
        </p:nvSpPr>
        <p:spPr bwMode="auto">
          <a:xfrm>
            <a:off x="5272088" y="2513013"/>
            <a:ext cx="30416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61" name="Oval 173" descr="Large confetti">
            <a:extLst>
              <a:ext uri="{FF2B5EF4-FFF2-40B4-BE49-F238E27FC236}">
                <a16:creationId xmlns:a16="http://schemas.microsoft.com/office/drawing/2014/main" id="{C08BD7A7-9868-1EDE-C4AB-B09FE7FCC0B5}"/>
              </a:ext>
            </a:extLst>
          </p:cNvPr>
          <p:cNvSpPr>
            <a:spLocks noChangeArrowheads="1"/>
          </p:cNvSpPr>
          <p:nvPr/>
        </p:nvSpPr>
        <p:spPr bwMode="auto">
          <a:xfrm>
            <a:off x="6124575" y="2286000"/>
            <a:ext cx="219075" cy="120650"/>
          </a:xfrm>
          <a:prstGeom prst="ellipse">
            <a:avLst/>
          </a:prstGeom>
          <a:blipFill dpi="0" rotWithShape="0">
            <a:blip r:embed="rId4"/>
            <a:srcRect/>
            <a:tile tx="0" ty="0" sx="100000" sy="100000" flip="none" algn="tl"/>
          </a:blip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62" name="Oval 174" descr="Large confetti">
            <a:extLst>
              <a:ext uri="{FF2B5EF4-FFF2-40B4-BE49-F238E27FC236}">
                <a16:creationId xmlns:a16="http://schemas.microsoft.com/office/drawing/2014/main" id="{BAAC19AF-F81D-EC8A-ED52-E65D1126AFBD}"/>
              </a:ext>
            </a:extLst>
          </p:cNvPr>
          <p:cNvSpPr>
            <a:spLocks noChangeArrowheads="1"/>
          </p:cNvSpPr>
          <p:nvPr/>
        </p:nvSpPr>
        <p:spPr bwMode="auto">
          <a:xfrm>
            <a:off x="6618288" y="2281238"/>
            <a:ext cx="219075" cy="122237"/>
          </a:xfrm>
          <a:prstGeom prst="ellipse">
            <a:avLst/>
          </a:prstGeom>
          <a:blipFill dpi="0" rotWithShape="0">
            <a:blip r:embed="rId4"/>
            <a:srcRect/>
            <a:tile tx="0" ty="0" sx="100000" sy="100000" flip="none" algn="tl"/>
          </a:blip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63" name="Oval 175" descr="Small confetti">
            <a:extLst>
              <a:ext uri="{FF2B5EF4-FFF2-40B4-BE49-F238E27FC236}">
                <a16:creationId xmlns:a16="http://schemas.microsoft.com/office/drawing/2014/main" id="{429A6742-A8F8-360A-B1B8-3BAF38E38FB1}"/>
              </a:ext>
            </a:extLst>
          </p:cNvPr>
          <p:cNvSpPr>
            <a:spLocks noChangeArrowheads="1"/>
          </p:cNvSpPr>
          <p:nvPr/>
        </p:nvSpPr>
        <p:spPr bwMode="auto">
          <a:xfrm>
            <a:off x="7108825" y="2260600"/>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64" name="Freeform 176">
            <a:extLst>
              <a:ext uri="{FF2B5EF4-FFF2-40B4-BE49-F238E27FC236}">
                <a16:creationId xmlns:a16="http://schemas.microsoft.com/office/drawing/2014/main" id="{5941CAAA-A880-B31D-3672-E9D386CE5158}"/>
              </a:ext>
            </a:extLst>
          </p:cNvPr>
          <p:cNvSpPr>
            <a:spLocks/>
          </p:cNvSpPr>
          <p:nvPr/>
        </p:nvSpPr>
        <p:spPr bwMode="auto">
          <a:xfrm>
            <a:off x="5499100" y="2039938"/>
            <a:ext cx="461963" cy="474662"/>
          </a:xfrm>
          <a:custGeom>
            <a:avLst/>
            <a:gdLst>
              <a:gd name="T0" fmla="*/ 0 w 381"/>
              <a:gd name="T1" fmla="*/ 90905038 h 392"/>
              <a:gd name="T2" fmla="*/ 5880631 w 381"/>
              <a:gd name="T3" fmla="*/ 86505939 h 392"/>
              <a:gd name="T4" fmla="*/ 16172343 w 381"/>
              <a:gd name="T5" fmla="*/ 77708950 h 392"/>
              <a:gd name="T6" fmla="*/ 26462841 w 381"/>
              <a:gd name="T7" fmla="*/ 67445595 h 392"/>
              <a:gd name="T8" fmla="*/ 39694868 w 381"/>
              <a:gd name="T9" fmla="*/ 60114974 h 392"/>
              <a:gd name="T10" fmla="*/ 55865998 w 381"/>
              <a:gd name="T11" fmla="*/ 48385252 h 392"/>
              <a:gd name="T12" fmla="*/ 72038340 w 381"/>
              <a:gd name="T13" fmla="*/ 41053420 h 392"/>
              <a:gd name="T14" fmla="*/ 89680235 w 381"/>
              <a:gd name="T15" fmla="*/ 30790065 h 392"/>
              <a:gd name="T16" fmla="*/ 102911049 w 381"/>
              <a:gd name="T17" fmla="*/ 26392176 h 392"/>
              <a:gd name="T18" fmla="*/ 119083391 w 381"/>
              <a:gd name="T19" fmla="*/ 21993076 h 392"/>
              <a:gd name="T20" fmla="*/ 138194837 w 381"/>
              <a:gd name="T21" fmla="*/ 14662454 h 392"/>
              <a:gd name="T22" fmla="*/ 151426864 w 381"/>
              <a:gd name="T23" fmla="*/ 11729721 h 392"/>
              <a:gd name="T24" fmla="*/ 164657678 w 381"/>
              <a:gd name="T25" fmla="*/ 10263355 h 392"/>
              <a:gd name="T26" fmla="*/ 182299572 w 381"/>
              <a:gd name="T27" fmla="*/ 4399100 h 392"/>
              <a:gd name="T28" fmla="*/ 204352546 w 381"/>
              <a:gd name="T29" fmla="*/ 2932733 h 392"/>
              <a:gd name="T30" fmla="*/ 221994440 w 381"/>
              <a:gd name="T31" fmla="*/ 2932733 h 392"/>
              <a:gd name="T32" fmla="*/ 248457281 w 381"/>
              <a:gd name="T33" fmla="*/ 0 h 392"/>
              <a:gd name="T34" fmla="*/ 264628411 w 381"/>
              <a:gd name="T35" fmla="*/ 0 h 392"/>
              <a:gd name="T36" fmla="*/ 288150937 w 381"/>
              <a:gd name="T37" fmla="*/ 0 h 392"/>
              <a:gd name="T38" fmla="*/ 310203911 w 381"/>
              <a:gd name="T39" fmla="*/ 0 h 392"/>
              <a:gd name="T40" fmla="*/ 327845805 w 381"/>
              <a:gd name="T41" fmla="*/ 2932733 h 392"/>
              <a:gd name="T42" fmla="*/ 341076619 w 381"/>
              <a:gd name="T43" fmla="*/ 2932733 h 392"/>
              <a:gd name="T44" fmla="*/ 370479776 w 381"/>
              <a:gd name="T45" fmla="*/ 4399100 h 392"/>
              <a:gd name="T46" fmla="*/ 386652118 w 381"/>
              <a:gd name="T47" fmla="*/ 7330622 h 392"/>
              <a:gd name="T48" fmla="*/ 407234328 w 381"/>
              <a:gd name="T49" fmla="*/ 10263355 h 392"/>
              <a:gd name="T50" fmla="*/ 420465143 w 381"/>
              <a:gd name="T51" fmla="*/ 14662454 h 392"/>
              <a:gd name="T52" fmla="*/ 436637485 w 381"/>
              <a:gd name="T53" fmla="*/ 17593977 h 392"/>
              <a:gd name="T54" fmla="*/ 460160011 w 381"/>
              <a:gd name="T55" fmla="*/ 21993076 h 392"/>
              <a:gd name="T56" fmla="*/ 479271456 w 381"/>
              <a:gd name="T57" fmla="*/ 23459443 h 392"/>
              <a:gd name="T58" fmla="*/ 499853666 w 381"/>
              <a:gd name="T59" fmla="*/ 29323698 h 392"/>
              <a:gd name="T60" fmla="*/ 513085693 w 381"/>
              <a:gd name="T61" fmla="*/ 30790065 h 392"/>
              <a:gd name="T62" fmla="*/ 529256823 w 381"/>
              <a:gd name="T63" fmla="*/ 38121897 h 392"/>
              <a:gd name="T64" fmla="*/ 542488850 w 381"/>
              <a:gd name="T65" fmla="*/ 48385252 h 392"/>
              <a:gd name="T66" fmla="*/ 545429165 w 381"/>
              <a:gd name="T67" fmla="*/ 57182241 h 392"/>
              <a:gd name="T68" fmla="*/ 555719664 w 381"/>
              <a:gd name="T69" fmla="*/ 70378328 h 392"/>
              <a:gd name="T70" fmla="*/ 558659980 w 381"/>
              <a:gd name="T71" fmla="*/ 79175317 h 392"/>
              <a:gd name="T72" fmla="*/ 0 w 381"/>
              <a:gd name="T73" fmla="*/ 573288772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65" name="Oval 177" descr="Small confetti">
            <a:extLst>
              <a:ext uri="{FF2B5EF4-FFF2-40B4-BE49-F238E27FC236}">
                <a16:creationId xmlns:a16="http://schemas.microsoft.com/office/drawing/2014/main" id="{4EA4EDE8-A5C6-BCF3-83DD-EAFCB42D2099}"/>
              </a:ext>
            </a:extLst>
          </p:cNvPr>
          <p:cNvSpPr>
            <a:spLocks noChangeArrowheads="1"/>
          </p:cNvSpPr>
          <p:nvPr/>
        </p:nvSpPr>
        <p:spPr bwMode="auto">
          <a:xfrm>
            <a:off x="5626100" y="2260600"/>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66" name="Freeform 178">
            <a:extLst>
              <a:ext uri="{FF2B5EF4-FFF2-40B4-BE49-F238E27FC236}">
                <a16:creationId xmlns:a16="http://schemas.microsoft.com/office/drawing/2014/main" id="{B69FD053-17AB-8BF8-8949-3F59B9E2D1A1}"/>
              </a:ext>
            </a:extLst>
          </p:cNvPr>
          <p:cNvSpPr>
            <a:spLocks/>
          </p:cNvSpPr>
          <p:nvPr/>
        </p:nvSpPr>
        <p:spPr bwMode="auto">
          <a:xfrm>
            <a:off x="7477125" y="1963738"/>
            <a:ext cx="801688" cy="546100"/>
          </a:xfrm>
          <a:custGeom>
            <a:avLst/>
            <a:gdLst>
              <a:gd name="T0" fmla="*/ 164252792 w 662"/>
              <a:gd name="T1" fmla="*/ 640726658 h 451"/>
              <a:gd name="T2" fmla="*/ 164252792 w 662"/>
              <a:gd name="T3" fmla="*/ 611403147 h 451"/>
              <a:gd name="T4" fmla="*/ 145187877 w 662"/>
              <a:gd name="T5" fmla="*/ 582078424 h 451"/>
              <a:gd name="T6" fmla="*/ 111457641 w 662"/>
              <a:gd name="T7" fmla="*/ 548355841 h 451"/>
              <a:gd name="T8" fmla="*/ 92392725 w 662"/>
              <a:gd name="T9" fmla="*/ 514634469 h 451"/>
              <a:gd name="T10" fmla="*/ 92392725 w 662"/>
              <a:gd name="T11" fmla="*/ 476512814 h 451"/>
              <a:gd name="T12" fmla="*/ 111457641 w 662"/>
              <a:gd name="T13" fmla="*/ 442790231 h 451"/>
              <a:gd name="T14" fmla="*/ 145187877 w 662"/>
              <a:gd name="T15" fmla="*/ 413466719 h 451"/>
              <a:gd name="T16" fmla="*/ 171585452 w 662"/>
              <a:gd name="T17" fmla="*/ 385608354 h 451"/>
              <a:gd name="T18" fmla="*/ 184784240 w 662"/>
              <a:gd name="T19" fmla="*/ 351886982 h 451"/>
              <a:gd name="T20" fmla="*/ 190650368 w 662"/>
              <a:gd name="T21" fmla="*/ 318164399 h 451"/>
              <a:gd name="T22" fmla="*/ 164252792 w 662"/>
              <a:gd name="T23" fmla="*/ 280042744 h 451"/>
              <a:gd name="T24" fmla="*/ 131989089 w 662"/>
              <a:gd name="T25" fmla="*/ 250719232 h 451"/>
              <a:gd name="T26" fmla="*/ 85060066 w 662"/>
              <a:gd name="T27" fmla="*/ 216996649 h 451"/>
              <a:gd name="T28" fmla="*/ 58661279 w 662"/>
              <a:gd name="T29" fmla="*/ 183274066 h 451"/>
              <a:gd name="T30" fmla="*/ 39596363 w 662"/>
              <a:gd name="T31" fmla="*/ 149551483 h 451"/>
              <a:gd name="T32" fmla="*/ 5866128 w 662"/>
              <a:gd name="T33" fmla="*/ 96768678 h 451"/>
              <a:gd name="T34" fmla="*/ 0 w 662"/>
              <a:gd name="T35" fmla="*/ 57181877 h 451"/>
              <a:gd name="T36" fmla="*/ 19064916 w 662"/>
              <a:gd name="T37" fmla="*/ 19060222 h 451"/>
              <a:gd name="T38" fmla="*/ 58661279 w 662"/>
              <a:gd name="T39" fmla="*/ 4399072 h 451"/>
              <a:gd name="T40" fmla="*/ 111457641 w 662"/>
              <a:gd name="T41" fmla="*/ 10263290 h 451"/>
              <a:gd name="T42" fmla="*/ 145187877 w 662"/>
              <a:gd name="T43" fmla="*/ 48384944 h 451"/>
              <a:gd name="T44" fmla="*/ 171585452 w 662"/>
              <a:gd name="T45" fmla="*/ 82106317 h 451"/>
              <a:gd name="T46" fmla="*/ 203849156 w 662"/>
              <a:gd name="T47" fmla="*/ 105565610 h 451"/>
              <a:gd name="T48" fmla="*/ 250779390 w 662"/>
              <a:gd name="T49" fmla="*/ 120227971 h 451"/>
              <a:gd name="T50" fmla="*/ 296241881 w 662"/>
              <a:gd name="T51" fmla="*/ 120227971 h 451"/>
              <a:gd name="T52" fmla="*/ 329972117 w 662"/>
              <a:gd name="T53" fmla="*/ 96768678 h 451"/>
              <a:gd name="T54" fmla="*/ 349037032 w 662"/>
              <a:gd name="T55" fmla="*/ 57181877 h 451"/>
              <a:gd name="T56" fmla="*/ 369568480 w 662"/>
              <a:gd name="T57" fmla="*/ 19060222 h 451"/>
              <a:gd name="T58" fmla="*/ 401832183 w 662"/>
              <a:gd name="T59" fmla="*/ 4399072 h 451"/>
              <a:gd name="T60" fmla="*/ 435563630 w 662"/>
              <a:gd name="T61" fmla="*/ 38120444 h 451"/>
              <a:gd name="T62" fmla="*/ 448762418 w 662"/>
              <a:gd name="T63" fmla="*/ 67445166 h 451"/>
              <a:gd name="T64" fmla="*/ 454628546 w 662"/>
              <a:gd name="T65" fmla="*/ 105565610 h 451"/>
              <a:gd name="T66" fmla="*/ 467827333 w 662"/>
              <a:gd name="T67" fmla="*/ 164213844 h 451"/>
              <a:gd name="T68" fmla="*/ 514756357 w 662"/>
              <a:gd name="T69" fmla="*/ 153950555 h 451"/>
              <a:gd name="T70" fmla="*/ 554352720 w 662"/>
              <a:gd name="T71" fmla="*/ 145153622 h 451"/>
              <a:gd name="T72" fmla="*/ 599816422 w 662"/>
              <a:gd name="T73" fmla="*/ 130491261 h 451"/>
              <a:gd name="T74" fmla="*/ 646745445 w 662"/>
              <a:gd name="T75" fmla="*/ 115828900 h 451"/>
              <a:gd name="T76" fmla="*/ 718605512 w 662"/>
              <a:gd name="T77" fmla="*/ 115828900 h 451"/>
              <a:gd name="T78" fmla="*/ 745004299 w 662"/>
              <a:gd name="T79" fmla="*/ 149551483 h 451"/>
              <a:gd name="T80" fmla="*/ 752336959 w 662"/>
              <a:gd name="T81" fmla="*/ 192070998 h 451"/>
              <a:gd name="T82" fmla="*/ 731805511 w 662"/>
              <a:gd name="T83" fmla="*/ 221395721 h 451"/>
              <a:gd name="T84" fmla="*/ 725938172 w 662"/>
              <a:gd name="T85" fmla="*/ 259516165 h 451"/>
              <a:gd name="T86" fmla="*/ 765535746 w 662"/>
              <a:gd name="T87" fmla="*/ 274178526 h 451"/>
              <a:gd name="T88" fmla="*/ 831529685 w 662"/>
              <a:gd name="T89" fmla="*/ 299102966 h 451"/>
              <a:gd name="T90" fmla="*/ 876992177 w 662"/>
              <a:gd name="T91" fmla="*/ 303502037 h 451"/>
              <a:gd name="T92" fmla="*/ 929788539 w 662"/>
              <a:gd name="T93" fmla="*/ 322562259 h 451"/>
              <a:gd name="T94" fmla="*/ 969384902 w 662"/>
              <a:gd name="T95" fmla="*/ 366548132 h 451"/>
              <a:gd name="T96" fmla="*/ 942987327 w 662"/>
              <a:gd name="T97" fmla="*/ 390007426 h 451"/>
              <a:gd name="T98" fmla="*/ 903390963 w 662"/>
              <a:gd name="T99" fmla="*/ 409067648 h 451"/>
              <a:gd name="T100" fmla="*/ 824197025 w 662"/>
              <a:gd name="T101" fmla="*/ 419330937 h 451"/>
              <a:gd name="T102" fmla="*/ 778734534 w 662"/>
              <a:gd name="T103" fmla="*/ 419330937 h 451"/>
              <a:gd name="T104" fmla="*/ 739138171 w 662"/>
              <a:gd name="T105" fmla="*/ 438392370 h 451"/>
              <a:gd name="T106" fmla="*/ 739138171 w 662"/>
              <a:gd name="T107" fmla="*/ 486776104 h 451"/>
              <a:gd name="T108" fmla="*/ 745004299 w 662"/>
              <a:gd name="T109" fmla="*/ 520498687 h 451"/>
              <a:gd name="T110" fmla="*/ 758203087 w 662"/>
              <a:gd name="T111" fmla="*/ 554221270 h 451"/>
              <a:gd name="T112" fmla="*/ 765535746 w 662"/>
              <a:gd name="T113" fmla="*/ 582078424 h 451"/>
              <a:gd name="T114" fmla="*/ 752336959 w 662"/>
              <a:gd name="T115" fmla="*/ 615801007 h 451"/>
              <a:gd name="T116" fmla="*/ 692207937 w 662"/>
              <a:gd name="T117" fmla="*/ 621666436 h 451"/>
              <a:gd name="T118" fmla="*/ 633546658 w 662"/>
              <a:gd name="T119" fmla="*/ 621666436 h 451"/>
              <a:gd name="T120" fmla="*/ 593950294 w 662"/>
              <a:gd name="T121" fmla="*/ 626064297 h 451"/>
              <a:gd name="T122" fmla="*/ 567552719 w 662"/>
              <a:gd name="T123" fmla="*/ 649523590 h 4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2" h="451">
                <a:moveTo>
                  <a:pt x="108" y="450"/>
                </a:moveTo>
                <a:lnTo>
                  <a:pt x="112" y="443"/>
                </a:lnTo>
                <a:lnTo>
                  <a:pt x="112" y="437"/>
                </a:lnTo>
                <a:lnTo>
                  <a:pt x="112" y="430"/>
                </a:lnTo>
                <a:lnTo>
                  <a:pt x="112" y="424"/>
                </a:lnTo>
                <a:lnTo>
                  <a:pt x="112" y="417"/>
                </a:lnTo>
                <a:lnTo>
                  <a:pt x="103" y="414"/>
                </a:lnTo>
                <a:lnTo>
                  <a:pt x="103" y="407"/>
                </a:lnTo>
                <a:lnTo>
                  <a:pt x="99" y="397"/>
                </a:lnTo>
                <a:lnTo>
                  <a:pt x="90" y="391"/>
                </a:lnTo>
                <a:lnTo>
                  <a:pt x="81" y="381"/>
                </a:lnTo>
                <a:lnTo>
                  <a:pt x="76" y="374"/>
                </a:lnTo>
                <a:lnTo>
                  <a:pt x="72" y="368"/>
                </a:lnTo>
                <a:lnTo>
                  <a:pt x="63" y="358"/>
                </a:lnTo>
                <a:lnTo>
                  <a:pt x="63" y="351"/>
                </a:lnTo>
                <a:lnTo>
                  <a:pt x="63" y="342"/>
                </a:lnTo>
                <a:lnTo>
                  <a:pt x="63" y="332"/>
                </a:lnTo>
                <a:lnTo>
                  <a:pt x="63" y="325"/>
                </a:lnTo>
                <a:lnTo>
                  <a:pt x="63" y="319"/>
                </a:lnTo>
                <a:lnTo>
                  <a:pt x="67" y="312"/>
                </a:lnTo>
                <a:lnTo>
                  <a:pt x="76" y="302"/>
                </a:lnTo>
                <a:lnTo>
                  <a:pt x="85" y="296"/>
                </a:lnTo>
                <a:lnTo>
                  <a:pt x="90" y="289"/>
                </a:lnTo>
                <a:lnTo>
                  <a:pt x="99" y="282"/>
                </a:lnTo>
                <a:lnTo>
                  <a:pt x="103" y="276"/>
                </a:lnTo>
                <a:lnTo>
                  <a:pt x="112" y="269"/>
                </a:lnTo>
                <a:lnTo>
                  <a:pt x="117" y="263"/>
                </a:lnTo>
                <a:lnTo>
                  <a:pt x="121" y="256"/>
                </a:lnTo>
                <a:lnTo>
                  <a:pt x="121" y="250"/>
                </a:lnTo>
                <a:lnTo>
                  <a:pt x="126" y="240"/>
                </a:lnTo>
                <a:lnTo>
                  <a:pt x="130" y="233"/>
                </a:lnTo>
                <a:lnTo>
                  <a:pt x="130" y="227"/>
                </a:lnTo>
                <a:lnTo>
                  <a:pt x="130" y="217"/>
                </a:lnTo>
                <a:lnTo>
                  <a:pt x="126" y="210"/>
                </a:lnTo>
                <a:lnTo>
                  <a:pt x="121" y="200"/>
                </a:lnTo>
                <a:lnTo>
                  <a:pt x="112" y="191"/>
                </a:lnTo>
                <a:lnTo>
                  <a:pt x="108" y="184"/>
                </a:lnTo>
                <a:lnTo>
                  <a:pt x="99" y="177"/>
                </a:lnTo>
                <a:lnTo>
                  <a:pt x="90" y="171"/>
                </a:lnTo>
                <a:lnTo>
                  <a:pt x="81" y="164"/>
                </a:lnTo>
                <a:lnTo>
                  <a:pt x="67" y="154"/>
                </a:lnTo>
                <a:lnTo>
                  <a:pt x="58" y="148"/>
                </a:lnTo>
                <a:lnTo>
                  <a:pt x="54" y="141"/>
                </a:lnTo>
                <a:lnTo>
                  <a:pt x="49" y="135"/>
                </a:lnTo>
                <a:lnTo>
                  <a:pt x="40" y="125"/>
                </a:lnTo>
                <a:lnTo>
                  <a:pt x="36" y="118"/>
                </a:lnTo>
                <a:lnTo>
                  <a:pt x="31" y="112"/>
                </a:lnTo>
                <a:lnTo>
                  <a:pt x="27" y="102"/>
                </a:lnTo>
                <a:lnTo>
                  <a:pt x="18" y="89"/>
                </a:lnTo>
                <a:lnTo>
                  <a:pt x="9" y="79"/>
                </a:lnTo>
                <a:lnTo>
                  <a:pt x="4" y="66"/>
                </a:lnTo>
                <a:lnTo>
                  <a:pt x="0" y="56"/>
                </a:lnTo>
                <a:lnTo>
                  <a:pt x="0" y="49"/>
                </a:lnTo>
                <a:lnTo>
                  <a:pt x="0" y="39"/>
                </a:lnTo>
                <a:lnTo>
                  <a:pt x="0" y="26"/>
                </a:lnTo>
                <a:lnTo>
                  <a:pt x="4" y="20"/>
                </a:lnTo>
                <a:lnTo>
                  <a:pt x="13" y="13"/>
                </a:lnTo>
                <a:lnTo>
                  <a:pt x="22" y="7"/>
                </a:lnTo>
                <a:lnTo>
                  <a:pt x="31" y="3"/>
                </a:lnTo>
                <a:lnTo>
                  <a:pt x="40" y="3"/>
                </a:lnTo>
                <a:lnTo>
                  <a:pt x="54" y="0"/>
                </a:lnTo>
                <a:lnTo>
                  <a:pt x="67" y="0"/>
                </a:lnTo>
                <a:lnTo>
                  <a:pt x="76" y="7"/>
                </a:lnTo>
                <a:lnTo>
                  <a:pt x="81" y="13"/>
                </a:lnTo>
                <a:lnTo>
                  <a:pt x="90" y="23"/>
                </a:lnTo>
                <a:lnTo>
                  <a:pt x="99" y="33"/>
                </a:lnTo>
                <a:lnTo>
                  <a:pt x="103" y="39"/>
                </a:lnTo>
                <a:lnTo>
                  <a:pt x="108" y="46"/>
                </a:lnTo>
                <a:lnTo>
                  <a:pt x="117" y="56"/>
                </a:lnTo>
                <a:lnTo>
                  <a:pt x="126" y="59"/>
                </a:lnTo>
                <a:lnTo>
                  <a:pt x="130" y="66"/>
                </a:lnTo>
                <a:lnTo>
                  <a:pt x="139" y="72"/>
                </a:lnTo>
                <a:lnTo>
                  <a:pt x="148" y="76"/>
                </a:lnTo>
                <a:lnTo>
                  <a:pt x="157" y="79"/>
                </a:lnTo>
                <a:lnTo>
                  <a:pt x="171" y="82"/>
                </a:lnTo>
                <a:lnTo>
                  <a:pt x="180" y="85"/>
                </a:lnTo>
                <a:lnTo>
                  <a:pt x="193" y="85"/>
                </a:lnTo>
                <a:lnTo>
                  <a:pt x="202" y="82"/>
                </a:lnTo>
                <a:lnTo>
                  <a:pt x="211" y="79"/>
                </a:lnTo>
                <a:lnTo>
                  <a:pt x="220" y="72"/>
                </a:lnTo>
                <a:lnTo>
                  <a:pt x="225" y="66"/>
                </a:lnTo>
                <a:lnTo>
                  <a:pt x="229" y="59"/>
                </a:lnTo>
                <a:lnTo>
                  <a:pt x="234" y="49"/>
                </a:lnTo>
                <a:lnTo>
                  <a:pt x="238" y="39"/>
                </a:lnTo>
                <a:lnTo>
                  <a:pt x="238" y="33"/>
                </a:lnTo>
                <a:lnTo>
                  <a:pt x="247" y="23"/>
                </a:lnTo>
                <a:lnTo>
                  <a:pt x="252" y="13"/>
                </a:lnTo>
                <a:lnTo>
                  <a:pt x="256" y="7"/>
                </a:lnTo>
                <a:lnTo>
                  <a:pt x="265" y="3"/>
                </a:lnTo>
                <a:lnTo>
                  <a:pt x="274" y="3"/>
                </a:lnTo>
                <a:lnTo>
                  <a:pt x="283" y="13"/>
                </a:lnTo>
                <a:lnTo>
                  <a:pt x="292" y="16"/>
                </a:lnTo>
                <a:lnTo>
                  <a:pt x="297" y="26"/>
                </a:lnTo>
                <a:lnTo>
                  <a:pt x="297" y="33"/>
                </a:lnTo>
                <a:lnTo>
                  <a:pt x="301" y="39"/>
                </a:lnTo>
                <a:lnTo>
                  <a:pt x="306" y="46"/>
                </a:lnTo>
                <a:lnTo>
                  <a:pt x="306" y="53"/>
                </a:lnTo>
                <a:lnTo>
                  <a:pt x="310" y="62"/>
                </a:lnTo>
                <a:lnTo>
                  <a:pt x="310" y="72"/>
                </a:lnTo>
                <a:lnTo>
                  <a:pt x="315" y="82"/>
                </a:lnTo>
                <a:lnTo>
                  <a:pt x="319" y="102"/>
                </a:lnTo>
                <a:lnTo>
                  <a:pt x="319" y="112"/>
                </a:lnTo>
                <a:lnTo>
                  <a:pt x="333" y="112"/>
                </a:lnTo>
                <a:lnTo>
                  <a:pt x="342" y="112"/>
                </a:lnTo>
                <a:lnTo>
                  <a:pt x="351" y="105"/>
                </a:lnTo>
                <a:lnTo>
                  <a:pt x="360" y="105"/>
                </a:lnTo>
                <a:lnTo>
                  <a:pt x="369" y="102"/>
                </a:lnTo>
                <a:lnTo>
                  <a:pt x="378" y="99"/>
                </a:lnTo>
                <a:lnTo>
                  <a:pt x="387" y="99"/>
                </a:lnTo>
                <a:lnTo>
                  <a:pt x="396" y="95"/>
                </a:lnTo>
                <a:lnTo>
                  <a:pt x="409" y="89"/>
                </a:lnTo>
                <a:lnTo>
                  <a:pt x="418" y="85"/>
                </a:lnTo>
                <a:lnTo>
                  <a:pt x="432" y="82"/>
                </a:lnTo>
                <a:lnTo>
                  <a:pt x="441" y="79"/>
                </a:lnTo>
                <a:lnTo>
                  <a:pt x="459" y="79"/>
                </a:lnTo>
                <a:lnTo>
                  <a:pt x="472" y="79"/>
                </a:lnTo>
                <a:lnTo>
                  <a:pt x="490" y="79"/>
                </a:lnTo>
                <a:lnTo>
                  <a:pt x="490" y="85"/>
                </a:lnTo>
                <a:lnTo>
                  <a:pt x="499" y="92"/>
                </a:lnTo>
                <a:lnTo>
                  <a:pt x="508" y="102"/>
                </a:lnTo>
                <a:lnTo>
                  <a:pt x="513" y="112"/>
                </a:lnTo>
                <a:lnTo>
                  <a:pt x="513" y="122"/>
                </a:lnTo>
                <a:lnTo>
                  <a:pt x="513" y="131"/>
                </a:lnTo>
                <a:lnTo>
                  <a:pt x="508" y="141"/>
                </a:lnTo>
                <a:lnTo>
                  <a:pt x="499" y="145"/>
                </a:lnTo>
                <a:lnTo>
                  <a:pt x="499" y="151"/>
                </a:lnTo>
                <a:lnTo>
                  <a:pt x="490" y="161"/>
                </a:lnTo>
                <a:lnTo>
                  <a:pt x="490" y="168"/>
                </a:lnTo>
                <a:lnTo>
                  <a:pt x="495" y="177"/>
                </a:lnTo>
                <a:lnTo>
                  <a:pt x="504" y="177"/>
                </a:lnTo>
                <a:lnTo>
                  <a:pt x="513" y="184"/>
                </a:lnTo>
                <a:lnTo>
                  <a:pt x="522" y="187"/>
                </a:lnTo>
                <a:lnTo>
                  <a:pt x="535" y="191"/>
                </a:lnTo>
                <a:lnTo>
                  <a:pt x="553" y="197"/>
                </a:lnTo>
                <a:lnTo>
                  <a:pt x="567" y="204"/>
                </a:lnTo>
                <a:lnTo>
                  <a:pt x="576" y="204"/>
                </a:lnTo>
                <a:lnTo>
                  <a:pt x="589" y="207"/>
                </a:lnTo>
                <a:lnTo>
                  <a:pt x="598" y="207"/>
                </a:lnTo>
                <a:lnTo>
                  <a:pt x="612" y="210"/>
                </a:lnTo>
                <a:lnTo>
                  <a:pt x="625" y="214"/>
                </a:lnTo>
                <a:lnTo>
                  <a:pt x="634" y="220"/>
                </a:lnTo>
                <a:lnTo>
                  <a:pt x="643" y="230"/>
                </a:lnTo>
                <a:lnTo>
                  <a:pt x="652" y="240"/>
                </a:lnTo>
                <a:lnTo>
                  <a:pt x="661" y="250"/>
                </a:lnTo>
                <a:lnTo>
                  <a:pt x="661" y="256"/>
                </a:lnTo>
                <a:lnTo>
                  <a:pt x="652" y="263"/>
                </a:lnTo>
                <a:lnTo>
                  <a:pt x="643" y="266"/>
                </a:lnTo>
                <a:lnTo>
                  <a:pt x="639" y="273"/>
                </a:lnTo>
                <a:lnTo>
                  <a:pt x="630" y="279"/>
                </a:lnTo>
                <a:lnTo>
                  <a:pt x="616" y="279"/>
                </a:lnTo>
                <a:lnTo>
                  <a:pt x="607" y="282"/>
                </a:lnTo>
                <a:lnTo>
                  <a:pt x="571" y="286"/>
                </a:lnTo>
                <a:lnTo>
                  <a:pt x="562" y="286"/>
                </a:lnTo>
                <a:lnTo>
                  <a:pt x="549" y="286"/>
                </a:lnTo>
                <a:lnTo>
                  <a:pt x="540" y="286"/>
                </a:lnTo>
                <a:lnTo>
                  <a:pt x="531" y="286"/>
                </a:lnTo>
                <a:lnTo>
                  <a:pt x="522" y="286"/>
                </a:lnTo>
                <a:lnTo>
                  <a:pt x="513" y="292"/>
                </a:lnTo>
                <a:lnTo>
                  <a:pt x="504" y="299"/>
                </a:lnTo>
                <a:lnTo>
                  <a:pt x="504" y="309"/>
                </a:lnTo>
                <a:lnTo>
                  <a:pt x="504" y="322"/>
                </a:lnTo>
                <a:lnTo>
                  <a:pt x="504" y="332"/>
                </a:lnTo>
                <a:lnTo>
                  <a:pt x="504" y="338"/>
                </a:lnTo>
                <a:lnTo>
                  <a:pt x="504" y="348"/>
                </a:lnTo>
                <a:lnTo>
                  <a:pt x="508" y="355"/>
                </a:lnTo>
                <a:lnTo>
                  <a:pt x="508" y="365"/>
                </a:lnTo>
                <a:lnTo>
                  <a:pt x="513" y="371"/>
                </a:lnTo>
                <a:lnTo>
                  <a:pt x="517" y="378"/>
                </a:lnTo>
                <a:lnTo>
                  <a:pt x="522" y="384"/>
                </a:lnTo>
                <a:lnTo>
                  <a:pt x="522" y="391"/>
                </a:lnTo>
                <a:lnTo>
                  <a:pt x="522" y="397"/>
                </a:lnTo>
                <a:lnTo>
                  <a:pt x="522" y="407"/>
                </a:lnTo>
                <a:lnTo>
                  <a:pt x="522" y="414"/>
                </a:lnTo>
                <a:lnTo>
                  <a:pt x="513" y="420"/>
                </a:lnTo>
                <a:lnTo>
                  <a:pt x="504" y="420"/>
                </a:lnTo>
                <a:lnTo>
                  <a:pt x="486" y="424"/>
                </a:lnTo>
                <a:lnTo>
                  <a:pt x="472" y="424"/>
                </a:lnTo>
                <a:lnTo>
                  <a:pt x="459" y="424"/>
                </a:lnTo>
                <a:lnTo>
                  <a:pt x="441" y="424"/>
                </a:lnTo>
                <a:lnTo>
                  <a:pt x="432" y="424"/>
                </a:lnTo>
                <a:lnTo>
                  <a:pt x="423" y="424"/>
                </a:lnTo>
                <a:lnTo>
                  <a:pt x="414" y="424"/>
                </a:lnTo>
                <a:lnTo>
                  <a:pt x="405" y="427"/>
                </a:lnTo>
                <a:lnTo>
                  <a:pt x="400" y="434"/>
                </a:lnTo>
                <a:lnTo>
                  <a:pt x="391" y="437"/>
                </a:lnTo>
                <a:lnTo>
                  <a:pt x="387" y="443"/>
                </a:lnTo>
                <a:lnTo>
                  <a:pt x="387" y="450"/>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67" name="Freeform 179">
            <a:extLst>
              <a:ext uri="{FF2B5EF4-FFF2-40B4-BE49-F238E27FC236}">
                <a16:creationId xmlns:a16="http://schemas.microsoft.com/office/drawing/2014/main" id="{7F85C960-2F73-A0AB-B6D2-86F40477223A}"/>
              </a:ext>
            </a:extLst>
          </p:cNvPr>
          <p:cNvSpPr>
            <a:spLocks/>
          </p:cNvSpPr>
          <p:nvPr/>
        </p:nvSpPr>
        <p:spPr bwMode="auto">
          <a:xfrm>
            <a:off x="7720013" y="2366963"/>
            <a:ext cx="206375" cy="85725"/>
          </a:xfrm>
          <a:custGeom>
            <a:avLst/>
            <a:gdLst>
              <a:gd name="T0" fmla="*/ 23580165 w 170"/>
              <a:gd name="T1" fmla="*/ 2915857 h 71"/>
              <a:gd name="T2" fmla="*/ 16211363 w 170"/>
              <a:gd name="T3" fmla="*/ 10204897 h 71"/>
              <a:gd name="T4" fmla="*/ 10316322 w 170"/>
              <a:gd name="T5" fmla="*/ 18951262 h 71"/>
              <a:gd name="T6" fmla="*/ 10316322 w 170"/>
              <a:gd name="T7" fmla="*/ 30613484 h 71"/>
              <a:gd name="T8" fmla="*/ 7368801 w 170"/>
              <a:gd name="T9" fmla="*/ 34986667 h 71"/>
              <a:gd name="T10" fmla="*/ 7368801 w 170"/>
              <a:gd name="T11" fmla="*/ 45191564 h 71"/>
              <a:gd name="T12" fmla="*/ 2947521 w 170"/>
              <a:gd name="T13" fmla="*/ 53939136 h 71"/>
              <a:gd name="T14" fmla="*/ 0 w 170"/>
              <a:gd name="T15" fmla="*/ 61228176 h 71"/>
              <a:gd name="T16" fmla="*/ 7368801 w 170"/>
              <a:gd name="T17" fmla="*/ 68517215 h 71"/>
              <a:gd name="T18" fmla="*/ 20632644 w 170"/>
              <a:gd name="T19" fmla="*/ 72890398 h 71"/>
              <a:gd name="T20" fmla="*/ 29473992 w 170"/>
              <a:gd name="T21" fmla="*/ 80179438 h 71"/>
              <a:gd name="T22" fmla="*/ 42737835 w 170"/>
              <a:gd name="T23" fmla="*/ 87468477 h 71"/>
              <a:gd name="T24" fmla="*/ 56001677 w 170"/>
              <a:gd name="T25" fmla="*/ 90383127 h 71"/>
              <a:gd name="T26" fmla="*/ 69265520 w 170"/>
              <a:gd name="T27" fmla="*/ 94757517 h 71"/>
              <a:gd name="T28" fmla="*/ 82528149 w 170"/>
              <a:gd name="T29" fmla="*/ 97672167 h 71"/>
              <a:gd name="T30" fmla="*/ 95791991 w 170"/>
              <a:gd name="T31" fmla="*/ 99130700 h 71"/>
              <a:gd name="T32" fmla="*/ 109055834 w 170"/>
              <a:gd name="T33" fmla="*/ 102046557 h 71"/>
              <a:gd name="T34" fmla="*/ 122319676 w 170"/>
              <a:gd name="T35" fmla="*/ 102046557 h 71"/>
              <a:gd name="T36" fmla="*/ 135582305 w 170"/>
              <a:gd name="T37" fmla="*/ 102046557 h 71"/>
              <a:gd name="T38" fmla="*/ 153267429 w 170"/>
              <a:gd name="T39" fmla="*/ 99130700 h 71"/>
              <a:gd name="T40" fmla="*/ 166531271 w 170"/>
              <a:gd name="T41" fmla="*/ 99130700 h 71"/>
              <a:gd name="T42" fmla="*/ 179793900 w 170"/>
              <a:gd name="T43" fmla="*/ 94757517 h 71"/>
              <a:gd name="T44" fmla="*/ 193057743 w 170"/>
              <a:gd name="T45" fmla="*/ 91841660 h 71"/>
              <a:gd name="T46" fmla="*/ 206321585 w 170"/>
              <a:gd name="T47" fmla="*/ 87468477 h 71"/>
              <a:gd name="T48" fmla="*/ 219585428 w 170"/>
              <a:gd name="T49" fmla="*/ 80179438 h 71"/>
              <a:gd name="T50" fmla="*/ 228426776 w 170"/>
              <a:gd name="T51" fmla="*/ 72890398 h 71"/>
              <a:gd name="T52" fmla="*/ 235795577 w 170"/>
              <a:gd name="T53" fmla="*/ 64142826 h 71"/>
              <a:gd name="T54" fmla="*/ 235795577 w 170"/>
              <a:gd name="T55" fmla="*/ 64142826 h 71"/>
              <a:gd name="T56" fmla="*/ 235795577 w 170"/>
              <a:gd name="T57" fmla="*/ 67058683 h 71"/>
              <a:gd name="T58" fmla="*/ 241690618 w 170"/>
              <a:gd name="T59" fmla="*/ 67058683 h 71"/>
              <a:gd name="T60" fmla="*/ 235795577 w 170"/>
              <a:gd name="T61" fmla="*/ 68517215 h 71"/>
              <a:gd name="T62" fmla="*/ 219585428 w 170"/>
              <a:gd name="T63" fmla="*/ 64142826 h 71"/>
              <a:gd name="T64" fmla="*/ 193057743 w 170"/>
              <a:gd name="T65" fmla="*/ 61228176 h 71"/>
              <a:gd name="T66" fmla="*/ 179793900 w 170"/>
              <a:gd name="T67" fmla="*/ 59769643 h 71"/>
              <a:gd name="T68" fmla="*/ 166531271 w 170"/>
              <a:gd name="T69" fmla="*/ 56853786 h 71"/>
              <a:gd name="T70" fmla="*/ 153267429 w 170"/>
              <a:gd name="T71" fmla="*/ 53939136 h 71"/>
              <a:gd name="T72" fmla="*/ 135582305 w 170"/>
              <a:gd name="T73" fmla="*/ 52480604 h 71"/>
              <a:gd name="T74" fmla="*/ 119372156 w 170"/>
              <a:gd name="T75" fmla="*/ 49564746 h 71"/>
              <a:gd name="T76" fmla="*/ 106108313 w 170"/>
              <a:gd name="T77" fmla="*/ 48107421 h 71"/>
              <a:gd name="T78" fmla="*/ 92844471 w 170"/>
              <a:gd name="T79" fmla="*/ 42275706 h 71"/>
              <a:gd name="T80" fmla="*/ 82528149 w 170"/>
              <a:gd name="T81" fmla="*/ 37902524 h 71"/>
              <a:gd name="T82" fmla="*/ 73686801 w 170"/>
              <a:gd name="T83" fmla="*/ 33529342 h 71"/>
              <a:gd name="T84" fmla="*/ 63370479 w 170"/>
              <a:gd name="T85" fmla="*/ 23324444 h 71"/>
              <a:gd name="T86" fmla="*/ 53054157 w 170"/>
              <a:gd name="T87" fmla="*/ 16035405 h 71"/>
              <a:gd name="T88" fmla="*/ 47159115 w 170"/>
              <a:gd name="T89" fmla="*/ 10204897 h 71"/>
              <a:gd name="T90" fmla="*/ 33895273 w 170"/>
              <a:gd name="T91" fmla="*/ 0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70" h="71">
                <a:moveTo>
                  <a:pt x="18" y="0"/>
                </a:moveTo>
                <a:lnTo>
                  <a:pt x="16" y="2"/>
                </a:lnTo>
                <a:lnTo>
                  <a:pt x="14" y="5"/>
                </a:lnTo>
                <a:lnTo>
                  <a:pt x="11" y="7"/>
                </a:lnTo>
                <a:lnTo>
                  <a:pt x="9" y="10"/>
                </a:lnTo>
                <a:lnTo>
                  <a:pt x="7" y="13"/>
                </a:lnTo>
                <a:lnTo>
                  <a:pt x="7" y="15"/>
                </a:lnTo>
                <a:lnTo>
                  <a:pt x="7" y="21"/>
                </a:lnTo>
                <a:lnTo>
                  <a:pt x="9" y="15"/>
                </a:lnTo>
                <a:lnTo>
                  <a:pt x="5" y="24"/>
                </a:lnTo>
                <a:lnTo>
                  <a:pt x="0" y="26"/>
                </a:lnTo>
                <a:lnTo>
                  <a:pt x="5" y="31"/>
                </a:lnTo>
                <a:lnTo>
                  <a:pt x="0" y="33"/>
                </a:lnTo>
                <a:lnTo>
                  <a:pt x="2" y="37"/>
                </a:lnTo>
                <a:lnTo>
                  <a:pt x="5" y="39"/>
                </a:lnTo>
                <a:lnTo>
                  <a:pt x="0" y="42"/>
                </a:lnTo>
                <a:lnTo>
                  <a:pt x="5" y="44"/>
                </a:lnTo>
                <a:lnTo>
                  <a:pt x="5" y="47"/>
                </a:lnTo>
                <a:lnTo>
                  <a:pt x="9" y="49"/>
                </a:lnTo>
                <a:lnTo>
                  <a:pt x="14" y="50"/>
                </a:lnTo>
                <a:lnTo>
                  <a:pt x="16" y="54"/>
                </a:lnTo>
                <a:lnTo>
                  <a:pt x="20" y="55"/>
                </a:lnTo>
                <a:lnTo>
                  <a:pt x="25" y="57"/>
                </a:lnTo>
                <a:lnTo>
                  <a:pt x="29" y="60"/>
                </a:lnTo>
                <a:lnTo>
                  <a:pt x="34" y="62"/>
                </a:lnTo>
                <a:lnTo>
                  <a:pt x="38" y="62"/>
                </a:lnTo>
                <a:lnTo>
                  <a:pt x="43" y="63"/>
                </a:lnTo>
                <a:lnTo>
                  <a:pt x="47" y="65"/>
                </a:lnTo>
                <a:lnTo>
                  <a:pt x="52" y="65"/>
                </a:lnTo>
                <a:lnTo>
                  <a:pt x="56" y="67"/>
                </a:lnTo>
                <a:lnTo>
                  <a:pt x="61" y="67"/>
                </a:lnTo>
                <a:lnTo>
                  <a:pt x="65" y="68"/>
                </a:lnTo>
                <a:lnTo>
                  <a:pt x="70" y="68"/>
                </a:lnTo>
                <a:lnTo>
                  <a:pt x="74" y="70"/>
                </a:lnTo>
                <a:lnTo>
                  <a:pt x="79" y="70"/>
                </a:lnTo>
                <a:lnTo>
                  <a:pt x="83" y="70"/>
                </a:lnTo>
                <a:lnTo>
                  <a:pt x="88" y="70"/>
                </a:lnTo>
                <a:lnTo>
                  <a:pt x="92" y="70"/>
                </a:lnTo>
                <a:lnTo>
                  <a:pt x="97" y="70"/>
                </a:lnTo>
                <a:lnTo>
                  <a:pt x="104" y="68"/>
                </a:lnTo>
                <a:lnTo>
                  <a:pt x="108" y="68"/>
                </a:lnTo>
                <a:lnTo>
                  <a:pt x="113" y="68"/>
                </a:lnTo>
                <a:lnTo>
                  <a:pt x="117" y="67"/>
                </a:lnTo>
                <a:lnTo>
                  <a:pt x="122" y="65"/>
                </a:lnTo>
                <a:lnTo>
                  <a:pt x="126" y="65"/>
                </a:lnTo>
                <a:lnTo>
                  <a:pt x="131" y="63"/>
                </a:lnTo>
                <a:lnTo>
                  <a:pt x="135" y="62"/>
                </a:lnTo>
                <a:lnTo>
                  <a:pt x="140" y="60"/>
                </a:lnTo>
                <a:lnTo>
                  <a:pt x="144" y="57"/>
                </a:lnTo>
                <a:lnTo>
                  <a:pt x="149" y="55"/>
                </a:lnTo>
                <a:lnTo>
                  <a:pt x="151" y="52"/>
                </a:lnTo>
                <a:lnTo>
                  <a:pt x="155" y="50"/>
                </a:lnTo>
                <a:lnTo>
                  <a:pt x="158" y="47"/>
                </a:lnTo>
                <a:lnTo>
                  <a:pt x="160" y="44"/>
                </a:lnTo>
                <a:lnTo>
                  <a:pt x="155" y="44"/>
                </a:lnTo>
                <a:lnTo>
                  <a:pt x="160" y="44"/>
                </a:lnTo>
                <a:lnTo>
                  <a:pt x="164" y="46"/>
                </a:lnTo>
                <a:lnTo>
                  <a:pt x="160" y="46"/>
                </a:lnTo>
                <a:lnTo>
                  <a:pt x="155" y="44"/>
                </a:lnTo>
                <a:lnTo>
                  <a:pt x="164" y="46"/>
                </a:lnTo>
                <a:lnTo>
                  <a:pt x="169" y="47"/>
                </a:lnTo>
                <a:lnTo>
                  <a:pt x="160" y="47"/>
                </a:lnTo>
                <a:lnTo>
                  <a:pt x="153" y="46"/>
                </a:lnTo>
                <a:lnTo>
                  <a:pt x="149" y="44"/>
                </a:lnTo>
                <a:lnTo>
                  <a:pt x="135" y="42"/>
                </a:lnTo>
                <a:lnTo>
                  <a:pt x="131" y="42"/>
                </a:lnTo>
                <a:lnTo>
                  <a:pt x="126" y="42"/>
                </a:lnTo>
                <a:lnTo>
                  <a:pt x="122" y="41"/>
                </a:lnTo>
                <a:lnTo>
                  <a:pt x="117" y="41"/>
                </a:lnTo>
                <a:lnTo>
                  <a:pt x="113" y="39"/>
                </a:lnTo>
                <a:lnTo>
                  <a:pt x="108" y="39"/>
                </a:lnTo>
                <a:lnTo>
                  <a:pt x="104" y="37"/>
                </a:lnTo>
                <a:lnTo>
                  <a:pt x="99" y="36"/>
                </a:lnTo>
                <a:lnTo>
                  <a:pt x="92" y="36"/>
                </a:lnTo>
                <a:lnTo>
                  <a:pt x="88" y="34"/>
                </a:lnTo>
                <a:lnTo>
                  <a:pt x="81" y="34"/>
                </a:lnTo>
                <a:lnTo>
                  <a:pt x="77" y="34"/>
                </a:lnTo>
                <a:lnTo>
                  <a:pt x="72" y="33"/>
                </a:lnTo>
                <a:lnTo>
                  <a:pt x="68" y="33"/>
                </a:lnTo>
                <a:lnTo>
                  <a:pt x="63" y="29"/>
                </a:lnTo>
                <a:lnTo>
                  <a:pt x="59" y="29"/>
                </a:lnTo>
                <a:lnTo>
                  <a:pt x="56" y="26"/>
                </a:lnTo>
                <a:lnTo>
                  <a:pt x="54" y="23"/>
                </a:lnTo>
                <a:lnTo>
                  <a:pt x="50" y="23"/>
                </a:lnTo>
                <a:lnTo>
                  <a:pt x="47" y="20"/>
                </a:lnTo>
                <a:lnTo>
                  <a:pt x="43" y="16"/>
                </a:lnTo>
                <a:lnTo>
                  <a:pt x="38" y="15"/>
                </a:lnTo>
                <a:lnTo>
                  <a:pt x="36" y="11"/>
                </a:lnTo>
                <a:lnTo>
                  <a:pt x="32" y="10"/>
                </a:lnTo>
                <a:lnTo>
                  <a:pt x="32" y="7"/>
                </a:lnTo>
                <a:lnTo>
                  <a:pt x="27" y="3"/>
                </a:lnTo>
                <a:lnTo>
                  <a:pt x="23" y="0"/>
                </a:lnTo>
                <a:lnTo>
                  <a:pt x="18" y="0"/>
                </a:lnTo>
              </a:path>
            </a:pathLst>
          </a:custGeom>
          <a:solidFill>
            <a:schemeClr val="accent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68" name="Oval 180">
            <a:extLst>
              <a:ext uri="{FF2B5EF4-FFF2-40B4-BE49-F238E27FC236}">
                <a16:creationId xmlns:a16="http://schemas.microsoft.com/office/drawing/2014/main" id="{D427BADD-23BC-C577-1C10-0F2F6A570F4A}"/>
              </a:ext>
            </a:extLst>
          </p:cNvPr>
          <p:cNvSpPr>
            <a:spLocks noChangeArrowheads="1"/>
          </p:cNvSpPr>
          <p:nvPr/>
        </p:nvSpPr>
        <p:spPr bwMode="auto">
          <a:xfrm>
            <a:off x="7721600" y="2347913"/>
            <a:ext cx="209550" cy="104775"/>
          </a:xfrm>
          <a:prstGeom prst="ellipse">
            <a:avLst/>
          </a:prstGeom>
          <a:noFill/>
          <a:ln w="12700">
            <a:solidFill>
              <a:schemeClr val="tx1"/>
            </a:solidFill>
            <a:round/>
            <a:headEnd/>
            <a:tailEn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3169" name="Freeform 181">
            <a:extLst>
              <a:ext uri="{FF2B5EF4-FFF2-40B4-BE49-F238E27FC236}">
                <a16:creationId xmlns:a16="http://schemas.microsoft.com/office/drawing/2014/main" id="{2BB4F4C4-D8F1-EF4D-A0E2-93EB81AB88A2}"/>
              </a:ext>
            </a:extLst>
          </p:cNvPr>
          <p:cNvSpPr>
            <a:spLocks/>
          </p:cNvSpPr>
          <p:nvPr/>
        </p:nvSpPr>
        <p:spPr bwMode="auto">
          <a:xfrm>
            <a:off x="7961313" y="1816100"/>
            <a:ext cx="306387" cy="185738"/>
          </a:xfrm>
          <a:custGeom>
            <a:avLst/>
            <a:gdLst>
              <a:gd name="T0" fmla="*/ 108525182 w 253"/>
              <a:gd name="T1" fmla="*/ 55276352 h 154"/>
              <a:gd name="T2" fmla="*/ 89460160 w 253"/>
              <a:gd name="T3" fmla="*/ 50912716 h 154"/>
              <a:gd name="T4" fmla="*/ 63062437 w 253"/>
              <a:gd name="T5" fmla="*/ 50912716 h 154"/>
              <a:gd name="T6" fmla="*/ 42529664 w 253"/>
              <a:gd name="T7" fmla="*/ 55276352 h 154"/>
              <a:gd name="T8" fmla="*/ 29330803 w 253"/>
              <a:gd name="T9" fmla="*/ 56732104 h 154"/>
              <a:gd name="T10" fmla="*/ 16131942 w 253"/>
              <a:gd name="T11" fmla="*/ 69823015 h 154"/>
              <a:gd name="T12" fmla="*/ 16131942 w 253"/>
              <a:gd name="T13" fmla="*/ 81460586 h 154"/>
              <a:gd name="T14" fmla="*/ 16131942 w 253"/>
              <a:gd name="T15" fmla="*/ 96007249 h 154"/>
              <a:gd name="T16" fmla="*/ 13198861 w 253"/>
              <a:gd name="T17" fmla="*/ 107644820 h 154"/>
              <a:gd name="T18" fmla="*/ 2933080 w 253"/>
              <a:gd name="T19" fmla="*/ 117826639 h 154"/>
              <a:gd name="T20" fmla="*/ 0 w 253"/>
              <a:gd name="T21" fmla="*/ 126555119 h 154"/>
              <a:gd name="T22" fmla="*/ 2933080 w 253"/>
              <a:gd name="T23" fmla="*/ 136738145 h 154"/>
              <a:gd name="T24" fmla="*/ 20531562 w 253"/>
              <a:gd name="T25" fmla="*/ 145465418 h 154"/>
              <a:gd name="T26" fmla="*/ 33730423 w 253"/>
              <a:gd name="T27" fmla="*/ 155648444 h 154"/>
              <a:gd name="T28" fmla="*/ 55729737 w 253"/>
              <a:gd name="T29" fmla="*/ 170195106 h 154"/>
              <a:gd name="T30" fmla="*/ 76261299 w 253"/>
              <a:gd name="T31" fmla="*/ 178922380 h 154"/>
              <a:gd name="T32" fmla="*/ 92393240 w 253"/>
              <a:gd name="T33" fmla="*/ 189105406 h 154"/>
              <a:gd name="T34" fmla="*/ 108525182 w 253"/>
              <a:gd name="T35" fmla="*/ 196378134 h 154"/>
              <a:gd name="T36" fmla="*/ 129056744 w 253"/>
              <a:gd name="T37" fmla="*/ 203652068 h 154"/>
              <a:gd name="T38" fmla="*/ 148122977 w 253"/>
              <a:gd name="T39" fmla="*/ 208015705 h 154"/>
              <a:gd name="T40" fmla="*/ 168654539 w 253"/>
              <a:gd name="T41" fmla="*/ 212379342 h 154"/>
              <a:gd name="T42" fmla="*/ 187719561 w 253"/>
              <a:gd name="T43" fmla="*/ 219653276 h 154"/>
              <a:gd name="T44" fmla="*/ 208251123 w 253"/>
              <a:gd name="T45" fmla="*/ 222562368 h 154"/>
              <a:gd name="T46" fmla="*/ 237583137 w 253"/>
              <a:gd name="T47" fmla="*/ 222562368 h 154"/>
              <a:gd name="T48" fmla="*/ 263980859 w 253"/>
              <a:gd name="T49" fmla="*/ 212379342 h 154"/>
              <a:gd name="T50" fmla="*/ 280112801 w 253"/>
              <a:gd name="T51" fmla="*/ 200742977 h 154"/>
              <a:gd name="T52" fmla="*/ 297711283 w 253"/>
              <a:gd name="T53" fmla="*/ 189105406 h 154"/>
              <a:gd name="T54" fmla="*/ 306510524 w 253"/>
              <a:gd name="T55" fmla="*/ 158557535 h 154"/>
              <a:gd name="T56" fmla="*/ 306510524 w 253"/>
              <a:gd name="T57" fmla="*/ 144010873 h 154"/>
              <a:gd name="T58" fmla="*/ 306510524 w 253"/>
              <a:gd name="T59" fmla="*/ 125100573 h 154"/>
              <a:gd name="T60" fmla="*/ 310910144 w 253"/>
              <a:gd name="T61" fmla="*/ 114917548 h 154"/>
              <a:gd name="T62" fmla="*/ 324109005 w 253"/>
              <a:gd name="T63" fmla="*/ 107644820 h 154"/>
              <a:gd name="T64" fmla="*/ 340242158 w 253"/>
              <a:gd name="T65" fmla="*/ 103279977 h 154"/>
              <a:gd name="T66" fmla="*/ 353441019 w 253"/>
              <a:gd name="T67" fmla="*/ 96007249 h 154"/>
              <a:gd name="T68" fmla="*/ 363706800 w 253"/>
              <a:gd name="T69" fmla="*/ 85824223 h 154"/>
              <a:gd name="T70" fmla="*/ 369572961 w 253"/>
              <a:gd name="T71" fmla="*/ 69823015 h 154"/>
              <a:gd name="T72" fmla="*/ 369572961 w 253"/>
              <a:gd name="T73" fmla="*/ 59641195 h 154"/>
              <a:gd name="T74" fmla="*/ 359307180 w 253"/>
              <a:gd name="T75" fmla="*/ 48003624 h 154"/>
              <a:gd name="T76" fmla="*/ 350507939 w 253"/>
              <a:gd name="T77" fmla="*/ 33456962 h 154"/>
              <a:gd name="T78" fmla="*/ 327043297 w 253"/>
              <a:gd name="T79" fmla="*/ 21819391 h 154"/>
              <a:gd name="T80" fmla="*/ 303577443 w 253"/>
              <a:gd name="T81" fmla="*/ 10183026 h 154"/>
              <a:gd name="T82" fmla="*/ 290378582 w 253"/>
              <a:gd name="T83" fmla="*/ 0 h 154"/>
              <a:gd name="T84" fmla="*/ 274246640 w 253"/>
              <a:gd name="T85" fmla="*/ 0 h 154"/>
              <a:gd name="T86" fmla="*/ 258114699 w 253"/>
              <a:gd name="T87" fmla="*/ 0 h 154"/>
              <a:gd name="T88" fmla="*/ 240516217 w 253"/>
              <a:gd name="T89" fmla="*/ 0 h 154"/>
              <a:gd name="T90" fmla="*/ 224383064 w 253"/>
              <a:gd name="T91" fmla="*/ 10183026 h 154"/>
              <a:gd name="T92" fmla="*/ 211184203 w 253"/>
              <a:gd name="T93" fmla="*/ 21819391 h 154"/>
              <a:gd name="T94" fmla="*/ 197985342 w 253"/>
              <a:gd name="T95" fmla="*/ 33456962 h 154"/>
              <a:gd name="T96" fmla="*/ 181853400 w 253"/>
              <a:gd name="T97" fmla="*/ 43639987 h 154"/>
              <a:gd name="T98" fmla="*/ 168654539 w 253"/>
              <a:gd name="T99" fmla="*/ 50912716 h 154"/>
              <a:gd name="T100" fmla="*/ 152522597 w 253"/>
              <a:gd name="T101" fmla="*/ 52367261 h 154"/>
              <a:gd name="T102" fmla="*/ 131989824 w 253"/>
              <a:gd name="T103" fmla="*/ 55276352 h 154"/>
              <a:gd name="T104" fmla="*/ 115857883 w 253"/>
              <a:gd name="T105" fmla="*/ 55276352 h 1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3" h="154">
                <a:moveTo>
                  <a:pt x="79" y="38"/>
                </a:moveTo>
                <a:lnTo>
                  <a:pt x="74" y="38"/>
                </a:lnTo>
                <a:lnTo>
                  <a:pt x="68" y="36"/>
                </a:lnTo>
                <a:lnTo>
                  <a:pt x="61" y="35"/>
                </a:lnTo>
                <a:lnTo>
                  <a:pt x="52" y="35"/>
                </a:lnTo>
                <a:lnTo>
                  <a:pt x="43" y="35"/>
                </a:lnTo>
                <a:lnTo>
                  <a:pt x="36" y="36"/>
                </a:lnTo>
                <a:lnTo>
                  <a:pt x="29" y="38"/>
                </a:lnTo>
                <a:lnTo>
                  <a:pt x="25" y="38"/>
                </a:lnTo>
                <a:lnTo>
                  <a:pt x="20" y="39"/>
                </a:lnTo>
                <a:lnTo>
                  <a:pt x="14" y="44"/>
                </a:lnTo>
                <a:lnTo>
                  <a:pt x="11" y="48"/>
                </a:lnTo>
                <a:lnTo>
                  <a:pt x="11" y="51"/>
                </a:lnTo>
                <a:lnTo>
                  <a:pt x="11" y="56"/>
                </a:lnTo>
                <a:lnTo>
                  <a:pt x="11" y="61"/>
                </a:lnTo>
                <a:lnTo>
                  <a:pt x="11" y="66"/>
                </a:lnTo>
                <a:lnTo>
                  <a:pt x="11" y="69"/>
                </a:lnTo>
                <a:lnTo>
                  <a:pt x="9" y="74"/>
                </a:lnTo>
                <a:lnTo>
                  <a:pt x="7" y="77"/>
                </a:lnTo>
                <a:lnTo>
                  <a:pt x="2" y="81"/>
                </a:lnTo>
                <a:lnTo>
                  <a:pt x="2" y="84"/>
                </a:lnTo>
                <a:lnTo>
                  <a:pt x="0" y="87"/>
                </a:lnTo>
                <a:lnTo>
                  <a:pt x="2" y="90"/>
                </a:lnTo>
                <a:lnTo>
                  <a:pt x="2" y="94"/>
                </a:lnTo>
                <a:lnTo>
                  <a:pt x="7" y="99"/>
                </a:lnTo>
                <a:lnTo>
                  <a:pt x="14" y="100"/>
                </a:lnTo>
                <a:lnTo>
                  <a:pt x="16" y="104"/>
                </a:lnTo>
                <a:lnTo>
                  <a:pt x="23" y="107"/>
                </a:lnTo>
                <a:lnTo>
                  <a:pt x="32" y="112"/>
                </a:lnTo>
                <a:lnTo>
                  <a:pt x="38" y="117"/>
                </a:lnTo>
                <a:lnTo>
                  <a:pt x="45" y="120"/>
                </a:lnTo>
                <a:lnTo>
                  <a:pt x="52" y="123"/>
                </a:lnTo>
                <a:lnTo>
                  <a:pt x="56" y="127"/>
                </a:lnTo>
                <a:lnTo>
                  <a:pt x="63" y="130"/>
                </a:lnTo>
                <a:lnTo>
                  <a:pt x="70" y="133"/>
                </a:lnTo>
                <a:lnTo>
                  <a:pt x="74" y="135"/>
                </a:lnTo>
                <a:lnTo>
                  <a:pt x="81" y="137"/>
                </a:lnTo>
                <a:lnTo>
                  <a:pt x="88" y="140"/>
                </a:lnTo>
                <a:lnTo>
                  <a:pt x="95" y="141"/>
                </a:lnTo>
                <a:lnTo>
                  <a:pt x="101" y="143"/>
                </a:lnTo>
                <a:lnTo>
                  <a:pt x="106" y="145"/>
                </a:lnTo>
                <a:lnTo>
                  <a:pt x="115" y="146"/>
                </a:lnTo>
                <a:lnTo>
                  <a:pt x="119" y="148"/>
                </a:lnTo>
                <a:lnTo>
                  <a:pt x="128" y="151"/>
                </a:lnTo>
                <a:lnTo>
                  <a:pt x="135" y="151"/>
                </a:lnTo>
                <a:lnTo>
                  <a:pt x="142" y="153"/>
                </a:lnTo>
                <a:lnTo>
                  <a:pt x="153" y="153"/>
                </a:lnTo>
                <a:lnTo>
                  <a:pt x="162" y="153"/>
                </a:lnTo>
                <a:lnTo>
                  <a:pt x="171" y="150"/>
                </a:lnTo>
                <a:lnTo>
                  <a:pt x="180" y="146"/>
                </a:lnTo>
                <a:lnTo>
                  <a:pt x="187" y="143"/>
                </a:lnTo>
                <a:lnTo>
                  <a:pt x="191" y="138"/>
                </a:lnTo>
                <a:lnTo>
                  <a:pt x="196" y="133"/>
                </a:lnTo>
                <a:lnTo>
                  <a:pt x="203" y="130"/>
                </a:lnTo>
                <a:lnTo>
                  <a:pt x="205" y="125"/>
                </a:lnTo>
                <a:lnTo>
                  <a:pt x="209" y="109"/>
                </a:lnTo>
                <a:lnTo>
                  <a:pt x="209" y="104"/>
                </a:lnTo>
                <a:lnTo>
                  <a:pt x="209" y="99"/>
                </a:lnTo>
                <a:lnTo>
                  <a:pt x="209" y="92"/>
                </a:lnTo>
                <a:lnTo>
                  <a:pt x="209" y="86"/>
                </a:lnTo>
                <a:lnTo>
                  <a:pt x="209" y="82"/>
                </a:lnTo>
                <a:lnTo>
                  <a:pt x="212" y="79"/>
                </a:lnTo>
                <a:lnTo>
                  <a:pt x="216" y="76"/>
                </a:lnTo>
                <a:lnTo>
                  <a:pt x="221" y="74"/>
                </a:lnTo>
                <a:lnTo>
                  <a:pt x="227" y="72"/>
                </a:lnTo>
                <a:lnTo>
                  <a:pt x="232" y="71"/>
                </a:lnTo>
                <a:lnTo>
                  <a:pt x="236" y="69"/>
                </a:lnTo>
                <a:lnTo>
                  <a:pt x="241" y="66"/>
                </a:lnTo>
                <a:lnTo>
                  <a:pt x="245" y="63"/>
                </a:lnTo>
                <a:lnTo>
                  <a:pt x="248" y="59"/>
                </a:lnTo>
                <a:lnTo>
                  <a:pt x="250" y="54"/>
                </a:lnTo>
                <a:lnTo>
                  <a:pt x="252" y="48"/>
                </a:lnTo>
                <a:lnTo>
                  <a:pt x="252" y="44"/>
                </a:lnTo>
                <a:lnTo>
                  <a:pt x="252" y="41"/>
                </a:lnTo>
                <a:lnTo>
                  <a:pt x="250" y="36"/>
                </a:lnTo>
                <a:lnTo>
                  <a:pt x="245" y="33"/>
                </a:lnTo>
                <a:lnTo>
                  <a:pt x="243" y="28"/>
                </a:lnTo>
                <a:lnTo>
                  <a:pt x="239" y="23"/>
                </a:lnTo>
                <a:lnTo>
                  <a:pt x="232" y="18"/>
                </a:lnTo>
                <a:lnTo>
                  <a:pt x="223" y="15"/>
                </a:lnTo>
                <a:lnTo>
                  <a:pt x="216" y="10"/>
                </a:lnTo>
                <a:lnTo>
                  <a:pt x="207" y="7"/>
                </a:lnTo>
                <a:lnTo>
                  <a:pt x="205" y="3"/>
                </a:lnTo>
                <a:lnTo>
                  <a:pt x="198" y="0"/>
                </a:lnTo>
                <a:lnTo>
                  <a:pt x="194" y="0"/>
                </a:lnTo>
                <a:lnTo>
                  <a:pt x="187" y="0"/>
                </a:lnTo>
                <a:lnTo>
                  <a:pt x="180" y="0"/>
                </a:lnTo>
                <a:lnTo>
                  <a:pt x="176" y="0"/>
                </a:lnTo>
                <a:lnTo>
                  <a:pt x="169" y="0"/>
                </a:lnTo>
                <a:lnTo>
                  <a:pt x="164" y="0"/>
                </a:lnTo>
                <a:lnTo>
                  <a:pt x="158" y="3"/>
                </a:lnTo>
                <a:lnTo>
                  <a:pt x="153" y="7"/>
                </a:lnTo>
                <a:lnTo>
                  <a:pt x="149" y="10"/>
                </a:lnTo>
                <a:lnTo>
                  <a:pt x="144" y="15"/>
                </a:lnTo>
                <a:lnTo>
                  <a:pt x="140" y="20"/>
                </a:lnTo>
                <a:lnTo>
                  <a:pt x="135" y="23"/>
                </a:lnTo>
                <a:lnTo>
                  <a:pt x="131" y="26"/>
                </a:lnTo>
                <a:lnTo>
                  <a:pt x="124" y="30"/>
                </a:lnTo>
                <a:lnTo>
                  <a:pt x="122" y="33"/>
                </a:lnTo>
                <a:lnTo>
                  <a:pt x="115" y="35"/>
                </a:lnTo>
                <a:lnTo>
                  <a:pt x="108" y="36"/>
                </a:lnTo>
                <a:lnTo>
                  <a:pt x="104" y="36"/>
                </a:lnTo>
                <a:lnTo>
                  <a:pt x="97" y="38"/>
                </a:lnTo>
                <a:lnTo>
                  <a:pt x="90" y="38"/>
                </a:lnTo>
                <a:lnTo>
                  <a:pt x="83" y="38"/>
                </a:lnTo>
                <a:lnTo>
                  <a:pt x="79" y="38"/>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70" name="Freeform 182">
            <a:extLst>
              <a:ext uri="{FF2B5EF4-FFF2-40B4-BE49-F238E27FC236}">
                <a16:creationId xmlns:a16="http://schemas.microsoft.com/office/drawing/2014/main" id="{B4685EEC-0318-BF6A-4567-411ECE3FE97B}"/>
              </a:ext>
            </a:extLst>
          </p:cNvPr>
          <p:cNvSpPr>
            <a:spLocks/>
          </p:cNvSpPr>
          <p:nvPr/>
        </p:nvSpPr>
        <p:spPr bwMode="auto">
          <a:xfrm>
            <a:off x="8058150" y="1889125"/>
            <a:ext cx="112713" cy="28575"/>
          </a:xfrm>
          <a:custGeom>
            <a:avLst/>
            <a:gdLst>
              <a:gd name="T0" fmla="*/ 76380631 w 93"/>
              <a:gd name="T1" fmla="*/ 2834878 h 24"/>
              <a:gd name="T2" fmla="*/ 66099509 w 93"/>
              <a:gd name="T3" fmla="*/ 2834878 h 24"/>
              <a:gd name="T4" fmla="*/ 55817174 w 93"/>
              <a:gd name="T5" fmla="*/ 2834878 h 24"/>
              <a:gd name="T6" fmla="*/ 45534840 w 93"/>
              <a:gd name="T7" fmla="*/ 2834878 h 24"/>
              <a:gd name="T8" fmla="*/ 39659220 w 93"/>
              <a:gd name="T9" fmla="*/ 2834878 h 24"/>
              <a:gd name="T10" fmla="*/ 32314696 w 93"/>
              <a:gd name="T11" fmla="*/ 2834878 h 24"/>
              <a:gd name="T12" fmla="*/ 26439076 w 93"/>
              <a:gd name="T13" fmla="*/ 2834878 h 24"/>
              <a:gd name="T14" fmla="*/ 19095764 w 93"/>
              <a:gd name="T15" fmla="*/ 2834878 h 24"/>
              <a:gd name="T16" fmla="*/ 13220144 w 93"/>
              <a:gd name="T17" fmla="*/ 4252913 h 24"/>
              <a:gd name="T18" fmla="*/ 5875620 w 93"/>
              <a:gd name="T19" fmla="*/ 7087791 h 24"/>
              <a:gd name="T20" fmla="*/ 0 w 93"/>
              <a:gd name="T21" fmla="*/ 9922669 h 24"/>
              <a:gd name="T22" fmla="*/ 0 w 93"/>
              <a:gd name="T23" fmla="*/ 14175581 h 24"/>
              <a:gd name="T24" fmla="*/ 5875620 w 93"/>
              <a:gd name="T25" fmla="*/ 18428494 h 24"/>
              <a:gd name="T26" fmla="*/ 16157954 w 93"/>
              <a:gd name="T27" fmla="*/ 21263372 h 24"/>
              <a:gd name="T28" fmla="*/ 23501266 w 93"/>
              <a:gd name="T29" fmla="*/ 22681406 h 24"/>
              <a:gd name="T30" fmla="*/ 29376886 w 93"/>
              <a:gd name="T31" fmla="*/ 22681406 h 24"/>
              <a:gd name="T32" fmla="*/ 36721411 w 93"/>
              <a:gd name="T33" fmla="*/ 22681406 h 24"/>
              <a:gd name="T34" fmla="*/ 42597030 w 93"/>
              <a:gd name="T35" fmla="*/ 22681406 h 24"/>
              <a:gd name="T36" fmla="*/ 52879365 w 93"/>
              <a:gd name="T37" fmla="*/ 25516284 h 24"/>
              <a:gd name="T38" fmla="*/ 63161699 w 93"/>
              <a:gd name="T39" fmla="*/ 25516284 h 24"/>
              <a:gd name="T40" fmla="*/ 69036107 w 93"/>
              <a:gd name="T41" fmla="*/ 25516284 h 24"/>
              <a:gd name="T42" fmla="*/ 76380631 w 93"/>
              <a:gd name="T43" fmla="*/ 25516284 h 24"/>
              <a:gd name="T44" fmla="*/ 82256251 w 93"/>
              <a:gd name="T45" fmla="*/ 25516284 h 24"/>
              <a:gd name="T46" fmla="*/ 89600775 w 93"/>
              <a:gd name="T47" fmla="*/ 28352353 h 24"/>
              <a:gd name="T48" fmla="*/ 95476395 w 93"/>
              <a:gd name="T49" fmla="*/ 29769197 h 24"/>
              <a:gd name="T50" fmla="*/ 102820919 w 93"/>
              <a:gd name="T51" fmla="*/ 32604075 h 24"/>
              <a:gd name="T52" fmla="*/ 108696539 w 93"/>
              <a:gd name="T53" fmla="*/ 32604075 h 24"/>
              <a:gd name="T54" fmla="*/ 116039851 w 93"/>
              <a:gd name="T55" fmla="*/ 32604075 h 24"/>
              <a:gd name="T56" fmla="*/ 121915471 w 93"/>
              <a:gd name="T57" fmla="*/ 29769197 h 24"/>
              <a:gd name="T58" fmla="*/ 124853281 w 93"/>
              <a:gd name="T59" fmla="*/ 25516284 h 24"/>
              <a:gd name="T60" fmla="*/ 129259996 w 93"/>
              <a:gd name="T61" fmla="*/ 21263372 h 24"/>
              <a:gd name="T62" fmla="*/ 132197805 w 93"/>
              <a:gd name="T63" fmla="*/ 17011650 h 24"/>
              <a:gd name="T64" fmla="*/ 132197805 w 93"/>
              <a:gd name="T65" fmla="*/ 11340703 h 24"/>
              <a:gd name="T66" fmla="*/ 132197805 w 93"/>
              <a:gd name="T67" fmla="*/ 7087791 h 24"/>
              <a:gd name="T68" fmla="*/ 121915471 w 93"/>
              <a:gd name="T69" fmla="*/ 2834878 h 24"/>
              <a:gd name="T70" fmla="*/ 116039851 w 93"/>
              <a:gd name="T71" fmla="*/ 2834878 h 24"/>
              <a:gd name="T72" fmla="*/ 124853281 w 93"/>
              <a:gd name="T73" fmla="*/ 4252913 h 24"/>
              <a:gd name="T74" fmla="*/ 135135615 w 93"/>
              <a:gd name="T75" fmla="*/ 7087791 h 24"/>
              <a:gd name="T76" fmla="*/ 124853281 w 93"/>
              <a:gd name="T77" fmla="*/ 7087791 h 24"/>
              <a:gd name="T78" fmla="*/ 111634349 w 93"/>
              <a:gd name="T79" fmla="*/ 7087791 h 24"/>
              <a:gd name="T80" fmla="*/ 95476395 w 93"/>
              <a:gd name="T81" fmla="*/ 2834878 h 24"/>
              <a:gd name="T82" fmla="*/ 79318441 w 93"/>
              <a:gd name="T83" fmla="*/ 0 h 24"/>
              <a:gd name="T84" fmla="*/ 66099509 w 93"/>
              <a:gd name="T85" fmla="*/ 0 h 24"/>
              <a:gd name="T86" fmla="*/ 55817174 w 93"/>
              <a:gd name="T87" fmla="*/ 0 h 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3" h="24">
                <a:moveTo>
                  <a:pt x="52" y="2"/>
                </a:moveTo>
                <a:lnTo>
                  <a:pt x="45" y="2"/>
                </a:lnTo>
                <a:lnTo>
                  <a:pt x="38" y="2"/>
                </a:lnTo>
                <a:lnTo>
                  <a:pt x="31" y="2"/>
                </a:lnTo>
                <a:lnTo>
                  <a:pt x="27" y="2"/>
                </a:lnTo>
                <a:lnTo>
                  <a:pt x="22" y="2"/>
                </a:lnTo>
                <a:lnTo>
                  <a:pt x="18" y="2"/>
                </a:lnTo>
                <a:lnTo>
                  <a:pt x="13" y="2"/>
                </a:lnTo>
                <a:lnTo>
                  <a:pt x="9" y="3"/>
                </a:lnTo>
                <a:lnTo>
                  <a:pt x="4" y="5"/>
                </a:lnTo>
                <a:lnTo>
                  <a:pt x="0" y="7"/>
                </a:lnTo>
                <a:lnTo>
                  <a:pt x="0" y="10"/>
                </a:lnTo>
                <a:lnTo>
                  <a:pt x="4" y="13"/>
                </a:lnTo>
                <a:lnTo>
                  <a:pt x="11" y="15"/>
                </a:lnTo>
                <a:lnTo>
                  <a:pt x="16" y="16"/>
                </a:lnTo>
                <a:lnTo>
                  <a:pt x="20" y="16"/>
                </a:lnTo>
                <a:lnTo>
                  <a:pt x="25" y="16"/>
                </a:lnTo>
                <a:lnTo>
                  <a:pt x="29" y="16"/>
                </a:lnTo>
                <a:lnTo>
                  <a:pt x="36" y="18"/>
                </a:lnTo>
                <a:lnTo>
                  <a:pt x="43" y="18"/>
                </a:lnTo>
                <a:lnTo>
                  <a:pt x="47" y="18"/>
                </a:lnTo>
                <a:lnTo>
                  <a:pt x="52" y="18"/>
                </a:lnTo>
                <a:lnTo>
                  <a:pt x="56" y="18"/>
                </a:lnTo>
                <a:lnTo>
                  <a:pt x="61" y="20"/>
                </a:lnTo>
                <a:lnTo>
                  <a:pt x="65" y="21"/>
                </a:lnTo>
                <a:lnTo>
                  <a:pt x="70" y="23"/>
                </a:lnTo>
                <a:lnTo>
                  <a:pt x="74" y="23"/>
                </a:lnTo>
                <a:lnTo>
                  <a:pt x="79" y="23"/>
                </a:lnTo>
                <a:lnTo>
                  <a:pt x="83" y="21"/>
                </a:lnTo>
                <a:lnTo>
                  <a:pt x="85" y="18"/>
                </a:lnTo>
                <a:lnTo>
                  <a:pt x="88" y="15"/>
                </a:lnTo>
                <a:lnTo>
                  <a:pt x="90" y="12"/>
                </a:lnTo>
                <a:lnTo>
                  <a:pt x="90" y="8"/>
                </a:lnTo>
                <a:lnTo>
                  <a:pt x="90" y="5"/>
                </a:lnTo>
                <a:lnTo>
                  <a:pt x="83" y="2"/>
                </a:lnTo>
                <a:lnTo>
                  <a:pt x="79" y="2"/>
                </a:lnTo>
                <a:lnTo>
                  <a:pt x="85" y="3"/>
                </a:lnTo>
                <a:lnTo>
                  <a:pt x="92" y="5"/>
                </a:lnTo>
                <a:lnTo>
                  <a:pt x="85" y="5"/>
                </a:lnTo>
                <a:lnTo>
                  <a:pt x="76" y="5"/>
                </a:lnTo>
                <a:lnTo>
                  <a:pt x="65" y="2"/>
                </a:lnTo>
                <a:lnTo>
                  <a:pt x="54" y="0"/>
                </a:lnTo>
                <a:lnTo>
                  <a:pt x="45" y="0"/>
                </a:lnTo>
                <a:lnTo>
                  <a:pt x="38" y="0"/>
                </a:lnTo>
              </a:path>
            </a:pathLst>
          </a:custGeom>
          <a:solidFill>
            <a:schemeClr val="accent1"/>
          </a:solidFill>
          <a:ln w="12700" cap="rnd"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215" name="Rectangle 183">
            <a:extLst>
              <a:ext uri="{FF2B5EF4-FFF2-40B4-BE49-F238E27FC236}">
                <a16:creationId xmlns:a16="http://schemas.microsoft.com/office/drawing/2014/main" id="{AA55889E-5EB2-49D9-B6ED-DD8C9FCFA2DA}"/>
              </a:ext>
            </a:extLst>
          </p:cNvPr>
          <p:cNvSpPr>
            <a:spLocks noChangeArrowheads="1"/>
          </p:cNvSpPr>
          <p:nvPr/>
        </p:nvSpPr>
        <p:spPr bwMode="auto">
          <a:xfrm>
            <a:off x="7427913" y="2097088"/>
            <a:ext cx="1036637"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Apoptosis</a:t>
            </a:r>
          </a:p>
        </p:txBody>
      </p:sp>
      <p:sp>
        <p:nvSpPr>
          <p:cNvPr id="43172" name="Freeform 184">
            <a:extLst>
              <a:ext uri="{FF2B5EF4-FFF2-40B4-BE49-F238E27FC236}">
                <a16:creationId xmlns:a16="http://schemas.microsoft.com/office/drawing/2014/main" id="{DF5903FE-029F-36A3-7CD7-9DED51CFB803}"/>
              </a:ext>
            </a:extLst>
          </p:cNvPr>
          <p:cNvSpPr>
            <a:spLocks/>
          </p:cNvSpPr>
          <p:nvPr/>
        </p:nvSpPr>
        <p:spPr bwMode="auto">
          <a:xfrm>
            <a:off x="5991225" y="1979613"/>
            <a:ext cx="463550" cy="534987"/>
          </a:xfrm>
          <a:custGeom>
            <a:avLst/>
            <a:gdLst>
              <a:gd name="T0" fmla="*/ 561037477 w 382"/>
              <a:gd name="T1" fmla="*/ 646071846 h 442"/>
              <a:gd name="T2" fmla="*/ 561037477 w 382"/>
              <a:gd name="T3" fmla="*/ 156756033 h 442"/>
              <a:gd name="T4" fmla="*/ 561037477 w 382"/>
              <a:gd name="T5" fmla="*/ 146501712 h 442"/>
              <a:gd name="T6" fmla="*/ 561037477 w 382"/>
              <a:gd name="T7" fmla="*/ 134781623 h 442"/>
              <a:gd name="T8" fmla="*/ 558092357 w 382"/>
              <a:gd name="T9" fmla="*/ 120131210 h 442"/>
              <a:gd name="T10" fmla="*/ 553674071 w 382"/>
              <a:gd name="T11" fmla="*/ 109875678 h 442"/>
              <a:gd name="T12" fmla="*/ 550728951 w 382"/>
              <a:gd name="T13" fmla="*/ 101085915 h 442"/>
              <a:gd name="T14" fmla="*/ 540421637 w 382"/>
              <a:gd name="T15" fmla="*/ 90830383 h 442"/>
              <a:gd name="T16" fmla="*/ 527167990 w 382"/>
              <a:gd name="T17" fmla="*/ 82040620 h 442"/>
              <a:gd name="T18" fmla="*/ 513915557 w 382"/>
              <a:gd name="T19" fmla="*/ 74715413 h 442"/>
              <a:gd name="T20" fmla="*/ 500663124 w 382"/>
              <a:gd name="T21" fmla="*/ 70320531 h 442"/>
              <a:gd name="T22" fmla="*/ 494772884 w 382"/>
              <a:gd name="T23" fmla="*/ 57135885 h 442"/>
              <a:gd name="T24" fmla="*/ 484464357 w 382"/>
              <a:gd name="T25" fmla="*/ 48344911 h 442"/>
              <a:gd name="T26" fmla="*/ 471211923 w 382"/>
              <a:gd name="T27" fmla="*/ 43950029 h 442"/>
              <a:gd name="T28" fmla="*/ 468266803 w 382"/>
              <a:gd name="T29" fmla="*/ 43950029 h 442"/>
              <a:gd name="T30" fmla="*/ 452069250 w 382"/>
              <a:gd name="T31" fmla="*/ 30765384 h 442"/>
              <a:gd name="T32" fmla="*/ 438816816 w 382"/>
              <a:gd name="T33" fmla="*/ 26370502 h 442"/>
              <a:gd name="T34" fmla="*/ 421146096 w 382"/>
              <a:gd name="T35" fmla="*/ 23440177 h 442"/>
              <a:gd name="T36" fmla="*/ 402002209 w 382"/>
              <a:gd name="T37" fmla="*/ 29300826 h 442"/>
              <a:gd name="T38" fmla="*/ 385804656 w 382"/>
              <a:gd name="T39" fmla="*/ 30765384 h 442"/>
              <a:gd name="T40" fmla="*/ 371079056 w 382"/>
              <a:gd name="T41" fmla="*/ 36624823 h 442"/>
              <a:gd name="T42" fmla="*/ 354881502 w 382"/>
              <a:gd name="T43" fmla="*/ 41020915 h 442"/>
              <a:gd name="T44" fmla="*/ 338683949 w 382"/>
              <a:gd name="T45" fmla="*/ 43950029 h 442"/>
              <a:gd name="T46" fmla="*/ 331320542 w 382"/>
              <a:gd name="T47" fmla="*/ 49810679 h 442"/>
              <a:gd name="T48" fmla="*/ 325430302 w 382"/>
              <a:gd name="T49" fmla="*/ 62995324 h 442"/>
              <a:gd name="T50" fmla="*/ 312177869 w 382"/>
              <a:gd name="T51" fmla="*/ 67390206 h 442"/>
              <a:gd name="T52" fmla="*/ 298925435 w 382"/>
              <a:gd name="T53" fmla="*/ 70320531 h 442"/>
              <a:gd name="T54" fmla="*/ 285671789 w 382"/>
              <a:gd name="T55" fmla="*/ 70320531 h 442"/>
              <a:gd name="T56" fmla="*/ 275364475 w 382"/>
              <a:gd name="T57" fmla="*/ 64461092 h 442"/>
              <a:gd name="T58" fmla="*/ 262112042 w 382"/>
              <a:gd name="T59" fmla="*/ 57135885 h 442"/>
              <a:gd name="T60" fmla="*/ 248858395 w 382"/>
              <a:gd name="T61" fmla="*/ 48344911 h 442"/>
              <a:gd name="T62" fmla="*/ 238551082 w 382"/>
              <a:gd name="T63" fmla="*/ 41020915 h 442"/>
              <a:gd name="T64" fmla="*/ 229715722 w 382"/>
              <a:gd name="T65" fmla="*/ 30765384 h 442"/>
              <a:gd name="T66" fmla="*/ 216463288 w 382"/>
              <a:gd name="T67" fmla="*/ 19045295 h 442"/>
              <a:gd name="T68" fmla="*/ 198792568 w 382"/>
              <a:gd name="T69" fmla="*/ 7325207 h 442"/>
              <a:gd name="T70" fmla="*/ 185540135 w 382"/>
              <a:gd name="T71" fmla="*/ 2930325 h 442"/>
              <a:gd name="T72" fmla="*/ 166396248 w 382"/>
              <a:gd name="T73" fmla="*/ 0 h 442"/>
              <a:gd name="T74" fmla="*/ 153143814 w 382"/>
              <a:gd name="T75" fmla="*/ 0 h 442"/>
              <a:gd name="T76" fmla="*/ 139891381 w 382"/>
              <a:gd name="T77" fmla="*/ 0 h 442"/>
              <a:gd name="T78" fmla="*/ 122220661 w 382"/>
              <a:gd name="T79" fmla="*/ 4394882 h 442"/>
              <a:gd name="T80" fmla="*/ 108968227 w 382"/>
              <a:gd name="T81" fmla="*/ 14650413 h 442"/>
              <a:gd name="T82" fmla="*/ 100132867 w 382"/>
              <a:gd name="T83" fmla="*/ 23440177 h 442"/>
              <a:gd name="T84" fmla="*/ 89824341 w 382"/>
              <a:gd name="T85" fmla="*/ 36624823 h 442"/>
              <a:gd name="T86" fmla="*/ 79517027 w 382"/>
              <a:gd name="T87" fmla="*/ 49810679 h 442"/>
              <a:gd name="T88" fmla="*/ 76571907 w 382"/>
              <a:gd name="T89" fmla="*/ 60065000 h 442"/>
              <a:gd name="T90" fmla="*/ 73626787 w 382"/>
              <a:gd name="T91" fmla="*/ 71786299 h 442"/>
              <a:gd name="T92" fmla="*/ 63319474 w 382"/>
              <a:gd name="T93" fmla="*/ 83506387 h 442"/>
              <a:gd name="T94" fmla="*/ 55956067 w 382"/>
              <a:gd name="T95" fmla="*/ 93760708 h 442"/>
              <a:gd name="T96" fmla="*/ 50065827 w 382"/>
              <a:gd name="T97" fmla="*/ 102550472 h 442"/>
              <a:gd name="T98" fmla="*/ 42703634 w 382"/>
              <a:gd name="T99" fmla="*/ 112806003 h 442"/>
              <a:gd name="T100" fmla="*/ 33868274 w 382"/>
              <a:gd name="T101" fmla="*/ 123061535 h 442"/>
              <a:gd name="T102" fmla="*/ 26506080 w 382"/>
              <a:gd name="T103" fmla="*/ 131851298 h 442"/>
              <a:gd name="T104" fmla="*/ 20615840 w 382"/>
              <a:gd name="T105" fmla="*/ 139176505 h 442"/>
              <a:gd name="T106" fmla="*/ 10307313 w 382"/>
              <a:gd name="T107" fmla="*/ 146501712 h 442"/>
              <a:gd name="T108" fmla="*/ 2945120 w 382"/>
              <a:gd name="T109" fmla="*/ 156756033 h 442"/>
              <a:gd name="T110" fmla="*/ 0 w 382"/>
              <a:gd name="T111" fmla="*/ 165547007 h 4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2" h="442">
                <a:moveTo>
                  <a:pt x="0" y="441"/>
                </a:moveTo>
                <a:lnTo>
                  <a:pt x="381" y="441"/>
                </a:lnTo>
                <a:lnTo>
                  <a:pt x="381" y="107"/>
                </a:lnTo>
                <a:lnTo>
                  <a:pt x="381" y="103"/>
                </a:lnTo>
                <a:lnTo>
                  <a:pt x="381" y="100"/>
                </a:lnTo>
                <a:lnTo>
                  <a:pt x="381" y="95"/>
                </a:lnTo>
                <a:lnTo>
                  <a:pt x="381" y="92"/>
                </a:lnTo>
                <a:lnTo>
                  <a:pt x="381" y="87"/>
                </a:lnTo>
                <a:lnTo>
                  <a:pt x="379" y="82"/>
                </a:lnTo>
                <a:lnTo>
                  <a:pt x="379" y="79"/>
                </a:lnTo>
                <a:lnTo>
                  <a:pt x="376" y="75"/>
                </a:lnTo>
                <a:lnTo>
                  <a:pt x="376" y="72"/>
                </a:lnTo>
                <a:lnTo>
                  <a:pt x="374" y="69"/>
                </a:lnTo>
                <a:lnTo>
                  <a:pt x="370" y="66"/>
                </a:lnTo>
                <a:lnTo>
                  <a:pt x="367" y="62"/>
                </a:lnTo>
                <a:lnTo>
                  <a:pt x="363" y="59"/>
                </a:lnTo>
                <a:lnTo>
                  <a:pt x="358" y="56"/>
                </a:lnTo>
                <a:lnTo>
                  <a:pt x="354" y="54"/>
                </a:lnTo>
                <a:lnTo>
                  <a:pt x="349" y="51"/>
                </a:lnTo>
                <a:lnTo>
                  <a:pt x="345" y="49"/>
                </a:lnTo>
                <a:lnTo>
                  <a:pt x="340" y="48"/>
                </a:lnTo>
                <a:lnTo>
                  <a:pt x="338" y="43"/>
                </a:lnTo>
                <a:lnTo>
                  <a:pt x="336" y="39"/>
                </a:lnTo>
                <a:lnTo>
                  <a:pt x="331" y="36"/>
                </a:lnTo>
                <a:lnTo>
                  <a:pt x="329" y="33"/>
                </a:lnTo>
                <a:lnTo>
                  <a:pt x="325" y="31"/>
                </a:lnTo>
                <a:lnTo>
                  <a:pt x="320" y="30"/>
                </a:lnTo>
                <a:lnTo>
                  <a:pt x="322" y="33"/>
                </a:lnTo>
                <a:lnTo>
                  <a:pt x="318" y="30"/>
                </a:lnTo>
                <a:lnTo>
                  <a:pt x="313" y="25"/>
                </a:lnTo>
                <a:lnTo>
                  <a:pt x="307" y="21"/>
                </a:lnTo>
                <a:lnTo>
                  <a:pt x="302" y="20"/>
                </a:lnTo>
                <a:lnTo>
                  <a:pt x="298" y="18"/>
                </a:lnTo>
                <a:lnTo>
                  <a:pt x="293" y="16"/>
                </a:lnTo>
                <a:lnTo>
                  <a:pt x="286" y="16"/>
                </a:lnTo>
                <a:lnTo>
                  <a:pt x="282" y="18"/>
                </a:lnTo>
                <a:lnTo>
                  <a:pt x="273" y="20"/>
                </a:lnTo>
                <a:lnTo>
                  <a:pt x="268" y="21"/>
                </a:lnTo>
                <a:lnTo>
                  <a:pt x="262" y="21"/>
                </a:lnTo>
                <a:lnTo>
                  <a:pt x="257" y="23"/>
                </a:lnTo>
                <a:lnTo>
                  <a:pt x="252" y="25"/>
                </a:lnTo>
                <a:lnTo>
                  <a:pt x="246" y="26"/>
                </a:lnTo>
                <a:lnTo>
                  <a:pt x="241" y="28"/>
                </a:lnTo>
                <a:lnTo>
                  <a:pt x="234" y="30"/>
                </a:lnTo>
                <a:lnTo>
                  <a:pt x="230" y="30"/>
                </a:lnTo>
                <a:lnTo>
                  <a:pt x="225" y="31"/>
                </a:lnTo>
                <a:lnTo>
                  <a:pt x="225" y="34"/>
                </a:lnTo>
                <a:lnTo>
                  <a:pt x="223" y="39"/>
                </a:lnTo>
                <a:lnTo>
                  <a:pt x="221" y="43"/>
                </a:lnTo>
                <a:lnTo>
                  <a:pt x="216" y="44"/>
                </a:lnTo>
                <a:lnTo>
                  <a:pt x="212" y="46"/>
                </a:lnTo>
                <a:lnTo>
                  <a:pt x="207" y="48"/>
                </a:lnTo>
                <a:lnTo>
                  <a:pt x="203" y="48"/>
                </a:lnTo>
                <a:lnTo>
                  <a:pt x="198" y="49"/>
                </a:lnTo>
                <a:lnTo>
                  <a:pt x="194" y="48"/>
                </a:lnTo>
                <a:lnTo>
                  <a:pt x="189" y="48"/>
                </a:lnTo>
                <a:lnTo>
                  <a:pt x="187" y="44"/>
                </a:lnTo>
                <a:lnTo>
                  <a:pt x="183" y="44"/>
                </a:lnTo>
                <a:lnTo>
                  <a:pt x="178" y="39"/>
                </a:lnTo>
                <a:lnTo>
                  <a:pt x="174" y="36"/>
                </a:lnTo>
                <a:lnTo>
                  <a:pt x="169" y="33"/>
                </a:lnTo>
                <a:lnTo>
                  <a:pt x="167" y="30"/>
                </a:lnTo>
                <a:lnTo>
                  <a:pt x="162" y="28"/>
                </a:lnTo>
                <a:lnTo>
                  <a:pt x="160" y="25"/>
                </a:lnTo>
                <a:lnTo>
                  <a:pt x="156" y="21"/>
                </a:lnTo>
                <a:lnTo>
                  <a:pt x="151" y="18"/>
                </a:lnTo>
                <a:lnTo>
                  <a:pt x="147" y="13"/>
                </a:lnTo>
                <a:lnTo>
                  <a:pt x="142" y="10"/>
                </a:lnTo>
                <a:lnTo>
                  <a:pt x="135" y="5"/>
                </a:lnTo>
                <a:lnTo>
                  <a:pt x="131" y="3"/>
                </a:lnTo>
                <a:lnTo>
                  <a:pt x="126" y="2"/>
                </a:lnTo>
                <a:lnTo>
                  <a:pt x="119" y="0"/>
                </a:lnTo>
                <a:lnTo>
                  <a:pt x="113" y="0"/>
                </a:lnTo>
                <a:lnTo>
                  <a:pt x="108" y="0"/>
                </a:lnTo>
                <a:lnTo>
                  <a:pt x="104" y="0"/>
                </a:lnTo>
                <a:lnTo>
                  <a:pt x="99" y="0"/>
                </a:lnTo>
                <a:lnTo>
                  <a:pt x="95" y="0"/>
                </a:lnTo>
                <a:lnTo>
                  <a:pt x="88" y="2"/>
                </a:lnTo>
                <a:lnTo>
                  <a:pt x="83" y="3"/>
                </a:lnTo>
                <a:lnTo>
                  <a:pt x="79" y="5"/>
                </a:lnTo>
                <a:lnTo>
                  <a:pt x="74" y="10"/>
                </a:lnTo>
                <a:lnTo>
                  <a:pt x="70" y="13"/>
                </a:lnTo>
                <a:lnTo>
                  <a:pt x="68" y="16"/>
                </a:lnTo>
                <a:lnTo>
                  <a:pt x="65" y="20"/>
                </a:lnTo>
                <a:lnTo>
                  <a:pt x="61" y="25"/>
                </a:lnTo>
                <a:lnTo>
                  <a:pt x="59" y="30"/>
                </a:lnTo>
                <a:lnTo>
                  <a:pt x="54" y="34"/>
                </a:lnTo>
                <a:lnTo>
                  <a:pt x="54" y="38"/>
                </a:lnTo>
                <a:lnTo>
                  <a:pt x="52" y="41"/>
                </a:lnTo>
                <a:lnTo>
                  <a:pt x="52" y="44"/>
                </a:lnTo>
                <a:lnTo>
                  <a:pt x="50" y="49"/>
                </a:lnTo>
                <a:lnTo>
                  <a:pt x="47" y="52"/>
                </a:lnTo>
                <a:lnTo>
                  <a:pt x="43" y="57"/>
                </a:lnTo>
                <a:lnTo>
                  <a:pt x="43" y="61"/>
                </a:lnTo>
                <a:lnTo>
                  <a:pt x="38" y="64"/>
                </a:lnTo>
                <a:lnTo>
                  <a:pt x="36" y="67"/>
                </a:lnTo>
                <a:lnTo>
                  <a:pt x="34" y="70"/>
                </a:lnTo>
                <a:lnTo>
                  <a:pt x="32" y="74"/>
                </a:lnTo>
                <a:lnTo>
                  <a:pt x="29" y="77"/>
                </a:lnTo>
                <a:lnTo>
                  <a:pt x="25" y="80"/>
                </a:lnTo>
                <a:lnTo>
                  <a:pt x="23" y="84"/>
                </a:lnTo>
                <a:lnTo>
                  <a:pt x="18" y="87"/>
                </a:lnTo>
                <a:lnTo>
                  <a:pt x="18" y="90"/>
                </a:lnTo>
                <a:lnTo>
                  <a:pt x="14" y="92"/>
                </a:lnTo>
                <a:lnTo>
                  <a:pt x="14" y="95"/>
                </a:lnTo>
                <a:lnTo>
                  <a:pt x="9" y="97"/>
                </a:lnTo>
                <a:lnTo>
                  <a:pt x="7" y="100"/>
                </a:lnTo>
                <a:lnTo>
                  <a:pt x="5" y="103"/>
                </a:lnTo>
                <a:lnTo>
                  <a:pt x="2" y="107"/>
                </a:lnTo>
                <a:lnTo>
                  <a:pt x="2" y="110"/>
                </a:lnTo>
                <a:lnTo>
                  <a:pt x="0" y="113"/>
                </a:lnTo>
                <a:lnTo>
                  <a:pt x="0" y="441"/>
                </a:lnTo>
              </a:path>
            </a:pathLst>
          </a:custGeom>
          <a:noFill/>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73" name="Freeform 185">
            <a:extLst>
              <a:ext uri="{FF2B5EF4-FFF2-40B4-BE49-F238E27FC236}">
                <a16:creationId xmlns:a16="http://schemas.microsoft.com/office/drawing/2014/main" id="{3C7E3EC9-4C98-C061-DBF9-F59BB1749F97}"/>
              </a:ext>
            </a:extLst>
          </p:cNvPr>
          <p:cNvSpPr>
            <a:spLocks/>
          </p:cNvSpPr>
          <p:nvPr/>
        </p:nvSpPr>
        <p:spPr bwMode="auto">
          <a:xfrm>
            <a:off x="6480175" y="1979613"/>
            <a:ext cx="460375" cy="534987"/>
          </a:xfrm>
          <a:custGeom>
            <a:avLst/>
            <a:gdLst>
              <a:gd name="T0" fmla="*/ 554826792 w 381"/>
              <a:gd name="T1" fmla="*/ 646071846 h 442"/>
              <a:gd name="T2" fmla="*/ 554826792 w 381"/>
              <a:gd name="T3" fmla="*/ 156756033 h 442"/>
              <a:gd name="T4" fmla="*/ 554826792 w 381"/>
              <a:gd name="T5" fmla="*/ 146501712 h 442"/>
              <a:gd name="T6" fmla="*/ 554826792 w 381"/>
              <a:gd name="T7" fmla="*/ 134781623 h 442"/>
              <a:gd name="T8" fmla="*/ 551906250 w 381"/>
              <a:gd name="T9" fmla="*/ 120131210 h 442"/>
              <a:gd name="T10" fmla="*/ 548985708 w 381"/>
              <a:gd name="T11" fmla="*/ 109875678 h 442"/>
              <a:gd name="T12" fmla="*/ 544605500 w 381"/>
              <a:gd name="T13" fmla="*/ 101085915 h 442"/>
              <a:gd name="T14" fmla="*/ 535845083 w 381"/>
              <a:gd name="T15" fmla="*/ 90830383 h 442"/>
              <a:gd name="T16" fmla="*/ 522704458 w 381"/>
              <a:gd name="T17" fmla="*/ 82040620 h 442"/>
              <a:gd name="T18" fmla="*/ 509563833 w 381"/>
              <a:gd name="T19" fmla="*/ 74715413 h 442"/>
              <a:gd name="T20" fmla="*/ 496423208 w 381"/>
              <a:gd name="T21" fmla="*/ 70320531 h 442"/>
              <a:gd name="T22" fmla="*/ 489123667 w 381"/>
              <a:gd name="T23" fmla="*/ 57135885 h 442"/>
              <a:gd name="T24" fmla="*/ 478902375 w 381"/>
              <a:gd name="T25" fmla="*/ 48344911 h 442"/>
              <a:gd name="T26" fmla="*/ 465761750 w 381"/>
              <a:gd name="T27" fmla="*/ 43950029 h 442"/>
              <a:gd name="T28" fmla="*/ 462842417 w 381"/>
              <a:gd name="T29" fmla="*/ 43950029 h 442"/>
              <a:gd name="T30" fmla="*/ 446781250 w 381"/>
              <a:gd name="T31" fmla="*/ 30765384 h 442"/>
              <a:gd name="T32" fmla="*/ 433640625 w 381"/>
              <a:gd name="T33" fmla="*/ 26370502 h 442"/>
              <a:gd name="T34" fmla="*/ 417579458 w 381"/>
              <a:gd name="T35" fmla="*/ 23440177 h 442"/>
              <a:gd name="T36" fmla="*/ 397139292 w 381"/>
              <a:gd name="T37" fmla="*/ 29300826 h 442"/>
              <a:gd name="T38" fmla="*/ 381078125 w 381"/>
              <a:gd name="T39" fmla="*/ 30765384 h 442"/>
              <a:gd name="T40" fmla="*/ 367937500 w 381"/>
              <a:gd name="T41" fmla="*/ 36624823 h 442"/>
              <a:gd name="T42" fmla="*/ 351876333 w 381"/>
              <a:gd name="T43" fmla="*/ 41020915 h 442"/>
              <a:gd name="T44" fmla="*/ 334355500 w 381"/>
              <a:gd name="T45" fmla="*/ 43950029 h 442"/>
              <a:gd name="T46" fmla="*/ 328515625 w 381"/>
              <a:gd name="T47" fmla="*/ 49810679 h 442"/>
              <a:gd name="T48" fmla="*/ 321214875 w 381"/>
              <a:gd name="T49" fmla="*/ 62995324 h 442"/>
              <a:gd name="T50" fmla="*/ 308074250 w 381"/>
              <a:gd name="T51" fmla="*/ 67390206 h 442"/>
              <a:gd name="T52" fmla="*/ 294933625 w 381"/>
              <a:gd name="T53" fmla="*/ 70320531 h 442"/>
              <a:gd name="T54" fmla="*/ 281793000 w 381"/>
              <a:gd name="T55" fmla="*/ 70320531 h 442"/>
              <a:gd name="T56" fmla="*/ 273032583 w 381"/>
              <a:gd name="T57" fmla="*/ 64461092 h 442"/>
              <a:gd name="T58" fmla="*/ 259891958 w 381"/>
              <a:gd name="T59" fmla="*/ 57135885 h 442"/>
              <a:gd name="T60" fmla="*/ 246751333 w 381"/>
              <a:gd name="T61" fmla="*/ 48344911 h 442"/>
              <a:gd name="T62" fmla="*/ 236531250 w 381"/>
              <a:gd name="T63" fmla="*/ 41020915 h 442"/>
              <a:gd name="T64" fmla="*/ 226311167 w 381"/>
              <a:gd name="T65" fmla="*/ 30765384 h 442"/>
              <a:gd name="T66" fmla="*/ 213170542 w 381"/>
              <a:gd name="T67" fmla="*/ 19045295 h 442"/>
              <a:gd name="T68" fmla="*/ 197109375 w 381"/>
              <a:gd name="T69" fmla="*/ 7325207 h 442"/>
              <a:gd name="T70" fmla="*/ 183968750 w 381"/>
              <a:gd name="T71" fmla="*/ 2930325 h 442"/>
              <a:gd name="T72" fmla="*/ 163527375 w 381"/>
              <a:gd name="T73" fmla="*/ 0 h 442"/>
              <a:gd name="T74" fmla="*/ 150386750 w 381"/>
              <a:gd name="T75" fmla="*/ 0 h 442"/>
              <a:gd name="T76" fmla="*/ 137246125 w 381"/>
              <a:gd name="T77" fmla="*/ 0 h 442"/>
              <a:gd name="T78" fmla="*/ 121186167 w 381"/>
              <a:gd name="T79" fmla="*/ 4394882 h 442"/>
              <a:gd name="T80" fmla="*/ 108045542 w 381"/>
              <a:gd name="T81" fmla="*/ 14650413 h 442"/>
              <a:gd name="T82" fmla="*/ 97824250 w 381"/>
              <a:gd name="T83" fmla="*/ 23440177 h 442"/>
              <a:gd name="T84" fmla="*/ 89063833 w 381"/>
              <a:gd name="T85" fmla="*/ 36624823 h 442"/>
              <a:gd name="T86" fmla="*/ 78843750 w 381"/>
              <a:gd name="T87" fmla="*/ 49810679 h 442"/>
              <a:gd name="T88" fmla="*/ 75923208 w 381"/>
              <a:gd name="T89" fmla="*/ 60065000 h 442"/>
              <a:gd name="T90" fmla="*/ 71543000 w 381"/>
              <a:gd name="T91" fmla="*/ 71786299 h 442"/>
              <a:gd name="T92" fmla="*/ 62782583 w 381"/>
              <a:gd name="T93" fmla="*/ 83506387 h 442"/>
              <a:gd name="T94" fmla="*/ 55483042 w 381"/>
              <a:gd name="T95" fmla="*/ 93760708 h 442"/>
              <a:gd name="T96" fmla="*/ 49641958 w 381"/>
              <a:gd name="T97" fmla="*/ 102550472 h 442"/>
              <a:gd name="T98" fmla="*/ 42342417 w 381"/>
              <a:gd name="T99" fmla="*/ 112806003 h 442"/>
              <a:gd name="T100" fmla="*/ 32121125 w 381"/>
              <a:gd name="T101" fmla="*/ 123061535 h 442"/>
              <a:gd name="T102" fmla="*/ 26281250 w 381"/>
              <a:gd name="T103" fmla="*/ 131851298 h 442"/>
              <a:gd name="T104" fmla="*/ 18980500 w 381"/>
              <a:gd name="T105" fmla="*/ 139176505 h 442"/>
              <a:gd name="T106" fmla="*/ 10220083 w 381"/>
              <a:gd name="T107" fmla="*/ 146501712 h 442"/>
              <a:gd name="T108" fmla="*/ 2920542 w 381"/>
              <a:gd name="T109" fmla="*/ 156756033 h 442"/>
              <a:gd name="T110" fmla="*/ 0 w 381"/>
              <a:gd name="T111" fmla="*/ 165547007 h 4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1" h="442">
                <a:moveTo>
                  <a:pt x="0" y="441"/>
                </a:moveTo>
                <a:lnTo>
                  <a:pt x="380" y="441"/>
                </a:lnTo>
                <a:lnTo>
                  <a:pt x="380" y="107"/>
                </a:lnTo>
                <a:lnTo>
                  <a:pt x="380" y="103"/>
                </a:lnTo>
                <a:lnTo>
                  <a:pt x="380" y="100"/>
                </a:lnTo>
                <a:lnTo>
                  <a:pt x="380" y="95"/>
                </a:lnTo>
                <a:lnTo>
                  <a:pt x="380" y="92"/>
                </a:lnTo>
                <a:lnTo>
                  <a:pt x="380" y="87"/>
                </a:lnTo>
                <a:lnTo>
                  <a:pt x="378" y="82"/>
                </a:lnTo>
                <a:lnTo>
                  <a:pt x="378" y="79"/>
                </a:lnTo>
                <a:lnTo>
                  <a:pt x="376" y="75"/>
                </a:lnTo>
                <a:lnTo>
                  <a:pt x="376" y="72"/>
                </a:lnTo>
                <a:lnTo>
                  <a:pt x="373" y="69"/>
                </a:lnTo>
                <a:lnTo>
                  <a:pt x="369" y="66"/>
                </a:lnTo>
                <a:lnTo>
                  <a:pt x="367" y="62"/>
                </a:lnTo>
                <a:lnTo>
                  <a:pt x="362" y="59"/>
                </a:lnTo>
                <a:lnTo>
                  <a:pt x="358" y="56"/>
                </a:lnTo>
                <a:lnTo>
                  <a:pt x="353" y="54"/>
                </a:lnTo>
                <a:lnTo>
                  <a:pt x="349" y="51"/>
                </a:lnTo>
                <a:lnTo>
                  <a:pt x="344" y="49"/>
                </a:lnTo>
                <a:lnTo>
                  <a:pt x="340" y="48"/>
                </a:lnTo>
                <a:lnTo>
                  <a:pt x="337" y="43"/>
                </a:lnTo>
                <a:lnTo>
                  <a:pt x="335" y="39"/>
                </a:lnTo>
                <a:lnTo>
                  <a:pt x="331" y="36"/>
                </a:lnTo>
                <a:lnTo>
                  <a:pt x="328" y="33"/>
                </a:lnTo>
                <a:lnTo>
                  <a:pt x="324" y="31"/>
                </a:lnTo>
                <a:lnTo>
                  <a:pt x="319" y="30"/>
                </a:lnTo>
                <a:lnTo>
                  <a:pt x="322" y="33"/>
                </a:lnTo>
                <a:lnTo>
                  <a:pt x="317" y="30"/>
                </a:lnTo>
                <a:lnTo>
                  <a:pt x="313" y="25"/>
                </a:lnTo>
                <a:lnTo>
                  <a:pt x="306" y="21"/>
                </a:lnTo>
                <a:lnTo>
                  <a:pt x="301" y="20"/>
                </a:lnTo>
                <a:lnTo>
                  <a:pt x="297" y="18"/>
                </a:lnTo>
                <a:lnTo>
                  <a:pt x="292" y="16"/>
                </a:lnTo>
                <a:lnTo>
                  <a:pt x="286" y="16"/>
                </a:lnTo>
                <a:lnTo>
                  <a:pt x="281" y="18"/>
                </a:lnTo>
                <a:lnTo>
                  <a:pt x="272" y="20"/>
                </a:lnTo>
                <a:lnTo>
                  <a:pt x="268" y="21"/>
                </a:lnTo>
                <a:lnTo>
                  <a:pt x="261" y="21"/>
                </a:lnTo>
                <a:lnTo>
                  <a:pt x="256" y="23"/>
                </a:lnTo>
                <a:lnTo>
                  <a:pt x="252" y="25"/>
                </a:lnTo>
                <a:lnTo>
                  <a:pt x="245" y="26"/>
                </a:lnTo>
                <a:lnTo>
                  <a:pt x="241" y="28"/>
                </a:lnTo>
                <a:lnTo>
                  <a:pt x="234" y="30"/>
                </a:lnTo>
                <a:lnTo>
                  <a:pt x="229" y="30"/>
                </a:lnTo>
                <a:lnTo>
                  <a:pt x="225" y="31"/>
                </a:lnTo>
                <a:lnTo>
                  <a:pt x="225" y="34"/>
                </a:lnTo>
                <a:lnTo>
                  <a:pt x="223" y="39"/>
                </a:lnTo>
                <a:lnTo>
                  <a:pt x="220" y="43"/>
                </a:lnTo>
                <a:lnTo>
                  <a:pt x="216" y="44"/>
                </a:lnTo>
                <a:lnTo>
                  <a:pt x="211" y="46"/>
                </a:lnTo>
                <a:lnTo>
                  <a:pt x="207" y="48"/>
                </a:lnTo>
                <a:lnTo>
                  <a:pt x="202" y="48"/>
                </a:lnTo>
                <a:lnTo>
                  <a:pt x="198" y="49"/>
                </a:lnTo>
                <a:lnTo>
                  <a:pt x="193" y="48"/>
                </a:lnTo>
                <a:lnTo>
                  <a:pt x="189" y="48"/>
                </a:lnTo>
                <a:lnTo>
                  <a:pt x="187" y="44"/>
                </a:lnTo>
                <a:lnTo>
                  <a:pt x="182" y="44"/>
                </a:lnTo>
                <a:lnTo>
                  <a:pt x="178" y="39"/>
                </a:lnTo>
                <a:lnTo>
                  <a:pt x="173" y="36"/>
                </a:lnTo>
                <a:lnTo>
                  <a:pt x="169" y="33"/>
                </a:lnTo>
                <a:lnTo>
                  <a:pt x="166" y="30"/>
                </a:lnTo>
                <a:lnTo>
                  <a:pt x="162" y="28"/>
                </a:lnTo>
                <a:lnTo>
                  <a:pt x="160" y="25"/>
                </a:lnTo>
                <a:lnTo>
                  <a:pt x="155" y="21"/>
                </a:lnTo>
                <a:lnTo>
                  <a:pt x="151" y="18"/>
                </a:lnTo>
                <a:lnTo>
                  <a:pt x="146" y="13"/>
                </a:lnTo>
                <a:lnTo>
                  <a:pt x="142" y="10"/>
                </a:lnTo>
                <a:lnTo>
                  <a:pt x="135" y="5"/>
                </a:lnTo>
                <a:lnTo>
                  <a:pt x="130" y="3"/>
                </a:lnTo>
                <a:lnTo>
                  <a:pt x="126" y="2"/>
                </a:lnTo>
                <a:lnTo>
                  <a:pt x="119" y="0"/>
                </a:lnTo>
                <a:lnTo>
                  <a:pt x="112" y="0"/>
                </a:lnTo>
                <a:lnTo>
                  <a:pt x="108" y="0"/>
                </a:lnTo>
                <a:lnTo>
                  <a:pt x="103" y="0"/>
                </a:lnTo>
                <a:lnTo>
                  <a:pt x="99" y="0"/>
                </a:lnTo>
                <a:lnTo>
                  <a:pt x="94" y="0"/>
                </a:lnTo>
                <a:lnTo>
                  <a:pt x="88" y="2"/>
                </a:lnTo>
                <a:lnTo>
                  <a:pt x="83" y="3"/>
                </a:lnTo>
                <a:lnTo>
                  <a:pt x="79" y="5"/>
                </a:lnTo>
                <a:lnTo>
                  <a:pt x="74" y="10"/>
                </a:lnTo>
                <a:lnTo>
                  <a:pt x="70" y="13"/>
                </a:lnTo>
                <a:lnTo>
                  <a:pt x="67" y="16"/>
                </a:lnTo>
                <a:lnTo>
                  <a:pt x="65" y="20"/>
                </a:lnTo>
                <a:lnTo>
                  <a:pt x="61" y="25"/>
                </a:lnTo>
                <a:lnTo>
                  <a:pt x="58" y="30"/>
                </a:lnTo>
                <a:lnTo>
                  <a:pt x="54" y="34"/>
                </a:lnTo>
                <a:lnTo>
                  <a:pt x="54" y="38"/>
                </a:lnTo>
                <a:lnTo>
                  <a:pt x="52" y="41"/>
                </a:lnTo>
                <a:lnTo>
                  <a:pt x="52" y="44"/>
                </a:lnTo>
                <a:lnTo>
                  <a:pt x="49" y="49"/>
                </a:lnTo>
                <a:lnTo>
                  <a:pt x="47" y="52"/>
                </a:lnTo>
                <a:lnTo>
                  <a:pt x="43" y="57"/>
                </a:lnTo>
                <a:lnTo>
                  <a:pt x="43" y="61"/>
                </a:lnTo>
                <a:lnTo>
                  <a:pt x="38" y="64"/>
                </a:lnTo>
                <a:lnTo>
                  <a:pt x="36" y="67"/>
                </a:lnTo>
                <a:lnTo>
                  <a:pt x="34" y="70"/>
                </a:lnTo>
                <a:lnTo>
                  <a:pt x="31" y="74"/>
                </a:lnTo>
                <a:lnTo>
                  <a:pt x="29" y="77"/>
                </a:lnTo>
                <a:lnTo>
                  <a:pt x="25" y="80"/>
                </a:lnTo>
                <a:lnTo>
                  <a:pt x="22" y="84"/>
                </a:lnTo>
                <a:lnTo>
                  <a:pt x="18" y="87"/>
                </a:lnTo>
                <a:lnTo>
                  <a:pt x="18" y="90"/>
                </a:lnTo>
                <a:lnTo>
                  <a:pt x="13" y="92"/>
                </a:lnTo>
                <a:lnTo>
                  <a:pt x="13" y="95"/>
                </a:lnTo>
                <a:lnTo>
                  <a:pt x="9" y="97"/>
                </a:lnTo>
                <a:lnTo>
                  <a:pt x="7" y="100"/>
                </a:lnTo>
                <a:lnTo>
                  <a:pt x="4" y="103"/>
                </a:lnTo>
                <a:lnTo>
                  <a:pt x="2" y="107"/>
                </a:lnTo>
                <a:lnTo>
                  <a:pt x="2" y="110"/>
                </a:lnTo>
                <a:lnTo>
                  <a:pt x="0" y="113"/>
                </a:lnTo>
                <a:lnTo>
                  <a:pt x="0" y="441"/>
                </a:lnTo>
              </a:path>
            </a:pathLst>
          </a:custGeom>
          <a:noFill/>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74" name="Rectangle 186">
            <a:extLst>
              <a:ext uri="{FF2B5EF4-FFF2-40B4-BE49-F238E27FC236}">
                <a16:creationId xmlns:a16="http://schemas.microsoft.com/office/drawing/2014/main" id="{15475A02-A214-86A8-2ED1-004BC6FB43CE}"/>
              </a:ext>
            </a:extLst>
          </p:cNvPr>
          <p:cNvSpPr>
            <a:spLocks noChangeArrowheads="1"/>
          </p:cNvSpPr>
          <p:nvPr/>
        </p:nvSpPr>
        <p:spPr bwMode="auto">
          <a:xfrm>
            <a:off x="6026150" y="2084388"/>
            <a:ext cx="892175"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400">
                <a:solidFill>
                  <a:srgbClr val="EEF187"/>
                </a:solidFill>
                <a:latin typeface="Geneva" panose="020B0503030404040204" pitchFamily="34" charset="0"/>
              </a:rPr>
              <a:t>Necrosis</a:t>
            </a:r>
          </a:p>
        </p:txBody>
      </p:sp>
      <p:sp>
        <p:nvSpPr>
          <p:cNvPr id="43175" name="Freeform 187">
            <a:extLst>
              <a:ext uri="{FF2B5EF4-FFF2-40B4-BE49-F238E27FC236}">
                <a16:creationId xmlns:a16="http://schemas.microsoft.com/office/drawing/2014/main" id="{5EE37E4F-37E5-E730-5DEB-44C6BED37844}"/>
              </a:ext>
            </a:extLst>
          </p:cNvPr>
          <p:cNvSpPr>
            <a:spLocks/>
          </p:cNvSpPr>
          <p:nvPr/>
        </p:nvSpPr>
        <p:spPr bwMode="auto">
          <a:xfrm>
            <a:off x="5035550" y="2039938"/>
            <a:ext cx="461963" cy="474662"/>
          </a:xfrm>
          <a:custGeom>
            <a:avLst/>
            <a:gdLst>
              <a:gd name="T0" fmla="*/ 0 w 381"/>
              <a:gd name="T1" fmla="*/ 90905038 h 392"/>
              <a:gd name="T2" fmla="*/ 5880631 w 381"/>
              <a:gd name="T3" fmla="*/ 86505939 h 392"/>
              <a:gd name="T4" fmla="*/ 16172343 w 381"/>
              <a:gd name="T5" fmla="*/ 77708950 h 392"/>
              <a:gd name="T6" fmla="*/ 26462841 w 381"/>
              <a:gd name="T7" fmla="*/ 67445595 h 392"/>
              <a:gd name="T8" fmla="*/ 39694868 w 381"/>
              <a:gd name="T9" fmla="*/ 60114974 h 392"/>
              <a:gd name="T10" fmla="*/ 55865998 w 381"/>
              <a:gd name="T11" fmla="*/ 48385252 h 392"/>
              <a:gd name="T12" fmla="*/ 72038340 w 381"/>
              <a:gd name="T13" fmla="*/ 41053420 h 392"/>
              <a:gd name="T14" fmla="*/ 89680235 w 381"/>
              <a:gd name="T15" fmla="*/ 30790065 h 392"/>
              <a:gd name="T16" fmla="*/ 102911049 w 381"/>
              <a:gd name="T17" fmla="*/ 26392176 h 392"/>
              <a:gd name="T18" fmla="*/ 119083391 w 381"/>
              <a:gd name="T19" fmla="*/ 21993076 h 392"/>
              <a:gd name="T20" fmla="*/ 138194837 w 381"/>
              <a:gd name="T21" fmla="*/ 14662454 h 392"/>
              <a:gd name="T22" fmla="*/ 151426864 w 381"/>
              <a:gd name="T23" fmla="*/ 11729721 h 392"/>
              <a:gd name="T24" fmla="*/ 164657678 w 381"/>
              <a:gd name="T25" fmla="*/ 10263355 h 392"/>
              <a:gd name="T26" fmla="*/ 182299572 w 381"/>
              <a:gd name="T27" fmla="*/ 4399100 h 392"/>
              <a:gd name="T28" fmla="*/ 204352546 w 381"/>
              <a:gd name="T29" fmla="*/ 2932733 h 392"/>
              <a:gd name="T30" fmla="*/ 221994440 w 381"/>
              <a:gd name="T31" fmla="*/ 2932733 h 392"/>
              <a:gd name="T32" fmla="*/ 248457281 w 381"/>
              <a:gd name="T33" fmla="*/ 0 h 392"/>
              <a:gd name="T34" fmla="*/ 264628411 w 381"/>
              <a:gd name="T35" fmla="*/ 0 h 392"/>
              <a:gd name="T36" fmla="*/ 288150937 w 381"/>
              <a:gd name="T37" fmla="*/ 0 h 392"/>
              <a:gd name="T38" fmla="*/ 310203911 w 381"/>
              <a:gd name="T39" fmla="*/ 0 h 392"/>
              <a:gd name="T40" fmla="*/ 327845805 w 381"/>
              <a:gd name="T41" fmla="*/ 2932733 h 392"/>
              <a:gd name="T42" fmla="*/ 341076619 w 381"/>
              <a:gd name="T43" fmla="*/ 2932733 h 392"/>
              <a:gd name="T44" fmla="*/ 370479776 w 381"/>
              <a:gd name="T45" fmla="*/ 4399100 h 392"/>
              <a:gd name="T46" fmla="*/ 386652118 w 381"/>
              <a:gd name="T47" fmla="*/ 7330622 h 392"/>
              <a:gd name="T48" fmla="*/ 407234328 w 381"/>
              <a:gd name="T49" fmla="*/ 10263355 h 392"/>
              <a:gd name="T50" fmla="*/ 420465143 w 381"/>
              <a:gd name="T51" fmla="*/ 14662454 h 392"/>
              <a:gd name="T52" fmla="*/ 436637485 w 381"/>
              <a:gd name="T53" fmla="*/ 17593977 h 392"/>
              <a:gd name="T54" fmla="*/ 460160011 w 381"/>
              <a:gd name="T55" fmla="*/ 21993076 h 392"/>
              <a:gd name="T56" fmla="*/ 479271456 w 381"/>
              <a:gd name="T57" fmla="*/ 23459443 h 392"/>
              <a:gd name="T58" fmla="*/ 499853666 w 381"/>
              <a:gd name="T59" fmla="*/ 29323698 h 392"/>
              <a:gd name="T60" fmla="*/ 513085693 w 381"/>
              <a:gd name="T61" fmla="*/ 30790065 h 392"/>
              <a:gd name="T62" fmla="*/ 529256823 w 381"/>
              <a:gd name="T63" fmla="*/ 38121897 h 392"/>
              <a:gd name="T64" fmla="*/ 542488850 w 381"/>
              <a:gd name="T65" fmla="*/ 48385252 h 392"/>
              <a:gd name="T66" fmla="*/ 545429165 w 381"/>
              <a:gd name="T67" fmla="*/ 57182241 h 392"/>
              <a:gd name="T68" fmla="*/ 555719664 w 381"/>
              <a:gd name="T69" fmla="*/ 70378328 h 392"/>
              <a:gd name="T70" fmla="*/ 558659980 w 381"/>
              <a:gd name="T71" fmla="*/ 79175317 h 392"/>
              <a:gd name="T72" fmla="*/ 0 w 381"/>
              <a:gd name="T73" fmla="*/ 573288772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1" h="392">
                <a:moveTo>
                  <a:pt x="0" y="391"/>
                </a:moveTo>
                <a:lnTo>
                  <a:pt x="0" y="62"/>
                </a:lnTo>
                <a:lnTo>
                  <a:pt x="4" y="59"/>
                </a:lnTo>
                <a:lnTo>
                  <a:pt x="9" y="56"/>
                </a:lnTo>
                <a:lnTo>
                  <a:pt x="11" y="53"/>
                </a:lnTo>
                <a:lnTo>
                  <a:pt x="16" y="49"/>
                </a:lnTo>
                <a:lnTo>
                  <a:pt x="18" y="46"/>
                </a:lnTo>
                <a:lnTo>
                  <a:pt x="22" y="44"/>
                </a:lnTo>
                <a:lnTo>
                  <a:pt x="27" y="41"/>
                </a:lnTo>
                <a:lnTo>
                  <a:pt x="31" y="38"/>
                </a:lnTo>
                <a:lnTo>
                  <a:pt x="38" y="33"/>
                </a:lnTo>
                <a:lnTo>
                  <a:pt x="43" y="30"/>
                </a:lnTo>
                <a:lnTo>
                  <a:pt x="49" y="28"/>
                </a:lnTo>
                <a:lnTo>
                  <a:pt x="56" y="25"/>
                </a:lnTo>
                <a:lnTo>
                  <a:pt x="61" y="21"/>
                </a:lnTo>
                <a:lnTo>
                  <a:pt x="65" y="20"/>
                </a:lnTo>
                <a:lnTo>
                  <a:pt x="70" y="18"/>
                </a:lnTo>
                <a:lnTo>
                  <a:pt x="74" y="16"/>
                </a:lnTo>
                <a:lnTo>
                  <a:pt x="81" y="15"/>
                </a:lnTo>
                <a:lnTo>
                  <a:pt x="85" y="13"/>
                </a:lnTo>
                <a:lnTo>
                  <a:pt x="94" y="10"/>
                </a:lnTo>
                <a:lnTo>
                  <a:pt x="99" y="8"/>
                </a:lnTo>
                <a:lnTo>
                  <a:pt x="103" y="8"/>
                </a:lnTo>
                <a:lnTo>
                  <a:pt x="108" y="7"/>
                </a:lnTo>
                <a:lnTo>
                  <a:pt x="112" y="7"/>
                </a:lnTo>
                <a:lnTo>
                  <a:pt x="119" y="5"/>
                </a:lnTo>
                <a:lnTo>
                  <a:pt x="124" y="3"/>
                </a:lnTo>
                <a:lnTo>
                  <a:pt x="135" y="2"/>
                </a:lnTo>
                <a:lnTo>
                  <a:pt x="139" y="2"/>
                </a:lnTo>
                <a:lnTo>
                  <a:pt x="146" y="2"/>
                </a:lnTo>
                <a:lnTo>
                  <a:pt x="151" y="2"/>
                </a:lnTo>
                <a:lnTo>
                  <a:pt x="160" y="2"/>
                </a:lnTo>
                <a:lnTo>
                  <a:pt x="169" y="0"/>
                </a:lnTo>
                <a:lnTo>
                  <a:pt x="175" y="0"/>
                </a:lnTo>
                <a:lnTo>
                  <a:pt x="180" y="0"/>
                </a:lnTo>
                <a:lnTo>
                  <a:pt x="187" y="0"/>
                </a:lnTo>
                <a:lnTo>
                  <a:pt x="196" y="0"/>
                </a:lnTo>
                <a:lnTo>
                  <a:pt x="202" y="0"/>
                </a:lnTo>
                <a:lnTo>
                  <a:pt x="211" y="0"/>
                </a:lnTo>
                <a:lnTo>
                  <a:pt x="218" y="2"/>
                </a:lnTo>
                <a:lnTo>
                  <a:pt x="223" y="2"/>
                </a:lnTo>
                <a:lnTo>
                  <a:pt x="227" y="2"/>
                </a:lnTo>
                <a:lnTo>
                  <a:pt x="232" y="2"/>
                </a:lnTo>
                <a:lnTo>
                  <a:pt x="238" y="2"/>
                </a:lnTo>
                <a:lnTo>
                  <a:pt x="252" y="3"/>
                </a:lnTo>
                <a:lnTo>
                  <a:pt x="256" y="5"/>
                </a:lnTo>
                <a:lnTo>
                  <a:pt x="263" y="5"/>
                </a:lnTo>
                <a:lnTo>
                  <a:pt x="270" y="7"/>
                </a:lnTo>
                <a:lnTo>
                  <a:pt x="277" y="7"/>
                </a:lnTo>
                <a:lnTo>
                  <a:pt x="281" y="8"/>
                </a:lnTo>
                <a:lnTo>
                  <a:pt x="286" y="10"/>
                </a:lnTo>
                <a:lnTo>
                  <a:pt x="290" y="10"/>
                </a:lnTo>
                <a:lnTo>
                  <a:pt x="297" y="12"/>
                </a:lnTo>
                <a:lnTo>
                  <a:pt x="306" y="13"/>
                </a:lnTo>
                <a:lnTo>
                  <a:pt x="313" y="15"/>
                </a:lnTo>
                <a:lnTo>
                  <a:pt x="319" y="16"/>
                </a:lnTo>
                <a:lnTo>
                  <a:pt x="326" y="16"/>
                </a:lnTo>
                <a:lnTo>
                  <a:pt x="333" y="18"/>
                </a:lnTo>
                <a:lnTo>
                  <a:pt x="340" y="20"/>
                </a:lnTo>
                <a:lnTo>
                  <a:pt x="344" y="21"/>
                </a:lnTo>
                <a:lnTo>
                  <a:pt x="349" y="21"/>
                </a:lnTo>
                <a:lnTo>
                  <a:pt x="353" y="25"/>
                </a:lnTo>
                <a:lnTo>
                  <a:pt x="360" y="26"/>
                </a:lnTo>
                <a:lnTo>
                  <a:pt x="364" y="31"/>
                </a:lnTo>
                <a:lnTo>
                  <a:pt x="369" y="33"/>
                </a:lnTo>
                <a:lnTo>
                  <a:pt x="371" y="36"/>
                </a:lnTo>
                <a:lnTo>
                  <a:pt x="371" y="39"/>
                </a:lnTo>
                <a:lnTo>
                  <a:pt x="376" y="43"/>
                </a:lnTo>
                <a:lnTo>
                  <a:pt x="378" y="48"/>
                </a:lnTo>
                <a:lnTo>
                  <a:pt x="380" y="51"/>
                </a:lnTo>
                <a:lnTo>
                  <a:pt x="380" y="54"/>
                </a:lnTo>
                <a:lnTo>
                  <a:pt x="380" y="391"/>
                </a:lnTo>
                <a:lnTo>
                  <a:pt x="0" y="391"/>
                </a:lnTo>
              </a:path>
            </a:pathLst>
          </a:custGeom>
          <a:solidFill>
            <a:srgbClr val="4D6797"/>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76" name="Oval 188" descr="Small confetti">
            <a:extLst>
              <a:ext uri="{FF2B5EF4-FFF2-40B4-BE49-F238E27FC236}">
                <a16:creationId xmlns:a16="http://schemas.microsoft.com/office/drawing/2014/main" id="{F7B93E71-6D4F-D0B8-5D14-2E631D20BE5A}"/>
              </a:ext>
            </a:extLst>
          </p:cNvPr>
          <p:cNvSpPr>
            <a:spLocks noChangeArrowheads="1"/>
          </p:cNvSpPr>
          <p:nvPr/>
        </p:nvSpPr>
        <p:spPr bwMode="auto">
          <a:xfrm>
            <a:off x="5164138" y="2260600"/>
            <a:ext cx="219075" cy="120650"/>
          </a:xfrm>
          <a:prstGeom prst="ellipse">
            <a:avLst/>
          </a:prstGeom>
          <a:blipFill dpi="0" rotWithShape="0">
            <a:blip r:embed="rId3"/>
            <a:srcRect/>
            <a:tile tx="0" ty="0" sx="100000" sy="100000" flip="none" algn="tl"/>
          </a:blip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nvGrpSpPr>
          <p:cNvPr id="43177" name="Group 189">
            <a:extLst>
              <a:ext uri="{FF2B5EF4-FFF2-40B4-BE49-F238E27FC236}">
                <a16:creationId xmlns:a16="http://schemas.microsoft.com/office/drawing/2014/main" id="{A46F1752-B9B8-E4B1-D6D4-7872DCBB4F4E}"/>
              </a:ext>
            </a:extLst>
          </p:cNvPr>
          <p:cNvGrpSpPr>
            <a:grpSpLocks/>
          </p:cNvGrpSpPr>
          <p:nvPr/>
        </p:nvGrpSpPr>
        <p:grpSpPr bwMode="auto">
          <a:xfrm>
            <a:off x="5286375" y="1997075"/>
            <a:ext cx="36513" cy="109538"/>
            <a:chOff x="3875" y="906"/>
            <a:chExt cx="29" cy="91"/>
          </a:xfrm>
        </p:grpSpPr>
        <p:sp>
          <p:nvSpPr>
            <p:cNvPr id="43248" name="Freeform 190">
              <a:extLst>
                <a:ext uri="{FF2B5EF4-FFF2-40B4-BE49-F238E27FC236}">
                  <a16:creationId xmlns:a16="http://schemas.microsoft.com/office/drawing/2014/main" id="{F14CB252-0275-9995-A8D5-79CDBB51BA4D}"/>
                </a:ext>
              </a:extLst>
            </p:cNvPr>
            <p:cNvSpPr>
              <a:spLocks/>
            </p:cNvSpPr>
            <p:nvPr/>
          </p:nvSpPr>
          <p:spPr bwMode="auto">
            <a:xfrm>
              <a:off x="3875" y="920"/>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9" name="Oval 191">
              <a:extLst>
                <a:ext uri="{FF2B5EF4-FFF2-40B4-BE49-F238E27FC236}">
                  <a16:creationId xmlns:a16="http://schemas.microsoft.com/office/drawing/2014/main" id="{B7741E26-F171-52D3-6D44-00FE87021174}"/>
                </a:ext>
              </a:extLst>
            </p:cNvPr>
            <p:cNvSpPr>
              <a:spLocks noChangeArrowheads="1"/>
            </p:cNvSpPr>
            <p:nvPr/>
          </p:nvSpPr>
          <p:spPr bwMode="auto">
            <a:xfrm>
              <a:off x="3883" y="90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78" name="Group 192">
            <a:extLst>
              <a:ext uri="{FF2B5EF4-FFF2-40B4-BE49-F238E27FC236}">
                <a16:creationId xmlns:a16="http://schemas.microsoft.com/office/drawing/2014/main" id="{93103F07-497F-71C5-9C37-970D0BC9BFAA}"/>
              </a:ext>
            </a:extLst>
          </p:cNvPr>
          <p:cNvGrpSpPr>
            <a:grpSpLocks/>
          </p:cNvGrpSpPr>
          <p:nvPr/>
        </p:nvGrpSpPr>
        <p:grpSpPr bwMode="auto">
          <a:xfrm>
            <a:off x="5318125" y="2000250"/>
            <a:ext cx="41275" cy="101600"/>
            <a:chOff x="3901" y="908"/>
            <a:chExt cx="34" cy="85"/>
          </a:xfrm>
        </p:grpSpPr>
        <p:sp>
          <p:nvSpPr>
            <p:cNvPr id="43246" name="Freeform 193">
              <a:extLst>
                <a:ext uri="{FF2B5EF4-FFF2-40B4-BE49-F238E27FC236}">
                  <a16:creationId xmlns:a16="http://schemas.microsoft.com/office/drawing/2014/main" id="{999D3694-BA94-48B5-D83E-D8F7D5A5A237}"/>
                </a:ext>
              </a:extLst>
            </p:cNvPr>
            <p:cNvSpPr>
              <a:spLocks/>
            </p:cNvSpPr>
            <p:nvPr/>
          </p:nvSpPr>
          <p:spPr bwMode="auto">
            <a:xfrm>
              <a:off x="3901" y="917"/>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7" name="Oval 194">
              <a:extLst>
                <a:ext uri="{FF2B5EF4-FFF2-40B4-BE49-F238E27FC236}">
                  <a16:creationId xmlns:a16="http://schemas.microsoft.com/office/drawing/2014/main" id="{034063C6-B9C6-AE6F-FFE1-2D7E9393D0D1}"/>
                </a:ext>
              </a:extLst>
            </p:cNvPr>
            <p:cNvSpPr>
              <a:spLocks noChangeArrowheads="1"/>
            </p:cNvSpPr>
            <p:nvPr/>
          </p:nvSpPr>
          <p:spPr bwMode="auto">
            <a:xfrm>
              <a:off x="3914" y="908"/>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79" name="Freeform 195">
            <a:extLst>
              <a:ext uri="{FF2B5EF4-FFF2-40B4-BE49-F238E27FC236}">
                <a16:creationId xmlns:a16="http://schemas.microsoft.com/office/drawing/2014/main" id="{B4F12600-F687-6091-AC4B-C2B9C0B70999}"/>
              </a:ext>
            </a:extLst>
          </p:cNvPr>
          <p:cNvSpPr>
            <a:spLocks/>
          </p:cNvSpPr>
          <p:nvPr/>
        </p:nvSpPr>
        <p:spPr bwMode="auto">
          <a:xfrm>
            <a:off x="5103813" y="2011363"/>
            <a:ext cx="112712" cy="57150"/>
          </a:xfrm>
          <a:custGeom>
            <a:avLst/>
            <a:gdLst>
              <a:gd name="T0" fmla="*/ 89598768 w 93"/>
              <a:gd name="T1" fmla="*/ 2957209 h 47"/>
              <a:gd name="T2" fmla="*/ 79317737 w 93"/>
              <a:gd name="T3" fmla="*/ 0 h 47"/>
              <a:gd name="T4" fmla="*/ 71973278 w 93"/>
              <a:gd name="T5" fmla="*/ 0 h 47"/>
              <a:gd name="T6" fmla="*/ 66097710 w 93"/>
              <a:gd name="T7" fmla="*/ 0 h 47"/>
              <a:gd name="T8" fmla="*/ 55815467 w 93"/>
              <a:gd name="T9" fmla="*/ 0 h 47"/>
              <a:gd name="T10" fmla="*/ 49941112 w 93"/>
              <a:gd name="T11" fmla="*/ 0 h 47"/>
              <a:gd name="T12" fmla="*/ 42596652 w 93"/>
              <a:gd name="T13" fmla="*/ 0 h 47"/>
              <a:gd name="T14" fmla="*/ 36721085 w 93"/>
              <a:gd name="T15" fmla="*/ 2957209 h 47"/>
              <a:gd name="T16" fmla="*/ 29376625 w 93"/>
              <a:gd name="T17" fmla="*/ 2957209 h 47"/>
              <a:gd name="T18" fmla="*/ 23501058 w 93"/>
              <a:gd name="T19" fmla="*/ 4435813 h 47"/>
              <a:gd name="T20" fmla="*/ 16157811 w 93"/>
              <a:gd name="T21" fmla="*/ 4435813 h 47"/>
              <a:gd name="T22" fmla="*/ 10282243 w 93"/>
              <a:gd name="T23" fmla="*/ 7393021 h 47"/>
              <a:gd name="T24" fmla="*/ 2937784 w 93"/>
              <a:gd name="T25" fmla="*/ 11828834 h 47"/>
              <a:gd name="T26" fmla="*/ 0 w 93"/>
              <a:gd name="T27" fmla="*/ 19220639 h 47"/>
              <a:gd name="T28" fmla="*/ 0 w 93"/>
              <a:gd name="T29" fmla="*/ 23656452 h 47"/>
              <a:gd name="T30" fmla="*/ 0 w 93"/>
              <a:gd name="T31" fmla="*/ 29570869 h 47"/>
              <a:gd name="T32" fmla="*/ 2937784 w 93"/>
              <a:gd name="T33" fmla="*/ 34006682 h 47"/>
              <a:gd name="T34" fmla="*/ 2937784 w 93"/>
              <a:gd name="T35" fmla="*/ 38442495 h 47"/>
              <a:gd name="T36" fmla="*/ 10282243 w 93"/>
              <a:gd name="T37" fmla="*/ 41399703 h 47"/>
              <a:gd name="T38" fmla="*/ 13220027 w 93"/>
              <a:gd name="T39" fmla="*/ 45835516 h 47"/>
              <a:gd name="T40" fmla="*/ 19094382 w 93"/>
              <a:gd name="T41" fmla="*/ 48792724 h 47"/>
              <a:gd name="T42" fmla="*/ 26438842 w 93"/>
              <a:gd name="T43" fmla="*/ 51749933 h 47"/>
              <a:gd name="T44" fmla="*/ 32314409 w 93"/>
              <a:gd name="T45" fmla="*/ 53227321 h 47"/>
              <a:gd name="T46" fmla="*/ 39658869 w 93"/>
              <a:gd name="T47" fmla="*/ 57663134 h 47"/>
              <a:gd name="T48" fmla="*/ 45534436 w 93"/>
              <a:gd name="T49" fmla="*/ 57663134 h 47"/>
              <a:gd name="T50" fmla="*/ 52877683 w 93"/>
              <a:gd name="T51" fmla="*/ 63577551 h 47"/>
              <a:gd name="T52" fmla="*/ 58753251 w 93"/>
              <a:gd name="T53" fmla="*/ 63577551 h 47"/>
              <a:gd name="T54" fmla="*/ 66097710 w 93"/>
              <a:gd name="T55" fmla="*/ 65056155 h 47"/>
              <a:gd name="T56" fmla="*/ 76379953 w 93"/>
              <a:gd name="T57" fmla="*/ 68013364 h 47"/>
              <a:gd name="T58" fmla="*/ 82255521 w 93"/>
              <a:gd name="T59" fmla="*/ 68013364 h 47"/>
              <a:gd name="T60" fmla="*/ 92536552 w 93"/>
              <a:gd name="T61" fmla="*/ 68013364 h 47"/>
              <a:gd name="T62" fmla="*/ 102818795 w 93"/>
              <a:gd name="T63" fmla="*/ 68013364 h 47"/>
              <a:gd name="T64" fmla="*/ 108694363 w 93"/>
              <a:gd name="T65" fmla="*/ 65056155 h 47"/>
              <a:gd name="T66" fmla="*/ 116038822 w 93"/>
              <a:gd name="T67" fmla="*/ 63577551 h 47"/>
              <a:gd name="T68" fmla="*/ 121913177 w 93"/>
              <a:gd name="T69" fmla="*/ 57663134 h 47"/>
              <a:gd name="T70" fmla="*/ 129257637 w 93"/>
              <a:gd name="T71" fmla="*/ 56184530 h 47"/>
              <a:gd name="T72" fmla="*/ 129257637 w 93"/>
              <a:gd name="T73" fmla="*/ 51749933 h 47"/>
              <a:gd name="T74" fmla="*/ 132195421 w 93"/>
              <a:gd name="T75" fmla="*/ 45835516 h 47"/>
              <a:gd name="T76" fmla="*/ 135133204 w 93"/>
              <a:gd name="T77" fmla="*/ 41399703 h 47"/>
              <a:gd name="T78" fmla="*/ 135133204 w 93"/>
              <a:gd name="T79" fmla="*/ 36963890 h 47"/>
              <a:gd name="T80" fmla="*/ 135133204 w 93"/>
              <a:gd name="T81" fmla="*/ 31049473 h 47"/>
              <a:gd name="T82" fmla="*/ 135133204 w 93"/>
              <a:gd name="T83" fmla="*/ 26613661 h 47"/>
              <a:gd name="T84" fmla="*/ 132195421 w 93"/>
              <a:gd name="T85" fmla="*/ 22177848 h 47"/>
              <a:gd name="T86" fmla="*/ 124850961 w 93"/>
              <a:gd name="T87" fmla="*/ 19220639 h 47"/>
              <a:gd name="T88" fmla="*/ 118976606 w 93"/>
              <a:gd name="T89" fmla="*/ 17742035 h 47"/>
              <a:gd name="T90" fmla="*/ 111632146 w 93"/>
              <a:gd name="T91" fmla="*/ 14786043 h 47"/>
              <a:gd name="T92" fmla="*/ 105756579 w 93"/>
              <a:gd name="T93" fmla="*/ 10350230 h 47"/>
              <a:gd name="T94" fmla="*/ 102818795 w 93"/>
              <a:gd name="T95" fmla="*/ 4435813 h 47"/>
              <a:gd name="T96" fmla="*/ 95474336 w 93"/>
              <a:gd name="T97" fmla="*/ 2957209 h 47"/>
              <a:gd name="T98" fmla="*/ 89598768 w 93"/>
              <a:gd name="T99" fmla="*/ 0 h 47"/>
              <a:gd name="T100" fmla="*/ 89598768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180" name="Group 196">
            <a:extLst>
              <a:ext uri="{FF2B5EF4-FFF2-40B4-BE49-F238E27FC236}">
                <a16:creationId xmlns:a16="http://schemas.microsoft.com/office/drawing/2014/main" id="{A471541E-106A-FC12-621E-DD287AAEB29A}"/>
              </a:ext>
            </a:extLst>
          </p:cNvPr>
          <p:cNvGrpSpPr>
            <a:grpSpLocks/>
          </p:cNvGrpSpPr>
          <p:nvPr/>
        </p:nvGrpSpPr>
        <p:grpSpPr bwMode="auto">
          <a:xfrm>
            <a:off x="5749925" y="2009775"/>
            <a:ext cx="36513" cy="107950"/>
            <a:chOff x="4257" y="916"/>
            <a:chExt cx="30" cy="90"/>
          </a:xfrm>
        </p:grpSpPr>
        <p:sp>
          <p:nvSpPr>
            <p:cNvPr id="43244" name="Freeform 197">
              <a:extLst>
                <a:ext uri="{FF2B5EF4-FFF2-40B4-BE49-F238E27FC236}">
                  <a16:creationId xmlns:a16="http://schemas.microsoft.com/office/drawing/2014/main" id="{D878C0D2-C01A-EFF7-8775-849BE69FCA6E}"/>
                </a:ext>
              </a:extLst>
            </p:cNvPr>
            <p:cNvSpPr>
              <a:spLocks/>
            </p:cNvSpPr>
            <p:nvPr/>
          </p:nvSpPr>
          <p:spPr bwMode="auto">
            <a:xfrm>
              <a:off x="4257" y="930"/>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5" name="Oval 198">
              <a:extLst>
                <a:ext uri="{FF2B5EF4-FFF2-40B4-BE49-F238E27FC236}">
                  <a16:creationId xmlns:a16="http://schemas.microsoft.com/office/drawing/2014/main" id="{A9E4B43F-460B-6549-E1F9-745D17D45205}"/>
                </a:ext>
              </a:extLst>
            </p:cNvPr>
            <p:cNvSpPr>
              <a:spLocks noChangeArrowheads="1"/>
            </p:cNvSpPr>
            <p:nvPr/>
          </p:nvSpPr>
          <p:spPr bwMode="auto">
            <a:xfrm>
              <a:off x="4266" y="91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81" name="Group 199">
            <a:extLst>
              <a:ext uri="{FF2B5EF4-FFF2-40B4-BE49-F238E27FC236}">
                <a16:creationId xmlns:a16="http://schemas.microsoft.com/office/drawing/2014/main" id="{E1BCB2CC-3FA6-F535-45FA-6DF4DFFB32C1}"/>
              </a:ext>
            </a:extLst>
          </p:cNvPr>
          <p:cNvGrpSpPr>
            <a:grpSpLocks/>
          </p:cNvGrpSpPr>
          <p:nvPr/>
        </p:nvGrpSpPr>
        <p:grpSpPr bwMode="auto">
          <a:xfrm>
            <a:off x="5784850" y="2011363"/>
            <a:ext cx="41275" cy="103187"/>
            <a:chOff x="4286" y="918"/>
            <a:chExt cx="34" cy="85"/>
          </a:xfrm>
        </p:grpSpPr>
        <p:sp>
          <p:nvSpPr>
            <p:cNvPr id="43242" name="Freeform 200">
              <a:extLst>
                <a:ext uri="{FF2B5EF4-FFF2-40B4-BE49-F238E27FC236}">
                  <a16:creationId xmlns:a16="http://schemas.microsoft.com/office/drawing/2014/main" id="{03FEE696-9504-4CC9-A3AB-FA55CFDF298E}"/>
                </a:ext>
              </a:extLst>
            </p:cNvPr>
            <p:cNvSpPr>
              <a:spLocks/>
            </p:cNvSpPr>
            <p:nvPr/>
          </p:nvSpPr>
          <p:spPr bwMode="auto">
            <a:xfrm>
              <a:off x="4286" y="927"/>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3" name="Oval 201">
              <a:extLst>
                <a:ext uri="{FF2B5EF4-FFF2-40B4-BE49-F238E27FC236}">
                  <a16:creationId xmlns:a16="http://schemas.microsoft.com/office/drawing/2014/main" id="{F48E5B4D-2F87-5448-F0AA-FC7A036CF417}"/>
                </a:ext>
              </a:extLst>
            </p:cNvPr>
            <p:cNvSpPr>
              <a:spLocks noChangeArrowheads="1"/>
            </p:cNvSpPr>
            <p:nvPr/>
          </p:nvSpPr>
          <p:spPr bwMode="auto">
            <a:xfrm>
              <a:off x="4299" y="918"/>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82" name="Freeform 202">
            <a:extLst>
              <a:ext uri="{FF2B5EF4-FFF2-40B4-BE49-F238E27FC236}">
                <a16:creationId xmlns:a16="http://schemas.microsoft.com/office/drawing/2014/main" id="{FB4472CC-6FA4-C15B-E88E-C0DE6915F6D2}"/>
              </a:ext>
            </a:extLst>
          </p:cNvPr>
          <p:cNvSpPr>
            <a:spLocks/>
          </p:cNvSpPr>
          <p:nvPr/>
        </p:nvSpPr>
        <p:spPr bwMode="auto">
          <a:xfrm>
            <a:off x="5567363" y="2024063"/>
            <a:ext cx="112712" cy="57150"/>
          </a:xfrm>
          <a:custGeom>
            <a:avLst/>
            <a:gdLst>
              <a:gd name="T0" fmla="*/ 87703126 w 94"/>
              <a:gd name="T1" fmla="*/ 2957209 h 47"/>
              <a:gd name="T2" fmla="*/ 77638184 w 94"/>
              <a:gd name="T3" fmla="*/ 0 h 47"/>
              <a:gd name="T4" fmla="*/ 71887474 w 94"/>
              <a:gd name="T5" fmla="*/ 0 h 47"/>
              <a:gd name="T6" fmla="*/ 64699086 w 94"/>
              <a:gd name="T7" fmla="*/ 0 h 47"/>
              <a:gd name="T8" fmla="*/ 56071822 w 94"/>
              <a:gd name="T9" fmla="*/ 0 h 47"/>
              <a:gd name="T10" fmla="*/ 48883434 w 94"/>
              <a:gd name="T11" fmla="*/ 0 h 47"/>
              <a:gd name="T12" fmla="*/ 41695047 w 94"/>
              <a:gd name="T13" fmla="*/ 0 h 47"/>
              <a:gd name="T14" fmla="*/ 35944336 w 94"/>
              <a:gd name="T15" fmla="*/ 2957209 h 47"/>
              <a:gd name="T16" fmla="*/ 28754750 w 94"/>
              <a:gd name="T17" fmla="*/ 2957209 h 47"/>
              <a:gd name="T18" fmla="*/ 23004040 w 94"/>
              <a:gd name="T19" fmla="*/ 4435813 h 47"/>
              <a:gd name="T20" fmla="*/ 15815652 w 94"/>
              <a:gd name="T21" fmla="*/ 4435813 h 47"/>
              <a:gd name="T22" fmla="*/ 10063743 w 94"/>
              <a:gd name="T23" fmla="*/ 7393021 h 47"/>
              <a:gd name="T24" fmla="*/ 2875355 w 94"/>
              <a:gd name="T25" fmla="*/ 11828834 h 47"/>
              <a:gd name="T26" fmla="*/ 0 w 94"/>
              <a:gd name="T27" fmla="*/ 19220639 h 47"/>
              <a:gd name="T28" fmla="*/ 0 w 94"/>
              <a:gd name="T29" fmla="*/ 23656452 h 47"/>
              <a:gd name="T30" fmla="*/ 0 w 94"/>
              <a:gd name="T31" fmla="*/ 29570869 h 47"/>
              <a:gd name="T32" fmla="*/ 2875355 w 94"/>
              <a:gd name="T33" fmla="*/ 34006682 h 47"/>
              <a:gd name="T34" fmla="*/ 2875355 w 94"/>
              <a:gd name="T35" fmla="*/ 38442495 h 47"/>
              <a:gd name="T36" fmla="*/ 10063743 w 94"/>
              <a:gd name="T37" fmla="*/ 41399703 h 47"/>
              <a:gd name="T38" fmla="*/ 12940297 w 94"/>
              <a:gd name="T39" fmla="*/ 45835516 h 47"/>
              <a:gd name="T40" fmla="*/ 20128685 w 94"/>
              <a:gd name="T41" fmla="*/ 48792724 h 47"/>
              <a:gd name="T42" fmla="*/ 25879395 w 94"/>
              <a:gd name="T43" fmla="*/ 51749933 h 47"/>
              <a:gd name="T44" fmla="*/ 33067782 w 94"/>
              <a:gd name="T45" fmla="*/ 53227321 h 47"/>
              <a:gd name="T46" fmla="*/ 38819691 w 94"/>
              <a:gd name="T47" fmla="*/ 57663134 h 47"/>
              <a:gd name="T48" fmla="*/ 46008079 w 94"/>
              <a:gd name="T49" fmla="*/ 57663134 h 47"/>
              <a:gd name="T50" fmla="*/ 51758789 w 94"/>
              <a:gd name="T51" fmla="*/ 63577551 h 47"/>
              <a:gd name="T52" fmla="*/ 58948376 w 94"/>
              <a:gd name="T53" fmla="*/ 63577551 h 47"/>
              <a:gd name="T54" fmla="*/ 64699086 w 94"/>
              <a:gd name="T55" fmla="*/ 65056155 h 47"/>
              <a:gd name="T56" fmla="*/ 74762829 w 94"/>
              <a:gd name="T57" fmla="*/ 68013364 h 47"/>
              <a:gd name="T58" fmla="*/ 81952416 w 94"/>
              <a:gd name="T59" fmla="*/ 68013364 h 47"/>
              <a:gd name="T60" fmla="*/ 92016158 w 94"/>
              <a:gd name="T61" fmla="*/ 68013364 h 47"/>
              <a:gd name="T62" fmla="*/ 100642223 w 94"/>
              <a:gd name="T63" fmla="*/ 68013364 h 47"/>
              <a:gd name="T64" fmla="*/ 107831810 w 94"/>
              <a:gd name="T65" fmla="*/ 65056155 h 47"/>
              <a:gd name="T66" fmla="*/ 113582520 w 94"/>
              <a:gd name="T67" fmla="*/ 63577551 h 47"/>
              <a:gd name="T68" fmla="*/ 120770908 w 94"/>
              <a:gd name="T69" fmla="*/ 57663134 h 47"/>
              <a:gd name="T70" fmla="*/ 126522817 w 94"/>
              <a:gd name="T71" fmla="*/ 56184530 h 47"/>
              <a:gd name="T72" fmla="*/ 126522817 w 94"/>
              <a:gd name="T73" fmla="*/ 51749933 h 47"/>
              <a:gd name="T74" fmla="*/ 130835850 w 94"/>
              <a:gd name="T75" fmla="*/ 45835516 h 47"/>
              <a:gd name="T76" fmla="*/ 133711205 w 94"/>
              <a:gd name="T77" fmla="*/ 41399703 h 47"/>
              <a:gd name="T78" fmla="*/ 133711205 w 94"/>
              <a:gd name="T79" fmla="*/ 36963890 h 47"/>
              <a:gd name="T80" fmla="*/ 133711205 w 94"/>
              <a:gd name="T81" fmla="*/ 31049473 h 47"/>
              <a:gd name="T82" fmla="*/ 133711205 w 94"/>
              <a:gd name="T83" fmla="*/ 26613661 h 47"/>
              <a:gd name="T84" fmla="*/ 130835850 w 94"/>
              <a:gd name="T85" fmla="*/ 22177848 h 47"/>
              <a:gd name="T86" fmla="*/ 123646263 w 94"/>
              <a:gd name="T87" fmla="*/ 19220639 h 47"/>
              <a:gd name="T88" fmla="*/ 117895553 w 94"/>
              <a:gd name="T89" fmla="*/ 17742035 h 47"/>
              <a:gd name="T90" fmla="*/ 110707165 w 94"/>
              <a:gd name="T91" fmla="*/ 14786043 h 47"/>
              <a:gd name="T92" fmla="*/ 104956455 w 94"/>
              <a:gd name="T93" fmla="*/ 10350230 h 47"/>
              <a:gd name="T94" fmla="*/ 100642223 w 94"/>
              <a:gd name="T95" fmla="*/ 4435813 h 47"/>
              <a:gd name="T96" fmla="*/ 94891513 w 94"/>
              <a:gd name="T97" fmla="*/ 2957209 h 47"/>
              <a:gd name="T98" fmla="*/ 87703126 w 94"/>
              <a:gd name="T99" fmla="*/ 0 h 47"/>
              <a:gd name="T100" fmla="*/ 87703126 w 94"/>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4" h="47">
                <a:moveTo>
                  <a:pt x="61" y="2"/>
                </a:moveTo>
                <a:lnTo>
                  <a:pt x="54" y="0"/>
                </a:lnTo>
                <a:lnTo>
                  <a:pt x="50" y="0"/>
                </a:lnTo>
                <a:lnTo>
                  <a:pt x="45" y="0"/>
                </a:lnTo>
                <a:lnTo>
                  <a:pt x="39"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4" y="33"/>
                </a:lnTo>
                <a:lnTo>
                  <a:pt x="18" y="35"/>
                </a:lnTo>
                <a:lnTo>
                  <a:pt x="23" y="36"/>
                </a:lnTo>
                <a:lnTo>
                  <a:pt x="27" y="39"/>
                </a:lnTo>
                <a:lnTo>
                  <a:pt x="32" y="39"/>
                </a:lnTo>
                <a:lnTo>
                  <a:pt x="36" y="43"/>
                </a:lnTo>
                <a:lnTo>
                  <a:pt x="41" y="43"/>
                </a:lnTo>
                <a:lnTo>
                  <a:pt x="45" y="44"/>
                </a:lnTo>
                <a:lnTo>
                  <a:pt x="52" y="46"/>
                </a:lnTo>
                <a:lnTo>
                  <a:pt x="57" y="46"/>
                </a:lnTo>
                <a:lnTo>
                  <a:pt x="64" y="46"/>
                </a:lnTo>
                <a:lnTo>
                  <a:pt x="70" y="46"/>
                </a:lnTo>
                <a:lnTo>
                  <a:pt x="75" y="44"/>
                </a:lnTo>
                <a:lnTo>
                  <a:pt x="79" y="43"/>
                </a:lnTo>
                <a:lnTo>
                  <a:pt x="84" y="39"/>
                </a:lnTo>
                <a:lnTo>
                  <a:pt x="88" y="38"/>
                </a:lnTo>
                <a:lnTo>
                  <a:pt x="88" y="35"/>
                </a:lnTo>
                <a:lnTo>
                  <a:pt x="91" y="31"/>
                </a:lnTo>
                <a:lnTo>
                  <a:pt x="93" y="28"/>
                </a:lnTo>
                <a:lnTo>
                  <a:pt x="93" y="25"/>
                </a:lnTo>
                <a:lnTo>
                  <a:pt x="93" y="21"/>
                </a:lnTo>
                <a:lnTo>
                  <a:pt x="93" y="18"/>
                </a:lnTo>
                <a:lnTo>
                  <a:pt x="91" y="15"/>
                </a:lnTo>
                <a:lnTo>
                  <a:pt x="86" y="13"/>
                </a:lnTo>
                <a:lnTo>
                  <a:pt x="82" y="12"/>
                </a:lnTo>
                <a:lnTo>
                  <a:pt x="77" y="10"/>
                </a:lnTo>
                <a:lnTo>
                  <a:pt x="73" y="7"/>
                </a:lnTo>
                <a:lnTo>
                  <a:pt x="70" y="3"/>
                </a:lnTo>
                <a:lnTo>
                  <a:pt x="66"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183" name="Group 203">
            <a:extLst>
              <a:ext uri="{FF2B5EF4-FFF2-40B4-BE49-F238E27FC236}">
                <a16:creationId xmlns:a16="http://schemas.microsoft.com/office/drawing/2014/main" id="{AABFDF4F-0987-A49E-AE94-B1215A572368}"/>
              </a:ext>
            </a:extLst>
          </p:cNvPr>
          <p:cNvGrpSpPr>
            <a:grpSpLocks/>
          </p:cNvGrpSpPr>
          <p:nvPr/>
        </p:nvGrpSpPr>
        <p:grpSpPr bwMode="auto">
          <a:xfrm>
            <a:off x="7237413" y="2009775"/>
            <a:ext cx="34925" cy="107950"/>
            <a:chOff x="5486" y="916"/>
            <a:chExt cx="29" cy="90"/>
          </a:xfrm>
        </p:grpSpPr>
        <p:sp>
          <p:nvSpPr>
            <p:cNvPr id="43240" name="Freeform 204">
              <a:extLst>
                <a:ext uri="{FF2B5EF4-FFF2-40B4-BE49-F238E27FC236}">
                  <a16:creationId xmlns:a16="http://schemas.microsoft.com/office/drawing/2014/main" id="{4182BB21-5282-09FB-4F1C-0918819DE2C5}"/>
                </a:ext>
              </a:extLst>
            </p:cNvPr>
            <p:cNvSpPr>
              <a:spLocks/>
            </p:cNvSpPr>
            <p:nvPr/>
          </p:nvSpPr>
          <p:spPr bwMode="auto">
            <a:xfrm>
              <a:off x="5486" y="930"/>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1" name="Oval 205">
              <a:extLst>
                <a:ext uri="{FF2B5EF4-FFF2-40B4-BE49-F238E27FC236}">
                  <a16:creationId xmlns:a16="http://schemas.microsoft.com/office/drawing/2014/main" id="{BE0953AF-EDBB-12AD-8B7F-6A4274A68579}"/>
                </a:ext>
              </a:extLst>
            </p:cNvPr>
            <p:cNvSpPr>
              <a:spLocks noChangeArrowheads="1"/>
            </p:cNvSpPr>
            <p:nvPr/>
          </p:nvSpPr>
          <p:spPr bwMode="auto">
            <a:xfrm>
              <a:off x="5494" y="91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84" name="Group 206">
            <a:extLst>
              <a:ext uri="{FF2B5EF4-FFF2-40B4-BE49-F238E27FC236}">
                <a16:creationId xmlns:a16="http://schemas.microsoft.com/office/drawing/2014/main" id="{7EEFA270-32FB-A029-C04E-D450692BD13B}"/>
              </a:ext>
            </a:extLst>
          </p:cNvPr>
          <p:cNvGrpSpPr>
            <a:grpSpLocks/>
          </p:cNvGrpSpPr>
          <p:nvPr/>
        </p:nvGrpSpPr>
        <p:grpSpPr bwMode="auto">
          <a:xfrm>
            <a:off x="7277100" y="2009775"/>
            <a:ext cx="41275" cy="103188"/>
            <a:chOff x="5518" y="916"/>
            <a:chExt cx="34" cy="85"/>
          </a:xfrm>
        </p:grpSpPr>
        <p:sp>
          <p:nvSpPr>
            <p:cNvPr id="43238" name="Freeform 207">
              <a:extLst>
                <a:ext uri="{FF2B5EF4-FFF2-40B4-BE49-F238E27FC236}">
                  <a16:creationId xmlns:a16="http://schemas.microsoft.com/office/drawing/2014/main" id="{9B1F5E80-4B81-3ABF-D09B-E0E4E7FAA422}"/>
                </a:ext>
              </a:extLst>
            </p:cNvPr>
            <p:cNvSpPr>
              <a:spLocks/>
            </p:cNvSpPr>
            <p:nvPr/>
          </p:nvSpPr>
          <p:spPr bwMode="auto">
            <a:xfrm>
              <a:off x="5518" y="925"/>
              <a:ext cx="21" cy="76"/>
            </a:xfrm>
            <a:custGeom>
              <a:avLst/>
              <a:gdLst>
                <a:gd name="T0" fmla="*/ 11 w 21"/>
                <a:gd name="T1" fmla="*/ 75 h 76"/>
                <a:gd name="T2" fmla="*/ 13 w 21"/>
                <a:gd name="T3" fmla="*/ 72 h 76"/>
                <a:gd name="T4" fmla="*/ 18 w 21"/>
                <a:gd name="T5" fmla="*/ 70 h 76"/>
                <a:gd name="T6" fmla="*/ 20 w 21"/>
                <a:gd name="T7" fmla="*/ 67 h 76"/>
                <a:gd name="T8" fmla="*/ 18 w 21"/>
                <a:gd name="T9" fmla="*/ 64 h 76"/>
                <a:gd name="T10" fmla="*/ 16 w 21"/>
                <a:gd name="T11" fmla="*/ 60 h 76"/>
                <a:gd name="T12" fmla="*/ 13 w 21"/>
                <a:gd name="T13" fmla="*/ 57 h 76"/>
                <a:gd name="T14" fmla="*/ 9 w 21"/>
                <a:gd name="T15" fmla="*/ 55 h 76"/>
                <a:gd name="T16" fmla="*/ 7 w 21"/>
                <a:gd name="T17" fmla="*/ 52 h 76"/>
                <a:gd name="T18" fmla="*/ 2 w 21"/>
                <a:gd name="T19" fmla="*/ 51 h 76"/>
                <a:gd name="T20" fmla="*/ 0 w 21"/>
                <a:gd name="T21" fmla="*/ 47 h 76"/>
                <a:gd name="T22" fmla="*/ 0 w 21"/>
                <a:gd name="T23" fmla="*/ 44 h 76"/>
                <a:gd name="T24" fmla="*/ 4 w 21"/>
                <a:gd name="T25" fmla="*/ 41 h 76"/>
                <a:gd name="T26" fmla="*/ 9 w 21"/>
                <a:gd name="T27" fmla="*/ 39 h 76"/>
                <a:gd name="T28" fmla="*/ 13 w 21"/>
                <a:gd name="T29" fmla="*/ 36 h 76"/>
                <a:gd name="T30" fmla="*/ 16 w 21"/>
                <a:gd name="T31" fmla="*/ 33 h 76"/>
                <a:gd name="T32" fmla="*/ 16 w 21"/>
                <a:gd name="T33" fmla="*/ 29 h 76"/>
                <a:gd name="T34" fmla="*/ 13 w 21"/>
                <a:gd name="T35" fmla="*/ 26 h 76"/>
                <a:gd name="T36" fmla="*/ 11 w 21"/>
                <a:gd name="T37" fmla="*/ 23 h 76"/>
                <a:gd name="T38" fmla="*/ 7 w 21"/>
                <a:gd name="T39" fmla="*/ 21 h 76"/>
                <a:gd name="T40" fmla="*/ 4 w 21"/>
                <a:gd name="T41" fmla="*/ 18 h 76"/>
                <a:gd name="T42" fmla="*/ 4 w 21"/>
                <a:gd name="T43" fmla="*/ 15 h 76"/>
                <a:gd name="T44" fmla="*/ 7 w 21"/>
                <a:gd name="T45" fmla="*/ 11 h 76"/>
                <a:gd name="T46" fmla="*/ 9 w 21"/>
                <a:gd name="T47" fmla="*/ 8 h 76"/>
                <a:gd name="T48" fmla="*/ 11 w 21"/>
                <a:gd name="T49" fmla="*/ 5 h 76"/>
                <a:gd name="T50" fmla="*/ 16 w 21"/>
                <a:gd name="T51" fmla="*/ 3 h 76"/>
                <a:gd name="T52" fmla="*/ 18 w 21"/>
                <a:gd name="T53" fmla="*/ 0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6">
                  <a:moveTo>
                    <a:pt x="11" y="75"/>
                  </a:moveTo>
                  <a:lnTo>
                    <a:pt x="13" y="72"/>
                  </a:lnTo>
                  <a:lnTo>
                    <a:pt x="18" y="70"/>
                  </a:lnTo>
                  <a:lnTo>
                    <a:pt x="20" y="67"/>
                  </a:lnTo>
                  <a:lnTo>
                    <a:pt x="18" y="64"/>
                  </a:lnTo>
                  <a:lnTo>
                    <a:pt x="16" y="60"/>
                  </a:lnTo>
                  <a:lnTo>
                    <a:pt x="13" y="57"/>
                  </a:lnTo>
                  <a:lnTo>
                    <a:pt x="9" y="55"/>
                  </a:lnTo>
                  <a:lnTo>
                    <a:pt x="7" y="52"/>
                  </a:lnTo>
                  <a:lnTo>
                    <a:pt x="2" y="51"/>
                  </a:lnTo>
                  <a:lnTo>
                    <a:pt x="0" y="47"/>
                  </a:lnTo>
                  <a:lnTo>
                    <a:pt x="0" y="44"/>
                  </a:lnTo>
                  <a:lnTo>
                    <a:pt x="4" y="41"/>
                  </a:lnTo>
                  <a:lnTo>
                    <a:pt x="9" y="39"/>
                  </a:lnTo>
                  <a:lnTo>
                    <a:pt x="13" y="36"/>
                  </a:lnTo>
                  <a:lnTo>
                    <a:pt x="16" y="33"/>
                  </a:lnTo>
                  <a:lnTo>
                    <a:pt x="16" y="29"/>
                  </a:lnTo>
                  <a:lnTo>
                    <a:pt x="13" y="26"/>
                  </a:lnTo>
                  <a:lnTo>
                    <a:pt x="11" y="23"/>
                  </a:lnTo>
                  <a:lnTo>
                    <a:pt x="7" y="21"/>
                  </a:lnTo>
                  <a:lnTo>
                    <a:pt x="4" y="18"/>
                  </a:lnTo>
                  <a:lnTo>
                    <a:pt x="4" y="15"/>
                  </a:lnTo>
                  <a:lnTo>
                    <a:pt x="7" y="11"/>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9" name="Oval 208">
              <a:extLst>
                <a:ext uri="{FF2B5EF4-FFF2-40B4-BE49-F238E27FC236}">
                  <a16:creationId xmlns:a16="http://schemas.microsoft.com/office/drawing/2014/main" id="{A9A4A036-4C73-BC6A-F9F0-673550899308}"/>
                </a:ext>
              </a:extLst>
            </p:cNvPr>
            <p:cNvSpPr>
              <a:spLocks noChangeArrowheads="1"/>
            </p:cNvSpPr>
            <p:nvPr/>
          </p:nvSpPr>
          <p:spPr bwMode="auto">
            <a:xfrm>
              <a:off x="5531" y="916"/>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185" name="Freeform 209">
            <a:extLst>
              <a:ext uri="{FF2B5EF4-FFF2-40B4-BE49-F238E27FC236}">
                <a16:creationId xmlns:a16="http://schemas.microsoft.com/office/drawing/2014/main" id="{914326D2-6430-C229-0EDC-9DE5DCBA3E8C}"/>
              </a:ext>
            </a:extLst>
          </p:cNvPr>
          <p:cNvSpPr>
            <a:spLocks/>
          </p:cNvSpPr>
          <p:nvPr/>
        </p:nvSpPr>
        <p:spPr bwMode="auto">
          <a:xfrm>
            <a:off x="7054850" y="2024063"/>
            <a:ext cx="112713" cy="57150"/>
          </a:xfrm>
          <a:custGeom>
            <a:avLst/>
            <a:gdLst>
              <a:gd name="T0" fmla="*/ 89600775 w 93"/>
              <a:gd name="T1" fmla="*/ 2957209 h 47"/>
              <a:gd name="T2" fmla="*/ 79318441 w 93"/>
              <a:gd name="T3" fmla="*/ 0 h 47"/>
              <a:gd name="T4" fmla="*/ 71973916 w 93"/>
              <a:gd name="T5" fmla="*/ 0 h 47"/>
              <a:gd name="T6" fmla="*/ 66099509 w 93"/>
              <a:gd name="T7" fmla="*/ 0 h 47"/>
              <a:gd name="T8" fmla="*/ 55817174 w 93"/>
              <a:gd name="T9" fmla="*/ 0 h 47"/>
              <a:gd name="T10" fmla="*/ 49941555 w 93"/>
              <a:gd name="T11" fmla="*/ 0 h 47"/>
              <a:gd name="T12" fmla="*/ 42597030 w 93"/>
              <a:gd name="T13" fmla="*/ 0 h 47"/>
              <a:gd name="T14" fmla="*/ 36721411 w 93"/>
              <a:gd name="T15" fmla="*/ 2957209 h 47"/>
              <a:gd name="T16" fmla="*/ 29376886 w 93"/>
              <a:gd name="T17" fmla="*/ 2957209 h 47"/>
              <a:gd name="T18" fmla="*/ 23501266 w 93"/>
              <a:gd name="T19" fmla="*/ 4435813 h 47"/>
              <a:gd name="T20" fmla="*/ 16157954 w 93"/>
              <a:gd name="T21" fmla="*/ 4435813 h 47"/>
              <a:gd name="T22" fmla="*/ 10282334 w 93"/>
              <a:gd name="T23" fmla="*/ 7393021 h 47"/>
              <a:gd name="T24" fmla="*/ 2937810 w 93"/>
              <a:gd name="T25" fmla="*/ 11828834 h 47"/>
              <a:gd name="T26" fmla="*/ 0 w 93"/>
              <a:gd name="T27" fmla="*/ 19220639 h 47"/>
              <a:gd name="T28" fmla="*/ 0 w 93"/>
              <a:gd name="T29" fmla="*/ 23656452 h 47"/>
              <a:gd name="T30" fmla="*/ 0 w 93"/>
              <a:gd name="T31" fmla="*/ 29570869 h 47"/>
              <a:gd name="T32" fmla="*/ 2937810 w 93"/>
              <a:gd name="T33" fmla="*/ 34006682 h 47"/>
              <a:gd name="T34" fmla="*/ 2937810 w 93"/>
              <a:gd name="T35" fmla="*/ 38442495 h 47"/>
              <a:gd name="T36" fmla="*/ 10282334 w 93"/>
              <a:gd name="T37" fmla="*/ 41399703 h 47"/>
              <a:gd name="T38" fmla="*/ 13220144 w 93"/>
              <a:gd name="T39" fmla="*/ 45835516 h 47"/>
              <a:gd name="T40" fmla="*/ 19095764 w 93"/>
              <a:gd name="T41" fmla="*/ 48792724 h 47"/>
              <a:gd name="T42" fmla="*/ 26439076 w 93"/>
              <a:gd name="T43" fmla="*/ 51749933 h 47"/>
              <a:gd name="T44" fmla="*/ 32314696 w 93"/>
              <a:gd name="T45" fmla="*/ 53227321 h 47"/>
              <a:gd name="T46" fmla="*/ 39659220 w 93"/>
              <a:gd name="T47" fmla="*/ 57663134 h 47"/>
              <a:gd name="T48" fmla="*/ 45534840 w 93"/>
              <a:gd name="T49" fmla="*/ 57663134 h 47"/>
              <a:gd name="T50" fmla="*/ 52879365 w 93"/>
              <a:gd name="T51" fmla="*/ 63577551 h 47"/>
              <a:gd name="T52" fmla="*/ 58754984 w 93"/>
              <a:gd name="T53" fmla="*/ 63577551 h 47"/>
              <a:gd name="T54" fmla="*/ 66099509 w 93"/>
              <a:gd name="T55" fmla="*/ 65056155 h 47"/>
              <a:gd name="T56" fmla="*/ 76380631 w 93"/>
              <a:gd name="T57" fmla="*/ 68013364 h 47"/>
              <a:gd name="T58" fmla="*/ 82256251 w 93"/>
              <a:gd name="T59" fmla="*/ 68013364 h 47"/>
              <a:gd name="T60" fmla="*/ 92538585 w 93"/>
              <a:gd name="T61" fmla="*/ 68013364 h 47"/>
              <a:gd name="T62" fmla="*/ 102820919 w 93"/>
              <a:gd name="T63" fmla="*/ 68013364 h 47"/>
              <a:gd name="T64" fmla="*/ 108696539 w 93"/>
              <a:gd name="T65" fmla="*/ 65056155 h 47"/>
              <a:gd name="T66" fmla="*/ 116039851 w 93"/>
              <a:gd name="T67" fmla="*/ 63577551 h 47"/>
              <a:gd name="T68" fmla="*/ 121915471 w 93"/>
              <a:gd name="T69" fmla="*/ 57663134 h 47"/>
              <a:gd name="T70" fmla="*/ 129259996 w 93"/>
              <a:gd name="T71" fmla="*/ 56184530 h 47"/>
              <a:gd name="T72" fmla="*/ 129259996 w 93"/>
              <a:gd name="T73" fmla="*/ 51749933 h 47"/>
              <a:gd name="T74" fmla="*/ 132197805 w 93"/>
              <a:gd name="T75" fmla="*/ 45835516 h 47"/>
              <a:gd name="T76" fmla="*/ 135135615 w 93"/>
              <a:gd name="T77" fmla="*/ 41399703 h 47"/>
              <a:gd name="T78" fmla="*/ 135135615 w 93"/>
              <a:gd name="T79" fmla="*/ 36963890 h 47"/>
              <a:gd name="T80" fmla="*/ 135135615 w 93"/>
              <a:gd name="T81" fmla="*/ 31049473 h 47"/>
              <a:gd name="T82" fmla="*/ 135135615 w 93"/>
              <a:gd name="T83" fmla="*/ 26613661 h 47"/>
              <a:gd name="T84" fmla="*/ 132197805 w 93"/>
              <a:gd name="T85" fmla="*/ 22177848 h 47"/>
              <a:gd name="T86" fmla="*/ 124853281 w 93"/>
              <a:gd name="T87" fmla="*/ 19220639 h 47"/>
              <a:gd name="T88" fmla="*/ 118977661 w 93"/>
              <a:gd name="T89" fmla="*/ 17742035 h 47"/>
              <a:gd name="T90" fmla="*/ 111634349 w 93"/>
              <a:gd name="T91" fmla="*/ 14786043 h 47"/>
              <a:gd name="T92" fmla="*/ 105758729 w 93"/>
              <a:gd name="T93" fmla="*/ 10350230 h 47"/>
              <a:gd name="T94" fmla="*/ 102820919 w 93"/>
              <a:gd name="T95" fmla="*/ 4435813 h 47"/>
              <a:gd name="T96" fmla="*/ 95476395 w 93"/>
              <a:gd name="T97" fmla="*/ 2957209 h 47"/>
              <a:gd name="T98" fmla="*/ 89600775 w 93"/>
              <a:gd name="T99" fmla="*/ 0 h 47"/>
              <a:gd name="T100" fmla="*/ 89600775 w 93"/>
              <a:gd name="T101" fmla="*/ 2957209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186" name="Line 210">
            <a:extLst>
              <a:ext uri="{FF2B5EF4-FFF2-40B4-BE49-F238E27FC236}">
                <a16:creationId xmlns:a16="http://schemas.microsoft.com/office/drawing/2014/main" id="{B29E9A09-A354-95D3-EC5B-53FEBB0E5E1E}"/>
              </a:ext>
            </a:extLst>
          </p:cNvPr>
          <p:cNvSpPr>
            <a:spLocks noChangeShapeType="1"/>
          </p:cNvSpPr>
          <p:nvPr/>
        </p:nvSpPr>
        <p:spPr bwMode="auto">
          <a:xfrm>
            <a:off x="4735513" y="2239963"/>
            <a:ext cx="21907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43" name="Rectangle 211">
            <a:extLst>
              <a:ext uri="{FF2B5EF4-FFF2-40B4-BE49-F238E27FC236}">
                <a16:creationId xmlns:a16="http://schemas.microsoft.com/office/drawing/2014/main" id="{08909FE9-AC92-40E0-88D6-77CDF3F9B67A}"/>
              </a:ext>
            </a:extLst>
          </p:cNvPr>
          <p:cNvSpPr>
            <a:spLocks noChangeArrowheads="1"/>
          </p:cNvSpPr>
          <p:nvPr/>
        </p:nvSpPr>
        <p:spPr bwMode="auto">
          <a:xfrm>
            <a:off x="5822950" y="2765425"/>
            <a:ext cx="1614488"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a:spcBef>
                <a:spcPct val="50000"/>
              </a:spcBef>
              <a:defRPr/>
            </a:pPr>
            <a:r>
              <a:rPr lang="en-US" sz="1400">
                <a:solidFill>
                  <a:srgbClr val="EEF187"/>
                </a:solidFill>
                <a:effectLst>
                  <a:outerShdw blurRad="38100" dist="38100" dir="2700000" algn="tl">
                    <a:srgbClr val="000000"/>
                  </a:outerShdw>
                </a:effectLst>
                <a:latin typeface="Geneva" charset="0"/>
              </a:rPr>
              <a:t>Cell death</a:t>
            </a:r>
          </a:p>
        </p:txBody>
      </p:sp>
      <p:sp>
        <p:nvSpPr>
          <p:cNvPr id="43188" name="Rectangle 212">
            <a:extLst>
              <a:ext uri="{FF2B5EF4-FFF2-40B4-BE49-F238E27FC236}">
                <a16:creationId xmlns:a16="http://schemas.microsoft.com/office/drawing/2014/main" id="{650467E6-986C-A967-668C-08F52B878139}"/>
              </a:ext>
            </a:extLst>
          </p:cNvPr>
          <p:cNvSpPr>
            <a:spLocks noChangeArrowheads="1"/>
          </p:cNvSpPr>
          <p:nvPr/>
        </p:nvSpPr>
        <p:spPr bwMode="auto">
          <a:xfrm>
            <a:off x="6702425" y="5572125"/>
            <a:ext cx="1924050"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400">
                <a:solidFill>
                  <a:srgbClr val="EEF187"/>
                </a:solidFill>
                <a:latin typeface="Geneva" panose="020B0503030404040204" pitchFamily="34" charset="0"/>
              </a:rPr>
              <a:t>Adhesion molecules</a:t>
            </a:r>
          </a:p>
        </p:txBody>
      </p:sp>
      <p:sp>
        <p:nvSpPr>
          <p:cNvPr id="43189" name="Rectangle 213">
            <a:extLst>
              <a:ext uri="{FF2B5EF4-FFF2-40B4-BE49-F238E27FC236}">
                <a16:creationId xmlns:a16="http://schemas.microsoft.com/office/drawing/2014/main" id="{9A5F740D-DA1B-91F9-B0DC-2E30341DD365}"/>
              </a:ext>
            </a:extLst>
          </p:cNvPr>
          <p:cNvSpPr>
            <a:spLocks noChangeArrowheads="1"/>
          </p:cNvSpPr>
          <p:nvPr/>
        </p:nvSpPr>
        <p:spPr bwMode="auto">
          <a:xfrm>
            <a:off x="6700838" y="5810250"/>
            <a:ext cx="1852612"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400">
                <a:solidFill>
                  <a:srgbClr val="EEF187"/>
                </a:solidFill>
                <a:latin typeface="Geneva" panose="020B0503030404040204" pitchFamily="34" charset="0"/>
              </a:rPr>
              <a:t>Na</a:t>
            </a:r>
            <a:r>
              <a:rPr lang="en-US" altLang="en-US" sz="1400" baseline="30000">
                <a:solidFill>
                  <a:srgbClr val="EEF187"/>
                </a:solidFill>
                <a:latin typeface="Geneva" panose="020B0503030404040204" pitchFamily="34" charset="0"/>
              </a:rPr>
              <a:t>+</a:t>
            </a:r>
            <a:r>
              <a:rPr lang="en-US" altLang="en-US" sz="1400">
                <a:solidFill>
                  <a:srgbClr val="EEF187"/>
                </a:solidFill>
                <a:latin typeface="Geneva" panose="020B0503030404040204" pitchFamily="34" charset="0"/>
              </a:rPr>
              <a:t>/K</a:t>
            </a:r>
            <a:r>
              <a:rPr lang="en-US" altLang="en-US" sz="1400" baseline="30000">
                <a:solidFill>
                  <a:srgbClr val="EEF187"/>
                </a:solidFill>
                <a:latin typeface="Geneva" panose="020B0503030404040204" pitchFamily="34" charset="0"/>
              </a:rPr>
              <a:t>+</a:t>
            </a:r>
            <a:r>
              <a:rPr lang="en-US" altLang="en-US" sz="1400">
                <a:solidFill>
                  <a:srgbClr val="EEF187"/>
                </a:solidFill>
                <a:latin typeface="Geneva" panose="020B0503030404040204" pitchFamily="34" charset="0"/>
              </a:rPr>
              <a:t>-ATPase</a:t>
            </a:r>
          </a:p>
        </p:txBody>
      </p:sp>
      <p:sp>
        <p:nvSpPr>
          <p:cNvPr id="43190" name="Rectangle 214">
            <a:extLst>
              <a:ext uri="{FF2B5EF4-FFF2-40B4-BE49-F238E27FC236}">
                <a16:creationId xmlns:a16="http://schemas.microsoft.com/office/drawing/2014/main" id="{2E7EC65D-CD13-8AF1-20B4-463A2BA57265}"/>
              </a:ext>
            </a:extLst>
          </p:cNvPr>
          <p:cNvSpPr>
            <a:spLocks noChangeArrowheads="1"/>
          </p:cNvSpPr>
          <p:nvPr/>
        </p:nvSpPr>
        <p:spPr bwMode="auto">
          <a:xfrm>
            <a:off x="6265863" y="5553075"/>
            <a:ext cx="2300287" cy="6159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A2FFA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sp>
        <p:nvSpPr>
          <p:cNvPr id="44247" name="Rectangle 215">
            <a:extLst>
              <a:ext uri="{FF2B5EF4-FFF2-40B4-BE49-F238E27FC236}">
                <a16:creationId xmlns:a16="http://schemas.microsoft.com/office/drawing/2014/main" id="{60B4CBAD-E03E-4BC1-94F1-76322335D3CF}"/>
              </a:ext>
            </a:extLst>
          </p:cNvPr>
          <p:cNvSpPr>
            <a:spLocks noChangeArrowheads="1"/>
          </p:cNvSpPr>
          <p:nvPr/>
        </p:nvSpPr>
        <p:spPr bwMode="auto">
          <a:xfrm>
            <a:off x="979488" y="5135563"/>
            <a:ext cx="1127125" cy="301625"/>
          </a:xfrm>
          <a:prstGeom prst="rect">
            <a:avLst/>
          </a:prstGeom>
          <a:noFill/>
          <a:ln>
            <a:noFill/>
          </a:ln>
          <a:effectLst/>
          <a:extLst>
            <a:ext uri="{909E8E84-426E-40DD-AFC4-6F175D3DCCD1}">
              <a14:hiddenFill xmlns:a14="http://schemas.microsoft.com/office/drawing/2010/main">
                <a:solidFill>
                  <a:srgbClr val="A2FFA3"/>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a:spcBef>
                <a:spcPct val="50000"/>
              </a:spcBef>
              <a:defRPr/>
            </a:pPr>
            <a:r>
              <a:rPr lang="en-US" sz="1400">
                <a:solidFill>
                  <a:srgbClr val="EEF187"/>
                </a:solidFill>
                <a:effectLst>
                  <a:outerShdw blurRad="38100" dist="38100" dir="2700000" algn="tl">
                    <a:srgbClr val="000000"/>
                  </a:outerShdw>
                </a:effectLst>
                <a:latin typeface="Geneva" charset="0"/>
              </a:rPr>
              <a:t>Proliferation</a:t>
            </a:r>
          </a:p>
        </p:txBody>
      </p:sp>
      <p:grpSp>
        <p:nvGrpSpPr>
          <p:cNvPr id="43192" name="Group 216">
            <a:extLst>
              <a:ext uri="{FF2B5EF4-FFF2-40B4-BE49-F238E27FC236}">
                <a16:creationId xmlns:a16="http://schemas.microsoft.com/office/drawing/2014/main" id="{884BB23D-28BC-504E-E138-8D980D51719E}"/>
              </a:ext>
            </a:extLst>
          </p:cNvPr>
          <p:cNvGrpSpPr>
            <a:grpSpLocks/>
          </p:cNvGrpSpPr>
          <p:nvPr/>
        </p:nvGrpSpPr>
        <p:grpSpPr bwMode="auto">
          <a:xfrm>
            <a:off x="6419850" y="5640388"/>
            <a:ext cx="41275" cy="104775"/>
            <a:chOff x="4764" y="3563"/>
            <a:chExt cx="34" cy="86"/>
          </a:xfrm>
        </p:grpSpPr>
        <p:sp>
          <p:nvSpPr>
            <p:cNvPr id="43236" name="Freeform 217">
              <a:extLst>
                <a:ext uri="{FF2B5EF4-FFF2-40B4-BE49-F238E27FC236}">
                  <a16:creationId xmlns:a16="http://schemas.microsoft.com/office/drawing/2014/main" id="{B74D0DFE-0916-0507-7931-76A0E6365C95}"/>
                </a:ext>
              </a:extLst>
            </p:cNvPr>
            <p:cNvSpPr>
              <a:spLocks/>
            </p:cNvSpPr>
            <p:nvPr/>
          </p:nvSpPr>
          <p:spPr bwMode="auto">
            <a:xfrm>
              <a:off x="4764" y="3572"/>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7" name="Oval 218">
              <a:extLst>
                <a:ext uri="{FF2B5EF4-FFF2-40B4-BE49-F238E27FC236}">
                  <a16:creationId xmlns:a16="http://schemas.microsoft.com/office/drawing/2014/main" id="{CBC015B0-03ED-8A68-8BCA-E1C4CB8D1DFC}"/>
                </a:ext>
              </a:extLst>
            </p:cNvPr>
            <p:cNvSpPr>
              <a:spLocks noChangeArrowheads="1"/>
            </p:cNvSpPr>
            <p:nvPr/>
          </p:nvSpPr>
          <p:spPr bwMode="auto">
            <a:xfrm>
              <a:off x="4777" y="3563"/>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3" name="Group 219">
            <a:extLst>
              <a:ext uri="{FF2B5EF4-FFF2-40B4-BE49-F238E27FC236}">
                <a16:creationId xmlns:a16="http://schemas.microsoft.com/office/drawing/2014/main" id="{A267DBCA-F418-8B68-9B81-CC2EE40D58BD}"/>
              </a:ext>
            </a:extLst>
          </p:cNvPr>
          <p:cNvGrpSpPr>
            <a:grpSpLocks/>
          </p:cNvGrpSpPr>
          <p:nvPr/>
        </p:nvGrpSpPr>
        <p:grpSpPr bwMode="auto">
          <a:xfrm>
            <a:off x="6634163" y="5641975"/>
            <a:ext cx="41275" cy="104775"/>
            <a:chOff x="4941" y="3564"/>
            <a:chExt cx="34" cy="86"/>
          </a:xfrm>
        </p:grpSpPr>
        <p:sp>
          <p:nvSpPr>
            <p:cNvPr id="43234" name="Freeform 220">
              <a:extLst>
                <a:ext uri="{FF2B5EF4-FFF2-40B4-BE49-F238E27FC236}">
                  <a16:creationId xmlns:a16="http://schemas.microsoft.com/office/drawing/2014/main" id="{C52955C5-94E8-033D-8ECD-9816F38A4B20}"/>
                </a:ext>
              </a:extLst>
            </p:cNvPr>
            <p:cNvSpPr>
              <a:spLocks/>
            </p:cNvSpPr>
            <p:nvPr/>
          </p:nvSpPr>
          <p:spPr bwMode="auto">
            <a:xfrm>
              <a:off x="4941" y="3573"/>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5" name="Oval 221">
              <a:extLst>
                <a:ext uri="{FF2B5EF4-FFF2-40B4-BE49-F238E27FC236}">
                  <a16:creationId xmlns:a16="http://schemas.microsoft.com/office/drawing/2014/main" id="{7DB8D071-F0DA-4A30-ECAD-448E5944FEB0}"/>
                </a:ext>
              </a:extLst>
            </p:cNvPr>
            <p:cNvSpPr>
              <a:spLocks noChangeArrowheads="1"/>
            </p:cNvSpPr>
            <p:nvPr/>
          </p:nvSpPr>
          <p:spPr bwMode="auto">
            <a:xfrm>
              <a:off x="4954" y="3564"/>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4" name="Group 222">
            <a:extLst>
              <a:ext uri="{FF2B5EF4-FFF2-40B4-BE49-F238E27FC236}">
                <a16:creationId xmlns:a16="http://schemas.microsoft.com/office/drawing/2014/main" id="{927FBE69-2FF4-749D-D787-4D75AAB3A731}"/>
              </a:ext>
            </a:extLst>
          </p:cNvPr>
          <p:cNvGrpSpPr>
            <a:grpSpLocks/>
          </p:cNvGrpSpPr>
          <p:nvPr/>
        </p:nvGrpSpPr>
        <p:grpSpPr bwMode="auto">
          <a:xfrm>
            <a:off x="6386513" y="5641975"/>
            <a:ext cx="219075" cy="317500"/>
            <a:chOff x="4736" y="3564"/>
            <a:chExt cx="181" cy="262"/>
          </a:xfrm>
        </p:grpSpPr>
        <p:sp>
          <p:nvSpPr>
            <p:cNvPr id="43227" name="Freeform 223">
              <a:extLst>
                <a:ext uri="{FF2B5EF4-FFF2-40B4-BE49-F238E27FC236}">
                  <a16:creationId xmlns:a16="http://schemas.microsoft.com/office/drawing/2014/main" id="{D3A5FA44-A900-DE12-AF6C-93A1169FD873}"/>
                </a:ext>
              </a:extLst>
            </p:cNvPr>
            <p:cNvSpPr>
              <a:spLocks/>
            </p:cNvSpPr>
            <p:nvPr/>
          </p:nvSpPr>
          <p:spPr bwMode="auto">
            <a:xfrm>
              <a:off x="4736" y="3779"/>
              <a:ext cx="93" cy="47"/>
            </a:xfrm>
            <a:custGeom>
              <a:avLst/>
              <a:gdLst>
                <a:gd name="T0" fmla="*/ 61 w 93"/>
                <a:gd name="T1" fmla="*/ 2 h 47"/>
                <a:gd name="T2" fmla="*/ 54 w 93"/>
                <a:gd name="T3" fmla="*/ 0 h 47"/>
                <a:gd name="T4" fmla="*/ 49 w 93"/>
                <a:gd name="T5" fmla="*/ 0 h 47"/>
                <a:gd name="T6" fmla="*/ 45 w 93"/>
                <a:gd name="T7" fmla="*/ 0 h 47"/>
                <a:gd name="T8" fmla="*/ 38 w 93"/>
                <a:gd name="T9" fmla="*/ 0 h 47"/>
                <a:gd name="T10" fmla="*/ 34 w 93"/>
                <a:gd name="T11" fmla="*/ 0 h 47"/>
                <a:gd name="T12" fmla="*/ 29 w 93"/>
                <a:gd name="T13" fmla="*/ 0 h 47"/>
                <a:gd name="T14" fmla="*/ 25 w 93"/>
                <a:gd name="T15" fmla="*/ 2 h 47"/>
                <a:gd name="T16" fmla="*/ 20 w 93"/>
                <a:gd name="T17" fmla="*/ 2 h 47"/>
                <a:gd name="T18" fmla="*/ 16 w 93"/>
                <a:gd name="T19" fmla="*/ 3 h 47"/>
                <a:gd name="T20" fmla="*/ 11 w 93"/>
                <a:gd name="T21" fmla="*/ 3 h 47"/>
                <a:gd name="T22" fmla="*/ 7 w 93"/>
                <a:gd name="T23" fmla="*/ 5 h 47"/>
                <a:gd name="T24" fmla="*/ 2 w 93"/>
                <a:gd name="T25" fmla="*/ 8 h 47"/>
                <a:gd name="T26" fmla="*/ 0 w 93"/>
                <a:gd name="T27" fmla="*/ 13 h 47"/>
                <a:gd name="T28" fmla="*/ 0 w 93"/>
                <a:gd name="T29" fmla="*/ 16 h 47"/>
                <a:gd name="T30" fmla="*/ 0 w 93"/>
                <a:gd name="T31" fmla="*/ 20 h 47"/>
                <a:gd name="T32" fmla="*/ 2 w 93"/>
                <a:gd name="T33" fmla="*/ 23 h 47"/>
                <a:gd name="T34" fmla="*/ 2 w 93"/>
                <a:gd name="T35" fmla="*/ 26 h 47"/>
                <a:gd name="T36" fmla="*/ 7 w 93"/>
                <a:gd name="T37" fmla="*/ 28 h 47"/>
                <a:gd name="T38" fmla="*/ 9 w 93"/>
                <a:gd name="T39" fmla="*/ 31 h 47"/>
                <a:gd name="T40" fmla="*/ 13 w 93"/>
                <a:gd name="T41" fmla="*/ 33 h 47"/>
                <a:gd name="T42" fmla="*/ 18 w 93"/>
                <a:gd name="T43" fmla="*/ 35 h 47"/>
                <a:gd name="T44" fmla="*/ 22 w 93"/>
                <a:gd name="T45" fmla="*/ 36 h 47"/>
                <a:gd name="T46" fmla="*/ 27 w 93"/>
                <a:gd name="T47" fmla="*/ 39 h 47"/>
                <a:gd name="T48" fmla="*/ 31 w 93"/>
                <a:gd name="T49" fmla="*/ 39 h 47"/>
                <a:gd name="T50" fmla="*/ 36 w 93"/>
                <a:gd name="T51" fmla="*/ 43 h 47"/>
                <a:gd name="T52" fmla="*/ 40 w 93"/>
                <a:gd name="T53" fmla="*/ 43 h 47"/>
                <a:gd name="T54" fmla="*/ 45 w 93"/>
                <a:gd name="T55" fmla="*/ 44 h 47"/>
                <a:gd name="T56" fmla="*/ 52 w 93"/>
                <a:gd name="T57" fmla="*/ 46 h 47"/>
                <a:gd name="T58" fmla="*/ 56 w 93"/>
                <a:gd name="T59" fmla="*/ 46 h 47"/>
                <a:gd name="T60" fmla="*/ 63 w 93"/>
                <a:gd name="T61" fmla="*/ 46 h 47"/>
                <a:gd name="T62" fmla="*/ 70 w 93"/>
                <a:gd name="T63" fmla="*/ 46 h 47"/>
                <a:gd name="T64" fmla="*/ 74 w 93"/>
                <a:gd name="T65" fmla="*/ 44 h 47"/>
                <a:gd name="T66" fmla="*/ 79 w 93"/>
                <a:gd name="T67" fmla="*/ 43 h 47"/>
                <a:gd name="T68" fmla="*/ 83 w 93"/>
                <a:gd name="T69" fmla="*/ 39 h 47"/>
                <a:gd name="T70" fmla="*/ 88 w 93"/>
                <a:gd name="T71" fmla="*/ 38 h 47"/>
                <a:gd name="T72" fmla="*/ 88 w 93"/>
                <a:gd name="T73" fmla="*/ 35 h 47"/>
                <a:gd name="T74" fmla="*/ 90 w 93"/>
                <a:gd name="T75" fmla="*/ 31 h 47"/>
                <a:gd name="T76" fmla="*/ 92 w 93"/>
                <a:gd name="T77" fmla="*/ 28 h 47"/>
                <a:gd name="T78" fmla="*/ 92 w 93"/>
                <a:gd name="T79" fmla="*/ 25 h 47"/>
                <a:gd name="T80" fmla="*/ 92 w 93"/>
                <a:gd name="T81" fmla="*/ 21 h 47"/>
                <a:gd name="T82" fmla="*/ 92 w 93"/>
                <a:gd name="T83" fmla="*/ 18 h 47"/>
                <a:gd name="T84" fmla="*/ 90 w 93"/>
                <a:gd name="T85" fmla="*/ 15 h 47"/>
                <a:gd name="T86" fmla="*/ 85 w 93"/>
                <a:gd name="T87" fmla="*/ 13 h 47"/>
                <a:gd name="T88" fmla="*/ 81 w 93"/>
                <a:gd name="T89" fmla="*/ 12 h 47"/>
                <a:gd name="T90" fmla="*/ 76 w 93"/>
                <a:gd name="T91" fmla="*/ 10 h 47"/>
                <a:gd name="T92" fmla="*/ 72 w 93"/>
                <a:gd name="T93" fmla="*/ 7 h 47"/>
                <a:gd name="T94" fmla="*/ 70 w 93"/>
                <a:gd name="T95" fmla="*/ 3 h 47"/>
                <a:gd name="T96" fmla="*/ 65 w 93"/>
                <a:gd name="T97" fmla="*/ 2 h 47"/>
                <a:gd name="T98" fmla="*/ 61 w 93"/>
                <a:gd name="T99" fmla="*/ 0 h 47"/>
                <a:gd name="T100" fmla="*/ 61 w 93"/>
                <a:gd name="T101" fmla="*/ 2 h 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3" h="47">
                  <a:moveTo>
                    <a:pt x="61" y="2"/>
                  </a:moveTo>
                  <a:lnTo>
                    <a:pt x="54" y="0"/>
                  </a:lnTo>
                  <a:lnTo>
                    <a:pt x="49" y="0"/>
                  </a:lnTo>
                  <a:lnTo>
                    <a:pt x="45" y="0"/>
                  </a:lnTo>
                  <a:lnTo>
                    <a:pt x="38" y="0"/>
                  </a:lnTo>
                  <a:lnTo>
                    <a:pt x="34" y="0"/>
                  </a:lnTo>
                  <a:lnTo>
                    <a:pt x="29" y="0"/>
                  </a:lnTo>
                  <a:lnTo>
                    <a:pt x="25" y="2"/>
                  </a:lnTo>
                  <a:lnTo>
                    <a:pt x="20" y="2"/>
                  </a:lnTo>
                  <a:lnTo>
                    <a:pt x="16" y="3"/>
                  </a:lnTo>
                  <a:lnTo>
                    <a:pt x="11" y="3"/>
                  </a:lnTo>
                  <a:lnTo>
                    <a:pt x="7" y="5"/>
                  </a:lnTo>
                  <a:lnTo>
                    <a:pt x="2" y="8"/>
                  </a:lnTo>
                  <a:lnTo>
                    <a:pt x="0" y="13"/>
                  </a:lnTo>
                  <a:lnTo>
                    <a:pt x="0" y="16"/>
                  </a:lnTo>
                  <a:lnTo>
                    <a:pt x="0" y="20"/>
                  </a:lnTo>
                  <a:lnTo>
                    <a:pt x="2" y="23"/>
                  </a:lnTo>
                  <a:lnTo>
                    <a:pt x="2" y="26"/>
                  </a:lnTo>
                  <a:lnTo>
                    <a:pt x="7" y="28"/>
                  </a:lnTo>
                  <a:lnTo>
                    <a:pt x="9" y="31"/>
                  </a:lnTo>
                  <a:lnTo>
                    <a:pt x="13" y="33"/>
                  </a:lnTo>
                  <a:lnTo>
                    <a:pt x="18" y="35"/>
                  </a:lnTo>
                  <a:lnTo>
                    <a:pt x="22" y="36"/>
                  </a:lnTo>
                  <a:lnTo>
                    <a:pt x="27" y="39"/>
                  </a:lnTo>
                  <a:lnTo>
                    <a:pt x="31" y="39"/>
                  </a:lnTo>
                  <a:lnTo>
                    <a:pt x="36" y="43"/>
                  </a:lnTo>
                  <a:lnTo>
                    <a:pt x="40" y="43"/>
                  </a:lnTo>
                  <a:lnTo>
                    <a:pt x="45" y="44"/>
                  </a:lnTo>
                  <a:lnTo>
                    <a:pt x="52" y="46"/>
                  </a:lnTo>
                  <a:lnTo>
                    <a:pt x="56" y="46"/>
                  </a:lnTo>
                  <a:lnTo>
                    <a:pt x="63" y="46"/>
                  </a:lnTo>
                  <a:lnTo>
                    <a:pt x="70" y="46"/>
                  </a:lnTo>
                  <a:lnTo>
                    <a:pt x="74" y="44"/>
                  </a:lnTo>
                  <a:lnTo>
                    <a:pt x="79" y="43"/>
                  </a:lnTo>
                  <a:lnTo>
                    <a:pt x="83" y="39"/>
                  </a:lnTo>
                  <a:lnTo>
                    <a:pt x="88" y="38"/>
                  </a:lnTo>
                  <a:lnTo>
                    <a:pt x="88" y="35"/>
                  </a:lnTo>
                  <a:lnTo>
                    <a:pt x="90" y="31"/>
                  </a:lnTo>
                  <a:lnTo>
                    <a:pt x="92" y="28"/>
                  </a:lnTo>
                  <a:lnTo>
                    <a:pt x="92" y="25"/>
                  </a:lnTo>
                  <a:lnTo>
                    <a:pt x="92" y="21"/>
                  </a:lnTo>
                  <a:lnTo>
                    <a:pt x="92" y="18"/>
                  </a:lnTo>
                  <a:lnTo>
                    <a:pt x="90" y="15"/>
                  </a:lnTo>
                  <a:lnTo>
                    <a:pt x="85" y="13"/>
                  </a:lnTo>
                  <a:lnTo>
                    <a:pt x="81" y="12"/>
                  </a:lnTo>
                  <a:lnTo>
                    <a:pt x="76" y="10"/>
                  </a:lnTo>
                  <a:lnTo>
                    <a:pt x="72" y="7"/>
                  </a:lnTo>
                  <a:lnTo>
                    <a:pt x="70" y="3"/>
                  </a:lnTo>
                  <a:lnTo>
                    <a:pt x="65" y="2"/>
                  </a:lnTo>
                  <a:lnTo>
                    <a:pt x="61" y="0"/>
                  </a:lnTo>
                  <a:lnTo>
                    <a:pt x="61" y="2"/>
                  </a:lnTo>
                </a:path>
              </a:pathLst>
            </a:custGeom>
            <a:solidFill>
              <a:srgbClr val="8CF4EA"/>
            </a:solidFill>
            <a:ln w="12700" cap="rnd" cmpd="sng">
              <a:solidFill>
                <a:srgbClr val="8CF4E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228" name="Group 224">
              <a:extLst>
                <a:ext uri="{FF2B5EF4-FFF2-40B4-BE49-F238E27FC236}">
                  <a16:creationId xmlns:a16="http://schemas.microsoft.com/office/drawing/2014/main" id="{C35DFE20-F3ED-5CB3-28A1-CEB71230551A}"/>
                </a:ext>
              </a:extLst>
            </p:cNvPr>
            <p:cNvGrpSpPr>
              <a:grpSpLocks/>
            </p:cNvGrpSpPr>
            <p:nvPr/>
          </p:nvGrpSpPr>
          <p:grpSpPr bwMode="auto">
            <a:xfrm>
              <a:off x="4739" y="3564"/>
              <a:ext cx="34" cy="86"/>
              <a:chOff x="4739" y="3564"/>
              <a:chExt cx="34" cy="86"/>
            </a:xfrm>
          </p:grpSpPr>
          <p:sp>
            <p:nvSpPr>
              <p:cNvPr id="43232" name="Freeform 225">
                <a:extLst>
                  <a:ext uri="{FF2B5EF4-FFF2-40B4-BE49-F238E27FC236}">
                    <a16:creationId xmlns:a16="http://schemas.microsoft.com/office/drawing/2014/main" id="{62D88894-9430-EA4E-22C6-23EB3D9D3910}"/>
                  </a:ext>
                </a:extLst>
              </p:cNvPr>
              <p:cNvSpPr>
                <a:spLocks/>
              </p:cNvSpPr>
              <p:nvPr/>
            </p:nvSpPr>
            <p:spPr bwMode="auto">
              <a:xfrm>
                <a:off x="4739" y="3573"/>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D49FFF"/>
              </a:solidFill>
              <a:ln w="12700" cap="rnd" cmpd="sng">
                <a:solidFill>
                  <a:srgbClr val="D49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3" name="Oval 226">
                <a:extLst>
                  <a:ext uri="{FF2B5EF4-FFF2-40B4-BE49-F238E27FC236}">
                    <a16:creationId xmlns:a16="http://schemas.microsoft.com/office/drawing/2014/main" id="{8B81C0F7-2FC2-C1BB-3E96-6F2AD7F787CF}"/>
                  </a:ext>
                </a:extLst>
              </p:cNvPr>
              <p:cNvSpPr>
                <a:spLocks noChangeArrowheads="1"/>
              </p:cNvSpPr>
              <p:nvPr/>
            </p:nvSpPr>
            <p:spPr bwMode="auto">
              <a:xfrm>
                <a:off x="4752" y="3564"/>
                <a:ext cx="21" cy="13"/>
              </a:xfrm>
              <a:prstGeom prst="ellipse">
                <a:avLst/>
              </a:prstGeom>
              <a:solidFill>
                <a:srgbClr val="D49FFF"/>
              </a:solidFill>
              <a:ln w="12700">
                <a:solidFill>
                  <a:srgbClr val="D49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29" name="Group 227">
              <a:extLst>
                <a:ext uri="{FF2B5EF4-FFF2-40B4-BE49-F238E27FC236}">
                  <a16:creationId xmlns:a16="http://schemas.microsoft.com/office/drawing/2014/main" id="{3A10FEDA-6B29-1DA7-3820-0FA6B24DC0A1}"/>
                </a:ext>
              </a:extLst>
            </p:cNvPr>
            <p:cNvGrpSpPr>
              <a:grpSpLocks/>
            </p:cNvGrpSpPr>
            <p:nvPr/>
          </p:nvGrpSpPr>
          <p:grpSpPr bwMode="auto">
            <a:xfrm>
              <a:off x="4883" y="3564"/>
              <a:ext cx="34" cy="86"/>
              <a:chOff x="4883" y="3564"/>
              <a:chExt cx="34" cy="86"/>
            </a:xfrm>
          </p:grpSpPr>
          <p:sp>
            <p:nvSpPr>
              <p:cNvPr id="43230" name="Freeform 228">
                <a:extLst>
                  <a:ext uri="{FF2B5EF4-FFF2-40B4-BE49-F238E27FC236}">
                    <a16:creationId xmlns:a16="http://schemas.microsoft.com/office/drawing/2014/main" id="{98F3FD68-9062-F6D2-383E-42A01534B390}"/>
                  </a:ext>
                </a:extLst>
              </p:cNvPr>
              <p:cNvSpPr>
                <a:spLocks/>
              </p:cNvSpPr>
              <p:nvPr/>
            </p:nvSpPr>
            <p:spPr bwMode="auto">
              <a:xfrm>
                <a:off x="4883" y="3573"/>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31" name="Oval 229">
                <a:extLst>
                  <a:ext uri="{FF2B5EF4-FFF2-40B4-BE49-F238E27FC236}">
                    <a16:creationId xmlns:a16="http://schemas.microsoft.com/office/drawing/2014/main" id="{D9DF74EA-2674-EF7D-BB0E-232F2C67EB0A}"/>
                  </a:ext>
                </a:extLst>
              </p:cNvPr>
              <p:cNvSpPr>
                <a:spLocks noChangeArrowheads="1"/>
              </p:cNvSpPr>
              <p:nvPr/>
            </p:nvSpPr>
            <p:spPr bwMode="auto">
              <a:xfrm>
                <a:off x="4896" y="3564"/>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grpSp>
        <p:nvGrpSpPr>
          <p:cNvPr id="43195" name="Group 230">
            <a:extLst>
              <a:ext uri="{FF2B5EF4-FFF2-40B4-BE49-F238E27FC236}">
                <a16:creationId xmlns:a16="http://schemas.microsoft.com/office/drawing/2014/main" id="{0AAF0833-8D96-8625-A6C4-23DEB6C1EEBD}"/>
              </a:ext>
            </a:extLst>
          </p:cNvPr>
          <p:cNvGrpSpPr>
            <a:grpSpLocks/>
          </p:cNvGrpSpPr>
          <p:nvPr/>
        </p:nvGrpSpPr>
        <p:grpSpPr bwMode="auto">
          <a:xfrm>
            <a:off x="2830513" y="5503863"/>
            <a:ext cx="41275" cy="104775"/>
            <a:chOff x="2272" y="3610"/>
            <a:chExt cx="34" cy="86"/>
          </a:xfrm>
        </p:grpSpPr>
        <p:sp>
          <p:nvSpPr>
            <p:cNvPr id="43225" name="Freeform 231">
              <a:extLst>
                <a:ext uri="{FF2B5EF4-FFF2-40B4-BE49-F238E27FC236}">
                  <a16:creationId xmlns:a16="http://schemas.microsoft.com/office/drawing/2014/main" id="{39A72636-2B5B-BD0D-ADCB-CD141C781D62}"/>
                </a:ext>
              </a:extLst>
            </p:cNvPr>
            <p:cNvSpPr>
              <a:spLocks/>
            </p:cNvSpPr>
            <p:nvPr/>
          </p:nvSpPr>
          <p:spPr bwMode="auto">
            <a:xfrm>
              <a:off x="2272"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26" name="Oval 232">
              <a:extLst>
                <a:ext uri="{FF2B5EF4-FFF2-40B4-BE49-F238E27FC236}">
                  <a16:creationId xmlns:a16="http://schemas.microsoft.com/office/drawing/2014/main" id="{18A96314-9C86-4664-14BB-2F0A71D60BA4}"/>
                </a:ext>
              </a:extLst>
            </p:cNvPr>
            <p:cNvSpPr>
              <a:spLocks noChangeArrowheads="1"/>
            </p:cNvSpPr>
            <p:nvPr/>
          </p:nvSpPr>
          <p:spPr bwMode="auto">
            <a:xfrm>
              <a:off x="2285"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6" name="Group 233">
            <a:extLst>
              <a:ext uri="{FF2B5EF4-FFF2-40B4-BE49-F238E27FC236}">
                <a16:creationId xmlns:a16="http://schemas.microsoft.com/office/drawing/2014/main" id="{4820922A-1B86-4AE1-8BE5-3B31276C818E}"/>
              </a:ext>
            </a:extLst>
          </p:cNvPr>
          <p:cNvGrpSpPr>
            <a:grpSpLocks/>
          </p:cNvGrpSpPr>
          <p:nvPr/>
        </p:nvGrpSpPr>
        <p:grpSpPr bwMode="auto">
          <a:xfrm>
            <a:off x="2865438" y="5503863"/>
            <a:ext cx="41275" cy="104775"/>
            <a:chOff x="2300" y="3610"/>
            <a:chExt cx="34" cy="86"/>
          </a:xfrm>
        </p:grpSpPr>
        <p:sp>
          <p:nvSpPr>
            <p:cNvPr id="43223" name="Freeform 234">
              <a:extLst>
                <a:ext uri="{FF2B5EF4-FFF2-40B4-BE49-F238E27FC236}">
                  <a16:creationId xmlns:a16="http://schemas.microsoft.com/office/drawing/2014/main" id="{AD9D710F-F70B-22A8-1918-14E814B121E8}"/>
                </a:ext>
              </a:extLst>
            </p:cNvPr>
            <p:cNvSpPr>
              <a:spLocks/>
            </p:cNvSpPr>
            <p:nvPr/>
          </p:nvSpPr>
          <p:spPr bwMode="auto">
            <a:xfrm>
              <a:off x="2300"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24" name="Oval 235">
              <a:extLst>
                <a:ext uri="{FF2B5EF4-FFF2-40B4-BE49-F238E27FC236}">
                  <a16:creationId xmlns:a16="http://schemas.microsoft.com/office/drawing/2014/main" id="{02A501F1-D23C-CE6A-F5D9-DCE4432152DB}"/>
                </a:ext>
              </a:extLst>
            </p:cNvPr>
            <p:cNvSpPr>
              <a:spLocks noChangeArrowheads="1"/>
            </p:cNvSpPr>
            <p:nvPr/>
          </p:nvSpPr>
          <p:spPr bwMode="auto">
            <a:xfrm>
              <a:off x="2313"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7" name="Group 236">
            <a:extLst>
              <a:ext uri="{FF2B5EF4-FFF2-40B4-BE49-F238E27FC236}">
                <a16:creationId xmlns:a16="http://schemas.microsoft.com/office/drawing/2014/main" id="{A9008156-A192-EA92-CE5D-6DE7FEAD6B7A}"/>
              </a:ext>
            </a:extLst>
          </p:cNvPr>
          <p:cNvGrpSpPr>
            <a:grpSpLocks/>
          </p:cNvGrpSpPr>
          <p:nvPr/>
        </p:nvGrpSpPr>
        <p:grpSpPr bwMode="auto">
          <a:xfrm>
            <a:off x="4110038" y="5503863"/>
            <a:ext cx="41275" cy="104775"/>
            <a:chOff x="3328" y="3610"/>
            <a:chExt cx="34" cy="86"/>
          </a:xfrm>
        </p:grpSpPr>
        <p:sp>
          <p:nvSpPr>
            <p:cNvPr id="43221" name="Freeform 237">
              <a:extLst>
                <a:ext uri="{FF2B5EF4-FFF2-40B4-BE49-F238E27FC236}">
                  <a16:creationId xmlns:a16="http://schemas.microsoft.com/office/drawing/2014/main" id="{DA6DB36A-F282-0D6E-419F-58F13B00FB50}"/>
                </a:ext>
              </a:extLst>
            </p:cNvPr>
            <p:cNvSpPr>
              <a:spLocks/>
            </p:cNvSpPr>
            <p:nvPr/>
          </p:nvSpPr>
          <p:spPr bwMode="auto">
            <a:xfrm>
              <a:off x="3328"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22" name="Oval 238">
              <a:extLst>
                <a:ext uri="{FF2B5EF4-FFF2-40B4-BE49-F238E27FC236}">
                  <a16:creationId xmlns:a16="http://schemas.microsoft.com/office/drawing/2014/main" id="{067268EF-F154-670F-74A9-F798D6E54524}"/>
                </a:ext>
              </a:extLst>
            </p:cNvPr>
            <p:cNvSpPr>
              <a:spLocks noChangeArrowheads="1"/>
            </p:cNvSpPr>
            <p:nvPr/>
          </p:nvSpPr>
          <p:spPr bwMode="auto">
            <a:xfrm>
              <a:off x="3341"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8" name="Group 239">
            <a:extLst>
              <a:ext uri="{FF2B5EF4-FFF2-40B4-BE49-F238E27FC236}">
                <a16:creationId xmlns:a16="http://schemas.microsoft.com/office/drawing/2014/main" id="{DD304749-1FFA-71A2-D8A2-7F3E438AB794}"/>
              </a:ext>
            </a:extLst>
          </p:cNvPr>
          <p:cNvGrpSpPr>
            <a:grpSpLocks/>
          </p:cNvGrpSpPr>
          <p:nvPr/>
        </p:nvGrpSpPr>
        <p:grpSpPr bwMode="auto">
          <a:xfrm>
            <a:off x="4143375" y="5503863"/>
            <a:ext cx="41275" cy="104775"/>
            <a:chOff x="3356" y="3610"/>
            <a:chExt cx="34" cy="86"/>
          </a:xfrm>
        </p:grpSpPr>
        <p:sp>
          <p:nvSpPr>
            <p:cNvPr id="43219" name="Freeform 240">
              <a:extLst>
                <a:ext uri="{FF2B5EF4-FFF2-40B4-BE49-F238E27FC236}">
                  <a16:creationId xmlns:a16="http://schemas.microsoft.com/office/drawing/2014/main" id="{B0D7127B-03B4-1E5B-F039-212BFD7143DF}"/>
                </a:ext>
              </a:extLst>
            </p:cNvPr>
            <p:cNvSpPr>
              <a:spLocks/>
            </p:cNvSpPr>
            <p:nvPr/>
          </p:nvSpPr>
          <p:spPr bwMode="auto">
            <a:xfrm>
              <a:off x="3356"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20" name="Oval 241">
              <a:extLst>
                <a:ext uri="{FF2B5EF4-FFF2-40B4-BE49-F238E27FC236}">
                  <a16:creationId xmlns:a16="http://schemas.microsoft.com/office/drawing/2014/main" id="{E05E7FE0-2378-6EB5-3617-2AFDFFD236F0}"/>
                </a:ext>
              </a:extLst>
            </p:cNvPr>
            <p:cNvSpPr>
              <a:spLocks noChangeArrowheads="1"/>
            </p:cNvSpPr>
            <p:nvPr/>
          </p:nvSpPr>
          <p:spPr bwMode="auto">
            <a:xfrm>
              <a:off x="3369"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199" name="Group 242">
            <a:extLst>
              <a:ext uri="{FF2B5EF4-FFF2-40B4-BE49-F238E27FC236}">
                <a16:creationId xmlns:a16="http://schemas.microsoft.com/office/drawing/2014/main" id="{C47FB9F0-1185-333B-B56A-FB3304BF2E96}"/>
              </a:ext>
            </a:extLst>
          </p:cNvPr>
          <p:cNvGrpSpPr>
            <a:grpSpLocks/>
          </p:cNvGrpSpPr>
          <p:nvPr/>
        </p:nvGrpSpPr>
        <p:grpSpPr bwMode="auto">
          <a:xfrm>
            <a:off x="5359400" y="5503863"/>
            <a:ext cx="41275" cy="104775"/>
            <a:chOff x="4360" y="3610"/>
            <a:chExt cx="34" cy="86"/>
          </a:xfrm>
        </p:grpSpPr>
        <p:sp>
          <p:nvSpPr>
            <p:cNvPr id="43217" name="Freeform 243">
              <a:extLst>
                <a:ext uri="{FF2B5EF4-FFF2-40B4-BE49-F238E27FC236}">
                  <a16:creationId xmlns:a16="http://schemas.microsoft.com/office/drawing/2014/main" id="{BA76C37E-3DA5-698F-CE63-8AC7174AE4AC}"/>
                </a:ext>
              </a:extLst>
            </p:cNvPr>
            <p:cNvSpPr>
              <a:spLocks/>
            </p:cNvSpPr>
            <p:nvPr/>
          </p:nvSpPr>
          <p:spPr bwMode="auto">
            <a:xfrm>
              <a:off x="4360"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18" name="Oval 244">
              <a:extLst>
                <a:ext uri="{FF2B5EF4-FFF2-40B4-BE49-F238E27FC236}">
                  <a16:creationId xmlns:a16="http://schemas.microsoft.com/office/drawing/2014/main" id="{245CC7F4-91CB-74B9-E019-E68A9955C883}"/>
                </a:ext>
              </a:extLst>
            </p:cNvPr>
            <p:cNvSpPr>
              <a:spLocks noChangeArrowheads="1"/>
            </p:cNvSpPr>
            <p:nvPr/>
          </p:nvSpPr>
          <p:spPr bwMode="auto">
            <a:xfrm>
              <a:off x="4373"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00" name="Group 245">
            <a:extLst>
              <a:ext uri="{FF2B5EF4-FFF2-40B4-BE49-F238E27FC236}">
                <a16:creationId xmlns:a16="http://schemas.microsoft.com/office/drawing/2014/main" id="{33584443-BC33-FADE-A961-D5D5E1E241A1}"/>
              </a:ext>
            </a:extLst>
          </p:cNvPr>
          <p:cNvGrpSpPr>
            <a:grpSpLocks/>
          </p:cNvGrpSpPr>
          <p:nvPr/>
        </p:nvGrpSpPr>
        <p:grpSpPr bwMode="auto">
          <a:xfrm>
            <a:off x="5394325" y="5503863"/>
            <a:ext cx="39688" cy="104775"/>
            <a:chOff x="4388" y="3610"/>
            <a:chExt cx="34" cy="86"/>
          </a:xfrm>
        </p:grpSpPr>
        <p:sp>
          <p:nvSpPr>
            <p:cNvPr id="43215" name="Freeform 246">
              <a:extLst>
                <a:ext uri="{FF2B5EF4-FFF2-40B4-BE49-F238E27FC236}">
                  <a16:creationId xmlns:a16="http://schemas.microsoft.com/office/drawing/2014/main" id="{834BF218-AF3E-ABDD-39C3-753463111362}"/>
                </a:ext>
              </a:extLst>
            </p:cNvPr>
            <p:cNvSpPr>
              <a:spLocks/>
            </p:cNvSpPr>
            <p:nvPr/>
          </p:nvSpPr>
          <p:spPr bwMode="auto">
            <a:xfrm>
              <a:off x="4388" y="3619"/>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16" name="Oval 247">
              <a:extLst>
                <a:ext uri="{FF2B5EF4-FFF2-40B4-BE49-F238E27FC236}">
                  <a16:creationId xmlns:a16="http://schemas.microsoft.com/office/drawing/2014/main" id="{A427DAE6-13D7-AF6E-FA68-9AF0B6AB8985}"/>
                </a:ext>
              </a:extLst>
            </p:cNvPr>
            <p:cNvSpPr>
              <a:spLocks noChangeArrowheads="1"/>
            </p:cNvSpPr>
            <p:nvPr/>
          </p:nvSpPr>
          <p:spPr bwMode="auto">
            <a:xfrm>
              <a:off x="4401" y="3610"/>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01" name="Group 248">
            <a:extLst>
              <a:ext uri="{FF2B5EF4-FFF2-40B4-BE49-F238E27FC236}">
                <a16:creationId xmlns:a16="http://schemas.microsoft.com/office/drawing/2014/main" id="{15E9C72D-2851-B240-F5B9-C865C01005EA}"/>
              </a:ext>
            </a:extLst>
          </p:cNvPr>
          <p:cNvGrpSpPr>
            <a:grpSpLocks/>
          </p:cNvGrpSpPr>
          <p:nvPr/>
        </p:nvGrpSpPr>
        <p:grpSpPr bwMode="auto">
          <a:xfrm>
            <a:off x="4473575" y="5562600"/>
            <a:ext cx="41275" cy="103188"/>
            <a:chOff x="3628" y="3658"/>
            <a:chExt cx="34" cy="86"/>
          </a:xfrm>
        </p:grpSpPr>
        <p:sp>
          <p:nvSpPr>
            <p:cNvPr id="43213" name="Freeform 249">
              <a:extLst>
                <a:ext uri="{FF2B5EF4-FFF2-40B4-BE49-F238E27FC236}">
                  <a16:creationId xmlns:a16="http://schemas.microsoft.com/office/drawing/2014/main" id="{11EFCB33-A38A-C297-3269-120E8090D97F}"/>
                </a:ext>
              </a:extLst>
            </p:cNvPr>
            <p:cNvSpPr>
              <a:spLocks/>
            </p:cNvSpPr>
            <p:nvPr/>
          </p:nvSpPr>
          <p:spPr bwMode="auto">
            <a:xfrm>
              <a:off x="3628" y="3667"/>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14" name="Oval 250">
              <a:extLst>
                <a:ext uri="{FF2B5EF4-FFF2-40B4-BE49-F238E27FC236}">
                  <a16:creationId xmlns:a16="http://schemas.microsoft.com/office/drawing/2014/main" id="{349FC47C-3D5F-5313-88B7-7FF5E2A13A10}"/>
                </a:ext>
              </a:extLst>
            </p:cNvPr>
            <p:cNvSpPr>
              <a:spLocks noChangeArrowheads="1"/>
            </p:cNvSpPr>
            <p:nvPr/>
          </p:nvSpPr>
          <p:spPr bwMode="auto">
            <a:xfrm>
              <a:off x="3641" y="3658"/>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02" name="Group 251">
            <a:extLst>
              <a:ext uri="{FF2B5EF4-FFF2-40B4-BE49-F238E27FC236}">
                <a16:creationId xmlns:a16="http://schemas.microsoft.com/office/drawing/2014/main" id="{152964D6-BD50-BEFA-A38E-42C497B584E2}"/>
              </a:ext>
            </a:extLst>
          </p:cNvPr>
          <p:cNvGrpSpPr>
            <a:grpSpLocks/>
          </p:cNvGrpSpPr>
          <p:nvPr/>
        </p:nvGrpSpPr>
        <p:grpSpPr bwMode="auto">
          <a:xfrm>
            <a:off x="4506913" y="5562600"/>
            <a:ext cx="41275" cy="103188"/>
            <a:chOff x="3656" y="3658"/>
            <a:chExt cx="34" cy="86"/>
          </a:xfrm>
        </p:grpSpPr>
        <p:sp>
          <p:nvSpPr>
            <p:cNvPr id="43211" name="Freeform 252">
              <a:extLst>
                <a:ext uri="{FF2B5EF4-FFF2-40B4-BE49-F238E27FC236}">
                  <a16:creationId xmlns:a16="http://schemas.microsoft.com/office/drawing/2014/main" id="{6AEEC109-8A76-B860-D31C-664AE346F390}"/>
                </a:ext>
              </a:extLst>
            </p:cNvPr>
            <p:cNvSpPr>
              <a:spLocks/>
            </p:cNvSpPr>
            <p:nvPr/>
          </p:nvSpPr>
          <p:spPr bwMode="auto">
            <a:xfrm>
              <a:off x="3656" y="3667"/>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12" name="Oval 253">
              <a:extLst>
                <a:ext uri="{FF2B5EF4-FFF2-40B4-BE49-F238E27FC236}">
                  <a16:creationId xmlns:a16="http://schemas.microsoft.com/office/drawing/2014/main" id="{4031D06A-EB3A-CD99-027A-3F21D59BD326}"/>
                </a:ext>
              </a:extLst>
            </p:cNvPr>
            <p:cNvSpPr>
              <a:spLocks noChangeArrowheads="1"/>
            </p:cNvSpPr>
            <p:nvPr/>
          </p:nvSpPr>
          <p:spPr bwMode="auto">
            <a:xfrm>
              <a:off x="3669" y="3658"/>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03" name="Group 254">
            <a:extLst>
              <a:ext uri="{FF2B5EF4-FFF2-40B4-BE49-F238E27FC236}">
                <a16:creationId xmlns:a16="http://schemas.microsoft.com/office/drawing/2014/main" id="{64635D1A-917F-848E-EE78-82BD4CF4689B}"/>
              </a:ext>
            </a:extLst>
          </p:cNvPr>
          <p:cNvGrpSpPr>
            <a:grpSpLocks/>
          </p:cNvGrpSpPr>
          <p:nvPr/>
        </p:nvGrpSpPr>
        <p:grpSpPr bwMode="auto">
          <a:xfrm>
            <a:off x="3687763" y="5548313"/>
            <a:ext cx="41275" cy="103187"/>
            <a:chOff x="2980" y="3646"/>
            <a:chExt cx="34" cy="86"/>
          </a:xfrm>
        </p:grpSpPr>
        <p:sp>
          <p:nvSpPr>
            <p:cNvPr id="43209" name="Freeform 255">
              <a:extLst>
                <a:ext uri="{FF2B5EF4-FFF2-40B4-BE49-F238E27FC236}">
                  <a16:creationId xmlns:a16="http://schemas.microsoft.com/office/drawing/2014/main" id="{70EE18F0-B5BF-1C38-9163-F2256157D249}"/>
                </a:ext>
              </a:extLst>
            </p:cNvPr>
            <p:cNvSpPr>
              <a:spLocks/>
            </p:cNvSpPr>
            <p:nvPr/>
          </p:nvSpPr>
          <p:spPr bwMode="auto">
            <a:xfrm>
              <a:off x="2980" y="3655"/>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10" name="Oval 256">
              <a:extLst>
                <a:ext uri="{FF2B5EF4-FFF2-40B4-BE49-F238E27FC236}">
                  <a16:creationId xmlns:a16="http://schemas.microsoft.com/office/drawing/2014/main" id="{22C48BB6-EB53-91EE-D2FF-C484B51BD16C}"/>
                </a:ext>
              </a:extLst>
            </p:cNvPr>
            <p:cNvSpPr>
              <a:spLocks noChangeArrowheads="1"/>
            </p:cNvSpPr>
            <p:nvPr/>
          </p:nvSpPr>
          <p:spPr bwMode="auto">
            <a:xfrm>
              <a:off x="2993" y="3646"/>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grpSp>
        <p:nvGrpSpPr>
          <p:cNvPr id="43204" name="Group 257">
            <a:extLst>
              <a:ext uri="{FF2B5EF4-FFF2-40B4-BE49-F238E27FC236}">
                <a16:creationId xmlns:a16="http://schemas.microsoft.com/office/drawing/2014/main" id="{320AA2C3-AF19-6CBE-0AD9-5B63C1C3B1A8}"/>
              </a:ext>
            </a:extLst>
          </p:cNvPr>
          <p:cNvGrpSpPr>
            <a:grpSpLocks/>
          </p:cNvGrpSpPr>
          <p:nvPr/>
        </p:nvGrpSpPr>
        <p:grpSpPr bwMode="auto">
          <a:xfrm>
            <a:off x="3722688" y="5548313"/>
            <a:ext cx="41275" cy="103187"/>
            <a:chOff x="3008" y="3646"/>
            <a:chExt cx="34" cy="86"/>
          </a:xfrm>
        </p:grpSpPr>
        <p:sp>
          <p:nvSpPr>
            <p:cNvPr id="43207" name="Freeform 258">
              <a:extLst>
                <a:ext uri="{FF2B5EF4-FFF2-40B4-BE49-F238E27FC236}">
                  <a16:creationId xmlns:a16="http://schemas.microsoft.com/office/drawing/2014/main" id="{0CBF1F60-8139-9880-9E85-88FDD3A0B908}"/>
                </a:ext>
              </a:extLst>
            </p:cNvPr>
            <p:cNvSpPr>
              <a:spLocks/>
            </p:cNvSpPr>
            <p:nvPr/>
          </p:nvSpPr>
          <p:spPr bwMode="auto">
            <a:xfrm>
              <a:off x="3008" y="3655"/>
              <a:ext cx="21" cy="77"/>
            </a:xfrm>
            <a:custGeom>
              <a:avLst/>
              <a:gdLst>
                <a:gd name="T0" fmla="*/ 11 w 21"/>
                <a:gd name="T1" fmla="*/ 76 h 77"/>
                <a:gd name="T2" fmla="*/ 13 w 21"/>
                <a:gd name="T3" fmla="*/ 73 h 77"/>
                <a:gd name="T4" fmla="*/ 18 w 21"/>
                <a:gd name="T5" fmla="*/ 71 h 77"/>
                <a:gd name="T6" fmla="*/ 20 w 21"/>
                <a:gd name="T7" fmla="*/ 68 h 77"/>
                <a:gd name="T8" fmla="*/ 18 w 21"/>
                <a:gd name="T9" fmla="*/ 64 h 77"/>
                <a:gd name="T10" fmla="*/ 16 w 21"/>
                <a:gd name="T11" fmla="*/ 61 h 77"/>
                <a:gd name="T12" fmla="*/ 13 w 21"/>
                <a:gd name="T13" fmla="*/ 58 h 77"/>
                <a:gd name="T14" fmla="*/ 9 w 21"/>
                <a:gd name="T15" fmla="*/ 56 h 77"/>
                <a:gd name="T16" fmla="*/ 7 w 21"/>
                <a:gd name="T17" fmla="*/ 53 h 77"/>
                <a:gd name="T18" fmla="*/ 2 w 21"/>
                <a:gd name="T19" fmla="*/ 51 h 77"/>
                <a:gd name="T20" fmla="*/ 0 w 21"/>
                <a:gd name="T21" fmla="*/ 48 h 77"/>
                <a:gd name="T22" fmla="*/ 0 w 21"/>
                <a:gd name="T23" fmla="*/ 45 h 77"/>
                <a:gd name="T24" fmla="*/ 4 w 21"/>
                <a:gd name="T25" fmla="*/ 41 h 77"/>
                <a:gd name="T26" fmla="*/ 9 w 21"/>
                <a:gd name="T27" fmla="*/ 40 h 77"/>
                <a:gd name="T28" fmla="*/ 13 w 21"/>
                <a:gd name="T29" fmla="*/ 36 h 77"/>
                <a:gd name="T30" fmla="*/ 16 w 21"/>
                <a:gd name="T31" fmla="*/ 33 h 77"/>
                <a:gd name="T32" fmla="*/ 16 w 21"/>
                <a:gd name="T33" fmla="*/ 30 h 77"/>
                <a:gd name="T34" fmla="*/ 13 w 21"/>
                <a:gd name="T35" fmla="*/ 26 h 77"/>
                <a:gd name="T36" fmla="*/ 11 w 21"/>
                <a:gd name="T37" fmla="*/ 23 h 77"/>
                <a:gd name="T38" fmla="*/ 7 w 21"/>
                <a:gd name="T39" fmla="*/ 21 h 77"/>
                <a:gd name="T40" fmla="*/ 4 w 21"/>
                <a:gd name="T41" fmla="*/ 18 h 77"/>
                <a:gd name="T42" fmla="*/ 4 w 21"/>
                <a:gd name="T43" fmla="*/ 15 h 77"/>
                <a:gd name="T44" fmla="*/ 7 w 21"/>
                <a:gd name="T45" fmla="*/ 12 h 77"/>
                <a:gd name="T46" fmla="*/ 9 w 21"/>
                <a:gd name="T47" fmla="*/ 8 h 77"/>
                <a:gd name="T48" fmla="*/ 11 w 21"/>
                <a:gd name="T49" fmla="*/ 5 h 77"/>
                <a:gd name="T50" fmla="*/ 16 w 21"/>
                <a:gd name="T51" fmla="*/ 3 h 77"/>
                <a:gd name="T52" fmla="*/ 18 w 21"/>
                <a:gd name="T53" fmla="*/ 0 h 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 h="77">
                  <a:moveTo>
                    <a:pt x="11" y="76"/>
                  </a:moveTo>
                  <a:lnTo>
                    <a:pt x="13" y="73"/>
                  </a:lnTo>
                  <a:lnTo>
                    <a:pt x="18" y="71"/>
                  </a:lnTo>
                  <a:lnTo>
                    <a:pt x="20" y="68"/>
                  </a:lnTo>
                  <a:lnTo>
                    <a:pt x="18" y="64"/>
                  </a:lnTo>
                  <a:lnTo>
                    <a:pt x="16" y="61"/>
                  </a:lnTo>
                  <a:lnTo>
                    <a:pt x="13" y="58"/>
                  </a:lnTo>
                  <a:lnTo>
                    <a:pt x="9" y="56"/>
                  </a:lnTo>
                  <a:lnTo>
                    <a:pt x="7" y="53"/>
                  </a:lnTo>
                  <a:lnTo>
                    <a:pt x="2" y="51"/>
                  </a:lnTo>
                  <a:lnTo>
                    <a:pt x="0" y="48"/>
                  </a:lnTo>
                  <a:lnTo>
                    <a:pt x="0" y="45"/>
                  </a:lnTo>
                  <a:lnTo>
                    <a:pt x="4" y="41"/>
                  </a:lnTo>
                  <a:lnTo>
                    <a:pt x="9" y="40"/>
                  </a:lnTo>
                  <a:lnTo>
                    <a:pt x="13" y="36"/>
                  </a:lnTo>
                  <a:lnTo>
                    <a:pt x="16" y="33"/>
                  </a:lnTo>
                  <a:lnTo>
                    <a:pt x="16" y="30"/>
                  </a:lnTo>
                  <a:lnTo>
                    <a:pt x="13" y="26"/>
                  </a:lnTo>
                  <a:lnTo>
                    <a:pt x="11" y="23"/>
                  </a:lnTo>
                  <a:lnTo>
                    <a:pt x="7" y="21"/>
                  </a:lnTo>
                  <a:lnTo>
                    <a:pt x="4" y="18"/>
                  </a:lnTo>
                  <a:lnTo>
                    <a:pt x="4" y="15"/>
                  </a:lnTo>
                  <a:lnTo>
                    <a:pt x="7" y="12"/>
                  </a:lnTo>
                  <a:lnTo>
                    <a:pt x="9" y="8"/>
                  </a:lnTo>
                  <a:lnTo>
                    <a:pt x="11" y="5"/>
                  </a:lnTo>
                  <a:lnTo>
                    <a:pt x="16" y="3"/>
                  </a:lnTo>
                  <a:lnTo>
                    <a:pt x="18" y="0"/>
                  </a:lnTo>
                </a:path>
              </a:pathLst>
            </a:custGeom>
            <a:solidFill>
              <a:srgbClr val="FDA4B5"/>
            </a:solidFill>
            <a:ln w="12700" cap="rnd" cmpd="sng">
              <a:solidFill>
                <a:srgbClr val="60C9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08" name="Oval 259">
              <a:extLst>
                <a:ext uri="{FF2B5EF4-FFF2-40B4-BE49-F238E27FC236}">
                  <a16:creationId xmlns:a16="http://schemas.microsoft.com/office/drawing/2014/main" id="{503150F2-8467-F4C4-79E7-6AD18050441D}"/>
                </a:ext>
              </a:extLst>
            </p:cNvPr>
            <p:cNvSpPr>
              <a:spLocks noChangeArrowheads="1"/>
            </p:cNvSpPr>
            <p:nvPr/>
          </p:nvSpPr>
          <p:spPr bwMode="auto">
            <a:xfrm>
              <a:off x="3021" y="3646"/>
              <a:ext cx="21" cy="13"/>
            </a:xfrm>
            <a:prstGeom prst="ellipse">
              <a:avLst/>
            </a:prstGeom>
            <a:solidFill>
              <a:srgbClr val="FDA4B5"/>
            </a:solidFill>
            <a:ln w="12700">
              <a:solidFill>
                <a:srgbClr val="60C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4400">
                <a:solidFill>
                  <a:srgbClr val="FFFF66"/>
                </a:solidFill>
              </a:endParaRPr>
            </a:p>
          </p:txBody>
        </p:sp>
      </p:grpSp>
      <p:sp>
        <p:nvSpPr>
          <p:cNvPr id="43205" name="Line 260">
            <a:extLst>
              <a:ext uri="{FF2B5EF4-FFF2-40B4-BE49-F238E27FC236}">
                <a16:creationId xmlns:a16="http://schemas.microsoft.com/office/drawing/2014/main" id="{0E583DF8-9209-F155-6A61-B2E2D7A312DA}"/>
              </a:ext>
            </a:extLst>
          </p:cNvPr>
          <p:cNvSpPr>
            <a:spLocks noChangeShapeType="1"/>
          </p:cNvSpPr>
          <p:nvPr/>
        </p:nvSpPr>
        <p:spPr bwMode="auto">
          <a:xfrm flipH="1" flipV="1">
            <a:off x="1463675" y="4041775"/>
            <a:ext cx="0" cy="279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06" name="FlagCount" hidden="1">
            <a:hlinkClick r:id="rId5" action="ppaction://hlinkfile"/>
            <a:extLst>
              <a:ext uri="{FF2B5EF4-FFF2-40B4-BE49-F238E27FC236}">
                <a16:creationId xmlns:a16="http://schemas.microsoft.com/office/drawing/2014/main" id="{94675C3C-0106-4313-214B-C64B945C980D}"/>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61472"/>
  <p:extLst>
    <p:ext uri="{3A86A75C-4F4B-4683-9AE1-C65F6400EC91}">
      <p14:laserTraceLst xmlns:p14="http://schemas.microsoft.com/office/powerpoint/2010/main">
        <p14:tracePtLst>
          <p14:tracePt t="13355" x="815975" y="5470525"/>
          <p14:tracePt t="13711" x="2286000" y="6705600"/>
          <p14:tracePt t="13720" x="2370138" y="6545263"/>
          <p14:tracePt t="13729" x="2476500" y="6370638"/>
          <p14:tracePt t="13735" x="2613025" y="6156325"/>
          <p14:tracePt t="13739" x="2751138" y="5913438"/>
          <p14:tracePt t="13748" x="2911475" y="5661025"/>
          <p14:tracePt t="13756" x="2979738" y="5546725"/>
          <p14:tracePt t="13764" x="3246438" y="5165725"/>
          <p14:tracePt t="13772" x="3314700" y="5059363"/>
          <p14:tracePt t="13780" x="3467100" y="4838700"/>
          <p14:tracePt t="13788" x="3611563" y="4678363"/>
          <p14:tracePt t="13796" x="3741738" y="4511675"/>
          <p14:tracePt t="13804" x="3863975" y="4365625"/>
          <p14:tracePt t="13812" x="3908425" y="4305300"/>
          <p14:tracePt t="13820" x="4008438" y="4198938"/>
          <p14:tracePt t="13828" x="4076700" y="4098925"/>
          <p14:tracePt t="13836" x="4160838" y="4016375"/>
          <p14:tracePt t="13844" x="4267200" y="3902075"/>
          <p14:tracePt t="13853" x="4313238" y="3863975"/>
          <p14:tracePt t="13861" x="4389438" y="3802063"/>
          <p14:tracePt t="14095" x="4397375" y="3794125"/>
          <p14:tracePt t="14103" x="4473575" y="3717925"/>
          <p14:tracePt t="14111" x="4533900" y="3649663"/>
          <p14:tracePt t="14119" x="4610100" y="3565525"/>
          <p14:tracePt t="14127" x="4708525" y="3497263"/>
          <p14:tracePt t="14135" x="4808538" y="3398838"/>
          <p14:tracePt t="14143" x="4914900" y="3306763"/>
          <p14:tracePt t="14152" x="5021263" y="3208338"/>
          <p14:tracePt t="14159" x="5241925" y="3017838"/>
          <p14:tracePt t="14169" x="5470525" y="2849563"/>
          <p14:tracePt t="14175" x="5578475" y="2781300"/>
          <p14:tracePt t="14185" x="5807075" y="2636838"/>
          <p14:tracePt t="14191" x="6011863" y="2530475"/>
          <p14:tracePt t="14201" x="6226175" y="2454275"/>
          <p14:tracePt t="14208" x="6392863" y="2408238"/>
          <p14:tracePt t="14216" x="6583363" y="2370138"/>
          <p14:tracePt t="14224" x="6759575" y="2370138"/>
          <p14:tracePt t="14235" x="6926263" y="2370138"/>
          <p14:tracePt t="14240" x="6994525" y="2370138"/>
          <p14:tracePt t="14248" x="7132638" y="2370138"/>
          <p14:tracePt t="14256" x="7239000" y="2370138"/>
          <p14:tracePt t="14264" x="7345363" y="2370138"/>
          <p14:tracePt t="14273" x="7375525" y="2370138"/>
          <p14:tracePt t="14280" x="7437438" y="2370138"/>
          <p14:tracePt t="14288" x="7489825" y="2370138"/>
          <p14:tracePt t="14539" x="7489825" y="2362200"/>
          <p14:tracePt t="14547" x="7535863" y="2316163"/>
          <p14:tracePt t="14555" x="7559675" y="2278063"/>
          <p14:tracePt t="14563" x="7597775" y="2232025"/>
          <p14:tracePt t="14571" x="7627938" y="2209800"/>
          <p14:tracePt t="14579" x="7650163" y="2171700"/>
          <p14:tracePt t="14587" x="7688263" y="2125663"/>
          <p14:tracePt t="14596" x="7726363" y="2087563"/>
          <p14:tracePt t="14604" x="7734300" y="2065338"/>
          <p14:tracePt t="14611" x="7764463" y="2041525"/>
          <p14:tracePt t="14620" x="7772400" y="2019300"/>
          <p14:tracePt t="14628" x="7788275" y="2003425"/>
          <p14:tracePt t="14636" x="7788275" y="1989138"/>
          <p14:tracePt t="14644" x="7788275" y="1965325"/>
          <p14:tracePt t="14652" x="7788275" y="1943100"/>
          <p14:tracePt t="14669" x="7750175" y="1935163"/>
          <p14:tracePt t="14677" x="7712075" y="1920875"/>
          <p14:tracePt t="14686" x="7650163" y="1920875"/>
          <p14:tracePt t="14693" x="7581900" y="1920875"/>
          <p14:tracePt t="14702" x="7475538" y="1920875"/>
          <p14:tracePt t="14709" x="7413625" y="1920875"/>
          <p14:tracePt t="14719" x="7331075" y="1920875"/>
          <p14:tracePt t="14725" x="7239000" y="1920875"/>
          <p14:tracePt t="14734" x="7140575" y="1935163"/>
          <p14:tracePt t="14742" x="7070725" y="1958975"/>
          <p14:tracePt t="14751" x="6972300" y="1989138"/>
          <p14:tracePt t="14758" x="6842125" y="2049463"/>
          <p14:tracePt t="14768" x="6797675" y="2073275"/>
          <p14:tracePt t="14774" x="6713538" y="2125663"/>
          <p14:tracePt t="14782" x="6637338" y="2171700"/>
          <p14:tracePt t="14790" x="6569075" y="2232025"/>
          <p14:tracePt t="14798" x="6499225" y="2278063"/>
          <p14:tracePt t="14806" x="6438900" y="2339975"/>
          <p14:tracePt t="14815" x="6378575" y="2384425"/>
          <p14:tracePt t="14823" x="6332538" y="2446338"/>
          <p14:tracePt t="14830" x="6270625" y="2506663"/>
          <p14:tracePt t="14839" x="6232525" y="2568575"/>
          <p14:tracePt t="14846" x="6188075" y="2636838"/>
          <p14:tracePt t="14854" x="6149975" y="2705100"/>
          <p14:tracePt t="14862" x="6126163" y="2765425"/>
          <p14:tracePt t="14870" x="6103938" y="2841625"/>
          <p14:tracePt t="14878" x="6088063" y="2895600"/>
          <p14:tracePt t="14887" x="6088063" y="2971800"/>
          <p14:tracePt t="14894" x="6088063" y="3032125"/>
          <p14:tracePt t="14903" x="6088063" y="3078163"/>
          <p14:tracePt t="14910" x="6126163" y="3124200"/>
          <p14:tracePt t="14919" x="6172200" y="3162300"/>
          <p14:tracePt t="14927" x="6232525" y="3208338"/>
          <p14:tracePt t="14936" x="6340475" y="3254375"/>
          <p14:tracePt t="14943" x="6438900" y="3268663"/>
          <p14:tracePt t="14953" x="6530975" y="3268663"/>
          <p14:tracePt t="14959" x="6651625" y="3268663"/>
          <p14:tracePt t="14969" x="6759575" y="3268663"/>
          <p14:tracePt t="14975" x="6888163" y="3222625"/>
          <p14:tracePt t="14986" x="7048500" y="3162300"/>
          <p14:tracePt t="14991" x="7185025" y="3101975"/>
          <p14:tracePt t="15002" x="7369175" y="3017838"/>
          <p14:tracePt t="15008" x="7543800" y="2917825"/>
          <p14:tracePt t="15018" x="7704138" y="2849563"/>
          <p14:tracePt t="15024" x="7750175" y="2803525"/>
          <p14:tracePt t="15035" x="7870825" y="2727325"/>
          <p14:tracePt t="15040" x="7954963" y="2659063"/>
          <p14:tracePt t="15052" x="8008938" y="2598738"/>
          <p14:tracePt t="15056" x="8023225" y="2574925"/>
          <p14:tracePt t="15069" x="8061325" y="2530475"/>
          <p14:tracePt t="15072" x="8093075" y="2454275"/>
          <p14:tracePt t="15085" x="8107363" y="2408238"/>
          <p14:tracePt t="15088" x="8107363" y="2370138"/>
          <p14:tracePt t="15102" x="8093075" y="2293938"/>
          <p14:tracePt t="15104" x="8047038" y="2232025"/>
          <p14:tracePt t="15118" x="7985125" y="2171700"/>
          <p14:tracePt t="15122" x="7954963" y="2149475"/>
          <p14:tracePt t="15135" x="7878763" y="2095500"/>
          <p14:tracePt t="15137" x="7794625" y="2073275"/>
          <p14:tracePt t="15152" x="7666038" y="2049463"/>
          <p14:tracePt t="15154" x="7566025" y="2049463"/>
          <p14:tracePt t="15169" x="7513638" y="2049463"/>
          <p14:tracePt t="15169" x="7437438" y="2065338"/>
          <p14:tracePt t="15177" x="7345363" y="2095500"/>
          <p14:tracePt t="15186" x="7269163" y="2133600"/>
          <p14:tracePt t="15193" x="7223125" y="2171700"/>
          <p14:tracePt t="15202" x="7200900" y="2193925"/>
          <p14:tracePt t="15209" x="7162800" y="2217738"/>
          <p14:tracePt t="15219" x="7132638" y="2255838"/>
          <p14:tracePt t="15226" x="7102475" y="2293938"/>
          <p14:tracePt t="15236" x="7094538" y="2316163"/>
          <p14:tracePt t="15242" x="7078663" y="2346325"/>
          <p14:tracePt t="15252" x="7078663" y="2384425"/>
          <p14:tracePt t="15258" x="7078663" y="2408238"/>
          <p14:tracePt t="15268" x="7078663" y="2446338"/>
          <p14:tracePt t="15274" x="7078663" y="2484438"/>
          <p14:tracePt t="15285" x="7078663" y="2514600"/>
          <p14:tracePt t="15290" x="7094538" y="2574925"/>
          <p14:tracePt t="15302" x="7116763" y="2613025"/>
          <p14:tracePt t="15307" x="7140575" y="2659063"/>
          <p14:tracePt t="15318" x="7178675" y="2697163"/>
          <p14:tracePt t="15323" x="7223125" y="2727325"/>
          <p14:tracePt t="15335" x="7285038" y="2765425"/>
          <p14:tracePt t="15339" x="7345363" y="2789238"/>
          <p14:tracePt t="15352" x="7413625" y="2803525"/>
          <p14:tracePt t="15355" x="7475538" y="2811463"/>
          <p14:tracePt t="15368" x="7543800" y="2811463"/>
          <p14:tracePt t="15371" x="7627938" y="2811463"/>
          <p14:tracePt t="15385" x="7726363" y="2811463"/>
          <p14:tracePt t="15387" x="7810500" y="2781300"/>
          <p14:tracePt t="15402" x="7870825" y="2759075"/>
          <p14:tracePt t="15404" x="7902575" y="2743200"/>
          <p14:tracePt t="15418" x="7954963" y="2720975"/>
          <p14:tracePt t="15420" x="7985125" y="2697163"/>
          <p14:tracePt t="15435" x="8008938" y="2674938"/>
          <p14:tracePt t="15435" x="8031163" y="2644775"/>
          <p14:tracePt t="15444" x="8047038" y="2620963"/>
          <p14:tracePt t="15452" x="8047038" y="2613025"/>
          <p14:tracePt t="15460" x="8031163" y="2590800"/>
          <p14:tracePt t="15469" x="8008938" y="2568575"/>
          <p14:tracePt t="15476" x="7978775" y="2536825"/>
          <p14:tracePt t="15486" x="7940675" y="2514600"/>
          <p14:tracePt t="15492" x="7902575" y="2506663"/>
          <p14:tracePt t="15502" x="7856538" y="2484438"/>
          <p14:tracePt t="15508" x="7818438" y="2468563"/>
          <p14:tracePt t="15518" x="7772400" y="2468563"/>
          <p14:tracePt t="15524" x="7726363" y="2468563"/>
          <p14:tracePt t="15535" x="7688263" y="2454275"/>
          <p14:tracePt t="15541" x="7642225" y="2454275"/>
          <p14:tracePt t="15552" x="7597775" y="2454275"/>
          <p14:tracePt t="15557" x="7543800" y="2454275"/>
          <p14:tracePt t="15568" x="7521575" y="2454275"/>
          <p14:tracePt t="15573" x="7497763" y="2468563"/>
          <p14:tracePt t="15585" x="7475538" y="2484438"/>
          <p14:tracePt t="15590" x="7437438" y="2484438"/>
          <p14:tracePt t="15602" x="7429500" y="2506663"/>
          <p14:tracePt t="15606" x="7407275" y="2506663"/>
          <p14:tracePt t="15618" x="7391400" y="2514600"/>
          <p14:tracePt t="15622" x="7353300" y="2536825"/>
          <p14:tracePt t="15635" x="7345363" y="2552700"/>
          <p14:tracePt t="15639" x="7323138" y="2590800"/>
          <p14:tracePt t="15652" x="7292975" y="2613025"/>
          <p14:tracePt t="15654" x="7261225" y="2644775"/>
          <p14:tracePt t="15669" x="7223125" y="2682875"/>
          <p14:tracePt t="15671" x="7185025" y="2705100"/>
          <p14:tracePt t="15685" x="7178675" y="2727325"/>
          <p14:tracePt t="15687" x="7154863" y="2759075"/>
          <p14:tracePt t="15702" x="7132638" y="2781300"/>
          <p14:tracePt t="15702" x="7102475" y="2803525"/>
          <p14:tracePt t="15711" x="7094538" y="2827338"/>
          <p14:tracePt t="15719" x="7078663" y="2841625"/>
          <p14:tracePt t="15726" x="7078663" y="2849563"/>
          <p14:tracePt t="15736" x="7078663" y="2865438"/>
          <p14:tracePt t="15742" x="7078663" y="2887663"/>
          <p14:tracePt t="15753" x="7078663" y="2895600"/>
          <p14:tracePt t="15759" x="7078663" y="2911475"/>
          <p14:tracePt t="15769" x="7078663" y="2917825"/>
          <p14:tracePt t="15775" x="7078663" y="2933700"/>
          <p14:tracePt t="15785" x="7094538" y="2933700"/>
          <p14:tracePt t="15791" x="7132638" y="2949575"/>
          <p14:tracePt t="16073" x="7116763" y="2949575"/>
          <p14:tracePt t="16082" x="7102475" y="2949575"/>
          <p14:tracePt t="16090" x="7078663" y="2949575"/>
          <p14:tracePt t="16098" x="7070725" y="2949575"/>
          <p14:tracePt t="16106" x="7048500" y="2955925"/>
          <p14:tracePt t="16114" x="7026275" y="2955925"/>
          <p14:tracePt t="16122" x="7010400" y="2955925"/>
          <p14:tracePt t="16130" x="6994525" y="2955925"/>
          <p14:tracePt t="16139" x="6972300" y="2955925"/>
          <p14:tracePt t="16147" x="6964363" y="2955925"/>
          <p14:tracePt t="16155" x="6950075" y="2955925"/>
          <p14:tracePt t="16162" x="6942138" y="2955925"/>
          <p14:tracePt t="16179" x="6926263" y="2955925"/>
          <p14:tracePt t="16187" x="6904038" y="2955925"/>
          <p14:tracePt t="16195" x="6888163" y="2955925"/>
          <p14:tracePt t="16203" x="6888163" y="2971800"/>
          <p14:tracePt t="16211" x="6880225" y="2971800"/>
          <p14:tracePt t="16219" x="6865938" y="2971800"/>
          <p14:tracePt t="16236" x="6858000" y="2971800"/>
          <p14:tracePt t="16243" x="6842125" y="2979738"/>
          <p14:tracePt t="16259" x="6827838" y="2979738"/>
          <p14:tracePt t="16276" x="6819900" y="2979738"/>
          <p14:tracePt t="16284" x="6804025" y="2979738"/>
          <p14:tracePt t="16302" x="6797675" y="2979738"/>
          <p14:tracePt t="16318" x="6781800" y="2979738"/>
          <p14:tracePt t="16323" x="6773863" y="2979738"/>
          <p14:tracePt t="16372" x="6759575" y="2979738"/>
          <p14:tracePt t="16445" x="6759575" y="2994025"/>
          <p14:tracePt t="16453" x="6759575" y="3017838"/>
          <p14:tracePt t="16462" x="6751638" y="3040063"/>
          <p14:tracePt t="16469" x="6751638" y="3063875"/>
          <p14:tracePt t="16478" x="6735763" y="3101975"/>
          <p14:tracePt t="16486" x="6721475" y="3140075"/>
          <p14:tracePt t="16494" x="6713538" y="3170238"/>
          <p14:tracePt t="16503" x="6697663" y="3222625"/>
          <p14:tracePt t="16510" x="6689725" y="3254375"/>
          <p14:tracePt t="16519" x="6675438" y="3306763"/>
          <p14:tracePt t="16526" x="6651625" y="3352800"/>
          <p14:tracePt t="16535" x="6637338" y="3413125"/>
          <p14:tracePt t="16542" x="6613525" y="3467100"/>
          <p14:tracePt t="16552" x="6591300" y="3527425"/>
          <p14:tracePt t="16558" x="6583363" y="3603625"/>
          <p14:tracePt t="16568" x="6545263" y="3673475"/>
          <p14:tracePt t="16574" x="6523038" y="3733800"/>
          <p14:tracePt t="16585" x="6499225" y="3802063"/>
          <p14:tracePt t="16591" x="6477000" y="3856038"/>
          <p14:tracePt t="16599" x="6477000" y="3878263"/>
          <p14:tracePt t="16607" x="6438900" y="3970338"/>
          <p14:tracePt t="16615" x="6423025" y="3984625"/>
          <p14:tracePt t="16623" x="6416675" y="4030663"/>
          <p14:tracePt t="16631" x="6416675" y="4054475"/>
          <p14:tracePt t="16639" x="6416675" y="4092575"/>
          <p14:tracePt t="16647" x="6416675" y="4114800"/>
          <p14:tracePt t="16655" x="6416675" y="4152900"/>
          <p14:tracePt t="16663" x="6416675" y="4175125"/>
          <p14:tracePt t="16671" x="6423025" y="4198938"/>
          <p14:tracePt t="16680" x="6446838" y="4213225"/>
          <p14:tracePt t="16688" x="6477000" y="4237038"/>
          <p14:tracePt t="16696" x="6507163" y="4244975"/>
          <p14:tracePt t="16704" x="6553200" y="4267200"/>
          <p14:tracePt t="16712" x="6607175" y="4289425"/>
          <p14:tracePt t="16720" x="6651625" y="4321175"/>
          <p14:tracePt t="16728" x="6713538" y="4327525"/>
          <p14:tracePt t="16736" x="6773863" y="4351338"/>
          <p14:tracePt t="16745" x="6827838" y="4365625"/>
          <p14:tracePt t="16753" x="6888163" y="4365625"/>
          <p14:tracePt t="16760" x="6950075" y="4365625"/>
          <p14:tracePt t="16769" x="7070725" y="4365625"/>
          <p14:tracePt t="16776" x="7140575" y="4351338"/>
          <p14:tracePt t="16786" x="7223125" y="4305300"/>
          <p14:tracePt t="16792" x="7331075" y="4244975"/>
          <p14:tracePt t="16803" x="7437438" y="4160838"/>
          <p14:tracePt t="16809" x="7535863" y="4054475"/>
          <p14:tracePt t="16819" x="7627938" y="3940175"/>
          <p14:tracePt t="16825" x="7666038" y="3878263"/>
          <p14:tracePt t="16835" x="7734300" y="3741738"/>
          <p14:tracePt t="16841" x="7810500" y="3551238"/>
          <p14:tracePt t="16852" x="7818438" y="3444875"/>
          <p14:tracePt t="16857" x="7818438" y="3398838"/>
          <p14:tracePt t="16868" x="7818438" y="3314700"/>
          <p14:tracePt t="16874" x="7818438" y="3246438"/>
          <p14:tracePt t="16885" x="7788275" y="3184525"/>
          <p14:tracePt t="16890" x="7734300" y="3146425"/>
          <p14:tracePt t="16902" x="7680325" y="3116263"/>
          <p14:tracePt t="16906" x="7604125" y="3086100"/>
          <p14:tracePt t="16918" x="7535863" y="3078163"/>
          <p14:tracePt t="16922" x="7459663" y="3078163"/>
          <p14:tracePt t="16935" x="7391400" y="3078163"/>
          <p14:tracePt t="16938" x="7261225" y="3078163"/>
          <p14:tracePt t="16952" x="7178675" y="3086100"/>
          <p14:tracePt t="16954" x="7078663" y="3140075"/>
          <p14:tracePt t="16968" x="6988175" y="3208338"/>
          <p14:tracePt t="16970" x="6880225" y="3276600"/>
          <p14:tracePt t="16985" x="6781800" y="3360738"/>
          <p14:tracePt t="16987" x="6689725" y="3459163"/>
          <p14:tracePt t="17002" x="6591300" y="3551238"/>
          <p14:tracePt t="17004" x="6499225" y="3649663"/>
          <p14:tracePt t="17018" x="6416675" y="3756025"/>
          <p14:tracePt t="17019" x="6316663" y="3878263"/>
          <p14:tracePt t="17027" x="6232525" y="3992563"/>
          <p14:tracePt t="17036" x="6149975" y="4114800"/>
          <p14:tracePt t="17043" x="6088063" y="4244975"/>
          <p14:tracePt t="17052" x="6035675" y="4411663"/>
          <p14:tracePt t="17059" x="5981700" y="4556125"/>
          <p14:tracePt t="17069" x="5951538" y="4702175"/>
          <p14:tracePt t="17075" x="5935663" y="4770438"/>
          <p14:tracePt t="17086" x="5927725" y="4914900"/>
          <p14:tracePt t="17092" x="5927725" y="5037138"/>
          <p14:tracePt t="17102" x="5927725" y="5143500"/>
          <p14:tracePt t="17108" x="5927725" y="5235575"/>
          <p14:tracePt t="17118" x="5927725" y="5318125"/>
          <p14:tracePt t="17124" x="5951538" y="5387975"/>
          <p14:tracePt t="17135" x="5981700" y="5448300"/>
          <p14:tracePt t="17140" x="6035675" y="5502275"/>
          <p14:tracePt t="17152" x="6080125" y="5546725"/>
          <p14:tracePt t="17156" x="6142038" y="5608638"/>
          <p14:tracePt t="17168" x="6188075" y="5638800"/>
          <p14:tracePt t="17172" x="6232525" y="5699125"/>
          <p14:tracePt t="17185" x="6286500" y="5737225"/>
          <p14:tracePt t="17189" x="6316663" y="5775325"/>
          <p14:tracePt t="17202" x="6362700" y="5821363"/>
          <p14:tracePt t="17205" x="6400800" y="5859463"/>
          <p14:tracePt t="17218" x="6446838" y="5883275"/>
          <p14:tracePt t="17220" x="6484938" y="5905500"/>
          <p14:tracePt t="17235" x="6530975" y="5913438"/>
          <p14:tracePt t="17237" x="6591300" y="5913438"/>
          <p14:tracePt t="17252" x="6651625" y="5927725"/>
          <p14:tracePt t="17254" x="6713538" y="5927725"/>
          <p14:tracePt t="17268" x="6773863" y="5927725"/>
          <p14:tracePt t="17270" x="6827838" y="5905500"/>
          <p14:tracePt t="17285" x="6880225" y="5889625"/>
          <p14:tracePt t="17285" x="6926263" y="5867400"/>
          <p14:tracePt t="17294" x="6964363" y="5829300"/>
          <p14:tracePt t="17303" x="6994525" y="5807075"/>
          <p14:tracePt t="17310" x="7048500" y="5783263"/>
          <p14:tracePt t="17319" x="7078663" y="5745163"/>
          <p14:tracePt t="17326" x="7116763" y="5722938"/>
          <p14:tracePt t="17336" x="7140575" y="5692775"/>
          <p14:tracePt t="17342" x="7162800" y="5661025"/>
          <p14:tracePt t="17353" x="7185025" y="5638800"/>
          <p14:tracePt t="17358" x="7200900" y="5630863"/>
          <p14:tracePt t="17368" x="7216775" y="5616575"/>
          <p14:tracePt t="17374" x="7223125" y="5608638"/>
          <p14:tracePt t="17385" x="7239000" y="5592763"/>
          <p14:tracePt t="17398" x="7246938" y="5592763"/>
          <p14:tracePt t="17407" x="7246938" y="5584825"/>
          <p14:tracePt t="17455" x="7261225" y="5584825"/>
          <p14:tracePt t="17479" x="7261225" y="5570538"/>
          <p14:tracePt t="17487" x="7269163" y="5570538"/>
          <p14:tracePt t="17495" x="7269163" y="5554663"/>
          <p14:tracePt t="17504" x="7269163" y="5546725"/>
          <p14:tracePt t="17520" x="7269163" y="5532438"/>
          <p14:tracePt t="17528" x="7269163" y="5508625"/>
          <p14:tracePt t="17536" x="7269163" y="5502275"/>
          <p14:tracePt t="17544" x="7269163" y="5486400"/>
          <p14:tracePt t="17552" x="7269163" y="5448300"/>
          <p14:tracePt t="17560" x="7269163" y="5426075"/>
          <p14:tracePt t="17569" x="7261225" y="5418138"/>
          <p14:tracePt t="17576" x="7239000" y="5380038"/>
          <p14:tracePt t="17586" x="7200900" y="5356225"/>
          <p14:tracePt t="17592" x="7154863" y="5334000"/>
          <p14:tracePt t="17602" x="7102475" y="5311775"/>
          <p14:tracePt t="17608" x="7048500" y="5295900"/>
          <p14:tracePt t="17618" x="6988175" y="5273675"/>
          <p14:tracePt t="17625" x="6911975" y="5273675"/>
          <p14:tracePt t="17635" x="6842125" y="5257800"/>
          <p14:tracePt t="17641" x="6773863" y="5257800"/>
          <p14:tracePt t="17649" x="6629400" y="5257800"/>
          <p14:tracePt t="17657" x="6545263" y="5257800"/>
          <p14:tracePt t="17668" x="6499225" y="5257800"/>
          <p14:tracePt t="17673" x="6400800" y="5273675"/>
          <p14:tracePt t="17681" x="6316663" y="5295900"/>
          <p14:tracePt t="17689" x="6226175" y="5318125"/>
          <p14:tracePt t="17697" x="6126163" y="5356225"/>
          <p14:tracePt t="17705" x="6057900" y="5387975"/>
          <p14:tracePt t="17714" x="5973763" y="5418138"/>
          <p14:tracePt t="17722" x="5897563" y="5440363"/>
          <p14:tracePt t="17730" x="5845175" y="5464175"/>
          <p14:tracePt t="17738" x="5783263" y="5470525"/>
          <p14:tracePt t="17746" x="5722938" y="5502275"/>
          <p14:tracePt t="17754" x="5684838" y="5508625"/>
          <p14:tracePt t="17762" x="5622925" y="5524500"/>
          <p14:tracePt t="17770" x="5592763" y="5532438"/>
          <p14:tracePt t="17778" x="5546725" y="5546725"/>
          <p14:tracePt t="17786" x="5508625" y="5554663"/>
          <p14:tracePt t="17794" x="5470525" y="5570538"/>
          <p14:tracePt t="17802" x="5426075" y="5584825"/>
          <p14:tracePt t="17810" x="5410200" y="5584825"/>
          <p14:tracePt t="17819" x="5380038" y="5592763"/>
          <p14:tracePt t="17827" x="5349875" y="5608638"/>
          <p14:tracePt t="17836" x="5318125" y="5608638"/>
          <p14:tracePt t="17843" x="5303838" y="5608638"/>
          <p14:tracePt t="17853" x="5295900" y="5616575"/>
          <p14:tracePt t="17859" x="5280025" y="5616575"/>
          <p14:tracePt t="17869" x="5273675" y="5616575"/>
          <p14:tracePt t="17885" x="5257800" y="5616575"/>
          <p14:tracePt t="17923" x="5241925" y="5616575"/>
          <p14:tracePt t="17988" x="5241925" y="5608638"/>
          <p14:tracePt t="17996" x="5257800" y="5592763"/>
          <p14:tracePt t="18012" x="5257800" y="5584825"/>
          <p14:tracePt t="18020" x="5273675" y="5584825"/>
          <p14:tracePt t="18028" x="5273675" y="5570538"/>
          <p14:tracePt t="18045" x="5280025" y="5554663"/>
          <p14:tracePt t="18053" x="5295900" y="5554663"/>
          <p14:tracePt t="18061" x="5303838" y="5532438"/>
          <p14:tracePt t="18069" x="5318125" y="5524500"/>
          <p14:tracePt t="18077" x="5326063" y="5502275"/>
          <p14:tracePt t="18085" x="5349875" y="5470525"/>
          <p14:tracePt t="18093" x="5380038" y="5448300"/>
          <p14:tracePt t="18102" x="5410200" y="5426075"/>
          <p14:tracePt t="18109" x="5448300" y="5402263"/>
          <p14:tracePt t="18119" x="5486400" y="5380038"/>
          <p14:tracePt t="18126" x="5494338" y="5364163"/>
          <p14:tracePt t="18135" x="5532438" y="5356225"/>
          <p14:tracePt t="18142" x="5570538" y="5334000"/>
          <p14:tracePt t="18151" x="5592763" y="5318125"/>
          <p14:tracePt t="18158" x="5622925" y="5311775"/>
          <p14:tracePt t="18168" x="5661025" y="5273675"/>
          <p14:tracePt t="18174" x="5676900" y="5257800"/>
          <p14:tracePt t="18182" x="5699125" y="5249863"/>
          <p14:tracePt t="18190" x="5722938" y="5235575"/>
          <p14:tracePt t="18198" x="5737225" y="5227638"/>
          <p14:tracePt t="18206" x="5745163" y="5227638"/>
          <p14:tracePt t="18214" x="5768975" y="5211763"/>
          <p14:tracePt t="18223" x="5783263" y="5211763"/>
          <p14:tracePt t="18231" x="5807075" y="5211763"/>
          <p14:tracePt t="18239" x="5829300" y="5211763"/>
          <p14:tracePt t="18247" x="5851525" y="5211763"/>
          <p14:tracePt t="18255" x="5867400" y="5211763"/>
          <p14:tracePt t="18263" x="5897563" y="5211763"/>
          <p14:tracePt t="18271" x="5935663" y="5211763"/>
          <p14:tracePt t="18279" x="5959475" y="5227638"/>
          <p14:tracePt t="18287" x="5997575" y="5227638"/>
          <p14:tracePt t="18295" x="6019800" y="5235575"/>
          <p14:tracePt t="18303" x="6042025" y="5235575"/>
          <p14:tracePt t="18311" x="6080125" y="5249863"/>
          <p14:tracePt t="18319" x="6103938" y="5249863"/>
          <p14:tracePt t="18327" x="6118225" y="5257800"/>
          <p14:tracePt t="18336" x="6126163" y="5257800"/>
          <p14:tracePt t="18351" x="6142038" y="5257800"/>
          <p14:tracePt t="18360" x="6149975" y="5257800"/>
          <p14:tracePt t="18570" x="6149975" y="5249863"/>
          <p14:tracePt t="18577" x="6142038" y="5249863"/>
          <p14:tracePt t="18586" x="6142038" y="5235575"/>
          <p14:tracePt t="18594" x="6126163" y="5235575"/>
          <p14:tracePt t="18602" x="6118225" y="5227638"/>
          <p14:tracePt t="18619" x="6103938" y="5211763"/>
          <p14:tracePt t="18626" x="6088063" y="5211763"/>
          <p14:tracePt t="18635" x="6080125" y="5211763"/>
          <p14:tracePt t="18643" x="6065838" y="5197475"/>
          <p14:tracePt t="18652" x="6057900" y="5197475"/>
          <p14:tracePt t="18659" x="6042025" y="5197475"/>
          <p14:tracePt t="18669" x="6035675" y="5189538"/>
          <p14:tracePt t="18675" x="6011863" y="5189538"/>
          <p14:tracePt t="18685" x="5997575" y="5173663"/>
          <p14:tracePt t="18691" x="5973763" y="5173663"/>
          <p14:tracePt t="18699" x="5959475" y="5165725"/>
          <p14:tracePt t="18707" x="5935663" y="5165725"/>
          <p14:tracePt t="18715" x="5927725" y="5151438"/>
          <p14:tracePt t="18723" x="5913438" y="5151438"/>
          <p14:tracePt t="18732" x="5889625" y="5143500"/>
          <p14:tracePt t="18740" x="5875338" y="5127625"/>
          <p14:tracePt t="18748" x="5867400" y="5127625"/>
          <p14:tracePt t="18756" x="5851525" y="5113338"/>
          <p14:tracePt t="18764" x="5851525" y="5105400"/>
          <p14:tracePt t="18771" x="5845175" y="5105400"/>
          <p14:tracePt t="18788" x="5845175" y="5089525"/>
          <p14:tracePt t="18820" x="5845175" y="5083175"/>
          <p14:tracePt t="18828" x="5851525" y="5083175"/>
          <p14:tracePt t="18837" x="5867400" y="5083175"/>
          <p14:tracePt t="18845" x="5889625" y="5083175"/>
          <p14:tracePt t="18853" x="5927725" y="5067300"/>
          <p14:tracePt t="18861" x="5959475" y="5067300"/>
          <p14:tracePt t="18869" x="5997575" y="5067300"/>
          <p14:tracePt t="18877" x="6035675" y="5067300"/>
          <p14:tracePt t="18886" x="6080125" y="5067300"/>
          <p14:tracePt t="18893" x="6149975" y="5067300"/>
          <p14:tracePt t="18902" x="6210300" y="5067300"/>
          <p14:tracePt t="18909" x="6286500" y="5067300"/>
          <p14:tracePt t="18918" x="6354763" y="5067300"/>
          <p14:tracePt t="18925" x="6438900" y="5059363"/>
          <p14:tracePt t="18934" x="6507163" y="5059363"/>
          <p14:tracePt t="18941" x="6591300" y="5045075"/>
          <p14:tracePt t="18951" x="6667500" y="5037138"/>
          <p14:tracePt t="18958" x="6721475" y="5021263"/>
          <p14:tracePt t="18966" x="6797675" y="5021263"/>
          <p14:tracePt t="18974" x="6865938" y="5006975"/>
          <p14:tracePt t="18985" x="6942138" y="4999038"/>
          <p14:tracePt t="18990" x="7010400" y="4975225"/>
          <p14:tracePt t="18998" x="7078663" y="4960938"/>
          <p14:tracePt t="19006" x="7154863" y="4937125"/>
          <p14:tracePt t="19014" x="7216775" y="4922838"/>
          <p14:tracePt t="19022" x="7269163" y="4899025"/>
          <p14:tracePt t="19030" x="7292975" y="4899025"/>
          <p14:tracePt t="19038" x="7345363" y="4876800"/>
          <p14:tracePt t="19047" x="7391400" y="4868863"/>
          <p14:tracePt t="19055" x="7413625" y="4854575"/>
          <p14:tracePt t="19063" x="7437438" y="4838700"/>
          <p14:tracePt t="19071" x="7459663" y="4838700"/>
          <p14:tracePt t="19079" x="7475538" y="4830763"/>
          <p14:tracePt t="19087" x="7489825" y="4816475"/>
          <p14:tracePt t="19095" x="7497763" y="4816475"/>
          <p14:tracePt t="19103" x="7521575" y="4808538"/>
          <p14:tracePt t="19111" x="7543800" y="4792663"/>
          <p14:tracePt t="19119" x="7559675" y="4784725"/>
          <p14:tracePt t="19127" x="7581900" y="4762500"/>
          <p14:tracePt t="19136" x="7604125" y="4746625"/>
          <p14:tracePt t="19143" x="7620000" y="4732338"/>
          <p14:tracePt t="19153" x="7627938" y="4708525"/>
          <p14:tracePt t="19160" x="7650163" y="4664075"/>
          <p14:tracePt t="19468" x="7650163" y="4678363"/>
          <p14:tracePt t="19475" x="7650163" y="4702175"/>
          <p14:tracePt t="19484" x="7650163" y="4708525"/>
          <p14:tracePt t="19491" x="7666038" y="4724400"/>
          <p14:tracePt t="19501" x="7666038" y="4746625"/>
          <p14:tracePt t="19508" x="7680325" y="4770438"/>
          <p14:tracePt t="19518" x="7680325" y="4808538"/>
          <p14:tracePt t="19524" x="7688263" y="4816475"/>
          <p14:tracePt t="19532" x="7688263" y="4838700"/>
          <p14:tracePt t="19540" x="7688263" y="4854575"/>
          <p14:tracePt t="19551" x="7688263" y="4868863"/>
          <p14:tracePt t="19556" x="7688263" y="4876800"/>
          <p14:tracePt t="19564" x="7688263" y="4892675"/>
          <p14:tracePt t="19572" x="7688263" y="4899025"/>
          <p14:tracePt t="19597" x="7688263" y="4914900"/>
          <p14:tracePt t="19621" x="7680325" y="4922838"/>
          <p14:tracePt t="19629" x="7680325" y="4937125"/>
          <p14:tracePt t="19637" x="7666038" y="4937125"/>
          <p14:tracePt t="19645" x="7650163" y="4953000"/>
          <p14:tracePt t="19653" x="7642225" y="4953000"/>
          <p14:tracePt t="19661" x="7642225" y="4960938"/>
          <p14:tracePt t="19669" x="7627938" y="4975225"/>
          <p14:tracePt t="19686" x="7620000" y="4975225"/>
          <p14:tracePt t="19693" x="7604125" y="4983163"/>
          <p14:tracePt t="19710" x="7597775" y="4999038"/>
          <p14:tracePt t="19718" x="7581900" y="4999038"/>
          <p14:tracePt t="19726" x="7566025" y="5006975"/>
          <p14:tracePt t="19735" x="7559675" y="5021263"/>
          <p14:tracePt t="19742" x="7543800" y="5021263"/>
          <p14:tracePt t="19752" x="7535863" y="5021263"/>
          <p14:tracePt t="19758" x="7521575" y="5037138"/>
          <p14:tracePt t="19766" x="7513638" y="5037138"/>
          <p14:tracePt t="19775" x="7497763" y="5045075"/>
          <p14:tracePt t="19785" x="7489825" y="5045075"/>
          <p14:tracePt t="19790" x="7475538" y="5059363"/>
          <p14:tracePt t="19799" x="7451725" y="5059363"/>
          <p14:tracePt t="19807" x="7437438" y="5059363"/>
          <p14:tracePt t="19815" x="7429500" y="5067300"/>
          <p14:tracePt t="19823" x="7407275" y="5067300"/>
          <p14:tracePt t="19831" x="7391400" y="5067300"/>
          <p14:tracePt t="19839" x="7369175" y="5067300"/>
          <p14:tracePt t="19847" x="7353300" y="5067300"/>
          <p14:tracePt t="19856" x="7331075" y="5083175"/>
          <p14:tracePt t="19863" x="7323138" y="5083175"/>
          <p14:tracePt t="19871" x="7292975" y="5083175"/>
          <p14:tracePt t="19880" x="7285038" y="5083175"/>
          <p14:tracePt t="19887" x="7261225" y="5089525"/>
          <p14:tracePt t="19896" x="7246938" y="5089525"/>
          <p14:tracePt t="19904" x="7223125" y="5089525"/>
          <p14:tracePt t="19912" x="7216775" y="5105400"/>
          <p14:tracePt t="19920" x="7185025" y="5105400"/>
          <p14:tracePt t="19928" x="7178675" y="5105400"/>
          <p14:tracePt t="19936" x="7154863" y="5105400"/>
          <p14:tracePt t="19944" x="7140575" y="5105400"/>
          <p14:tracePt t="19953" x="7116763" y="5105400"/>
          <p14:tracePt t="19960" x="7102475" y="5105400"/>
          <p14:tracePt t="19969" x="7094538" y="5105400"/>
          <p14:tracePt t="19977" x="7070725" y="5105400"/>
          <p14:tracePt t="19986" x="7032625" y="5105400"/>
          <p14:tracePt t="19992" x="7010400" y="5105400"/>
          <p14:tracePt t="20003" x="6994525" y="5105400"/>
          <p14:tracePt t="20009" x="6964363" y="5105400"/>
          <p14:tracePt t="20019" x="6942138" y="5105400"/>
          <p14:tracePt t="20025" x="6911975" y="5105400"/>
          <p14:tracePt t="20035" x="6888163" y="5105400"/>
          <p14:tracePt t="20041" x="6858000" y="5105400"/>
          <p14:tracePt t="20052" x="6842125" y="5105400"/>
          <p14:tracePt t="20057" x="6819900" y="5105400"/>
          <p14:tracePt t="20068" x="6797675" y="5105400"/>
          <p14:tracePt t="20073" x="6781800" y="5105400"/>
          <p14:tracePt t="20085" x="6773863" y="5105400"/>
          <p14:tracePt t="20089" x="6759575" y="5105400"/>
          <p14:tracePt t="20429" x="6751638" y="5105400"/>
          <p14:tracePt t="20437" x="6735763" y="5105400"/>
          <p14:tracePt t="20445" x="6713538" y="5105400"/>
          <p14:tracePt t="20453" x="6697663" y="5105400"/>
          <p14:tracePt t="20461" x="6667500" y="5105400"/>
          <p14:tracePt t="20469" x="6629400" y="5105400"/>
          <p14:tracePt t="20509" x="6613525" y="5105400"/>
          <p14:tracePt t="20519" x="6583363" y="5105400"/>
          <p14:tracePt t="20526" x="6553200" y="5105400"/>
          <p14:tracePt t="20535" x="6523038" y="5105400"/>
          <p14:tracePt t="20542" x="6484938" y="5105400"/>
          <p14:tracePt t="20551" x="6461125" y="5105400"/>
          <p14:tracePt t="20558" x="6438900" y="5105400"/>
          <p14:tracePt t="20568" x="6400800" y="5105400"/>
          <p14:tracePt t="20574" x="6378575" y="5105400"/>
          <p14:tracePt t="20585" x="6354763" y="5105400"/>
          <p14:tracePt t="20590" x="6332538" y="5105400"/>
          <p14:tracePt t="20599" x="6308725" y="5105400"/>
          <p14:tracePt t="20607" x="6294438" y="5105400"/>
          <p14:tracePt t="20618" x="6270625" y="5105400"/>
          <p14:tracePt t="20631" x="6256338" y="5105400"/>
          <p14:tracePt t="20639" x="6232525" y="5105400"/>
          <p14:tracePt t="20647" x="6226175" y="5113338"/>
          <p14:tracePt t="20656" x="6210300" y="5113338"/>
          <p14:tracePt t="20663" x="6202363" y="5113338"/>
          <p14:tracePt t="20671" x="6172200" y="5113338"/>
          <p14:tracePt t="20680" x="6164263" y="5113338"/>
          <p14:tracePt t="20687" x="6142038" y="5113338"/>
          <p14:tracePt t="20696" x="6126163" y="5113338"/>
          <p14:tracePt t="20711" x="6118225" y="5113338"/>
          <p14:tracePt t="20736" x="6103938" y="5113338"/>
          <p14:tracePt t="20752" x="6088063" y="5113338"/>
          <p14:tracePt t="20769" x="6080125" y="5113338"/>
          <p14:tracePt t="20785" x="6065838" y="5113338"/>
          <p14:tracePt t="20802" x="6057900" y="5113338"/>
          <p14:tracePt t="20825" x="6042025" y="5113338"/>
          <p14:tracePt t="21091" x="6057900" y="5113338"/>
          <p14:tracePt t="21108" x="6065838" y="5113338"/>
          <p14:tracePt t="21116" x="6080125" y="5113338"/>
          <p14:tracePt t="21124" x="6103938" y="5113338"/>
          <p14:tracePt t="21135" x="6118225" y="5113338"/>
          <p14:tracePt t="21140" x="6142038" y="5113338"/>
          <p14:tracePt t="21148" x="6172200" y="5113338"/>
          <p14:tracePt t="21156" x="6202363" y="5113338"/>
          <p14:tracePt t="21164" x="6232525" y="5127625"/>
          <p14:tracePt t="21172" x="6270625" y="5127625"/>
          <p14:tracePt t="21180" x="6316663" y="5143500"/>
          <p14:tracePt t="21188" x="6362700" y="5151438"/>
          <p14:tracePt t="21196" x="6416675" y="5151438"/>
          <p14:tracePt t="21301" x="6423025" y="5151438"/>
          <p14:tracePt t="21310" x="6438900" y="5143500"/>
          <p14:tracePt t="21584" x="6423025" y="5143500"/>
          <p14:tracePt t="21591" x="6416675" y="5143500"/>
          <p14:tracePt t="21603" x="6400800" y="5143500"/>
          <p14:tracePt t="21608" x="6392863" y="5143500"/>
          <p14:tracePt t="21618" x="6362700" y="5127625"/>
          <p14:tracePt t="21624" x="6332538" y="5127625"/>
          <p14:tracePt t="21635" x="6308725" y="5113338"/>
          <p14:tracePt t="21640" x="6270625" y="5105400"/>
          <p14:tracePt t="21649" x="6226175" y="5083175"/>
          <p14:tracePt t="21657" x="6188075" y="5059363"/>
          <p14:tracePt t="21668" x="6142038" y="5045075"/>
          <p14:tracePt t="21673" x="6088063" y="5021263"/>
          <p14:tracePt t="21681" x="6042025" y="5006975"/>
          <p14:tracePt t="21689" x="6019800" y="4999038"/>
          <p14:tracePt t="21697" x="5981700" y="4983163"/>
          <p14:tracePt t="21705" x="5951538" y="4975225"/>
          <p14:tracePt t="21713" x="5913438" y="4960938"/>
          <p14:tracePt t="21722" x="5875338" y="4960938"/>
          <p14:tracePt t="21730" x="5851525" y="4953000"/>
          <p14:tracePt t="21738" x="5829300" y="4937125"/>
          <p14:tracePt t="21746" x="5813425" y="4937125"/>
          <p14:tracePt t="21754" x="5791200" y="4922838"/>
          <p14:tracePt t="21770" x="5783263" y="4914900"/>
          <p14:tracePt t="22060" x="5768975" y="4914900"/>
          <p14:tracePt t="22069" x="5761038" y="4914900"/>
          <p14:tracePt t="22077" x="5722938" y="4914900"/>
          <p14:tracePt t="22085" x="5684838" y="4922838"/>
          <p14:tracePt t="22093" x="5654675" y="4937125"/>
          <p14:tracePt t="22102" x="5622925" y="4937125"/>
          <p14:tracePt t="22109" x="5592763" y="4937125"/>
          <p14:tracePt t="22119" x="5554663" y="4953000"/>
          <p14:tracePt t="22125" x="5508625" y="4960938"/>
          <p14:tracePt t="22136" x="5494338" y="4960938"/>
          <p14:tracePt t="22141" x="5464175" y="4975225"/>
          <p14:tracePt t="22151" x="5432425" y="4975225"/>
          <p14:tracePt t="22157" x="5402263" y="4975225"/>
          <p14:tracePt t="22165" x="5387975" y="4983163"/>
          <p14:tracePt t="22174" x="5364163" y="4983163"/>
          <p14:tracePt t="22182" x="5349875" y="4983163"/>
          <p14:tracePt t="22190" x="5341938" y="4999038"/>
          <p14:tracePt t="22198" x="5326063" y="4999038"/>
          <p14:tracePt t="22214" x="5326063" y="5006975"/>
          <p14:tracePt t="22222" x="5318125" y="5006975"/>
          <p14:tracePt t="22246" x="5318125" y="5021263"/>
          <p14:tracePt t="22271" x="5318125" y="5037138"/>
          <p14:tracePt t="22279" x="5318125" y="5045075"/>
          <p14:tracePt t="22295" x="5326063" y="5059363"/>
          <p14:tracePt t="22303" x="5341938" y="5059363"/>
          <p14:tracePt t="22311" x="5349875" y="5059363"/>
          <p14:tracePt t="22319" x="5380038" y="5067300"/>
          <p14:tracePt t="22327" x="5402263" y="5067300"/>
          <p14:tracePt t="22335" x="5426075" y="5067300"/>
          <p14:tracePt t="22343" x="5448300" y="5067300"/>
          <p14:tracePt t="22352" x="5470525" y="5067300"/>
          <p14:tracePt t="22359" x="5494338" y="5067300"/>
          <p14:tracePt t="22368" x="5546725" y="5067300"/>
          <p14:tracePt t="22376" x="5554663" y="5067300"/>
          <p14:tracePt t="22385" x="5578475" y="5067300"/>
          <p14:tracePt t="22392" x="5600700" y="5067300"/>
          <p14:tracePt t="22401" x="5638800" y="5067300"/>
          <p14:tracePt t="22408" x="5661025" y="5067300"/>
          <p14:tracePt t="22418" x="5684838" y="5067300"/>
          <p14:tracePt t="22424" x="5722938" y="5067300"/>
          <p14:tracePt t="22432" x="5745163" y="5067300"/>
          <p14:tracePt t="22440" x="5761038" y="5067300"/>
          <p14:tracePt t="22449" x="5783263" y="5067300"/>
          <p14:tracePt t="22456" x="5791200" y="5067300"/>
          <p14:tracePt t="22472" x="5807075" y="5067300"/>
          <p14:tracePt t="22723" x="5813425" y="5067300"/>
          <p14:tracePt t="22731" x="5851525" y="5067300"/>
          <p14:tracePt t="22739" x="5875338" y="5067300"/>
          <p14:tracePt t="22747" x="5959475" y="5059363"/>
          <p14:tracePt t="22755" x="6035675" y="5037138"/>
          <p14:tracePt t="22764" x="6126163" y="5006975"/>
          <p14:tracePt t="22771" x="6210300" y="4999038"/>
          <p14:tracePt t="22780" x="6316663" y="4975225"/>
          <p14:tracePt t="22788" x="6378575" y="4960938"/>
          <p14:tracePt t="22796" x="6484938" y="4937125"/>
          <p14:tracePt t="22804" x="6591300" y="4937125"/>
          <p14:tracePt t="22812" x="6689725" y="4937125"/>
          <p14:tracePt t="22820" x="6773863" y="4937125"/>
          <p14:tracePt t="22828" x="6842125" y="4937125"/>
          <p14:tracePt t="22836" x="6865938" y="4937125"/>
          <p14:tracePt t="22844" x="6964363" y="4937125"/>
          <p14:tracePt t="22853" x="6988175" y="4937125"/>
          <p14:tracePt t="22861" x="7026275" y="4953000"/>
          <p14:tracePt t="22868" x="7056438" y="4953000"/>
          <p14:tracePt t="22877" x="7094538" y="4953000"/>
          <p14:tracePt t="22885" x="7102475" y="4953000"/>
          <p14:tracePt t="23159" x="7132638" y="4953000"/>
          <p14:tracePt t="23169" x="7140575" y="4953000"/>
          <p14:tracePt t="23175" x="7162800" y="4953000"/>
          <p14:tracePt t="23185" x="7185025" y="4953000"/>
          <p14:tracePt t="23192" x="7223125" y="4953000"/>
          <p14:tracePt t="23201" x="7246938" y="4960938"/>
          <p14:tracePt t="23208" x="7261225" y="4960938"/>
          <p14:tracePt t="23218" x="7292975" y="4975225"/>
          <p14:tracePt t="23224" x="7307263" y="4975225"/>
          <p14:tracePt t="23232" x="7345363" y="4983163"/>
          <p14:tracePt t="23240" x="7369175" y="4999038"/>
          <p14:tracePt t="23248" x="7375525" y="4999038"/>
          <p14:tracePt t="23256" x="7391400" y="5006975"/>
          <p14:tracePt t="23264" x="7407275" y="5006975"/>
          <p14:tracePt t="23272" x="7413625" y="5006975"/>
          <p14:tracePt t="23281" x="7429500" y="5021263"/>
          <p14:tracePt t="23296" x="7437438" y="5021263"/>
          <p14:tracePt t="23328" x="7451725" y="5021263"/>
          <p14:tracePt t="23377" x="7459663" y="5021263"/>
          <p14:tracePt t="23393" x="7475538" y="5021263"/>
          <p14:tracePt t="23409" x="7489825" y="5021263"/>
          <p14:tracePt t="23426" x="7497763" y="5021263"/>
          <p14:tracePt t="23436" x="7513638" y="5021263"/>
          <p14:tracePt t="23442" x="7521575" y="5021263"/>
          <p14:tracePt t="23451" x="7535863" y="5021263"/>
          <p14:tracePt t="23458" x="7559675" y="5021263"/>
          <p14:tracePt t="23468" x="7566025" y="5021263"/>
          <p14:tracePt t="23474" x="7597775" y="5021263"/>
          <p14:tracePt t="23485" x="7604125" y="5021263"/>
          <p14:tracePt t="23490" x="7627938" y="5021263"/>
          <p14:tracePt t="23498" x="7650163" y="5021263"/>
          <p14:tracePt t="23507" x="7666038" y="5021263"/>
          <p14:tracePt t="23523" x="7688263" y="5021263"/>
          <p14:tracePt t="23539" x="7704138" y="5021263"/>
          <p14:tracePt t="23546" x="7712075" y="5021263"/>
          <p14:tracePt t="23555" x="7726363" y="5021263"/>
          <p14:tracePt t="23563" x="7734300" y="5021263"/>
          <p14:tracePt t="23572" x="7764463" y="5021263"/>
          <p14:tracePt t="23579" x="7772400" y="5021263"/>
          <p14:tracePt t="23588" x="7788275" y="5021263"/>
          <p14:tracePt t="23595" x="7810500" y="5021263"/>
          <p14:tracePt t="23604" x="7818438" y="5021263"/>
          <p14:tracePt t="23612" x="7832725" y="5021263"/>
          <p14:tracePt t="23619" x="7840663" y="5021263"/>
          <p14:tracePt t="23643" x="7856538" y="5021263"/>
          <p14:tracePt t="23765" x="7840663" y="5021263"/>
          <p14:tracePt t="23797" x="7832725" y="5021263"/>
          <p14:tracePt t="23837" x="7818438" y="5021263"/>
          <p14:tracePt t="24007" x="7818438" y="5037138"/>
          <p14:tracePt t="24023" x="7810500" y="5037138"/>
          <p14:tracePt t="24048" x="7794625" y="5037138"/>
          <p14:tracePt t="24056" x="7788275" y="5037138"/>
          <p14:tracePt t="24064" x="7772400" y="5037138"/>
          <p14:tracePt t="24072" x="7750175" y="5037138"/>
          <p14:tracePt t="24080" x="7726363" y="5037138"/>
          <p14:tracePt t="24088" x="7688263" y="5037138"/>
          <p14:tracePt t="24097" x="7650163" y="5037138"/>
          <p14:tracePt t="24105" x="7620000" y="5037138"/>
          <p14:tracePt t="24113" x="7581900" y="5037138"/>
          <p14:tracePt t="24121" x="7543800" y="5037138"/>
          <p14:tracePt t="24129" x="7489825" y="5037138"/>
          <p14:tracePt t="24137" x="7429500" y="5037138"/>
          <p14:tracePt t="24145" x="7353300" y="5037138"/>
          <p14:tracePt t="24153" x="7285038" y="5006975"/>
          <p14:tracePt t="24161" x="7216775" y="4999038"/>
          <p14:tracePt t="24169" x="7140575" y="4983163"/>
          <p14:tracePt t="24177" x="7094538" y="4960938"/>
          <p14:tracePt t="24186" x="7032625" y="4953000"/>
          <p14:tracePt t="24194" x="6988175" y="4922838"/>
          <p14:tracePt t="24202" x="6942138" y="4914900"/>
          <p14:tracePt t="24210" x="6904038" y="4899025"/>
          <p14:tracePt t="24218" x="6865938" y="4876800"/>
          <p14:tracePt t="24226" x="6842125" y="4876800"/>
          <p14:tracePt t="24236" x="6819900" y="4854575"/>
          <p14:tracePt t="24243" x="6797675" y="4854575"/>
          <p14:tracePt t="24252" x="6759575" y="4838700"/>
          <p14:tracePt t="24258" x="6751638" y="4830763"/>
          <p14:tracePt t="24268" x="6735763" y="4830763"/>
          <p14:tracePt t="24275" x="6721475" y="4830763"/>
          <p14:tracePt t="24285" x="6713538" y="4816475"/>
          <p14:tracePt t="24291" x="6697663" y="4816475"/>
          <p14:tracePt t="24307" x="6697663" y="4808538"/>
          <p14:tracePt t="24323" x="6697663" y="4792663"/>
          <p14:tracePt t="24331" x="6697663" y="4784725"/>
          <p14:tracePt t="24347" x="6697663" y="4770438"/>
          <p14:tracePt t="24355" x="6713538" y="4762500"/>
          <p14:tracePt t="24364" x="6713538" y="4746625"/>
          <p14:tracePt t="24371" x="6721475" y="4732338"/>
          <p14:tracePt t="24380" x="6751638" y="4708525"/>
          <p14:tracePt t="24388" x="6759575" y="4702175"/>
          <p14:tracePt t="24396" x="6781800" y="4686300"/>
          <p14:tracePt t="24404" x="6804025" y="4664075"/>
          <p14:tracePt t="24412" x="6827838" y="4648200"/>
          <p14:tracePt t="24791" x="6827838" y="4640263"/>
          <p14:tracePt t="24801" x="6842125" y="4625975"/>
          <p14:tracePt t="24807" x="6858000" y="4618038"/>
          <p14:tracePt t="24815" x="6858000" y="4594225"/>
          <p14:tracePt t="24823" x="6865938" y="4564063"/>
          <p14:tracePt t="24831" x="6880225" y="4533900"/>
          <p14:tracePt t="24840" x="6880225" y="4511675"/>
          <p14:tracePt t="24848" x="6888163" y="4473575"/>
          <p14:tracePt t="24856" x="6904038" y="4435475"/>
          <p14:tracePt t="24864" x="6904038" y="4389438"/>
          <p14:tracePt t="24872" x="6911975" y="4351338"/>
          <p14:tracePt t="24880" x="6926263" y="4321175"/>
          <p14:tracePt t="24888" x="6942138" y="4267200"/>
          <p14:tracePt t="24896" x="6950075" y="4237038"/>
          <p14:tracePt t="24905" x="6964363" y="4198938"/>
          <p14:tracePt t="24912" x="6972300" y="4160838"/>
          <p14:tracePt t="24921" x="6988175" y="4137025"/>
          <p14:tracePt t="24929" x="6988175" y="4098925"/>
          <p14:tracePt t="24937" x="6994525" y="4068763"/>
          <p14:tracePt t="24945" x="6994525" y="4046538"/>
          <p14:tracePt t="24953" x="6994525" y="4016375"/>
          <p14:tracePt t="24961" x="6994525" y="3992563"/>
          <p14:tracePt t="24969" x="6994525" y="3984625"/>
          <p14:tracePt t="24977" x="6994525" y="3962400"/>
          <p14:tracePt t="24986" x="6994525" y="3946525"/>
          <p14:tracePt t="24994" x="6994525" y="3924300"/>
          <p14:tracePt t="25002" x="6994525" y="3908425"/>
          <p14:tracePt t="25010" x="6994525" y="3902075"/>
          <p14:tracePt t="25019" x="6994525" y="3886200"/>
          <p14:tracePt t="25026" x="6994525" y="3863975"/>
          <p14:tracePt t="25036" x="6994525" y="3856038"/>
          <p14:tracePt t="25051" x="6994525" y="3840163"/>
          <p14:tracePt t="25058" x="6994525" y="3825875"/>
          <p14:tracePt t="25084" x="6988175" y="3825875"/>
          <p14:tracePt t="25090" x="6972300" y="3825875"/>
          <p14:tracePt t="25098" x="6964363" y="3825875"/>
          <p14:tracePt t="25106" x="6942138" y="3825875"/>
          <p14:tracePt t="25115" x="6926263" y="3825875"/>
          <p14:tracePt t="25123" x="6911975" y="3825875"/>
          <p14:tracePt t="25131" x="6888163" y="3825875"/>
          <p14:tracePt t="25139" x="6865938" y="3825875"/>
          <p14:tracePt t="25147" x="6858000" y="3825875"/>
          <p14:tracePt t="25155" x="6827838" y="3825875"/>
          <p14:tracePt t="25163" x="6804025" y="3825875"/>
          <p14:tracePt t="25171" x="6797675" y="3825875"/>
          <p14:tracePt t="25179" x="6773863" y="3825875"/>
          <p14:tracePt t="25187" x="6751638" y="3825875"/>
          <p14:tracePt t="25195" x="6721475" y="3825875"/>
          <p14:tracePt t="25203" x="6697663" y="3825875"/>
          <p14:tracePt t="25211" x="6675438" y="3825875"/>
          <p14:tracePt t="25220" x="6651625" y="3825875"/>
          <p14:tracePt t="25228" x="6629400" y="3825875"/>
          <p14:tracePt t="25236" x="6607175" y="3840163"/>
          <p14:tracePt t="25244" x="6583363" y="3840163"/>
          <p14:tracePt t="25253" x="6553200" y="3856038"/>
          <p14:tracePt t="25260" x="6545263" y="3863975"/>
          <p14:tracePt t="25269" x="6530975" y="3878263"/>
          <p14:tracePt t="25276" x="6523038" y="3878263"/>
          <p14:tracePt t="25286" x="6507163" y="3886200"/>
          <p14:tracePt t="25292" x="6499225" y="3886200"/>
          <p14:tracePt t="25303" x="6499225" y="3902075"/>
          <p14:tracePt t="25318" x="6484938" y="3908425"/>
          <p14:tracePt t="25335" x="6484938" y="3924300"/>
          <p14:tracePt t="25623" x="6477000" y="3924300"/>
          <p14:tracePt t="25631" x="6461125" y="3946525"/>
          <p14:tracePt t="25639" x="6438900" y="3962400"/>
          <p14:tracePt t="25647" x="6423025" y="3970338"/>
          <p14:tracePt t="25656" x="6400800" y="3984625"/>
          <p14:tracePt t="25663" x="6392863" y="4008438"/>
          <p14:tracePt t="25672" x="6362700" y="4016375"/>
          <p14:tracePt t="25680" x="6340475" y="4030663"/>
          <p14:tracePt t="25688" x="6332538" y="4046538"/>
          <p14:tracePt t="25696" x="6316663" y="4054475"/>
          <p14:tracePt t="25704" x="6294438" y="4068763"/>
          <p14:tracePt t="25712" x="6286500" y="4092575"/>
          <p14:tracePt t="25720" x="6270625" y="4098925"/>
          <p14:tracePt t="25728" x="6256338" y="4114800"/>
          <p14:tracePt t="25736" x="6248400" y="4130675"/>
          <p14:tracePt t="25745" x="6232525" y="4137025"/>
          <p14:tracePt t="25753" x="6226175" y="4160838"/>
          <p14:tracePt t="25761" x="6202363" y="4175125"/>
          <p14:tracePt t="25769" x="6188075" y="4183063"/>
          <p14:tracePt t="25777" x="6188075" y="4198938"/>
          <p14:tracePt t="25786" x="6172200" y="4213225"/>
          <p14:tracePt t="25792" x="6164263" y="4213225"/>
          <p14:tracePt t="25803" x="6164263" y="4221163"/>
          <p14:tracePt t="25808" x="6149975" y="4221163"/>
          <p14:tracePt t="25819" x="6149975" y="4237038"/>
          <p14:tracePt t="25824" x="6142038" y="4237038"/>
          <p14:tracePt t="25851" x="6142038" y="4244975"/>
          <p14:tracePt t="25857" x="6126163" y="4244975"/>
          <p14:tracePt t="25866" x="6126163" y="4259263"/>
          <p14:tracePt t="25885" x="6126163" y="4267200"/>
          <p14:tracePt t="25890" x="6118225" y="4283075"/>
          <p14:tracePt t="25906" x="6103938" y="4289425"/>
          <p14:tracePt t="25914" x="6103938" y="4305300"/>
          <p14:tracePt t="25922" x="6088063" y="4321175"/>
          <p14:tracePt t="25939" x="6088063" y="4327525"/>
          <p14:tracePt t="25946" x="6080125" y="4343400"/>
          <p14:tracePt t="25962" x="6065838" y="4351338"/>
          <p14:tracePt t="25978" x="6065838" y="4365625"/>
          <p14:tracePt t="25987" x="6057900" y="4373563"/>
          <p14:tracePt t="26003" x="6042025" y="4389438"/>
          <p14:tracePt t="26011" x="6042025" y="4403725"/>
          <p14:tracePt t="26019" x="6042025" y="4411663"/>
          <p14:tracePt t="26027" x="6035675" y="4427538"/>
          <p14:tracePt t="26035" x="6035675" y="4435475"/>
          <p14:tracePt t="26052" x="6019800" y="4449763"/>
          <p14:tracePt t="26059" x="6019800" y="4457700"/>
          <p14:tracePt t="26075" x="6019800" y="4473575"/>
          <p14:tracePt t="26086" x="6019800" y="4487863"/>
          <p14:tracePt t="26101" x="6011863" y="4495800"/>
          <p14:tracePt t="26108" x="6011863" y="4511675"/>
          <p14:tracePt t="26118" x="6011863" y="4518025"/>
          <p14:tracePt t="26124" x="6011863" y="4533900"/>
          <p14:tracePt t="26132" x="5997575" y="4541838"/>
          <p14:tracePt t="26140" x="5997575" y="4564063"/>
          <p14:tracePt t="26148" x="5997575" y="4579938"/>
          <p14:tracePt t="26164" x="5997575" y="4594225"/>
          <p14:tracePt t="26173" x="5997575" y="4602163"/>
          <p14:tracePt t="26181" x="5997575" y="4618038"/>
          <p14:tracePt t="26189" x="5997575" y="4625975"/>
          <p14:tracePt t="26197" x="5997575" y="4640263"/>
          <p14:tracePt t="26213" x="6011863" y="4648200"/>
          <p14:tracePt t="26221" x="6011863" y="4664075"/>
          <p14:tracePt t="26237" x="6019800" y="4678363"/>
          <p14:tracePt t="26245" x="6019800" y="4686300"/>
          <p14:tracePt t="26253" x="6019800" y="4702175"/>
          <p14:tracePt t="26269" x="6035675" y="4708525"/>
          <p14:tracePt t="26278" x="6035675" y="4724400"/>
          <p14:tracePt t="26285" x="6035675" y="4732338"/>
          <p14:tracePt t="26294" x="6035675" y="4746625"/>
          <p14:tracePt t="26302" x="6042025" y="4770438"/>
          <p14:tracePt t="26310" x="6042025" y="4784725"/>
          <p14:tracePt t="26318" x="6057900" y="4792663"/>
          <p14:tracePt t="26326" x="6057900" y="4808538"/>
          <p14:tracePt t="26335" x="6065838" y="4816475"/>
          <p14:tracePt t="26342" x="6080125" y="4830763"/>
          <p14:tracePt t="26353" x="6088063" y="4838700"/>
          <p14:tracePt t="26358" x="6103938" y="4838700"/>
          <p14:tracePt t="26374" x="6103938" y="4854575"/>
          <p14:tracePt t="27069" x="6118225" y="4854575"/>
          <p14:tracePt t="27150" x="6118225" y="4868863"/>
          <p14:tracePt t="27190" x="6126163" y="4868863"/>
          <p14:tracePt t="27215" x="6126163" y="4876800"/>
          <p14:tracePt t="27247" x="6126163" y="4892675"/>
          <p14:tracePt t="27295" x="6126163" y="4899025"/>
          <p14:tracePt t="27393" x="6126163" y="4914900"/>
          <p14:tracePt t="27441" x="6118225" y="4922838"/>
          <p14:tracePt t="27805" x="6118225" y="4937125"/>
          <p14:tracePt t="27998" x="6118225" y="4953000"/>
          <p14:tracePt t="28030" x="6103938" y="4953000"/>
          <p14:tracePt t="28039" x="6103938" y="4960938"/>
          <p14:tracePt t="28047" x="6088063" y="4960938"/>
          <p14:tracePt t="28072" x="6080125" y="4975225"/>
          <p14:tracePt t="28080" x="6065838" y="4975225"/>
          <p14:tracePt t="28088" x="6057900" y="4975225"/>
          <p14:tracePt t="28096" x="6042025" y="4983163"/>
          <p14:tracePt t="28104" x="6035675" y="4983163"/>
          <p14:tracePt t="28112" x="6011863" y="4999038"/>
          <p14:tracePt t="28121" x="5997575" y="5006975"/>
          <p14:tracePt t="28128" x="5973763" y="5021263"/>
          <p14:tracePt t="28136" x="5959475" y="5037138"/>
          <p14:tracePt t="28144" x="5935663" y="5037138"/>
          <p14:tracePt t="28152" x="5913438" y="5045075"/>
          <p14:tracePt t="28160" x="5889625" y="5059363"/>
          <p14:tracePt t="28168" x="5867400" y="5067300"/>
          <p14:tracePt t="28176" x="5845175" y="5083175"/>
          <p14:tracePt t="28185" x="5813425" y="5089525"/>
          <p14:tracePt t="28192" x="5791200" y="5105400"/>
          <p14:tracePt t="28202" x="5768975" y="5105400"/>
          <p14:tracePt t="28209" x="5745163" y="5113338"/>
          <p14:tracePt t="28219" x="5722938" y="5113338"/>
          <p14:tracePt t="28225" x="5699125" y="5127625"/>
          <p14:tracePt t="28235" x="5676900" y="5143500"/>
          <p14:tracePt t="28241" x="5654675" y="5143500"/>
          <p14:tracePt t="28251" x="5622925" y="5151438"/>
          <p14:tracePt t="28257" x="5616575" y="5151438"/>
          <p14:tracePt t="28265" x="5592763" y="5165725"/>
          <p14:tracePt t="28273" x="5570538" y="5165725"/>
          <p14:tracePt t="28281" x="5554663" y="5173663"/>
          <p14:tracePt t="28289" x="5546725" y="5189538"/>
          <p14:tracePt t="28620" x="5532438" y="5189538"/>
          <p14:tracePt t="28628" x="5508625" y="5189538"/>
          <p14:tracePt t="28636" x="5486400" y="5197475"/>
          <p14:tracePt t="28644" x="5464175" y="5211763"/>
          <p14:tracePt t="28653" x="5426075" y="5235575"/>
          <p14:tracePt t="28661" x="5402263" y="5249863"/>
          <p14:tracePt t="28669" x="5380038" y="5257800"/>
          <p14:tracePt t="28677" x="5341938" y="5280025"/>
          <p14:tracePt t="28686" x="5318125" y="5295900"/>
          <p14:tracePt t="28693" x="5295900" y="5318125"/>
          <p14:tracePt t="28702" x="5273675" y="5334000"/>
          <p14:tracePt t="28709" x="5257800" y="5341938"/>
          <p14:tracePt t="28718" x="5241925" y="5356225"/>
          <p14:tracePt t="28725" x="5219700" y="5364163"/>
          <p14:tracePt t="28735" x="5211763" y="5387975"/>
          <p14:tracePt t="28742" x="5189538" y="5402263"/>
          <p14:tracePt t="28751" x="5173663" y="5418138"/>
          <p14:tracePt t="28758" x="5159375" y="5426075"/>
          <p14:tracePt t="28768" x="5151438" y="5440363"/>
          <p14:tracePt t="28774" x="5135563" y="5448300"/>
          <p14:tracePt t="28781" x="5127625" y="5448300"/>
          <p14:tracePt t="28790" x="5113338" y="5464175"/>
          <p14:tracePt t="28798" x="5105400" y="5464175"/>
          <p14:tracePt t="28806" x="5105400" y="5470525"/>
          <p14:tracePt t="28814" x="5089525" y="5470525"/>
          <p14:tracePt t="28823" x="5089525" y="5486400"/>
          <p14:tracePt t="28829" x="5075238" y="5486400"/>
          <p14:tracePt t="28838" x="5075238" y="5502275"/>
          <p14:tracePt t="28846" x="5067300" y="5502275"/>
          <p14:tracePt t="28856" x="5051425" y="5508625"/>
          <p14:tracePt t="28871" x="5045075" y="5524500"/>
          <p14:tracePt t="28895" x="5029200" y="5532438"/>
          <p14:tracePt t="28911" x="5029200" y="5546725"/>
          <p14:tracePt t="28919" x="5021263" y="5546725"/>
          <p14:tracePt t="28927" x="5021263" y="5554663"/>
          <p14:tracePt t="28935" x="5006975" y="5570538"/>
          <p14:tracePt t="28953" x="4999038" y="5584825"/>
          <p14:tracePt t="28959" x="4999038" y="5592763"/>
          <p14:tracePt t="28968" x="4983163" y="5608638"/>
          <p14:tracePt t="28976" x="4968875" y="5616575"/>
          <p14:tracePt t="28985" x="4968875" y="5630863"/>
          <p14:tracePt t="28992" x="4960938" y="5630863"/>
          <p14:tracePt t="29002" x="4945063" y="5638800"/>
          <p14:tracePt t="29018" x="4937125" y="5654675"/>
          <p14:tracePt t="29024" x="4922838" y="5654675"/>
          <p14:tracePt t="29032" x="4914900" y="5661025"/>
          <p14:tracePt t="29040" x="4899025" y="5661025"/>
          <p14:tracePt t="29049" x="4884738" y="5676900"/>
          <p14:tracePt t="29057" x="4876800" y="5676900"/>
          <p14:tracePt t="29065" x="4860925" y="5676900"/>
          <p14:tracePt t="29073" x="4860925" y="5692775"/>
          <p14:tracePt t="29081" x="4838700" y="5692775"/>
          <p14:tracePt t="29089" x="4830763" y="5692775"/>
          <p14:tracePt t="29097" x="4816475" y="5692775"/>
          <p14:tracePt t="29106" x="4792663" y="5692775"/>
          <p14:tracePt t="29113" x="4778375" y="5692775"/>
          <p14:tracePt t="29121" x="4754563" y="5692775"/>
          <p14:tracePt t="29129" x="4746625" y="5692775"/>
          <p14:tracePt t="29138" x="4732338" y="5692775"/>
          <p14:tracePt t="29146" x="4724400" y="5692775"/>
          <p14:tracePt t="29154" x="4708525" y="5692775"/>
          <p14:tracePt t="29161" x="4694238" y="5692775"/>
          <p14:tracePt t="29170" x="4694238" y="5699125"/>
          <p14:tracePt t="29177" x="4686300" y="5699125"/>
          <p14:tracePt t="29501" x="4670425" y="5699125"/>
          <p14:tracePt t="29508" x="4664075" y="5699125"/>
          <p14:tracePt t="29525" x="4648200" y="5699125"/>
          <p14:tracePt t="29536" x="4640263" y="5699125"/>
          <p14:tracePt t="29542" x="4625975" y="5699125"/>
          <p14:tracePt t="29558" x="4610100" y="5699125"/>
          <p14:tracePt t="29568" x="4602163" y="5699125"/>
          <p14:tracePt t="29582" x="4587875" y="5699125"/>
          <p14:tracePt t="29599" x="4579938" y="5699125"/>
          <p14:tracePt t="29606" x="4564063" y="5699125"/>
          <p14:tracePt t="29623" x="4556125" y="5692775"/>
          <p14:tracePt t="29638" x="4541838" y="5692775"/>
          <p14:tracePt t="29663" x="4533900" y="5676900"/>
          <p14:tracePt t="30179" x="4518025" y="5676900"/>
          <p14:tracePt t="30187" x="4503738" y="5676900"/>
          <p14:tracePt t="30195" x="4479925" y="5676900"/>
          <p14:tracePt t="30204" x="4473575" y="5676900"/>
          <p14:tracePt t="30212" x="4449763" y="5676900"/>
          <p14:tracePt t="30220" x="4419600" y="5676900"/>
          <p14:tracePt t="30228" x="4397375" y="5676900"/>
          <p14:tracePt t="30236" x="4389438" y="5676900"/>
          <p14:tracePt t="30244" x="4365625" y="5676900"/>
          <p14:tracePt t="30252" x="4335463" y="5676900"/>
          <p14:tracePt t="30261" x="4313238" y="5676900"/>
          <p14:tracePt t="30269" x="4289425" y="5676900"/>
          <p14:tracePt t="30277" x="4283075" y="5676900"/>
          <p14:tracePt t="30286" x="4259263" y="5676900"/>
          <p14:tracePt t="30293" x="4229100" y="5676900"/>
          <p14:tracePt t="30303" x="4221163" y="5676900"/>
          <p14:tracePt t="30309" x="4198938" y="5676900"/>
          <p14:tracePt t="30319" x="4183063" y="5676900"/>
          <p14:tracePt t="30335" x="4175125" y="5676900"/>
          <p14:tracePt t="30341" x="4160838" y="5676900"/>
          <p14:tracePt t="30351" x="4144963" y="5676900"/>
          <p14:tracePt t="30365" x="4137025" y="5676900"/>
          <p14:tracePt t="30382" x="4122738" y="5676900"/>
          <p14:tracePt t="30390" x="4114800" y="5676900"/>
          <p14:tracePt t="30398" x="4098925" y="5676900"/>
          <p14:tracePt t="30414" x="4092575" y="5676900"/>
          <p14:tracePt t="30430" x="4076700" y="5676900"/>
          <p14:tracePt t="30446" x="4068763" y="5676900"/>
          <p14:tracePt t="30455" x="4068763" y="5692775"/>
          <p14:tracePt t="30478" x="4054475" y="5692775"/>
          <p14:tracePt t="30503" x="4038600" y="5692775"/>
          <p14:tracePt t="30519" x="4038600" y="5699125"/>
          <p14:tracePt t="31294" x="4054475" y="5699125"/>
          <p14:tracePt t="31326" x="4068763" y="5699125"/>
          <p14:tracePt t="31714" x="4076700" y="5699125"/>
          <p14:tracePt t="31747" x="4092575" y="5699125"/>
          <p14:tracePt t="31755" x="4092575" y="5692775"/>
          <p14:tracePt t="31762" x="4098925" y="5692775"/>
          <p14:tracePt t="31771" x="4114800" y="5692775"/>
          <p14:tracePt t="31787" x="4122738" y="5692775"/>
          <p14:tracePt t="31795" x="4137025" y="5676900"/>
          <p14:tracePt t="31803" x="4160838" y="5676900"/>
          <p14:tracePt t="31811" x="4175125" y="5676900"/>
          <p14:tracePt t="31819" x="4198938" y="5661025"/>
          <p14:tracePt t="31828" x="4221163" y="5654675"/>
          <p14:tracePt t="31836" x="4259263" y="5654675"/>
          <p14:tracePt t="31844" x="4289425" y="5638800"/>
          <p14:tracePt t="31853" x="4305300" y="5638800"/>
          <p14:tracePt t="31859" x="4327525" y="5630863"/>
          <p14:tracePt t="31868" x="4351338" y="5630863"/>
          <p14:tracePt t="31876" x="4373563" y="5616575"/>
          <p14:tracePt t="31885" x="4389438" y="5616575"/>
          <p14:tracePt t="31892" x="4397375" y="5616575"/>
          <p14:tracePt t="31902" x="4397375" y="5608638"/>
          <p14:tracePt t="31907" x="4411663" y="5608638"/>
          <p14:tracePt t="31931" x="4419600" y="5608638"/>
          <p14:tracePt t="38004" x="4411663" y="5608638"/>
          <p14:tracePt t="38060" x="4397375" y="5608638"/>
          <p14:tracePt t="38093" x="4397375" y="5616575"/>
          <p14:tracePt t="38165" x="4389438" y="5616575"/>
          <p14:tracePt t="38537" x="4373563" y="5616575"/>
          <p14:tracePt t="38571" x="4373563" y="5608638"/>
          <p14:tracePt t="38594" x="4365625" y="5608638"/>
          <p14:tracePt t="38692" x="4365625" y="5592763"/>
          <p14:tracePt t="38748" x="4365625" y="5584825"/>
          <p14:tracePt t="38756" x="4351338" y="5584825"/>
          <p14:tracePt t="38781" x="4351338" y="5570538"/>
          <p14:tracePt t="38797" x="4335463" y="5570538"/>
          <p14:tracePt t="38805" x="4335463" y="5554663"/>
          <p14:tracePt t="38813" x="4327525" y="5554663"/>
          <p14:tracePt t="38829" x="4313238" y="5546725"/>
          <p14:tracePt t="38837" x="4305300" y="5546725"/>
          <p14:tracePt t="38845" x="4289425" y="5532438"/>
          <p14:tracePt t="38862" x="4283075" y="5532438"/>
          <p14:tracePt t="38869" x="4267200" y="5524500"/>
          <p14:tracePt t="38877" x="4259263" y="5524500"/>
          <p14:tracePt t="38886" x="4244975" y="5508625"/>
          <p14:tracePt t="38902" x="4229100" y="5508625"/>
          <p14:tracePt t="38910" x="4221163" y="5502275"/>
          <p14:tracePt t="38919" x="4206875" y="5502275"/>
          <p14:tracePt t="38926" x="4198938" y="5486400"/>
          <p14:tracePt t="38935" x="4183063" y="5486400"/>
          <p14:tracePt t="38942" x="4160838" y="5486400"/>
          <p14:tracePt t="38953" x="4137025" y="5486400"/>
          <p14:tracePt t="38959" x="4122738" y="5486400"/>
          <p14:tracePt t="38969" x="4098925" y="5486400"/>
          <p14:tracePt t="38975" x="4076700" y="5486400"/>
          <p14:tracePt t="38985" x="4054475" y="5486400"/>
          <p14:tracePt t="38991" x="4030663" y="5486400"/>
          <p14:tracePt t="38999" x="4008438" y="5486400"/>
          <p14:tracePt t="39007" x="3984625" y="5486400"/>
          <p14:tracePt t="39015" x="3970338" y="5486400"/>
          <p14:tracePt t="39023" x="3946525" y="5486400"/>
          <p14:tracePt t="39031" x="3932238" y="5486400"/>
          <p14:tracePt t="39039" x="3924300" y="5486400"/>
          <p14:tracePt t="39354" x="3902075" y="5486400"/>
          <p14:tracePt t="39362" x="3863975" y="5486400"/>
          <p14:tracePt t="39370" x="3825875" y="5502275"/>
          <p14:tracePt t="39378" x="3779838" y="5508625"/>
          <p14:tracePt t="39387" x="3733800" y="5524500"/>
          <p14:tracePt t="39395" x="3673475" y="5524500"/>
          <p14:tracePt t="39402" x="3627438" y="5532438"/>
          <p14:tracePt t="39411" x="3573463" y="5532438"/>
          <p14:tracePt t="39419" x="3521075" y="5532438"/>
          <p14:tracePt t="39427" x="3459163" y="5532438"/>
          <p14:tracePt t="39435" x="3406775" y="5532438"/>
          <p14:tracePt t="39444" x="3360738" y="5532438"/>
          <p14:tracePt t="39452" x="3336925" y="5532438"/>
          <p14:tracePt t="39459" x="3298825" y="5532438"/>
          <p14:tracePt t="39469" x="3268663" y="5532438"/>
          <p14:tracePt t="39476" x="3230563" y="5532438"/>
          <p14:tracePt t="39485" x="3208338" y="5532438"/>
          <p14:tracePt t="39492" x="3184525" y="5524500"/>
          <p14:tracePt t="39503" x="3162300" y="5524500"/>
          <p14:tracePt t="39508" x="3146425" y="5524500"/>
          <p14:tracePt t="39518" x="3132138" y="5524500"/>
          <p14:tracePt t="39524" x="3124200" y="5524500"/>
          <p14:tracePt t="39532" x="3108325" y="5524500"/>
          <p14:tracePt t="39541" x="3101975" y="5524500"/>
          <p14:tracePt t="39548" x="3086100" y="5524500"/>
          <p14:tracePt t="39564" x="3078163" y="5524500"/>
          <p14:tracePt t="39581" x="3078163" y="5532438"/>
          <p14:tracePt t="39589" x="3063875" y="5532438"/>
          <p14:tracePt t="39605" x="3055938" y="5532438"/>
          <p14:tracePt t="39959" x="3025775" y="5524500"/>
          <p14:tracePt t="39969" x="2994025" y="5486400"/>
          <p14:tracePt t="39976" x="2955925" y="5464175"/>
          <p14:tracePt t="39986" x="2911475" y="5426075"/>
          <p14:tracePt t="39991" x="2849563" y="5364163"/>
          <p14:tracePt t="40002" x="2803525" y="5334000"/>
          <p14:tracePt t="40008" x="2751138" y="5273675"/>
          <p14:tracePt t="40018" x="2720975" y="5235575"/>
          <p14:tracePt t="40025" x="2667000" y="5189538"/>
          <p14:tracePt t="40035" x="2636838" y="5151438"/>
          <p14:tracePt t="40041" x="2613025" y="5113338"/>
          <p14:tracePt t="40051" x="2574925" y="5083175"/>
          <p14:tracePt t="40057" x="2536825" y="5045075"/>
          <p14:tracePt t="40065" x="2514600" y="5006975"/>
          <p14:tracePt t="40073" x="2476500" y="4983163"/>
          <p14:tracePt t="40081" x="2468563" y="4960938"/>
          <p14:tracePt t="40090" x="2446338" y="4937125"/>
          <p14:tracePt t="40098" x="2422525" y="4914900"/>
          <p14:tracePt t="40106" x="2408238" y="4892675"/>
          <p14:tracePt t="40114" x="2408238" y="4876800"/>
          <p14:tracePt t="40122" x="2408238" y="4868863"/>
          <p14:tracePt t="40427" x="2392363" y="4868863"/>
          <p14:tracePt t="40436" x="2370138" y="4868863"/>
          <p14:tracePt t="40444" x="2339975" y="4838700"/>
          <p14:tracePt t="40452" x="2301875" y="4816475"/>
          <p14:tracePt t="40460" x="2255838" y="4792663"/>
          <p14:tracePt t="40468" x="2201863" y="4762500"/>
          <p14:tracePt t="40476" x="2155825" y="4708525"/>
          <p14:tracePt t="40485" x="2111375" y="4678363"/>
          <p14:tracePt t="40492" x="2049463" y="4618038"/>
          <p14:tracePt t="40503" x="2003425" y="4579938"/>
          <p14:tracePt t="40509" x="1958975" y="4533900"/>
          <p14:tracePt t="40518" x="1905000" y="4487863"/>
          <p14:tracePt t="40525" x="1858963" y="4449763"/>
          <p14:tracePt t="40535" x="1820863" y="4411663"/>
          <p14:tracePt t="40542" x="1790700" y="4373563"/>
          <p14:tracePt t="40552" x="1768475" y="4365625"/>
          <p14:tracePt t="40558" x="1736725" y="4343400"/>
          <p14:tracePt t="40568" x="1714500" y="4321175"/>
          <p14:tracePt t="40574" x="1692275" y="4289425"/>
          <p14:tracePt t="40582" x="1654175" y="4267200"/>
          <p14:tracePt t="40590" x="1622425" y="4259263"/>
          <p14:tracePt t="40598" x="1600200" y="4244975"/>
          <p14:tracePt t="40606" x="1562100" y="4237038"/>
          <p14:tracePt t="40615" x="1524000" y="4237038"/>
          <p14:tracePt t="40622" x="1477963" y="4237038"/>
          <p14:tracePt t="40631" x="1439863" y="4237038"/>
          <p14:tracePt t="40639" x="1393825" y="4237038"/>
          <p14:tracePt t="40646" x="1379538" y="4237038"/>
          <p14:tracePt t="40655" x="1333500" y="4237038"/>
          <p14:tracePt t="40663" x="1303338" y="4237038"/>
          <p14:tracePt t="40671" x="1273175" y="4237038"/>
          <p14:tracePt t="40679" x="1241425" y="4244975"/>
          <p14:tracePt t="40687" x="1219200" y="4259263"/>
          <p14:tracePt t="40695" x="1189038" y="4259263"/>
          <p14:tracePt t="40704" x="1165225" y="4267200"/>
          <p14:tracePt t="40712" x="1143000" y="4267200"/>
          <p14:tracePt t="40719" x="1120775" y="4283075"/>
          <p14:tracePt t="40728" x="1082675" y="4289425"/>
          <p14:tracePt t="40736" x="1074738" y="4305300"/>
          <p14:tracePt t="40744" x="1050925" y="4321175"/>
          <p14:tracePt t="40752" x="1028700" y="4327525"/>
          <p14:tracePt t="40760" x="998538" y="4351338"/>
          <p14:tracePt t="40769" x="990600" y="4365625"/>
          <p14:tracePt t="40776" x="974725" y="4389438"/>
          <p14:tracePt t="40786" x="968375" y="4403725"/>
          <p14:tracePt t="40793" x="952500" y="4427538"/>
          <p14:tracePt t="40802" x="930275" y="4457700"/>
          <p14:tracePt t="40809" x="930275" y="4495800"/>
          <p14:tracePt t="40819" x="930275" y="4518025"/>
          <p14:tracePt t="40825" x="930275" y="4556125"/>
          <p14:tracePt t="40835" x="930275" y="4594225"/>
          <p14:tracePt t="40841" x="930275" y="4625975"/>
          <p14:tracePt t="40852" x="930275" y="4664075"/>
          <p14:tracePt t="40857" x="930275" y="4702175"/>
          <p14:tracePt t="40868" x="952500" y="4732338"/>
          <p14:tracePt t="40873" x="974725" y="4762500"/>
          <p14:tracePt t="40885" x="990600" y="4792663"/>
          <p14:tracePt t="40890" x="1012825" y="4830763"/>
          <p14:tracePt t="40901" x="1036638" y="4838700"/>
          <p14:tracePt t="40906" x="1074738" y="4876800"/>
          <p14:tracePt t="40918" x="1112838" y="4892675"/>
          <p14:tracePt t="40922" x="1135063" y="4899025"/>
          <p14:tracePt t="40935" x="1165225" y="4922838"/>
          <p14:tracePt t="40937" x="1219200" y="4953000"/>
          <p14:tracePt t="40950" x="1265238" y="4953000"/>
          <p14:tracePt t="40954" x="1311275" y="4975225"/>
          <p14:tracePt t="40968" x="1355725" y="4983163"/>
          <p14:tracePt t="40970" x="1379538" y="4999038"/>
          <p14:tracePt t="40985" x="1431925" y="5006975"/>
          <p14:tracePt t="40987" x="1463675" y="5006975"/>
          <p14:tracePt t="41001" x="1493838" y="5021263"/>
          <p14:tracePt t="41002" x="1516063" y="5021263"/>
          <p14:tracePt t="41010" x="1539875" y="5037138"/>
          <p14:tracePt t="41019" x="1546225" y="5037138"/>
          <p14:tracePt t="41027" x="1562100" y="5037138"/>
          <p14:tracePt t="41036" x="1577975" y="5037138"/>
          <p14:tracePt t="41043" x="1600200" y="5037138"/>
          <p14:tracePt t="41052" x="1608138" y="5037138"/>
          <p14:tracePt t="41059" x="1622425" y="5037138"/>
          <p14:tracePt t="41069" x="1630363" y="5037138"/>
          <p14:tracePt t="41075" x="1654175" y="5021263"/>
          <p14:tracePt t="41086" x="1668463" y="5006975"/>
          <p14:tracePt t="41091" x="1684338" y="5006975"/>
          <p14:tracePt t="41102" x="1692275" y="4999038"/>
          <p14:tracePt t="41107" x="1706563" y="4983163"/>
          <p14:tracePt t="41118" x="1714500" y="4983163"/>
          <p14:tracePt t="41124" x="1714500" y="4975225"/>
          <p14:tracePt t="41139" x="1730375" y="4975225"/>
          <p14:tracePt t="41285" x="1736725" y="4960938"/>
          <p14:tracePt t="41325" x="1752600" y="4953000"/>
          <p14:tracePt t="41350" x="1752600" y="4937125"/>
          <p14:tracePt t="41358" x="1752600" y="4922838"/>
          <p14:tracePt t="41365" x="1768475" y="4922838"/>
          <p14:tracePt t="41385" x="1768475" y="4914900"/>
          <p14:tracePt t="41390" x="1768475" y="4899025"/>
          <p14:tracePt t="41398" x="1774825" y="4899025"/>
          <p14:tracePt t="41406" x="1774825" y="4876800"/>
          <p14:tracePt t="41414" x="1774825" y="4854575"/>
          <p14:tracePt t="41422" x="1774825" y="4830763"/>
          <p14:tracePt t="41430" x="1790700" y="4784725"/>
          <p14:tracePt t="41439" x="1790700" y="4732338"/>
          <p14:tracePt t="41446" x="1798638" y="4678363"/>
          <p14:tracePt t="41455" x="1812925" y="4618038"/>
          <p14:tracePt t="41463" x="1812925" y="4556125"/>
          <p14:tracePt t="41471" x="1820863" y="4495800"/>
          <p14:tracePt t="41479" x="1820863" y="4435475"/>
          <p14:tracePt t="41487" x="1820863" y="4389438"/>
          <p14:tracePt t="41495" x="1820863" y="4343400"/>
          <p14:tracePt t="41504" x="1820863" y="4305300"/>
          <p14:tracePt t="41511" x="1820863" y="4283075"/>
          <p14:tracePt t="41520" x="1820863" y="4244975"/>
          <p14:tracePt t="41528" x="1820863" y="4213225"/>
          <p14:tracePt t="41536" x="1812925" y="4183063"/>
          <p14:tracePt t="41544" x="1812925" y="4160838"/>
          <p14:tracePt t="41552" x="1798638" y="4137025"/>
          <p14:tracePt t="41560" x="1798638" y="4130675"/>
          <p14:tracePt t="41569" x="1798638" y="4114800"/>
          <p14:tracePt t="41576" x="1798638" y="4098925"/>
          <p14:tracePt t="41899" x="1798638" y="4076700"/>
          <p14:tracePt t="41907" x="1798638" y="4046538"/>
          <p14:tracePt t="41915" x="1798638" y="4008438"/>
          <p14:tracePt t="41924" x="1798638" y="3970338"/>
          <p14:tracePt t="41931" x="1798638" y="3924300"/>
          <p14:tracePt t="41940" x="1798638" y="3886200"/>
          <p14:tracePt t="41947" x="1798638" y="3863975"/>
          <p14:tracePt t="41956" x="1790700" y="3825875"/>
          <p14:tracePt t="41964" x="1790700" y="3794125"/>
          <p14:tracePt t="41972" x="1774825" y="3771900"/>
          <p14:tracePt t="41980" x="1774825" y="3741738"/>
          <p14:tracePt t="41988" x="1774825" y="3717925"/>
          <p14:tracePt t="41996" x="1774825" y="3695700"/>
          <p14:tracePt t="42005" x="1774825" y="3673475"/>
          <p14:tracePt t="42013" x="1768475" y="3665538"/>
          <p14:tracePt t="42021" x="1768475" y="3635375"/>
          <p14:tracePt t="42028" x="1768475" y="3611563"/>
          <p14:tracePt t="42037" x="1768475" y="3589338"/>
          <p14:tracePt t="42045" x="1768475" y="3565525"/>
          <p14:tracePt t="42053" x="1768475" y="3543300"/>
          <p14:tracePt t="42061" x="1768475" y="3527425"/>
          <p14:tracePt t="42069" x="1768475" y="3505200"/>
          <p14:tracePt t="42077" x="1768475" y="3482975"/>
          <p14:tracePt t="42086" x="1768475" y="3467100"/>
          <p14:tracePt t="42093" x="1768475" y="3459163"/>
          <p14:tracePt t="42109" x="1768475" y="3444875"/>
          <p14:tracePt t="42118" x="1774825" y="3436938"/>
          <p14:tracePt t="42136" x="1774825" y="3421063"/>
          <p14:tracePt t="42481" x="1774825" y="3413125"/>
          <p14:tracePt t="42489" x="1768475" y="3398838"/>
          <p14:tracePt t="42497" x="1736725" y="3375025"/>
          <p14:tracePt t="42505" x="1714500" y="3352800"/>
          <p14:tracePt t="42513" x="1706563" y="3330575"/>
          <p14:tracePt t="42521" x="1692275" y="3306763"/>
          <p14:tracePt t="42529" x="1684338" y="3292475"/>
          <p14:tracePt t="42537" x="1668463" y="3268663"/>
          <p14:tracePt t="42546" x="1646238" y="3254375"/>
          <p14:tracePt t="42554" x="1630363" y="3230563"/>
          <p14:tracePt t="42562" x="1622425" y="3222625"/>
          <p14:tracePt t="42570" x="1622425" y="3208338"/>
          <p14:tracePt t="42578" x="1608138" y="3192463"/>
          <p14:tracePt t="42586" x="1600200" y="3184525"/>
          <p14:tracePt t="42594" x="1600200" y="3170238"/>
          <p14:tracePt t="42601" x="1584325" y="3170238"/>
          <p14:tracePt t="42611" x="1584325" y="3162300"/>
          <p14:tracePt t="42618" x="1577975" y="3162300"/>
          <p14:tracePt t="42643" x="1562100" y="3162300"/>
          <p14:tracePt t="42652" x="1546225" y="3162300"/>
          <p14:tracePt t="42675" x="1539875" y="3162300"/>
          <p14:tracePt t="42691" x="1524000" y="3162300"/>
          <p14:tracePt t="42715" x="1516063" y="3162300"/>
          <p14:tracePt t="42748" x="1501775" y="3170238"/>
          <p14:tracePt t="42756" x="1501775" y="3184525"/>
          <p14:tracePt t="42764" x="1501775" y="3192463"/>
          <p14:tracePt t="42772" x="1501775" y="3208338"/>
          <p14:tracePt t="42780" x="1501775" y="3222625"/>
          <p14:tracePt t="42788" x="1501775" y="3246438"/>
          <p14:tracePt t="42804" x="1501775" y="3268663"/>
          <p14:tracePt t="42813" x="1501775" y="3276600"/>
          <p14:tracePt t="42820" x="1501775" y="3292475"/>
          <p14:tracePt t="42829" x="1501775" y="3306763"/>
          <p14:tracePt t="42837" x="1501775" y="3314700"/>
          <p14:tracePt t="42853" x="1501775" y="3330575"/>
          <p14:tracePt t="42861" x="1501775" y="3336925"/>
          <p14:tracePt t="42869" x="1501775" y="3352800"/>
          <p14:tracePt t="42877" x="1501775" y="3360738"/>
          <p14:tracePt t="42885" x="1501775" y="3375025"/>
          <p14:tracePt t="42893" x="1501775" y="3390900"/>
          <p14:tracePt t="42902" x="1501775" y="3413125"/>
          <p14:tracePt t="42919" x="1501775" y="3436938"/>
          <p14:tracePt t="42925" x="1501775" y="3444875"/>
          <p14:tracePt t="42935" x="1501775" y="3459163"/>
          <p14:tracePt t="42941" x="1501775" y="3482975"/>
          <p14:tracePt t="42951" x="1501775" y="3497263"/>
          <p14:tracePt t="42958" x="1501775" y="3505200"/>
          <p14:tracePt t="42966" x="1501775" y="3521075"/>
          <p14:tracePt t="42974" x="1501775" y="3527425"/>
          <p14:tracePt t="42982" x="1501775" y="3543300"/>
          <p14:tracePt t="42990" x="1501775" y="3565525"/>
          <p14:tracePt t="42998" x="1501775" y="3581400"/>
          <p14:tracePt t="43006" x="1501775" y="3589338"/>
          <p14:tracePt t="43014" x="1501775" y="3603625"/>
          <p14:tracePt t="43022" x="1501775" y="3627438"/>
          <p14:tracePt t="43030" x="1501775" y="3635375"/>
          <p14:tracePt t="43038" x="1501775" y="3665538"/>
          <p14:tracePt t="43046" x="1501775" y="3673475"/>
          <p14:tracePt t="43054" x="1501775" y="3695700"/>
          <p14:tracePt t="43063" x="1501775" y="3711575"/>
          <p14:tracePt t="43071" x="1501775" y="3717925"/>
          <p14:tracePt t="43079" x="1501775" y="3733800"/>
          <p14:tracePt t="43086" x="1501775" y="3756025"/>
          <p14:tracePt t="43095" x="1501775" y="3771900"/>
          <p14:tracePt t="43103" x="1501775" y="3779838"/>
          <p14:tracePt t="43111" x="1501775" y="3794125"/>
          <p14:tracePt t="43119" x="1501775" y="3802063"/>
          <p14:tracePt t="43127" x="1501775" y="3817938"/>
          <p14:tracePt t="43136" x="1501775" y="3825875"/>
          <p14:tracePt t="43142" x="1516063" y="3825875"/>
          <p14:tracePt t="43153" x="1516063" y="3840163"/>
          <p14:tracePt t="43169" x="1516063" y="3856038"/>
          <p14:tracePt t="43191" x="1516063" y="3863975"/>
          <p14:tracePt t="43499" x="1516063" y="3878263"/>
          <p14:tracePt t="43507" x="1516063" y="3902075"/>
          <p14:tracePt t="43515" x="1516063" y="3908425"/>
          <p14:tracePt t="43523" x="1501775" y="3924300"/>
          <p14:tracePt t="43531" x="1501775" y="3940175"/>
          <p14:tracePt t="43547" x="1501775" y="3946525"/>
          <p14:tracePt t="43572" x="1501775" y="3962400"/>
          <p14:tracePt t="43661" x="1501775" y="3940175"/>
          <p14:tracePt t="43669" x="1501775" y="3924300"/>
          <p14:tracePt t="43677" x="1501775" y="3886200"/>
          <p14:tracePt t="43686" x="1501775" y="3856038"/>
          <p14:tracePt t="43693" x="1501775" y="3817938"/>
          <p14:tracePt t="43703" x="1501775" y="3771900"/>
          <p14:tracePt t="43709" x="1501775" y="3717925"/>
          <p14:tracePt t="43718" x="1516063" y="3665538"/>
          <p14:tracePt t="43725" x="1539875" y="3603625"/>
          <p14:tracePt t="43734" x="1546225" y="3527425"/>
          <p14:tracePt t="43741" x="1577975" y="3459163"/>
          <p14:tracePt t="43751" x="1584325" y="3398838"/>
          <p14:tracePt t="43758" x="1608138" y="3314700"/>
          <p14:tracePt t="43765" x="1630363" y="3246438"/>
          <p14:tracePt t="43774" x="1646238" y="3170238"/>
          <p14:tracePt t="43785" x="1654175" y="3101975"/>
          <p14:tracePt t="43790" x="1684338" y="3032125"/>
          <p14:tracePt t="43798" x="1706563" y="2955925"/>
          <p14:tracePt t="43806" x="1714500" y="2887663"/>
          <p14:tracePt t="43814" x="1736725" y="2811463"/>
          <p14:tracePt t="43822" x="1752600" y="2759075"/>
          <p14:tracePt t="43830" x="1768475" y="2727325"/>
          <p14:tracePt t="43839" x="1774825" y="2682875"/>
          <p14:tracePt t="43847" x="1790700" y="2644775"/>
          <p14:tracePt t="43855" x="1790700" y="2620963"/>
          <p14:tracePt t="43863" x="1798638" y="2613025"/>
          <p14:tracePt t="43871" x="1798638" y="2598738"/>
          <p14:tracePt t="43879" x="1812925" y="2590800"/>
          <p14:tracePt t="43894" x="1820863" y="2590800"/>
          <p14:tracePt t="44210" x="1820863" y="2574925"/>
          <p14:tracePt t="44218" x="1812925" y="2568575"/>
          <p14:tracePt t="44226" x="1812925" y="2552700"/>
          <p14:tracePt t="44236" x="1790700" y="2514600"/>
          <p14:tracePt t="44242" x="1790700" y="2506663"/>
          <p14:tracePt t="44252" x="1774825" y="2454275"/>
          <p14:tracePt t="44258" x="1768475" y="2446338"/>
          <p14:tracePt t="44268" x="1752600" y="2408238"/>
          <p14:tracePt t="44274" x="1752600" y="2384425"/>
          <p14:tracePt t="44282" x="1736725" y="2362200"/>
          <p14:tracePt t="44290" x="1730375" y="2339975"/>
          <p14:tracePt t="44298" x="1730375" y="2316163"/>
          <p14:tracePt t="44307" x="1714500" y="2293938"/>
          <p14:tracePt t="44315" x="1706563" y="2263775"/>
          <p14:tracePt t="44323" x="1692275" y="2255838"/>
          <p14:tracePt t="44331" x="1684338" y="2232025"/>
          <p14:tracePt t="44339" x="1654175" y="2217738"/>
          <p14:tracePt t="44348" x="1646238" y="2193925"/>
          <p14:tracePt t="44355" x="1622425" y="2179638"/>
          <p14:tracePt t="44363" x="1608138" y="2171700"/>
          <p14:tracePt t="44372" x="1584325" y="2155825"/>
          <p14:tracePt t="44380" x="1562100" y="2149475"/>
          <p14:tracePt t="44388" x="1546225" y="2149475"/>
          <p14:tracePt t="44396" x="1539875" y="2133600"/>
          <p14:tracePt t="44404" x="1524000" y="2133600"/>
          <p14:tracePt t="44412" x="1516063" y="2133600"/>
          <p14:tracePt t="44783" x="1501775" y="2133600"/>
          <p14:tracePt t="44791" x="1493838" y="2133600"/>
          <p14:tracePt t="44801" x="1477963" y="2133600"/>
          <p14:tracePt t="44807" x="1463675" y="2125663"/>
          <p14:tracePt t="44818" x="1455738" y="2111375"/>
          <p14:tracePt t="44823" x="1439863" y="2111375"/>
          <p14:tracePt t="44831" x="1431925" y="2095500"/>
          <p14:tracePt t="44840" x="1417638" y="2087563"/>
          <p14:tracePt t="44848" x="1409700" y="2073275"/>
          <p14:tracePt t="44864" x="1393825" y="2065338"/>
          <p14:tracePt t="44880" x="1393825" y="2049463"/>
          <p14:tracePt t="44888" x="1379538" y="2049463"/>
          <p14:tracePt t="44896" x="1379538" y="2041525"/>
          <p14:tracePt t="44904" x="1371600" y="2041525"/>
          <p14:tracePt t="44921" x="1371600" y="2027238"/>
          <p14:tracePt t="44937" x="1355725" y="2019300"/>
          <p14:tracePt t="44952" x="1349375" y="2019300"/>
          <p14:tracePt t="44969" x="1333500" y="2003425"/>
          <p14:tracePt t="44986" x="1325563" y="1989138"/>
          <p14:tracePt t="45002" x="1311275" y="1989138"/>
          <p14:tracePt t="45019" x="1311275" y="1981200"/>
          <p14:tracePt t="45187" x="1303338" y="1981200"/>
          <p14:tracePt t="45414" x="1303338" y="1989138"/>
          <p14:tracePt t="45421" x="1287463" y="1989138"/>
          <p14:tracePt t="45453" x="1273175" y="1989138"/>
          <p14:tracePt t="45470" x="1265238" y="1989138"/>
          <p14:tracePt t="45486" x="1265238" y="2003425"/>
          <p14:tracePt t="45494" x="1249363" y="2003425"/>
          <p14:tracePt t="45502" x="1241425" y="2003425"/>
          <p14:tracePt t="45519" x="1227138" y="2003425"/>
          <p14:tracePt t="45527" x="1219200" y="2003425"/>
          <p14:tracePt t="45535" x="1203325" y="2019300"/>
          <p14:tracePt t="45543" x="1189038" y="2019300"/>
          <p14:tracePt t="45552" x="1181100" y="2019300"/>
          <p14:tracePt t="45560" x="1158875" y="2041525"/>
          <p14:tracePt t="45569" x="1143000" y="2041525"/>
          <p14:tracePt t="45575" x="1120775" y="2049463"/>
          <p14:tracePt t="45585" x="1096963" y="2073275"/>
          <p14:tracePt t="45591" x="1082675" y="2087563"/>
          <p14:tracePt t="45601" x="1058863" y="2095500"/>
          <p14:tracePt t="45608" x="1050925" y="2125663"/>
          <p14:tracePt t="45618" x="1012825" y="2149475"/>
          <p14:tracePt t="45624" x="998538" y="2155825"/>
          <p14:tracePt t="45632" x="968375" y="2193925"/>
          <p14:tracePt t="45640" x="952500" y="2217738"/>
          <p14:tracePt t="45648" x="914400" y="2239963"/>
          <p14:tracePt t="45656" x="906463" y="2263775"/>
          <p14:tracePt t="45664" x="884238" y="2301875"/>
          <p14:tracePt t="45672" x="884238" y="2316163"/>
          <p14:tracePt t="45680" x="860425" y="2339975"/>
          <p14:tracePt t="45688" x="846138" y="2370138"/>
          <p14:tracePt t="45697" x="838200" y="2400300"/>
          <p14:tracePt t="45705" x="822325" y="2422525"/>
          <p14:tracePt t="45713" x="808038" y="2446338"/>
          <p14:tracePt t="45721" x="808038" y="2468563"/>
          <p14:tracePt t="45729" x="800100" y="2492375"/>
          <p14:tracePt t="45737" x="800100" y="2514600"/>
          <p14:tracePt t="45745" x="800100" y="2536825"/>
          <p14:tracePt t="45753" x="784225" y="2552700"/>
          <p14:tracePt t="45761" x="784225" y="2568575"/>
          <p14:tracePt t="45769" x="784225" y="2590800"/>
          <p14:tracePt t="45777" x="784225" y="2598738"/>
          <p14:tracePt t="45786" x="784225" y="2613025"/>
          <p14:tracePt t="45802" x="784225" y="2620963"/>
          <p14:tracePt t="45818" x="784225" y="2636838"/>
          <p14:tracePt t="45825" x="800100" y="2636838"/>
          <p14:tracePt t="45841" x="808038" y="2636838"/>
          <p14:tracePt t="45857" x="822325" y="2636838"/>
          <p14:tracePt t="45868" x="822325" y="2644775"/>
          <p14:tracePt t="45890" x="838200" y="2644775"/>
          <p14:tracePt t="46278" x="846138" y="2644775"/>
          <p14:tracePt t="46302" x="860425" y="2659063"/>
          <p14:tracePt t="46310" x="868363" y="2659063"/>
          <p14:tracePt t="46318" x="884238" y="2659063"/>
          <p14:tracePt t="46326" x="892175" y="2674938"/>
          <p14:tracePt t="46335" x="906463" y="2674938"/>
          <p14:tracePt t="46342" x="930275" y="2682875"/>
          <p14:tracePt t="46352" x="952500" y="2682875"/>
          <p14:tracePt t="46359" x="990600" y="2697163"/>
          <p14:tracePt t="46368" x="1028700" y="2697163"/>
          <p14:tracePt t="46375" x="1058863" y="2705100"/>
          <p14:tracePt t="46384" x="1112838" y="2720975"/>
          <p14:tracePt t="46471" x="1135063" y="2720975"/>
          <p14:tracePt t="46479" x="1189038" y="2720975"/>
          <p14:tracePt t="46487" x="1241425" y="2720975"/>
          <p14:tracePt t="46495" x="1303338" y="2720975"/>
          <p14:tracePt t="46503" x="1333500" y="2720975"/>
          <p14:tracePt t="46511" x="1355725" y="2720975"/>
          <p14:tracePt t="46519" x="1417638" y="2697163"/>
          <p14:tracePt t="46527" x="1439863" y="2682875"/>
          <p14:tracePt t="46536" x="1477963" y="2674938"/>
          <p14:tracePt t="46544" x="1501775" y="2659063"/>
          <p14:tracePt t="46552" x="1516063" y="2644775"/>
          <p14:tracePt t="46560" x="1524000" y="2636838"/>
          <p14:tracePt t="46568" x="1539875" y="2636838"/>
          <p14:tracePt t="46576" x="1539875" y="2620963"/>
          <p14:tracePt t="46585" x="1546225" y="2620963"/>
          <p14:tracePt t="46656" x="1562100" y="2620963"/>
          <p14:tracePt t="46665" x="1562100" y="2613025"/>
          <p14:tracePt t="46697" x="1577975" y="2598738"/>
          <p14:tracePt t="46714" x="1584325" y="2590800"/>
          <p14:tracePt t="46721" x="1600200" y="2590800"/>
          <p14:tracePt t="46729" x="1600200" y="2574925"/>
          <p14:tracePt t="46737" x="1608138" y="2574925"/>
          <p14:tracePt t="46746" x="1646238" y="2552700"/>
          <p14:tracePt t="46754" x="1654175" y="2552700"/>
          <p14:tracePt t="46762" x="1684338" y="2530475"/>
          <p14:tracePt t="46770" x="1706563" y="2514600"/>
          <p14:tracePt t="46778" x="1736725" y="2492375"/>
          <p14:tracePt t="46786" x="1768475" y="2484438"/>
          <p14:tracePt t="46795" x="1790700" y="2454275"/>
          <p14:tracePt t="46803" x="1812925" y="2446338"/>
          <p14:tracePt t="46811" x="1836738" y="2422525"/>
          <p14:tracePt t="46819" x="1851025" y="2408238"/>
          <p14:tracePt t="46827" x="1874838" y="2384425"/>
          <p14:tracePt t="46835" x="1882775" y="2362200"/>
          <p14:tracePt t="46843" x="1905000" y="2346325"/>
          <p14:tracePt t="46853" x="1920875" y="2324100"/>
          <p14:tracePt t="46860" x="1927225" y="2301875"/>
          <p14:tracePt t="46869" x="1943100" y="2278063"/>
          <p14:tracePt t="46876" x="1943100" y="2255838"/>
          <p14:tracePt t="46886" x="1958975" y="2239963"/>
          <p14:tracePt t="46892" x="1958975" y="2217738"/>
          <p14:tracePt t="46902" x="1965325" y="2193925"/>
          <p14:tracePt t="46908" x="1965325" y="2171700"/>
          <p14:tracePt t="46919" x="1965325" y="2149475"/>
          <p14:tracePt t="47368" x="1981200" y="2155825"/>
          <p14:tracePt t="47377" x="1981200" y="2171700"/>
          <p14:tracePt t="47392" x="1989138" y="2171700"/>
          <p14:tracePt t="47402" x="2003425" y="2179638"/>
          <p14:tracePt t="47409" x="2011363" y="2193925"/>
          <p14:tracePt t="47419" x="2027238" y="2209800"/>
          <p14:tracePt t="47425" x="2041525" y="2217738"/>
          <p14:tracePt t="47434" x="2065338" y="2232025"/>
          <p14:tracePt t="47441" x="2073275" y="2239963"/>
          <p14:tracePt t="47450" x="2087563" y="2255838"/>
          <p14:tracePt t="47457" x="2111375" y="2278063"/>
          <p14:tracePt t="47465" x="2117725" y="2293938"/>
          <p14:tracePt t="47473" x="2133600" y="2301875"/>
          <p14:tracePt t="47481" x="2149475" y="2316163"/>
          <p14:tracePt t="47489" x="2155825" y="2316163"/>
          <p14:tracePt t="47498" x="2171700" y="2324100"/>
          <p14:tracePt t="47513" x="2179638" y="2339975"/>
          <p14:tracePt t="47837" x="2179638" y="2346325"/>
          <p14:tracePt t="47845" x="2179638" y="2362200"/>
          <p14:tracePt t="47853" x="2193925" y="2370138"/>
          <p14:tracePt t="47861" x="2193925" y="2384425"/>
          <p14:tracePt t="47870" x="2201863" y="2408238"/>
          <p14:tracePt t="47878" x="2217738" y="2422525"/>
          <p14:tracePt t="47886" x="2217738" y="2430463"/>
          <p14:tracePt t="47893" x="2232025" y="2446338"/>
          <p14:tracePt t="47902" x="2232025" y="2468563"/>
          <p14:tracePt t="47910" x="2239963" y="2484438"/>
          <p14:tracePt t="47919" x="2239963" y="2492375"/>
          <p14:tracePt t="47925" x="2239963" y="2506663"/>
          <p14:tracePt t="47935" x="2255838" y="2514600"/>
          <p14:tracePt t="47942" x="2255838" y="2530475"/>
          <p14:tracePt t="47952" x="2263775" y="2536825"/>
          <p14:tracePt t="47958" x="2263775" y="2552700"/>
          <p14:tracePt t="47965" x="2278063" y="2552700"/>
          <p14:tracePt t="47974" x="2278063" y="2568575"/>
          <p14:tracePt t="47990" x="2278063" y="2574925"/>
          <p14:tracePt t="47998" x="2286000" y="2574925"/>
          <p14:tracePt t="58048" x="2278063" y="2598738"/>
          <p14:tracePt t="58057" x="2263775" y="2636838"/>
          <p14:tracePt t="58064" x="2239963" y="2674938"/>
          <p14:tracePt t="58073" x="2201863" y="2720975"/>
          <p14:tracePt t="58080" x="2149475" y="2803525"/>
          <p14:tracePt t="58089" x="2095500" y="2873375"/>
          <p14:tracePt t="58097" x="2041525" y="2955925"/>
          <p14:tracePt t="58105" x="1965325" y="3063875"/>
          <p14:tracePt t="58113" x="1905000" y="3170238"/>
          <p14:tracePt t="58120" x="1836738" y="3292475"/>
          <p14:tracePt t="58129" x="1768475" y="3413125"/>
          <p14:tracePt t="58137" x="1736725" y="3467100"/>
          <p14:tracePt t="58145" x="1692275" y="3581400"/>
          <p14:tracePt t="58153" x="1654175" y="3665538"/>
          <p14:tracePt t="58161" x="1654175" y="3695700"/>
          <p14:tracePt t="58169" x="1646238" y="3771900"/>
          <p14:tracePt t="58177" x="1630363" y="3802063"/>
          <p14:tracePt t="58185" x="1630363" y="3856038"/>
          <p14:tracePt t="58193" x="1630363" y="3902075"/>
          <p14:tracePt t="58202" x="1646238" y="3908425"/>
          <p14:tracePt t="58210" x="1654175" y="3908425"/>
          <p14:tracePt t="58218" x="1692275" y="3924300"/>
          <p14:tracePt t="58226" x="1706563" y="3924300"/>
          <p14:tracePt t="58235" x="1736725" y="3924300"/>
          <p14:tracePt t="58242" x="1774825" y="3924300"/>
          <p14:tracePt t="58252" x="1798638" y="3924300"/>
          <p14:tracePt t="58258" x="1820863" y="3908425"/>
          <p14:tracePt t="58485" x="1820863" y="3924300"/>
          <p14:tracePt t="58493" x="1812925" y="3984625"/>
          <p14:tracePt t="58502" x="1790700" y="4046538"/>
          <p14:tracePt t="58508" x="1768475" y="4114800"/>
          <p14:tracePt t="58519" x="1752600" y="4213225"/>
          <p14:tracePt t="58525" x="1736725" y="4321175"/>
          <p14:tracePt t="58534" x="1736725" y="4427538"/>
          <p14:tracePt t="58541" x="1736725" y="4541838"/>
          <p14:tracePt t="58551" x="1736725" y="4784725"/>
          <p14:tracePt t="58557" x="1736725" y="5067300"/>
          <p14:tracePt t="58565" x="1790700" y="5318125"/>
          <p14:tracePt t="58573" x="1820863" y="5448300"/>
          <p14:tracePt t="58581" x="1905000" y="5699125"/>
          <p14:tracePt t="58589" x="2003425" y="5927725"/>
          <p14:tracePt t="58597" x="2087563" y="6118225"/>
          <p14:tracePt t="58605" x="2117725" y="6164263"/>
          <p14:tracePt t="58613" x="2201863" y="6270625"/>
          <p14:tracePt t="58881" x="2201863" y="6286500"/>
          <p14:tracePt t="58889" x="2232025" y="6308725"/>
          <p14:tracePt t="58897" x="2239963" y="6332538"/>
          <p14:tracePt t="58905" x="2255838" y="6378575"/>
          <p14:tracePt t="58914" x="2255838" y="6430963"/>
          <p14:tracePt t="58921" x="2263775" y="6477000"/>
          <p14:tracePt t="58929" x="2263775" y="6523038"/>
          <p14:tracePt t="58938" x="2278063" y="6583363"/>
          <p14:tracePt t="58946" x="2278063" y="6645275"/>
          <p14:tracePt t="58954" x="2278063" y="6705600"/>
          <p14:tracePt t="58962" x="2278063" y="6759575"/>
          <p14:tracePt t="58969" x="2278063" y="6835775"/>
          <p14:tracePt t="60320" x="0" y="0"/>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DADF83E-719E-C22B-50FA-933B0E475C2E}"/>
              </a:ext>
            </a:extLst>
          </p:cNvPr>
          <p:cNvSpPr>
            <a:spLocks noGrp="1" noChangeArrowheads="1"/>
          </p:cNvSpPr>
          <p:nvPr>
            <p:ph type="title"/>
          </p:nvPr>
        </p:nvSpPr>
        <p:spPr/>
        <p:txBody>
          <a:bodyPr/>
          <a:lstStyle/>
          <a:p>
            <a:pPr eaLnBrk="1" hangingPunct="1"/>
            <a:r>
              <a:rPr lang="en-US" altLang="en-US" sz="4000">
                <a:solidFill>
                  <a:srgbClr val="FFFF00"/>
                </a:solidFill>
              </a:rPr>
              <a:t>Acute Tubular Necrosis:</a:t>
            </a:r>
            <a:br>
              <a:rPr lang="en-US" altLang="en-US" sz="4000">
                <a:solidFill>
                  <a:srgbClr val="FFFF00"/>
                </a:solidFill>
              </a:rPr>
            </a:br>
            <a:r>
              <a:rPr lang="en-US" altLang="en-US" sz="4000">
                <a:solidFill>
                  <a:srgbClr val="FFFF00"/>
                </a:solidFill>
              </a:rPr>
              <a:t> Clinical Presentation</a:t>
            </a:r>
          </a:p>
        </p:txBody>
      </p:sp>
      <p:sp>
        <p:nvSpPr>
          <p:cNvPr id="45059" name="Rectangle 3">
            <a:extLst>
              <a:ext uri="{FF2B5EF4-FFF2-40B4-BE49-F238E27FC236}">
                <a16:creationId xmlns:a16="http://schemas.microsoft.com/office/drawing/2014/main" id="{A0C6B179-8347-8AAC-FF3E-CB4F954C7ED0}"/>
              </a:ext>
            </a:extLst>
          </p:cNvPr>
          <p:cNvSpPr>
            <a:spLocks noGrp="1" noChangeArrowheads="1"/>
          </p:cNvSpPr>
          <p:nvPr>
            <p:ph type="body" idx="1"/>
          </p:nvPr>
        </p:nvSpPr>
        <p:spPr>
          <a:xfrm>
            <a:off x="609600" y="1663700"/>
            <a:ext cx="7848600" cy="4432300"/>
          </a:xfrm>
        </p:spPr>
        <p:txBody>
          <a:bodyPr/>
          <a:lstStyle/>
          <a:p>
            <a:pPr eaLnBrk="1" hangingPunct="1">
              <a:spcBef>
                <a:spcPct val="5000"/>
              </a:spcBef>
            </a:pPr>
            <a:r>
              <a:rPr lang="en-US" altLang="en-US" sz="2800" dirty="0">
                <a:solidFill>
                  <a:schemeClr val="bg1"/>
                </a:solidFill>
              </a:rPr>
              <a:t>Urine indices</a:t>
            </a:r>
            <a:endParaRPr lang="en-US" altLang="en-US" sz="2400" dirty="0">
              <a:solidFill>
                <a:schemeClr val="bg1"/>
              </a:solidFill>
            </a:endParaRPr>
          </a:p>
          <a:p>
            <a:pPr lvl="1" eaLnBrk="1" hangingPunct="1">
              <a:spcBef>
                <a:spcPct val="5000"/>
              </a:spcBef>
            </a:pPr>
            <a:r>
              <a:rPr lang="en-US" altLang="en-US" sz="2400" dirty="0">
                <a:solidFill>
                  <a:schemeClr val="bg1"/>
                </a:solidFill>
              </a:rPr>
              <a:t>Urine volume</a:t>
            </a:r>
          </a:p>
          <a:p>
            <a:pPr lvl="2" eaLnBrk="1" hangingPunct="1">
              <a:spcBef>
                <a:spcPct val="5000"/>
              </a:spcBef>
            </a:pPr>
            <a:r>
              <a:rPr lang="en-US" altLang="en-US" sz="2000" dirty="0">
                <a:solidFill>
                  <a:schemeClr val="bg1"/>
                </a:solidFill>
              </a:rPr>
              <a:t>may be oliguric or non-oliguric</a:t>
            </a:r>
          </a:p>
          <a:p>
            <a:pPr lvl="1" eaLnBrk="1" hangingPunct="1">
              <a:spcBef>
                <a:spcPct val="5000"/>
              </a:spcBef>
            </a:pPr>
            <a:r>
              <a:rPr lang="en-US" altLang="en-US" sz="2400" dirty="0" err="1">
                <a:solidFill>
                  <a:schemeClr val="bg1"/>
                </a:solidFill>
              </a:rPr>
              <a:t>Isosthenuric</a:t>
            </a:r>
            <a:r>
              <a:rPr lang="en-US" altLang="en-US" sz="2400" dirty="0">
                <a:solidFill>
                  <a:schemeClr val="bg1"/>
                </a:solidFill>
              </a:rPr>
              <a:t> urine concentration</a:t>
            </a:r>
          </a:p>
          <a:p>
            <a:pPr lvl="2" eaLnBrk="1" hangingPunct="1">
              <a:spcBef>
                <a:spcPct val="5000"/>
              </a:spcBef>
            </a:pPr>
            <a:r>
              <a:rPr lang="en-US" altLang="en-US" sz="2000" dirty="0" err="1">
                <a:solidFill>
                  <a:schemeClr val="bg1"/>
                </a:solidFill>
              </a:rPr>
              <a:t>U</a:t>
            </a:r>
            <a:r>
              <a:rPr lang="en-US" altLang="en-US" sz="2000" baseline="-25000" dirty="0" err="1">
                <a:solidFill>
                  <a:schemeClr val="bg1"/>
                </a:solidFill>
              </a:rPr>
              <a:t>Osm</a:t>
            </a:r>
            <a:r>
              <a:rPr lang="en-US" altLang="en-US" sz="2000" dirty="0">
                <a:solidFill>
                  <a:schemeClr val="bg1"/>
                </a:solidFill>
              </a:rPr>
              <a:t> </a:t>
            </a:r>
            <a:r>
              <a:rPr lang="en-US" altLang="en-US" sz="2000" dirty="0">
                <a:solidFill>
                  <a:schemeClr val="bg1"/>
                </a:solidFill>
                <a:sym typeface="Symbol" pitchFamily="2" charset="2"/>
              </a:rPr>
              <a:t></a:t>
            </a:r>
            <a:r>
              <a:rPr lang="en-US" altLang="en-US" sz="2000" dirty="0">
                <a:solidFill>
                  <a:schemeClr val="bg1"/>
                </a:solidFill>
              </a:rPr>
              <a:t> 300 mmol/L</a:t>
            </a:r>
          </a:p>
          <a:p>
            <a:pPr lvl="2" eaLnBrk="1" hangingPunct="1">
              <a:spcBef>
                <a:spcPct val="5000"/>
              </a:spcBef>
            </a:pPr>
            <a:r>
              <a:rPr lang="en-US" altLang="en-US" sz="2000" dirty="0">
                <a:solidFill>
                  <a:schemeClr val="bg1"/>
                </a:solidFill>
              </a:rPr>
              <a:t>specific gravity </a:t>
            </a:r>
            <a:r>
              <a:rPr lang="en-US" altLang="en-US" sz="2000" dirty="0">
                <a:solidFill>
                  <a:schemeClr val="bg1"/>
                </a:solidFill>
                <a:sym typeface="Symbol" pitchFamily="2" charset="2"/>
              </a:rPr>
              <a:t></a:t>
            </a:r>
            <a:r>
              <a:rPr lang="en-US" altLang="en-US" sz="2000" dirty="0">
                <a:solidFill>
                  <a:schemeClr val="bg1"/>
                </a:solidFill>
              </a:rPr>
              <a:t> 1.010</a:t>
            </a:r>
          </a:p>
          <a:p>
            <a:pPr lvl="1" eaLnBrk="1" hangingPunct="1">
              <a:spcBef>
                <a:spcPct val="5000"/>
              </a:spcBef>
            </a:pPr>
            <a:r>
              <a:rPr lang="en-US" altLang="en-US" sz="2400" dirty="0">
                <a:solidFill>
                  <a:schemeClr val="bg1"/>
                </a:solidFill>
              </a:rPr>
              <a:t>Evidence of renal sodium wasting</a:t>
            </a:r>
          </a:p>
          <a:p>
            <a:pPr lvl="2" eaLnBrk="1" hangingPunct="1">
              <a:spcBef>
                <a:spcPct val="5000"/>
              </a:spcBef>
            </a:pPr>
            <a:r>
              <a:rPr lang="en-US" altLang="en-US" sz="2000" dirty="0" err="1">
                <a:solidFill>
                  <a:schemeClr val="bg1"/>
                </a:solidFill>
              </a:rPr>
              <a:t>U</a:t>
            </a:r>
            <a:r>
              <a:rPr lang="en-US" altLang="en-US" sz="2000" baseline="-25000" dirty="0" err="1">
                <a:solidFill>
                  <a:schemeClr val="bg1"/>
                </a:solidFill>
              </a:rPr>
              <a:t>Na</a:t>
            </a:r>
            <a:r>
              <a:rPr lang="en-US" altLang="en-US" sz="2000" dirty="0">
                <a:solidFill>
                  <a:schemeClr val="bg1"/>
                </a:solidFill>
              </a:rPr>
              <a:t> &gt; 40 mmol/L</a:t>
            </a:r>
          </a:p>
          <a:p>
            <a:pPr lvl="2" eaLnBrk="1" hangingPunct="1">
              <a:spcBef>
                <a:spcPct val="5000"/>
              </a:spcBef>
            </a:pPr>
            <a:r>
              <a:rPr lang="en-US" altLang="en-US" sz="2000" dirty="0" err="1">
                <a:solidFill>
                  <a:schemeClr val="bg1"/>
                </a:solidFill>
              </a:rPr>
              <a:t>FE</a:t>
            </a:r>
            <a:r>
              <a:rPr lang="en-US" altLang="en-US" sz="2000" baseline="-25000" dirty="0" err="1">
                <a:solidFill>
                  <a:schemeClr val="bg1"/>
                </a:solidFill>
              </a:rPr>
              <a:t>Na</a:t>
            </a:r>
            <a:r>
              <a:rPr lang="en-US" altLang="en-US" sz="2000" dirty="0">
                <a:solidFill>
                  <a:schemeClr val="bg1"/>
                </a:solidFill>
              </a:rPr>
              <a:t> &gt; 0.02</a:t>
            </a:r>
          </a:p>
          <a:p>
            <a:pPr lvl="1" eaLnBrk="1" hangingPunct="1">
              <a:spcBef>
                <a:spcPct val="5000"/>
              </a:spcBef>
            </a:pPr>
            <a:r>
              <a:rPr lang="en-US" altLang="en-US" sz="2400" dirty="0">
                <a:solidFill>
                  <a:schemeClr val="bg1"/>
                </a:solidFill>
              </a:rPr>
              <a:t>Urine sediment</a:t>
            </a:r>
          </a:p>
          <a:p>
            <a:pPr lvl="2" eaLnBrk="1" hangingPunct="1">
              <a:spcBef>
                <a:spcPct val="5000"/>
              </a:spcBef>
            </a:pPr>
            <a:r>
              <a:rPr lang="en-US" altLang="en-US" sz="2000" dirty="0">
                <a:solidFill>
                  <a:schemeClr val="bg1"/>
                </a:solidFill>
              </a:rPr>
              <a:t>tubular epithelial cell casts</a:t>
            </a:r>
          </a:p>
          <a:p>
            <a:pPr lvl="2" eaLnBrk="1" hangingPunct="1">
              <a:spcBef>
                <a:spcPct val="5000"/>
              </a:spcBef>
            </a:pPr>
            <a:r>
              <a:rPr lang="en-US" altLang="en-US" sz="2000" dirty="0">
                <a:solidFill>
                  <a:schemeClr val="bg1"/>
                </a:solidFill>
              </a:rPr>
              <a:t>Pigmented or “muddy brown” granular casts</a:t>
            </a:r>
          </a:p>
          <a:p>
            <a:pPr lvl="1" eaLnBrk="1" hangingPunct="1">
              <a:spcBef>
                <a:spcPct val="5000"/>
              </a:spcBef>
            </a:pPr>
            <a:r>
              <a:rPr lang="en-US" altLang="en-US" sz="2400" dirty="0">
                <a:solidFill>
                  <a:schemeClr val="bg1"/>
                </a:solidFill>
              </a:rPr>
              <a:t>High NGAL</a:t>
            </a:r>
          </a:p>
        </p:txBody>
      </p:sp>
      <p:sp>
        <p:nvSpPr>
          <p:cNvPr id="45060" name="FlagCount" hidden="1">
            <a:hlinkClick r:id="rId3" action="ppaction://hlinkfile"/>
            <a:extLst>
              <a:ext uri="{FF2B5EF4-FFF2-40B4-BE49-F238E27FC236}">
                <a16:creationId xmlns:a16="http://schemas.microsoft.com/office/drawing/2014/main" id="{3C5DB69C-A424-A2E6-A885-977D5AC88DB3}"/>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49301"/>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454D8A3C-BFBC-9487-AC6D-7B258417BED5}"/>
              </a:ext>
            </a:extLst>
          </p:cNvPr>
          <p:cNvSpPr>
            <a:spLocks noGrp="1" noChangeArrowheads="1"/>
          </p:cNvSpPr>
          <p:nvPr>
            <p:ph type="title"/>
          </p:nvPr>
        </p:nvSpPr>
        <p:spPr/>
        <p:txBody>
          <a:bodyPr/>
          <a:lstStyle/>
          <a:p>
            <a:pPr eaLnBrk="1" hangingPunct="1"/>
            <a:r>
              <a:rPr lang="en-US" altLang="en-US">
                <a:solidFill>
                  <a:srgbClr val="FFFF00"/>
                </a:solidFill>
              </a:rPr>
              <a:t>Pigmented Granular Casts</a:t>
            </a:r>
          </a:p>
        </p:txBody>
      </p:sp>
      <p:pic>
        <p:nvPicPr>
          <p:cNvPr id="47107" name="Picture 3" descr="06">
            <a:extLst>
              <a:ext uri="{FF2B5EF4-FFF2-40B4-BE49-F238E27FC236}">
                <a16:creationId xmlns:a16="http://schemas.microsoft.com/office/drawing/2014/main" id="{3F051386-0AAE-A950-51FE-025A827786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1752600"/>
            <a:ext cx="66675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FlagCount" hidden="1">
            <a:hlinkClick r:id="rId4" action="ppaction://hlinkfile"/>
            <a:extLst>
              <a:ext uri="{FF2B5EF4-FFF2-40B4-BE49-F238E27FC236}">
                <a16:creationId xmlns:a16="http://schemas.microsoft.com/office/drawing/2014/main" id="{C436DA4F-61B9-D084-B1ED-C37AE1F081FF}"/>
              </a:ext>
            </a:extLst>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3600">
              <a:latin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544"/>
    </mc:Choice>
    <mc:Fallback xmlns="">
      <p:transition spd="slow" advTm="4544"/>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DB833852-C547-9252-6E44-584354324C7F}"/>
              </a:ext>
            </a:extLst>
          </p:cNvPr>
          <p:cNvSpPr>
            <a:spLocks noGrp="1" noChangeArrowheads="1"/>
          </p:cNvSpPr>
          <p:nvPr>
            <p:ph type="title"/>
          </p:nvPr>
        </p:nvSpPr>
        <p:spPr/>
        <p:txBody>
          <a:bodyPr/>
          <a:lstStyle/>
          <a:p>
            <a:pPr eaLnBrk="1" hangingPunct="1"/>
            <a:r>
              <a:rPr lang="en-US" altLang="en-US">
                <a:solidFill>
                  <a:srgbClr val="FFFF00"/>
                </a:solidFill>
              </a:rPr>
              <a:t>Acute Tubular Necrosis</a:t>
            </a:r>
          </a:p>
        </p:txBody>
      </p:sp>
      <p:sp>
        <p:nvSpPr>
          <p:cNvPr id="49155" name="Rectangle 3">
            <a:extLst>
              <a:ext uri="{FF2B5EF4-FFF2-40B4-BE49-F238E27FC236}">
                <a16:creationId xmlns:a16="http://schemas.microsoft.com/office/drawing/2014/main" id="{1674466F-5313-F481-75F4-1224DE6275B6}"/>
              </a:ext>
            </a:extLst>
          </p:cNvPr>
          <p:cNvSpPr>
            <a:spLocks noGrp="1" noChangeArrowheads="1"/>
          </p:cNvSpPr>
          <p:nvPr>
            <p:ph type="body" sz="half" idx="1"/>
          </p:nvPr>
        </p:nvSpPr>
        <p:spPr/>
        <p:txBody>
          <a:bodyPr/>
          <a:lstStyle/>
          <a:p>
            <a:pPr eaLnBrk="1" hangingPunct="1"/>
            <a:r>
              <a:rPr lang="en-US" altLang="en-US" sz="2800">
                <a:solidFill>
                  <a:schemeClr val="bg1"/>
                </a:solidFill>
              </a:rPr>
              <a:t>focal loss of tubular epithelial cells (arrows)</a:t>
            </a:r>
          </a:p>
          <a:p>
            <a:pPr eaLnBrk="1" hangingPunct="1">
              <a:buFontTx/>
              <a:buNone/>
            </a:pPr>
            <a:endParaRPr lang="en-US" altLang="en-US" sz="2800">
              <a:solidFill>
                <a:schemeClr val="bg1"/>
              </a:solidFill>
            </a:endParaRPr>
          </a:p>
          <a:p>
            <a:pPr eaLnBrk="1" hangingPunct="1"/>
            <a:r>
              <a:rPr lang="en-US" altLang="en-US" sz="2800">
                <a:solidFill>
                  <a:schemeClr val="bg1"/>
                </a:solidFill>
              </a:rPr>
              <a:t>partial occlusion of tubular lumens by cellular debris (D)</a:t>
            </a:r>
            <a:r>
              <a:rPr lang="en-US" altLang="en-US" sz="2800"/>
              <a:t> </a:t>
            </a:r>
          </a:p>
        </p:txBody>
      </p:sp>
      <p:pic>
        <p:nvPicPr>
          <p:cNvPr id="49156" name="Picture 4" descr="Acute_tubular_necrosis_I">
            <a:extLst>
              <a:ext uri="{FF2B5EF4-FFF2-40B4-BE49-F238E27FC236}">
                <a16:creationId xmlns:a16="http://schemas.microsoft.com/office/drawing/2014/main" id="{E91A78D7-30BD-FC9F-DFE7-91F8DB9B277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67275" y="1828800"/>
            <a:ext cx="3971925"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43050"/>
    </mc:Choice>
    <mc:Fallback xmlns="">
      <p:transition spd="slow" advTm="43050"/>
    </mc:Fallback>
  </mc:AlternateContent>
  <p:extLst>
    <p:ext uri="{3A86A75C-4F4B-4683-9AE1-C65F6400EC91}">
      <p14:laserTraceLst xmlns:p14="http://schemas.microsoft.com/office/powerpoint/2010/main">
        <p14:tracePtLst>
          <p14:tracePt t="10972" x="784225" y="5464175"/>
          <p14:tracePt t="11267" x="2239963" y="6811963"/>
          <p14:tracePt t="11273" x="2370138" y="6599238"/>
          <p14:tracePt t="11281" x="2552700" y="6354763"/>
          <p14:tracePt t="11289" x="2765425" y="6057900"/>
          <p14:tracePt t="11297" x="3184525" y="5486400"/>
          <p14:tracePt t="11305" x="3330575" y="5311775"/>
          <p14:tracePt t="11313" x="3597275" y="4953000"/>
          <p14:tracePt t="11321" x="3886200" y="4594225"/>
          <p14:tracePt t="11329" x="4008438" y="4449763"/>
          <p14:tracePt t="11337" x="4229100" y="4175125"/>
          <p14:tracePt t="11345" x="4435475" y="3962400"/>
          <p14:tracePt t="11353" x="4610100" y="3779838"/>
          <p14:tracePt t="11361" x="4778375" y="3635375"/>
          <p14:tracePt t="11369" x="4922838" y="3521075"/>
          <p14:tracePt t="11377" x="5051425" y="3413125"/>
          <p14:tracePt t="11385" x="5173663" y="3330575"/>
          <p14:tracePt t="11393" x="5295900" y="3246438"/>
          <p14:tracePt t="11402" x="5402263" y="3170238"/>
          <p14:tracePt t="11409" x="5464175" y="3140075"/>
          <p14:tracePt t="11628" x="5464175" y="3124200"/>
          <p14:tracePt t="11636" x="5470525" y="3101975"/>
          <p14:tracePt t="11644" x="5486400" y="3078163"/>
          <p14:tracePt t="11652" x="5508625" y="3063875"/>
          <p14:tracePt t="11661" x="5516563" y="3055938"/>
          <p14:tracePt t="11669" x="5546725" y="3032125"/>
          <p14:tracePt t="11677" x="5578475" y="2994025"/>
          <p14:tracePt t="11686" x="5616575" y="2955925"/>
          <p14:tracePt t="11693" x="5661025" y="2917825"/>
          <p14:tracePt t="11702" x="5707063" y="2887663"/>
          <p14:tracePt t="11709" x="5761038" y="2865438"/>
          <p14:tracePt t="11718" x="5768975" y="2849563"/>
          <p14:tracePt t="11725" x="5807075" y="2827338"/>
          <p14:tracePt t="11735" x="5829300" y="2811463"/>
          <p14:tracePt t="11741" x="5851525" y="2789238"/>
          <p14:tracePt t="11749" x="5875338" y="2781300"/>
          <p14:tracePt t="11758" x="5889625" y="2781300"/>
          <p14:tracePt t="11765" x="5897563" y="2765425"/>
          <p14:tracePt t="11774" x="5927725" y="2759075"/>
          <p14:tracePt t="11781" x="5935663" y="2743200"/>
          <p14:tracePt t="11790" x="5959475" y="2743200"/>
          <p14:tracePt t="11798" x="5973763" y="2727325"/>
          <p14:tracePt t="11806" x="5981700" y="2727325"/>
          <p14:tracePt t="11814" x="5997575" y="2720975"/>
          <p14:tracePt t="11822" x="6011863" y="2720975"/>
          <p14:tracePt t="11830" x="6019800" y="2720975"/>
          <p14:tracePt t="11846" x="6035675" y="2720975"/>
          <p14:tracePt t="11863" x="6042025" y="2705100"/>
          <p14:tracePt t="11871" x="6057900" y="2705100"/>
          <p14:tracePt t="11887" x="6065838" y="2705100"/>
          <p14:tracePt t="11902" x="6080125" y="2705100"/>
          <p14:tracePt t="11919" x="6088063" y="2705100"/>
          <p14:tracePt t="11927" x="6103938" y="2705100"/>
          <p14:tracePt t="11935" x="6118225" y="2705100"/>
          <p14:tracePt t="11952" x="6126163" y="2705100"/>
          <p14:tracePt t="11959" x="6149975" y="2705100"/>
          <p14:tracePt t="11969" x="6149975" y="2720975"/>
          <p14:tracePt t="11975" x="6164263" y="2720975"/>
          <p14:tracePt t="11986" x="6172200" y="2720975"/>
          <p14:tracePt t="11991" x="6188075" y="2727325"/>
          <p14:tracePt t="11999" x="6202363" y="2727325"/>
          <p14:tracePt t="12007" x="6210300" y="2727325"/>
          <p14:tracePt t="12015" x="6226175" y="2727325"/>
          <p14:tracePt t="12023" x="6232525" y="2743200"/>
          <p14:tracePt t="12032" x="6256338" y="2743200"/>
          <p14:tracePt t="12039" x="6286500" y="2759075"/>
          <p14:tracePt t="12047" x="6308725" y="2759075"/>
          <p14:tracePt t="12056" x="6316663" y="2759075"/>
          <p14:tracePt t="12064" x="6354763" y="2759075"/>
          <p14:tracePt t="12072" x="6378575" y="2765425"/>
          <p14:tracePt t="12080" x="6400800" y="2765425"/>
          <p14:tracePt t="12088" x="6423025" y="2765425"/>
          <p14:tracePt t="12096" x="6446838" y="2781300"/>
          <p14:tracePt t="12104" x="6477000" y="2781300"/>
          <p14:tracePt t="12112" x="6484938" y="2789238"/>
          <p14:tracePt t="12128" x="6499225" y="2789238"/>
          <p14:tracePt t="12137" x="6507163" y="2803525"/>
          <p14:tracePt t="12379" x="6507163" y="2789238"/>
          <p14:tracePt t="12388" x="6507163" y="2781300"/>
          <p14:tracePt t="12395" x="6499225" y="2765425"/>
          <p14:tracePt t="12403" x="6499225" y="2743200"/>
          <p14:tracePt t="12411" x="6477000" y="2720975"/>
          <p14:tracePt t="12420" x="6461125" y="2705100"/>
          <p14:tracePt t="12428" x="6446838" y="2682875"/>
          <p14:tracePt t="12436" x="6438900" y="2674938"/>
          <p14:tracePt t="12444" x="6423025" y="2644775"/>
          <p14:tracePt t="12452" x="6400800" y="2636838"/>
          <p14:tracePt t="12460" x="6392863" y="2613025"/>
          <p14:tracePt t="12468" x="6378575" y="2598738"/>
          <p14:tracePt t="12476" x="6354763" y="2590800"/>
          <p14:tracePt t="12485" x="6340475" y="2568575"/>
          <p14:tracePt t="12493" x="6332538" y="2552700"/>
          <p14:tracePt t="12502" x="6308725" y="2536825"/>
          <p14:tracePt t="12508" x="6286500" y="2530475"/>
          <p14:tracePt t="12518" x="6270625" y="2514600"/>
          <p14:tracePt t="12525" x="6248400" y="2506663"/>
          <p14:tracePt t="12535" x="6232525" y="2506663"/>
          <p14:tracePt t="12541" x="6210300" y="2492375"/>
          <p14:tracePt t="12551" x="6188075" y="2492375"/>
          <p14:tracePt t="12557" x="6164263" y="2492375"/>
          <p14:tracePt t="12565" x="6149975" y="2492375"/>
          <p14:tracePt t="12573" x="6142038" y="2492375"/>
          <p14:tracePt t="12582" x="6126163" y="2492375"/>
          <p14:tracePt t="12590" x="6103938" y="2492375"/>
          <p14:tracePt t="12598" x="6088063" y="2492375"/>
          <p14:tracePt t="12605" x="6080125" y="2492375"/>
          <p14:tracePt t="12614" x="6057900" y="2514600"/>
          <p14:tracePt t="12622" x="6042025" y="2530475"/>
          <p14:tracePt t="12630" x="6035675" y="2552700"/>
          <p14:tracePt t="12638" x="6019800" y="2568575"/>
          <p14:tracePt t="12645" x="6011863" y="2590800"/>
          <p14:tracePt t="12653" x="5997575" y="2613025"/>
          <p14:tracePt t="12662" x="5981700" y="2636838"/>
          <p14:tracePt t="12670" x="5973763" y="2644775"/>
          <p14:tracePt t="12677" x="5959475" y="2659063"/>
          <p14:tracePt t="12686" x="5951538" y="2682875"/>
          <p14:tracePt t="12694" x="5935663" y="2697163"/>
          <p14:tracePt t="12702" x="5935663" y="2720975"/>
          <p14:tracePt t="12710" x="5927725" y="2743200"/>
          <p14:tracePt t="12719" x="5913438" y="2765425"/>
          <p14:tracePt t="12726" x="5897563" y="2789238"/>
          <p14:tracePt t="12735" x="5897563" y="2827338"/>
          <p14:tracePt t="12742" x="5889625" y="2849563"/>
          <p14:tracePt t="12752" x="5875338" y="2873375"/>
          <p14:tracePt t="12759" x="5875338" y="2895600"/>
          <p14:tracePt t="12769" x="5875338" y="2933700"/>
          <p14:tracePt t="12775" x="5875338" y="2971800"/>
          <p14:tracePt t="12785" x="5875338" y="2979738"/>
          <p14:tracePt t="12791" x="5875338" y="3017838"/>
          <p14:tracePt t="12802" x="5875338" y="3055938"/>
          <p14:tracePt t="12807" x="5875338" y="3063875"/>
          <p14:tracePt t="12819" x="5897563" y="3101975"/>
          <p14:tracePt t="12823" x="5927725" y="3124200"/>
          <p14:tracePt t="12835" x="5951538" y="3162300"/>
          <p14:tracePt t="12839" x="5973763" y="3192463"/>
          <p14:tracePt t="12852" x="6019800" y="3230563"/>
          <p14:tracePt t="12855" x="6057900" y="3268663"/>
          <p14:tracePt t="12868" x="6088063" y="3292475"/>
          <p14:tracePt t="12871" x="6142038" y="3330575"/>
          <p14:tracePt t="12885" x="6172200" y="3352800"/>
          <p14:tracePt t="12888" x="6210300" y="3375025"/>
          <p14:tracePt t="12902" x="6248400" y="3398838"/>
          <p14:tracePt t="12904" x="6294438" y="3413125"/>
          <p14:tracePt t="12918" x="6332538" y="3421063"/>
          <p14:tracePt t="12920" x="6362700" y="3421063"/>
          <p14:tracePt t="12935" x="6416675" y="3421063"/>
          <p14:tracePt t="12936" x="6461125" y="3421063"/>
          <p14:tracePt t="12952" x="6507163" y="3421063"/>
          <p14:tracePt t="12953" x="6569075" y="3398838"/>
          <p14:tracePt t="12969" x="6613525" y="3375025"/>
          <p14:tracePt t="12969" x="6667500" y="3352800"/>
          <p14:tracePt t="12977" x="6689725" y="3336925"/>
          <p14:tracePt t="12985" x="6721475" y="3330575"/>
          <p14:tracePt t="12993" x="6751638" y="3314700"/>
          <p14:tracePt t="13002" x="6773863" y="3306763"/>
          <p14:tracePt t="13009" x="6797675" y="3306763"/>
          <p14:tracePt t="13018" x="6819900" y="3306763"/>
          <p14:tracePt t="13025" x="6827838" y="3306763"/>
          <p14:tracePt t="13035" x="6842125" y="3292475"/>
          <p14:tracePt t="13041" x="6858000" y="3292475"/>
          <p14:tracePt t="13052" x="6865938" y="3292475"/>
          <p14:tracePt t="13057" x="6880225" y="3276600"/>
          <p14:tracePt t="13068" x="6888163" y="3276600"/>
          <p14:tracePt t="13073" x="6888163" y="3268663"/>
          <p14:tracePt t="13085" x="6904038" y="3254375"/>
          <p14:tracePt t="13089" x="6904038" y="3246438"/>
          <p14:tracePt t="13102" x="6911975" y="3230563"/>
          <p14:tracePt t="13106" x="6926263" y="3230563"/>
          <p14:tracePt t="13119" x="6942138" y="3222625"/>
          <p14:tracePt t="13122" x="6942138" y="3208338"/>
          <p14:tracePt t="13135" x="6950075" y="3192463"/>
          <p14:tracePt t="13138" x="6964363" y="3184525"/>
          <p14:tracePt t="13152" x="6964363" y="3170238"/>
          <p14:tracePt t="13154" x="6964363" y="3162300"/>
          <p14:tracePt t="13168" x="6972300" y="3146425"/>
          <p14:tracePt t="13171" x="6972300" y="3140075"/>
          <p14:tracePt t="13185" x="6972300" y="3124200"/>
          <p14:tracePt t="13187" x="6972300" y="3101975"/>
          <p14:tracePt t="13202" x="6972300" y="3086100"/>
          <p14:tracePt t="13203" x="6964363" y="3063875"/>
          <p14:tracePt t="13219" x="6950075" y="3040063"/>
          <p14:tracePt t="13220" x="6926263" y="3017838"/>
          <p14:tracePt t="13235" x="6911975" y="2994025"/>
          <p14:tracePt t="13236" x="6880225" y="2971800"/>
          <p14:tracePt t="13243" x="6842125" y="2933700"/>
          <p14:tracePt t="13252" x="6804025" y="2911475"/>
          <p14:tracePt t="13259" x="6773863" y="2873375"/>
          <p14:tracePt t="13268" x="6735763" y="2841625"/>
          <p14:tracePt t="13276" x="6697663" y="2811463"/>
          <p14:tracePt t="13285" x="6667500" y="2789238"/>
          <p14:tracePt t="13292" x="6637338" y="2781300"/>
          <p14:tracePt t="13302" x="6607175" y="2765425"/>
          <p14:tracePt t="13308" x="6583363" y="2743200"/>
          <p14:tracePt t="13319" x="6530975" y="2720975"/>
          <p14:tracePt t="13324" x="6507163" y="2705100"/>
          <p14:tracePt t="13335" x="6484938" y="2697163"/>
          <p14:tracePt t="13340" x="6461125" y="2682875"/>
          <p14:tracePt t="13352" x="6438900" y="2674938"/>
          <p14:tracePt t="13356" x="6416675" y="2659063"/>
          <p14:tracePt t="13368" x="6392863" y="2644775"/>
          <p14:tracePt t="13372" x="6362700" y="2644775"/>
          <p14:tracePt t="13385" x="6340475" y="2636838"/>
          <p14:tracePt t="13389" x="6308725" y="2636838"/>
          <p14:tracePt t="13402" x="6286500" y="2620963"/>
          <p14:tracePt t="13405" x="6270625" y="2620963"/>
          <p14:tracePt t="13419" x="6248400" y="2620963"/>
          <p14:tracePt t="13421" x="6226175" y="2620963"/>
          <p14:tracePt t="13435" x="6210300" y="2620963"/>
          <p14:tracePt t="13437" x="6188075" y="2620963"/>
          <p14:tracePt t="13452" x="6172200" y="2620963"/>
          <p14:tracePt t="13453" x="6164263" y="2620963"/>
          <p14:tracePt t="13468" x="6149975" y="2620963"/>
          <p14:tracePt t="13470" x="6142038" y="2620963"/>
          <p14:tracePt t="13485" x="6126163" y="2613025"/>
          <p14:tracePt t="13487" x="6103938" y="2613025"/>
          <p14:tracePt t="13502" x="6088063" y="2613025"/>
          <p14:tracePt t="13502" x="6080125" y="2598738"/>
          <p14:tracePt t="13510" x="6065838" y="2598738"/>
          <p14:tracePt t="13518" x="6057900" y="2598738"/>
          <p14:tracePt t="13526" x="6042025" y="2598738"/>
          <p14:tracePt t="13535" x="6035675" y="2598738"/>
          <p14:tracePt t="13542" x="6011863" y="2598738"/>
          <p14:tracePt t="13552" x="5997575" y="2598738"/>
          <p14:tracePt t="13559" x="5981700" y="2598738"/>
          <p14:tracePt t="13569" x="5959475" y="2598738"/>
          <p14:tracePt t="13575" x="5951538" y="2598738"/>
          <p14:tracePt t="13585" x="5935663" y="2598738"/>
          <p14:tracePt t="13591" x="5913438" y="2598738"/>
          <p14:tracePt t="13602" x="5889625" y="2598738"/>
          <p14:tracePt t="13607" x="5875338" y="2598738"/>
          <p14:tracePt t="13619" x="5867400" y="2613025"/>
          <p14:tracePt t="13623" x="5851525" y="2620963"/>
          <p14:tracePt t="13635" x="5845175" y="2636838"/>
          <p14:tracePt t="13639" x="5829300" y="2644775"/>
          <p14:tracePt t="13652" x="5813425" y="2674938"/>
          <p14:tracePt t="13655" x="5813425" y="2682875"/>
          <p14:tracePt t="13668" x="5807075" y="2697163"/>
          <p14:tracePt t="13672" x="5807075" y="2720975"/>
          <p14:tracePt t="13685" x="5807075" y="2743200"/>
          <p14:tracePt t="13688" x="5791200" y="2781300"/>
          <p14:tracePt t="13702" x="5791200" y="2803525"/>
          <p14:tracePt t="13704" x="5791200" y="2827338"/>
          <p14:tracePt t="13719" x="5791200" y="2865438"/>
          <p14:tracePt t="13720" x="5791200" y="2895600"/>
          <p14:tracePt t="13735" x="5791200" y="2933700"/>
          <p14:tracePt t="13736" x="5807075" y="2979738"/>
          <p14:tracePt t="13752" x="5813425" y="3017838"/>
          <p14:tracePt t="13753" x="5845175" y="3055938"/>
          <p14:tracePt t="13769" x="5867400" y="3101975"/>
          <p14:tracePt t="13769" x="5889625" y="3124200"/>
          <p14:tracePt t="13777" x="5913438" y="3162300"/>
          <p14:tracePt t="13785" x="5951538" y="3192463"/>
          <p14:tracePt t="13793" x="5973763" y="3222625"/>
          <p14:tracePt t="13802" x="5997575" y="3254375"/>
          <p14:tracePt t="13809" x="6042025" y="3276600"/>
          <p14:tracePt t="13819" x="6080125" y="3306763"/>
          <p14:tracePt t="13825" x="6118225" y="3314700"/>
          <p14:tracePt t="13835" x="6164263" y="3330575"/>
          <p14:tracePt t="13841" x="6210300" y="3336925"/>
          <p14:tracePt t="13852" x="6270625" y="3352800"/>
          <p14:tracePt t="13857" x="6332538" y="3352800"/>
          <p14:tracePt t="13868" x="6392863" y="3352800"/>
          <p14:tracePt t="13873" x="6461125" y="3352800"/>
          <p14:tracePt t="13885" x="6523038" y="3352800"/>
          <p14:tracePt t="13889" x="6591300" y="3336925"/>
          <p14:tracePt t="13902" x="6651625" y="3330575"/>
          <p14:tracePt t="13905" x="6675438" y="3314700"/>
          <p14:tracePt t="13918" x="6721475" y="3306763"/>
          <p14:tracePt t="13922" x="6759575" y="3292475"/>
          <p14:tracePt t="13935" x="6781800" y="3276600"/>
          <p14:tracePt t="13938" x="6804025" y="3268663"/>
          <p14:tracePt t="13952" x="6827838" y="3246438"/>
          <p14:tracePt t="13954" x="6842125" y="3222625"/>
          <p14:tracePt t="13969" x="6858000" y="3192463"/>
          <p14:tracePt t="13970" x="6858000" y="3162300"/>
          <p14:tracePt t="13985" x="6865938" y="3124200"/>
          <p14:tracePt t="13986" x="6865938" y="3078163"/>
          <p14:tracePt t="14002" x="6865938" y="3040063"/>
          <p14:tracePt t="14003" x="6865938" y="3017838"/>
          <p14:tracePt t="14019" x="6865938" y="2971800"/>
          <p14:tracePt t="14019" x="6865938" y="2949575"/>
          <p14:tracePt t="14027" x="6865938" y="2911475"/>
          <p14:tracePt t="14035" x="6865938" y="2887663"/>
          <p14:tracePt t="14043" x="6858000" y="2865438"/>
          <p14:tracePt t="14052" x="6858000" y="2841625"/>
          <p14:tracePt t="14059" x="6842125" y="2811463"/>
          <p14:tracePt t="14069" x="6827838" y="2781300"/>
          <p14:tracePt t="14075" x="6819900" y="2765425"/>
          <p14:tracePt t="14085" x="6804025" y="2727325"/>
          <p14:tracePt t="14091" x="6781800" y="2705100"/>
          <p14:tracePt t="14102" x="6773863" y="2674938"/>
          <p14:tracePt t="14108" x="6759575" y="2659063"/>
          <p14:tracePt t="14118" x="6735763" y="2620963"/>
          <p14:tracePt t="14124" x="6721475" y="2598738"/>
          <p14:tracePt t="14135" x="6713538" y="2574925"/>
          <p14:tracePt t="14140" x="6697663" y="2568575"/>
          <p14:tracePt t="14152" x="6689725" y="2536825"/>
          <p14:tracePt t="14156" x="6675438" y="2530475"/>
          <p14:tracePt t="14172" x="6667500" y="2514600"/>
          <p14:tracePt t="14180" x="6651625" y="2506663"/>
          <p14:tracePt t="14188" x="6637338" y="2506663"/>
          <p14:tracePt t="14196" x="6629400" y="2492375"/>
          <p14:tracePt t="14213" x="6607175" y="2492375"/>
          <p14:tracePt t="14221" x="6591300" y="2484438"/>
          <p14:tracePt t="14229" x="6583363" y="2484438"/>
          <p14:tracePt t="14237" x="6553200" y="2484438"/>
          <p14:tracePt t="14245" x="6545263" y="2484438"/>
          <p14:tracePt t="14253" x="6530975" y="2484438"/>
          <p14:tracePt t="14261" x="6507163" y="2484438"/>
          <p14:tracePt t="14269" x="6499225" y="2484438"/>
          <p14:tracePt t="14277" x="6484938" y="2484438"/>
          <p14:tracePt t="14544" x="6477000" y="2484438"/>
          <p14:tracePt t="14552" x="6461125" y="2484438"/>
          <p14:tracePt t="14560" x="6446838" y="2484438"/>
          <p14:tracePt t="14568" x="6423025" y="2484438"/>
          <p14:tracePt t="14576" x="6416675" y="2484438"/>
          <p14:tracePt t="14585" x="6392863" y="2484438"/>
          <p14:tracePt t="14593" x="6362700" y="2484438"/>
          <p14:tracePt t="14602" x="6332538" y="2484438"/>
          <p14:tracePt t="14609" x="6316663" y="2468563"/>
          <p14:tracePt t="14619" x="6286500" y="2468563"/>
          <p14:tracePt t="14625" x="6248400" y="2468563"/>
          <p14:tracePt t="14636" x="6210300" y="2468563"/>
          <p14:tracePt t="14641" x="6188075" y="2468563"/>
          <p14:tracePt t="14649" x="6164263" y="2454275"/>
          <p14:tracePt t="14657" x="6142038" y="2454275"/>
          <p14:tracePt t="14665" x="6118225" y="2454275"/>
          <p14:tracePt t="14673" x="6088063" y="2454275"/>
          <p14:tracePt t="14681" x="6065838" y="2446338"/>
          <p14:tracePt t="14689" x="6057900" y="2446338"/>
          <p14:tracePt t="14698" x="6042025" y="2446338"/>
          <p14:tracePt t="14705" x="6035675" y="2446338"/>
          <p14:tracePt t="14714" x="6019800" y="2446338"/>
          <p14:tracePt t="14722" x="6011863" y="2430463"/>
          <p14:tracePt t="14730" x="5997575" y="2430463"/>
          <p14:tracePt t="14738" x="5981700" y="2430463"/>
          <p14:tracePt t="14746" x="5973763" y="2430463"/>
          <p14:tracePt t="14754" x="5959475" y="2430463"/>
          <p14:tracePt t="14762" x="5935663" y="2430463"/>
          <p14:tracePt t="14770" x="5927725" y="2430463"/>
          <p14:tracePt t="14778" x="5897563" y="2430463"/>
          <p14:tracePt t="14786" x="5889625" y="2430463"/>
          <p14:tracePt t="14794" x="5875338" y="2446338"/>
          <p14:tracePt t="14802" x="5867400" y="2446338"/>
          <p14:tracePt t="14810" x="5851525" y="2446338"/>
          <p14:tracePt t="14827" x="5845175" y="2454275"/>
          <p14:tracePt t="14851" x="5829300" y="2468563"/>
          <p14:tracePt t="14869" x="5829300" y="2484438"/>
          <p14:tracePt t="14885" x="5829300" y="2492375"/>
          <p14:tracePt t="14891" x="5829300" y="2506663"/>
          <p14:tracePt t="14901" x="5829300" y="2514600"/>
          <p14:tracePt t="14907" x="5829300" y="2530475"/>
          <p14:tracePt t="14916" x="5845175" y="2536825"/>
          <p14:tracePt t="14924" x="5845175" y="2552700"/>
          <p14:tracePt t="14932" x="5845175" y="2574925"/>
          <p14:tracePt t="14940" x="5851525" y="2590800"/>
          <p14:tracePt t="14948" x="5851525" y="2598738"/>
          <p14:tracePt t="14956" x="5867400" y="2613025"/>
          <p14:tracePt t="14964" x="5867400" y="2620963"/>
          <p14:tracePt t="14988" x="5875338" y="2636838"/>
          <p14:tracePt t="15013" x="5889625" y="2636838"/>
          <p14:tracePt t="15029" x="5897563" y="2636838"/>
          <p14:tracePt t="15037" x="5897563" y="2644775"/>
          <p14:tracePt t="15053" x="5913438" y="2644775"/>
          <p14:tracePt t="15061" x="5913438" y="2659063"/>
          <p14:tracePt t="15077" x="5927725" y="2659063"/>
          <p14:tracePt t="15086" x="5927725" y="2674938"/>
          <p14:tracePt t="15093" x="5935663" y="2674938"/>
          <p14:tracePt t="15118" x="5935663" y="2682875"/>
          <p14:tracePt t="15126" x="5951538" y="2682875"/>
          <p14:tracePt t="15142" x="5951538" y="2697163"/>
          <p14:tracePt t="15158" x="5951538" y="2705100"/>
          <p14:tracePt t="15174" x="5959475" y="2705100"/>
          <p14:tracePt t="15182" x="5959475" y="2720975"/>
          <p14:tracePt t="15190" x="5973763" y="2727325"/>
          <p14:tracePt t="15206" x="5981700" y="2743200"/>
          <p14:tracePt t="15214" x="5997575" y="2743200"/>
          <p14:tracePt t="15222" x="5997575" y="2759075"/>
          <p14:tracePt t="15231" x="6011863" y="2765425"/>
          <p14:tracePt t="15239" x="6019800" y="2765425"/>
          <p14:tracePt t="15255" x="6035675" y="2781300"/>
          <p14:tracePt t="15279" x="6035675" y="2789238"/>
          <p14:tracePt t="15287" x="6042025" y="2803525"/>
          <p14:tracePt t="15303" x="6042025" y="2811463"/>
          <p14:tracePt t="15311" x="6057900" y="2811463"/>
          <p14:tracePt t="15319" x="6065838" y="2827338"/>
          <p14:tracePt t="15336" x="6080125" y="2841625"/>
          <p14:tracePt t="15343" x="6080125" y="2849563"/>
          <p14:tracePt t="15352" x="6088063" y="2865438"/>
          <p14:tracePt t="15360" x="6103938" y="2865438"/>
          <p14:tracePt t="15368" x="6103938" y="2873375"/>
          <p14:tracePt t="15376" x="6118225" y="2887663"/>
          <p14:tracePt t="15385" x="6118225" y="2895600"/>
          <p14:tracePt t="15392" x="6126163" y="2911475"/>
          <p14:tracePt t="15402" x="6142038" y="2911475"/>
          <p14:tracePt t="15408" x="6149975" y="2917825"/>
          <p14:tracePt t="15424" x="6164263" y="2933700"/>
          <p14:tracePt t="15440" x="6172200" y="2933700"/>
          <p14:tracePt t="15449" x="6172200" y="2949575"/>
          <p14:tracePt t="15457" x="6188075" y="2949575"/>
          <p14:tracePt t="15481" x="6202363" y="2955925"/>
          <p14:tracePt t="15497" x="6210300" y="2955925"/>
          <p14:tracePt t="15513" x="6226175" y="2971800"/>
          <p14:tracePt t="15521" x="6232525" y="2971800"/>
          <p14:tracePt t="15529" x="6232525" y="2979738"/>
          <p14:tracePt t="15537" x="6248400" y="2994025"/>
          <p14:tracePt t="15546" x="6256338" y="3017838"/>
          <p14:tracePt t="15554" x="6270625" y="3017838"/>
          <p14:tracePt t="15562" x="6286500" y="3040063"/>
          <p14:tracePt t="15570" x="6294438" y="3055938"/>
          <p14:tracePt t="15578" x="6308725" y="3063875"/>
          <p14:tracePt t="15586" x="6316663" y="3063875"/>
          <p14:tracePt t="15594" x="6332538" y="3078163"/>
          <p14:tracePt t="15602" x="6340475" y="3078163"/>
          <p14:tracePt t="15610" x="6354763" y="3086100"/>
          <p14:tracePt t="15618" x="6362700" y="3086100"/>
          <p14:tracePt t="15626" x="6378575" y="3086100"/>
          <p14:tracePt t="15636" x="6392863" y="3086100"/>
          <p14:tracePt t="15643" x="6400800" y="3086100"/>
          <p14:tracePt t="15651" x="6416675" y="3086100"/>
          <p14:tracePt t="15658" x="6423025" y="3086100"/>
          <p14:tracePt t="15668" x="6438900" y="3086100"/>
          <p14:tracePt t="15675" x="6446838" y="3078163"/>
          <p14:tracePt t="15685" x="6477000" y="3078163"/>
          <p14:tracePt t="15691" x="6484938" y="3078163"/>
          <p14:tracePt t="15699" x="6499225" y="3078163"/>
          <p14:tracePt t="15707" x="6507163" y="3078163"/>
          <p14:tracePt t="15718" x="6523038" y="3063875"/>
          <p14:tracePt t="15723" x="6530975" y="3063875"/>
          <p14:tracePt t="15731" x="6545263" y="3063875"/>
          <p14:tracePt t="15739" x="6553200" y="3055938"/>
          <p14:tracePt t="15747" x="6569075" y="3055938"/>
          <p14:tracePt t="15756" x="6583363" y="3040063"/>
          <p14:tracePt t="15764" x="6591300" y="3032125"/>
          <p14:tracePt t="15772" x="6607175" y="3032125"/>
          <p14:tracePt t="15780" x="6613525" y="3017838"/>
          <p14:tracePt t="15788" x="6629400" y="3001963"/>
          <p14:tracePt t="15796" x="6629400" y="2994025"/>
          <p14:tracePt t="15804" x="6629400" y="2979738"/>
          <p14:tracePt t="15812" x="6637338" y="2955925"/>
          <p14:tracePt t="15820" x="6637338" y="2917825"/>
          <p14:tracePt t="15828" x="6637338" y="2895600"/>
          <p14:tracePt t="15836" x="6637338" y="2865438"/>
          <p14:tracePt t="15844" x="6629400" y="2811463"/>
          <p14:tracePt t="15853" x="6607175" y="2781300"/>
          <p14:tracePt t="15861" x="6583363" y="2743200"/>
          <p14:tracePt t="15869" x="6553200" y="2697163"/>
          <p14:tracePt t="15877" x="6523038" y="2659063"/>
          <p14:tracePt t="15885" x="6484938" y="2620963"/>
          <p14:tracePt t="15893" x="6446838" y="2598738"/>
          <p14:tracePt t="15902" x="6416675" y="2574925"/>
          <p14:tracePt t="15909" x="6378575" y="2552700"/>
          <p14:tracePt t="15919" x="6332538" y="2536825"/>
          <p14:tracePt t="15925" x="6294438" y="2514600"/>
          <p14:tracePt t="15935" x="6256338" y="2506663"/>
          <p14:tracePt t="15941" x="6232525" y="2492375"/>
          <p14:tracePt t="15952" x="6172200" y="2468563"/>
          <p14:tracePt t="15958" x="6164263" y="2468563"/>
          <p14:tracePt t="15969" x="6142038" y="2454275"/>
          <p14:tracePt t="15974" x="6103938" y="2446338"/>
          <p14:tracePt t="15985" x="6080125" y="2446338"/>
          <p14:tracePt t="15990" x="6057900" y="2430463"/>
          <p14:tracePt t="16002" x="6035675" y="2430463"/>
          <p14:tracePt t="16006" x="6011863" y="2430463"/>
          <p14:tracePt t="16019" x="5981700" y="2430463"/>
          <p14:tracePt t="16022" x="5973763" y="2422525"/>
          <p14:tracePt t="16035" x="5959475" y="2422525"/>
          <p14:tracePt t="16038" x="5951538" y="2422525"/>
          <p14:tracePt t="16052" x="5935663" y="2422525"/>
          <p14:tracePt t="16055" x="5927725" y="2422525"/>
          <p14:tracePt t="16070" x="5913438" y="2422525"/>
          <p14:tracePt t="16095" x="5913438" y="2430463"/>
          <p14:tracePt t="16111" x="5913438" y="2446338"/>
          <p14:tracePt t="16119" x="5913438" y="2454275"/>
          <p14:tracePt t="16127" x="5913438" y="2468563"/>
          <p14:tracePt t="16136" x="5913438" y="2484438"/>
          <p14:tracePt t="16143" x="5927725" y="2492375"/>
          <p14:tracePt t="16151" x="5935663" y="2514600"/>
          <p14:tracePt t="16159" x="5951538" y="2536825"/>
          <p14:tracePt t="16168" x="5959475" y="2552700"/>
          <p14:tracePt t="16176" x="5973763" y="2598738"/>
          <p14:tracePt t="16185" x="5973763" y="2613025"/>
          <p14:tracePt t="16192" x="5981700" y="2644775"/>
          <p14:tracePt t="16202" x="5981700" y="2659063"/>
          <p14:tracePt t="16208" x="5997575" y="2682875"/>
          <p14:tracePt t="16218" x="5997575" y="2705100"/>
          <p14:tracePt t="16224" x="6011863" y="2720975"/>
          <p14:tracePt t="16232" x="6011863" y="2727325"/>
          <p14:tracePt t="16240" x="6019800" y="2743200"/>
          <p14:tracePt t="16252" x="6019800" y="2759075"/>
          <p14:tracePt t="16256" x="6035675" y="2759075"/>
          <p14:tracePt t="16265" x="6042025" y="2765425"/>
          <p14:tracePt t="16273" x="6042025" y="2781300"/>
          <p14:tracePt t="16281" x="6042025" y="2789238"/>
          <p14:tracePt t="16289" x="6057900" y="2789238"/>
          <p14:tracePt t="16297" x="6065838" y="2811463"/>
          <p14:tracePt t="16305" x="6080125" y="2827338"/>
          <p14:tracePt t="16313" x="6088063" y="2841625"/>
          <p14:tracePt t="16321" x="6118225" y="2849563"/>
          <p14:tracePt t="16329" x="6126163" y="2865438"/>
          <p14:tracePt t="16337" x="6142038" y="2873375"/>
          <p14:tracePt t="16345" x="6149975" y="2887663"/>
          <p14:tracePt t="16353" x="6172200" y="2895600"/>
          <p14:tracePt t="16362" x="6188075" y="2911475"/>
          <p14:tracePt t="16370" x="6202363" y="2917825"/>
          <p14:tracePt t="16378" x="6210300" y="2933700"/>
          <p14:tracePt t="16386" x="6226175" y="2949575"/>
          <p14:tracePt t="16394" x="6232525" y="2949575"/>
          <p14:tracePt t="16402" x="6248400" y="2955925"/>
          <p14:tracePt t="16419" x="6256338" y="2971800"/>
          <p14:tracePt t="16426" x="6286500" y="2979738"/>
          <p14:tracePt t="16435" x="6294438" y="2979738"/>
          <p14:tracePt t="16442" x="6308725" y="2994025"/>
          <p14:tracePt t="16452" x="6316663" y="3001963"/>
          <p14:tracePt t="16458" x="6332538" y="3001963"/>
          <p14:tracePt t="16468" x="6354763" y="3017838"/>
          <p14:tracePt t="16474" x="6362700" y="3032125"/>
          <p14:tracePt t="16483" x="6378575" y="3040063"/>
          <p14:tracePt t="16491" x="6392863" y="3040063"/>
          <p14:tracePt t="16499" x="6400800" y="3055938"/>
          <p14:tracePt t="16507" x="6416675" y="3055938"/>
          <p14:tracePt t="16515" x="6423025" y="3055938"/>
          <p14:tracePt t="16523" x="6438900" y="3063875"/>
          <p14:tracePt t="16531" x="6446838" y="3063875"/>
          <p14:tracePt t="16547" x="6461125" y="3063875"/>
          <p14:tracePt t="16563" x="6477000" y="3063875"/>
          <p14:tracePt t="16572" x="6484938" y="3063875"/>
          <p14:tracePt t="16580" x="6499225" y="3063875"/>
          <p14:tracePt t="16588" x="6507163" y="3063875"/>
          <p14:tracePt t="16596" x="6507163" y="3078163"/>
          <p14:tracePt t="16604" x="6523038" y="3078163"/>
          <p14:tracePt t="16612" x="6530975" y="3078163"/>
          <p14:tracePt t="16620" x="6545263" y="3078163"/>
          <p14:tracePt t="16636" x="6553200" y="3078163"/>
          <p14:tracePt t="16644" x="6569075" y="3078163"/>
          <p14:tracePt t="16653" x="6569075" y="3063875"/>
          <p14:tracePt t="16660" x="6583363" y="3055938"/>
          <p14:tracePt t="16668" x="6583363" y="3040063"/>
          <p14:tracePt t="16676" x="6591300" y="3040063"/>
          <p14:tracePt t="16685" x="6591300" y="3032125"/>
          <p14:tracePt t="16693" x="6607175" y="3017838"/>
          <p14:tracePt t="16709" x="6607175" y="3001963"/>
          <p14:tracePt t="16895" x="6569075" y="3001963"/>
          <p14:tracePt t="16903" x="6553200" y="3001963"/>
          <p14:tracePt t="16911" x="6530975" y="2994025"/>
          <p14:tracePt t="16919" x="6507163" y="2971800"/>
          <p14:tracePt t="16927" x="6484938" y="2955925"/>
          <p14:tracePt t="16936" x="6446838" y="2949575"/>
          <p14:tracePt t="16943" x="6416675" y="2917825"/>
          <p14:tracePt t="16951" x="6354763" y="2911475"/>
          <p14:tracePt t="16959" x="6294438" y="2895600"/>
          <p14:tracePt t="16968" x="6202363" y="2873375"/>
          <p14:tracePt t="16975" x="6118225" y="2873375"/>
          <p14:tracePt t="16985" x="6011863" y="2865438"/>
          <p14:tracePt t="16991" x="5875338" y="2865438"/>
          <p14:tracePt t="17002" x="5745163" y="2865438"/>
          <p14:tracePt t="17008" x="5600700" y="2865438"/>
          <p14:tracePt t="17018" x="5486400" y="2865438"/>
          <p14:tracePt t="17024" x="5349875" y="2887663"/>
          <p14:tracePt t="17032" x="5295900" y="2911475"/>
          <p14:tracePt t="17040" x="5189538" y="2949575"/>
          <p14:tracePt t="17048" x="5089525" y="2971800"/>
          <p14:tracePt t="17056" x="5021263" y="3017838"/>
          <p14:tracePt t="17064" x="4960938" y="3055938"/>
          <p14:tracePt t="17073" x="4899025" y="3086100"/>
          <p14:tracePt t="17081" x="4860925" y="3124200"/>
          <p14:tracePt t="17089" x="4830763" y="3170238"/>
          <p14:tracePt t="17097" x="4808538" y="3208338"/>
          <p14:tracePt t="17105" x="4792663" y="3246438"/>
          <p14:tracePt t="17113" x="4792663" y="3276600"/>
          <p14:tracePt t="17121" x="4792663" y="3314700"/>
          <p14:tracePt t="17129" x="4792663" y="3336925"/>
          <p14:tracePt t="17138" x="4816475" y="3352800"/>
          <p14:tracePt t="17145" x="4854575" y="3360738"/>
          <p14:tracePt t="17371" x="4860925" y="3360738"/>
          <p14:tracePt t="17380" x="4876800" y="3360738"/>
          <p14:tracePt t="17388" x="4899025" y="3360738"/>
          <p14:tracePt t="17396" x="4937125" y="3375025"/>
          <p14:tracePt t="17404" x="4960938" y="3375025"/>
          <p14:tracePt t="17412" x="4983163" y="3375025"/>
          <p14:tracePt t="17420" x="5045075" y="3375025"/>
          <p14:tracePt t="17428" x="5105400" y="3375025"/>
          <p14:tracePt t="17436" x="5159375" y="3375025"/>
          <p14:tracePt t="17444" x="5219700" y="3352800"/>
          <p14:tracePt t="17452" x="5280025" y="3314700"/>
          <p14:tracePt t="17460" x="5349875" y="3292475"/>
          <p14:tracePt t="17469" x="5426075" y="3254375"/>
          <p14:tracePt t="17476" x="5486400" y="3230563"/>
          <p14:tracePt t="17485" x="5546725" y="3208338"/>
          <p14:tracePt t="17492" x="5616575" y="3184525"/>
          <p14:tracePt t="17501" x="5676900" y="3170238"/>
          <p14:tracePt t="17508" x="5699125" y="3170238"/>
          <p14:tracePt t="17518" x="5745163" y="3170238"/>
          <p14:tracePt t="17525" x="5783263" y="3170238"/>
          <p14:tracePt t="17536" x="5813425" y="3170238"/>
          <p14:tracePt t="17541" x="5851525" y="3170238"/>
          <p14:tracePt t="17551" x="5867400" y="3170238"/>
          <p14:tracePt t="17557" x="5889625" y="3170238"/>
          <p14:tracePt t="17581" x="5897563" y="3170238"/>
          <p14:tracePt t="17598" x="5897563" y="3162300"/>
          <p14:tracePt t="17622" x="5889625" y="3146425"/>
          <p14:tracePt t="17638" x="5875338" y="3146425"/>
          <p14:tracePt t="17711" x="5889625" y="3146425"/>
          <p14:tracePt t="17719" x="5897563" y="3146425"/>
          <p14:tracePt t="17727" x="5913438" y="3146425"/>
          <p14:tracePt t="17735" x="5935663" y="3146425"/>
          <p14:tracePt t="17743" x="5951538" y="3146425"/>
          <p14:tracePt t="17752" x="5973763" y="3146425"/>
          <p14:tracePt t="17759" x="5997575" y="3146425"/>
          <p14:tracePt t="17768" x="6035675" y="3146425"/>
          <p14:tracePt t="17775" x="6057900" y="3146425"/>
          <p14:tracePt t="17786" x="6080125" y="3162300"/>
          <p14:tracePt t="17791" x="6103938" y="3162300"/>
          <p14:tracePt t="17801" x="6126163" y="3170238"/>
          <p14:tracePt t="17808" x="6142038" y="3184525"/>
          <p14:tracePt t="17815" x="6149975" y="3184525"/>
          <p14:tracePt t="18090" x="6126163" y="3184525"/>
          <p14:tracePt t="18098" x="6103938" y="3184525"/>
          <p14:tracePt t="18106" x="6080125" y="3184525"/>
          <p14:tracePt t="18115" x="6042025" y="3184525"/>
          <p14:tracePt t="18123" x="6019800" y="3192463"/>
          <p14:tracePt t="18131" x="5981700" y="3192463"/>
          <p14:tracePt t="18139" x="5959475" y="3192463"/>
          <p14:tracePt t="18147" x="5927725" y="3192463"/>
          <p14:tracePt t="18155" x="5889625" y="3192463"/>
          <p14:tracePt t="18163" x="5867400" y="3192463"/>
          <p14:tracePt t="18171" x="5829300" y="3192463"/>
          <p14:tracePt t="18179" x="5791200" y="3192463"/>
          <p14:tracePt t="18187" x="5768975" y="3192463"/>
          <p14:tracePt t="18195" x="5745163" y="3192463"/>
          <p14:tracePt t="18203" x="5699125" y="3192463"/>
          <p14:tracePt t="18212" x="5684838" y="3192463"/>
          <p14:tracePt t="18219" x="5622925" y="3192463"/>
          <p14:tracePt t="18228" x="5616575" y="3192463"/>
          <p14:tracePt t="18236" x="5592763" y="3192463"/>
          <p14:tracePt t="18244" x="5570538" y="3192463"/>
          <p14:tracePt t="18252" x="5532438" y="3192463"/>
          <p14:tracePt t="18260" x="5508625" y="3192463"/>
          <p14:tracePt t="18269" x="5486400" y="3192463"/>
          <p14:tracePt t="18276" x="5448300" y="3192463"/>
          <p14:tracePt t="18286" x="5426075" y="3192463"/>
          <p14:tracePt t="18292" x="5402263" y="3192463"/>
          <p14:tracePt t="18302" x="5364163" y="3222625"/>
          <p14:tracePt t="18308" x="5341938" y="3230563"/>
          <p14:tracePt t="18318" x="5318125" y="3246438"/>
          <p14:tracePt t="18325" x="5295900" y="3254375"/>
          <p14:tracePt t="18335" x="5257800" y="3268663"/>
          <p14:tracePt t="18341" x="5241925" y="3276600"/>
          <p14:tracePt t="18349" x="5211763" y="3292475"/>
          <p14:tracePt t="18357" x="5189538" y="3306763"/>
          <p14:tracePt t="18365" x="5173663" y="3314700"/>
          <p14:tracePt t="18373" x="5159375" y="3330575"/>
          <p14:tracePt t="18381" x="5135563" y="3336925"/>
          <p14:tracePt t="18389" x="5127625" y="3360738"/>
          <p14:tracePt t="18397" x="5105400" y="3390900"/>
          <p14:tracePt t="18406" x="5089525" y="3398838"/>
          <p14:tracePt t="18414" x="5075238" y="3421063"/>
          <p14:tracePt t="18422" x="5067300" y="3459163"/>
          <p14:tracePt t="18430" x="5067300" y="3467100"/>
          <p14:tracePt t="18438" x="5051425" y="3497263"/>
          <p14:tracePt t="18446" x="5045075" y="3527425"/>
          <p14:tracePt t="18454" x="5045075" y="3551238"/>
          <p14:tracePt t="18462" x="5045075" y="3581400"/>
          <p14:tracePt t="18470" x="5045075" y="3589338"/>
          <p14:tracePt t="18478" x="5045075" y="3611563"/>
          <p14:tracePt t="18486" x="5045075" y="3627438"/>
          <p14:tracePt t="18494" x="5045075" y="3635375"/>
          <p14:tracePt t="18502" x="5067300" y="3665538"/>
          <p14:tracePt t="18510" x="5075238" y="3687763"/>
          <p14:tracePt t="18519" x="5089525" y="3711575"/>
          <p14:tracePt t="18527" x="5113338" y="3733800"/>
          <p14:tracePt t="18536" x="5135563" y="3756025"/>
          <p14:tracePt t="18543" x="5159375" y="3802063"/>
          <p14:tracePt t="18552" x="5197475" y="3825875"/>
          <p14:tracePt t="18559" x="5219700" y="3863975"/>
          <p14:tracePt t="18569" x="5241925" y="3902075"/>
          <p14:tracePt t="18575" x="5280025" y="3924300"/>
          <p14:tracePt t="18585" x="5303838" y="3940175"/>
          <p14:tracePt t="18591" x="5349875" y="3970338"/>
          <p14:tracePt t="18602" x="5380038" y="3984625"/>
          <p14:tracePt t="18607" x="5402263" y="3992563"/>
          <p14:tracePt t="18619" x="5448300" y="4008438"/>
          <p14:tracePt t="18623" x="5486400" y="4016375"/>
          <p14:tracePt t="18635" x="5516563" y="4030663"/>
          <p14:tracePt t="18640" x="5554663" y="4030663"/>
          <p14:tracePt t="18652" x="5592763" y="4030663"/>
          <p14:tracePt t="18656" x="5622925" y="4030663"/>
          <p14:tracePt t="18669" x="5661025" y="4030663"/>
          <p14:tracePt t="18672" x="5676900" y="4030663"/>
          <p14:tracePt t="18685" x="5707063" y="4030663"/>
          <p14:tracePt t="18688" x="5745163" y="4030663"/>
          <p14:tracePt t="18702" x="5783263" y="4030663"/>
          <p14:tracePt t="18704" x="5813425" y="4016375"/>
          <p14:tracePt t="18719" x="5851525" y="4008438"/>
          <p14:tracePt t="18720" x="5889625" y="3992563"/>
          <p14:tracePt t="18735" x="5927725" y="3984625"/>
          <p14:tracePt t="18737" x="5959475" y="3962400"/>
          <p14:tracePt t="18752" x="5997575" y="3946525"/>
          <p14:tracePt t="18753" x="6042025" y="3940175"/>
          <p14:tracePt t="18769" x="6080125" y="3924300"/>
          <p14:tracePt t="18770" x="6088063" y="3908425"/>
          <p14:tracePt t="18785" x="6126163" y="3886200"/>
          <p14:tracePt t="18786" x="6149975" y="3878263"/>
          <p14:tracePt t="18793" x="6164263" y="3863975"/>
          <p14:tracePt t="18802" x="6188075" y="3856038"/>
          <p14:tracePt t="18809" x="6202363" y="3840163"/>
          <p14:tracePt t="18819" x="6226175" y="3825875"/>
          <p14:tracePt t="18825" x="6232525" y="3817938"/>
          <p14:tracePt t="18836" x="6248400" y="3794125"/>
          <p14:tracePt t="18842" x="6256338" y="3779838"/>
          <p14:tracePt t="18852" x="6270625" y="3771900"/>
          <p14:tracePt t="18858" x="6286500" y="3756025"/>
          <p14:tracePt t="18869" x="6294438" y="3756025"/>
          <p14:tracePt t="18874" x="6294438" y="3741738"/>
          <p14:tracePt t="18885" x="6294438" y="3733800"/>
          <p14:tracePt t="18890" x="6294438" y="3717925"/>
          <p14:tracePt t="18902" x="6294438" y="3711575"/>
          <p14:tracePt t="18906" x="6294438" y="3695700"/>
          <p14:tracePt t="18918" x="6294438" y="3687763"/>
          <p14:tracePt t="18922" x="6294438" y="3665538"/>
          <p14:tracePt t="18935" x="6294438" y="3649663"/>
          <p14:tracePt t="18939" x="6286500" y="3635375"/>
          <p14:tracePt t="18952" x="6270625" y="3611563"/>
          <p14:tracePt t="18955" x="6256338" y="3589338"/>
          <p14:tracePt t="18969" x="6256338" y="3581400"/>
          <p14:tracePt t="18971" x="6248400" y="3551238"/>
          <p14:tracePt t="18985" x="6232525" y="3527425"/>
          <p14:tracePt t="18995" x="6232525" y="3505200"/>
          <p14:tracePt t="19003" x="6226175" y="3497263"/>
          <p14:tracePt t="19011" x="6226175" y="3482975"/>
          <p14:tracePt t="19019" x="6210300" y="3482975"/>
          <p14:tracePt t="19027" x="6210300" y="3467100"/>
          <p14:tracePt t="19036" x="6210300" y="3459163"/>
          <p14:tracePt t="19052" x="6210300" y="3444875"/>
          <p14:tracePt t="19060" x="6210300" y="3436938"/>
          <p14:tracePt t="19068" x="6202363" y="3421063"/>
          <p14:tracePt t="19076" x="6202363" y="3413125"/>
          <p14:tracePt t="19092" x="6202363" y="3398838"/>
          <p14:tracePt t="19102" x="6188075" y="3390900"/>
          <p14:tracePt t="19108" x="6172200" y="3375025"/>
          <p14:tracePt t="19119" x="6172200" y="3360738"/>
          <p14:tracePt t="19124" x="6164263" y="3360738"/>
          <p14:tracePt t="19132" x="6149975" y="3352800"/>
          <p14:tracePt t="19141" x="6142038" y="3336925"/>
          <p14:tracePt t="19152" x="6142038" y="3330575"/>
          <p14:tracePt t="19157" x="6126163" y="3330575"/>
          <p14:tracePt t="19165" x="6126163" y="3314700"/>
          <p14:tracePt t="19173" x="6118225" y="3314700"/>
          <p14:tracePt t="19181" x="6118225" y="3306763"/>
          <p14:tracePt t="19189" x="6103938" y="3306763"/>
          <p14:tracePt t="19197" x="6103938" y="3292475"/>
          <p14:tracePt t="19221" x="6088063" y="3276600"/>
          <p14:tracePt t="19270" x="6080125" y="3276600"/>
          <p14:tracePt t="19359" x="6065838" y="3276600"/>
          <p14:tracePt t="19375" x="6057900" y="3276600"/>
          <p14:tracePt t="19400" x="6042025" y="3292475"/>
          <p14:tracePt t="19463" x="6035675" y="3292475"/>
          <p14:tracePt t="19480" x="6019800" y="3292475"/>
          <p14:tracePt t="19496" x="6011863" y="3292475"/>
          <p14:tracePt t="19504" x="5997575" y="3292475"/>
          <p14:tracePt t="19512" x="5981700" y="3292475"/>
          <p14:tracePt t="19528" x="5973763" y="3292475"/>
          <p14:tracePt t="19553" x="5959475" y="3276600"/>
          <p14:tracePt t="19569" x="5951538" y="3268663"/>
          <p14:tracePt t="19586" x="5951538" y="3254375"/>
          <p14:tracePt t="19593" x="5935663" y="3254375"/>
          <p14:tracePt t="19602" x="5935663" y="3246438"/>
          <p14:tracePt t="19619" x="5927725" y="3230563"/>
          <p14:tracePt t="19635" x="5913438" y="3222625"/>
          <p14:tracePt t="19658" x="5897563" y="3222625"/>
          <p14:tracePt t="19668" x="5889625" y="3222625"/>
          <p14:tracePt t="19682" x="5875338" y="3222625"/>
          <p14:tracePt t="19690" x="5867400" y="3222625"/>
          <p14:tracePt t="19698" x="5851525" y="3222625"/>
          <p14:tracePt t="19706" x="5829300" y="3222625"/>
          <p14:tracePt t="19714" x="5813425" y="3222625"/>
          <p14:tracePt t="19722" x="5807075" y="3222625"/>
          <p14:tracePt t="19730" x="5783263" y="3230563"/>
          <p14:tracePt t="19739" x="5768975" y="3230563"/>
          <p14:tracePt t="19746" x="5761038" y="3230563"/>
          <p14:tracePt t="19755" x="5737225" y="3246438"/>
          <p14:tracePt t="19763" x="5707063" y="3254375"/>
          <p14:tracePt t="19771" x="5684838" y="3268663"/>
          <p14:tracePt t="19779" x="5661025" y="3276600"/>
          <p14:tracePt t="19787" x="5638800" y="3314700"/>
          <p14:tracePt t="19795" x="5622925" y="3330575"/>
          <p14:tracePt t="19803" x="5616575" y="3352800"/>
          <p14:tracePt t="19811" x="5592763" y="3360738"/>
          <p14:tracePt t="19819" x="5578475" y="3390900"/>
          <p14:tracePt t="19827" x="5570538" y="3398838"/>
          <p14:tracePt t="19835" x="5554663" y="3413125"/>
          <p14:tracePt t="19843" x="5546725" y="3421063"/>
          <p14:tracePt t="19852" x="5546725" y="3436938"/>
          <p14:tracePt t="19860" x="5532438" y="3459163"/>
          <p14:tracePt t="19869" x="5532438" y="3467100"/>
          <p14:tracePt t="19876" x="5516563" y="3482975"/>
          <p14:tracePt t="19886" x="5516563" y="3505200"/>
          <p14:tracePt t="19892" x="5508625" y="3521075"/>
          <p14:tracePt t="19902" x="5508625" y="3527425"/>
          <p14:tracePt t="19908" x="5508625" y="3551238"/>
          <p14:tracePt t="19919" x="5494338" y="3565525"/>
          <p14:tracePt t="19924" x="5494338" y="3581400"/>
          <p14:tracePt t="19935" x="5494338" y="3589338"/>
          <p14:tracePt t="19948" x="5494338" y="3603625"/>
          <p14:tracePt t="19965" x="5494338" y="3611563"/>
          <p14:tracePt t="19981" x="5494338" y="3627438"/>
          <p14:tracePt t="19989" x="5494338" y="3635375"/>
          <p14:tracePt t="19997" x="5494338" y="3649663"/>
          <p14:tracePt t="20013" x="5494338" y="3673475"/>
          <p14:tracePt t="20021" x="5494338" y="3687763"/>
          <p14:tracePt t="20029" x="5486400" y="3695700"/>
          <p14:tracePt t="20037" x="5486400" y="3711575"/>
          <p14:tracePt t="20045" x="5486400" y="3717925"/>
          <p14:tracePt t="20054" x="5486400" y="3733800"/>
          <p14:tracePt t="20062" x="5486400" y="3741738"/>
          <p14:tracePt t="20069" x="5486400" y="3756025"/>
          <p14:tracePt t="20078" x="5486400" y="3771900"/>
          <p14:tracePt t="20086" x="5486400" y="3779838"/>
          <p14:tracePt t="20094" x="5486400" y="3794125"/>
          <p14:tracePt t="20102" x="5494338" y="3802063"/>
          <p14:tracePt t="20110" x="5508625" y="3817938"/>
          <p14:tracePt t="20118" x="5516563" y="3825875"/>
          <p14:tracePt t="20126" x="5516563" y="3840163"/>
          <p14:tracePt t="20135" x="5532438" y="3856038"/>
          <p14:tracePt t="20142" x="5546725" y="3878263"/>
          <p14:tracePt t="20152" x="5570538" y="3908425"/>
          <p14:tracePt t="20158" x="5570538" y="3924300"/>
          <p14:tracePt t="20169" x="5578475" y="3946525"/>
          <p14:tracePt t="20175" x="5592763" y="3970338"/>
          <p14:tracePt t="20185" x="5600700" y="3984625"/>
          <p14:tracePt t="20191" x="5600700" y="3992563"/>
          <p14:tracePt t="20199" x="5616575" y="4008438"/>
          <p14:tracePt t="20207" x="5616575" y="4016375"/>
          <p14:tracePt t="20215" x="5622925" y="4016375"/>
          <p14:tracePt t="20223" x="5622925" y="4030663"/>
          <p14:tracePt t="20248" x="5638800" y="4030663"/>
          <p14:tracePt t="20272" x="5654675" y="4030663"/>
          <p14:tracePt t="20288" x="5661025" y="4030663"/>
          <p14:tracePt t="20320" x="5676900" y="4030663"/>
          <p14:tracePt t="20352" x="5684838" y="4046538"/>
          <p14:tracePt t="20385" x="5684838" y="4054475"/>
          <p14:tracePt t="20393" x="5699125" y="4054475"/>
          <p14:tracePt t="20433" x="5707063" y="4054475"/>
          <p14:tracePt t="20473" x="5722938" y="4054475"/>
          <p14:tracePt t="20506" x="5737225" y="4054475"/>
          <p14:tracePt t="20522" x="5745163" y="4054475"/>
          <p14:tracePt t="20539" x="5761038" y="4054475"/>
          <p14:tracePt t="20546" x="5768975" y="4046538"/>
          <p14:tracePt t="20555" x="5783263" y="4046538"/>
          <p14:tracePt t="20562" x="5791200" y="4030663"/>
          <p14:tracePt t="20579" x="5807075" y="4016375"/>
          <p14:tracePt t="20587" x="5813425" y="4016375"/>
          <p14:tracePt t="20603" x="5813425" y="4008438"/>
          <p14:tracePt t="20611" x="5829300" y="4008438"/>
          <p14:tracePt t="20619" x="5829300" y="3992563"/>
          <p14:tracePt t="20627" x="5845175" y="3984625"/>
          <p14:tracePt t="20643" x="5851525" y="3984625"/>
          <p14:tracePt t="20652" x="5851525" y="3970338"/>
          <p14:tracePt t="20676" x="5867400" y="3970338"/>
          <p14:tracePt t="20692" x="5875338" y="3962400"/>
          <p14:tracePt t="20708" x="5889625" y="3962400"/>
          <p14:tracePt t="20718" x="5889625" y="3946525"/>
          <p14:tracePt t="20732" x="5889625" y="3940175"/>
          <p14:tracePt t="20740" x="5897563" y="3940175"/>
          <p14:tracePt t="20748" x="5897563" y="3924300"/>
          <p14:tracePt t="20764" x="5897563" y="3908425"/>
          <p14:tracePt t="20772" x="5913438" y="3902075"/>
          <p14:tracePt t="20789" x="5913438" y="3886200"/>
          <p14:tracePt t="20797" x="5913438" y="3878263"/>
          <p14:tracePt t="20813" x="5913438" y="3863975"/>
          <p14:tracePt t="20821" x="5927725" y="3856038"/>
          <p14:tracePt t="20829" x="5927725" y="3840163"/>
          <p14:tracePt t="20837" x="5935663" y="3825875"/>
          <p14:tracePt t="20845" x="5935663" y="3817938"/>
          <p14:tracePt t="20853" x="5951538" y="3802063"/>
          <p14:tracePt t="20861" x="5959475" y="3794125"/>
          <p14:tracePt t="20869" x="5959475" y="3779838"/>
          <p14:tracePt t="20877" x="5973763" y="3771900"/>
          <p14:tracePt t="20894" x="5981700" y="3756025"/>
          <p14:tracePt t="20910" x="5997575" y="3741738"/>
          <p14:tracePt t="20926" x="6011863" y="3733800"/>
          <p14:tracePt t="20942" x="6019800" y="3733800"/>
          <p14:tracePt t="20952" x="6019800" y="3717925"/>
          <p14:tracePt t="20958" x="6035675" y="3717925"/>
          <p14:tracePt t="20975" x="6042025" y="3717925"/>
          <p14:tracePt t="20985" x="6042025" y="3711575"/>
          <p14:tracePt t="20999" x="6057900" y="3711575"/>
          <p14:tracePt t="21047" x="6065838" y="3711575"/>
          <p14:tracePt t="21071" x="6065838" y="3695700"/>
          <p14:tracePt t="21079" x="6080125" y="3695700"/>
          <p14:tracePt t="21120" x="6088063" y="3695700"/>
          <p14:tracePt t="21209" x="6088063" y="3687763"/>
          <p14:tracePt t="24513" x="6088063" y="3673475"/>
          <p14:tracePt t="24521" x="6088063" y="3665538"/>
          <p14:tracePt t="24529" x="6088063" y="3649663"/>
          <p14:tracePt t="24537" x="6088063" y="3635375"/>
          <p14:tracePt t="24545" x="6080125" y="3627438"/>
          <p14:tracePt t="24553" x="6080125" y="3611563"/>
          <p14:tracePt t="24561" x="6080125" y="3603625"/>
          <p14:tracePt t="24570" x="6080125" y="3589338"/>
          <p14:tracePt t="24577" x="6080125" y="3565525"/>
          <p14:tracePt t="24586" x="6080125" y="3551238"/>
          <p14:tracePt t="24593" x="6065838" y="3543300"/>
          <p14:tracePt t="24602" x="6065838" y="3527425"/>
          <p14:tracePt t="24610" x="6065838" y="3521075"/>
          <p14:tracePt t="24626" x="6057900" y="3505200"/>
          <p14:tracePt t="24635" x="6057900" y="3497263"/>
          <p14:tracePt t="24642" x="6057900" y="3482975"/>
          <p14:tracePt t="24651" x="6042025" y="3482975"/>
          <p14:tracePt t="24658" x="6042025" y="3467100"/>
          <p14:tracePt t="24668" x="6042025" y="3459163"/>
          <p14:tracePt t="24674" x="6035675" y="3444875"/>
          <p14:tracePt t="24682" x="6035675" y="3436938"/>
          <p14:tracePt t="24691" x="6035675" y="3421063"/>
          <p14:tracePt t="24707" x="6019800" y="3413125"/>
          <p14:tracePt t="24715" x="6019800" y="3398838"/>
          <p14:tracePt t="24755" x="6011863" y="3398838"/>
          <p14:tracePt t="24763" x="6011863" y="3390900"/>
          <p14:tracePt t="24812" x="5997575" y="3390900"/>
          <p14:tracePt t="24828" x="5981700" y="3390900"/>
          <p14:tracePt t="24844" x="5973763" y="3390900"/>
          <p14:tracePt t="24852" x="5973763" y="3375025"/>
          <p14:tracePt t="24869" x="5959475" y="3375025"/>
          <p14:tracePt t="24893" x="5951538" y="3375025"/>
          <p14:tracePt t="24909" x="5951538" y="3360738"/>
          <p14:tracePt t="24919" x="5935663" y="3360738"/>
          <p14:tracePt t="24935" x="5927725" y="3360738"/>
          <p14:tracePt t="24941" x="5927725" y="3352800"/>
          <p14:tracePt t="24957" x="5913438" y="3352800"/>
          <p14:tracePt t="24981" x="5897563" y="3352800"/>
          <p14:tracePt t="24989" x="5897563" y="3336925"/>
          <p14:tracePt t="25006" x="5889625" y="3336925"/>
          <p14:tracePt t="25038" x="5875338" y="3330575"/>
          <p14:tracePt t="25054" x="5867400" y="3330575"/>
          <p14:tracePt t="25062" x="5867400" y="3314700"/>
          <p14:tracePt t="25070" x="5851525" y="3314700"/>
          <p14:tracePt t="25086" x="5845175" y="3306763"/>
          <p14:tracePt t="25095" x="5845175" y="3292475"/>
          <p14:tracePt t="25103" x="5829300" y="3292475"/>
          <p14:tracePt t="25111" x="5813425" y="3276600"/>
          <p14:tracePt t="25127" x="5807075" y="3268663"/>
          <p14:tracePt t="25136" x="5791200" y="3268663"/>
          <p14:tracePt t="25151" x="5783263" y="3254375"/>
          <p14:tracePt t="25169" x="5768975" y="3246438"/>
          <p14:tracePt t="25176" x="5761038" y="3246438"/>
          <p14:tracePt t="25192" x="5761038" y="3230563"/>
          <p14:tracePt t="25202" x="5745163" y="3230563"/>
          <p14:tracePt t="25207" x="5737225" y="3222625"/>
          <p14:tracePt t="25224" x="5722938" y="3208338"/>
          <p14:tracePt t="25240" x="5707063" y="3208338"/>
          <p14:tracePt t="25248" x="5707063" y="3192463"/>
          <p14:tracePt t="25256" x="5699125" y="3192463"/>
          <p14:tracePt t="25264" x="5684838" y="3192463"/>
          <p14:tracePt t="25272" x="5684838" y="3184525"/>
          <p14:tracePt t="25281" x="5676900" y="3184525"/>
          <p14:tracePt t="25297" x="5661025" y="3184525"/>
          <p14:tracePt t="25304" x="5661025" y="3170238"/>
          <p14:tracePt t="25321" x="5654675" y="3170238"/>
          <p14:tracePt t="25345" x="5638800" y="3170238"/>
          <p14:tracePt t="25353" x="5622925" y="3170238"/>
          <p14:tracePt t="25377" x="5616575" y="3170238"/>
          <p14:tracePt t="25386" x="5600700" y="3170238"/>
          <p14:tracePt t="25394" x="5592763" y="3170238"/>
          <p14:tracePt t="25410" x="5578475" y="3170238"/>
          <p14:tracePt t="25426" x="5570538" y="3170238"/>
          <p14:tracePt t="25442" x="5554663" y="3170238"/>
          <p14:tracePt t="25452" x="5546725" y="3170238"/>
          <p14:tracePt t="25458" x="5532438" y="3170238"/>
          <p14:tracePt t="25468" x="5532438" y="3184525"/>
          <p14:tracePt t="25474" x="5508625" y="3184525"/>
          <p14:tracePt t="25482" x="5508625" y="3192463"/>
          <p14:tracePt t="25491" x="5494338" y="3208338"/>
          <p14:tracePt t="25502" x="5486400" y="3222625"/>
          <p14:tracePt t="25506" x="5470525" y="3222625"/>
          <p14:tracePt t="25514" x="5470525" y="3230563"/>
          <p14:tracePt t="25531" x="5464175" y="3246438"/>
          <p14:tracePt t="25571" x="5464175" y="3254375"/>
          <p14:tracePt t="25604" x="5448300" y="3254375"/>
          <p14:tracePt t="25611" x="5448300" y="3268663"/>
          <p14:tracePt t="25636" x="5448300" y="3276600"/>
          <p14:tracePt t="25644" x="5432425" y="3292475"/>
          <p14:tracePt t="25652" x="5432425" y="3306763"/>
          <p14:tracePt t="25668" x="5426075" y="3314700"/>
          <p14:tracePt t="25686" x="5426075" y="3330575"/>
          <p14:tracePt t="25702" x="5426075" y="3336925"/>
          <p14:tracePt t="25709" x="5426075" y="3352800"/>
          <p14:tracePt t="25718" x="5426075" y="3360738"/>
          <p14:tracePt t="25735" x="5426075" y="3375025"/>
          <p14:tracePt t="25741" x="5426075" y="3390900"/>
          <p14:tracePt t="25757" x="5432425" y="3398838"/>
          <p14:tracePt t="25765" x="5432425" y="3413125"/>
          <p14:tracePt t="25773" x="5432425" y="3421063"/>
          <p14:tracePt t="25781" x="5448300" y="3444875"/>
          <p14:tracePt t="25789" x="5464175" y="3459163"/>
          <p14:tracePt t="25798" x="5464175" y="3467100"/>
          <p14:tracePt t="25805" x="5470525" y="3482975"/>
          <p14:tracePt t="25813" x="5486400" y="3497263"/>
          <p14:tracePt t="25822" x="5494338" y="3521075"/>
          <p14:tracePt t="25830" x="5508625" y="3521075"/>
          <p14:tracePt t="25838" x="5508625" y="3527425"/>
          <p14:tracePt t="25846" x="5516563" y="3543300"/>
          <p14:tracePt t="25854" x="5532438" y="3551238"/>
          <p14:tracePt t="25862" x="5546725" y="3581400"/>
          <p14:tracePt t="25870" x="5546725" y="3603625"/>
          <p14:tracePt t="25878" x="5554663" y="3611563"/>
          <p14:tracePt t="25886" x="5570538" y="3635375"/>
          <p14:tracePt t="25894" x="5578475" y="3665538"/>
          <p14:tracePt t="25902" x="5578475" y="3687763"/>
          <p14:tracePt t="25910" x="5592763" y="3695700"/>
          <p14:tracePt t="25919" x="5592763" y="3711575"/>
          <p14:tracePt t="25927" x="5600700" y="3733800"/>
          <p14:tracePt t="25935" x="5616575" y="3741738"/>
          <p14:tracePt t="25943" x="5622925" y="3741738"/>
          <p14:tracePt t="25951" x="5622925" y="3756025"/>
          <p14:tracePt t="25959" x="5638800" y="3756025"/>
          <p14:tracePt t="25968" x="5654675" y="3771900"/>
          <p14:tracePt t="25985" x="5661025" y="3779838"/>
          <p14:tracePt t="25991" x="5676900" y="3779838"/>
          <p14:tracePt t="26007" x="5684838" y="3779838"/>
          <p14:tracePt t="26016" x="5684838" y="3794125"/>
          <p14:tracePt t="26024" x="5699125" y="3794125"/>
          <p14:tracePt t="26040" x="5699125" y="3802063"/>
          <p14:tracePt t="26048" x="5707063" y="3802063"/>
          <p14:tracePt t="26056" x="5707063" y="3817938"/>
          <p14:tracePt t="26080" x="5707063" y="3825875"/>
          <p14:tracePt t="26153" x="5699125" y="3825875"/>
          <p14:tracePt t="26161" x="5684838" y="3825875"/>
          <p14:tracePt t="26177" x="5676900" y="3825875"/>
          <p14:tracePt t="26185" x="5661025" y="3825875"/>
          <p14:tracePt t="26193" x="5654675" y="3825875"/>
          <p14:tracePt t="26202" x="5638800" y="3817938"/>
          <p14:tracePt t="26210" x="5622925" y="3802063"/>
          <p14:tracePt t="26219" x="5622925" y="3794125"/>
          <p14:tracePt t="26225" x="5616575" y="3771900"/>
          <p14:tracePt t="26235" x="5600700" y="3741738"/>
          <p14:tracePt t="26242" x="5592763" y="3717925"/>
          <p14:tracePt t="26251" x="5578475" y="3695700"/>
          <p14:tracePt t="26258" x="5570538" y="3673475"/>
          <p14:tracePt t="26268" x="5554663" y="3635375"/>
          <p14:tracePt t="26274" x="5546725" y="3611563"/>
          <p14:tracePt t="26282" x="5532438" y="3589338"/>
          <p14:tracePt t="26290" x="5516563" y="3551238"/>
          <p14:tracePt t="26298" x="5508625" y="3527425"/>
          <p14:tracePt t="26306" x="5508625" y="3505200"/>
          <p14:tracePt t="26314" x="5494338" y="3482975"/>
          <p14:tracePt t="26323" x="5494338" y="3459163"/>
          <p14:tracePt t="26331" x="5486400" y="3444875"/>
          <p14:tracePt t="26339" x="5486400" y="3436938"/>
          <p14:tracePt t="26347" x="5486400" y="3421063"/>
          <p14:tracePt t="26355" x="5486400" y="3413125"/>
          <p14:tracePt t="26363" x="5486400" y="3398838"/>
          <p14:tracePt t="26371" x="5486400" y="3390900"/>
          <p14:tracePt t="26379" x="5494338" y="3375025"/>
          <p14:tracePt t="26387" x="5508625" y="3360738"/>
          <p14:tracePt t="26395" x="5516563" y="3352800"/>
          <p14:tracePt t="26403" x="5532438" y="3336925"/>
          <p14:tracePt t="26411" x="5546725" y="3330575"/>
          <p14:tracePt t="26419" x="5570538" y="3314700"/>
          <p14:tracePt t="26428" x="5578475" y="3292475"/>
          <p14:tracePt t="26436" x="5592763" y="3276600"/>
          <p14:tracePt t="26444" x="5616575" y="3276600"/>
          <p14:tracePt t="26452" x="5638800" y="3268663"/>
          <p14:tracePt t="26460" x="5654675" y="3254375"/>
          <p14:tracePt t="26469" x="5676900" y="3254375"/>
          <p14:tracePt t="26476" x="5699125" y="3246438"/>
          <p14:tracePt t="26485" x="5707063" y="3246438"/>
          <p14:tracePt t="26492" x="5737225" y="3246438"/>
          <p14:tracePt t="26502" x="5761038" y="3246438"/>
          <p14:tracePt t="26508" x="5783263" y="3246438"/>
          <p14:tracePt t="26518" x="5807075" y="3246438"/>
          <p14:tracePt t="26524" x="5829300" y="3246438"/>
          <p14:tracePt t="26535" x="5851525" y="3254375"/>
          <p14:tracePt t="26540" x="5875338" y="3276600"/>
          <p14:tracePt t="26552" x="5889625" y="3292475"/>
          <p14:tracePt t="26557" x="5913438" y="3314700"/>
          <p14:tracePt t="26568" x="5935663" y="3336925"/>
          <p14:tracePt t="26573" x="5951538" y="3360738"/>
          <p14:tracePt t="26585" x="5973763" y="3390900"/>
          <p14:tracePt t="26589" x="5973763" y="3398838"/>
          <p14:tracePt t="26602" x="5981700" y="3436938"/>
          <p14:tracePt t="26605" x="5997575" y="3459163"/>
          <p14:tracePt t="26619" x="6011863" y="3467100"/>
          <p14:tracePt t="26622" x="6019800" y="3497263"/>
          <p14:tracePt t="26635" x="6019800" y="3505200"/>
          <p14:tracePt t="26637" x="6035675" y="3521075"/>
          <p14:tracePt t="26652" x="6035675" y="3527425"/>
          <p14:tracePt t="26654" x="6042025" y="3543300"/>
          <p14:tracePt t="26668" x="6042025" y="3551238"/>
          <p14:tracePt t="26678" x="6057900" y="3551238"/>
          <p14:tracePt t="26686" x="6057900" y="3565525"/>
          <p14:tracePt t="26710" x="6065838" y="3565525"/>
          <p14:tracePt t="26767" x="6065838" y="3543300"/>
          <p14:tracePt t="26775" x="6057900" y="3527425"/>
          <p14:tracePt t="26785" x="6042025" y="3505200"/>
          <p14:tracePt t="26791" x="6035675" y="3482975"/>
          <p14:tracePt t="26801" x="6011863" y="3459163"/>
          <p14:tracePt t="26807" x="5981700" y="3421063"/>
          <p14:tracePt t="26815" x="5951538" y="3398838"/>
          <p14:tracePt t="26823" x="5927725" y="3375025"/>
          <p14:tracePt t="26831" x="5889625" y="3352800"/>
          <p14:tracePt t="26840" x="5867400" y="3330575"/>
          <p14:tracePt t="26848" x="5829300" y="3314700"/>
          <p14:tracePt t="26856" x="5791200" y="3292475"/>
          <p14:tracePt t="26864" x="5745163" y="3276600"/>
          <p14:tracePt t="26872" x="5737225" y="3276600"/>
          <p14:tracePt t="26880" x="5676900" y="3254375"/>
          <p14:tracePt t="26888" x="5654675" y="3254375"/>
          <p14:tracePt t="26896" x="5600700" y="3254375"/>
          <p14:tracePt t="26904" x="5570538" y="3254375"/>
          <p14:tracePt t="26912" x="5532438" y="3254375"/>
          <p14:tracePt t="26920" x="5508625" y="3254375"/>
          <p14:tracePt t="26928" x="5470525" y="3254375"/>
          <p14:tracePt t="26936" x="5448300" y="3268663"/>
          <p14:tracePt t="26944" x="5410200" y="3292475"/>
          <p14:tracePt t="26953" x="5402263" y="3306763"/>
          <p14:tracePt t="26961" x="5380038" y="3330575"/>
          <p14:tracePt t="26969" x="5349875" y="3352800"/>
          <p14:tracePt t="26977" x="5326063" y="3375025"/>
          <p14:tracePt t="26985" x="5318125" y="3390900"/>
          <p14:tracePt t="26993" x="5303838" y="3413125"/>
          <p14:tracePt t="27002" x="5303838" y="3421063"/>
          <p14:tracePt t="27009" x="5303838" y="3436938"/>
          <p14:tracePt t="27019" x="5303838" y="3444875"/>
          <p14:tracePt t="27025" x="5303838" y="3459163"/>
          <p14:tracePt t="27035" x="5303838" y="3482975"/>
          <p14:tracePt t="27041" x="5303838" y="3497263"/>
          <p14:tracePt t="27052" x="5303838" y="3521075"/>
          <p14:tracePt t="27058" x="5303838" y="3551238"/>
          <p14:tracePt t="27069" x="5303838" y="3565525"/>
          <p14:tracePt t="27074" x="5303838" y="3589338"/>
          <p14:tracePt t="27085" x="5326063" y="3635375"/>
          <p14:tracePt t="27090" x="5326063" y="3649663"/>
          <p14:tracePt t="27102" x="5341938" y="3673475"/>
          <p14:tracePt t="27106" x="5349875" y="3695700"/>
          <p14:tracePt t="27118" x="5364163" y="3717925"/>
          <p14:tracePt t="27122" x="5364163" y="3733800"/>
          <p14:tracePt t="27135" x="5380038" y="3733800"/>
          <p14:tracePt t="27138" x="5380038" y="3741738"/>
          <p14:tracePt t="27152" x="5387975" y="3756025"/>
          <p14:tracePt t="27162" x="5402263" y="3756025"/>
          <p14:tracePt t="27179" x="5410200" y="3756025"/>
          <p14:tracePt t="27187" x="5426075" y="3756025"/>
          <p14:tracePt t="27195" x="5448300" y="3756025"/>
          <p14:tracePt t="27203" x="5464175" y="3756025"/>
          <p14:tracePt t="27211" x="5470525" y="3756025"/>
          <p14:tracePt t="27219" x="5494338" y="3771900"/>
          <p14:tracePt t="27227" x="5508625" y="3771900"/>
          <p14:tracePt t="27235" x="5532438" y="3771900"/>
          <p14:tracePt t="27243" x="5546725" y="3779838"/>
          <p14:tracePt t="27252" x="5570538" y="3779838"/>
          <p14:tracePt t="27259" x="5592763" y="3779838"/>
          <p14:tracePt t="27268" x="5600700" y="3794125"/>
          <p14:tracePt t="27276" x="5638800" y="3794125"/>
          <p14:tracePt t="27285" x="5661025" y="3802063"/>
          <p14:tracePt t="27292" x="5684838" y="3802063"/>
          <p14:tracePt t="27302" x="5699125" y="3817938"/>
          <p14:tracePt t="27308" x="5722938" y="3817938"/>
          <p14:tracePt t="27319" x="5745163" y="3817938"/>
          <p14:tracePt t="27324" x="5761038" y="3817938"/>
          <p14:tracePt t="27341" x="5768975" y="3817938"/>
          <p14:tracePt t="27356" x="5768975" y="3825875"/>
          <p14:tracePt t="27429" x="5761038" y="3825875"/>
          <p14:tracePt t="27437" x="5745163" y="3825875"/>
          <p14:tracePt t="27445" x="5737225" y="3825875"/>
          <p14:tracePt t="27453" x="5722938" y="3825875"/>
          <p14:tracePt t="27461" x="5707063" y="3825875"/>
          <p14:tracePt t="27470" x="5699125" y="3825875"/>
          <p14:tracePt t="27478" x="5684838" y="3825875"/>
          <p14:tracePt t="27486" x="5676900" y="3825875"/>
          <p14:tracePt t="27494" x="5661025" y="3817938"/>
          <p14:tracePt t="27502" x="5654675" y="3802063"/>
          <p14:tracePt t="27510" x="5638800" y="3802063"/>
          <p14:tracePt t="27518" x="5638800" y="3794125"/>
          <p14:tracePt t="27526" x="5622925" y="3779838"/>
          <p14:tracePt t="27535" x="5616575" y="3771900"/>
          <p14:tracePt t="27542" x="5600700" y="3771900"/>
          <p14:tracePt t="27551" x="5600700" y="3756025"/>
          <p14:tracePt t="27558" x="5592763" y="3756025"/>
          <p14:tracePt t="27568" x="5592763" y="3741738"/>
          <p14:tracePt t="27574" x="5578475" y="3733800"/>
          <p14:tracePt t="27591" x="5570538" y="3717925"/>
          <p14:tracePt t="27599" x="5554663" y="3711575"/>
          <p14:tracePt t="27607" x="5554663" y="3695700"/>
          <p14:tracePt t="27615" x="5546725" y="3687763"/>
          <p14:tracePt t="27623" x="5546725" y="3673475"/>
          <p14:tracePt t="27631" x="5532438" y="3665538"/>
          <p14:tracePt t="27640" x="5516563" y="3649663"/>
          <p14:tracePt t="27647" x="5516563" y="3627438"/>
          <p14:tracePt t="27655" x="5508625" y="3611563"/>
          <p14:tracePt t="27664" x="5494338" y="3589338"/>
          <p14:tracePt t="27671" x="5494338" y="3581400"/>
          <p14:tracePt t="27680" x="5486400" y="3551238"/>
          <p14:tracePt t="27688" x="5486400" y="3527425"/>
          <p14:tracePt t="27696" x="5486400" y="3521075"/>
          <p14:tracePt t="27704" x="5470525" y="3505200"/>
          <p14:tracePt t="27712" x="5470525" y="3497263"/>
          <p14:tracePt t="27720" x="5470525" y="3467100"/>
          <p14:tracePt t="27728" x="5470525" y="3459163"/>
          <p14:tracePt t="27736" x="5470525" y="3444875"/>
          <p14:tracePt t="27744" x="5470525" y="3436938"/>
          <p14:tracePt t="27752" x="5470525" y="3421063"/>
          <p14:tracePt t="27761" x="5470525" y="3413125"/>
          <p14:tracePt t="27769" x="5486400" y="3390900"/>
          <p14:tracePt t="27776" x="5494338" y="3375025"/>
          <p14:tracePt t="27785" x="5508625" y="3375025"/>
          <p14:tracePt t="27793" x="5516563" y="3352800"/>
          <p14:tracePt t="27802" x="5546725" y="3336925"/>
          <p14:tracePt t="27809" x="5578475" y="3330575"/>
          <p14:tracePt t="27819" x="5600700" y="3314700"/>
          <p14:tracePt t="27825" x="5638800" y="3292475"/>
          <p14:tracePt t="27835" x="5661025" y="3276600"/>
          <p14:tracePt t="27841" x="5684838" y="3276600"/>
          <p14:tracePt t="27852" x="5722938" y="3254375"/>
          <p14:tracePt t="27857" x="5745163" y="3254375"/>
          <p14:tracePt t="27869" x="5768975" y="3246438"/>
          <p14:tracePt t="27874" x="5791200" y="3246438"/>
          <p14:tracePt t="27885" x="5807075" y="3230563"/>
          <p14:tracePt t="27890" x="5813425" y="3230563"/>
          <p14:tracePt t="27902" x="5845175" y="3230563"/>
          <p14:tracePt t="27906" x="5851525" y="3230563"/>
          <p14:tracePt t="27918" x="5867400" y="3230563"/>
          <p14:tracePt t="27922" x="5875338" y="3230563"/>
          <p14:tracePt t="27935" x="5897563" y="3230563"/>
          <p14:tracePt t="27938" x="5935663" y="3230563"/>
          <p14:tracePt t="27952" x="5951538" y="3246438"/>
          <p14:tracePt t="27955" x="5973763" y="3254375"/>
          <p14:tracePt t="27968" x="5997575" y="3276600"/>
          <p14:tracePt t="27971" x="6019800" y="3306763"/>
          <p14:tracePt t="27985" x="6042025" y="3336925"/>
          <p14:tracePt t="27987" x="6065838" y="3375025"/>
          <p14:tracePt t="28002" x="6088063" y="3413125"/>
          <p14:tracePt t="28003" x="6103938" y="3436938"/>
          <p14:tracePt t="28018" x="6118225" y="3459163"/>
          <p14:tracePt t="28020" x="6126163" y="3497263"/>
          <p14:tracePt t="28035" x="6142038" y="3521075"/>
          <p14:tracePt t="28036" x="6149975" y="3527425"/>
          <p14:tracePt t="28043" x="6164263" y="3551238"/>
          <p14:tracePt t="28052" x="6164263" y="3565525"/>
          <p14:tracePt t="28059" x="6172200" y="3565525"/>
          <p14:tracePt t="28069" x="6172200" y="3581400"/>
          <p14:tracePt t="28148" x="6172200" y="3565525"/>
          <p14:tracePt t="28156" x="6172200" y="3551238"/>
          <p14:tracePt t="28173" x="6172200" y="3543300"/>
          <p14:tracePt t="28180" x="6172200" y="3527425"/>
          <p14:tracePt t="28197" x="6172200" y="3521075"/>
          <p14:tracePt t="28237" x="6172200" y="3505200"/>
          <p14:tracePt t="28269" x="6172200" y="3497263"/>
          <p14:tracePt t="28286" x="6164263" y="3482975"/>
          <p14:tracePt t="28302" x="6149975" y="3467100"/>
          <p14:tracePt t="28310" x="6149975" y="3459163"/>
          <p14:tracePt t="28326" x="6142038" y="3459163"/>
          <p14:tracePt t="28335" x="6142038" y="3444875"/>
          <p14:tracePt t="28352" x="6142038" y="3436938"/>
          <p14:tracePt t="28358" x="6126163" y="3436938"/>
          <p14:tracePt t="28374" x="6118225" y="3421063"/>
          <p14:tracePt t="28391" x="6103938" y="3413125"/>
          <p14:tracePt t="28407" x="6088063" y="3398838"/>
          <p14:tracePt t="28415" x="6080125" y="3390900"/>
          <p14:tracePt t="28423" x="6065838" y="3375025"/>
          <p14:tracePt t="28431" x="6065838" y="3360738"/>
          <p14:tracePt t="28439" x="6057900" y="3352800"/>
          <p14:tracePt t="28455" x="6042025" y="3336925"/>
          <p14:tracePt t="28464" x="6042025" y="3330575"/>
          <p14:tracePt t="28471" x="6035675" y="3330575"/>
          <p14:tracePt t="28480" x="6035675" y="3314700"/>
          <p14:tracePt t="28496" x="6035675" y="3306763"/>
          <p14:tracePt t="28503" x="6019800" y="3306763"/>
          <p14:tracePt t="28520" x="6019800" y="3292475"/>
          <p14:tracePt t="28536" x="6011863" y="3292475"/>
          <p14:tracePt t="28544" x="6011863" y="3276600"/>
          <p14:tracePt t="28552" x="5997575" y="3276600"/>
          <p14:tracePt t="28569" x="5981700" y="3268663"/>
          <p14:tracePt t="28577" x="5973763" y="3268663"/>
          <p14:tracePt t="28585" x="5959475" y="3254375"/>
          <p14:tracePt t="28593" x="5951538" y="3254375"/>
          <p14:tracePt t="28602" x="5935663" y="3246438"/>
          <p14:tracePt t="28609" x="5927725" y="3246438"/>
          <p14:tracePt t="28619" x="5913438" y="3230563"/>
          <p14:tracePt t="28625" x="5897563" y="3230563"/>
          <p14:tracePt t="28635" x="5889625" y="3222625"/>
          <p14:tracePt t="28641" x="5867400" y="3222625"/>
          <p14:tracePt t="28652" x="5851525" y="3208338"/>
          <p14:tracePt t="28657" x="5845175" y="3208338"/>
          <p14:tracePt t="28665" x="5813425" y="3192463"/>
          <p14:tracePt t="28673" x="5791200" y="3192463"/>
          <p14:tracePt t="28681" x="5783263" y="3192463"/>
          <p14:tracePt t="28690" x="5768975" y="3192463"/>
          <p14:tracePt t="28698" x="5761038" y="3192463"/>
          <p14:tracePt t="28706" x="5737225" y="3192463"/>
          <p14:tracePt t="28713" x="5722938" y="3192463"/>
          <p14:tracePt t="28722" x="5707063" y="3192463"/>
          <p14:tracePt t="28730" x="5699125" y="3192463"/>
          <p14:tracePt t="28738" x="5684838" y="3192463"/>
          <p14:tracePt t="28754" x="5676900" y="3192463"/>
          <p14:tracePt t="28762" x="5661025" y="3192463"/>
          <p14:tracePt t="28771" x="5654675" y="3208338"/>
          <p14:tracePt t="28779" x="5638800" y="3208338"/>
          <p14:tracePt t="28787" x="5622925" y="3222625"/>
          <p14:tracePt t="28794" x="5616575" y="3230563"/>
          <p14:tracePt t="28803" x="5600700" y="3246438"/>
          <p14:tracePt t="28811" x="5592763" y="3246438"/>
          <p14:tracePt t="28819" x="5592763" y="3254375"/>
          <p14:tracePt t="28827" x="5578475" y="3254375"/>
          <p14:tracePt t="28836" x="5570538" y="3268663"/>
          <p14:tracePt t="28843" x="5554663" y="3268663"/>
          <p14:tracePt t="28851" x="5554663" y="3276600"/>
          <p14:tracePt t="28859" x="5546725" y="3276600"/>
          <p14:tracePt t="28868" x="5532438" y="3292475"/>
          <p14:tracePt t="28875" x="5516563" y="3292475"/>
          <p14:tracePt t="28885" x="5508625" y="3306763"/>
          <p14:tracePt t="28902" x="5494338" y="3314700"/>
          <p14:tracePt t="28908" x="5486400" y="3314700"/>
          <p14:tracePt t="28918" x="5486400" y="3330575"/>
          <p14:tracePt t="28924" x="5470525" y="3336925"/>
          <p14:tracePt t="28940" x="5464175" y="3352800"/>
          <p14:tracePt t="28951" x="5464175" y="3360738"/>
          <p14:tracePt t="28964" x="5448300" y="3375025"/>
          <p14:tracePt t="28972" x="5448300" y="3390900"/>
          <p14:tracePt t="28988" x="5448300" y="3398838"/>
          <p14:tracePt t="28997" x="5448300" y="3413125"/>
          <p14:tracePt t="29005" x="5448300" y="3421063"/>
          <p14:tracePt t="29013" x="5448300" y="3436938"/>
          <p14:tracePt t="29021" x="5432425" y="3444875"/>
          <p14:tracePt t="29029" x="5432425" y="3459163"/>
          <p14:tracePt t="29045" x="5432425" y="3482975"/>
          <p14:tracePt t="29053" x="5426075" y="3497263"/>
          <p14:tracePt t="29061" x="5426075" y="3505200"/>
          <p14:tracePt t="29069" x="5426075" y="3521075"/>
          <p14:tracePt t="29077" x="5426075" y="3527425"/>
          <p14:tracePt t="29086" x="5426075" y="3543300"/>
          <p14:tracePt t="29094" x="5426075" y="3551238"/>
          <p14:tracePt t="29102" x="5426075" y="3565525"/>
          <p14:tracePt t="29109" x="5426075" y="3581400"/>
          <p14:tracePt t="29118" x="5426075" y="3589338"/>
          <p14:tracePt t="29126" x="5426075" y="3603625"/>
          <p14:tracePt t="29135" x="5426075" y="3611563"/>
          <p14:tracePt t="29142" x="5426075" y="3627438"/>
          <p14:tracePt t="29151" x="5426075" y="3649663"/>
          <p14:tracePt t="29158" x="5432425" y="3673475"/>
          <p14:tracePt t="29168" x="5448300" y="3687763"/>
          <p14:tracePt t="29174" x="5470525" y="3717925"/>
          <p14:tracePt t="29182" x="5486400" y="3733800"/>
          <p14:tracePt t="29191" x="5494338" y="3756025"/>
          <p14:tracePt t="29202" x="5508625" y="3771900"/>
          <p14:tracePt t="29206" x="5516563" y="3779838"/>
          <p14:tracePt t="29214" x="5532438" y="3794125"/>
          <p14:tracePt t="29223" x="5554663" y="3802063"/>
          <p14:tracePt t="29231" x="5570538" y="3817938"/>
          <p14:tracePt t="29239" x="5578475" y="3817938"/>
          <p14:tracePt t="29247" x="5600700" y="3825875"/>
          <p14:tracePt t="29255" x="5622925" y="3825875"/>
          <p14:tracePt t="29263" x="5654675" y="3825875"/>
          <p14:tracePt t="29271" x="5661025" y="3840163"/>
          <p14:tracePt t="29279" x="5684838" y="3840163"/>
          <p14:tracePt t="29288" x="5707063" y="3856038"/>
          <p14:tracePt t="29296" x="5722938" y="3856038"/>
          <p14:tracePt t="29304" x="5745163" y="3863975"/>
          <p14:tracePt t="29311" x="5761038" y="3878263"/>
          <p14:tracePt t="29319" x="5783263" y="3886200"/>
          <p14:tracePt t="29328" x="5791200" y="3886200"/>
          <p14:tracePt t="29336" x="5813425" y="3902075"/>
          <p14:tracePt t="29344" x="5845175" y="3902075"/>
          <p14:tracePt t="29352" x="5867400" y="3902075"/>
          <p14:tracePt t="29360" x="5875338" y="3908425"/>
          <p14:tracePt t="29369" x="5897563" y="3908425"/>
          <p14:tracePt t="29376" x="5913438" y="3908425"/>
          <p14:tracePt t="29385" x="5927725" y="3908425"/>
          <p14:tracePt t="29392" x="5935663" y="3908425"/>
          <p14:tracePt t="29409" x="5951538" y="3908425"/>
          <p14:tracePt t="29433" x="5959475" y="3908425"/>
          <p14:tracePt t="29513" x="5951538" y="3908425"/>
          <p14:tracePt t="29522" x="5935663" y="3908425"/>
          <p14:tracePt t="29530" x="5927725" y="3908425"/>
          <p14:tracePt t="29538" x="5897563" y="3908425"/>
          <p14:tracePt t="29546" x="5889625" y="3902075"/>
          <p14:tracePt t="29554" x="5875338" y="3902075"/>
          <p14:tracePt t="29562" x="5867400" y="3902075"/>
          <p14:tracePt t="29570" x="5845175" y="3902075"/>
          <p14:tracePt t="29578" x="5829300" y="3886200"/>
          <p14:tracePt t="29586" x="5813425" y="3886200"/>
          <p14:tracePt t="29594" x="5813425" y="3878263"/>
          <p14:tracePt t="29603" x="5807075" y="3878263"/>
          <p14:tracePt t="29610" x="5791200" y="3863975"/>
          <p14:tracePt t="29619" x="5783263" y="3856038"/>
          <p14:tracePt t="29627" x="5768975" y="3856038"/>
          <p14:tracePt t="29636" x="5761038" y="3840163"/>
          <p14:tracePt t="29643" x="5745163" y="3825875"/>
          <p14:tracePt t="29651" x="5737225" y="3817938"/>
          <p14:tracePt t="29659" x="5737225" y="3802063"/>
          <p14:tracePt t="29668" x="5722938" y="3794125"/>
          <p14:tracePt t="29675" x="5699125" y="3756025"/>
          <p14:tracePt t="29685" x="5684838" y="3733800"/>
          <p14:tracePt t="29692" x="5676900" y="3711575"/>
          <p14:tracePt t="29702" x="5654675" y="3687763"/>
          <p14:tracePt t="29707" x="5638800" y="3665538"/>
          <p14:tracePt t="29716" x="5616575" y="3627438"/>
          <p14:tracePt t="29724" x="5600700" y="3611563"/>
          <p14:tracePt t="29732" x="5578475" y="3581400"/>
          <p14:tracePt t="29740" x="5570538" y="3551238"/>
          <p14:tracePt t="29748" x="5554663" y="3527425"/>
          <p14:tracePt t="29756" x="5546725" y="3505200"/>
          <p14:tracePt t="29764" x="5532438" y="3482975"/>
          <p14:tracePt t="29772" x="5532438" y="3459163"/>
          <p14:tracePt t="29780" x="5516563" y="3444875"/>
          <p14:tracePt t="29788" x="5516563" y="3421063"/>
          <p14:tracePt t="29796" x="5516563" y="3413125"/>
          <p14:tracePt t="29804" x="5516563" y="3398838"/>
          <p14:tracePt t="29812" x="5516563" y="3390900"/>
          <p14:tracePt t="29821" x="5516563" y="3375025"/>
          <p14:tracePt t="29828" x="5516563" y="3360738"/>
          <p14:tracePt t="29845" x="5516563" y="3352800"/>
          <p14:tracePt t="29853" x="5516563" y="3336925"/>
          <p14:tracePt t="29869" x="5532438" y="3330575"/>
          <p14:tracePt t="29877" x="5546725" y="3314700"/>
          <p14:tracePt t="29885" x="5546725" y="3306763"/>
          <p14:tracePt t="29893" x="5554663" y="3292475"/>
          <p14:tracePt t="29902" x="5570538" y="3292475"/>
          <p14:tracePt t="29909" x="5578475" y="3276600"/>
          <p14:tracePt t="29919" x="5592763" y="3268663"/>
          <p14:tracePt t="29925" x="5600700" y="3254375"/>
          <p14:tracePt t="29935" x="5616575" y="3254375"/>
          <p14:tracePt t="29942" x="5622925" y="3254375"/>
          <p14:tracePt t="29951" x="5638800" y="3246438"/>
          <p14:tracePt t="29958" x="5638800" y="3230563"/>
          <p14:tracePt t="29968" x="5654675" y="3230563"/>
          <p14:tracePt t="29974" x="5661025" y="3222625"/>
          <p14:tracePt t="29982" x="5676900" y="3222625"/>
          <p14:tracePt t="29990" x="5684838" y="3222625"/>
          <p14:tracePt t="29998" x="5699125" y="3208338"/>
          <p14:tracePt t="30006" x="5707063" y="3208338"/>
          <p14:tracePt t="30015" x="5722938" y="3208338"/>
          <p14:tracePt t="30023" x="5737225" y="3208338"/>
          <p14:tracePt t="30031" x="5768975" y="3208338"/>
          <p14:tracePt t="30039" x="5791200" y="3208338"/>
          <p14:tracePt t="30047" x="5829300" y="3208338"/>
          <p14:tracePt t="30055" x="5851525" y="3222625"/>
          <p14:tracePt t="30063" x="5889625" y="3222625"/>
          <p14:tracePt t="30071" x="5897563" y="3230563"/>
          <p14:tracePt t="30079" x="5951538" y="3254375"/>
          <p14:tracePt t="30087" x="5973763" y="3268663"/>
          <p14:tracePt t="30095" x="5997575" y="3292475"/>
          <p14:tracePt t="30103" x="6019800" y="3314700"/>
          <p14:tracePt t="30111" x="6035675" y="3330575"/>
          <p14:tracePt t="30119" x="6042025" y="3352800"/>
          <p14:tracePt t="30127" x="6057900" y="3375025"/>
          <p14:tracePt t="30136" x="6065838" y="3398838"/>
          <p14:tracePt t="30144" x="6080125" y="3421063"/>
          <p14:tracePt t="30152" x="6088063" y="3444875"/>
          <p14:tracePt t="30160" x="6103938" y="3459163"/>
          <p14:tracePt t="30169" x="6103938" y="3467100"/>
          <p14:tracePt t="30176" x="6103938" y="3482975"/>
          <p14:tracePt t="30185" x="6118225" y="3497263"/>
          <p14:tracePt t="30192" x="6118225" y="3505200"/>
          <p14:tracePt t="30225" x="6118225" y="3521075"/>
          <p14:tracePt t="30273" x="6103938" y="3521075"/>
          <p14:tracePt t="30281" x="6103938" y="3505200"/>
          <p14:tracePt t="30289" x="6088063" y="3497263"/>
          <p14:tracePt t="30297" x="6080125" y="3482975"/>
          <p14:tracePt t="30305" x="6065838" y="3467100"/>
          <p14:tracePt t="30313" x="6035675" y="3444875"/>
          <p14:tracePt t="30321" x="6019800" y="3421063"/>
          <p14:tracePt t="30330" x="6011863" y="3413125"/>
          <p14:tracePt t="30338" x="5981700" y="3390900"/>
          <p14:tracePt t="30346" x="5951538" y="3360738"/>
          <p14:tracePt t="30354" x="5927725" y="3352800"/>
          <p14:tracePt t="30362" x="5897563" y="3330575"/>
          <p14:tracePt t="30370" x="5875338" y="3314700"/>
          <p14:tracePt t="30378" x="5851525" y="3292475"/>
          <p14:tracePt t="30386" x="5829300" y="3276600"/>
          <p14:tracePt t="30394" x="5807075" y="3268663"/>
          <p14:tracePt t="30402" x="5783263" y="3254375"/>
          <p14:tracePt t="30410" x="5745163" y="3254375"/>
          <p14:tracePt t="30418" x="5737225" y="3254375"/>
          <p14:tracePt t="30426" x="5707063" y="3246438"/>
          <p14:tracePt t="30435" x="5684838" y="3246438"/>
          <p14:tracePt t="30442" x="5661025" y="3246438"/>
          <p14:tracePt t="30451" x="5638800" y="3246438"/>
          <p14:tracePt t="30459" x="5622925" y="3246438"/>
          <p14:tracePt t="30468" x="5600700" y="3246438"/>
          <p14:tracePt t="30475" x="5592763" y="3246438"/>
          <p14:tracePt t="30485" x="5570538" y="3254375"/>
          <p14:tracePt t="30491" x="5554663" y="3268663"/>
          <p14:tracePt t="30501" x="5546725" y="3268663"/>
          <p14:tracePt t="30507" x="5532438" y="3276600"/>
          <p14:tracePt t="30515" x="5516563" y="3306763"/>
          <p14:tracePt t="30523" x="5494338" y="3330575"/>
          <p14:tracePt t="30532" x="5486400" y="3336925"/>
          <p14:tracePt t="30540" x="5470525" y="3360738"/>
          <p14:tracePt t="30548" x="5464175" y="3398838"/>
          <p14:tracePt t="30556" x="5448300" y="3413125"/>
          <p14:tracePt t="30564" x="5426075" y="3459163"/>
          <p14:tracePt t="30572" x="5426075" y="3482975"/>
          <p14:tracePt t="30580" x="5410200" y="3521075"/>
          <p14:tracePt t="30588" x="5402263" y="3551238"/>
          <p14:tracePt t="30596" x="5402263" y="3581400"/>
          <p14:tracePt t="30604" x="5402263" y="3603625"/>
          <p14:tracePt t="30612" x="5402263" y="3635375"/>
          <p14:tracePt t="30620" x="5387975" y="3673475"/>
          <p14:tracePt t="30628" x="5387975" y="3687763"/>
          <p14:tracePt t="30636" x="5387975" y="3711575"/>
          <p14:tracePt t="30645" x="5387975" y="3733800"/>
          <p14:tracePt t="30653" x="5387975" y="3741738"/>
          <p14:tracePt t="30661" x="5387975" y="3756025"/>
          <p14:tracePt t="30669" x="5402263" y="3779838"/>
          <p14:tracePt t="30677" x="5426075" y="3779838"/>
          <p14:tracePt t="30685" x="5448300" y="3794125"/>
          <p14:tracePt t="30693" x="5470525" y="3802063"/>
          <p14:tracePt t="30702" x="5508625" y="3817938"/>
          <p14:tracePt t="30709" x="5532438" y="3825875"/>
          <p14:tracePt t="30718" x="5570538" y="3840163"/>
          <p14:tracePt t="30725" x="5592763" y="3863975"/>
          <p14:tracePt t="30735" x="5622925" y="3886200"/>
          <p14:tracePt t="30741" x="5638800" y="3902075"/>
          <p14:tracePt t="30752" x="5661025" y="3924300"/>
          <p14:tracePt t="30757" x="5676900" y="3946525"/>
          <p14:tracePt t="30768" x="5699125" y="3962400"/>
          <p14:tracePt t="30774" x="5722938" y="3984625"/>
          <p14:tracePt t="30785" x="5761038" y="4008438"/>
          <p14:tracePt t="30790" x="5783263" y="4008438"/>
          <p14:tracePt t="30802" x="5807075" y="4016375"/>
          <p14:tracePt t="30806" x="5845175" y="4016375"/>
          <p14:tracePt t="30819" x="5875338" y="4016375"/>
          <p14:tracePt t="30822" x="5897563" y="4016375"/>
          <p14:tracePt t="30835" x="5951538" y="4016375"/>
          <p14:tracePt t="30838" x="5973763" y="4008438"/>
          <p14:tracePt t="30852" x="5997575" y="3992563"/>
          <p14:tracePt t="30854" x="6019800" y="3992563"/>
          <p14:tracePt t="30868" x="6035675" y="3984625"/>
          <p14:tracePt t="30871" x="6042025" y="3984625"/>
          <p14:tracePt t="30885" x="6057900" y="3984625"/>
          <p14:tracePt t="30887" x="6057900" y="3970338"/>
          <p14:tracePt t="30902" x="6065838" y="3970338"/>
          <p14:tracePt t="30968" x="6080125" y="3970338"/>
          <p14:tracePt t="31008" x="6080125" y="3962400"/>
          <p14:tracePt t="31024" x="6088063" y="3962400"/>
          <p14:tracePt t="31035" x="6088063" y="3946525"/>
          <p14:tracePt t="31040" x="6088063" y="3940175"/>
          <p14:tracePt t="31049" x="6103938" y="3940175"/>
          <p14:tracePt t="31057" x="6103938" y="3924300"/>
          <p14:tracePt t="31073" x="6103938" y="3908425"/>
          <p14:tracePt t="31081" x="6118225" y="3908425"/>
          <p14:tracePt t="31089" x="6118225" y="3902075"/>
          <p14:tracePt t="31105" x="6118225" y="3886200"/>
          <p14:tracePt t="31121" x="6118225" y="3878263"/>
          <p14:tracePt t="31129" x="6118225" y="3856038"/>
          <p14:tracePt t="31137" x="6118225" y="3825875"/>
          <p14:tracePt t="31145" x="6118225" y="3802063"/>
          <p14:tracePt t="31154" x="6118225" y="3756025"/>
          <p14:tracePt t="31162" x="6118225" y="3711575"/>
          <p14:tracePt t="31170" x="6118225" y="3673475"/>
          <p14:tracePt t="31178" x="6103938" y="3635375"/>
          <p14:tracePt t="31186" x="6103938" y="3611563"/>
          <p14:tracePt t="31194" x="6080125" y="3581400"/>
          <p14:tracePt t="31202" x="6065838" y="3551238"/>
          <p14:tracePt t="31210" x="6057900" y="3527425"/>
          <p14:tracePt t="31219" x="6035675" y="3482975"/>
          <p14:tracePt t="31226" x="6011863" y="3459163"/>
          <p14:tracePt t="31235" x="5997575" y="3436938"/>
          <p14:tracePt t="31242" x="5973763" y="3413125"/>
          <p14:tracePt t="31251" x="5959475" y="3398838"/>
          <p14:tracePt t="31258" x="5951538" y="3390900"/>
          <p14:tracePt t="31269" x="5935663" y="3360738"/>
          <p14:tracePt t="31275" x="5927725" y="3336925"/>
          <p14:tracePt t="31284" x="5913438" y="3314700"/>
          <p14:tracePt t="31291" x="5913438" y="3306763"/>
          <p14:tracePt t="31299" x="5897563" y="3276600"/>
          <p14:tracePt t="31646" x="5889625" y="3276600"/>
          <p14:tracePt t="31654" x="5875338" y="3276600"/>
          <p14:tracePt t="31663" x="5867400" y="3276600"/>
          <p14:tracePt t="31671" x="5851525" y="3268663"/>
          <p14:tracePt t="31679" x="5845175" y="3268663"/>
          <p14:tracePt t="31687" x="5813425" y="3268663"/>
          <p14:tracePt t="31695" x="5807075" y="3254375"/>
          <p14:tracePt t="31703" x="5791200" y="3254375"/>
          <p14:tracePt t="31711" x="5768975" y="3254375"/>
          <p14:tracePt t="31719" x="5745163" y="3254375"/>
          <p14:tracePt t="31727" x="5737225" y="3254375"/>
          <p14:tracePt t="31735" x="5707063" y="3254375"/>
          <p14:tracePt t="31743" x="5684838" y="3254375"/>
          <p14:tracePt t="31751" x="5661025" y="3254375"/>
          <p14:tracePt t="31760" x="5638800" y="3254375"/>
          <p14:tracePt t="31768" x="5616575" y="3254375"/>
          <p14:tracePt t="31775" x="5592763" y="3254375"/>
          <p14:tracePt t="31785" x="5578475" y="3254375"/>
          <p14:tracePt t="31792" x="5554663" y="3254375"/>
          <p14:tracePt t="31802" x="5532438" y="3268663"/>
          <p14:tracePt t="31808" x="5516563" y="3276600"/>
          <p14:tracePt t="31818" x="5508625" y="3276600"/>
          <p14:tracePt t="31824" x="5508625" y="3292475"/>
          <p14:tracePt t="31832" x="5494338" y="3306763"/>
          <p14:tracePt t="31840" x="5486400" y="3306763"/>
          <p14:tracePt t="31852" x="5470525" y="3314700"/>
          <p14:tracePt t="31856" x="5464175" y="3330575"/>
          <p14:tracePt t="31864" x="5464175" y="3336925"/>
          <p14:tracePt t="31872" x="5448300" y="3352800"/>
          <p14:tracePt t="31881" x="5448300" y="3375025"/>
          <p14:tracePt t="31889" x="5448300" y="3398838"/>
          <p14:tracePt t="31897" x="5432425" y="3413125"/>
          <p14:tracePt t="31905" x="5432425" y="3436938"/>
          <p14:tracePt t="31913" x="5432425" y="3459163"/>
          <p14:tracePt t="31921" x="5426075" y="3467100"/>
          <p14:tracePt t="31929" x="5426075" y="3497263"/>
          <p14:tracePt t="31937" x="5426075" y="3527425"/>
          <p14:tracePt t="31945" x="5426075" y="3551238"/>
          <p14:tracePt t="31953" x="5426075" y="3581400"/>
          <p14:tracePt t="31961" x="5426075" y="3603625"/>
          <p14:tracePt t="31969" x="5426075" y="3611563"/>
          <p14:tracePt t="31978" x="5432425" y="3635375"/>
          <p14:tracePt t="31986" x="5448300" y="3649663"/>
          <p14:tracePt t="31994" x="5470525" y="3665538"/>
          <p14:tracePt t="32002" x="5486400" y="3673475"/>
          <p14:tracePt t="32010" x="5508625" y="3687763"/>
          <p14:tracePt t="32019" x="5516563" y="3695700"/>
          <p14:tracePt t="32026" x="5532438" y="3695700"/>
          <p14:tracePt t="32035" x="5546725" y="3711575"/>
          <p14:tracePt t="32042" x="5570538" y="3717925"/>
          <p14:tracePt t="32052" x="5578475" y="3733800"/>
          <p14:tracePt t="32058" x="5592763" y="3741738"/>
          <p14:tracePt t="32069" x="5600700" y="3756025"/>
          <p14:tracePt t="32074" x="5622925" y="3771900"/>
          <p14:tracePt t="32085" x="5638800" y="3771900"/>
          <p14:tracePt t="32090" x="5654675" y="3779838"/>
          <p14:tracePt t="32102" x="5676900" y="3779838"/>
          <p14:tracePt t="32107" x="5699125" y="3794125"/>
          <p14:tracePt t="32118" x="5707063" y="3794125"/>
          <p14:tracePt t="32123" x="5722938" y="3794125"/>
          <p14:tracePt t="32135" x="5737225" y="3794125"/>
          <p14:tracePt t="32139" x="5745163" y="3794125"/>
          <p14:tracePt t="32155" x="5761038" y="3794125"/>
          <p14:tracePt t="32179" x="5768975" y="3794125"/>
          <p14:tracePt t="32204" x="5768975" y="3779838"/>
          <p14:tracePt t="32212" x="5783263" y="3779838"/>
          <p14:tracePt t="32260" x="5791200" y="3779838"/>
          <p14:tracePt t="32276" x="5791200" y="3771900"/>
          <p14:tracePt t="33060" x="5791200" y="3756025"/>
          <p14:tracePt t="33084" x="5791200" y="3741738"/>
          <p14:tracePt t="33108" x="5791200" y="3733800"/>
          <p14:tracePt t="33118" x="5791200" y="3717925"/>
          <p14:tracePt t="33134" x="5791200" y="3711575"/>
          <p14:tracePt t="33149" x="5791200" y="3695700"/>
          <p14:tracePt t="33157" x="5791200" y="3687763"/>
          <p14:tracePt t="33165" x="5791200" y="3673475"/>
          <p14:tracePt t="33173" x="5791200" y="3665538"/>
          <p14:tracePt t="33181" x="5807075" y="3649663"/>
          <p14:tracePt t="33189" x="5807075" y="3635375"/>
          <p14:tracePt t="33197" x="5807075" y="3611563"/>
          <p14:tracePt t="33206" x="5807075" y="3589338"/>
          <p14:tracePt t="33214" x="5807075" y="3565525"/>
          <p14:tracePt t="33222" x="5807075" y="3551238"/>
          <p14:tracePt t="33229" x="5807075" y="3521075"/>
          <p14:tracePt t="33238" x="5807075" y="3505200"/>
          <p14:tracePt t="33246" x="5807075" y="3482975"/>
          <p14:tracePt t="33254" x="5807075" y="3459163"/>
          <p14:tracePt t="33262" x="5807075" y="3444875"/>
          <p14:tracePt t="33270" x="5807075" y="3421063"/>
          <p14:tracePt t="33278" x="5807075" y="3413125"/>
          <p14:tracePt t="33286" x="5807075" y="3398838"/>
          <p14:tracePt t="33302" x="5807075" y="3390900"/>
          <p14:tracePt t="33416" x="5807075" y="3398838"/>
          <p14:tracePt t="33658" x="5807075" y="3390900"/>
          <p14:tracePt t="33668" x="5791200" y="3390900"/>
          <p14:tracePt t="33674" x="5791200" y="3375025"/>
          <p14:tracePt t="33682" x="5791200" y="3360738"/>
          <p14:tracePt t="33690" x="5783263" y="3352800"/>
          <p14:tracePt t="33698" x="5768975" y="3336925"/>
          <p14:tracePt t="33706" x="5761038" y="3314700"/>
          <p14:tracePt t="33714" x="5761038" y="3306763"/>
          <p14:tracePt t="33722" x="5745163" y="3292475"/>
          <p14:tracePt t="33731" x="5737225" y="3276600"/>
          <p14:tracePt t="33739" x="5722938" y="3268663"/>
          <p14:tracePt t="33747" x="5707063" y="3268663"/>
          <p14:tracePt t="33754" x="5699125" y="3268663"/>
          <p14:tracePt t="33763" x="5684838" y="3268663"/>
          <p14:tracePt t="33779" x="5676900" y="3268663"/>
          <p14:tracePt t="33787" x="5661025" y="3268663"/>
          <p14:tracePt t="33795" x="5654675" y="3268663"/>
          <p14:tracePt t="33803" x="5638800" y="3268663"/>
          <p14:tracePt t="33811" x="5622925" y="3268663"/>
          <p14:tracePt t="33819" x="5616575" y="3276600"/>
          <p14:tracePt t="33836" x="5600700" y="3292475"/>
          <p14:tracePt t="33852" x="5592763" y="3306763"/>
          <p14:tracePt t="33860" x="5592763" y="3314700"/>
          <p14:tracePt t="33868" x="5578475" y="3330575"/>
          <p14:tracePt t="33876" x="5578475" y="3336925"/>
          <p14:tracePt t="33885" x="5570538" y="3352800"/>
          <p14:tracePt t="33892" x="5570538" y="3360738"/>
          <p14:tracePt t="33901" x="5570538" y="3390900"/>
          <p14:tracePt t="33908" x="5554663" y="3413125"/>
          <p14:tracePt t="33918" x="5554663" y="3421063"/>
          <p14:tracePt t="33924" x="5554663" y="3444875"/>
          <p14:tracePt t="33932" x="5554663" y="3459163"/>
          <p14:tracePt t="33941" x="5554663" y="3467100"/>
          <p14:tracePt t="33957" x="5554663" y="3482975"/>
          <p14:tracePt t="33981" x="5554663" y="3497263"/>
          <p14:tracePt t="34005" x="5554663" y="3505200"/>
          <p14:tracePt t="34021" x="5554663" y="3521075"/>
          <p14:tracePt t="34038" x="5554663" y="3527425"/>
          <p14:tracePt t="34046" x="5570538" y="3543300"/>
          <p14:tracePt t="34054" x="5578475" y="3551238"/>
          <p14:tracePt t="34062" x="5592763" y="3565525"/>
          <p14:tracePt t="34070" x="5600700" y="3581400"/>
          <p14:tracePt t="34078" x="5622925" y="3589338"/>
          <p14:tracePt t="34086" x="5638800" y="3589338"/>
          <p14:tracePt t="34094" x="5638800" y="3603625"/>
          <p14:tracePt t="34102" x="5654675" y="3611563"/>
          <p14:tracePt t="34110" x="5661025" y="3611563"/>
          <p14:tracePt t="34118" x="5676900" y="3611563"/>
          <p14:tracePt t="34126" x="5684838" y="3611563"/>
          <p14:tracePt t="34135" x="5707063" y="3627438"/>
          <p14:tracePt t="34142" x="5722938" y="3627438"/>
          <p14:tracePt t="34152" x="5745163" y="3627438"/>
          <p14:tracePt t="34159" x="5761038" y="3627438"/>
          <p14:tracePt t="34168" x="5791200" y="3627438"/>
          <p14:tracePt t="34175" x="5807075" y="3627438"/>
          <p14:tracePt t="34185" x="5845175" y="3627438"/>
          <p14:tracePt t="34191" x="5867400" y="3627438"/>
          <p14:tracePt t="34199" x="5875338" y="3627438"/>
          <p14:tracePt t="34207" x="5897563" y="3627438"/>
          <p14:tracePt t="34215" x="5927725" y="3627438"/>
          <p14:tracePt t="34223" x="5935663" y="3627438"/>
          <p14:tracePt t="34232" x="5951538" y="3627438"/>
          <p14:tracePt t="34240" x="5959475" y="3627438"/>
          <p14:tracePt t="34248" x="5973763" y="3627438"/>
          <p14:tracePt t="34256" x="5981700" y="3627438"/>
          <p14:tracePt t="34264" x="5981700" y="3611563"/>
          <p14:tracePt t="34272" x="5997575" y="3611563"/>
          <p14:tracePt t="34288" x="5997575" y="3603625"/>
          <p14:tracePt t="34304" x="6011863" y="3589338"/>
          <p14:tracePt t="34320" x="6011863" y="3581400"/>
          <p14:tracePt t="34344" x="6011863" y="3565525"/>
          <p14:tracePt t="34353" x="6011863" y="3551238"/>
          <p14:tracePt t="34368" x="6011863" y="3543300"/>
          <p14:tracePt t="34377" x="5997575" y="3521075"/>
          <p14:tracePt t="34385" x="5981700" y="3497263"/>
          <p14:tracePt t="34393" x="5973763" y="3467100"/>
          <p14:tracePt t="34402" x="5951538" y="3444875"/>
          <p14:tracePt t="34409" x="5935663" y="3421063"/>
          <p14:tracePt t="34419" x="5927725" y="3398838"/>
          <p14:tracePt t="34426" x="5897563" y="3360738"/>
          <p14:tracePt t="34435" x="5875338" y="3352800"/>
          <p14:tracePt t="34442" x="5867400" y="3330575"/>
          <p14:tracePt t="34452" x="5845175" y="3314700"/>
          <p14:tracePt t="34457" x="5829300" y="3292475"/>
          <p14:tracePt t="34468" x="5807075" y="3276600"/>
          <p14:tracePt t="34474" x="5791200" y="3276600"/>
          <p14:tracePt t="34482" x="5783263" y="3268663"/>
          <p14:tracePt t="34490" x="5761038" y="3268663"/>
          <p14:tracePt t="34498" x="5737225" y="3268663"/>
          <p14:tracePt t="34506" x="5722938" y="3268663"/>
          <p14:tracePt t="34514" x="5707063" y="3268663"/>
          <p14:tracePt t="34522" x="5684838" y="3268663"/>
          <p14:tracePt t="34530" x="5661025" y="3268663"/>
          <p14:tracePt t="34538" x="5654675" y="3268663"/>
          <p14:tracePt t="34547" x="5638800" y="3276600"/>
          <p14:tracePt t="34554" x="5616575" y="3306763"/>
          <p14:tracePt t="34562" x="5600700" y="3330575"/>
          <p14:tracePt t="34571" x="5592763" y="3360738"/>
          <p14:tracePt t="34579" x="5578475" y="3390900"/>
          <p14:tracePt t="34587" x="5578475" y="3413125"/>
          <p14:tracePt t="34595" x="5570538" y="3444875"/>
          <p14:tracePt t="34603" x="5570538" y="3467100"/>
          <p14:tracePt t="34611" x="5570538" y="3505200"/>
          <p14:tracePt t="34619" x="5570538" y="3527425"/>
          <p14:tracePt t="34627" x="5570538" y="3551238"/>
          <p14:tracePt t="34635" x="5570538" y="3581400"/>
          <p14:tracePt t="34643" x="5578475" y="3603625"/>
          <p14:tracePt t="34652" x="5592763" y="3627438"/>
          <p14:tracePt t="34659" x="5600700" y="3635375"/>
          <p14:tracePt t="34668" x="5616575" y="3665538"/>
          <p14:tracePt t="34675" x="5638800" y="3673475"/>
          <p14:tracePt t="34685" x="5654675" y="3695700"/>
          <p14:tracePt t="34692" x="5676900" y="3711575"/>
          <p14:tracePt t="34702" x="5699125" y="3717925"/>
          <p14:tracePt t="34708" x="5707063" y="3717925"/>
          <p14:tracePt t="34718" x="5722938" y="3733800"/>
          <p14:tracePt t="34724" x="5745163" y="3733800"/>
          <p14:tracePt t="34735" x="5768975" y="3741738"/>
          <p14:tracePt t="34740" x="5783263" y="3741738"/>
          <p14:tracePt t="34752" x="5807075" y="3741738"/>
          <p14:tracePt t="34756" x="5829300" y="3741738"/>
          <p14:tracePt t="34768" x="5845175" y="3741738"/>
          <p14:tracePt t="34773" x="5851525" y="3741738"/>
          <p14:tracePt t="34785" x="5875338" y="3741738"/>
          <p14:tracePt t="34789" x="5889625" y="3741738"/>
          <p14:tracePt t="34802" x="5897563" y="3733800"/>
          <p14:tracePt t="34805" x="5913438" y="3733800"/>
          <p14:tracePt t="34819" x="5927725" y="3733800"/>
          <p14:tracePt t="34821" x="5935663" y="3717925"/>
          <p14:tracePt t="34837" x="5951538" y="3717925"/>
          <p14:tracePt t="34845" x="5951538" y="3711575"/>
          <p14:tracePt t="34870" x="5959475" y="3695700"/>
          <p14:tracePt t="34886" x="5959475" y="3687763"/>
          <p14:tracePt t="34893" x="5973763" y="3687763"/>
          <p14:tracePt t="34926" x="5973763" y="3673475"/>
          <p14:tracePt t="34959" x="5981700" y="3673475"/>
          <p14:tracePt t="35209" x="5997575" y="3673475"/>
          <p14:tracePt t="35274" x="5997575" y="3665538"/>
          <p14:tracePt t="35371" x="5997575" y="3649663"/>
          <p14:tracePt t="35403" x="5997575" y="3635375"/>
          <p14:tracePt t="35410" x="6011863" y="3635375"/>
          <p14:tracePt t="35459" x="6011863" y="3627438"/>
          <p14:tracePt t="35484" x="6011863" y="3611563"/>
          <p14:tracePt t="35516" x="6011863" y="3603625"/>
          <p14:tracePt t="35637" x="6011863" y="3589338"/>
          <p14:tracePt t="36429" x="6011863" y="3581400"/>
          <p14:tracePt t="36437" x="5997575" y="3581400"/>
          <p14:tracePt t="36453" x="5981700" y="3565525"/>
          <p14:tracePt t="36477" x="5973763" y="3551238"/>
          <p14:tracePt t="36493" x="5973763" y="3543300"/>
          <p14:tracePt t="36501" x="5959475" y="3527425"/>
          <p14:tracePt t="36519" x="5959475" y="3521075"/>
          <p14:tracePt t="36526" x="5951538" y="3521075"/>
          <p14:tracePt t="36536" x="5951538" y="3505200"/>
          <p14:tracePt t="36552" x="5935663" y="3497263"/>
          <p14:tracePt t="36568" x="5927725" y="3482975"/>
          <p14:tracePt t="36574" x="5927725" y="3467100"/>
          <p14:tracePt t="36582" x="5913438" y="3459163"/>
          <p14:tracePt t="36602" x="5913438" y="3444875"/>
          <p14:tracePt t="36606" x="5897563" y="3444875"/>
          <p14:tracePt t="36614" x="5897563" y="3436938"/>
          <p14:tracePt t="36622" x="5889625" y="3421063"/>
          <p14:tracePt t="36631" x="5875338" y="3413125"/>
          <p14:tracePt t="36647" x="5867400" y="3398838"/>
          <p14:tracePt t="36655" x="5867400" y="3390900"/>
          <p14:tracePt t="36663" x="5851525" y="3390900"/>
          <p14:tracePt t="36671" x="5845175" y="3375025"/>
          <p14:tracePt t="36679" x="5845175" y="3360738"/>
          <p14:tracePt t="36687" x="5829300" y="3360738"/>
          <p14:tracePt t="36704" x="5813425" y="3352800"/>
          <p14:tracePt t="36712" x="5807075" y="3352800"/>
          <p14:tracePt t="36720" x="5791200" y="3352800"/>
          <p14:tracePt t="36728" x="5783263" y="3352800"/>
          <p14:tracePt t="36736" x="5768975" y="3352800"/>
          <p14:tracePt t="36744" x="5745163" y="3336925"/>
          <p14:tracePt t="36752" x="5737225" y="3336925"/>
          <p14:tracePt t="36760" x="5707063" y="3336925"/>
          <p14:tracePt t="36768" x="5699125" y="3336925"/>
          <p14:tracePt t="36776" x="5676900" y="3336925"/>
          <p14:tracePt t="36785" x="5661025" y="3336925"/>
          <p14:tracePt t="36792" x="5654675" y="3336925"/>
          <p14:tracePt t="36801" x="5622925" y="3352800"/>
          <p14:tracePt t="36808" x="5616575" y="3375025"/>
          <p14:tracePt t="36819" x="5592763" y="3390900"/>
          <p14:tracePt t="36825" x="5592763" y="3413125"/>
          <p14:tracePt t="36835" x="5578475" y="3436938"/>
          <p14:tracePt t="36841" x="5570538" y="3459163"/>
          <p14:tracePt t="36851" x="5554663" y="3497263"/>
          <p14:tracePt t="36857" x="5554663" y="3521075"/>
          <p14:tracePt t="36865" x="5554663" y="3551238"/>
          <p14:tracePt t="36873" x="5554663" y="3589338"/>
          <p14:tracePt t="36881" x="5554663" y="3611563"/>
          <p14:tracePt t="36889" x="5554663" y="3635375"/>
          <p14:tracePt t="36898" x="5578475" y="3673475"/>
          <p14:tracePt t="36905" x="5592763" y="3687763"/>
          <p14:tracePt t="36913" x="5600700" y="3695700"/>
          <p14:tracePt t="36921" x="5622925" y="3717925"/>
          <p14:tracePt t="36930" x="5654675" y="3741738"/>
          <p14:tracePt t="36938" x="5676900" y="3741738"/>
          <p14:tracePt t="36946" x="5699125" y="3756025"/>
          <p14:tracePt t="36954" x="5722938" y="3756025"/>
          <p14:tracePt t="36962" x="5745163" y="3771900"/>
          <p14:tracePt t="36970" x="5761038" y="3771900"/>
          <p14:tracePt t="36978" x="5783263" y="3771900"/>
          <p14:tracePt t="36986" x="5807075" y="3771900"/>
          <p14:tracePt t="36994" x="5813425" y="3771900"/>
          <p14:tracePt t="37002" x="5845175" y="3771900"/>
          <p14:tracePt t="37010" x="5851525" y="3771900"/>
          <p14:tracePt t="37019" x="5875338" y="3771900"/>
          <p14:tracePt t="37026" x="5889625" y="3771900"/>
          <p14:tracePt t="37035" x="5897563" y="3771900"/>
          <p14:tracePt t="37043" x="5913438" y="3756025"/>
          <p14:tracePt t="37052" x="5927725" y="3756025"/>
          <p14:tracePt t="37068" x="5935663" y="3741738"/>
          <p14:tracePt t="37100" x="5951538" y="3741738"/>
          <p14:tracePt t="38489" x="5959475" y="3741738"/>
          <p14:tracePt t="38497" x="5973763" y="3741738"/>
          <p14:tracePt t="38513" x="5981700" y="3756025"/>
          <p14:tracePt t="38521" x="5997575" y="3771900"/>
          <p14:tracePt t="38529" x="6019800" y="3779838"/>
          <p14:tracePt t="38537" x="6035675" y="3794125"/>
          <p14:tracePt t="38545" x="6042025" y="3817938"/>
          <p14:tracePt t="38553" x="6057900" y="3840163"/>
          <p14:tracePt t="38561" x="6080125" y="3863975"/>
          <p14:tracePt t="38570" x="6088063" y="3902075"/>
          <p14:tracePt t="38577" x="6118225" y="3946525"/>
          <p14:tracePt t="38586" x="6142038" y="3992563"/>
          <p14:tracePt t="38594" x="6188075" y="4092575"/>
          <p14:tracePt t="38602" x="6202363" y="4130675"/>
          <p14:tracePt t="38610" x="6232525" y="4198938"/>
          <p14:tracePt t="38618" x="6270625" y="4267200"/>
          <p14:tracePt t="38626" x="6294438" y="4327525"/>
          <p14:tracePt t="38636" x="6308725" y="4351338"/>
          <p14:tracePt t="38642" x="6332538" y="4403725"/>
          <p14:tracePt t="38652" x="6340475" y="4449763"/>
          <p14:tracePt t="38658" x="6362700" y="4473575"/>
          <p14:tracePt t="38669" x="6378575" y="4495800"/>
          <p14:tracePt t="38674" x="6378575" y="4511675"/>
          <p14:tracePt t="38682" x="6392863" y="4518025"/>
          <p14:tracePt t="39288" x="6362700" y="4511675"/>
          <p14:tracePt t="39297" x="6354763" y="4495800"/>
          <p14:tracePt t="39305" x="6332538" y="4487863"/>
          <p14:tracePt t="39313" x="6308725" y="4457700"/>
          <p14:tracePt t="39321" x="6286500" y="4449763"/>
          <p14:tracePt t="39329" x="6248400" y="4411663"/>
          <p14:tracePt t="39337" x="6210300" y="4389438"/>
          <p14:tracePt t="39345" x="6164263" y="4365625"/>
          <p14:tracePt t="39353" x="6118225" y="4327525"/>
          <p14:tracePt t="39361" x="6035675" y="4283075"/>
          <p14:tracePt t="39369" x="5951538" y="4237038"/>
          <p14:tracePt t="39377" x="5851525" y="4198938"/>
          <p14:tracePt t="39386" x="5745163" y="4137025"/>
          <p14:tracePt t="39393" x="5622925" y="4076700"/>
          <p14:tracePt t="39401" x="5494338" y="4016375"/>
          <p14:tracePt t="39410" x="5349875" y="3970338"/>
          <p14:tracePt t="39419" x="5211763" y="3924300"/>
          <p14:tracePt t="39426" x="5067300" y="3878263"/>
          <p14:tracePt t="39435" x="4937125" y="3825875"/>
          <p14:tracePt t="39442" x="4808538" y="3794125"/>
          <p14:tracePt t="39452" x="4670425" y="3771900"/>
          <p14:tracePt t="39459" x="4610100" y="3741738"/>
          <p14:tracePt t="39469" x="4495800" y="3717925"/>
          <p14:tracePt t="39475" x="4397375" y="3695700"/>
          <p14:tracePt t="39485" x="4305300" y="3687763"/>
          <p14:tracePt t="39491" x="4221163" y="3673475"/>
          <p14:tracePt t="39501" x="4137025" y="3665538"/>
          <p14:tracePt t="39508" x="4076700" y="3665538"/>
          <p14:tracePt t="39516" x="4054475" y="3665538"/>
          <p14:tracePt t="39524" x="4008438" y="3665538"/>
          <p14:tracePt t="39535" x="3970338" y="3665538"/>
          <p14:tracePt t="39540" x="3932238" y="3665538"/>
          <p14:tracePt t="39959" x="3924300" y="3665538"/>
          <p14:tracePt t="39968" x="3902075" y="3665538"/>
          <p14:tracePt t="39976" x="3863975" y="3665538"/>
          <p14:tracePt t="39985" x="3825875" y="3687763"/>
          <p14:tracePt t="39992" x="3794125" y="3695700"/>
          <p14:tracePt t="40002" x="3711575" y="3741738"/>
          <p14:tracePt t="40008" x="3635375" y="3817938"/>
          <p14:tracePt t="40016" x="3551238" y="3886200"/>
          <p14:tracePt t="40024" x="3406775" y="4068763"/>
          <p14:tracePt t="40032" x="3360738" y="4152900"/>
          <p14:tracePt t="40040" x="3276600" y="4321175"/>
          <p14:tracePt t="40048" x="3184525" y="4511675"/>
          <p14:tracePt t="40056" x="3108325" y="4724400"/>
          <p14:tracePt t="40064" x="3040063" y="4922838"/>
          <p14:tracePt t="40072" x="2979738" y="5127625"/>
          <p14:tracePt t="40080" x="2873375" y="5508625"/>
          <p14:tracePt t="40088" x="2849563" y="5616575"/>
          <p14:tracePt t="40096" x="2781300" y="5845175"/>
          <p14:tracePt t="40104" x="2720975" y="6057900"/>
          <p14:tracePt t="40112" x="2644775" y="6264275"/>
          <p14:tracePt t="40121" x="2574925" y="6461125"/>
          <p14:tracePt t="40129" x="2536825" y="6537325"/>
          <p14:tracePt t="40137" x="2476500" y="6651625"/>
          <p14:tracePt t="40145" x="2468563" y="6705600"/>
          <p14:tracePt t="40153" x="2422525" y="6759575"/>
          <p14:tracePt t="40161" x="2408238" y="6811963"/>
          <p14:tracePt t="40169" x="2384425" y="6842125"/>
          <p14:tracePt t="41170" x="0" y="0"/>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546B05F-5811-5BD3-38D6-0BBB1491A1AD}"/>
              </a:ext>
            </a:extLst>
          </p:cNvPr>
          <p:cNvSpPr>
            <a:spLocks noGrp="1" noChangeArrowheads="1"/>
          </p:cNvSpPr>
          <p:nvPr>
            <p:ph type="title"/>
          </p:nvPr>
        </p:nvSpPr>
        <p:spPr>
          <a:noFill/>
          <a:effectLst>
            <a:outerShdw dist="35921" dir="2700000" algn="ctr" rotWithShape="0">
              <a:srgbClr val="000000"/>
            </a:outerShdw>
          </a:effectLst>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en-US" altLang="en-US" sz="4000">
                <a:solidFill>
                  <a:srgbClr val="FFFF00"/>
                </a:solidFill>
              </a:rPr>
              <a:t>Fractional Excretion of Sodium</a:t>
            </a:r>
          </a:p>
        </p:txBody>
      </p:sp>
      <p:sp>
        <p:nvSpPr>
          <p:cNvPr id="51203" name="Rectangle 3">
            <a:extLst>
              <a:ext uri="{FF2B5EF4-FFF2-40B4-BE49-F238E27FC236}">
                <a16:creationId xmlns:a16="http://schemas.microsoft.com/office/drawing/2014/main" id="{EB5E8E10-7C49-6A62-8A19-D0BC2852A08B}"/>
              </a:ext>
            </a:extLst>
          </p:cNvPr>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spcBef>
                <a:spcPct val="10000"/>
              </a:spcBef>
            </a:pPr>
            <a:r>
              <a:rPr lang="en-US" altLang="en-US" sz="2400">
                <a:solidFill>
                  <a:schemeClr val="bg1"/>
                </a:solidFill>
              </a:rPr>
              <a:t>Enables us to determine the degree to which the tubules are functioning – i.e. capable of absorbing sodium</a:t>
            </a:r>
          </a:p>
          <a:p>
            <a:pPr eaLnBrk="1" hangingPunct="1">
              <a:lnSpc>
                <a:spcPct val="90000"/>
              </a:lnSpc>
              <a:spcBef>
                <a:spcPct val="10000"/>
              </a:spcBef>
            </a:pPr>
            <a:endParaRPr lang="en-US" altLang="en-US" sz="2400">
              <a:solidFill>
                <a:schemeClr val="bg1"/>
              </a:solidFill>
            </a:endParaRPr>
          </a:p>
          <a:p>
            <a:pPr eaLnBrk="1" hangingPunct="1">
              <a:lnSpc>
                <a:spcPct val="90000"/>
              </a:lnSpc>
              <a:spcBef>
                <a:spcPct val="10000"/>
              </a:spcBef>
            </a:pPr>
            <a:r>
              <a:rPr lang="en-US" altLang="en-US" sz="2400">
                <a:solidFill>
                  <a:schemeClr val="bg1"/>
                </a:solidFill>
              </a:rPr>
              <a:t>Etiologies of a fractional excretion of sodium &lt; 0.01</a:t>
            </a:r>
          </a:p>
          <a:p>
            <a:pPr lvl="1" eaLnBrk="1" hangingPunct="1">
              <a:lnSpc>
                <a:spcPct val="90000"/>
              </a:lnSpc>
              <a:spcBef>
                <a:spcPct val="10000"/>
              </a:spcBef>
            </a:pPr>
            <a:r>
              <a:rPr lang="en-US" altLang="en-US" sz="2400">
                <a:solidFill>
                  <a:schemeClr val="bg1"/>
                </a:solidFill>
              </a:rPr>
              <a:t>normal renal function</a:t>
            </a:r>
          </a:p>
          <a:p>
            <a:pPr lvl="1" eaLnBrk="1" hangingPunct="1">
              <a:lnSpc>
                <a:spcPct val="90000"/>
              </a:lnSpc>
              <a:spcBef>
                <a:spcPct val="10000"/>
              </a:spcBef>
            </a:pPr>
            <a:r>
              <a:rPr lang="en-US" altLang="en-US" sz="2400">
                <a:solidFill>
                  <a:schemeClr val="bg1"/>
                </a:solidFill>
              </a:rPr>
              <a:t>prerenal azotemia</a:t>
            </a:r>
          </a:p>
          <a:p>
            <a:pPr lvl="1" eaLnBrk="1" hangingPunct="1">
              <a:lnSpc>
                <a:spcPct val="90000"/>
              </a:lnSpc>
              <a:spcBef>
                <a:spcPct val="10000"/>
              </a:spcBef>
            </a:pPr>
            <a:r>
              <a:rPr lang="en-US" altLang="en-US" sz="2400">
                <a:solidFill>
                  <a:schemeClr val="bg1"/>
                </a:solidFill>
              </a:rPr>
              <a:t>hepatorenal syndrome</a:t>
            </a:r>
          </a:p>
          <a:p>
            <a:pPr lvl="1" eaLnBrk="1" hangingPunct="1">
              <a:lnSpc>
                <a:spcPct val="90000"/>
              </a:lnSpc>
              <a:spcBef>
                <a:spcPct val="10000"/>
              </a:spcBef>
            </a:pPr>
            <a:r>
              <a:rPr lang="en-US" altLang="en-US" sz="2400">
                <a:solidFill>
                  <a:schemeClr val="bg1"/>
                </a:solidFill>
              </a:rPr>
              <a:t>early obstructive uropathy</a:t>
            </a:r>
          </a:p>
          <a:p>
            <a:pPr lvl="1" eaLnBrk="1" hangingPunct="1">
              <a:lnSpc>
                <a:spcPct val="90000"/>
              </a:lnSpc>
              <a:spcBef>
                <a:spcPct val="10000"/>
              </a:spcBef>
            </a:pPr>
            <a:r>
              <a:rPr lang="en-US" altLang="en-US" sz="2400">
                <a:solidFill>
                  <a:schemeClr val="bg1"/>
                </a:solidFill>
              </a:rPr>
              <a:t>contrast nephropathy</a:t>
            </a:r>
          </a:p>
          <a:p>
            <a:pPr lvl="1" eaLnBrk="1" hangingPunct="1">
              <a:lnSpc>
                <a:spcPct val="90000"/>
              </a:lnSpc>
              <a:spcBef>
                <a:spcPct val="10000"/>
              </a:spcBef>
            </a:pPr>
            <a:r>
              <a:rPr lang="en-US" altLang="en-US" sz="2400">
                <a:solidFill>
                  <a:schemeClr val="bg1"/>
                </a:solidFill>
              </a:rPr>
              <a:t>rhabdomyolysis</a:t>
            </a:r>
          </a:p>
          <a:p>
            <a:pPr lvl="1" eaLnBrk="1" hangingPunct="1">
              <a:lnSpc>
                <a:spcPct val="90000"/>
              </a:lnSpc>
              <a:spcBef>
                <a:spcPct val="10000"/>
              </a:spcBef>
            </a:pPr>
            <a:r>
              <a:rPr lang="en-US" altLang="en-US" sz="2400">
                <a:solidFill>
                  <a:schemeClr val="bg1"/>
                </a:solidFill>
              </a:rPr>
              <a:t>acute glomerulonephritis</a:t>
            </a:r>
          </a:p>
        </p:txBody>
      </p:sp>
      <p:sp>
        <p:nvSpPr>
          <p:cNvPr id="51204" name="FlagCount" hidden="1">
            <a:hlinkClick r:id="rId3" action="ppaction://hlinkfile"/>
            <a:extLst>
              <a:ext uri="{FF2B5EF4-FFF2-40B4-BE49-F238E27FC236}">
                <a16:creationId xmlns:a16="http://schemas.microsoft.com/office/drawing/2014/main" id="{A91A8AE1-AD23-2007-C06F-4927EE1F9BE6}"/>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44736"/>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900535B-B69F-1C4C-BC7F-6087C61080A4}"/>
              </a:ext>
            </a:extLst>
          </p:cNvPr>
          <p:cNvSpPr>
            <a:spLocks noGrp="1" noChangeArrowheads="1"/>
          </p:cNvSpPr>
          <p:nvPr>
            <p:ph type="title"/>
          </p:nvPr>
        </p:nvSpPr>
        <p:spPr>
          <a:noFill/>
          <a:effectLst>
            <a:outerShdw dist="35921" dir="2700000" algn="ctr" rotWithShape="0">
              <a:srgbClr val="000000"/>
            </a:outerShdw>
          </a:effectLst>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en-US" altLang="en-US" sz="4000">
                <a:solidFill>
                  <a:srgbClr val="FFFF00"/>
                </a:solidFill>
              </a:rPr>
              <a:t>High Fractional Excretion of Sodium</a:t>
            </a:r>
          </a:p>
        </p:txBody>
      </p:sp>
      <p:sp>
        <p:nvSpPr>
          <p:cNvPr id="53251" name="Rectangle 3">
            <a:extLst>
              <a:ext uri="{FF2B5EF4-FFF2-40B4-BE49-F238E27FC236}">
                <a16:creationId xmlns:a16="http://schemas.microsoft.com/office/drawing/2014/main" id="{1B39521A-BCD7-0DD7-003E-E28FA0EC8A4A}"/>
              </a:ext>
            </a:extLst>
          </p:cNvPr>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spcBef>
                <a:spcPct val="10000"/>
              </a:spcBef>
            </a:pPr>
            <a:r>
              <a:rPr lang="en-US" altLang="en-US">
                <a:solidFill>
                  <a:schemeClr val="bg1"/>
                </a:solidFill>
              </a:rPr>
              <a:t>High FENa simply means tubules cannot absorb sodium.  </a:t>
            </a:r>
          </a:p>
          <a:p>
            <a:pPr eaLnBrk="1" hangingPunct="1">
              <a:lnSpc>
                <a:spcPct val="90000"/>
              </a:lnSpc>
              <a:spcBef>
                <a:spcPct val="10000"/>
              </a:spcBef>
            </a:pPr>
            <a:r>
              <a:rPr lang="en-US" altLang="en-US">
                <a:solidFill>
                  <a:schemeClr val="bg1"/>
                </a:solidFill>
              </a:rPr>
              <a:t>In ATN, the injured tubules cannot absorb sodium due</a:t>
            </a:r>
          </a:p>
          <a:p>
            <a:pPr eaLnBrk="1" hangingPunct="1">
              <a:lnSpc>
                <a:spcPct val="90000"/>
              </a:lnSpc>
              <a:spcBef>
                <a:spcPct val="10000"/>
              </a:spcBef>
            </a:pPr>
            <a:r>
              <a:rPr lang="en-US" altLang="en-US">
                <a:solidFill>
                  <a:schemeClr val="bg1"/>
                </a:solidFill>
              </a:rPr>
              <a:t>Patient can still be prerenal and may not have ATN.</a:t>
            </a:r>
          </a:p>
          <a:p>
            <a:pPr lvl="1" eaLnBrk="1" hangingPunct="1">
              <a:lnSpc>
                <a:spcPct val="90000"/>
              </a:lnSpc>
              <a:spcBef>
                <a:spcPct val="10000"/>
              </a:spcBef>
            </a:pPr>
            <a:r>
              <a:rPr lang="en-US" altLang="en-US">
                <a:solidFill>
                  <a:schemeClr val="bg1"/>
                </a:solidFill>
              </a:rPr>
              <a:t>Diuretics (can check FEurea)</a:t>
            </a:r>
          </a:p>
          <a:p>
            <a:pPr lvl="1" eaLnBrk="1" hangingPunct="1">
              <a:lnSpc>
                <a:spcPct val="90000"/>
              </a:lnSpc>
              <a:spcBef>
                <a:spcPct val="10000"/>
              </a:spcBef>
            </a:pPr>
            <a:r>
              <a:rPr lang="en-US" altLang="en-US">
                <a:solidFill>
                  <a:schemeClr val="bg1"/>
                </a:solidFill>
              </a:rPr>
              <a:t>Chronic kidney disease</a:t>
            </a:r>
          </a:p>
          <a:p>
            <a:pPr lvl="1" eaLnBrk="1" hangingPunct="1">
              <a:lnSpc>
                <a:spcPct val="90000"/>
              </a:lnSpc>
              <a:spcBef>
                <a:spcPct val="10000"/>
              </a:spcBef>
            </a:pPr>
            <a:r>
              <a:rPr lang="en-US" altLang="en-US">
                <a:solidFill>
                  <a:schemeClr val="bg1"/>
                </a:solidFill>
              </a:rPr>
              <a:t>Preceding poluria leading to loss of corticomedullary gradient</a:t>
            </a:r>
          </a:p>
          <a:p>
            <a:pPr eaLnBrk="1" hangingPunct="1">
              <a:lnSpc>
                <a:spcPct val="90000"/>
              </a:lnSpc>
              <a:spcBef>
                <a:spcPct val="10000"/>
              </a:spcBef>
              <a:buFontTx/>
              <a:buNone/>
            </a:pPr>
            <a:endParaRPr lang="en-US" altLang="en-US">
              <a:solidFill>
                <a:schemeClr val="bg1"/>
              </a:solidFill>
            </a:endParaRPr>
          </a:p>
        </p:txBody>
      </p:sp>
      <p:sp>
        <p:nvSpPr>
          <p:cNvPr id="53252" name="FlagCount" hidden="1">
            <a:hlinkClick r:id="rId3" action="ppaction://hlinkfile"/>
            <a:extLst>
              <a:ext uri="{FF2B5EF4-FFF2-40B4-BE49-F238E27FC236}">
                <a16:creationId xmlns:a16="http://schemas.microsoft.com/office/drawing/2014/main" id="{0AF23EE6-7DB1-9009-4F71-2AF4CF7DE7C5}"/>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45546"/>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071EF2EB-4F95-E7C9-3065-B61B0D0A1629}"/>
              </a:ext>
            </a:extLst>
          </p:cNvPr>
          <p:cNvSpPr>
            <a:spLocks noGrp="1" noChangeArrowheads="1"/>
          </p:cNvSpPr>
          <p:nvPr>
            <p:ph type="title"/>
          </p:nvPr>
        </p:nvSpPr>
        <p:spPr>
          <a:noFill/>
          <a:effectLst>
            <a:outerShdw dist="35921" dir="2700000" algn="ctr" rotWithShape="0">
              <a:srgbClr val="000000"/>
            </a:outerShdw>
          </a:effectLst>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en-US" altLang="en-US" sz="4000">
                <a:solidFill>
                  <a:srgbClr val="FFFF00"/>
                </a:solidFill>
              </a:rPr>
              <a:t>Significance of the Fractional Excretion of Sodium: Prognosis</a:t>
            </a:r>
          </a:p>
        </p:txBody>
      </p:sp>
      <p:sp>
        <p:nvSpPr>
          <p:cNvPr id="55299" name="Rectangle 3">
            <a:extLst>
              <a:ext uri="{FF2B5EF4-FFF2-40B4-BE49-F238E27FC236}">
                <a16:creationId xmlns:a16="http://schemas.microsoft.com/office/drawing/2014/main" id="{60E619DB-D41A-C0F9-7275-1CA4B0F30F74}"/>
              </a:ext>
            </a:extLst>
          </p:cNvPr>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spcBef>
                <a:spcPct val="10000"/>
              </a:spcBef>
            </a:pPr>
            <a:endParaRPr lang="en-US" altLang="en-US">
              <a:solidFill>
                <a:schemeClr val="bg1"/>
              </a:solidFill>
            </a:endParaRPr>
          </a:p>
          <a:p>
            <a:pPr eaLnBrk="1" hangingPunct="1">
              <a:lnSpc>
                <a:spcPct val="90000"/>
              </a:lnSpc>
              <a:spcBef>
                <a:spcPct val="10000"/>
              </a:spcBef>
              <a:buFontTx/>
              <a:buNone/>
            </a:pPr>
            <a:r>
              <a:rPr lang="en-US" altLang="en-US">
                <a:solidFill>
                  <a:schemeClr val="bg1"/>
                </a:solidFill>
              </a:rPr>
              <a:t>Low FeNa suggests that recovery can occur in hours to days</a:t>
            </a:r>
          </a:p>
          <a:p>
            <a:pPr eaLnBrk="1" hangingPunct="1">
              <a:lnSpc>
                <a:spcPct val="90000"/>
              </a:lnSpc>
              <a:spcBef>
                <a:spcPct val="10000"/>
              </a:spcBef>
              <a:buFontTx/>
              <a:buNone/>
            </a:pPr>
            <a:endParaRPr lang="en-US" altLang="en-US">
              <a:solidFill>
                <a:schemeClr val="bg1"/>
              </a:solidFill>
            </a:endParaRPr>
          </a:p>
          <a:p>
            <a:pPr eaLnBrk="1" hangingPunct="1">
              <a:lnSpc>
                <a:spcPct val="90000"/>
              </a:lnSpc>
              <a:spcBef>
                <a:spcPct val="10000"/>
              </a:spcBef>
              <a:buFontTx/>
              <a:buNone/>
            </a:pPr>
            <a:r>
              <a:rPr lang="en-US" altLang="en-US">
                <a:solidFill>
                  <a:schemeClr val="bg1"/>
                </a:solidFill>
              </a:rPr>
              <a:t>High FeNa (in the absence of diuretics or underlying CKD) suggests that recovery may be delayed – days to weeks after renal insult stops</a:t>
            </a:r>
          </a:p>
        </p:txBody>
      </p:sp>
      <p:sp>
        <p:nvSpPr>
          <p:cNvPr id="55300" name="FlagCount" hidden="1">
            <a:hlinkClick r:id="rId3" action="ppaction://hlinkfile"/>
            <a:extLst>
              <a:ext uri="{FF2B5EF4-FFF2-40B4-BE49-F238E27FC236}">
                <a16:creationId xmlns:a16="http://schemas.microsoft.com/office/drawing/2014/main" id="{6741408E-48A9-9581-ED02-41A96231B002}"/>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26101"/>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603CC20-993B-1946-CEA5-6AA5B658F297}"/>
              </a:ext>
            </a:extLst>
          </p:cNvPr>
          <p:cNvSpPr>
            <a:spLocks noGrp="1" noChangeArrowheads="1"/>
          </p:cNvSpPr>
          <p:nvPr>
            <p:ph type="title"/>
          </p:nvPr>
        </p:nvSpPr>
        <p:spPr>
          <a:xfrm>
            <a:off x="381000" y="228600"/>
            <a:ext cx="8229600" cy="1143000"/>
          </a:xfrm>
        </p:spPr>
        <p:txBody>
          <a:bodyPr/>
          <a:lstStyle/>
          <a:p>
            <a:pPr eaLnBrk="1" hangingPunct="1"/>
            <a:r>
              <a:rPr lang="en-US" altLang="en-US" sz="4000">
                <a:solidFill>
                  <a:srgbClr val="FFFF00"/>
                </a:solidFill>
              </a:rPr>
              <a:t>Management Ischemic ARF</a:t>
            </a:r>
          </a:p>
        </p:txBody>
      </p:sp>
      <p:sp>
        <p:nvSpPr>
          <p:cNvPr id="57347" name="Rectangle 3">
            <a:extLst>
              <a:ext uri="{FF2B5EF4-FFF2-40B4-BE49-F238E27FC236}">
                <a16:creationId xmlns:a16="http://schemas.microsoft.com/office/drawing/2014/main" id="{64AC2EE9-C11A-BF56-E625-71C46205E2EE}"/>
              </a:ext>
            </a:extLst>
          </p:cNvPr>
          <p:cNvSpPr>
            <a:spLocks noGrp="1" noChangeArrowheads="1"/>
          </p:cNvSpPr>
          <p:nvPr>
            <p:ph type="body" idx="1"/>
          </p:nvPr>
        </p:nvSpPr>
        <p:spPr>
          <a:xfrm>
            <a:off x="609600" y="1295400"/>
            <a:ext cx="7848600" cy="4273550"/>
          </a:xfrm>
        </p:spPr>
        <p:txBody>
          <a:bodyPr/>
          <a:lstStyle/>
          <a:p>
            <a:pPr eaLnBrk="1" hangingPunct="1">
              <a:spcBef>
                <a:spcPct val="10000"/>
              </a:spcBef>
              <a:buFontTx/>
              <a:buNone/>
            </a:pPr>
            <a:r>
              <a:rPr lang="en-US" altLang="en-US">
                <a:solidFill>
                  <a:schemeClr val="bg1"/>
                </a:solidFill>
              </a:rPr>
              <a:t>Identify and deal with risk factors promptly </a:t>
            </a:r>
          </a:p>
          <a:p>
            <a:pPr eaLnBrk="1" hangingPunct="1">
              <a:spcBef>
                <a:spcPct val="10000"/>
              </a:spcBef>
            </a:pPr>
            <a:r>
              <a:rPr lang="en-US" altLang="en-US">
                <a:solidFill>
                  <a:schemeClr val="bg1"/>
                </a:solidFill>
              </a:rPr>
              <a:t>Any BP on lower end of normal should be corrected</a:t>
            </a:r>
          </a:p>
          <a:p>
            <a:pPr lvl="2" eaLnBrk="1" hangingPunct="1">
              <a:spcBef>
                <a:spcPct val="10000"/>
              </a:spcBef>
            </a:pPr>
            <a:r>
              <a:rPr lang="en-US" altLang="en-US">
                <a:solidFill>
                  <a:schemeClr val="bg1"/>
                </a:solidFill>
              </a:rPr>
              <a:t>Correction of hypovolemia</a:t>
            </a:r>
          </a:p>
          <a:p>
            <a:pPr lvl="2" eaLnBrk="1" hangingPunct="1">
              <a:spcBef>
                <a:spcPct val="10000"/>
              </a:spcBef>
            </a:pPr>
            <a:r>
              <a:rPr lang="en-US" altLang="en-US">
                <a:solidFill>
                  <a:schemeClr val="bg1"/>
                </a:solidFill>
              </a:rPr>
              <a:t>Discontinuation of antihypertensives</a:t>
            </a:r>
          </a:p>
          <a:p>
            <a:pPr lvl="2" eaLnBrk="1" hangingPunct="1">
              <a:spcBef>
                <a:spcPct val="10000"/>
              </a:spcBef>
            </a:pPr>
            <a:r>
              <a:rPr lang="en-US" altLang="en-US">
                <a:solidFill>
                  <a:schemeClr val="bg1"/>
                </a:solidFill>
              </a:rPr>
              <a:t>Discontinuation of other meds that lower blood pressure (narcotics)</a:t>
            </a:r>
          </a:p>
          <a:p>
            <a:pPr eaLnBrk="1" hangingPunct="1">
              <a:spcBef>
                <a:spcPct val="10000"/>
              </a:spcBef>
            </a:pPr>
            <a:r>
              <a:rPr lang="en-US" altLang="en-US">
                <a:solidFill>
                  <a:schemeClr val="bg1"/>
                </a:solidFill>
              </a:rPr>
              <a:t>Evaluate for occult infection</a:t>
            </a:r>
          </a:p>
          <a:p>
            <a:pPr eaLnBrk="1" hangingPunct="1">
              <a:spcBef>
                <a:spcPct val="10000"/>
              </a:spcBef>
            </a:pPr>
            <a:r>
              <a:rPr lang="en-US" altLang="en-US">
                <a:solidFill>
                  <a:schemeClr val="bg1"/>
                </a:solidFill>
              </a:rPr>
              <a:t>Stop NSAIDs</a:t>
            </a:r>
          </a:p>
          <a:p>
            <a:pPr eaLnBrk="1" hangingPunct="1">
              <a:spcBef>
                <a:spcPct val="10000"/>
              </a:spcBef>
              <a:buFontTx/>
              <a:buNone/>
            </a:pPr>
            <a:r>
              <a:rPr lang="en-US" altLang="en-US">
                <a:solidFill>
                  <a:schemeClr val="bg1"/>
                </a:solidFill>
              </a:rPr>
              <a:t>Prompt intervention can reverse ARF and prevent ATN</a:t>
            </a:r>
          </a:p>
          <a:p>
            <a:pPr lvl="2" eaLnBrk="1" hangingPunct="1">
              <a:spcBef>
                <a:spcPct val="10000"/>
              </a:spcBef>
            </a:pPr>
            <a:endParaRPr lang="en-US" altLang="en-US">
              <a:solidFill>
                <a:schemeClr val="bg1"/>
              </a:solidFill>
            </a:endParaRPr>
          </a:p>
        </p:txBody>
      </p:sp>
      <p:sp>
        <p:nvSpPr>
          <p:cNvPr id="57348" name="FlagCount" hidden="1">
            <a:hlinkClick r:id="rId3" action="ppaction://hlinkfile"/>
            <a:extLst>
              <a:ext uri="{FF2B5EF4-FFF2-40B4-BE49-F238E27FC236}">
                <a16:creationId xmlns:a16="http://schemas.microsoft.com/office/drawing/2014/main" id="{E6F2641C-0264-55DE-A386-A338EB2DDECD}"/>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32874"/>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DB6C9C69-7648-FA26-5ED4-3162DB143A85}"/>
              </a:ext>
            </a:extLst>
          </p:cNvPr>
          <p:cNvSpPr>
            <a:spLocks noGrp="1" noChangeArrowheads="1"/>
          </p:cNvSpPr>
          <p:nvPr>
            <p:ph type="title"/>
          </p:nvPr>
        </p:nvSpPr>
        <p:spPr/>
        <p:txBody>
          <a:bodyPr/>
          <a:lstStyle/>
          <a:p>
            <a:pPr eaLnBrk="1" hangingPunct="1"/>
            <a:r>
              <a:rPr lang="en-US" altLang="en-US" sz="4000">
                <a:solidFill>
                  <a:srgbClr val="FFFF00"/>
                </a:solidFill>
              </a:rPr>
              <a:t>Acute Tubular Necrosis:</a:t>
            </a:r>
            <a:br>
              <a:rPr lang="en-US" altLang="en-US" sz="4000">
                <a:solidFill>
                  <a:srgbClr val="FFFF00"/>
                </a:solidFill>
              </a:rPr>
            </a:br>
            <a:r>
              <a:rPr lang="en-US" altLang="en-US" sz="4000">
                <a:solidFill>
                  <a:srgbClr val="FFFF00"/>
                </a:solidFill>
              </a:rPr>
              <a:t>Treatment</a:t>
            </a:r>
          </a:p>
        </p:txBody>
      </p:sp>
      <p:sp>
        <p:nvSpPr>
          <p:cNvPr id="59395" name="Rectangle 3">
            <a:extLst>
              <a:ext uri="{FF2B5EF4-FFF2-40B4-BE49-F238E27FC236}">
                <a16:creationId xmlns:a16="http://schemas.microsoft.com/office/drawing/2014/main" id="{6F25E067-B399-714A-08B5-249077004869}"/>
              </a:ext>
            </a:extLst>
          </p:cNvPr>
          <p:cNvSpPr>
            <a:spLocks noGrp="1" noChangeArrowheads="1"/>
          </p:cNvSpPr>
          <p:nvPr>
            <p:ph type="body" idx="1"/>
          </p:nvPr>
        </p:nvSpPr>
        <p:spPr>
          <a:xfrm>
            <a:off x="304800" y="1524000"/>
            <a:ext cx="8839200" cy="4572000"/>
          </a:xfrm>
        </p:spPr>
        <p:txBody>
          <a:bodyPr/>
          <a:lstStyle/>
          <a:p>
            <a:pPr eaLnBrk="1" hangingPunct="1">
              <a:spcBef>
                <a:spcPct val="10000"/>
              </a:spcBef>
            </a:pPr>
            <a:r>
              <a:rPr lang="en-US" altLang="en-US">
                <a:solidFill>
                  <a:schemeClr val="bg1"/>
                </a:solidFill>
              </a:rPr>
              <a:t>Supportive therapy: avoid volume depletion, hypotension, nsaids, unnecessary anesthesia, surgery, or contrast</a:t>
            </a:r>
          </a:p>
          <a:p>
            <a:pPr eaLnBrk="1" hangingPunct="1">
              <a:spcBef>
                <a:spcPct val="10000"/>
              </a:spcBef>
            </a:pPr>
            <a:r>
              <a:rPr lang="en-US" altLang="en-US">
                <a:solidFill>
                  <a:schemeClr val="bg1"/>
                </a:solidFill>
              </a:rPr>
              <a:t>Adjust doses of renally excreted medications</a:t>
            </a:r>
          </a:p>
          <a:p>
            <a:pPr eaLnBrk="1" hangingPunct="1">
              <a:spcBef>
                <a:spcPct val="10000"/>
              </a:spcBef>
            </a:pPr>
            <a:r>
              <a:rPr lang="en-US" altLang="en-US">
                <a:solidFill>
                  <a:schemeClr val="bg1"/>
                </a:solidFill>
              </a:rPr>
              <a:t>Acute dialysis for:</a:t>
            </a:r>
          </a:p>
          <a:p>
            <a:pPr lvl="1" eaLnBrk="1" hangingPunct="1">
              <a:spcBef>
                <a:spcPct val="10000"/>
              </a:spcBef>
            </a:pPr>
            <a:r>
              <a:rPr lang="en-US" altLang="en-US">
                <a:solidFill>
                  <a:schemeClr val="bg1"/>
                </a:solidFill>
              </a:rPr>
              <a:t>volume overload </a:t>
            </a:r>
          </a:p>
          <a:p>
            <a:pPr lvl="1" eaLnBrk="1" hangingPunct="1">
              <a:spcBef>
                <a:spcPct val="10000"/>
              </a:spcBef>
            </a:pPr>
            <a:r>
              <a:rPr lang="en-US" altLang="en-US">
                <a:solidFill>
                  <a:schemeClr val="bg1"/>
                </a:solidFill>
              </a:rPr>
              <a:t>metabolic acidosis </a:t>
            </a:r>
          </a:p>
          <a:p>
            <a:pPr lvl="1" eaLnBrk="1" hangingPunct="1">
              <a:spcBef>
                <a:spcPct val="10000"/>
              </a:spcBef>
            </a:pPr>
            <a:r>
              <a:rPr lang="en-US" altLang="en-US">
                <a:solidFill>
                  <a:schemeClr val="bg1"/>
                </a:solidFill>
              </a:rPr>
              <a:t>hyperkalemia</a:t>
            </a:r>
          </a:p>
          <a:p>
            <a:pPr lvl="1" eaLnBrk="1" hangingPunct="1">
              <a:spcBef>
                <a:spcPct val="10000"/>
              </a:spcBef>
            </a:pPr>
            <a:r>
              <a:rPr lang="en-US" altLang="en-US">
                <a:solidFill>
                  <a:schemeClr val="bg1"/>
                </a:solidFill>
              </a:rPr>
              <a:t>uremic syndrome: pericarditis, encephalopathy</a:t>
            </a:r>
          </a:p>
        </p:txBody>
      </p:sp>
      <p:sp>
        <p:nvSpPr>
          <p:cNvPr id="59396" name="FlagCount" hidden="1">
            <a:hlinkClick r:id="rId3" action="ppaction://hlinkfile"/>
            <a:extLst>
              <a:ext uri="{FF2B5EF4-FFF2-40B4-BE49-F238E27FC236}">
                <a16:creationId xmlns:a16="http://schemas.microsoft.com/office/drawing/2014/main" id="{37AEB55E-D2E3-3EA0-9579-B9211AC50506}"/>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5091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22269CC6-16AF-71F1-48FE-C1FD37F30129}"/>
              </a:ext>
            </a:extLst>
          </p:cNvPr>
          <p:cNvSpPr>
            <a:spLocks noGrp="1" noChangeArrowheads="1"/>
          </p:cNvSpPr>
          <p:nvPr>
            <p:ph type="title"/>
          </p:nvPr>
        </p:nvSpPr>
        <p:spPr/>
        <p:txBody>
          <a:bodyPr/>
          <a:lstStyle/>
          <a:p>
            <a:pPr eaLnBrk="1" hangingPunct="1"/>
            <a:r>
              <a:rPr lang="en-US" altLang="en-US" sz="4000">
                <a:solidFill>
                  <a:srgbClr val="FFFF00"/>
                </a:solidFill>
              </a:rPr>
              <a:t>Mortality in Acute Tubular Necrosis</a:t>
            </a:r>
            <a:endParaRPr lang="en-US" altLang="en-US">
              <a:solidFill>
                <a:srgbClr val="FFFF00"/>
              </a:solidFill>
            </a:endParaRPr>
          </a:p>
        </p:txBody>
      </p:sp>
      <p:sp>
        <p:nvSpPr>
          <p:cNvPr id="61443" name="Text Box 3">
            <a:extLst>
              <a:ext uri="{FF2B5EF4-FFF2-40B4-BE49-F238E27FC236}">
                <a16:creationId xmlns:a16="http://schemas.microsoft.com/office/drawing/2014/main" id="{73B68B40-E97A-4D81-DEB8-3EBD5E63F544}"/>
              </a:ext>
            </a:extLst>
          </p:cNvPr>
          <p:cNvSpPr txBox="1">
            <a:spLocks noChangeArrowheads="1"/>
          </p:cNvSpPr>
          <p:nvPr/>
        </p:nvSpPr>
        <p:spPr bwMode="auto">
          <a:xfrm>
            <a:off x="228600" y="6589713"/>
            <a:ext cx="27590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000">
                <a:solidFill>
                  <a:schemeClr val="bg1"/>
                </a:solidFill>
                <a:latin typeface="Times New Roman" panose="02020603050405020304" pitchFamily="18" charset="0"/>
              </a:rPr>
              <a:t>Chertow et al: Arch Int Med 1995; 155:1505-1511</a:t>
            </a:r>
          </a:p>
        </p:txBody>
      </p:sp>
      <p:graphicFrame>
        <p:nvGraphicFramePr>
          <p:cNvPr id="61444" name="Object 4">
            <a:extLst>
              <a:ext uri="{FF2B5EF4-FFF2-40B4-BE49-F238E27FC236}">
                <a16:creationId xmlns:a16="http://schemas.microsoft.com/office/drawing/2014/main" id="{810FAAC1-A15E-7F1E-6F76-170467D2E1B1}"/>
              </a:ext>
            </a:extLst>
          </p:cNvPr>
          <p:cNvGraphicFramePr>
            <a:graphicFrameLocks noGrp="1" noChangeAspect="1"/>
          </p:cNvGraphicFramePr>
          <p:nvPr>
            <p:ph type="chart" idx="1"/>
          </p:nvPr>
        </p:nvGraphicFramePr>
        <p:xfrm>
          <a:off x="609600" y="1905000"/>
          <a:ext cx="7847013" cy="4114800"/>
        </p:xfrm>
        <a:graphic>
          <a:graphicData uri="http://schemas.openxmlformats.org/presentationml/2006/ole">
            <mc:AlternateContent xmlns:mc="http://schemas.openxmlformats.org/markup-compatibility/2006">
              <mc:Choice xmlns:v="urn:schemas-microsoft-com:vml" Requires="v">
                <p:oleObj name="Chart" r:id="rId3" imgW="7861300" imgH="4127500" progId="MSGraph.Chart.8">
                  <p:embed followColorScheme="full"/>
                </p:oleObj>
              </mc:Choice>
              <mc:Fallback>
                <p:oleObj name="Chart" r:id="rId3" imgW="7861300" imgH="4127500" progId="MSGraph.Chart.8">
                  <p:embed followColorScheme="full"/>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905000"/>
                        <a:ext cx="784701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45" name="Text Box 5">
            <a:extLst>
              <a:ext uri="{FF2B5EF4-FFF2-40B4-BE49-F238E27FC236}">
                <a16:creationId xmlns:a16="http://schemas.microsoft.com/office/drawing/2014/main" id="{E15F8370-FA0F-F254-4A14-2C499718A4DF}"/>
              </a:ext>
            </a:extLst>
          </p:cNvPr>
          <p:cNvSpPr txBox="1">
            <a:spLocks noChangeArrowheads="1"/>
          </p:cNvSpPr>
          <p:nvPr/>
        </p:nvSpPr>
        <p:spPr bwMode="auto">
          <a:xfrm>
            <a:off x="2286000" y="5791200"/>
            <a:ext cx="5362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chemeClr val="bg1"/>
                </a:solidFill>
                <a:latin typeface="Times New Roman" panose="02020603050405020304" pitchFamily="18" charset="0"/>
              </a:rPr>
              <a:t>Number of Failed Non-Respiratory Organ Systems</a:t>
            </a:r>
          </a:p>
        </p:txBody>
      </p:sp>
      <p:sp>
        <p:nvSpPr>
          <p:cNvPr id="61446" name="FlagCount" hidden="1">
            <a:hlinkClick r:id="rId5" action="ppaction://hlinkfile"/>
            <a:extLst>
              <a:ext uri="{FF2B5EF4-FFF2-40B4-BE49-F238E27FC236}">
                <a16:creationId xmlns:a16="http://schemas.microsoft.com/office/drawing/2014/main" id="{48FA082F-5A0C-CF5E-407E-A4E703D78F5B}"/>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1441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5295F862-835D-AC1E-209E-B0828A5754ED}"/>
              </a:ext>
            </a:extLst>
          </p:cNvPr>
          <p:cNvSpPr>
            <a:spLocks noGrp="1" noChangeArrowheads="1"/>
          </p:cNvSpPr>
          <p:nvPr>
            <p:ph type="title"/>
          </p:nvPr>
        </p:nvSpPr>
        <p:spPr/>
        <p:txBody>
          <a:bodyPr/>
          <a:lstStyle/>
          <a:p>
            <a:pPr eaLnBrk="1" hangingPunct="1"/>
            <a:r>
              <a:rPr lang="en-US" altLang="en-US" sz="4000">
                <a:solidFill>
                  <a:srgbClr val="FFFF00"/>
                </a:solidFill>
              </a:rPr>
              <a:t>Acute Renal Failure and Sepsis</a:t>
            </a:r>
          </a:p>
        </p:txBody>
      </p:sp>
      <p:sp>
        <p:nvSpPr>
          <p:cNvPr id="63491" name="Rectangle 3">
            <a:extLst>
              <a:ext uri="{FF2B5EF4-FFF2-40B4-BE49-F238E27FC236}">
                <a16:creationId xmlns:a16="http://schemas.microsoft.com/office/drawing/2014/main" id="{3BE2FB64-095B-936E-C35B-A8CFB859A6CF}"/>
              </a:ext>
            </a:extLst>
          </p:cNvPr>
          <p:cNvSpPr>
            <a:spLocks noGrp="1" noChangeArrowheads="1"/>
          </p:cNvSpPr>
          <p:nvPr>
            <p:ph type="body" idx="1"/>
          </p:nvPr>
        </p:nvSpPr>
        <p:spPr>
          <a:xfrm>
            <a:off x="304800" y="1524000"/>
            <a:ext cx="8839200" cy="4572000"/>
          </a:xfrm>
        </p:spPr>
        <p:txBody>
          <a:bodyPr/>
          <a:lstStyle/>
          <a:p>
            <a:pPr eaLnBrk="1" hangingPunct="1">
              <a:spcBef>
                <a:spcPct val="10000"/>
              </a:spcBef>
            </a:pPr>
            <a:r>
              <a:rPr lang="en-US" altLang="en-US" sz="2800">
                <a:solidFill>
                  <a:schemeClr val="bg1"/>
                </a:solidFill>
              </a:rPr>
              <a:t>51% of patients with septic shock with positive blood cultures have ARF</a:t>
            </a:r>
          </a:p>
          <a:p>
            <a:pPr eaLnBrk="1" hangingPunct="1">
              <a:spcBef>
                <a:spcPct val="10000"/>
              </a:spcBef>
            </a:pPr>
            <a:r>
              <a:rPr lang="en-US" altLang="en-US" sz="2800">
                <a:solidFill>
                  <a:schemeClr val="bg1"/>
                </a:solidFill>
              </a:rPr>
              <a:t>Combination of ARF and sepsis is associated with 70% mortality</a:t>
            </a:r>
          </a:p>
          <a:p>
            <a:pPr eaLnBrk="1" hangingPunct="1">
              <a:spcBef>
                <a:spcPct val="10000"/>
              </a:spcBef>
            </a:pPr>
            <a:r>
              <a:rPr lang="en-US" altLang="en-US" sz="2800">
                <a:solidFill>
                  <a:schemeClr val="bg1"/>
                </a:solidFill>
              </a:rPr>
              <a:t>Arterial vasodilation mediated by nitric oxide predisposes patients to ARF</a:t>
            </a:r>
          </a:p>
          <a:p>
            <a:pPr eaLnBrk="1" hangingPunct="1">
              <a:spcBef>
                <a:spcPct val="10000"/>
              </a:spcBef>
            </a:pPr>
            <a:r>
              <a:rPr lang="en-US" altLang="en-US" sz="2800">
                <a:solidFill>
                  <a:schemeClr val="bg1"/>
                </a:solidFill>
              </a:rPr>
              <a:t>Metabolic acidosis and down-regulation of vasoactive hormone receptors leads to resistance to norepinephrine and angiogensin II</a:t>
            </a:r>
          </a:p>
        </p:txBody>
      </p:sp>
      <p:sp>
        <p:nvSpPr>
          <p:cNvPr id="63492" name="FlagCount" hidden="1">
            <a:hlinkClick r:id="rId3" action="ppaction://hlinkfile"/>
            <a:extLst>
              <a:ext uri="{FF2B5EF4-FFF2-40B4-BE49-F238E27FC236}">
                <a16:creationId xmlns:a16="http://schemas.microsoft.com/office/drawing/2014/main" id="{C59D7ECF-9225-EE9D-C1ED-794D45CDEBA6}"/>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39434"/>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3EE9A4B-1A55-4AEF-D999-376E611120A4}"/>
              </a:ext>
            </a:extLst>
          </p:cNvPr>
          <p:cNvSpPr>
            <a:spLocks noGrp="1" noChangeArrowheads="1"/>
          </p:cNvSpPr>
          <p:nvPr>
            <p:ph type="title"/>
          </p:nvPr>
        </p:nvSpPr>
        <p:spPr/>
        <p:txBody>
          <a:bodyPr/>
          <a:lstStyle/>
          <a:p>
            <a:pPr eaLnBrk="1" hangingPunct="1"/>
            <a:r>
              <a:rPr lang="en-US" altLang="en-US">
                <a:solidFill>
                  <a:srgbClr val="FFFF66"/>
                </a:solidFill>
              </a:rPr>
              <a:t>Intrinsic Renal Azotemia</a:t>
            </a:r>
          </a:p>
        </p:txBody>
      </p:sp>
      <p:sp>
        <p:nvSpPr>
          <p:cNvPr id="65539" name="Rectangle 3">
            <a:extLst>
              <a:ext uri="{FF2B5EF4-FFF2-40B4-BE49-F238E27FC236}">
                <a16:creationId xmlns:a16="http://schemas.microsoft.com/office/drawing/2014/main" id="{2E306DED-38E5-13E6-D180-BC59C6751189}"/>
              </a:ext>
            </a:extLst>
          </p:cNvPr>
          <p:cNvSpPr>
            <a:spLocks noGrp="1" noChangeArrowheads="1"/>
          </p:cNvSpPr>
          <p:nvPr>
            <p:ph type="body" idx="1"/>
          </p:nvPr>
        </p:nvSpPr>
        <p:spPr/>
        <p:txBody>
          <a:bodyPr/>
          <a:lstStyle/>
          <a:p>
            <a:pPr eaLnBrk="1" hangingPunct="1"/>
            <a:r>
              <a:rPr lang="en-US" altLang="en-US">
                <a:solidFill>
                  <a:schemeClr val="bg1"/>
                </a:solidFill>
              </a:rPr>
              <a:t>ATN</a:t>
            </a:r>
          </a:p>
          <a:p>
            <a:pPr eaLnBrk="1" hangingPunct="1"/>
            <a:r>
              <a:rPr lang="en-US" altLang="en-US">
                <a:solidFill>
                  <a:schemeClr val="bg1"/>
                </a:solidFill>
              </a:rPr>
              <a:t>Acute Interstitial Nephritis</a:t>
            </a:r>
          </a:p>
          <a:p>
            <a:pPr eaLnBrk="1" hangingPunct="1"/>
            <a:r>
              <a:rPr lang="en-US" altLang="en-US">
                <a:solidFill>
                  <a:schemeClr val="bg1"/>
                </a:solidFill>
              </a:rPr>
              <a:t>Acute Glomerulonephritis</a:t>
            </a:r>
          </a:p>
        </p:txBody>
      </p:sp>
    </p:spTree>
  </p:cSld>
  <p:clrMapOvr>
    <a:masterClrMapping/>
  </p:clrMapOvr>
  <mc:AlternateContent xmlns:mc="http://schemas.openxmlformats.org/markup-compatibility/2006" xmlns:p14="http://schemas.microsoft.com/office/powerpoint/2010/main">
    <mc:Choice Requires="p14">
      <p:transition spd="slow" p14:dur="2000" advTm="12704"/>
    </mc:Choice>
    <mc:Fallback xmlns="">
      <p:transition spd="slow" advTm="12704"/>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FAA7AA1-D5D4-4F6F-6205-F11C66FF8CDE}"/>
              </a:ext>
            </a:extLst>
          </p:cNvPr>
          <p:cNvSpPr>
            <a:spLocks noGrp="1" noChangeArrowheads="1"/>
          </p:cNvSpPr>
          <p:nvPr>
            <p:ph type="title"/>
          </p:nvPr>
        </p:nvSpPr>
        <p:spPr/>
        <p:txBody>
          <a:bodyPr/>
          <a:lstStyle/>
          <a:p>
            <a:pPr eaLnBrk="1" hangingPunct="1"/>
            <a:r>
              <a:rPr lang="en-US" altLang="en-US" sz="4000">
                <a:solidFill>
                  <a:srgbClr val="FFFF00"/>
                </a:solidFill>
              </a:rPr>
              <a:t>Acute Interstitial Nephritis</a:t>
            </a:r>
            <a:endParaRPr lang="en-US" altLang="en-US">
              <a:solidFill>
                <a:srgbClr val="FFFF00"/>
              </a:solidFill>
            </a:endParaRPr>
          </a:p>
        </p:txBody>
      </p:sp>
      <p:sp>
        <p:nvSpPr>
          <p:cNvPr id="66563" name="Rectangle 3">
            <a:extLst>
              <a:ext uri="{FF2B5EF4-FFF2-40B4-BE49-F238E27FC236}">
                <a16:creationId xmlns:a16="http://schemas.microsoft.com/office/drawing/2014/main" id="{D7E3CC95-C258-24D0-27EE-DBDF379D03B6}"/>
              </a:ext>
            </a:extLst>
          </p:cNvPr>
          <p:cNvSpPr>
            <a:spLocks noGrp="1" noChangeArrowheads="1"/>
          </p:cNvSpPr>
          <p:nvPr>
            <p:ph type="body" idx="1"/>
          </p:nvPr>
        </p:nvSpPr>
        <p:spPr/>
        <p:txBody>
          <a:bodyPr/>
          <a:lstStyle/>
          <a:p>
            <a:pPr eaLnBrk="1" hangingPunct="1"/>
            <a:r>
              <a:rPr lang="en-US" altLang="en-US">
                <a:solidFill>
                  <a:schemeClr val="bg1"/>
                </a:solidFill>
              </a:rPr>
              <a:t>Acute renal failure due to lymphocytic infiltration of the interstitium</a:t>
            </a:r>
          </a:p>
          <a:p>
            <a:pPr eaLnBrk="1" hangingPunct="1"/>
            <a:r>
              <a:rPr lang="en-US" altLang="en-US">
                <a:solidFill>
                  <a:schemeClr val="bg1"/>
                </a:solidFill>
              </a:rPr>
              <a:t>Classic triad of</a:t>
            </a:r>
          </a:p>
          <a:p>
            <a:pPr lvl="1" eaLnBrk="1" hangingPunct="1"/>
            <a:r>
              <a:rPr lang="en-US" altLang="en-US">
                <a:solidFill>
                  <a:schemeClr val="bg1"/>
                </a:solidFill>
              </a:rPr>
              <a:t>fever</a:t>
            </a:r>
          </a:p>
          <a:p>
            <a:pPr lvl="1" eaLnBrk="1" hangingPunct="1"/>
            <a:r>
              <a:rPr lang="en-US" altLang="en-US">
                <a:solidFill>
                  <a:schemeClr val="bg1"/>
                </a:solidFill>
              </a:rPr>
              <a:t>rash</a:t>
            </a:r>
          </a:p>
          <a:p>
            <a:pPr lvl="1" eaLnBrk="1" hangingPunct="1"/>
            <a:r>
              <a:rPr lang="en-US" altLang="en-US">
                <a:solidFill>
                  <a:schemeClr val="bg1"/>
                </a:solidFill>
              </a:rPr>
              <a:t>eosinophilia</a:t>
            </a:r>
          </a:p>
        </p:txBody>
      </p:sp>
      <p:sp>
        <p:nvSpPr>
          <p:cNvPr id="66564" name="FlagCount" hidden="1">
            <a:hlinkClick r:id="rId3" action="ppaction://hlinkfile"/>
            <a:extLst>
              <a:ext uri="{FF2B5EF4-FFF2-40B4-BE49-F238E27FC236}">
                <a16:creationId xmlns:a16="http://schemas.microsoft.com/office/drawing/2014/main" id="{6B8601D2-26A1-7695-F2C1-7F1204A5C701}"/>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17525"/>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C8D06A1A-EA49-06DD-0703-6B356B263AF3}"/>
              </a:ext>
            </a:extLst>
          </p:cNvPr>
          <p:cNvSpPr>
            <a:spLocks noGrp="1" noChangeArrowheads="1"/>
          </p:cNvSpPr>
          <p:nvPr>
            <p:ph type="title"/>
          </p:nvPr>
        </p:nvSpPr>
        <p:spPr/>
        <p:txBody>
          <a:bodyPr/>
          <a:lstStyle/>
          <a:p>
            <a:pPr eaLnBrk="1" hangingPunct="1"/>
            <a:r>
              <a:rPr lang="en-US" altLang="en-US" sz="4000">
                <a:solidFill>
                  <a:srgbClr val="FFFF00"/>
                </a:solidFill>
              </a:rPr>
              <a:t>Acute Interstitial Nephritis:</a:t>
            </a:r>
            <a:br>
              <a:rPr lang="en-US" altLang="en-US" sz="4000">
                <a:solidFill>
                  <a:srgbClr val="FFFF00"/>
                </a:solidFill>
              </a:rPr>
            </a:br>
            <a:r>
              <a:rPr lang="en-US" altLang="en-US" sz="4000">
                <a:solidFill>
                  <a:srgbClr val="FFFF00"/>
                </a:solidFill>
              </a:rPr>
              <a:t>Clinical Presentation</a:t>
            </a:r>
          </a:p>
        </p:txBody>
      </p:sp>
      <p:sp>
        <p:nvSpPr>
          <p:cNvPr id="68611" name="Rectangle 3">
            <a:extLst>
              <a:ext uri="{FF2B5EF4-FFF2-40B4-BE49-F238E27FC236}">
                <a16:creationId xmlns:a16="http://schemas.microsoft.com/office/drawing/2014/main" id="{D1DD37FB-3967-858E-A7CC-67FFA77F918C}"/>
              </a:ext>
            </a:extLst>
          </p:cNvPr>
          <p:cNvSpPr>
            <a:spLocks noGrp="1" noChangeArrowheads="1"/>
          </p:cNvSpPr>
          <p:nvPr>
            <p:ph type="body" idx="1"/>
          </p:nvPr>
        </p:nvSpPr>
        <p:spPr/>
        <p:txBody>
          <a:bodyPr/>
          <a:lstStyle/>
          <a:p>
            <a:pPr eaLnBrk="1" hangingPunct="1">
              <a:lnSpc>
                <a:spcPct val="90000"/>
              </a:lnSpc>
            </a:pPr>
            <a:r>
              <a:rPr lang="en-US" altLang="en-US" sz="2000">
                <a:solidFill>
                  <a:schemeClr val="bg1"/>
                </a:solidFill>
              </a:rPr>
              <a:t>History</a:t>
            </a:r>
          </a:p>
          <a:p>
            <a:pPr lvl="1" eaLnBrk="1" hangingPunct="1">
              <a:lnSpc>
                <a:spcPct val="90000"/>
              </a:lnSpc>
            </a:pPr>
            <a:r>
              <a:rPr lang="en-US" altLang="en-US" sz="2000">
                <a:solidFill>
                  <a:schemeClr val="bg1"/>
                </a:solidFill>
              </a:rPr>
              <a:t>preceding illness or drug exposure</a:t>
            </a:r>
          </a:p>
          <a:p>
            <a:pPr eaLnBrk="1" hangingPunct="1">
              <a:lnSpc>
                <a:spcPct val="90000"/>
              </a:lnSpc>
            </a:pPr>
            <a:r>
              <a:rPr lang="en-US" altLang="en-US" sz="2000">
                <a:solidFill>
                  <a:schemeClr val="bg1"/>
                </a:solidFill>
              </a:rPr>
              <a:t>Physical examination</a:t>
            </a:r>
          </a:p>
          <a:p>
            <a:pPr lvl="1" eaLnBrk="1" hangingPunct="1">
              <a:lnSpc>
                <a:spcPct val="90000"/>
              </a:lnSpc>
            </a:pPr>
            <a:r>
              <a:rPr lang="en-US" altLang="en-US" sz="2000">
                <a:solidFill>
                  <a:schemeClr val="bg1"/>
                </a:solidFill>
              </a:rPr>
              <a:t>fever</a:t>
            </a:r>
          </a:p>
          <a:p>
            <a:pPr lvl="1" eaLnBrk="1" hangingPunct="1">
              <a:lnSpc>
                <a:spcPct val="90000"/>
              </a:lnSpc>
            </a:pPr>
            <a:r>
              <a:rPr lang="en-US" altLang="en-US" sz="2000">
                <a:solidFill>
                  <a:schemeClr val="bg1"/>
                </a:solidFill>
              </a:rPr>
              <a:t>rash</a:t>
            </a:r>
          </a:p>
          <a:p>
            <a:pPr eaLnBrk="1" hangingPunct="1">
              <a:lnSpc>
                <a:spcPct val="90000"/>
              </a:lnSpc>
            </a:pPr>
            <a:r>
              <a:rPr lang="en-US" altLang="en-US" sz="2000">
                <a:solidFill>
                  <a:schemeClr val="bg1"/>
                </a:solidFill>
              </a:rPr>
              <a:t>Serum Findings</a:t>
            </a:r>
          </a:p>
          <a:p>
            <a:pPr lvl="1" eaLnBrk="1" hangingPunct="1">
              <a:lnSpc>
                <a:spcPct val="90000"/>
              </a:lnSpc>
            </a:pPr>
            <a:r>
              <a:rPr lang="en-US" altLang="en-US" sz="2000">
                <a:solidFill>
                  <a:schemeClr val="bg1"/>
                </a:solidFill>
              </a:rPr>
              <a:t>Eosinophilia</a:t>
            </a:r>
          </a:p>
          <a:p>
            <a:pPr eaLnBrk="1" hangingPunct="1">
              <a:lnSpc>
                <a:spcPct val="90000"/>
              </a:lnSpc>
            </a:pPr>
            <a:r>
              <a:rPr lang="en-US" altLang="en-US" sz="2000">
                <a:solidFill>
                  <a:schemeClr val="bg1"/>
                </a:solidFill>
              </a:rPr>
              <a:t>Urine findings</a:t>
            </a:r>
          </a:p>
          <a:p>
            <a:pPr lvl="1" eaLnBrk="1" hangingPunct="1">
              <a:lnSpc>
                <a:spcPct val="90000"/>
              </a:lnSpc>
            </a:pPr>
            <a:r>
              <a:rPr lang="en-US" altLang="en-US" sz="2000">
                <a:solidFill>
                  <a:schemeClr val="bg1"/>
                </a:solidFill>
              </a:rPr>
              <a:t>non-nephrotic range proteinuria</a:t>
            </a:r>
          </a:p>
          <a:p>
            <a:pPr lvl="1" eaLnBrk="1" hangingPunct="1">
              <a:lnSpc>
                <a:spcPct val="90000"/>
              </a:lnSpc>
            </a:pPr>
            <a:r>
              <a:rPr lang="en-US" altLang="en-US" sz="2000">
                <a:solidFill>
                  <a:schemeClr val="bg1"/>
                </a:solidFill>
              </a:rPr>
              <a:t>possibly hematuria</a:t>
            </a:r>
          </a:p>
          <a:p>
            <a:pPr lvl="1" eaLnBrk="1" hangingPunct="1">
              <a:lnSpc>
                <a:spcPct val="90000"/>
              </a:lnSpc>
            </a:pPr>
            <a:r>
              <a:rPr lang="en-US" altLang="en-US" sz="2000">
                <a:solidFill>
                  <a:srgbClr val="66FF33"/>
                </a:solidFill>
              </a:rPr>
              <a:t>sterile pyuria </a:t>
            </a:r>
            <a:r>
              <a:rPr lang="en-US" altLang="en-US" sz="2000">
                <a:solidFill>
                  <a:schemeClr val="bg1"/>
                </a:solidFill>
              </a:rPr>
              <a:t>(WBC’s without infection)</a:t>
            </a:r>
          </a:p>
          <a:p>
            <a:pPr lvl="1" eaLnBrk="1" hangingPunct="1">
              <a:lnSpc>
                <a:spcPct val="90000"/>
              </a:lnSpc>
            </a:pPr>
            <a:r>
              <a:rPr lang="en-US" altLang="en-US" sz="2000">
                <a:solidFill>
                  <a:schemeClr val="bg1"/>
                </a:solidFill>
              </a:rPr>
              <a:t>WBC casts</a:t>
            </a:r>
          </a:p>
          <a:p>
            <a:pPr lvl="1" eaLnBrk="1" hangingPunct="1">
              <a:lnSpc>
                <a:spcPct val="90000"/>
              </a:lnSpc>
            </a:pPr>
            <a:r>
              <a:rPr lang="en-US" altLang="en-US" sz="2000">
                <a:solidFill>
                  <a:schemeClr val="bg1"/>
                </a:solidFill>
              </a:rPr>
              <a:t>eosinophiluria</a:t>
            </a:r>
          </a:p>
        </p:txBody>
      </p:sp>
      <p:sp>
        <p:nvSpPr>
          <p:cNvPr id="68612" name="FlagCount" hidden="1">
            <a:hlinkClick r:id="rId3" action="ppaction://hlinkfile"/>
            <a:extLst>
              <a:ext uri="{FF2B5EF4-FFF2-40B4-BE49-F238E27FC236}">
                <a16:creationId xmlns:a16="http://schemas.microsoft.com/office/drawing/2014/main" id="{B848F6F3-4621-6673-2075-9FC609EA6DFC}"/>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62986"/>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DFE1938-B192-6FCE-7F5D-18A3E0B726C0}"/>
              </a:ext>
            </a:extLst>
          </p:cNvPr>
          <p:cNvSpPr>
            <a:spLocks noGrp="1" noChangeArrowheads="1"/>
          </p:cNvSpPr>
          <p:nvPr>
            <p:ph type="title"/>
          </p:nvPr>
        </p:nvSpPr>
        <p:spPr/>
        <p:txBody>
          <a:bodyPr/>
          <a:lstStyle/>
          <a:p>
            <a:pPr eaLnBrk="1" hangingPunct="1"/>
            <a:r>
              <a:rPr lang="en-US" altLang="en-US" sz="4000">
                <a:solidFill>
                  <a:srgbClr val="FFFF00"/>
                </a:solidFill>
              </a:rPr>
              <a:t>Acute Interstitial Nephritis: causes</a:t>
            </a:r>
          </a:p>
        </p:txBody>
      </p:sp>
      <p:sp>
        <p:nvSpPr>
          <p:cNvPr id="70659" name="Rectangle 3">
            <a:extLst>
              <a:ext uri="{FF2B5EF4-FFF2-40B4-BE49-F238E27FC236}">
                <a16:creationId xmlns:a16="http://schemas.microsoft.com/office/drawing/2014/main" id="{44AC8ECD-F8F6-B356-9BA2-9D17805411A5}"/>
              </a:ext>
            </a:extLst>
          </p:cNvPr>
          <p:cNvSpPr>
            <a:spLocks noGrp="1" noChangeArrowheads="1"/>
          </p:cNvSpPr>
          <p:nvPr>
            <p:ph type="body" idx="1"/>
          </p:nvPr>
        </p:nvSpPr>
        <p:spPr/>
        <p:txBody>
          <a:bodyPr/>
          <a:lstStyle/>
          <a:p>
            <a:pPr eaLnBrk="1" hangingPunct="1">
              <a:spcBef>
                <a:spcPct val="10000"/>
              </a:spcBef>
            </a:pPr>
            <a:r>
              <a:rPr lang="en-US" altLang="en-US" sz="3000">
                <a:solidFill>
                  <a:srgbClr val="66FF33"/>
                </a:solidFill>
              </a:rPr>
              <a:t>Drug-induced</a:t>
            </a:r>
            <a:endParaRPr lang="en-US" altLang="en-US">
              <a:solidFill>
                <a:srgbClr val="66FF33"/>
              </a:solidFill>
            </a:endParaRPr>
          </a:p>
          <a:p>
            <a:pPr lvl="1" eaLnBrk="1" hangingPunct="1">
              <a:spcBef>
                <a:spcPct val="10000"/>
              </a:spcBef>
            </a:pPr>
            <a:r>
              <a:rPr lang="en-US" altLang="en-US" sz="2600">
                <a:solidFill>
                  <a:schemeClr val="bg1"/>
                </a:solidFill>
              </a:rPr>
              <a:t>penicillins</a:t>
            </a:r>
          </a:p>
          <a:p>
            <a:pPr lvl="1" eaLnBrk="1" hangingPunct="1">
              <a:spcBef>
                <a:spcPct val="10000"/>
              </a:spcBef>
            </a:pPr>
            <a:r>
              <a:rPr lang="en-US" altLang="en-US" sz="2600">
                <a:solidFill>
                  <a:schemeClr val="bg1"/>
                </a:solidFill>
              </a:rPr>
              <a:t>cephalosporins</a:t>
            </a:r>
          </a:p>
          <a:p>
            <a:pPr lvl="1" eaLnBrk="1" hangingPunct="1">
              <a:spcBef>
                <a:spcPct val="10000"/>
              </a:spcBef>
            </a:pPr>
            <a:r>
              <a:rPr lang="en-US" altLang="en-US" sz="2600">
                <a:solidFill>
                  <a:schemeClr val="bg1"/>
                </a:solidFill>
              </a:rPr>
              <a:t>sulfonamides</a:t>
            </a:r>
          </a:p>
          <a:p>
            <a:pPr lvl="1" eaLnBrk="1" hangingPunct="1">
              <a:spcBef>
                <a:spcPct val="10000"/>
              </a:spcBef>
            </a:pPr>
            <a:r>
              <a:rPr lang="en-US" altLang="en-US" sz="2600">
                <a:solidFill>
                  <a:schemeClr val="bg1"/>
                </a:solidFill>
              </a:rPr>
              <a:t>rifampin</a:t>
            </a:r>
          </a:p>
          <a:p>
            <a:pPr lvl="1" eaLnBrk="1" hangingPunct="1">
              <a:spcBef>
                <a:spcPct val="10000"/>
              </a:spcBef>
            </a:pPr>
            <a:r>
              <a:rPr lang="en-US" altLang="en-US" sz="2600">
                <a:solidFill>
                  <a:schemeClr val="bg1"/>
                </a:solidFill>
              </a:rPr>
              <a:t>phenytoin</a:t>
            </a:r>
          </a:p>
          <a:p>
            <a:pPr lvl="1" eaLnBrk="1" hangingPunct="1">
              <a:spcBef>
                <a:spcPct val="10000"/>
              </a:spcBef>
            </a:pPr>
            <a:r>
              <a:rPr lang="en-US" altLang="en-US" sz="2600">
                <a:solidFill>
                  <a:schemeClr val="bg1"/>
                </a:solidFill>
              </a:rPr>
              <a:t>furosemide</a:t>
            </a:r>
          </a:p>
          <a:p>
            <a:pPr lvl="1" eaLnBrk="1" hangingPunct="1">
              <a:spcBef>
                <a:spcPct val="10000"/>
              </a:spcBef>
            </a:pPr>
            <a:r>
              <a:rPr lang="en-US" altLang="en-US" sz="2600">
                <a:solidFill>
                  <a:schemeClr val="bg1"/>
                </a:solidFill>
              </a:rPr>
              <a:t>NSAIDs</a:t>
            </a:r>
          </a:p>
          <a:p>
            <a:pPr eaLnBrk="1" hangingPunct="1">
              <a:spcBef>
                <a:spcPct val="10000"/>
              </a:spcBef>
            </a:pPr>
            <a:r>
              <a:rPr lang="en-US" altLang="en-US" sz="3000">
                <a:solidFill>
                  <a:srgbClr val="66FF33"/>
                </a:solidFill>
              </a:rPr>
              <a:t>Malignancy</a:t>
            </a:r>
          </a:p>
          <a:p>
            <a:pPr eaLnBrk="1" hangingPunct="1">
              <a:spcBef>
                <a:spcPct val="10000"/>
              </a:spcBef>
            </a:pPr>
            <a:r>
              <a:rPr lang="en-US" altLang="en-US" sz="3000">
                <a:solidFill>
                  <a:srgbClr val="66FF33"/>
                </a:solidFill>
              </a:rPr>
              <a:t>Idiopathic</a:t>
            </a:r>
          </a:p>
        </p:txBody>
      </p:sp>
      <p:sp>
        <p:nvSpPr>
          <p:cNvPr id="70660" name="Rectangle 4">
            <a:extLst>
              <a:ext uri="{FF2B5EF4-FFF2-40B4-BE49-F238E27FC236}">
                <a16:creationId xmlns:a16="http://schemas.microsoft.com/office/drawing/2014/main" id="{939D2961-7EF9-9767-C2D2-BFCBD54F0448}"/>
              </a:ext>
            </a:extLst>
          </p:cNvPr>
          <p:cNvSpPr>
            <a:spLocks noGrp="1" noChangeArrowheads="1"/>
          </p:cNvSpPr>
          <p:nvPr>
            <p:ph type="body" sz="half" idx="4294967295"/>
          </p:nvPr>
        </p:nvSpPr>
        <p:spPr>
          <a:xfrm>
            <a:off x="5035550" y="1981200"/>
            <a:ext cx="4108450" cy="4114800"/>
          </a:xfrm>
        </p:spPr>
        <p:txBody>
          <a:bodyPr/>
          <a:lstStyle/>
          <a:p>
            <a:pPr eaLnBrk="1" hangingPunct="1">
              <a:spcBef>
                <a:spcPct val="10000"/>
              </a:spcBef>
            </a:pPr>
            <a:r>
              <a:rPr lang="en-US" altLang="en-US" sz="2600">
                <a:solidFill>
                  <a:srgbClr val="66FF33"/>
                </a:solidFill>
              </a:rPr>
              <a:t>Infection-related</a:t>
            </a:r>
          </a:p>
          <a:p>
            <a:pPr lvl="1" eaLnBrk="1" hangingPunct="1">
              <a:spcBef>
                <a:spcPct val="10000"/>
              </a:spcBef>
            </a:pPr>
            <a:r>
              <a:rPr lang="en-US" altLang="en-US" sz="2200">
                <a:solidFill>
                  <a:schemeClr val="bg1"/>
                </a:solidFill>
              </a:rPr>
              <a:t>bacterial</a:t>
            </a:r>
          </a:p>
          <a:p>
            <a:pPr lvl="1" eaLnBrk="1" hangingPunct="1">
              <a:spcBef>
                <a:spcPct val="10000"/>
              </a:spcBef>
            </a:pPr>
            <a:r>
              <a:rPr lang="en-US" altLang="en-US" sz="2200">
                <a:solidFill>
                  <a:schemeClr val="bg1"/>
                </a:solidFill>
              </a:rPr>
              <a:t>viral</a:t>
            </a:r>
          </a:p>
          <a:p>
            <a:pPr lvl="1" eaLnBrk="1" hangingPunct="1">
              <a:spcBef>
                <a:spcPct val="10000"/>
              </a:spcBef>
            </a:pPr>
            <a:r>
              <a:rPr lang="en-US" altLang="en-US" sz="2200">
                <a:solidFill>
                  <a:schemeClr val="bg1"/>
                </a:solidFill>
              </a:rPr>
              <a:t>rickettsial</a:t>
            </a:r>
          </a:p>
          <a:p>
            <a:pPr lvl="1" eaLnBrk="1" hangingPunct="1">
              <a:spcBef>
                <a:spcPct val="10000"/>
              </a:spcBef>
            </a:pPr>
            <a:r>
              <a:rPr lang="en-US" altLang="en-US" sz="2200">
                <a:solidFill>
                  <a:schemeClr val="bg1"/>
                </a:solidFill>
              </a:rPr>
              <a:t>tuberculosis</a:t>
            </a:r>
          </a:p>
          <a:p>
            <a:pPr eaLnBrk="1" hangingPunct="1">
              <a:spcBef>
                <a:spcPct val="10000"/>
              </a:spcBef>
            </a:pPr>
            <a:r>
              <a:rPr lang="en-US" altLang="en-US" sz="2600">
                <a:solidFill>
                  <a:srgbClr val="66FF33"/>
                </a:solidFill>
              </a:rPr>
              <a:t>Systemic diseases</a:t>
            </a:r>
          </a:p>
          <a:p>
            <a:pPr lvl="1" eaLnBrk="1" hangingPunct="1">
              <a:spcBef>
                <a:spcPct val="10000"/>
              </a:spcBef>
            </a:pPr>
            <a:r>
              <a:rPr lang="en-US" altLang="en-US" sz="2200">
                <a:solidFill>
                  <a:schemeClr val="bg1"/>
                </a:solidFill>
              </a:rPr>
              <a:t>SLE</a:t>
            </a:r>
          </a:p>
          <a:p>
            <a:pPr lvl="1" eaLnBrk="1" hangingPunct="1">
              <a:spcBef>
                <a:spcPct val="10000"/>
              </a:spcBef>
            </a:pPr>
            <a:r>
              <a:rPr lang="en-US" altLang="en-US" sz="2200">
                <a:solidFill>
                  <a:schemeClr val="bg1"/>
                </a:solidFill>
              </a:rPr>
              <a:t>sarcoidosis</a:t>
            </a:r>
          </a:p>
          <a:p>
            <a:pPr lvl="1" eaLnBrk="1" hangingPunct="1">
              <a:spcBef>
                <a:spcPct val="10000"/>
              </a:spcBef>
            </a:pPr>
            <a:r>
              <a:rPr lang="en-US" altLang="en-US" sz="2200">
                <a:solidFill>
                  <a:schemeClr val="bg1"/>
                </a:solidFill>
              </a:rPr>
              <a:t>Sjögren’s syndrome</a:t>
            </a:r>
          </a:p>
          <a:p>
            <a:pPr lvl="1" eaLnBrk="1" hangingPunct="1">
              <a:spcBef>
                <a:spcPct val="10000"/>
              </a:spcBef>
            </a:pPr>
            <a:r>
              <a:rPr lang="en-US" altLang="en-US" sz="2200">
                <a:solidFill>
                  <a:schemeClr val="bg1"/>
                </a:solidFill>
              </a:rPr>
              <a:t>tubulointerstitial nephritis and uveitis</a:t>
            </a:r>
          </a:p>
        </p:txBody>
      </p:sp>
      <p:sp>
        <p:nvSpPr>
          <p:cNvPr id="70661" name="FlagCount" hidden="1">
            <a:hlinkClick r:id="rId3" action="ppaction://hlinkfile"/>
            <a:extLst>
              <a:ext uri="{FF2B5EF4-FFF2-40B4-BE49-F238E27FC236}">
                <a16:creationId xmlns:a16="http://schemas.microsoft.com/office/drawing/2014/main" id="{3D5679E5-F2A2-1C4E-924B-540303BDB38A}"/>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2115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0151B83C-EF5F-73A1-5238-084C7B9AA1E6}"/>
              </a:ext>
            </a:extLst>
          </p:cNvPr>
          <p:cNvSpPr>
            <a:spLocks noGrp="1" noChangeArrowheads="1"/>
          </p:cNvSpPr>
          <p:nvPr>
            <p:ph type="title"/>
          </p:nvPr>
        </p:nvSpPr>
        <p:spPr/>
        <p:txBody>
          <a:bodyPr/>
          <a:lstStyle/>
          <a:p>
            <a:pPr eaLnBrk="1" hangingPunct="1"/>
            <a:r>
              <a:rPr lang="en-US" altLang="en-US" sz="4000">
                <a:solidFill>
                  <a:srgbClr val="FFFF00"/>
                </a:solidFill>
              </a:rPr>
              <a:t>Acute Interstitial Nephritis:</a:t>
            </a:r>
            <a:br>
              <a:rPr lang="en-US" altLang="en-US" sz="4000">
                <a:solidFill>
                  <a:srgbClr val="FFFF00"/>
                </a:solidFill>
              </a:rPr>
            </a:br>
            <a:r>
              <a:rPr lang="en-US" altLang="en-US" sz="4000">
                <a:solidFill>
                  <a:srgbClr val="FFFF00"/>
                </a:solidFill>
              </a:rPr>
              <a:t>Treatment</a:t>
            </a:r>
          </a:p>
        </p:txBody>
      </p:sp>
      <p:sp>
        <p:nvSpPr>
          <p:cNvPr id="72707" name="Rectangle 3">
            <a:extLst>
              <a:ext uri="{FF2B5EF4-FFF2-40B4-BE49-F238E27FC236}">
                <a16:creationId xmlns:a16="http://schemas.microsoft.com/office/drawing/2014/main" id="{92919BC4-8366-00AF-6FB8-1C9F18C330CB}"/>
              </a:ext>
            </a:extLst>
          </p:cNvPr>
          <p:cNvSpPr>
            <a:spLocks noGrp="1" noChangeArrowheads="1"/>
          </p:cNvSpPr>
          <p:nvPr>
            <p:ph type="body" idx="1"/>
          </p:nvPr>
        </p:nvSpPr>
        <p:spPr/>
        <p:txBody>
          <a:bodyPr/>
          <a:lstStyle/>
          <a:p>
            <a:pPr eaLnBrk="1" hangingPunct="1"/>
            <a:r>
              <a:rPr lang="en-US" altLang="en-US" sz="2800">
                <a:solidFill>
                  <a:schemeClr val="bg1"/>
                </a:solidFill>
              </a:rPr>
              <a:t>Discontinue offending drug</a:t>
            </a:r>
          </a:p>
          <a:p>
            <a:pPr eaLnBrk="1" hangingPunct="1"/>
            <a:r>
              <a:rPr lang="en-US" altLang="en-US" sz="2800">
                <a:solidFill>
                  <a:schemeClr val="bg1"/>
                </a:solidFill>
              </a:rPr>
              <a:t>Treat underlying infection</a:t>
            </a:r>
          </a:p>
          <a:p>
            <a:pPr eaLnBrk="1" hangingPunct="1"/>
            <a:r>
              <a:rPr lang="en-US" altLang="en-US" sz="2800">
                <a:solidFill>
                  <a:schemeClr val="bg1"/>
                </a:solidFill>
              </a:rPr>
              <a:t>Treat systemic illness</a:t>
            </a:r>
          </a:p>
          <a:p>
            <a:pPr eaLnBrk="1" hangingPunct="1"/>
            <a:r>
              <a:rPr lang="en-US" altLang="en-US" sz="2800">
                <a:solidFill>
                  <a:schemeClr val="bg1"/>
                </a:solidFill>
              </a:rPr>
              <a:t>Glucocorticoid therapy may be used in patients who fail to respond to more conservative therapy</a:t>
            </a:r>
          </a:p>
        </p:txBody>
      </p:sp>
      <p:sp>
        <p:nvSpPr>
          <p:cNvPr id="72708" name="FlagCount" hidden="1">
            <a:hlinkClick r:id="rId3" action="ppaction://hlinkfile"/>
            <a:extLst>
              <a:ext uri="{FF2B5EF4-FFF2-40B4-BE49-F238E27FC236}">
                <a16:creationId xmlns:a16="http://schemas.microsoft.com/office/drawing/2014/main" id="{07F3742E-3CC8-DEED-3439-0CD6E7AF89CF}"/>
              </a:ext>
            </a:extLst>
          </p:cNvPr>
          <p:cNvSpPr>
            <a:spLocks noChangeArrowheads="1"/>
          </p:cNvSpPr>
          <p:nvPr/>
        </p:nvSpPr>
        <p:spPr bwMode="invGray">
          <a:xfrm>
            <a:off x="8255000" y="254000"/>
            <a:ext cx="381000" cy="317500"/>
          </a:xfrm>
          <a:prstGeom prst="wedgeRoundRectCallout">
            <a:avLst>
              <a:gd name="adj1" fmla="val -43750"/>
              <a:gd name="adj2" fmla="val 70000"/>
              <a:gd name="adj3" fmla="val 16667"/>
            </a:avLst>
          </a:prstGeom>
          <a:solidFill>
            <a:srgbClr val="E5405D">
              <a:alpha val="25098"/>
            </a:srgb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b="1">
              <a:latin typeface="Tahoma" panose="020B0604030504040204" pitchFamily="34" charset="0"/>
            </a:endParaRPr>
          </a:p>
        </p:txBody>
      </p:sp>
    </p:spTree>
  </p:cSld>
  <p:clrMapOvr>
    <a:masterClrMapping/>
  </p:clrMapOvr>
  <p:transition advTm="16778"/>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A645E97-7140-466C-C936-B0EFFA5B70BA}"/>
              </a:ext>
            </a:extLst>
          </p:cNvPr>
          <p:cNvSpPr>
            <a:spLocks noGrp="1" noChangeArrowheads="1"/>
          </p:cNvSpPr>
          <p:nvPr>
            <p:ph type="title"/>
          </p:nvPr>
        </p:nvSpPr>
        <p:spPr/>
        <p:txBody>
          <a:bodyPr/>
          <a:lstStyle/>
          <a:p>
            <a:pPr eaLnBrk="1" hangingPunct="1"/>
            <a:r>
              <a:rPr lang="en-US" altLang="en-US" sz="4000">
                <a:solidFill>
                  <a:srgbClr val="FFFF00"/>
                </a:solidFill>
              </a:rPr>
              <a:t>Rapidly Progressive Glomerulonephritis</a:t>
            </a:r>
          </a:p>
        </p:txBody>
      </p:sp>
      <p:sp>
        <p:nvSpPr>
          <p:cNvPr id="74755" name="Rectangle 3">
            <a:extLst>
              <a:ext uri="{FF2B5EF4-FFF2-40B4-BE49-F238E27FC236}">
                <a16:creationId xmlns:a16="http://schemas.microsoft.com/office/drawing/2014/main" id="{013290B1-AC6F-9312-F2DB-631D8352B164}"/>
              </a:ext>
            </a:extLst>
          </p:cNvPr>
          <p:cNvSpPr>
            <a:spLocks noGrp="1" noChangeArrowheads="1"/>
          </p:cNvSpPr>
          <p:nvPr>
            <p:ph type="body" idx="1"/>
          </p:nvPr>
        </p:nvSpPr>
        <p:spPr/>
        <p:txBody>
          <a:bodyPr/>
          <a:lstStyle/>
          <a:p>
            <a:pPr eaLnBrk="1" hangingPunct="1"/>
            <a:r>
              <a:rPr lang="en-US" altLang="en-US">
                <a:solidFill>
                  <a:schemeClr val="bg1"/>
                </a:solidFill>
              </a:rPr>
              <a:t>Clinical manifestations:</a:t>
            </a:r>
          </a:p>
          <a:p>
            <a:pPr lvl="1" eaLnBrk="1" hangingPunct="1"/>
            <a:r>
              <a:rPr lang="en-US" altLang="en-US">
                <a:solidFill>
                  <a:schemeClr val="bg1"/>
                </a:solidFill>
              </a:rPr>
              <a:t>Macrohematuria</a:t>
            </a:r>
          </a:p>
          <a:p>
            <a:pPr lvl="1" eaLnBrk="1" hangingPunct="1"/>
            <a:r>
              <a:rPr lang="en-US" altLang="en-US">
                <a:solidFill>
                  <a:schemeClr val="bg1"/>
                </a:solidFill>
              </a:rPr>
              <a:t>Oliguria</a:t>
            </a:r>
          </a:p>
          <a:p>
            <a:pPr lvl="1" eaLnBrk="1" hangingPunct="1"/>
            <a:r>
              <a:rPr lang="en-US" altLang="en-US">
                <a:solidFill>
                  <a:schemeClr val="bg1"/>
                </a:solidFill>
              </a:rPr>
              <a:t>Edema</a:t>
            </a:r>
          </a:p>
          <a:p>
            <a:pPr lvl="1" eaLnBrk="1" hangingPunct="1"/>
            <a:r>
              <a:rPr lang="en-US" altLang="en-US">
                <a:solidFill>
                  <a:schemeClr val="bg1"/>
                </a:solidFill>
              </a:rPr>
              <a:t>or insidious onset: fatigue and edema</a:t>
            </a:r>
          </a:p>
          <a:p>
            <a:pPr lvl="1" eaLnBrk="1" hangingPunct="1"/>
            <a:r>
              <a:rPr lang="en-US" altLang="en-US">
                <a:solidFill>
                  <a:schemeClr val="bg1"/>
                </a:solidFill>
              </a:rPr>
              <a:t>With anti-GBM disease or pauci-immune glomerulonephritis (Granulomatosis with poyangiitis), may have pulmonary symptoms</a:t>
            </a:r>
          </a:p>
        </p:txBody>
      </p:sp>
    </p:spTree>
  </p:cSld>
  <p:clrMapOvr>
    <a:masterClrMapping/>
  </p:clrMapOvr>
  <mc:AlternateContent xmlns:mc="http://schemas.openxmlformats.org/markup-compatibility/2006" xmlns:p14="http://schemas.microsoft.com/office/powerpoint/2010/main">
    <mc:Choice Requires="p14">
      <p:transition spd="slow" p14:dur="2000" advTm="42826"/>
    </mc:Choice>
    <mc:Fallback xmlns="">
      <p:transition spd="slow" advTm="42826"/>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70BA4AC0-A06D-41EC-AE91-34AF79652BE9}"/>
              </a:ext>
            </a:extLst>
          </p:cNvPr>
          <p:cNvSpPr>
            <a:spLocks noGrp="1" noChangeArrowheads="1"/>
          </p:cNvSpPr>
          <p:nvPr>
            <p:ph type="title"/>
          </p:nvPr>
        </p:nvSpPr>
        <p:spPr/>
        <p:txBody>
          <a:bodyPr/>
          <a:lstStyle/>
          <a:p>
            <a:pPr eaLnBrk="1" hangingPunct="1"/>
            <a:r>
              <a:rPr lang="en-US" altLang="en-US" sz="4000">
                <a:solidFill>
                  <a:srgbClr val="FFFF00"/>
                </a:solidFill>
              </a:rPr>
              <a:t>Rapidly Progressive Glomerulonephritis:classifications</a:t>
            </a:r>
          </a:p>
        </p:txBody>
      </p:sp>
      <p:sp>
        <p:nvSpPr>
          <p:cNvPr id="76803" name="Rectangle 3">
            <a:extLst>
              <a:ext uri="{FF2B5EF4-FFF2-40B4-BE49-F238E27FC236}">
                <a16:creationId xmlns:a16="http://schemas.microsoft.com/office/drawing/2014/main" id="{8188C381-C47C-51A3-E755-DFCBA3012D6C}"/>
              </a:ext>
            </a:extLst>
          </p:cNvPr>
          <p:cNvSpPr>
            <a:spLocks noGrp="1" noChangeArrowheads="1"/>
          </p:cNvSpPr>
          <p:nvPr>
            <p:ph type="body" idx="1"/>
          </p:nvPr>
        </p:nvSpPr>
        <p:spPr/>
        <p:txBody>
          <a:bodyPr/>
          <a:lstStyle/>
          <a:p>
            <a:pPr eaLnBrk="1" hangingPunct="1"/>
            <a:r>
              <a:rPr lang="en-US" altLang="en-US" dirty="0">
                <a:solidFill>
                  <a:schemeClr val="bg1"/>
                </a:solidFill>
              </a:rPr>
              <a:t>Type I: anti GBM disease</a:t>
            </a:r>
          </a:p>
          <a:p>
            <a:pPr eaLnBrk="1" hangingPunct="1"/>
            <a:r>
              <a:rPr lang="en-US" altLang="en-US" dirty="0">
                <a:solidFill>
                  <a:schemeClr val="bg1"/>
                </a:solidFill>
              </a:rPr>
              <a:t>Type II: Immune complex</a:t>
            </a:r>
          </a:p>
          <a:p>
            <a:pPr lvl="1" eaLnBrk="1" hangingPunct="1"/>
            <a:r>
              <a:rPr lang="en-US" altLang="en-US" dirty="0">
                <a:solidFill>
                  <a:schemeClr val="bg1"/>
                </a:solidFill>
              </a:rPr>
              <a:t>IgA</a:t>
            </a:r>
          </a:p>
          <a:p>
            <a:pPr lvl="1" eaLnBrk="1" hangingPunct="1"/>
            <a:r>
              <a:rPr lang="en-US" altLang="en-US" dirty="0">
                <a:solidFill>
                  <a:schemeClr val="bg1"/>
                </a:solidFill>
              </a:rPr>
              <a:t>Infection-related GN</a:t>
            </a:r>
          </a:p>
          <a:p>
            <a:pPr lvl="1" eaLnBrk="1" hangingPunct="1"/>
            <a:r>
              <a:rPr lang="en-US" altLang="en-US" dirty="0">
                <a:solidFill>
                  <a:schemeClr val="bg1"/>
                </a:solidFill>
              </a:rPr>
              <a:t>Lupus nephritis</a:t>
            </a:r>
          </a:p>
          <a:p>
            <a:pPr lvl="1" eaLnBrk="1" hangingPunct="1"/>
            <a:r>
              <a:rPr lang="en-US" altLang="en-US" dirty="0">
                <a:solidFill>
                  <a:schemeClr val="bg1"/>
                </a:solidFill>
              </a:rPr>
              <a:t>Cryoglobulinemia</a:t>
            </a:r>
          </a:p>
          <a:p>
            <a:pPr eaLnBrk="1" hangingPunct="1"/>
            <a:r>
              <a:rPr lang="en-US" altLang="en-US" dirty="0">
                <a:solidFill>
                  <a:schemeClr val="bg1"/>
                </a:solidFill>
              </a:rPr>
              <a:t>Type III: pauci-immune</a:t>
            </a:r>
          </a:p>
          <a:p>
            <a:pPr lvl="1" eaLnBrk="1" hangingPunct="1"/>
            <a:r>
              <a:rPr lang="en-US" altLang="en-US" dirty="0">
                <a:solidFill>
                  <a:schemeClr val="bg1"/>
                </a:solidFill>
              </a:rPr>
              <a:t>Usually ANCA positive, but can be negative</a:t>
            </a:r>
          </a:p>
        </p:txBody>
      </p:sp>
    </p:spTree>
  </p:cSld>
  <p:clrMapOvr>
    <a:masterClrMapping/>
  </p:clrMapOvr>
  <mc:AlternateContent xmlns:mc="http://schemas.openxmlformats.org/markup-compatibility/2006" xmlns:p14="http://schemas.microsoft.com/office/powerpoint/2010/main">
    <mc:Choice Requires="p14">
      <p:transition spd="slow" p14:dur="2000" advTm="35840"/>
    </mc:Choice>
    <mc:Fallback xmlns="">
      <p:transition spd="slow" advTm="3584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9430FA2-5A9F-CB3C-A0B6-1F5AE0408094}"/>
              </a:ext>
            </a:extLst>
          </p:cNvPr>
          <p:cNvSpPr>
            <a:spLocks noGrp="1" noChangeArrowheads="1"/>
          </p:cNvSpPr>
          <p:nvPr>
            <p:ph type="title"/>
          </p:nvPr>
        </p:nvSpPr>
        <p:spPr/>
        <p:txBody>
          <a:bodyPr/>
          <a:lstStyle/>
          <a:p>
            <a:pPr eaLnBrk="1" hangingPunct="1"/>
            <a:r>
              <a:rPr lang="en-US" altLang="en-US">
                <a:solidFill>
                  <a:srgbClr val="FFFF00"/>
                </a:solidFill>
              </a:rPr>
              <a:t>Post-Renal Failure:obstruction</a:t>
            </a:r>
          </a:p>
        </p:txBody>
      </p:sp>
      <p:sp>
        <p:nvSpPr>
          <p:cNvPr id="78851" name="Rectangle 3">
            <a:extLst>
              <a:ext uri="{FF2B5EF4-FFF2-40B4-BE49-F238E27FC236}">
                <a16:creationId xmlns:a16="http://schemas.microsoft.com/office/drawing/2014/main" id="{A5581DEC-6ECD-2698-FAC2-50974FDC97B1}"/>
              </a:ext>
            </a:extLst>
          </p:cNvPr>
          <p:cNvSpPr>
            <a:spLocks noGrp="1" noChangeArrowheads="1"/>
          </p:cNvSpPr>
          <p:nvPr>
            <p:ph type="body" idx="1"/>
          </p:nvPr>
        </p:nvSpPr>
        <p:spPr/>
        <p:txBody>
          <a:bodyPr/>
          <a:lstStyle/>
          <a:p>
            <a:pPr eaLnBrk="1" hangingPunct="1">
              <a:lnSpc>
                <a:spcPct val="90000"/>
              </a:lnSpc>
            </a:pPr>
            <a:r>
              <a:rPr lang="en-US" altLang="en-US" dirty="0">
                <a:solidFill>
                  <a:schemeClr val="bg1"/>
                </a:solidFill>
              </a:rPr>
              <a:t>Risk factors</a:t>
            </a:r>
          </a:p>
          <a:p>
            <a:pPr lvl="1" eaLnBrk="1" hangingPunct="1">
              <a:lnSpc>
                <a:spcPct val="90000"/>
              </a:lnSpc>
            </a:pPr>
            <a:r>
              <a:rPr lang="en-US" altLang="en-US" dirty="0">
                <a:solidFill>
                  <a:schemeClr val="bg1"/>
                </a:solidFill>
              </a:rPr>
              <a:t>BPH</a:t>
            </a:r>
          </a:p>
          <a:p>
            <a:pPr lvl="1" eaLnBrk="1" hangingPunct="1">
              <a:lnSpc>
                <a:spcPct val="90000"/>
              </a:lnSpc>
            </a:pPr>
            <a:r>
              <a:rPr lang="en-US" altLang="en-US" dirty="0">
                <a:solidFill>
                  <a:schemeClr val="bg1"/>
                </a:solidFill>
              </a:rPr>
              <a:t>Abdominal cancer</a:t>
            </a:r>
          </a:p>
          <a:p>
            <a:pPr lvl="1" eaLnBrk="1" hangingPunct="1">
              <a:lnSpc>
                <a:spcPct val="90000"/>
              </a:lnSpc>
            </a:pPr>
            <a:r>
              <a:rPr lang="en-US" altLang="en-US" dirty="0">
                <a:solidFill>
                  <a:schemeClr val="bg1"/>
                </a:solidFill>
              </a:rPr>
              <a:t>Nephrolithiasis with baseline chronic kidney disease</a:t>
            </a:r>
          </a:p>
          <a:p>
            <a:pPr lvl="1" eaLnBrk="1" hangingPunct="1">
              <a:lnSpc>
                <a:spcPct val="90000"/>
              </a:lnSpc>
            </a:pPr>
            <a:r>
              <a:rPr lang="en-US" altLang="en-US" dirty="0">
                <a:solidFill>
                  <a:schemeClr val="bg1"/>
                </a:solidFill>
              </a:rPr>
              <a:t>Abdominal compartment syndrome (maybe)</a:t>
            </a:r>
          </a:p>
          <a:p>
            <a:pPr lvl="1" eaLnBrk="1" hangingPunct="1">
              <a:lnSpc>
                <a:spcPct val="90000"/>
              </a:lnSpc>
            </a:pPr>
            <a:r>
              <a:rPr lang="en-US" altLang="en-US" dirty="0">
                <a:solidFill>
                  <a:schemeClr val="bg1"/>
                </a:solidFill>
              </a:rPr>
              <a:t>Retroperitoneal fibrosis</a:t>
            </a:r>
          </a:p>
          <a:p>
            <a:pPr eaLnBrk="1" hangingPunct="1">
              <a:lnSpc>
                <a:spcPct val="90000"/>
              </a:lnSpc>
            </a:pPr>
            <a:r>
              <a:rPr lang="en-US" altLang="en-US" dirty="0">
                <a:solidFill>
                  <a:schemeClr val="bg1"/>
                </a:solidFill>
              </a:rPr>
              <a:t>Diagnosis</a:t>
            </a:r>
          </a:p>
          <a:p>
            <a:pPr lvl="1" eaLnBrk="1" hangingPunct="1">
              <a:lnSpc>
                <a:spcPct val="90000"/>
              </a:lnSpc>
            </a:pPr>
            <a:r>
              <a:rPr lang="en-US" altLang="en-US" dirty="0">
                <a:solidFill>
                  <a:schemeClr val="bg1"/>
                </a:solidFill>
              </a:rPr>
              <a:t>Check bladder scan for post-void residual</a:t>
            </a:r>
          </a:p>
          <a:p>
            <a:pPr lvl="1" eaLnBrk="1" hangingPunct="1">
              <a:lnSpc>
                <a:spcPct val="90000"/>
              </a:lnSpc>
            </a:pPr>
            <a:r>
              <a:rPr lang="en-US" altLang="en-US" dirty="0">
                <a:solidFill>
                  <a:schemeClr val="bg1"/>
                </a:solidFill>
              </a:rPr>
              <a:t>Renal ultrasound</a:t>
            </a:r>
          </a:p>
        </p:txBody>
      </p:sp>
    </p:spTree>
  </p:cSld>
  <p:clrMapOvr>
    <a:masterClrMapping/>
  </p:clrMapOvr>
  <mc:AlternateContent xmlns:mc="http://schemas.openxmlformats.org/markup-compatibility/2006" xmlns:p14="http://schemas.microsoft.com/office/powerpoint/2010/main">
    <mc:Choice Requires="p14">
      <p:transition spd="slow" p14:dur="2000" advTm="47232"/>
    </mc:Choice>
    <mc:Fallback xmlns="">
      <p:transition spd="slow" advTm="47232"/>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01CB16BB-34B7-6AF3-43F5-480694537B71}"/>
              </a:ext>
            </a:extLst>
          </p:cNvPr>
          <p:cNvSpPr>
            <a:spLocks noGrp="1" noChangeArrowheads="1"/>
          </p:cNvSpPr>
          <p:nvPr>
            <p:ph type="title"/>
          </p:nvPr>
        </p:nvSpPr>
        <p:spPr>
          <a:xfrm>
            <a:off x="457200" y="2209800"/>
            <a:ext cx="8229600" cy="1143000"/>
          </a:xfrm>
        </p:spPr>
        <p:txBody>
          <a:bodyPr/>
          <a:lstStyle/>
          <a:p>
            <a:pPr eaLnBrk="1" hangingPunct="1"/>
            <a:r>
              <a:rPr lang="en-US" altLang="en-US">
                <a:solidFill>
                  <a:srgbClr val="FFFF00"/>
                </a:solidFill>
              </a:rPr>
              <a:t>CASES</a:t>
            </a:r>
          </a:p>
        </p:txBody>
      </p:sp>
    </p:spTree>
  </p:cSld>
  <p:clrMapOvr>
    <a:masterClrMapping/>
  </p:clrMapOvr>
  <mc:AlternateContent xmlns:mc="http://schemas.openxmlformats.org/markup-compatibility/2006" xmlns:p14="http://schemas.microsoft.com/office/powerpoint/2010/main">
    <mc:Choice Requires="p14">
      <p:transition spd="slow" p14:dur="2000" advTm="4672"/>
    </mc:Choice>
    <mc:Fallback xmlns="">
      <p:transition spd="slow" advTm="4672"/>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B85E47E-2861-2EE6-975A-91AA2CE80D4B}"/>
              </a:ext>
            </a:extLst>
          </p:cNvPr>
          <p:cNvSpPr>
            <a:spLocks noGrp="1" noChangeArrowheads="1"/>
          </p:cNvSpPr>
          <p:nvPr>
            <p:ph type="title"/>
          </p:nvPr>
        </p:nvSpPr>
        <p:spPr/>
        <p:txBody>
          <a:bodyPr/>
          <a:lstStyle/>
          <a:p>
            <a:pPr eaLnBrk="1" hangingPunct="1"/>
            <a:r>
              <a:rPr lang="en-US" altLang="en-US">
                <a:solidFill>
                  <a:srgbClr val="FFFF00"/>
                </a:solidFill>
              </a:rPr>
              <a:t>Case 1</a:t>
            </a:r>
          </a:p>
        </p:txBody>
      </p:sp>
      <p:sp>
        <p:nvSpPr>
          <p:cNvPr id="82947" name="Rectangle 3">
            <a:extLst>
              <a:ext uri="{FF2B5EF4-FFF2-40B4-BE49-F238E27FC236}">
                <a16:creationId xmlns:a16="http://schemas.microsoft.com/office/drawing/2014/main" id="{9BDB07D5-EBAA-8E65-474B-515FB51E78C9}"/>
              </a:ext>
            </a:extLst>
          </p:cNvPr>
          <p:cNvSpPr>
            <a:spLocks noGrp="1" noChangeArrowheads="1"/>
          </p:cNvSpPr>
          <p:nvPr>
            <p:ph type="body" idx="1"/>
          </p:nvPr>
        </p:nvSpPr>
        <p:spPr/>
        <p:txBody>
          <a:bodyPr/>
          <a:lstStyle/>
          <a:p>
            <a:pPr eaLnBrk="1" hangingPunct="1">
              <a:lnSpc>
                <a:spcPct val="80000"/>
              </a:lnSpc>
              <a:buFontTx/>
              <a:buNone/>
            </a:pPr>
            <a:r>
              <a:rPr lang="en-US" altLang="en-US" sz="2400">
                <a:solidFill>
                  <a:schemeClr val="bg1"/>
                </a:solidFill>
              </a:rPr>
              <a:t>An 87-year old female nursing home resident has been admitted for altered mental status.  Records from the nursing home state that she has been more withdrawn lately, not eating, but with no specific complaints.</a:t>
            </a:r>
          </a:p>
          <a:p>
            <a:pPr eaLnBrk="1" hangingPunct="1">
              <a:lnSpc>
                <a:spcPct val="80000"/>
              </a:lnSpc>
              <a:buFontTx/>
              <a:buNone/>
            </a:pPr>
            <a:endParaRPr lang="en-US" altLang="en-US" sz="2400">
              <a:solidFill>
                <a:schemeClr val="bg1"/>
              </a:solidFill>
            </a:endParaRPr>
          </a:p>
          <a:p>
            <a:pPr eaLnBrk="1" hangingPunct="1">
              <a:lnSpc>
                <a:spcPct val="80000"/>
              </a:lnSpc>
              <a:buFontTx/>
              <a:buNone/>
            </a:pPr>
            <a:r>
              <a:rPr lang="en-US" altLang="en-US" sz="2400">
                <a:solidFill>
                  <a:schemeClr val="bg1"/>
                </a:solidFill>
              </a:rPr>
              <a:t>PMH: HTN, arthritis, dementia, osteoarthritis occasional UTIs.</a:t>
            </a:r>
          </a:p>
          <a:p>
            <a:pPr eaLnBrk="1" hangingPunct="1">
              <a:lnSpc>
                <a:spcPct val="80000"/>
              </a:lnSpc>
              <a:buFontTx/>
              <a:buNone/>
            </a:pPr>
            <a:r>
              <a:rPr lang="en-US" altLang="en-US" sz="2400">
                <a:solidFill>
                  <a:schemeClr val="bg1"/>
                </a:solidFill>
              </a:rPr>
              <a:t>Meds: HCTZ, lisinopril, naprosyn prn</a:t>
            </a:r>
          </a:p>
          <a:p>
            <a:pPr eaLnBrk="1" hangingPunct="1">
              <a:lnSpc>
                <a:spcPct val="80000"/>
              </a:lnSpc>
              <a:buFontTx/>
              <a:buNone/>
            </a:pPr>
            <a:endParaRPr lang="en-US" altLang="en-US" sz="2400">
              <a:solidFill>
                <a:schemeClr val="bg1"/>
              </a:solidFill>
            </a:endParaRPr>
          </a:p>
          <a:p>
            <a:pPr eaLnBrk="1" hangingPunct="1">
              <a:lnSpc>
                <a:spcPct val="80000"/>
              </a:lnSpc>
              <a:buFontTx/>
              <a:buNone/>
            </a:pPr>
            <a:r>
              <a:rPr lang="en-US" altLang="en-US" sz="2400">
                <a:solidFill>
                  <a:schemeClr val="bg1"/>
                </a:solidFill>
              </a:rPr>
              <a:t>In ER: pt is awake and moaning, but otherwise noncommunicative.</a:t>
            </a:r>
          </a:p>
          <a:p>
            <a:pPr eaLnBrk="1" hangingPunct="1">
              <a:lnSpc>
                <a:spcPct val="80000"/>
              </a:lnSpc>
              <a:buFontTx/>
              <a:buNone/>
            </a:pPr>
            <a:endParaRPr lang="en-US"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1274"/>
    </mc:Choice>
    <mc:Fallback xmlns="">
      <p:transition spd="slow" advTm="31274"/>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2AD88BCC-4E96-F5C7-95E3-BF76D5F05181}"/>
              </a:ext>
            </a:extLst>
          </p:cNvPr>
          <p:cNvSpPr>
            <a:spLocks noGrp="1" noChangeArrowheads="1"/>
          </p:cNvSpPr>
          <p:nvPr>
            <p:ph type="title"/>
          </p:nvPr>
        </p:nvSpPr>
        <p:spPr/>
        <p:txBody>
          <a:bodyPr/>
          <a:lstStyle/>
          <a:p>
            <a:pPr eaLnBrk="1" hangingPunct="1"/>
            <a:r>
              <a:rPr lang="en-US" altLang="en-US">
                <a:solidFill>
                  <a:srgbClr val="FFFF00"/>
                </a:solidFill>
              </a:rPr>
              <a:t>Case 1…</a:t>
            </a:r>
          </a:p>
        </p:txBody>
      </p:sp>
      <p:sp>
        <p:nvSpPr>
          <p:cNvPr id="84995" name="Rectangle 3">
            <a:extLst>
              <a:ext uri="{FF2B5EF4-FFF2-40B4-BE49-F238E27FC236}">
                <a16:creationId xmlns:a16="http://schemas.microsoft.com/office/drawing/2014/main" id="{F4CA8890-1DFB-5576-9EF3-FA95A8BA6E30}"/>
              </a:ext>
            </a:extLst>
          </p:cNvPr>
          <p:cNvSpPr>
            <a:spLocks noGrp="1" noChangeArrowheads="1"/>
          </p:cNvSpPr>
          <p:nvPr>
            <p:ph type="body" sz="half" idx="1"/>
          </p:nvPr>
        </p:nvSpPr>
        <p:spPr>
          <a:xfrm>
            <a:off x="457200" y="1600200"/>
            <a:ext cx="4038600" cy="4724400"/>
          </a:xfrm>
        </p:spPr>
        <p:txBody>
          <a:bodyPr/>
          <a:lstStyle/>
          <a:p>
            <a:pPr eaLnBrk="1" hangingPunct="1">
              <a:lnSpc>
                <a:spcPct val="90000"/>
              </a:lnSpc>
              <a:buFontTx/>
              <a:buNone/>
            </a:pPr>
            <a:r>
              <a:rPr lang="en-US" altLang="en-US" sz="2000">
                <a:solidFill>
                  <a:srgbClr val="FF33CC"/>
                </a:solidFill>
              </a:rPr>
              <a:t>PE:</a:t>
            </a:r>
            <a:r>
              <a:rPr lang="en-US" altLang="en-US" sz="2000">
                <a:solidFill>
                  <a:schemeClr val="bg1"/>
                </a:solidFill>
              </a:rPr>
              <a:t> </a:t>
            </a:r>
          </a:p>
          <a:p>
            <a:pPr eaLnBrk="1" hangingPunct="1">
              <a:lnSpc>
                <a:spcPct val="90000"/>
              </a:lnSpc>
              <a:buFontTx/>
              <a:buNone/>
            </a:pPr>
            <a:r>
              <a:rPr lang="en-US" altLang="en-US" sz="2000">
                <a:solidFill>
                  <a:schemeClr val="bg1"/>
                </a:solidFill>
              </a:rPr>
              <a:t>VS afeb, 80/40, 120, 18, O2 sat 95% on room air</a:t>
            </a:r>
          </a:p>
          <a:p>
            <a:pPr eaLnBrk="1" hangingPunct="1">
              <a:lnSpc>
                <a:spcPct val="90000"/>
              </a:lnSpc>
              <a:buFontTx/>
              <a:buNone/>
            </a:pPr>
            <a:r>
              <a:rPr lang="en-US" altLang="en-US" sz="2000">
                <a:solidFill>
                  <a:schemeClr val="bg1"/>
                </a:solidFill>
              </a:rPr>
              <a:t>Dry mucus membranes</a:t>
            </a:r>
          </a:p>
          <a:p>
            <a:pPr eaLnBrk="1" hangingPunct="1">
              <a:lnSpc>
                <a:spcPct val="90000"/>
              </a:lnSpc>
              <a:buFontTx/>
              <a:buNone/>
            </a:pPr>
            <a:r>
              <a:rPr lang="en-US" altLang="en-US" sz="2000">
                <a:solidFill>
                  <a:schemeClr val="bg1"/>
                </a:solidFill>
              </a:rPr>
              <a:t>No JVD</a:t>
            </a:r>
          </a:p>
          <a:p>
            <a:pPr eaLnBrk="1" hangingPunct="1">
              <a:lnSpc>
                <a:spcPct val="90000"/>
              </a:lnSpc>
              <a:buFontTx/>
              <a:buNone/>
            </a:pPr>
            <a:r>
              <a:rPr lang="en-US" altLang="en-US" sz="2000">
                <a:solidFill>
                  <a:schemeClr val="bg1"/>
                </a:solidFill>
              </a:rPr>
              <a:t>CTA B</a:t>
            </a:r>
          </a:p>
          <a:p>
            <a:pPr eaLnBrk="1" hangingPunct="1">
              <a:lnSpc>
                <a:spcPct val="90000"/>
              </a:lnSpc>
              <a:buFontTx/>
              <a:buNone/>
            </a:pPr>
            <a:r>
              <a:rPr lang="en-US" altLang="en-US" sz="2000">
                <a:solidFill>
                  <a:schemeClr val="bg1"/>
                </a:solidFill>
              </a:rPr>
              <a:t>Tachy S1,S2</a:t>
            </a:r>
          </a:p>
          <a:p>
            <a:pPr eaLnBrk="1" hangingPunct="1">
              <a:lnSpc>
                <a:spcPct val="90000"/>
              </a:lnSpc>
              <a:buFontTx/>
              <a:buNone/>
            </a:pPr>
            <a:r>
              <a:rPr lang="en-US" altLang="en-US" sz="2000">
                <a:solidFill>
                  <a:schemeClr val="bg1"/>
                </a:solidFill>
              </a:rPr>
              <a:t>Abd soft, nontender, normal bowel sounds</a:t>
            </a:r>
          </a:p>
          <a:p>
            <a:pPr eaLnBrk="1" hangingPunct="1">
              <a:lnSpc>
                <a:spcPct val="90000"/>
              </a:lnSpc>
              <a:buFontTx/>
              <a:buNone/>
            </a:pPr>
            <a:r>
              <a:rPr lang="en-US" altLang="en-US" sz="2000">
                <a:solidFill>
                  <a:schemeClr val="bg1"/>
                </a:solidFill>
              </a:rPr>
              <a:t>No peripheral edema</a:t>
            </a:r>
          </a:p>
          <a:p>
            <a:pPr eaLnBrk="1" hangingPunct="1">
              <a:lnSpc>
                <a:spcPct val="90000"/>
              </a:lnSpc>
              <a:buFontTx/>
              <a:buNone/>
            </a:pPr>
            <a:r>
              <a:rPr lang="en-US" altLang="en-US" sz="2000">
                <a:solidFill>
                  <a:schemeClr val="bg1"/>
                </a:solidFill>
              </a:rPr>
              <a:t>UOP 5cc/hr</a:t>
            </a:r>
          </a:p>
        </p:txBody>
      </p:sp>
      <p:sp>
        <p:nvSpPr>
          <p:cNvPr id="84996" name="Rectangle 4">
            <a:extLst>
              <a:ext uri="{FF2B5EF4-FFF2-40B4-BE49-F238E27FC236}">
                <a16:creationId xmlns:a16="http://schemas.microsoft.com/office/drawing/2014/main" id="{903DD61E-B3F6-D6AC-2D66-2925F0B9C27A}"/>
              </a:ext>
            </a:extLst>
          </p:cNvPr>
          <p:cNvSpPr>
            <a:spLocks noGrp="1" noChangeArrowheads="1"/>
          </p:cNvSpPr>
          <p:nvPr>
            <p:ph type="body" sz="half" idx="2"/>
          </p:nvPr>
        </p:nvSpPr>
        <p:spPr>
          <a:xfrm>
            <a:off x="4648200" y="1600200"/>
            <a:ext cx="4038600" cy="5257800"/>
          </a:xfrm>
        </p:spPr>
        <p:txBody>
          <a:bodyPr/>
          <a:lstStyle/>
          <a:p>
            <a:pPr eaLnBrk="1" hangingPunct="1">
              <a:lnSpc>
                <a:spcPct val="90000"/>
              </a:lnSpc>
              <a:buFontTx/>
              <a:buNone/>
            </a:pPr>
            <a:r>
              <a:rPr lang="en-US" altLang="en-US" sz="2000">
                <a:solidFill>
                  <a:srgbClr val="FF33CC"/>
                </a:solidFill>
              </a:rPr>
              <a:t>LABS</a:t>
            </a:r>
          </a:p>
          <a:p>
            <a:pPr eaLnBrk="1" hangingPunct="1">
              <a:lnSpc>
                <a:spcPct val="90000"/>
              </a:lnSpc>
              <a:buFontTx/>
              <a:buNone/>
            </a:pPr>
            <a:r>
              <a:rPr lang="en-US" altLang="en-US" sz="2000">
                <a:solidFill>
                  <a:schemeClr val="bg1"/>
                </a:solidFill>
              </a:rPr>
              <a:t>Sodium 148, K 4.4, Cl 104, CO2 18, BUN 40, Creatinine 1.5 (baseline 0.8)</a:t>
            </a:r>
          </a:p>
          <a:p>
            <a:pPr eaLnBrk="1" hangingPunct="1">
              <a:lnSpc>
                <a:spcPct val="90000"/>
              </a:lnSpc>
              <a:buFontTx/>
              <a:buNone/>
            </a:pPr>
            <a:r>
              <a:rPr lang="en-US" altLang="en-US" sz="2000">
                <a:solidFill>
                  <a:schemeClr val="bg1"/>
                </a:solidFill>
              </a:rPr>
              <a:t>LFTs normal</a:t>
            </a:r>
          </a:p>
          <a:p>
            <a:pPr eaLnBrk="1" hangingPunct="1">
              <a:lnSpc>
                <a:spcPct val="90000"/>
              </a:lnSpc>
              <a:buFontTx/>
              <a:buNone/>
            </a:pPr>
            <a:r>
              <a:rPr lang="en-US" altLang="en-US" sz="2000">
                <a:solidFill>
                  <a:schemeClr val="bg1"/>
                </a:solidFill>
              </a:rPr>
              <a:t>WBC 10, HCT 38, Plts 200</a:t>
            </a:r>
          </a:p>
          <a:p>
            <a:pPr eaLnBrk="1" hangingPunct="1">
              <a:lnSpc>
                <a:spcPct val="90000"/>
              </a:lnSpc>
              <a:buFontTx/>
              <a:buNone/>
            </a:pPr>
            <a:r>
              <a:rPr lang="en-US" altLang="en-US" sz="2000">
                <a:solidFill>
                  <a:schemeClr val="bg1"/>
                </a:solidFill>
              </a:rPr>
              <a:t>UA: sp grav 1.020, pH 6.0, tr protein, lg LE, + nitrites, 1-5 rbc, 20-30 wbc</a:t>
            </a:r>
          </a:p>
          <a:p>
            <a:pPr eaLnBrk="1" hangingPunct="1">
              <a:lnSpc>
                <a:spcPct val="90000"/>
              </a:lnSpc>
            </a:pPr>
            <a:r>
              <a:rPr lang="en-US" altLang="en-US" sz="2000">
                <a:solidFill>
                  <a:schemeClr val="bg1"/>
                </a:solidFill>
              </a:rPr>
              <a:t>Urine Sodium 40, creatinine 150</a:t>
            </a:r>
          </a:p>
          <a:p>
            <a:pPr eaLnBrk="1" hangingPunct="1">
              <a:lnSpc>
                <a:spcPct val="90000"/>
              </a:lnSpc>
            </a:pPr>
            <a:r>
              <a:rPr lang="en-US" altLang="en-US" sz="2000">
                <a:solidFill>
                  <a:schemeClr val="bg1"/>
                </a:solidFill>
              </a:rPr>
              <a:t>Fractional Excretion of Sodium (FENa) = (UNa x PCr) / (PNa x UCr) x 100 </a:t>
            </a:r>
          </a:p>
          <a:p>
            <a:pPr lvl="1" eaLnBrk="1" hangingPunct="1">
              <a:lnSpc>
                <a:spcPct val="90000"/>
              </a:lnSpc>
              <a:buFontTx/>
              <a:buNone/>
            </a:pPr>
            <a:r>
              <a:rPr lang="en-US" altLang="en-US" sz="1800">
                <a:solidFill>
                  <a:schemeClr val="bg1"/>
                </a:solidFill>
              </a:rPr>
              <a:t>= 0.3%</a:t>
            </a:r>
          </a:p>
          <a:p>
            <a:pPr eaLnBrk="1" hangingPunct="1">
              <a:lnSpc>
                <a:spcPct val="90000"/>
              </a:lnSpc>
            </a:pPr>
            <a:r>
              <a:rPr lang="en-US" altLang="en-US" sz="2000">
                <a:solidFill>
                  <a:schemeClr val="bg1"/>
                </a:solidFill>
              </a:rPr>
              <a:t>Urine eosinophils negative</a:t>
            </a:r>
          </a:p>
        </p:txBody>
      </p:sp>
    </p:spTree>
  </p:cSld>
  <p:clrMapOvr>
    <a:masterClrMapping/>
  </p:clrMapOvr>
  <mc:AlternateContent xmlns:mc="http://schemas.openxmlformats.org/markup-compatibility/2006" xmlns:p14="http://schemas.microsoft.com/office/powerpoint/2010/main">
    <mc:Choice Requires="p14">
      <p:transition spd="slow" p14:dur="2000" advTm="61578"/>
    </mc:Choice>
    <mc:Fallback xmlns="">
      <p:transition spd="slow" advTm="61578"/>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PQuestion">
            <a:extLst>
              <a:ext uri="{FF2B5EF4-FFF2-40B4-BE49-F238E27FC236}">
                <a16:creationId xmlns:a16="http://schemas.microsoft.com/office/drawing/2014/main" id="{79B8B04E-3EFF-F413-B632-B921D0464046}"/>
              </a:ext>
            </a:extLst>
          </p:cNvPr>
          <p:cNvSpPr>
            <a:spLocks noGrp="1" noChangeArrowheads="1"/>
          </p:cNvSpPr>
          <p:nvPr>
            <p:ph type="title"/>
          </p:nvPr>
        </p:nvSpPr>
        <p:spPr>
          <a:noFill/>
        </p:spPr>
        <p:txBody>
          <a:bodyPr/>
          <a:lstStyle/>
          <a:p>
            <a:pPr eaLnBrk="1" hangingPunct="1"/>
            <a:r>
              <a:rPr lang="en-US" altLang="en-US" sz="2800" b="1">
                <a:solidFill>
                  <a:srgbClr val="FFFF00"/>
                </a:solidFill>
              </a:rPr>
              <a:t>Which of the following is the most likely diagnosis?</a:t>
            </a:r>
            <a:br>
              <a:rPr lang="en-US" altLang="en-US" sz="2800">
                <a:solidFill>
                  <a:srgbClr val="FFFF00"/>
                </a:solidFill>
              </a:rPr>
            </a:br>
            <a:endParaRPr lang="en-US" altLang="en-US" sz="2800">
              <a:solidFill>
                <a:srgbClr val="FFFF00"/>
              </a:solidFill>
            </a:endParaRPr>
          </a:p>
        </p:txBody>
      </p:sp>
      <p:sp>
        <p:nvSpPr>
          <p:cNvPr id="87043" name="TPAnswers">
            <a:extLst>
              <a:ext uri="{FF2B5EF4-FFF2-40B4-BE49-F238E27FC236}">
                <a16:creationId xmlns:a16="http://schemas.microsoft.com/office/drawing/2014/main" id="{597D1C81-A4D7-FEA9-F6EF-F1AD3157C9A1}"/>
              </a:ext>
            </a:extLst>
          </p:cNvPr>
          <p:cNvSpPr>
            <a:spLocks noGrp="1" noChangeArrowheads="1"/>
          </p:cNvSpPr>
          <p:nvPr>
            <p:ph type="body" sz="half" idx="1"/>
          </p:nvPr>
        </p:nvSpPr>
        <p:spPr>
          <a:xfrm>
            <a:off x="457200" y="1600200"/>
            <a:ext cx="4038600" cy="4276725"/>
          </a:xfrm>
        </p:spPr>
        <p:txBody>
          <a:bodyPr>
            <a:spAutoFit/>
          </a:bodyPr>
          <a:lstStyle/>
          <a:p>
            <a:pPr marL="609600" indent="-609600" eaLnBrk="1" hangingPunct="1">
              <a:lnSpc>
                <a:spcPct val="90000"/>
              </a:lnSpc>
              <a:buClr>
                <a:srgbClr val="FFFFFF"/>
              </a:buClr>
              <a:buFont typeface="+mj-lt"/>
              <a:buAutoNum type="alphaUcPeriod"/>
            </a:pPr>
            <a:r>
              <a:rPr lang="en-US" altLang="en-US" sz="2800" dirty="0">
                <a:solidFill>
                  <a:schemeClr val="bg1"/>
                </a:solidFill>
              </a:rPr>
              <a:t>Prerenal acute renal failure  </a:t>
            </a:r>
          </a:p>
          <a:p>
            <a:pPr marL="609600" indent="-609600" eaLnBrk="1" hangingPunct="1">
              <a:lnSpc>
                <a:spcPct val="90000"/>
              </a:lnSpc>
              <a:buClr>
                <a:srgbClr val="FFFFFF"/>
              </a:buClr>
              <a:buFont typeface="+mj-lt"/>
              <a:buAutoNum type="alphaUcPeriod"/>
            </a:pPr>
            <a:r>
              <a:rPr lang="en-US" altLang="en-US" sz="2800" dirty="0">
                <a:solidFill>
                  <a:schemeClr val="bg1"/>
                </a:solidFill>
              </a:rPr>
              <a:t>Ischemic acute tubular necrosis</a:t>
            </a:r>
          </a:p>
          <a:p>
            <a:pPr marL="609600" indent="-609600" eaLnBrk="1" hangingPunct="1">
              <a:lnSpc>
                <a:spcPct val="90000"/>
              </a:lnSpc>
              <a:buClr>
                <a:srgbClr val="FFFFFF"/>
              </a:buClr>
              <a:buFont typeface="+mj-lt"/>
              <a:buAutoNum type="alphaUcPeriod"/>
            </a:pPr>
            <a:r>
              <a:rPr lang="en-US" altLang="en-US" sz="2800" dirty="0">
                <a:solidFill>
                  <a:schemeClr val="bg1"/>
                </a:solidFill>
              </a:rPr>
              <a:t>Interstitial nephritis</a:t>
            </a:r>
          </a:p>
          <a:p>
            <a:pPr marL="609600" indent="-609600" eaLnBrk="1" hangingPunct="1">
              <a:lnSpc>
                <a:spcPct val="90000"/>
              </a:lnSpc>
              <a:buClr>
                <a:srgbClr val="FFFFFF"/>
              </a:buClr>
              <a:buFont typeface="+mj-lt"/>
              <a:buAutoNum type="alphaUcPeriod"/>
            </a:pPr>
            <a:r>
              <a:rPr lang="en-US" altLang="en-US" sz="2800" dirty="0">
                <a:solidFill>
                  <a:schemeClr val="bg1"/>
                </a:solidFill>
              </a:rPr>
              <a:t>ANCA-associated </a:t>
            </a:r>
            <a:r>
              <a:rPr lang="en-US" altLang="en-US" sz="2800" dirty="0" err="1">
                <a:solidFill>
                  <a:schemeClr val="bg1"/>
                </a:solidFill>
              </a:rPr>
              <a:t>pauciimmune</a:t>
            </a:r>
            <a:r>
              <a:rPr lang="en-US" altLang="en-US" sz="2800" dirty="0">
                <a:solidFill>
                  <a:schemeClr val="bg1"/>
                </a:solidFill>
              </a:rPr>
              <a:t> glomerulonephritis</a:t>
            </a:r>
          </a:p>
          <a:p>
            <a:pPr marL="609600" indent="-609600" eaLnBrk="1" hangingPunct="1">
              <a:lnSpc>
                <a:spcPct val="90000"/>
              </a:lnSpc>
              <a:buClr>
                <a:srgbClr val="FFFFFF"/>
              </a:buClr>
              <a:buFont typeface="+mj-lt"/>
              <a:buAutoNum type="alphaUcPeriod"/>
            </a:pPr>
            <a:r>
              <a:rPr lang="en-US" altLang="en-US" sz="2800" dirty="0">
                <a:solidFill>
                  <a:schemeClr val="bg1"/>
                </a:solidFill>
              </a:rPr>
              <a:t>Thrombotic microangiopathy</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914"/>
    </mc:Choice>
    <mc:Fallback xmlns="">
      <p:transition spd="slow" advTm="7914"/>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PQuestion">
            <a:extLst>
              <a:ext uri="{FF2B5EF4-FFF2-40B4-BE49-F238E27FC236}">
                <a16:creationId xmlns:a16="http://schemas.microsoft.com/office/drawing/2014/main" id="{79B8B04E-3EFF-F413-B632-B921D0464046}"/>
              </a:ext>
            </a:extLst>
          </p:cNvPr>
          <p:cNvSpPr>
            <a:spLocks noGrp="1" noChangeArrowheads="1"/>
          </p:cNvSpPr>
          <p:nvPr>
            <p:ph type="title"/>
          </p:nvPr>
        </p:nvSpPr>
        <p:spPr>
          <a:noFill/>
        </p:spPr>
        <p:txBody>
          <a:bodyPr/>
          <a:lstStyle/>
          <a:p>
            <a:pPr eaLnBrk="1" hangingPunct="1"/>
            <a:r>
              <a:rPr lang="en-US" altLang="en-US" sz="2800" b="1">
                <a:solidFill>
                  <a:srgbClr val="FFFF00"/>
                </a:solidFill>
              </a:rPr>
              <a:t>Which of the following is the most likely diagnosis?</a:t>
            </a:r>
            <a:br>
              <a:rPr lang="en-US" altLang="en-US" sz="2800">
                <a:solidFill>
                  <a:srgbClr val="FFFF00"/>
                </a:solidFill>
              </a:rPr>
            </a:br>
            <a:endParaRPr lang="en-US" altLang="en-US" sz="2800">
              <a:solidFill>
                <a:srgbClr val="FFFF00"/>
              </a:solidFill>
            </a:endParaRPr>
          </a:p>
        </p:txBody>
      </p:sp>
      <p:sp>
        <p:nvSpPr>
          <p:cNvPr id="87043" name="TPAnswers">
            <a:extLst>
              <a:ext uri="{FF2B5EF4-FFF2-40B4-BE49-F238E27FC236}">
                <a16:creationId xmlns:a16="http://schemas.microsoft.com/office/drawing/2014/main" id="{597D1C81-A4D7-FEA9-F6EF-F1AD3157C9A1}"/>
              </a:ext>
            </a:extLst>
          </p:cNvPr>
          <p:cNvSpPr>
            <a:spLocks noGrp="1" noChangeArrowheads="1"/>
          </p:cNvSpPr>
          <p:nvPr>
            <p:ph type="body" sz="half" idx="1"/>
          </p:nvPr>
        </p:nvSpPr>
        <p:spPr>
          <a:xfrm>
            <a:off x="457200" y="1600200"/>
            <a:ext cx="4038600" cy="4276725"/>
          </a:xfrm>
        </p:spPr>
        <p:txBody>
          <a:bodyPr>
            <a:spAutoFit/>
          </a:bodyPr>
          <a:lstStyle/>
          <a:p>
            <a:pPr marL="609600" indent="-609600" eaLnBrk="1" hangingPunct="1">
              <a:lnSpc>
                <a:spcPct val="90000"/>
              </a:lnSpc>
              <a:buClr>
                <a:srgbClr val="FFFFFF"/>
              </a:buClr>
              <a:buFont typeface="+mj-lt"/>
              <a:buAutoNum type="alphaUcPeriod"/>
            </a:pPr>
            <a:r>
              <a:rPr lang="en-US" altLang="en-US" sz="2800" dirty="0">
                <a:solidFill>
                  <a:srgbClr val="92D050"/>
                </a:solidFill>
              </a:rPr>
              <a:t>Prerenal acute renal failure  </a:t>
            </a:r>
          </a:p>
          <a:p>
            <a:pPr marL="609600" indent="-609600" eaLnBrk="1" hangingPunct="1">
              <a:lnSpc>
                <a:spcPct val="90000"/>
              </a:lnSpc>
              <a:buClr>
                <a:srgbClr val="FFFFFF"/>
              </a:buClr>
              <a:buFont typeface="+mj-lt"/>
              <a:buAutoNum type="alphaUcPeriod"/>
            </a:pPr>
            <a:r>
              <a:rPr lang="en-US" altLang="en-US" sz="2800" dirty="0">
                <a:solidFill>
                  <a:schemeClr val="bg1"/>
                </a:solidFill>
              </a:rPr>
              <a:t>Ischemic acute tubular necrosis</a:t>
            </a:r>
          </a:p>
          <a:p>
            <a:pPr marL="609600" indent="-609600" eaLnBrk="1" hangingPunct="1">
              <a:lnSpc>
                <a:spcPct val="90000"/>
              </a:lnSpc>
              <a:buClr>
                <a:srgbClr val="FFFFFF"/>
              </a:buClr>
              <a:buFont typeface="+mj-lt"/>
              <a:buAutoNum type="alphaUcPeriod"/>
            </a:pPr>
            <a:r>
              <a:rPr lang="en-US" altLang="en-US" sz="2800" dirty="0">
                <a:solidFill>
                  <a:schemeClr val="bg1"/>
                </a:solidFill>
              </a:rPr>
              <a:t>Interstitial nephritis</a:t>
            </a:r>
          </a:p>
          <a:p>
            <a:pPr marL="609600" indent="-609600" eaLnBrk="1" hangingPunct="1">
              <a:lnSpc>
                <a:spcPct val="90000"/>
              </a:lnSpc>
              <a:buClr>
                <a:srgbClr val="FFFFFF"/>
              </a:buClr>
              <a:buFont typeface="+mj-lt"/>
              <a:buAutoNum type="alphaUcPeriod"/>
            </a:pPr>
            <a:r>
              <a:rPr lang="en-US" altLang="en-US" sz="2800" dirty="0">
                <a:solidFill>
                  <a:schemeClr val="bg1"/>
                </a:solidFill>
              </a:rPr>
              <a:t>ANCA-associated </a:t>
            </a:r>
            <a:r>
              <a:rPr lang="en-US" altLang="en-US" sz="2800" dirty="0" err="1">
                <a:solidFill>
                  <a:schemeClr val="bg1"/>
                </a:solidFill>
              </a:rPr>
              <a:t>pauciimmune</a:t>
            </a:r>
            <a:r>
              <a:rPr lang="en-US" altLang="en-US" sz="2800" dirty="0">
                <a:solidFill>
                  <a:schemeClr val="bg1"/>
                </a:solidFill>
              </a:rPr>
              <a:t> glomerulonephritis</a:t>
            </a:r>
          </a:p>
          <a:p>
            <a:pPr marL="609600" indent="-609600" eaLnBrk="1" hangingPunct="1">
              <a:lnSpc>
                <a:spcPct val="90000"/>
              </a:lnSpc>
              <a:buClr>
                <a:srgbClr val="FFFFFF"/>
              </a:buClr>
              <a:buFont typeface="+mj-lt"/>
              <a:buAutoNum type="alphaUcPeriod"/>
            </a:pPr>
            <a:r>
              <a:rPr lang="en-US" altLang="en-US" sz="2800" dirty="0">
                <a:solidFill>
                  <a:schemeClr val="bg1"/>
                </a:solidFill>
              </a:rPr>
              <a:t>Thrombotic microangiopathy</a:t>
            </a:r>
          </a:p>
        </p:txBody>
      </p:sp>
    </p:spTree>
    <p:custDataLst>
      <p:tags r:id="rId1"/>
    </p:custDataLst>
    <p:extLst>
      <p:ext uri="{BB962C8B-B14F-4D97-AF65-F5344CB8AC3E}">
        <p14:creationId xmlns:p14="http://schemas.microsoft.com/office/powerpoint/2010/main" val="3832870650"/>
      </p:ext>
    </p:extLst>
  </p:cSld>
  <p:clrMapOvr>
    <a:masterClrMapping/>
  </p:clrMapOvr>
  <mc:AlternateContent xmlns:mc="http://schemas.openxmlformats.org/markup-compatibility/2006" xmlns:p14="http://schemas.microsoft.com/office/powerpoint/2010/main">
    <mc:Choice Requires="p14">
      <p:transition spd="slow" p14:dur="2000" advTm="13866"/>
    </mc:Choice>
    <mc:Fallback xmlns="">
      <p:transition spd="slow" advTm="13866"/>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PQuestion">
            <a:extLst>
              <a:ext uri="{FF2B5EF4-FFF2-40B4-BE49-F238E27FC236}">
                <a16:creationId xmlns:a16="http://schemas.microsoft.com/office/drawing/2014/main" id="{4525DC5D-C92D-B09D-3FE9-FF594925A1CF}"/>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How would you treat?</a:t>
            </a:r>
            <a:br>
              <a:rPr lang="en-US" altLang="en-US" sz="2800">
                <a:solidFill>
                  <a:srgbClr val="FFFF00"/>
                </a:solidFill>
              </a:rPr>
            </a:br>
            <a:endParaRPr lang="en-US" altLang="en-US" sz="2800">
              <a:solidFill>
                <a:srgbClr val="FFFF00"/>
              </a:solidFill>
            </a:endParaRPr>
          </a:p>
        </p:txBody>
      </p:sp>
      <p:sp>
        <p:nvSpPr>
          <p:cNvPr id="89091" name="TPAnswers">
            <a:extLst>
              <a:ext uri="{FF2B5EF4-FFF2-40B4-BE49-F238E27FC236}">
                <a16:creationId xmlns:a16="http://schemas.microsoft.com/office/drawing/2014/main" id="{A7DE8F8D-12CC-5103-C205-6D3E98CACE80}"/>
              </a:ext>
            </a:extLst>
          </p:cNvPr>
          <p:cNvSpPr>
            <a:spLocks noGrp="1" noChangeArrowheads="1"/>
          </p:cNvSpPr>
          <p:nvPr>
            <p:ph type="body" idx="1"/>
          </p:nvPr>
        </p:nvSpPr>
        <p:spPr>
          <a:xfrm>
            <a:off x="457200" y="1600200"/>
            <a:ext cx="4598988" cy="2850011"/>
          </a:xfrm>
        </p:spPr>
        <p:txBody>
          <a:bodyPr>
            <a:spAutoFit/>
          </a:bodyPr>
          <a:lstStyle/>
          <a:p>
            <a:pPr marL="609600" indent="-609600" eaLnBrk="1" hangingPunct="1">
              <a:buClr>
                <a:srgbClr val="FFFFFF"/>
              </a:buClr>
              <a:buFont typeface="+mj-lt"/>
              <a:buAutoNum type="alphaUcPeriod"/>
            </a:pPr>
            <a:r>
              <a:rPr lang="en-US" altLang="en-US" dirty="0">
                <a:solidFill>
                  <a:schemeClr val="bg1"/>
                </a:solidFill>
              </a:rPr>
              <a:t>IV fluids  </a:t>
            </a:r>
          </a:p>
          <a:p>
            <a:pPr marL="609600" indent="-609600" eaLnBrk="1" hangingPunct="1">
              <a:buClr>
                <a:srgbClr val="FFFFFF"/>
              </a:buClr>
              <a:buFont typeface="+mj-lt"/>
              <a:buAutoNum type="alphaUcPeriod"/>
            </a:pPr>
            <a:r>
              <a:rPr lang="en-US" altLang="en-US" dirty="0">
                <a:solidFill>
                  <a:schemeClr val="bg1"/>
                </a:solidFill>
              </a:rPr>
              <a:t>Hold bp meds and start vasopressors</a:t>
            </a:r>
          </a:p>
          <a:p>
            <a:pPr marL="609600" indent="-609600" eaLnBrk="1" hangingPunct="1">
              <a:buClr>
                <a:srgbClr val="FFFFFF"/>
              </a:buClr>
              <a:buFont typeface="+mj-lt"/>
              <a:buAutoNum type="alphaUcPeriod"/>
            </a:pPr>
            <a:r>
              <a:rPr lang="en-US" altLang="en-US" dirty="0">
                <a:solidFill>
                  <a:schemeClr val="bg1"/>
                </a:solidFill>
              </a:rPr>
              <a:t>Hold bp meds only</a:t>
            </a:r>
          </a:p>
          <a:p>
            <a:pPr marL="609600" indent="-609600" eaLnBrk="1" hangingPunct="1">
              <a:buClr>
                <a:srgbClr val="FFFFFF"/>
              </a:buClr>
              <a:buFont typeface="+mj-lt"/>
              <a:buAutoNum type="alphaUcPeriod"/>
            </a:pPr>
            <a:r>
              <a:rPr lang="en-US" altLang="en-US" dirty="0">
                <a:solidFill>
                  <a:schemeClr val="bg1"/>
                </a:solidFill>
              </a:rPr>
              <a:t>Diuretics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426"/>
    </mc:Choice>
    <mc:Fallback xmlns="">
      <p:transition spd="slow" advTm="4426"/>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PQuestion">
            <a:extLst>
              <a:ext uri="{FF2B5EF4-FFF2-40B4-BE49-F238E27FC236}">
                <a16:creationId xmlns:a16="http://schemas.microsoft.com/office/drawing/2014/main" id="{4525DC5D-C92D-B09D-3FE9-FF594925A1CF}"/>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How would you treat?</a:t>
            </a:r>
            <a:br>
              <a:rPr lang="en-US" altLang="en-US" sz="2800">
                <a:solidFill>
                  <a:srgbClr val="FFFF00"/>
                </a:solidFill>
              </a:rPr>
            </a:br>
            <a:endParaRPr lang="en-US" altLang="en-US" sz="2800">
              <a:solidFill>
                <a:srgbClr val="FFFF00"/>
              </a:solidFill>
            </a:endParaRPr>
          </a:p>
        </p:txBody>
      </p:sp>
      <p:sp>
        <p:nvSpPr>
          <p:cNvPr id="89091" name="TPAnswers">
            <a:extLst>
              <a:ext uri="{FF2B5EF4-FFF2-40B4-BE49-F238E27FC236}">
                <a16:creationId xmlns:a16="http://schemas.microsoft.com/office/drawing/2014/main" id="{A7DE8F8D-12CC-5103-C205-6D3E98CACE80}"/>
              </a:ext>
            </a:extLst>
          </p:cNvPr>
          <p:cNvSpPr>
            <a:spLocks noGrp="1" noChangeArrowheads="1"/>
          </p:cNvSpPr>
          <p:nvPr>
            <p:ph type="body" idx="1"/>
          </p:nvPr>
        </p:nvSpPr>
        <p:spPr>
          <a:xfrm>
            <a:off x="457200" y="1600200"/>
            <a:ext cx="4598988" cy="2850011"/>
          </a:xfrm>
        </p:spPr>
        <p:txBody>
          <a:bodyPr>
            <a:spAutoFit/>
          </a:bodyPr>
          <a:lstStyle/>
          <a:p>
            <a:pPr marL="609600" indent="-609600" eaLnBrk="1" hangingPunct="1">
              <a:buClr>
                <a:srgbClr val="FFFFFF"/>
              </a:buClr>
              <a:buFont typeface="+mj-lt"/>
              <a:buAutoNum type="alphaUcPeriod"/>
            </a:pPr>
            <a:r>
              <a:rPr lang="en-US" altLang="en-US" dirty="0">
                <a:solidFill>
                  <a:srgbClr val="92D050"/>
                </a:solidFill>
              </a:rPr>
              <a:t>IV fluids  </a:t>
            </a:r>
          </a:p>
          <a:p>
            <a:pPr marL="609600" indent="-609600" eaLnBrk="1" hangingPunct="1">
              <a:buClr>
                <a:srgbClr val="FFFFFF"/>
              </a:buClr>
              <a:buFont typeface="+mj-lt"/>
              <a:buAutoNum type="alphaUcPeriod"/>
            </a:pPr>
            <a:r>
              <a:rPr lang="en-US" altLang="en-US" dirty="0">
                <a:solidFill>
                  <a:schemeClr val="bg1"/>
                </a:solidFill>
              </a:rPr>
              <a:t>Hold bp meds and start vasopressors</a:t>
            </a:r>
          </a:p>
          <a:p>
            <a:pPr marL="609600" indent="-609600" eaLnBrk="1" hangingPunct="1">
              <a:buClr>
                <a:srgbClr val="FFFFFF"/>
              </a:buClr>
              <a:buFont typeface="+mj-lt"/>
              <a:buAutoNum type="alphaUcPeriod"/>
            </a:pPr>
            <a:r>
              <a:rPr lang="en-US" altLang="en-US" dirty="0">
                <a:solidFill>
                  <a:schemeClr val="bg1"/>
                </a:solidFill>
              </a:rPr>
              <a:t>Hold bp meds only</a:t>
            </a:r>
          </a:p>
          <a:p>
            <a:pPr marL="609600" indent="-609600" eaLnBrk="1" hangingPunct="1">
              <a:buClr>
                <a:srgbClr val="FFFFFF"/>
              </a:buClr>
              <a:buFont typeface="+mj-lt"/>
              <a:buAutoNum type="alphaUcPeriod"/>
            </a:pPr>
            <a:r>
              <a:rPr lang="en-US" altLang="en-US" dirty="0">
                <a:solidFill>
                  <a:schemeClr val="bg1"/>
                </a:solidFill>
              </a:rPr>
              <a:t>Diuretics</a:t>
            </a:r>
          </a:p>
        </p:txBody>
      </p:sp>
    </p:spTree>
    <p:custDataLst>
      <p:tags r:id="rId1"/>
    </p:custDataLst>
    <p:extLst>
      <p:ext uri="{BB962C8B-B14F-4D97-AF65-F5344CB8AC3E}">
        <p14:creationId xmlns:p14="http://schemas.microsoft.com/office/powerpoint/2010/main" val="2779075204"/>
      </p:ext>
    </p:extLst>
  </p:cSld>
  <p:clrMapOvr>
    <a:masterClrMapping/>
  </p:clrMapOvr>
  <mc:AlternateContent xmlns:mc="http://schemas.openxmlformats.org/markup-compatibility/2006" xmlns:p14="http://schemas.microsoft.com/office/powerpoint/2010/main">
    <mc:Choice Requires="p14">
      <p:transition spd="slow" p14:dur="2000" advTm="11210"/>
    </mc:Choice>
    <mc:Fallback xmlns="">
      <p:transition spd="slow" advTm="1121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90BD7F0E-05A5-4755-E0BF-C66C0D69CD9C}"/>
              </a:ext>
            </a:extLst>
          </p:cNvPr>
          <p:cNvSpPr>
            <a:spLocks noGrp="1" noChangeArrowheads="1"/>
          </p:cNvSpPr>
          <p:nvPr>
            <p:ph type="title"/>
          </p:nvPr>
        </p:nvSpPr>
        <p:spPr/>
        <p:txBody>
          <a:bodyPr/>
          <a:lstStyle/>
          <a:p>
            <a:pPr eaLnBrk="1" hangingPunct="1"/>
            <a:r>
              <a:rPr lang="en-US" altLang="en-US">
                <a:solidFill>
                  <a:srgbClr val="FFFF00"/>
                </a:solidFill>
              </a:rPr>
              <a:t>Case 1 continued…</a:t>
            </a:r>
          </a:p>
        </p:txBody>
      </p:sp>
      <p:sp>
        <p:nvSpPr>
          <p:cNvPr id="91139" name="Rectangle 3">
            <a:extLst>
              <a:ext uri="{FF2B5EF4-FFF2-40B4-BE49-F238E27FC236}">
                <a16:creationId xmlns:a16="http://schemas.microsoft.com/office/drawing/2014/main" id="{80E31EE5-0E4E-94C8-433A-C5A20028743C}"/>
              </a:ext>
            </a:extLst>
          </p:cNvPr>
          <p:cNvSpPr>
            <a:spLocks noGrp="1" noChangeArrowheads="1"/>
          </p:cNvSpPr>
          <p:nvPr>
            <p:ph type="body" idx="1"/>
          </p:nvPr>
        </p:nvSpPr>
        <p:spPr>
          <a:xfrm>
            <a:off x="457200" y="1600200"/>
            <a:ext cx="8229600" cy="4800600"/>
          </a:xfrm>
        </p:spPr>
        <p:txBody>
          <a:bodyPr/>
          <a:lstStyle/>
          <a:p>
            <a:pPr eaLnBrk="1" hangingPunct="1">
              <a:lnSpc>
                <a:spcPct val="90000"/>
              </a:lnSpc>
              <a:buFontTx/>
              <a:buNone/>
            </a:pPr>
            <a:r>
              <a:rPr lang="en-US" altLang="en-US" sz="2400">
                <a:solidFill>
                  <a:schemeClr val="bg1"/>
                </a:solidFill>
              </a:rPr>
              <a:t>Hospital course: she is admitted to the ICU, given aggressive hydration and antibiotics for UTI.  Over the next 2 days, her weight increases from 66kg to 72kg.  BP 120/80, hr 88.  She is still lethargic.</a:t>
            </a:r>
          </a:p>
          <a:p>
            <a:pPr eaLnBrk="1" hangingPunct="1">
              <a:lnSpc>
                <a:spcPct val="90000"/>
              </a:lnSpc>
              <a:buFontTx/>
              <a:buNone/>
            </a:pPr>
            <a:endParaRPr lang="en-US" altLang="en-US" sz="2400">
              <a:solidFill>
                <a:schemeClr val="bg1"/>
              </a:solidFill>
            </a:endParaRPr>
          </a:p>
          <a:p>
            <a:pPr eaLnBrk="1" hangingPunct="1">
              <a:lnSpc>
                <a:spcPct val="90000"/>
              </a:lnSpc>
              <a:buFontTx/>
              <a:buNone/>
            </a:pPr>
            <a:r>
              <a:rPr lang="en-US" altLang="en-US" sz="2400">
                <a:solidFill>
                  <a:schemeClr val="bg1"/>
                </a:solidFill>
              </a:rPr>
              <a:t>Sodium 143, BUN 35, Creatinine 2.6.  UOP 0.</a:t>
            </a:r>
          </a:p>
          <a:p>
            <a:pPr eaLnBrk="1" hangingPunct="1">
              <a:lnSpc>
                <a:spcPct val="90000"/>
              </a:lnSpc>
              <a:buFontTx/>
              <a:buNone/>
            </a:pPr>
            <a:r>
              <a:rPr lang="en-US" altLang="en-US" sz="2400">
                <a:solidFill>
                  <a:schemeClr val="bg1"/>
                </a:solidFill>
              </a:rPr>
              <a:t>Urine Sodium 80, Urine creatinine 60</a:t>
            </a:r>
          </a:p>
          <a:p>
            <a:pPr eaLnBrk="1" hangingPunct="1">
              <a:lnSpc>
                <a:spcPct val="90000"/>
              </a:lnSpc>
              <a:buFontTx/>
              <a:buNone/>
            </a:pPr>
            <a:r>
              <a:rPr lang="en-US" altLang="en-US" sz="2400">
                <a:solidFill>
                  <a:schemeClr val="bg1"/>
                </a:solidFill>
              </a:rPr>
              <a:t>Fractional Excretion of Sodium (FENa) = (UNa x PCr) / (PNa x UCr) x 100 </a:t>
            </a:r>
          </a:p>
          <a:p>
            <a:pPr lvl="1" eaLnBrk="1" hangingPunct="1">
              <a:lnSpc>
                <a:spcPct val="90000"/>
              </a:lnSpc>
              <a:buFontTx/>
              <a:buNone/>
            </a:pPr>
            <a:r>
              <a:rPr lang="en-US" altLang="en-US" sz="2000">
                <a:solidFill>
                  <a:schemeClr val="bg1"/>
                </a:solidFill>
              </a:rPr>
              <a:t>= 2.4%</a:t>
            </a:r>
          </a:p>
          <a:p>
            <a:pPr eaLnBrk="1" hangingPunct="1">
              <a:lnSpc>
                <a:spcPct val="90000"/>
              </a:lnSpc>
              <a:buFontTx/>
              <a:buNone/>
            </a:pPr>
            <a:r>
              <a:rPr lang="en-US" altLang="en-US" sz="2400">
                <a:solidFill>
                  <a:schemeClr val="bg1"/>
                </a:solidFill>
              </a:rPr>
              <a:t>Urine eosinophils negative</a:t>
            </a:r>
          </a:p>
          <a:p>
            <a:pPr eaLnBrk="1" hangingPunct="1">
              <a:lnSpc>
                <a:spcPct val="90000"/>
              </a:lnSpc>
              <a:buFontTx/>
              <a:buNone/>
            </a:pPr>
            <a:r>
              <a:rPr lang="en-US" altLang="en-US" sz="2400">
                <a:solidFill>
                  <a:schemeClr val="bg1"/>
                </a:solidFill>
              </a:rPr>
              <a:t>Urine Culture &gt;100,000 E. Coli</a:t>
            </a:r>
          </a:p>
          <a:p>
            <a:pPr eaLnBrk="1" hangingPunct="1">
              <a:lnSpc>
                <a:spcPct val="90000"/>
              </a:lnSpc>
              <a:buFontTx/>
              <a:buNone/>
            </a:pPr>
            <a:endParaRPr lang="en-US" altLang="en-US" sz="2400">
              <a:solidFill>
                <a:schemeClr val="bg1"/>
              </a:solidFill>
            </a:endParaRPr>
          </a:p>
          <a:p>
            <a:pPr eaLnBrk="1" hangingPunct="1">
              <a:lnSpc>
                <a:spcPct val="90000"/>
              </a:lnSpc>
              <a:buFontTx/>
              <a:buNone/>
            </a:pPr>
            <a:endParaRPr lang="en-US" altLang="en-US" sz="2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9269"/>
    </mc:Choice>
    <mc:Fallback xmlns="">
      <p:transition spd="slow" advTm="29269"/>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PQuestion">
            <a:extLst>
              <a:ext uri="{FF2B5EF4-FFF2-40B4-BE49-F238E27FC236}">
                <a16:creationId xmlns:a16="http://schemas.microsoft.com/office/drawing/2014/main" id="{F04020CF-BEE7-853E-C880-DFA4E8757D21}"/>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Now which of the following is the most likely diagnosis?</a:t>
            </a:r>
            <a:br>
              <a:rPr lang="en-US" altLang="en-US" sz="2800">
                <a:solidFill>
                  <a:srgbClr val="FFFF00"/>
                </a:solidFill>
              </a:rPr>
            </a:br>
            <a:endParaRPr lang="en-US" altLang="en-US" sz="2800">
              <a:solidFill>
                <a:srgbClr val="FFFF00"/>
              </a:solidFill>
            </a:endParaRPr>
          </a:p>
        </p:txBody>
      </p:sp>
      <p:sp>
        <p:nvSpPr>
          <p:cNvPr id="93187" name="TPAnswers">
            <a:extLst>
              <a:ext uri="{FF2B5EF4-FFF2-40B4-BE49-F238E27FC236}">
                <a16:creationId xmlns:a16="http://schemas.microsoft.com/office/drawing/2014/main" id="{CD344DDA-FF79-4C31-93D2-80CD91131BA6}"/>
              </a:ext>
            </a:extLst>
          </p:cNvPr>
          <p:cNvSpPr>
            <a:spLocks noGrp="1" noChangeArrowheads="1"/>
          </p:cNvSpPr>
          <p:nvPr>
            <p:ph type="body" idx="1"/>
          </p:nvPr>
        </p:nvSpPr>
        <p:spPr>
          <a:xfrm>
            <a:off x="457200" y="1600200"/>
            <a:ext cx="4598988" cy="2751522"/>
          </a:xfrm>
        </p:spPr>
        <p:txBody>
          <a:bodyPr>
            <a:spAutoFit/>
          </a:bodyPr>
          <a:lstStyle/>
          <a:p>
            <a:pPr marL="609600" indent="-609600" eaLnBrk="1" hangingPunct="1">
              <a:buClr>
                <a:srgbClr val="FFFFFF"/>
              </a:buClr>
              <a:buFont typeface="+mj-lt"/>
              <a:buAutoNum type="alphaUcPeriod"/>
            </a:pPr>
            <a:r>
              <a:rPr lang="en-US" altLang="en-US" dirty="0">
                <a:solidFill>
                  <a:schemeClr val="bg1"/>
                </a:solidFill>
              </a:rPr>
              <a:t>Prerenal acute renal failure  </a:t>
            </a:r>
          </a:p>
          <a:p>
            <a:pPr marL="609600" indent="-609600" eaLnBrk="1" hangingPunct="1">
              <a:buClr>
                <a:srgbClr val="FFFFFF"/>
              </a:buClr>
              <a:buFont typeface="+mj-lt"/>
              <a:buAutoNum type="alphaUcPeriod"/>
            </a:pPr>
            <a:r>
              <a:rPr lang="en-US" altLang="en-US" dirty="0">
                <a:solidFill>
                  <a:schemeClr val="bg1"/>
                </a:solidFill>
              </a:rPr>
              <a:t>Ischemic acute tubular necrosis</a:t>
            </a:r>
          </a:p>
          <a:p>
            <a:pPr marL="609600" indent="-609600" eaLnBrk="1" hangingPunct="1">
              <a:buClr>
                <a:srgbClr val="FFFFFF"/>
              </a:buClr>
              <a:buFont typeface="+mj-lt"/>
              <a:buAutoNum type="alphaUcPeriod"/>
            </a:pPr>
            <a:r>
              <a:rPr lang="en-US" altLang="en-US" dirty="0">
                <a:solidFill>
                  <a:schemeClr val="bg1"/>
                </a:solidFill>
              </a:rPr>
              <a:t>Interstitial nephritis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770"/>
    </mc:Choice>
    <mc:Fallback xmlns="">
      <p:transition spd="slow" advTm="577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PQuestion">
            <a:extLst>
              <a:ext uri="{FF2B5EF4-FFF2-40B4-BE49-F238E27FC236}">
                <a16:creationId xmlns:a16="http://schemas.microsoft.com/office/drawing/2014/main" id="{F04020CF-BEE7-853E-C880-DFA4E8757D21}"/>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Now which of the following is the most likely diagnosis?</a:t>
            </a:r>
            <a:br>
              <a:rPr lang="en-US" altLang="en-US" sz="2800">
                <a:solidFill>
                  <a:srgbClr val="FFFF00"/>
                </a:solidFill>
              </a:rPr>
            </a:br>
            <a:endParaRPr lang="en-US" altLang="en-US" sz="2800">
              <a:solidFill>
                <a:srgbClr val="FFFF00"/>
              </a:solidFill>
            </a:endParaRPr>
          </a:p>
        </p:txBody>
      </p:sp>
      <p:sp>
        <p:nvSpPr>
          <p:cNvPr id="93187" name="TPAnswers">
            <a:extLst>
              <a:ext uri="{FF2B5EF4-FFF2-40B4-BE49-F238E27FC236}">
                <a16:creationId xmlns:a16="http://schemas.microsoft.com/office/drawing/2014/main" id="{CD344DDA-FF79-4C31-93D2-80CD91131BA6}"/>
              </a:ext>
            </a:extLst>
          </p:cNvPr>
          <p:cNvSpPr>
            <a:spLocks noGrp="1" noChangeArrowheads="1"/>
          </p:cNvSpPr>
          <p:nvPr>
            <p:ph type="body" idx="1"/>
          </p:nvPr>
        </p:nvSpPr>
        <p:spPr>
          <a:xfrm>
            <a:off x="457200" y="1600200"/>
            <a:ext cx="4598988" cy="2751522"/>
          </a:xfrm>
        </p:spPr>
        <p:txBody>
          <a:bodyPr>
            <a:spAutoFit/>
          </a:bodyPr>
          <a:lstStyle/>
          <a:p>
            <a:pPr marL="609600" indent="-609600" eaLnBrk="1" hangingPunct="1">
              <a:buClr>
                <a:srgbClr val="FFFFFF"/>
              </a:buClr>
              <a:buFont typeface="+mj-lt"/>
              <a:buAutoNum type="alphaUcPeriod"/>
            </a:pPr>
            <a:r>
              <a:rPr lang="en-US" altLang="en-US" dirty="0">
                <a:solidFill>
                  <a:schemeClr val="bg1"/>
                </a:solidFill>
              </a:rPr>
              <a:t>Prerenal acute renal failure  </a:t>
            </a:r>
          </a:p>
          <a:p>
            <a:pPr marL="609600" indent="-609600" eaLnBrk="1" hangingPunct="1">
              <a:buClr>
                <a:srgbClr val="FFFFFF"/>
              </a:buClr>
              <a:buFont typeface="+mj-lt"/>
              <a:buAutoNum type="alphaUcPeriod"/>
            </a:pPr>
            <a:r>
              <a:rPr lang="en-US" altLang="en-US" dirty="0">
                <a:solidFill>
                  <a:srgbClr val="92D050"/>
                </a:solidFill>
              </a:rPr>
              <a:t>Ischemic acute tubular necrosis</a:t>
            </a:r>
          </a:p>
          <a:p>
            <a:pPr marL="609600" indent="-609600" eaLnBrk="1" hangingPunct="1">
              <a:buClr>
                <a:srgbClr val="FFFFFF"/>
              </a:buClr>
              <a:buFont typeface="+mj-lt"/>
              <a:buAutoNum type="alphaUcPeriod"/>
            </a:pPr>
            <a:r>
              <a:rPr lang="en-US" altLang="en-US" dirty="0">
                <a:solidFill>
                  <a:schemeClr val="bg1"/>
                </a:solidFill>
              </a:rPr>
              <a:t>Interstitial nephritis</a:t>
            </a:r>
          </a:p>
        </p:txBody>
      </p:sp>
    </p:spTree>
    <p:custDataLst>
      <p:tags r:id="rId1"/>
    </p:custDataLst>
    <p:extLst>
      <p:ext uri="{BB962C8B-B14F-4D97-AF65-F5344CB8AC3E}">
        <p14:creationId xmlns:p14="http://schemas.microsoft.com/office/powerpoint/2010/main" val="3720445339"/>
      </p:ext>
    </p:extLst>
  </p:cSld>
  <p:clrMapOvr>
    <a:masterClrMapping/>
  </p:clrMapOvr>
  <mc:AlternateContent xmlns:mc="http://schemas.openxmlformats.org/markup-compatibility/2006" xmlns:p14="http://schemas.microsoft.com/office/powerpoint/2010/main">
    <mc:Choice Requires="p14">
      <p:transition spd="slow" p14:dur="2000" advTm="22666"/>
    </mc:Choice>
    <mc:Fallback xmlns="">
      <p:transition spd="slow" advTm="22666"/>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PQuestion">
            <a:extLst>
              <a:ext uri="{FF2B5EF4-FFF2-40B4-BE49-F238E27FC236}">
                <a16:creationId xmlns:a16="http://schemas.microsoft.com/office/drawing/2014/main" id="{557AACAC-939D-18B5-5690-DA6AF05B8F3D}"/>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How would you treat?</a:t>
            </a:r>
            <a:br>
              <a:rPr lang="en-US" altLang="en-US" sz="2800">
                <a:solidFill>
                  <a:srgbClr val="FFFF00"/>
                </a:solidFill>
              </a:rPr>
            </a:br>
            <a:endParaRPr lang="en-US" altLang="en-US" sz="2800">
              <a:solidFill>
                <a:srgbClr val="FFFF00"/>
              </a:solidFill>
            </a:endParaRPr>
          </a:p>
        </p:txBody>
      </p:sp>
      <p:sp>
        <p:nvSpPr>
          <p:cNvPr id="95235" name="TPAnswers">
            <a:extLst>
              <a:ext uri="{FF2B5EF4-FFF2-40B4-BE49-F238E27FC236}">
                <a16:creationId xmlns:a16="http://schemas.microsoft.com/office/drawing/2014/main" id="{3F434D16-5974-B472-940A-59B73F1B7812}"/>
              </a:ext>
            </a:extLst>
          </p:cNvPr>
          <p:cNvSpPr>
            <a:spLocks noGrp="1" noChangeArrowheads="1"/>
          </p:cNvSpPr>
          <p:nvPr>
            <p:ph type="body" idx="1"/>
          </p:nvPr>
        </p:nvSpPr>
        <p:spPr>
          <a:xfrm>
            <a:off x="457200" y="1600200"/>
            <a:ext cx="4598988" cy="3933384"/>
          </a:xfrm>
        </p:spPr>
        <p:txBody>
          <a:bodyPr>
            <a:spAutoFit/>
          </a:bodyPr>
          <a:lstStyle/>
          <a:p>
            <a:pPr marL="609600" indent="-609600" eaLnBrk="1" hangingPunct="1">
              <a:buClr>
                <a:srgbClr val="FFFFFF"/>
              </a:buClr>
              <a:buFont typeface="+mj-lt"/>
              <a:buAutoNum type="alphaUcPeriod"/>
            </a:pPr>
            <a:r>
              <a:rPr lang="en-US" altLang="en-US" dirty="0">
                <a:solidFill>
                  <a:schemeClr val="bg1"/>
                </a:solidFill>
              </a:rPr>
              <a:t>Continue IV fluids  </a:t>
            </a:r>
          </a:p>
          <a:p>
            <a:pPr marL="609600" indent="-609600" eaLnBrk="1" hangingPunct="1">
              <a:buClr>
                <a:srgbClr val="FFFFFF"/>
              </a:buClr>
              <a:buFont typeface="+mj-lt"/>
              <a:buAutoNum type="alphaUcPeriod"/>
            </a:pPr>
            <a:r>
              <a:rPr lang="en-US" altLang="en-US" dirty="0">
                <a:solidFill>
                  <a:schemeClr val="bg1"/>
                </a:solidFill>
              </a:rPr>
              <a:t>Start vasopressors</a:t>
            </a:r>
          </a:p>
          <a:p>
            <a:pPr marL="609600" indent="-609600" eaLnBrk="1" hangingPunct="1">
              <a:buClr>
                <a:srgbClr val="FFFFFF"/>
              </a:buClr>
              <a:buFont typeface="+mj-lt"/>
              <a:buAutoNum type="alphaUcPeriod"/>
            </a:pPr>
            <a:r>
              <a:rPr lang="en-US" altLang="en-US" dirty="0">
                <a:solidFill>
                  <a:schemeClr val="bg1"/>
                </a:solidFill>
              </a:rPr>
              <a:t>Diuretics</a:t>
            </a:r>
          </a:p>
          <a:p>
            <a:pPr marL="609600" indent="-609600" eaLnBrk="1" hangingPunct="1">
              <a:buClr>
                <a:srgbClr val="FFFFFF"/>
              </a:buClr>
              <a:buFont typeface="+mj-lt"/>
              <a:buAutoNum type="alphaUcPeriod"/>
            </a:pPr>
            <a:r>
              <a:rPr lang="en-US" altLang="en-US" dirty="0">
                <a:solidFill>
                  <a:schemeClr val="bg1"/>
                </a:solidFill>
              </a:rPr>
              <a:t>Dialysis</a:t>
            </a:r>
          </a:p>
          <a:p>
            <a:pPr marL="609600" indent="-609600" eaLnBrk="1" hangingPunct="1">
              <a:buClr>
                <a:srgbClr val="FFFFFF"/>
              </a:buClr>
              <a:buFont typeface="+mj-lt"/>
              <a:buAutoNum type="alphaUcPeriod"/>
            </a:pPr>
            <a:r>
              <a:rPr lang="en-US" altLang="en-US" dirty="0">
                <a:solidFill>
                  <a:schemeClr val="bg1"/>
                </a:solidFill>
              </a:rPr>
              <a:t>Stop the Zosyn that was started for her UTI.</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458"/>
    </mc:Choice>
    <mc:Fallback xmlns="">
      <p:transition spd="slow" advTm="8458"/>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PQuestion">
            <a:extLst>
              <a:ext uri="{FF2B5EF4-FFF2-40B4-BE49-F238E27FC236}">
                <a16:creationId xmlns:a16="http://schemas.microsoft.com/office/drawing/2014/main" id="{557AACAC-939D-18B5-5690-DA6AF05B8F3D}"/>
              </a:ext>
            </a:extLst>
          </p:cNvPr>
          <p:cNvSpPr>
            <a:spLocks noGrp="1" noChangeArrowheads="1"/>
          </p:cNvSpPr>
          <p:nvPr>
            <p:ph type="title"/>
          </p:nvPr>
        </p:nvSpPr>
        <p:spPr>
          <a:xfrm>
            <a:off x="685800" y="304800"/>
            <a:ext cx="7772400" cy="838200"/>
          </a:xfrm>
          <a:noFill/>
        </p:spPr>
        <p:txBody>
          <a:bodyPr/>
          <a:lstStyle/>
          <a:p>
            <a:pPr eaLnBrk="1" hangingPunct="1"/>
            <a:r>
              <a:rPr lang="en-US" altLang="en-US" sz="2800" b="1">
                <a:solidFill>
                  <a:srgbClr val="FFFF00"/>
                </a:solidFill>
              </a:rPr>
              <a:t>How would you treat?</a:t>
            </a:r>
            <a:br>
              <a:rPr lang="en-US" altLang="en-US" sz="2800">
                <a:solidFill>
                  <a:srgbClr val="FFFF00"/>
                </a:solidFill>
              </a:rPr>
            </a:br>
            <a:endParaRPr lang="en-US" altLang="en-US" sz="2800">
              <a:solidFill>
                <a:srgbClr val="FFFF00"/>
              </a:solidFill>
            </a:endParaRPr>
          </a:p>
        </p:txBody>
      </p:sp>
      <p:sp>
        <p:nvSpPr>
          <p:cNvPr id="95235" name="TPAnswers">
            <a:extLst>
              <a:ext uri="{FF2B5EF4-FFF2-40B4-BE49-F238E27FC236}">
                <a16:creationId xmlns:a16="http://schemas.microsoft.com/office/drawing/2014/main" id="{3F434D16-5974-B472-940A-59B73F1B7812}"/>
              </a:ext>
            </a:extLst>
          </p:cNvPr>
          <p:cNvSpPr>
            <a:spLocks noGrp="1" noChangeArrowheads="1"/>
          </p:cNvSpPr>
          <p:nvPr>
            <p:ph type="body" idx="1"/>
          </p:nvPr>
        </p:nvSpPr>
        <p:spPr>
          <a:xfrm>
            <a:off x="457200" y="1600200"/>
            <a:ext cx="4598988" cy="3933384"/>
          </a:xfrm>
        </p:spPr>
        <p:txBody>
          <a:bodyPr>
            <a:spAutoFit/>
          </a:bodyPr>
          <a:lstStyle/>
          <a:p>
            <a:pPr marL="609600" indent="-609600" eaLnBrk="1" hangingPunct="1">
              <a:buClr>
                <a:srgbClr val="FFFFFF"/>
              </a:buClr>
              <a:buFont typeface="+mj-lt"/>
              <a:buAutoNum type="alphaUcPeriod"/>
            </a:pPr>
            <a:r>
              <a:rPr lang="en-US" altLang="en-US" dirty="0">
                <a:solidFill>
                  <a:schemeClr val="bg1"/>
                </a:solidFill>
              </a:rPr>
              <a:t>Continue IV fluids  </a:t>
            </a:r>
          </a:p>
          <a:p>
            <a:pPr marL="609600" indent="-609600" eaLnBrk="1" hangingPunct="1">
              <a:buClr>
                <a:srgbClr val="FFFFFF"/>
              </a:buClr>
              <a:buFont typeface="+mj-lt"/>
              <a:buAutoNum type="alphaUcPeriod"/>
            </a:pPr>
            <a:r>
              <a:rPr lang="en-US" altLang="en-US" dirty="0">
                <a:solidFill>
                  <a:schemeClr val="bg1"/>
                </a:solidFill>
              </a:rPr>
              <a:t>Start vasopressors</a:t>
            </a:r>
          </a:p>
          <a:p>
            <a:pPr marL="609600" indent="-609600" eaLnBrk="1" hangingPunct="1">
              <a:buClr>
                <a:srgbClr val="FFFFFF"/>
              </a:buClr>
              <a:buFont typeface="+mj-lt"/>
              <a:buAutoNum type="alphaUcPeriod"/>
            </a:pPr>
            <a:r>
              <a:rPr lang="en-US" altLang="en-US" dirty="0">
                <a:solidFill>
                  <a:schemeClr val="bg1"/>
                </a:solidFill>
              </a:rPr>
              <a:t>Diuretics</a:t>
            </a:r>
          </a:p>
          <a:p>
            <a:pPr marL="609600" indent="-609600" eaLnBrk="1" hangingPunct="1">
              <a:buClr>
                <a:srgbClr val="FFFFFF"/>
              </a:buClr>
              <a:buFont typeface="+mj-lt"/>
              <a:buAutoNum type="alphaUcPeriod"/>
            </a:pPr>
            <a:r>
              <a:rPr lang="en-US" altLang="en-US" dirty="0">
                <a:solidFill>
                  <a:srgbClr val="92D050"/>
                </a:solidFill>
              </a:rPr>
              <a:t>Dialysis</a:t>
            </a:r>
          </a:p>
          <a:p>
            <a:pPr marL="609600" indent="-609600" eaLnBrk="1" hangingPunct="1">
              <a:buClr>
                <a:srgbClr val="FFFFFF"/>
              </a:buClr>
              <a:buFont typeface="+mj-lt"/>
              <a:buAutoNum type="alphaUcPeriod"/>
            </a:pPr>
            <a:r>
              <a:rPr lang="en-US" altLang="en-US" dirty="0">
                <a:solidFill>
                  <a:schemeClr val="bg1"/>
                </a:solidFill>
              </a:rPr>
              <a:t>Stop the Zosyn that was started for her UTI.</a:t>
            </a:r>
          </a:p>
        </p:txBody>
      </p:sp>
    </p:spTree>
    <p:custDataLst>
      <p:tags r:id="rId1"/>
    </p:custDataLst>
    <p:extLst>
      <p:ext uri="{BB962C8B-B14F-4D97-AF65-F5344CB8AC3E}">
        <p14:creationId xmlns:p14="http://schemas.microsoft.com/office/powerpoint/2010/main" val="1607500089"/>
      </p:ext>
    </p:extLst>
  </p:cSld>
  <p:clrMapOvr>
    <a:masterClrMapping/>
  </p:clrMapOvr>
  <mc:AlternateContent xmlns:mc="http://schemas.openxmlformats.org/markup-compatibility/2006" xmlns:p14="http://schemas.microsoft.com/office/powerpoint/2010/main">
    <mc:Choice Requires="p14">
      <p:transition spd="slow" p14:dur="2000" advTm="14453"/>
    </mc:Choice>
    <mc:Fallback xmlns="">
      <p:transition spd="slow" advTm="14453"/>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PQuestion">
            <a:extLst>
              <a:ext uri="{FF2B5EF4-FFF2-40B4-BE49-F238E27FC236}">
                <a16:creationId xmlns:a16="http://schemas.microsoft.com/office/drawing/2014/main" id="{7FF325FF-0CA3-AC77-87B2-2F51F1F6DBBA}"/>
              </a:ext>
            </a:extLst>
          </p:cNvPr>
          <p:cNvSpPr>
            <a:spLocks noGrp="1" noChangeArrowheads="1"/>
          </p:cNvSpPr>
          <p:nvPr>
            <p:ph type="title"/>
          </p:nvPr>
        </p:nvSpPr>
        <p:spPr>
          <a:xfrm>
            <a:off x="1657350" y="1085850"/>
            <a:ext cx="5829300" cy="628650"/>
          </a:xfrm>
        </p:spPr>
        <p:txBody>
          <a:bodyPr/>
          <a:lstStyle/>
          <a:p>
            <a:pPr eaLnBrk="1" hangingPunct="1"/>
            <a:r>
              <a:rPr lang="en-US" altLang="en-US" sz="4000" b="1">
                <a:solidFill>
                  <a:srgbClr val="FFFF00"/>
                </a:solidFill>
              </a:rPr>
              <a:t>Indications for Dialysis</a:t>
            </a:r>
            <a:endParaRPr lang="en-US" altLang="en-US" sz="4000">
              <a:solidFill>
                <a:srgbClr val="FFFF00"/>
              </a:solidFill>
            </a:endParaRPr>
          </a:p>
        </p:txBody>
      </p:sp>
      <p:sp>
        <p:nvSpPr>
          <p:cNvPr id="97283" name="TPAnswers">
            <a:extLst>
              <a:ext uri="{FF2B5EF4-FFF2-40B4-BE49-F238E27FC236}">
                <a16:creationId xmlns:a16="http://schemas.microsoft.com/office/drawing/2014/main" id="{DAF007B9-13FD-5F16-61BE-D6EF744B6444}"/>
              </a:ext>
            </a:extLst>
          </p:cNvPr>
          <p:cNvSpPr>
            <a:spLocks noGrp="1" noChangeArrowheads="1"/>
          </p:cNvSpPr>
          <p:nvPr>
            <p:ph type="body" idx="1"/>
          </p:nvPr>
        </p:nvSpPr>
        <p:spPr>
          <a:xfrm>
            <a:off x="1485900" y="2057400"/>
            <a:ext cx="7415213" cy="3452813"/>
          </a:xfrm>
        </p:spPr>
        <p:txBody>
          <a:bodyPr>
            <a:spAutoFit/>
          </a:bodyPr>
          <a:lstStyle/>
          <a:p>
            <a:pPr marL="0" indent="0">
              <a:buClr>
                <a:srgbClr val="FFFFFF"/>
              </a:buClr>
              <a:buFontTx/>
              <a:buNone/>
            </a:pPr>
            <a:r>
              <a:rPr lang="en-US" altLang="en-US" sz="2800">
                <a:solidFill>
                  <a:schemeClr val="bg1"/>
                </a:solidFill>
              </a:rPr>
              <a:t>A – intractable Acidosis</a:t>
            </a:r>
          </a:p>
          <a:p>
            <a:pPr marL="0" indent="0">
              <a:buClr>
                <a:srgbClr val="FFFFFF"/>
              </a:buClr>
              <a:buFontTx/>
              <a:buNone/>
            </a:pPr>
            <a:r>
              <a:rPr lang="en-US" altLang="en-US" sz="2800">
                <a:solidFill>
                  <a:schemeClr val="bg1"/>
                </a:solidFill>
              </a:rPr>
              <a:t>E – Electrolyte disturbance</a:t>
            </a:r>
          </a:p>
          <a:p>
            <a:pPr marL="0" indent="0">
              <a:buClr>
                <a:srgbClr val="FFFFFF"/>
              </a:buClr>
              <a:buFontTx/>
              <a:buNone/>
            </a:pPr>
            <a:r>
              <a:rPr lang="en-US" altLang="en-US" sz="2800">
                <a:solidFill>
                  <a:schemeClr val="bg1"/>
                </a:solidFill>
              </a:rPr>
              <a:t>I – Ingestion/Intoxicants (methanol, ethylene glycol, lithium, aspirin)</a:t>
            </a:r>
          </a:p>
          <a:p>
            <a:pPr marL="0" indent="0">
              <a:buClr>
                <a:srgbClr val="FFFFFF"/>
              </a:buClr>
              <a:buFontTx/>
              <a:buNone/>
            </a:pPr>
            <a:r>
              <a:rPr lang="en-US" altLang="en-US" sz="2800">
                <a:solidFill>
                  <a:schemeClr val="bg1"/>
                </a:solidFill>
              </a:rPr>
              <a:t>O – intractable fluid Overload</a:t>
            </a:r>
          </a:p>
          <a:p>
            <a:pPr marL="0" indent="0">
              <a:buClr>
                <a:srgbClr val="FFFFFF"/>
              </a:buClr>
              <a:buFontTx/>
              <a:buNone/>
            </a:pPr>
            <a:r>
              <a:rPr lang="en-US" altLang="en-US" sz="2800">
                <a:solidFill>
                  <a:schemeClr val="bg1"/>
                </a:solidFill>
              </a:rPr>
              <a:t>U – Uremia (nausea, encephalopathy, pericarditis, bleeding)</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8922"/>
    </mc:Choice>
    <mc:Fallback xmlns="">
      <p:transition spd="slow" advTm="18922"/>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DFF0FDCF-E487-8403-A6A3-345E2820E328}"/>
              </a:ext>
            </a:extLst>
          </p:cNvPr>
          <p:cNvSpPr>
            <a:spLocks noGrp="1" noChangeArrowheads="1"/>
          </p:cNvSpPr>
          <p:nvPr>
            <p:ph type="title"/>
          </p:nvPr>
        </p:nvSpPr>
        <p:spPr/>
        <p:txBody>
          <a:bodyPr/>
          <a:lstStyle/>
          <a:p>
            <a:pPr eaLnBrk="1" hangingPunct="1"/>
            <a:r>
              <a:rPr lang="en-US" altLang="en-US" sz="3600" dirty="0">
                <a:solidFill>
                  <a:srgbClr val="FFFF00"/>
                </a:solidFill>
              </a:rPr>
              <a:t>Case 2</a:t>
            </a:r>
          </a:p>
        </p:txBody>
      </p:sp>
      <p:sp>
        <p:nvSpPr>
          <p:cNvPr id="111619" name="Rectangle 3">
            <a:extLst>
              <a:ext uri="{FF2B5EF4-FFF2-40B4-BE49-F238E27FC236}">
                <a16:creationId xmlns:a16="http://schemas.microsoft.com/office/drawing/2014/main" id="{7A966A67-CCDF-637F-B573-BB3841CFCE1C}"/>
              </a:ext>
            </a:extLst>
          </p:cNvPr>
          <p:cNvSpPr>
            <a:spLocks noGrp="1" noChangeArrowheads="1"/>
          </p:cNvSpPr>
          <p:nvPr>
            <p:ph type="body" idx="1"/>
          </p:nvPr>
        </p:nvSpPr>
        <p:spPr/>
        <p:txBody>
          <a:bodyPr/>
          <a:lstStyle/>
          <a:p>
            <a:pPr eaLnBrk="1" hangingPunct="1">
              <a:lnSpc>
                <a:spcPct val="80000"/>
              </a:lnSpc>
            </a:pPr>
            <a:r>
              <a:rPr lang="en-US" altLang="en-US" sz="2400">
                <a:solidFill>
                  <a:schemeClr val="bg1"/>
                </a:solidFill>
              </a:rPr>
              <a:t>33-year-old woman with advanced cirrhosis secondary to hepatitis C is hospitalized for tense ascites and leg edema. </a:t>
            </a:r>
          </a:p>
          <a:p>
            <a:pPr eaLnBrk="1" hangingPunct="1">
              <a:lnSpc>
                <a:spcPct val="80000"/>
              </a:lnSpc>
            </a:pPr>
            <a:r>
              <a:rPr lang="en-US" altLang="en-US" sz="2400">
                <a:solidFill>
                  <a:schemeClr val="bg1"/>
                </a:solidFill>
              </a:rPr>
              <a:t>She undergoes therapeutic paracentesis with removal of 5 L of ascitic fluid and begins treatment with intravenous furosemide and oral spironolactone.  </a:t>
            </a:r>
          </a:p>
          <a:p>
            <a:pPr eaLnBrk="1" hangingPunct="1">
              <a:lnSpc>
                <a:spcPct val="80000"/>
              </a:lnSpc>
            </a:pPr>
            <a:r>
              <a:rPr lang="en-US" altLang="en-US" sz="2400">
                <a:solidFill>
                  <a:schemeClr val="bg1"/>
                </a:solidFill>
              </a:rPr>
              <a:t>Over the next 3 days, she has a net diuresis of 4 kg during which the creatinine level increases from a baseline level of 0.8 to 1.6 mg/dL. Her urine output decreases to 280 mL/24 h. </a:t>
            </a:r>
          </a:p>
          <a:p>
            <a:pPr eaLnBrk="1" hangingPunct="1">
              <a:lnSpc>
                <a:spcPct val="80000"/>
              </a:lnSpc>
            </a:pPr>
            <a:r>
              <a:rPr lang="en-US" altLang="en-US" sz="2400">
                <a:solidFill>
                  <a:schemeClr val="bg1"/>
                </a:solidFill>
              </a:rPr>
              <a:t>On physical examination, blood pressure is 88/40 mm Hg. There is scleral icterus. Pulmonary examination reveals decreased breath sounds at lung bases. She has modest ascites and no edema.</a:t>
            </a:r>
            <a:r>
              <a:rPr lang="en-US" altLang="en-US" sz="2400"/>
              <a:t> </a:t>
            </a:r>
          </a:p>
        </p:txBody>
      </p:sp>
      <p:sp>
        <p:nvSpPr>
          <p:cNvPr id="111620" name="FlagCount" hidden="1">
            <a:hlinkClick r:id="rId2" action="ppaction://hlinkfile"/>
            <a:extLst>
              <a:ext uri="{FF2B5EF4-FFF2-40B4-BE49-F238E27FC236}">
                <a16:creationId xmlns:a16="http://schemas.microsoft.com/office/drawing/2014/main" id="{281BAFA6-652D-958D-D462-D8D8444774E4}"/>
              </a:ext>
            </a:extLst>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800">
              <a:latin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3936"/>
    </mc:Choice>
    <mc:Fallback xmlns="">
      <p:transition spd="slow" advTm="43936"/>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C8760903-1D07-8D1B-9EFC-DC8B10CEEC81}"/>
              </a:ext>
            </a:extLst>
          </p:cNvPr>
          <p:cNvSpPr>
            <a:spLocks noGrp="1" noChangeArrowheads="1"/>
          </p:cNvSpPr>
          <p:nvPr>
            <p:ph type="title"/>
          </p:nvPr>
        </p:nvSpPr>
        <p:spPr/>
        <p:txBody>
          <a:bodyPr/>
          <a:lstStyle/>
          <a:p>
            <a:pPr eaLnBrk="1" hangingPunct="1"/>
            <a:r>
              <a:rPr lang="en-US" altLang="en-US" sz="3200" dirty="0">
                <a:solidFill>
                  <a:srgbClr val="FFFF00"/>
                </a:solidFill>
              </a:rPr>
              <a:t>Case 2...</a:t>
            </a:r>
          </a:p>
        </p:txBody>
      </p:sp>
      <p:sp>
        <p:nvSpPr>
          <p:cNvPr id="112643" name="Rectangle 3">
            <a:extLst>
              <a:ext uri="{FF2B5EF4-FFF2-40B4-BE49-F238E27FC236}">
                <a16:creationId xmlns:a16="http://schemas.microsoft.com/office/drawing/2014/main" id="{DEB28D0E-457D-AEE1-E81B-184181C7885C}"/>
              </a:ext>
            </a:extLst>
          </p:cNvPr>
          <p:cNvSpPr>
            <a:spLocks noGrp="1" noChangeArrowheads="1"/>
          </p:cNvSpPr>
          <p:nvPr>
            <p:ph type="body" idx="1"/>
          </p:nvPr>
        </p:nvSpPr>
        <p:spPr>
          <a:xfrm>
            <a:off x="457200" y="1600200"/>
            <a:ext cx="8229600" cy="4876800"/>
          </a:xfrm>
        </p:spPr>
        <p:txBody>
          <a:bodyPr/>
          <a:lstStyle/>
          <a:p>
            <a:pPr eaLnBrk="1" hangingPunct="1">
              <a:lnSpc>
                <a:spcPct val="80000"/>
              </a:lnSpc>
              <a:buFontTx/>
              <a:buNone/>
            </a:pPr>
            <a:r>
              <a:rPr lang="en-US" altLang="en-US" sz="2400">
                <a:solidFill>
                  <a:schemeClr val="bg1"/>
                </a:solidFill>
              </a:rPr>
              <a:t>Labs:</a:t>
            </a:r>
          </a:p>
          <a:p>
            <a:pPr eaLnBrk="1" hangingPunct="1">
              <a:lnSpc>
                <a:spcPct val="80000"/>
              </a:lnSpc>
              <a:buFontTx/>
              <a:buNone/>
            </a:pPr>
            <a:r>
              <a:rPr lang="en-US" altLang="en-US" sz="2400">
                <a:solidFill>
                  <a:schemeClr val="bg1"/>
                </a:solidFill>
              </a:rPr>
              <a:t>INR 2.7</a:t>
            </a:r>
          </a:p>
          <a:p>
            <a:pPr eaLnBrk="1" hangingPunct="1">
              <a:lnSpc>
                <a:spcPct val="80000"/>
              </a:lnSpc>
              <a:buFontTx/>
              <a:buNone/>
            </a:pPr>
            <a:r>
              <a:rPr lang="en-US" altLang="en-US" sz="2400">
                <a:solidFill>
                  <a:schemeClr val="bg1"/>
                </a:solidFill>
              </a:rPr>
              <a:t>Blood urea nitrogen 21 mg/dL</a:t>
            </a:r>
          </a:p>
          <a:p>
            <a:pPr eaLnBrk="1" hangingPunct="1">
              <a:lnSpc>
                <a:spcPct val="80000"/>
              </a:lnSpc>
              <a:buFontTx/>
              <a:buNone/>
            </a:pPr>
            <a:r>
              <a:rPr lang="en-US" altLang="en-US" sz="2400">
                <a:solidFill>
                  <a:schemeClr val="bg1"/>
                </a:solidFill>
              </a:rPr>
              <a:t>Creatinine 1.6 mg/dL</a:t>
            </a:r>
          </a:p>
          <a:p>
            <a:pPr eaLnBrk="1" hangingPunct="1">
              <a:lnSpc>
                <a:spcPct val="80000"/>
              </a:lnSpc>
              <a:buFontTx/>
              <a:buNone/>
            </a:pPr>
            <a:r>
              <a:rPr lang="en-US" altLang="en-US" sz="2400">
                <a:solidFill>
                  <a:schemeClr val="bg1"/>
                </a:solidFill>
              </a:rPr>
              <a:t>Sodium 118 meq/L</a:t>
            </a:r>
          </a:p>
          <a:p>
            <a:pPr eaLnBrk="1" hangingPunct="1">
              <a:lnSpc>
                <a:spcPct val="80000"/>
              </a:lnSpc>
              <a:buFontTx/>
              <a:buNone/>
            </a:pPr>
            <a:r>
              <a:rPr lang="en-US" altLang="en-US" sz="2400">
                <a:solidFill>
                  <a:schemeClr val="bg1"/>
                </a:solidFill>
              </a:rPr>
              <a:t>Potassium 3.4 meq/L </a:t>
            </a:r>
          </a:p>
          <a:p>
            <a:pPr eaLnBrk="1" hangingPunct="1">
              <a:lnSpc>
                <a:spcPct val="80000"/>
              </a:lnSpc>
              <a:buFontTx/>
              <a:buNone/>
            </a:pPr>
            <a:r>
              <a:rPr lang="en-US" altLang="en-US" sz="2400">
                <a:solidFill>
                  <a:schemeClr val="bg1"/>
                </a:solidFill>
              </a:rPr>
              <a:t>Chloride 83 meq/L </a:t>
            </a:r>
          </a:p>
          <a:p>
            <a:pPr eaLnBrk="1" hangingPunct="1">
              <a:lnSpc>
                <a:spcPct val="80000"/>
              </a:lnSpc>
              <a:buFontTx/>
              <a:buNone/>
            </a:pPr>
            <a:r>
              <a:rPr lang="en-US" altLang="en-US" sz="2400">
                <a:solidFill>
                  <a:schemeClr val="bg1"/>
                </a:solidFill>
              </a:rPr>
              <a:t>Bicarbonate 26 meq/L </a:t>
            </a:r>
          </a:p>
          <a:p>
            <a:pPr eaLnBrk="1" hangingPunct="1">
              <a:lnSpc>
                <a:spcPct val="80000"/>
              </a:lnSpc>
              <a:buFontTx/>
              <a:buNone/>
            </a:pPr>
            <a:r>
              <a:rPr lang="en-US" altLang="en-US" sz="2400">
                <a:solidFill>
                  <a:schemeClr val="bg1"/>
                </a:solidFill>
              </a:rPr>
              <a:t>Total bilirubin 25 mg/dL </a:t>
            </a:r>
          </a:p>
          <a:p>
            <a:pPr eaLnBrk="1" hangingPunct="1">
              <a:lnSpc>
                <a:spcPct val="80000"/>
              </a:lnSpc>
              <a:buFontTx/>
              <a:buNone/>
            </a:pPr>
            <a:r>
              <a:rPr lang="en-US" altLang="en-US" sz="2400">
                <a:solidFill>
                  <a:schemeClr val="bg1"/>
                </a:solidFill>
              </a:rPr>
              <a:t>Albumin 2.1 g/dL (23 g/L)</a:t>
            </a:r>
          </a:p>
          <a:p>
            <a:pPr eaLnBrk="1" hangingPunct="1">
              <a:lnSpc>
                <a:spcPct val="80000"/>
              </a:lnSpc>
              <a:buFontTx/>
              <a:buNone/>
            </a:pPr>
            <a:r>
              <a:rPr lang="en-US" altLang="en-US" sz="2400">
                <a:solidFill>
                  <a:schemeClr val="bg1"/>
                </a:solidFill>
              </a:rPr>
              <a:t>Urinalysis Several granular and epithelial casts/hpf</a:t>
            </a:r>
          </a:p>
          <a:p>
            <a:pPr eaLnBrk="1" hangingPunct="1">
              <a:lnSpc>
                <a:spcPct val="80000"/>
              </a:lnSpc>
              <a:buFontTx/>
              <a:buNone/>
            </a:pPr>
            <a:r>
              <a:rPr lang="en-US" altLang="en-US" sz="2400">
                <a:solidFill>
                  <a:schemeClr val="bg1"/>
                </a:solidFill>
              </a:rPr>
              <a:t>Urine sodium 12 meq/L</a:t>
            </a:r>
          </a:p>
          <a:p>
            <a:pPr eaLnBrk="1" hangingPunct="1">
              <a:lnSpc>
                <a:spcPct val="80000"/>
              </a:lnSpc>
              <a:buFontTx/>
              <a:buNone/>
            </a:pPr>
            <a:r>
              <a:rPr lang="en-US" altLang="en-US" sz="2400">
                <a:solidFill>
                  <a:schemeClr val="bg1"/>
                </a:solidFill>
              </a:rPr>
              <a:t>Fractional Excretion of Sodium 0.8%</a:t>
            </a:r>
          </a:p>
        </p:txBody>
      </p:sp>
      <p:sp>
        <p:nvSpPr>
          <p:cNvPr id="112644" name="FlagCount" hidden="1">
            <a:hlinkClick r:id="rId2" action="ppaction://hlinkfile"/>
            <a:extLst>
              <a:ext uri="{FF2B5EF4-FFF2-40B4-BE49-F238E27FC236}">
                <a16:creationId xmlns:a16="http://schemas.microsoft.com/office/drawing/2014/main" id="{6A8ACC10-D32F-3EE8-01F5-87DB622AEDA5}"/>
              </a:ext>
            </a:extLst>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800">
              <a:latin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7477"/>
    </mc:Choice>
    <mc:Fallback xmlns="">
      <p:transition spd="slow" advTm="27477"/>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ACED9CCE-60B1-F286-311A-212445BBFDD9}"/>
              </a:ext>
            </a:extLst>
          </p:cNvPr>
          <p:cNvSpPr>
            <a:spLocks noGrp="1" noChangeArrowheads="1"/>
          </p:cNvSpPr>
          <p:nvPr>
            <p:ph type="title"/>
          </p:nvPr>
        </p:nvSpPr>
        <p:spPr/>
        <p:txBody>
          <a:bodyPr/>
          <a:lstStyle/>
          <a:p>
            <a:pPr eaLnBrk="1" hangingPunct="1"/>
            <a:r>
              <a:rPr lang="en-US" altLang="en-US" dirty="0">
                <a:solidFill>
                  <a:srgbClr val="FFFF00"/>
                </a:solidFill>
              </a:rPr>
              <a:t>Case 2…</a:t>
            </a:r>
          </a:p>
        </p:txBody>
      </p:sp>
      <p:sp>
        <p:nvSpPr>
          <p:cNvPr id="113667" name="Rectangle 3">
            <a:extLst>
              <a:ext uri="{FF2B5EF4-FFF2-40B4-BE49-F238E27FC236}">
                <a16:creationId xmlns:a16="http://schemas.microsoft.com/office/drawing/2014/main" id="{7E99D477-E2FC-5433-DBD6-98F8B5CB5880}"/>
              </a:ext>
            </a:extLst>
          </p:cNvPr>
          <p:cNvSpPr>
            <a:spLocks noGrp="1" noChangeArrowheads="1"/>
          </p:cNvSpPr>
          <p:nvPr>
            <p:ph type="body" idx="1"/>
          </p:nvPr>
        </p:nvSpPr>
        <p:spPr/>
        <p:txBody>
          <a:bodyPr/>
          <a:lstStyle/>
          <a:p>
            <a:pPr marL="609600" indent="-609600" eaLnBrk="1" hangingPunct="1">
              <a:buFontTx/>
              <a:buNone/>
            </a:pPr>
            <a:r>
              <a:rPr lang="en-US" altLang="en-US" sz="2800" dirty="0">
                <a:solidFill>
                  <a:schemeClr val="bg1"/>
                </a:solidFill>
              </a:rPr>
              <a:t>Hospital course:  Patient was given a fluid challenge with IV albumin.  She remains oliguric with urine sodium 16, and </a:t>
            </a:r>
            <a:r>
              <a:rPr lang="en-US" altLang="en-US" sz="2800" dirty="0" err="1">
                <a:solidFill>
                  <a:schemeClr val="bg1"/>
                </a:solidFill>
              </a:rPr>
              <a:t>FENa</a:t>
            </a:r>
            <a:r>
              <a:rPr lang="en-US" altLang="en-US" sz="2800" dirty="0">
                <a:solidFill>
                  <a:schemeClr val="bg1"/>
                </a:solidFill>
              </a:rPr>
              <a:t> 0.9%.</a:t>
            </a:r>
          </a:p>
          <a:p>
            <a:pPr marL="609600" indent="-609600" eaLnBrk="1" hangingPunct="1">
              <a:buFontTx/>
              <a:buNone/>
            </a:pPr>
            <a:r>
              <a:rPr lang="en-US" altLang="en-US" sz="2800" dirty="0">
                <a:solidFill>
                  <a:schemeClr val="bg1"/>
                </a:solidFill>
              </a:rPr>
              <a:t>What is the most likely diagnosis?</a:t>
            </a:r>
          </a:p>
          <a:p>
            <a:pPr marL="609600" indent="-609600" eaLnBrk="1" hangingPunct="1">
              <a:buFontTx/>
              <a:buAutoNum type="alphaUcPeriod"/>
            </a:pPr>
            <a:r>
              <a:rPr lang="en-US" altLang="en-US" sz="2800" dirty="0">
                <a:solidFill>
                  <a:schemeClr val="bg1"/>
                </a:solidFill>
              </a:rPr>
              <a:t>Prerenal azotemia</a:t>
            </a:r>
          </a:p>
          <a:p>
            <a:pPr marL="609600" indent="-609600" eaLnBrk="1" hangingPunct="1">
              <a:buFontTx/>
              <a:buAutoNum type="alphaUcPeriod"/>
            </a:pPr>
            <a:r>
              <a:rPr lang="en-US" altLang="en-US" sz="2800" dirty="0">
                <a:solidFill>
                  <a:schemeClr val="bg1"/>
                </a:solidFill>
              </a:rPr>
              <a:t>Hepatorenal syndrome</a:t>
            </a:r>
          </a:p>
          <a:p>
            <a:pPr marL="609600" indent="-609600" eaLnBrk="1" hangingPunct="1">
              <a:buFontTx/>
              <a:buAutoNum type="alphaUcPeriod"/>
            </a:pPr>
            <a:r>
              <a:rPr lang="en-US" altLang="en-US" sz="2800" dirty="0">
                <a:solidFill>
                  <a:schemeClr val="bg1"/>
                </a:solidFill>
              </a:rPr>
              <a:t>Acute Tubular Necrosis</a:t>
            </a:r>
          </a:p>
          <a:p>
            <a:pPr marL="609600" indent="-609600" eaLnBrk="1" hangingPunct="1">
              <a:buFontTx/>
              <a:buAutoNum type="alphaUcPeriod"/>
            </a:pPr>
            <a:r>
              <a:rPr lang="en-US" altLang="en-US" sz="2800" dirty="0">
                <a:solidFill>
                  <a:schemeClr val="bg1"/>
                </a:solidFill>
              </a:rPr>
              <a:t>C3 glomerulonephritis</a:t>
            </a:r>
          </a:p>
          <a:p>
            <a:pPr marL="609600" indent="-609600" eaLnBrk="1" hangingPunct="1">
              <a:buFontTx/>
              <a:buAutoNum type="alphaUcPeriod"/>
            </a:pPr>
            <a:r>
              <a:rPr lang="en-US" altLang="en-US" sz="2800" dirty="0">
                <a:solidFill>
                  <a:schemeClr val="bg1"/>
                </a:solidFill>
              </a:rPr>
              <a:t>Infection-related glomerulonephritis</a:t>
            </a:r>
          </a:p>
        </p:txBody>
      </p:sp>
    </p:spTree>
  </p:cSld>
  <p:clrMapOvr>
    <a:masterClrMapping/>
  </p:clrMapOvr>
  <mc:AlternateContent xmlns:mc="http://schemas.openxmlformats.org/markup-compatibility/2006" xmlns:p14="http://schemas.microsoft.com/office/powerpoint/2010/main">
    <mc:Choice Requires="p14">
      <p:transition spd="slow" p14:dur="2000" advTm="13546"/>
    </mc:Choice>
    <mc:Fallback xmlns="">
      <p:transition spd="slow" advTm="13546"/>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ACED9CCE-60B1-F286-311A-212445BBFDD9}"/>
              </a:ext>
            </a:extLst>
          </p:cNvPr>
          <p:cNvSpPr>
            <a:spLocks noGrp="1" noChangeArrowheads="1"/>
          </p:cNvSpPr>
          <p:nvPr>
            <p:ph type="title"/>
          </p:nvPr>
        </p:nvSpPr>
        <p:spPr/>
        <p:txBody>
          <a:bodyPr/>
          <a:lstStyle/>
          <a:p>
            <a:pPr eaLnBrk="1" hangingPunct="1"/>
            <a:r>
              <a:rPr lang="en-US" altLang="en-US" dirty="0">
                <a:solidFill>
                  <a:srgbClr val="FFFF00"/>
                </a:solidFill>
              </a:rPr>
              <a:t>Case 2…</a:t>
            </a:r>
          </a:p>
        </p:txBody>
      </p:sp>
      <p:sp>
        <p:nvSpPr>
          <p:cNvPr id="113667" name="Rectangle 3">
            <a:extLst>
              <a:ext uri="{FF2B5EF4-FFF2-40B4-BE49-F238E27FC236}">
                <a16:creationId xmlns:a16="http://schemas.microsoft.com/office/drawing/2014/main" id="{7E99D477-E2FC-5433-DBD6-98F8B5CB5880}"/>
              </a:ext>
            </a:extLst>
          </p:cNvPr>
          <p:cNvSpPr>
            <a:spLocks noGrp="1" noChangeArrowheads="1"/>
          </p:cNvSpPr>
          <p:nvPr>
            <p:ph type="body" idx="1"/>
          </p:nvPr>
        </p:nvSpPr>
        <p:spPr/>
        <p:txBody>
          <a:bodyPr/>
          <a:lstStyle/>
          <a:p>
            <a:pPr marL="609600" indent="-609600" eaLnBrk="1" hangingPunct="1">
              <a:buFontTx/>
              <a:buNone/>
            </a:pPr>
            <a:r>
              <a:rPr lang="en-US" altLang="en-US" sz="2800" dirty="0">
                <a:solidFill>
                  <a:schemeClr val="bg1"/>
                </a:solidFill>
              </a:rPr>
              <a:t>Hospital course:  Patient was given a fluid challenge with IV albumin.  She remains oliguric with urine sodium 16, and </a:t>
            </a:r>
            <a:r>
              <a:rPr lang="en-US" altLang="en-US" sz="2800" dirty="0" err="1">
                <a:solidFill>
                  <a:schemeClr val="bg1"/>
                </a:solidFill>
              </a:rPr>
              <a:t>FENa</a:t>
            </a:r>
            <a:r>
              <a:rPr lang="en-US" altLang="en-US" sz="2800" dirty="0">
                <a:solidFill>
                  <a:schemeClr val="bg1"/>
                </a:solidFill>
              </a:rPr>
              <a:t> 0.9%.</a:t>
            </a:r>
          </a:p>
          <a:p>
            <a:pPr marL="609600" indent="-609600" eaLnBrk="1" hangingPunct="1">
              <a:buFontTx/>
              <a:buNone/>
            </a:pPr>
            <a:r>
              <a:rPr lang="en-US" altLang="en-US" sz="2800" dirty="0">
                <a:solidFill>
                  <a:schemeClr val="bg1"/>
                </a:solidFill>
              </a:rPr>
              <a:t>What is the most likely diagnosis?</a:t>
            </a:r>
          </a:p>
          <a:p>
            <a:pPr marL="609600" indent="-609600" eaLnBrk="1" hangingPunct="1">
              <a:buFontTx/>
              <a:buAutoNum type="alphaUcPeriod"/>
            </a:pPr>
            <a:r>
              <a:rPr lang="en-US" altLang="en-US" sz="2800" dirty="0">
                <a:solidFill>
                  <a:schemeClr val="bg1"/>
                </a:solidFill>
              </a:rPr>
              <a:t>Prerenal azotemia</a:t>
            </a:r>
          </a:p>
          <a:p>
            <a:pPr marL="609600" indent="-609600" eaLnBrk="1" hangingPunct="1">
              <a:buFontTx/>
              <a:buAutoNum type="alphaUcPeriod"/>
            </a:pPr>
            <a:r>
              <a:rPr lang="en-US" altLang="en-US" sz="2800" dirty="0">
                <a:solidFill>
                  <a:srgbClr val="92D050"/>
                </a:solidFill>
              </a:rPr>
              <a:t>Hepatorenal syndrome</a:t>
            </a:r>
          </a:p>
          <a:p>
            <a:pPr marL="609600" indent="-609600" eaLnBrk="1" hangingPunct="1">
              <a:buFontTx/>
              <a:buAutoNum type="alphaUcPeriod"/>
            </a:pPr>
            <a:r>
              <a:rPr lang="en-US" altLang="en-US" sz="2800" dirty="0">
                <a:solidFill>
                  <a:srgbClr val="92D050"/>
                </a:solidFill>
              </a:rPr>
              <a:t>Acute Tubular Necrosis</a:t>
            </a:r>
          </a:p>
          <a:p>
            <a:pPr marL="609600" indent="-609600" eaLnBrk="1" hangingPunct="1">
              <a:buFontTx/>
              <a:buAutoNum type="alphaUcPeriod"/>
            </a:pPr>
            <a:r>
              <a:rPr lang="en-US" altLang="en-US" sz="2800" dirty="0">
                <a:solidFill>
                  <a:schemeClr val="bg1"/>
                </a:solidFill>
              </a:rPr>
              <a:t>C3 Glomerulonephritis</a:t>
            </a:r>
          </a:p>
          <a:p>
            <a:pPr marL="609600" indent="-609600" eaLnBrk="1" hangingPunct="1">
              <a:buFontTx/>
              <a:buAutoNum type="alphaUcPeriod"/>
            </a:pPr>
            <a:r>
              <a:rPr lang="en-US" altLang="en-US" sz="2800" dirty="0">
                <a:solidFill>
                  <a:schemeClr val="bg1"/>
                </a:solidFill>
              </a:rPr>
              <a:t>Infection related glomerulonephritis</a:t>
            </a:r>
          </a:p>
        </p:txBody>
      </p:sp>
    </p:spTree>
    <p:extLst>
      <p:ext uri="{BB962C8B-B14F-4D97-AF65-F5344CB8AC3E}">
        <p14:creationId xmlns:p14="http://schemas.microsoft.com/office/powerpoint/2010/main" val="907986407"/>
      </p:ext>
    </p:extLst>
  </p:cSld>
  <p:clrMapOvr>
    <a:masterClrMapping/>
  </p:clrMapOvr>
  <mc:AlternateContent xmlns:mc="http://schemas.openxmlformats.org/markup-compatibility/2006" xmlns:p14="http://schemas.microsoft.com/office/powerpoint/2010/main">
    <mc:Choice Requires="p14">
      <p:transition spd="slow" p14:dur="2000" advTm="32234"/>
    </mc:Choice>
    <mc:Fallback xmlns="">
      <p:transition spd="slow" advTm="32234"/>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D88CB95D-9222-8D41-70E7-BB8F6F0ADC75}"/>
              </a:ext>
            </a:extLst>
          </p:cNvPr>
          <p:cNvSpPr>
            <a:spLocks noGrp="1" noChangeArrowheads="1"/>
          </p:cNvSpPr>
          <p:nvPr>
            <p:ph type="title"/>
          </p:nvPr>
        </p:nvSpPr>
        <p:spPr/>
        <p:txBody>
          <a:bodyPr/>
          <a:lstStyle/>
          <a:p>
            <a:pPr eaLnBrk="1" hangingPunct="1"/>
            <a:r>
              <a:rPr lang="en-US" altLang="en-US">
                <a:solidFill>
                  <a:srgbClr val="FFFF00"/>
                </a:solidFill>
              </a:rPr>
              <a:t>Large volume paracentesis</a:t>
            </a:r>
          </a:p>
        </p:txBody>
      </p:sp>
      <p:sp>
        <p:nvSpPr>
          <p:cNvPr id="114691" name="Rectangle 3">
            <a:extLst>
              <a:ext uri="{FF2B5EF4-FFF2-40B4-BE49-F238E27FC236}">
                <a16:creationId xmlns:a16="http://schemas.microsoft.com/office/drawing/2014/main" id="{BC96AD55-6206-C5C2-CB44-F0769E19D880}"/>
              </a:ext>
            </a:extLst>
          </p:cNvPr>
          <p:cNvSpPr>
            <a:spLocks noGrp="1" noChangeArrowheads="1"/>
          </p:cNvSpPr>
          <p:nvPr>
            <p:ph type="body" idx="1"/>
          </p:nvPr>
        </p:nvSpPr>
        <p:spPr/>
        <p:txBody>
          <a:bodyPr/>
          <a:lstStyle/>
          <a:p>
            <a:pPr eaLnBrk="1" hangingPunct="1"/>
            <a:r>
              <a:rPr lang="en-US" altLang="en-US" sz="2800">
                <a:solidFill>
                  <a:schemeClr val="bg1"/>
                </a:solidFill>
              </a:rPr>
              <a:t>&gt;5L volume removal carries greater risk of hemodynamic compromise and renal ischemia</a:t>
            </a:r>
          </a:p>
          <a:p>
            <a:pPr eaLnBrk="1" hangingPunct="1"/>
            <a:r>
              <a:rPr lang="en-US" altLang="en-US" sz="2800">
                <a:solidFill>
                  <a:schemeClr val="bg1"/>
                </a:solidFill>
              </a:rPr>
              <a:t>Albumin solution 6-8g/L of fluid removed is recommended</a:t>
            </a:r>
          </a:p>
        </p:txBody>
      </p:sp>
    </p:spTree>
  </p:cSld>
  <p:clrMapOvr>
    <a:masterClrMapping/>
  </p:clrMapOvr>
  <mc:AlternateContent xmlns:mc="http://schemas.openxmlformats.org/markup-compatibility/2006" xmlns:p14="http://schemas.microsoft.com/office/powerpoint/2010/main">
    <mc:Choice Requires="p14">
      <p:transition spd="slow" p14:dur="2000" advTm="17098"/>
    </mc:Choice>
    <mc:Fallback xmlns="">
      <p:transition spd="slow" advTm="17098"/>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90F3B00A-F53D-0B66-8A7D-99C7889D9AA1}"/>
              </a:ext>
            </a:extLst>
          </p:cNvPr>
          <p:cNvSpPr>
            <a:spLocks noGrp="1" noChangeArrowheads="1"/>
          </p:cNvSpPr>
          <p:nvPr>
            <p:ph type="title"/>
          </p:nvPr>
        </p:nvSpPr>
        <p:spPr/>
        <p:txBody>
          <a:bodyPr/>
          <a:lstStyle/>
          <a:p>
            <a:pPr eaLnBrk="1" hangingPunct="1"/>
            <a:r>
              <a:rPr lang="en-US" altLang="en-US">
                <a:solidFill>
                  <a:srgbClr val="FFFF00"/>
                </a:solidFill>
              </a:rPr>
              <a:t>Hepatorenal syndrome: criteria</a:t>
            </a:r>
          </a:p>
        </p:txBody>
      </p:sp>
      <p:sp>
        <p:nvSpPr>
          <p:cNvPr id="115715" name="Rectangle 3">
            <a:extLst>
              <a:ext uri="{FF2B5EF4-FFF2-40B4-BE49-F238E27FC236}">
                <a16:creationId xmlns:a16="http://schemas.microsoft.com/office/drawing/2014/main" id="{48726604-0EB9-F3BF-94C0-DE3E98C08970}"/>
              </a:ext>
            </a:extLst>
          </p:cNvPr>
          <p:cNvSpPr>
            <a:spLocks noGrp="1" noChangeArrowheads="1"/>
          </p:cNvSpPr>
          <p:nvPr>
            <p:ph type="body" idx="1"/>
          </p:nvPr>
        </p:nvSpPr>
        <p:spPr/>
        <p:txBody>
          <a:bodyPr/>
          <a:lstStyle/>
          <a:p>
            <a:pPr eaLnBrk="1" hangingPunct="1"/>
            <a:r>
              <a:rPr lang="en-US" altLang="en-US" sz="2800">
                <a:solidFill>
                  <a:schemeClr val="bg1"/>
                </a:solidFill>
              </a:rPr>
              <a:t>Presence of liver disease</a:t>
            </a:r>
          </a:p>
          <a:p>
            <a:pPr eaLnBrk="1" hangingPunct="1"/>
            <a:r>
              <a:rPr lang="en-US" altLang="en-US" sz="2800">
                <a:solidFill>
                  <a:schemeClr val="bg1"/>
                </a:solidFill>
              </a:rPr>
              <a:t>AKI (creat increase 0.3 or more within 48hrs)</a:t>
            </a:r>
          </a:p>
          <a:p>
            <a:pPr eaLnBrk="1" hangingPunct="1"/>
            <a:r>
              <a:rPr lang="en-US" altLang="en-US" sz="2800">
                <a:solidFill>
                  <a:schemeClr val="bg1"/>
                </a:solidFill>
              </a:rPr>
              <a:t>Absence of other cause of renal failure</a:t>
            </a:r>
          </a:p>
          <a:p>
            <a:pPr eaLnBrk="1" hangingPunct="1"/>
            <a:r>
              <a:rPr lang="en-US" altLang="en-US" sz="2800">
                <a:solidFill>
                  <a:schemeClr val="bg1"/>
                </a:solidFill>
              </a:rPr>
              <a:t>Bland urine sediment</a:t>
            </a:r>
          </a:p>
          <a:p>
            <a:pPr lvl="1" eaLnBrk="1" hangingPunct="1">
              <a:buFont typeface="Arial" panose="020B0604020202020204" pitchFamily="34" charset="0"/>
              <a:buChar char="•"/>
            </a:pPr>
            <a:r>
              <a:rPr lang="en-US" altLang="en-US" sz="2400">
                <a:solidFill>
                  <a:schemeClr val="bg1"/>
                </a:solidFill>
              </a:rPr>
              <a:t>Urine RBCs &lt;50/hpf</a:t>
            </a:r>
          </a:p>
          <a:p>
            <a:pPr lvl="1" eaLnBrk="1" hangingPunct="1">
              <a:buFont typeface="Arial" panose="020B0604020202020204" pitchFamily="34" charset="0"/>
              <a:buChar char="•"/>
            </a:pPr>
            <a:r>
              <a:rPr lang="en-US" altLang="en-US" sz="2400">
                <a:solidFill>
                  <a:schemeClr val="bg1"/>
                </a:solidFill>
              </a:rPr>
              <a:t>Urine Protein &lt;500mg/day</a:t>
            </a:r>
          </a:p>
          <a:p>
            <a:pPr eaLnBrk="1" hangingPunct="1"/>
            <a:r>
              <a:rPr lang="en-US" altLang="en-US">
                <a:solidFill>
                  <a:schemeClr val="bg1"/>
                </a:solidFill>
              </a:rPr>
              <a:t>Lack of improvement after volume expansion with IV albumin (1g/kg of body weight per day – up to 100g/day) for 2 days</a:t>
            </a:r>
          </a:p>
        </p:txBody>
      </p:sp>
    </p:spTree>
  </p:cSld>
  <p:clrMapOvr>
    <a:masterClrMapping/>
  </p:clrMapOvr>
  <mc:AlternateContent xmlns:mc="http://schemas.openxmlformats.org/markup-compatibility/2006" xmlns:p14="http://schemas.microsoft.com/office/powerpoint/2010/main">
    <mc:Choice Requires="p14">
      <p:transition spd="slow" p14:dur="2000" advTm="20501"/>
    </mc:Choice>
    <mc:Fallback xmlns="">
      <p:transition spd="slow" advTm="20501"/>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77D9D49E-8D5A-CB2E-CED9-DDB5F7716B75}"/>
              </a:ext>
            </a:extLst>
          </p:cNvPr>
          <p:cNvSpPr>
            <a:spLocks noGrp="1" noChangeArrowheads="1"/>
          </p:cNvSpPr>
          <p:nvPr>
            <p:ph type="title"/>
          </p:nvPr>
        </p:nvSpPr>
        <p:spPr/>
        <p:txBody>
          <a:bodyPr/>
          <a:lstStyle/>
          <a:p>
            <a:pPr eaLnBrk="1" hangingPunct="1"/>
            <a:r>
              <a:rPr lang="en-US" altLang="en-US" dirty="0">
                <a:solidFill>
                  <a:srgbClr val="FFFF00"/>
                </a:solidFill>
              </a:rPr>
              <a:t>CASE 3</a:t>
            </a:r>
          </a:p>
        </p:txBody>
      </p:sp>
      <p:sp>
        <p:nvSpPr>
          <p:cNvPr id="116739" name="Rectangle 3">
            <a:extLst>
              <a:ext uri="{FF2B5EF4-FFF2-40B4-BE49-F238E27FC236}">
                <a16:creationId xmlns:a16="http://schemas.microsoft.com/office/drawing/2014/main" id="{08A234AE-3DF6-EBFC-6A39-79EA065CD5F3}"/>
              </a:ext>
            </a:extLst>
          </p:cNvPr>
          <p:cNvSpPr>
            <a:spLocks noGrp="1" noChangeArrowheads="1"/>
          </p:cNvSpPr>
          <p:nvPr>
            <p:ph type="body" sz="half" idx="1"/>
          </p:nvPr>
        </p:nvSpPr>
        <p:spPr>
          <a:xfrm>
            <a:off x="457200" y="1600200"/>
            <a:ext cx="4724400" cy="4525963"/>
          </a:xfrm>
        </p:spPr>
        <p:txBody>
          <a:bodyPr/>
          <a:lstStyle/>
          <a:p>
            <a:pPr eaLnBrk="1" hangingPunct="1">
              <a:lnSpc>
                <a:spcPct val="80000"/>
              </a:lnSpc>
              <a:buFontTx/>
              <a:buNone/>
            </a:pPr>
            <a:r>
              <a:rPr lang="en-US" altLang="en-US" sz="2400">
                <a:solidFill>
                  <a:schemeClr val="bg1"/>
                </a:solidFill>
              </a:rPr>
              <a:t>A 56 year old man is admitted to the hospital with shortness of breath and lower extremity edema.</a:t>
            </a:r>
          </a:p>
          <a:p>
            <a:pPr eaLnBrk="1" hangingPunct="1">
              <a:lnSpc>
                <a:spcPct val="80000"/>
              </a:lnSpc>
              <a:buFontTx/>
              <a:buNone/>
            </a:pPr>
            <a:r>
              <a:rPr lang="en-US" altLang="en-US" sz="2400">
                <a:solidFill>
                  <a:schemeClr val="bg1"/>
                </a:solidFill>
              </a:rPr>
              <a:t>PMH: HTN, coronary artery disease s/p stents, diabetes mellitus, benign prostatic hypertrophy</a:t>
            </a:r>
          </a:p>
          <a:p>
            <a:pPr eaLnBrk="1" hangingPunct="1">
              <a:lnSpc>
                <a:spcPct val="80000"/>
              </a:lnSpc>
              <a:buFontTx/>
              <a:buNone/>
            </a:pPr>
            <a:r>
              <a:rPr lang="en-US" altLang="en-US" sz="2400">
                <a:solidFill>
                  <a:schemeClr val="bg1"/>
                </a:solidFill>
              </a:rPr>
              <a:t>PE:  afebrile, BP 75/45, HR 100, RR 28,  Bibasilar rales on lung exam, S1, S2, and S3 gallop, point of maximal impulse laterally displaced, jugular venous pressure is 10cm H20, abdomen is normal, 2+ lower extremity edema.</a:t>
            </a:r>
          </a:p>
          <a:p>
            <a:pPr eaLnBrk="1" hangingPunct="1">
              <a:lnSpc>
                <a:spcPct val="80000"/>
              </a:lnSpc>
              <a:buFontTx/>
              <a:buNone/>
            </a:pPr>
            <a:endParaRPr lang="en-US" altLang="en-US" sz="2400">
              <a:solidFill>
                <a:schemeClr val="bg1"/>
              </a:solidFill>
            </a:endParaRPr>
          </a:p>
        </p:txBody>
      </p:sp>
      <p:sp>
        <p:nvSpPr>
          <p:cNvPr id="116740" name="Rectangle 4">
            <a:extLst>
              <a:ext uri="{FF2B5EF4-FFF2-40B4-BE49-F238E27FC236}">
                <a16:creationId xmlns:a16="http://schemas.microsoft.com/office/drawing/2014/main" id="{B527F0A2-136A-0DCB-E6B5-E3341C930185}"/>
              </a:ext>
            </a:extLst>
          </p:cNvPr>
          <p:cNvSpPr>
            <a:spLocks noGrp="1" noChangeArrowheads="1"/>
          </p:cNvSpPr>
          <p:nvPr>
            <p:ph type="body" sz="half" idx="2"/>
          </p:nvPr>
        </p:nvSpPr>
        <p:spPr>
          <a:xfrm>
            <a:off x="5486400" y="1600200"/>
            <a:ext cx="3200400" cy="4525963"/>
          </a:xfrm>
        </p:spPr>
        <p:txBody>
          <a:bodyPr/>
          <a:lstStyle/>
          <a:p>
            <a:pPr marL="457200" indent="-457200" eaLnBrk="1" hangingPunct="1">
              <a:lnSpc>
                <a:spcPct val="80000"/>
              </a:lnSpc>
              <a:buFontTx/>
              <a:buNone/>
            </a:pPr>
            <a:endParaRPr lang="en-US" altLang="en-US">
              <a:solidFill>
                <a:schemeClr val="bg1"/>
              </a:solidFill>
            </a:endParaRPr>
          </a:p>
          <a:p>
            <a:pPr marL="457200" indent="-457200" eaLnBrk="1" hangingPunct="1">
              <a:lnSpc>
                <a:spcPct val="80000"/>
              </a:lnSpc>
              <a:buFontTx/>
              <a:buNone/>
            </a:pPr>
            <a:endParaRPr lang="en-US" altLang="en-US">
              <a:solidFill>
                <a:schemeClr val="bg1"/>
              </a:solidFill>
            </a:endParaRPr>
          </a:p>
        </p:txBody>
      </p:sp>
      <p:sp>
        <p:nvSpPr>
          <p:cNvPr id="116741" name="Rectangle 5">
            <a:extLst>
              <a:ext uri="{FF2B5EF4-FFF2-40B4-BE49-F238E27FC236}">
                <a16:creationId xmlns:a16="http://schemas.microsoft.com/office/drawing/2014/main" id="{336DDF67-606F-3CF4-DCED-F665C3C6BDCF}"/>
              </a:ext>
            </a:extLst>
          </p:cNvPr>
          <p:cNvSpPr>
            <a:spLocks noChangeArrowheads="1"/>
          </p:cNvSpPr>
          <p:nvPr/>
        </p:nvSpPr>
        <p:spPr bwMode="auto">
          <a:xfrm>
            <a:off x="5181600" y="1905000"/>
            <a:ext cx="39624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chemeClr val="bg1"/>
                </a:solidFill>
              </a:rPr>
              <a:t>LABS:  sodium 125, potassium 3.8, chloride 89, bicarbonate 25, blood urea nitrogen 46, creatinine 2.4,  albumin 3.0, urinalysis 1.020/5.0/1+ protein/no blood, urine protein to creatinine ratio 1.1g/g.</a:t>
            </a:r>
          </a:p>
          <a:p>
            <a:pPr eaLnBrk="1" hangingPunct="1">
              <a:spcBef>
                <a:spcPct val="0"/>
              </a:spcBef>
              <a:buFontTx/>
              <a:buNone/>
            </a:pPr>
            <a:r>
              <a:rPr lang="en-US" altLang="en-US" sz="2400">
                <a:solidFill>
                  <a:schemeClr val="bg1"/>
                </a:solidFill>
              </a:rPr>
              <a:t>Urine sodium 14, FENa 0.6%.</a:t>
            </a:r>
          </a:p>
          <a:p>
            <a:pPr eaLnBrk="1" hangingPunct="1">
              <a:spcBef>
                <a:spcPct val="0"/>
              </a:spcBef>
              <a:buFontTx/>
              <a:buNone/>
            </a:pPr>
            <a:endParaRPr lang="en-US" altLang="en-US" sz="2400">
              <a:solidFill>
                <a:schemeClr val="bg1"/>
              </a:solidFill>
            </a:endParaRPr>
          </a:p>
          <a:p>
            <a:pPr eaLnBrk="1" hangingPunct="1">
              <a:spcBef>
                <a:spcPct val="0"/>
              </a:spcBef>
              <a:buFontTx/>
              <a:buNone/>
            </a:pPr>
            <a:r>
              <a:rPr lang="en-US" altLang="en-US" sz="2400">
                <a:solidFill>
                  <a:schemeClr val="bg1"/>
                </a:solidFill>
              </a:rPr>
              <a:t>CXR: bilateral infiltrates, cardiomegaly</a:t>
            </a:r>
          </a:p>
        </p:txBody>
      </p:sp>
    </p:spTree>
  </p:cSld>
  <p:clrMapOvr>
    <a:masterClrMapping/>
  </p:clrMapOvr>
  <mc:AlternateContent xmlns:mc="http://schemas.openxmlformats.org/markup-compatibility/2006" xmlns:p14="http://schemas.microsoft.com/office/powerpoint/2010/main">
    <mc:Choice Requires="p14">
      <p:transition spd="slow" p14:dur="2000" advTm="77728"/>
    </mc:Choice>
    <mc:Fallback xmlns="">
      <p:transition spd="slow" advTm="77728"/>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E27E8DE-3FCA-CC40-9B51-E73A02490A4F}"/>
              </a:ext>
            </a:extLst>
          </p:cNvPr>
          <p:cNvSpPr>
            <a:spLocks noGrp="1" noChangeArrowheads="1"/>
          </p:cNvSpPr>
          <p:nvPr>
            <p:ph type="title"/>
          </p:nvPr>
        </p:nvSpPr>
        <p:spPr/>
        <p:txBody>
          <a:bodyPr/>
          <a:lstStyle/>
          <a:p>
            <a:pPr eaLnBrk="1" hangingPunct="1"/>
            <a:r>
              <a:rPr lang="en-US" altLang="en-US" dirty="0">
                <a:solidFill>
                  <a:srgbClr val="FFFF00"/>
                </a:solidFill>
              </a:rPr>
              <a:t>Case 3…</a:t>
            </a:r>
          </a:p>
        </p:txBody>
      </p:sp>
      <p:sp>
        <p:nvSpPr>
          <p:cNvPr id="117763" name="Rectangle 3">
            <a:extLst>
              <a:ext uri="{FF2B5EF4-FFF2-40B4-BE49-F238E27FC236}">
                <a16:creationId xmlns:a16="http://schemas.microsoft.com/office/drawing/2014/main" id="{BFB9B9DE-A304-260C-60DD-551260D6D000}"/>
              </a:ext>
            </a:extLst>
          </p:cNvPr>
          <p:cNvSpPr>
            <a:spLocks noGrp="1" noChangeArrowheads="1"/>
          </p:cNvSpPr>
          <p:nvPr>
            <p:ph type="body" idx="1"/>
          </p:nvPr>
        </p:nvSpPr>
        <p:spPr/>
        <p:txBody>
          <a:bodyPr/>
          <a:lstStyle/>
          <a:p>
            <a:pPr eaLnBrk="1" hangingPunct="1">
              <a:buFontTx/>
              <a:buNone/>
            </a:pPr>
            <a:r>
              <a:rPr lang="en-US" altLang="en-US" sz="3400">
                <a:solidFill>
                  <a:schemeClr val="bg1"/>
                </a:solidFill>
              </a:rPr>
              <a:t>What is the most likely diagnosis for his acute renal failure?</a:t>
            </a:r>
          </a:p>
          <a:p>
            <a:pPr eaLnBrk="1" hangingPunct="1">
              <a:buFontTx/>
              <a:buNone/>
            </a:pPr>
            <a:r>
              <a:rPr lang="en-US" altLang="en-US" sz="3400">
                <a:solidFill>
                  <a:schemeClr val="bg1"/>
                </a:solidFill>
              </a:rPr>
              <a:t>A. Prerenal azotemia</a:t>
            </a:r>
          </a:p>
          <a:p>
            <a:pPr eaLnBrk="1" hangingPunct="1">
              <a:buFontTx/>
              <a:buNone/>
            </a:pPr>
            <a:r>
              <a:rPr lang="en-US" altLang="en-US" sz="3400">
                <a:solidFill>
                  <a:schemeClr val="bg1"/>
                </a:solidFill>
              </a:rPr>
              <a:t>B. Acute Tubular Necrosis</a:t>
            </a:r>
          </a:p>
          <a:p>
            <a:pPr eaLnBrk="1" hangingPunct="1">
              <a:buFontTx/>
              <a:buNone/>
            </a:pPr>
            <a:r>
              <a:rPr lang="en-US" altLang="en-US" sz="3400">
                <a:solidFill>
                  <a:schemeClr val="bg1"/>
                </a:solidFill>
              </a:rPr>
              <a:t>C. Acute Interstitial Nephritis</a:t>
            </a:r>
          </a:p>
          <a:p>
            <a:pPr eaLnBrk="1" hangingPunct="1">
              <a:buFontTx/>
              <a:buNone/>
            </a:pPr>
            <a:r>
              <a:rPr lang="en-US" altLang="en-US" sz="3400">
                <a:solidFill>
                  <a:schemeClr val="bg1"/>
                </a:solidFill>
              </a:rPr>
              <a:t>D. ANCA-associated pauci immune glomerulonephritis</a:t>
            </a:r>
          </a:p>
          <a:p>
            <a:pPr eaLnBrk="1" hangingPunct="1">
              <a:buFontTx/>
              <a:buNone/>
            </a:pPr>
            <a:endParaRPr lang="en-US" altLang="en-US" sz="34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602"/>
    </mc:Choice>
    <mc:Fallback xmlns="">
      <p:transition spd="slow" advTm="6602"/>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E27E8DE-3FCA-CC40-9B51-E73A02490A4F}"/>
              </a:ext>
            </a:extLst>
          </p:cNvPr>
          <p:cNvSpPr>
            <a:spLocks noGrp="1" noChangeArrowheads="1"/>
          </p:cNvSpPr>
          <p:nvPr>
            <p:ph type="title"/>
          </p:nvPr>
        </p:nvSpPr>
        <p:spPr/>
        <p:txBody>
          <a:bodyPr/>
          <a:lstStyle/>
          <a:p>
            <a:pPr eaLnBrk="1" hangingPunct="1"/>
            <a:r>
              <a:rPr lang="en-US" altLang="en-US" dirty="0">
                <a:solidFill>
                  <a:srgbClr val="FFFF00"/>
                </a:solidFill>
              </a:rPr>
              <a:t>Case 3…</a:t>
            </a:r>
          </a:p>
        </p:txBody>
      </p:sp>
      <p:sp>
        <p:nvSpPr>
          <p:cNvPr id="117763" name="Rectangle 3">
            <a:extLst>
              <a:ext uri="{FF2B5EF4-FFF2-40B4-BE49-F238E27FC236}">
                <a16:creationId xmlns:a16="http://schemas.microsoft.com/office/drawing/2014/main" id="{BFB9B9DE-A304-260C-60DD-551260D6D000}"/>
              </a:ext>
            </a:extLst>
          </p:cNvPr>
          <p:cNvSpPr>
            <a:spLocks noGrp="1" noChangeArrowheads="1"/>
          </p:cNvSpPr>
          <p:nvPr>
            <p:ph type="body" idx="1"/>
          </p:nvPr>
        </p:nvSpPr>
        <p:spPr/>
        <p:txBody>
          <a:bodyPr/>
          <a:lstStyle/>
          <a:p>
            <a:pPr eaLnBrk="1" hangingPunct="1">
              <a:buFontTx/>
              <a:buNone/>
            </a:pPr>
            <a:r>
              <a:rPr lang="en-US" altLang="en-US" sz="3400" dirty="0">
                <a:solidFill>
                  <a:schemeClr val="bg1"/>
                </a:solidFill>
              </a:rPr>
              <a:t>What is the most likely diagnosis for his acute renal failure?</a:t>
            </a:r>
          </a:p>
          <a:p>
            <a:pPr eaLnBrk="1" hangingPunct="1">
              <a:buFontTx/>
              <a:buNone/>
            </a:pPr>
            <a:r>
              <a:rPr lang="en-US" altLang="en-US" sz="3400" dirty="0">
                <a:solidFill>
                  <a:schemeClr val="bg1"/>
                </a:solidFill>
              </a:rPr>
              <a:t>A. </a:t>
            </a:r>
            <a:r>
              <a:rPr lang="en-US" altLang="en-US" sz="3400" dirty="0">
                <a:solidFill>
                  <a:srgbClr val="92D050"/>
                </a:solidFill>
              </a:rPr>
              <a:t>Prerenal azotemia</a:t>
            </a:r>
          </a:p>
          <a:p>
            <a:pPr eaLnBrk="1" hangingPunct="1">
              <a:buFontTx/>
              <a:buNone/>
            </a:pPr>
            <a:r>
              <a:rPr lang="en-US" altLang="en-US" sz="3400" dirty="0">
                <a:solidFill>
                  <a:schemeClr val="bg1"/>
                </a:solidFill>
              </a:rPr>
              <a:t>B. Acute Tubular Necrosis</a:t>
            </a:r>
          </a:p>
          <a:p>
            <a:pPr eaLnBrk="1" hangingPunct="1">
              <a:buFontTx/>
              <a:buNone/>
            </a:pPr>
            <a:r>
              <a:rPr lang="en-US" altLang="en-US" sz="3400" dirty="0">
                <a:solidFill>
                  <a:schemeClr val="bg1"/>
                </a:solidFill>
              </a:rPr>
              <a:t>C. Acute Interstitial Nephritis</a:t>
            </a:r>
          </a:p>
          <a:p>
            <a:pPr eaLnBrk="1" hangingPunct="1">
              <a:buFontTx/>
              <a:buNone/>
            </a:pPr>
            <a:r>
              <a:rPr lang="en-US" altLang="en-US" sz="3400" dirty="0">
                <a:solidFill>
                  <a:schemeClr val="bg1"/>
                </a:solidFill>
              </a:rPr>
              <a:t>D. ANCA-associated </a:t>
            </a:r>
            <a:r>
              <a:rPr lang="en-US" altLang="en-US" sz="3400" dirty="0" err="1">
                <a:solidFill>
                  <a:schemeClr val="bg1"/>
                </a:solidFill>
              </a:rPr>
              <a:t>pauci</a:t>
            </a:r>
            <a:r>
              <a:rPr lang="en-US" altLang="en-US" sz="3400" dirty="0">
                <a:solidFill>
                  <a:schemeClr val="bg1"/>
                </a:solidFill>
              </a:rPr>
              <a:t> immune glomerulonephritis</a:t>
            </a:r>
          </a:p>
          <a:p>
            <a:pPr eaLnBrk="1" hangingPunct="1">
              <a:buFontTx/>
              <a:buNone/>
            </a:pPr>
            <a:endParaRPr lang="en-US" altLang="en-US" sz="3400" dirty="0">
              <a:solidFill>
                <a:schemeClr val="bg1"/>
              </a:solidFill>
            </a:endParaRPr>
          </a:p>
        </p:txBody>
      </p:sp>
    </p:spTree>
    <p:extLst>
      <p:ext uri="{BB962C8B-B14F-4D97-AF65-F5344CB8AC3E}">
        <p14:creationId xmlns:p14="http://schemas.microsoft.com/office/powerpoint/2010/main" val="1467995395"/>
      </p:ext>
    </p:extLst>
  </p:cSld>
  <p:clrMapOvr>
    <a:masterClrMapping/>
  </p:clrMapOvr>
  <mc:AlternateContent xmlns:mc="http://schemas.openxmlformats.org/markup-compatibility/2006" xmlns:p14="http://schemas.microsoft.com/office/powerpoint/2010/main">
    <mc:Choice Requires="p14">
      <p:transition spd="slow" p14:dur="2000" advTm="22773"/>
    </mc:Choice>
    <mc:Fallback xmlns="">
      <p:transition spd="slow" advTm="22773"/>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AE9409CE-97C0-8949-3271-E51AD7A19047}"/>
              </a:ext>
            </a:extLst>
          </p:cNvPr>
          <p:cNvSpPr>
            <a:spLocks noGrp="1" noChangeArrowheads="1"/>
          </p:cNvSpPr>
          <p:nvPr>
            <p:ph type="title"/>
          </p:nvPr>
        </p:nvSpPr>
        <p:spPr/>
        <p:txBody>
          <a:bodyPr/>
          <a:lstStyle/>
          <a:p>
            <a:pPr eaLnBrk="1" hangingPunct="1"/>
            <a:r>
              <a:rPr lang="en-US" altLang="en-US">
                <a:solidFill>
                  <a:srgbClr val="FFFF00"/>
                </a:solidFill>
              </a:rPr>
              <a:t>Summary:take-home points</a:t>
            </a:r>
          </a:p>
        </p:txBody>
      </p:sp>
      <p:sp>
        <p:nvSpPr>
          <p:cNvPr id="118787" name="Rectangle 3">
            <a:extLst>
              <a:ext uri="{FF2B5EF4-FFF2-40B4-BE49-F238E27FC236}">
                <a16:creationId xmlns:a16="http://schemas.microsoft.com/office/drawing/2014/main" id="{97AED7BA-81B3-E744-1813-6BE916AAD5FA}"/>
              </a:ext>
            </a:extLst>
          </p:cNvPr>
          <p:cNvSpPr>
            <a:spLocks noGrp="1" noChangeArrowheads="1"/>
          </p:cNvSpPr>
          <p:nvPr>
            <p:ph type="body" idx="1"/>
          </p:nvPr>
        </p:nvSpPr>
        <p:spPr>
          <a:xfrm>
            <a:off x="381000" y="1981200"/>
            <a:ext cx="8229600" cy="4525963"/>
          </a:xfrm>
        </p:spPr>
        <p:txBody>
          <a:bodyPr/>
          <a:lstStyle/>
          <a:p>
            <a:pPr eaLnBrk="1" hangingPunct="1">
              <a:lnSpc>
                <a:spcPct val="90000"/>
              </a:lnSpc>
            </a:pPr>
            <a:r>
              <a:rPr lang="en-US" altLang="en-US" sz="2400">
                <a:solidFill>
                  <a:schemeClr val="bg1"/>
                </a:solidFill>
              </a:rPr>
              <a:t>Careful history</a:t>
            </a:r>
          </a:p>
          <a:p>
            <a:pPr lvl="1" eaLnBrk="1" hangingPunct="1">
              <a:lnSpc>
                <a:spcPct val="90000"/>
              </a:lnSpc>
            </a:pPr>
            <a:r>
              <a:rPr lang="en-US" altLang="en-US" sz="2000">
                <a:solidFill>
                  <a:schemeClr val="bg1"/>
                </a:solidFill>
              </a:rPr>
              <a:t>Look for factors increasing renal susceptibility to ischemia</a:t>
            </a:r>
          </a:p>
          <a:p>
            <a:pPr eaLnBrk="1" hangingPunct="1">
              <a:lnSpc>
                <a:spcPct val="90000"/>
              </a:lnSpc>
            </a:pPr>
            <a:r>
              <a:rPr lang="en-US" altLang="en-US" sz="2400">
                <a:solidFill>
                  <a:schemeClr val="bg1"/>
                </a:solidFill>
              </a:rPr>
              <a:t>Physical exam cues</a:t>
            </a:r>
          </a:p>
          <a:p>
            <a:pPr lvl="1" eaLnBrk="1" hangingPunct="1">
              <a:lnSpc>
                <a:spcPct val="90000"/>
              </a:lnSpc>
            </a:pPr>
            <a:r>
              <a:rPr lang="en-US" altLang="en-US" sz="2000">
                <a:solidFill>
                  <a:schemeClr val="bg1"/>
                </a:solidFill>
              </a:rPr>
              <a:t>Careful investigation of blood pressure trends over the days leading up to the insult.</a:t>
            </a:r>
          </a:p>
          <a:p>
            <a:pPr lvl="1" eaLnBrk="1" hangingPunct="1">
              <a:lnSpc>
                <a:spcPct val="90000"/>
              </a:lnSpc>
            </a:pPr>
            <a:r>
              <a:rPr lang="en-US" altLang="en-US" sz="2000">
                <a:solidFill>
                  <a:schemeClr val="bg1"/>
                </a:solidFill>
              </a:rPr>
              <a:t>Consider causes of normotensive ischemic renal failure</a:t>
            </a:r>
          </a:p>
          <a:p>
            <a:pPr eaLnBrk="1" hangingPunct="1">
              <a:lnSpc>
                <a:spcPct val="90000"/>
              </a:lnSpc>
            </a:pPr>
            <a:r>
              <a:rPr lang="en-US" altLang="en-US" sz="2400">
                <a:solidFill>
                  <a:schemeClr val="bg1"/>
                </a:solidFill>
              </a:rPr>
              <a:t>Lab data: </a:t>
            </a:r>
          </a:p>
          <a:p>
            <a:pPr lvl="1" eaLnBrk="1" hangingPunct="1">
              <a:lnSpc>
                <a:spcPct val="90000"/>
              </a:lnSpc>
            </a:pPr>
            <a:r>
              <a:rPr lang="en-US" altLang="en-US" sz="2000">
                <a:solidFill>
                  <a:schemeClr val="bg1"/>
                </a:solidFill>
              </a:rPr>
              <a:t>BUN:Cr ratio</a:t>
            </a:r>
          </a:p>
          <a:p>
            <a:pPr lvl="1" eaLnBrk="1" hangingPunct="1">
              <a:lnSpc>
                <a:spcPct val="90000"/>
              </a:lnSpc>
            </a:pPr>
            <a:r>
              <a:rPr lang="en-US" altLang="en-US" sz="2000">
                <a:solidFill>
                  <a:schemeClr val="bg1"/>
                </a:solidFill>
              </a:rPr>
              <a:t>Urine sodium &amp; creatinine (FENa)</a:t>
            </a:r>
          </a:p>
          <a:p>
            <a:pPr lvl="1" eaLnBrk="1" hangingPunct="1">
              <a:lnSpc>
                <a:spcPct val="90000"/>
              </a:lnSpc>
            </a:pPr>
            <a:r>
              <a:rPr lang="en-US" altLang="en-US" sz="2000">
                <a:solidFill>
                  <a:schemeClr val="bg1"/>
                </a:solidFill>
              </a:rPr>
              <a:t>Urinalysis</a:t>
            </a:r>
          </a:p>
          <a:p>
            <a:pPr lvl="1" eaLnBrk="1" hangingPunct="1">
              <a:lnSpc>
                <a:spcPct val="90000"/>
              </a:lnSpc>
            </a:pPr>
            <a:r>
              <a:rPr lang="en-US" altLang="en-US" sz="2000">
                <a:solidFill>
                  <a:schemeClr val="bg1"/>
                </a:solidFill>
              </a:rPr>
              <a:t>Urine eosinophils</a:t>
            </a:r>
          </a:p>
          <a:p>
            <a:pPr lvl="1" eaLnBrk="1" hangingPunct="1">
              <a:lnSpc>
                <a:spcPct val="90000"/>
              </a:lnSpc>
            </a:pPr>
            <a:endParaRPr lang="en-US" altLang="en-US" sz="20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9909"/>
    </mc:Choice>
    <mc:Fallback xmlns="">
      <p:transition spd="slow" advTm="49909"/>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547E865D-7CAC-BD83-EAB5-F38053E88607}"/>
              </a:ext>
            </a:extLst>
          </p:cNvPr>
          <p:cNvSpPr>
            <a:spLocks noGrp="1" noChangeArrowheads="1"/>
          </p:cNvSpPr>
          <p:nvPr>
            <p:ph type="title"/>
          </p:nvPr>
        </p:nvSpPr>
        <p:spPr/>
        <p:txBody>
          <a:bodyPr/>
          <a:lstStyle/>
          <a:p>
            <a:pPr eaLnBrk="1" hangingPunct="1"/>
            <a:r>
              <a:rPr lang="en-US" altLang="en-US" sz="4000">
                <a:solidFill>
                  <a:srgbClr val="FFFF00"/>
                </a:solidFill>
              </a:rPr>
              <a:t>Summary:take-home points (cont.)</a:t>
            </a:r>
          </a:p>
        </p:txBody>
      </p:sp>
      <p:sp>
        <p:nvSpPr>
          <p:cNvPr id="120835" name="Rectangle 3">
            <a:extLst>
              <a:ext uri="{FF2B5EF4-FFF2-40B4-BE49-F238E27FC236}">
                <a16:creationId xmlns:a16="http://schemas.microsoft.com/office/drawing/2014/main" id="{9CAB0705-EE12-9E8E-ED95-17DE7BA8A41D}"/>
              </a:ext>
            </a:extLst>
          </p:cNvPr>
          <p:cNvSpPr>
            <a:spLocks noGrp="1" noChangeArrowheads="1"/>
          </p:cNvSpPr>
          <p:nvPr>
            <p:ph type="body" idx="1"/>
          </p:nvPr>
        </p:nvSpPr>
        <p:spPr/>
        <p:txBody>
          <a:bodyPr/>
          <a:lstStyle/>
          <a:p>
            <a:pPr eaLnBrk="1" hangingPunct="1">
              <a:lnSpc>
                <a:spcPct val="80000"/>
              </a:lnSpc>
            </a:pPr>
            <a:r>
              <a:rPr lang="en-US" altLang="en-US" sz="2800">
                <a:solidFill>
                  <a:schemeClr val="bg1"/>
                </a:solidFill>
              </a:rPr>
              <a:t>Pre-renal does not always mean volume depleted, hemodynamic compromise is a frequent culprit (CHF, too many bp meds, sepsis)</a:t>
            </a:r>
          </a:p>
          <a:p>
            <a:pPr eaLnBrk="1" hangingPunct="1">
              <a:lnSpc>
                <a:spcPct val="80000"/>
              </a:lnSpc>
            </a:pPr>
            <a:r>
              <a:rPr lang="en-US" altLang="en-US" sz="2800">
                <a:solidFill>
                  <a:schemeClr val="bg1"/>
                </a:solidFill>
              </a:rPr>
              <a:t>Consider causes of normotensive ischemic renal failure</a:t>
            </a:r>
          </a:p>
          <a:p>
            <a:pPr eaLnBrk="1" hangingPunct="1">
              <a:lnSpc>
                <a:spcPct val="80000"/>
              </a:lnSpc>
            </a:pPr>
            <a:r>
              <a:rPr lang="en-US" altLang="en-US" sz="2800">
                <a:solidFill>
                  <a:schemeClr val="bg1"/>
                </a:solidFill>
              </a:rPr>
              <a:t>If no response to volume/bp correction, check renal ultrasound for obstruction.</a:t>
            </a:r>
          </a:p>
          <a:p>
            <a:pPr eaLnBrk="1" hangingPunct="1">
              <a:lnSpc>
                <a:spcPct val="80000"/>
              </a:lnSpc>
            </a:pPr>
            <a:r>
              <a:rPr lang="en-US" altLang="en-US" sz="2800">
                <a:solidFill>
                  <a:schemeClr val="bg1"/>
                </a:solidFill>
              </a:rPr>
              <a:t>If there is an active urine sediment, may need biopsy.  Low-threshhold for expedient biopsy if renal function deteriorating.</a:t>
            </a:r>
          </a:p>
        </p:txBody>
      </p:sp>
    </p:spTree>
  </p:cSld>
  <p:clrMapOvr>
    <a:masterClrMapping/>
  </p:clrMapOvr>
  <mc:AlternateContent xmlns:mc="http://schemas.openxmlformats.org/markup-compatibility/2006" xmlns:p14="http://schemas.microsoft.com/office/powerpoint/2010/main">
    <mc:Choice Requires="p14">
      <p:transition spd="slow" p14:dur="2000" advTm="40490"/>
    </mc:Choice>
    <mc:Fallback xmlns="">
      <p:transition spd="slow" advTm="4049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204C0E1E-E56A-C029-215F-92FA3FEF6DEC}"/>
              </a:ext>
            </a:extLst>
          </p:cNvPr>
          <p:cNvSpPr>
            <a:spLocks noGrp="1" noChangeArrowheads="1"/>
          </p:cNvSpPr>
          <p:nvPr>
            <p:ph type="title"/>
          </p:nvPr>
        </p:nvSpPr>
        <p:spPr/>
        <p:txBody>
          <a:bodyPr/>
          <a:lstStyle/>
          <a:p>
            <a:pPr eaLnBrk="1" hangingPunct="1"/>
            <a:r>
              <a:rPr lang="en-US" altLang="en-US" sz="4000">
                <a:solidFill>
                  <a:srgbClr val="FFFF00"/>
                </a:solidFill>
              </a:rPr>
              <a:t>Summary:take-home points (cont.)</a:t>
            </a:r>
          </a:p>
        </p:txBody>
      </p:sp>
      <p:sp>
        <p:nvSpPr>
          <p:cNvPr id="122883" name="Rectangle 3">
            <a:extLst>
              <a:ext uri="{FF2B5EF4-FFF2-40B4-BE49-F238E27FC236}">
                <a16:creationId xmlns:a16="http://schemas.microsoft.com/office/drawing/2014/main" id="{35C46AA5-03F5-12C3-2412-7EF5DE0DAC7F}"/>
              </a:ext>
            </a:extLst>
          </p:cNvPr>
          <p:cNvSpPr>
            <a:spLocks noGrp="1" noChangeArrowheads="1"/>
          </p:cNvSpPr>
          <p:nvPr>
            <p:ph type="body" idx="1"/>
          </p:nvPr>
        </p:nvSpPr>
        <p:spPr/>
        <p:txBody>
          <a:bodyPr/>
          <a:lstStyle/>
          <a:p>
            <a:pPr eaLnBrk="1" hangingPunct="1"/>
            <a:r>
              <a:rPr lang="en-US" altLang="en-US">
                <a:solidFill>
                  <a:schemeClr val="bg1"/>
                </a:solidFill>
              </a:rPr>
              <a:t>In septic shock: </a:t>
            </a:r>
          </a:p>
          <a:p>
            <a:pPr lvl="1" eaLnBrk="1" hangingPunct="1"/>
            <a:r>
              <a:rPr lang="en-US" altLang="en-US">
                <a:solidFill>
                  <a:schemeClr val="bg1"/>
                </a:solidFill>
              </a:rPr>
              <a:t>Early aggressive intervention with pressors</a:t>
            </a:r>
          </a:p>
          <a:p>
            <a:pPr lvl="1" eaLnBrk="1" hangingPunct="1"/>
            <a:r>
              <a:rPr lang="en-US" altLang="en-US">
                <a:solidFill>
                  <a:schemeClr val="bg1"/>
                </a:solidFill>
              </a:rPr>
              <a:t>Avoid significant volume overload; initiate dialysis or CRRT early if indications</a:t>
            </a:r>
          </a:p>
          <a:p>
            <a:pPr eaLnBrk="1" hangingPunct="1">
              <a:buFontTx/>
              <a:buNone/>
            </a:pPr>
            <a:r>
              <a:rPr lang="en-US" altLang="en-US">
                <a:solidFill>
                  <a:schemeClr val="bg1"/>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advTm="35904"/>
    </mc:Choice>
    <mc:Fallback xmlns="">
      <p:transition spd="slow" advTm="3590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9|9.3"/>
</p:tagLst>
</file>

<file path=ppt/tags/tag2.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CHARTLABELS" val="Prerenal acute renal failure  ¤Ischemic acute tubular necrosis¤Interstitial nephritis¤ANCA-associated pauciimmune glomerulonephritis¤Thrombotic microangiopathy"/>
  <p:tag name="SLIDEGUID" val="9077DD8847B9417E949E9D416B339600¤356"/>
  <p:tag name="TITLE" val="Now which of the following is the most likely diagnosis?"/>
</p:tagLst>
</file>

<file path=ppt/tags/tag3.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CHARTLABELS" val="Prerenal acute renal failure  ¤Ischemic acute tubular necrosis¤Interstitial nephritis¤ANCA-associated pauciimmune glomerulonephritis¤Thrombotic microangiopathy"/>
  <p:tag name="SLIDEGUID" val="9077DD8847B9417E949E9D416B339600¤356"/>
  <p:tag name="TITLE" val="Now which of the following is the most likely diagnosis?"/>
</p:tagLst>
</file>

<file path=ppt/tags/tag4.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How would you treat?"/>
  <p:tag name="CHARTLABELS" val="IV fluids  ¤Hold bp meds and start vasopressors¤Hold bp meds only¤Diuretics"/>
  <p:tag name="SLIDEGUID" val="A88986EB200F453CA179F9CFBEC0076¤362"/>
</p:tagLst>
</file>

<file path=ppt/tags/tag5.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How would you treat?"/>
  <p:tag name="CHARTLABELS" val="IV fluids  ¤Hold bp meds and start vasopressors¤Hold bp meds only¤Diuretics"/>
  <p:tag name="SLIDEGUID" val="A88986EB200F453CA179F9CFBEC0076¤362"/>
</p:tagLst>
</file>

<file path=ppt/tags/tag6.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Which of the following is the most likely diagnosis?"/>
  <p:tag name="SLIDEGUID" val="A3428734E9744F708CA6C32DFA0E291¤367"/>
  <p:tag name="CHARTLABELS" val="Prerenal acute renal failure  ¤Ischemic acute tubular necrosis¤Interstitial nephritis"/>
</p:tagLst>
</file>

<file path=ppt/tags/tag7.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Which of the following is the most likely diagnosis?"/>
  <p:tag name="SLIDEGUID" val="A3428734E9744F708CA6C32DFA0E291¤367"/>
  <p:tag name="CHARTLABELS" val="Prerenal acute renal failure  ¤Ischemic acute tubular necrosis¤Interstitial nephritis"/>
</p:tagLst>
</file>

<file path=ppt/tags/tag8.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How would you treat?"/>
  <p:tag name="CHARTLABELS" val="Continue IV fluids  ¤Start vasopressors¤Diuretics¤Dialysis¤Stop the Zosyn that was started for her UTI."/>
  <p:tag name="SLIDEGUID" val="A88986EB200F453CA179F9CFBEC0076¤368"/>
</p:tagLst>
</file>

<file path=ppt/tags/tag9.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How would you treat?"/>
  <p:tag name="CHARTLABELS" val="Continue IV fluids  ¤Start vasopressors¤Diuretics¤Dialysis¤Stop the Zosyn that was started for her UTI."/>
  <p:tag name="SLIDEGUID" val="A88986EB200F453CA179F9CFBEC0076¤368"/>
</p:tagLst>
</file>

<file path=ppt/tags/tag10.xml><?xml version="1.0" encoding="utf-8"?>
<p:tagLst xmlns:a="http://schemas.openxmlformats.org/drawingml/2006/main" xmlns:r="http://schemas.openxmlformats.org/officeDocument/2006/relationships" xmlns:p="http://schemas.openxmlformats.org/presentationml/2006/main">
  <p:tag name="RESPONSEREMINDER" val="Countdown"/>
  <p:tag name="COUNTDOWNSECONDS" val="10"/>
  <p:tag name="AUTODISPLAYCHART" val="True"/>
  <p:tag name="CHARTLABELTYPE" val="Bullet"/>
  <p:tag name="VALUEFORMAT" val="Percent"/>
  <p:tag name="PERCENTFORMAT" val="0%"/>
  <p:tag name="USECICHARTCOLORS" val="Yes"/>
  <p:tag name="CHARTSREVIEWONLY" val="No"/>
  <p:tag name="ALLOWDUPLICATES" val="False"/>
  <p:tag name="SLIDETYPE" val="Question"/>
  <p:tag name="CHARTTYPE" val="Vertical"/>
  <p:tag name="VALUES" val=" "/>
  <p:tag name="TITLE" val="How would you treat?"/>
  <p:tag name="CHARTLABELS" val="Continue IV fluids  ¤Start vasopressors¤Diuretics¤Dialysis¤Stop the Zosyn that was started for her UTI."/>
  <p:tag name="SLIDEGUID" val="A88986EB200F453CA179F9CFBEC0076¤368"/>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66"/>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66"/>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980</TotalTime>
  <Words>3946</Words>
  <Application>Microsoft Macintosh PowerPoint</Application>
  <PresentationFormat>On-screen Show (4:3)</PresentationFormat>
  <Paragraphs>634</Paragraphs>
  <Slides>77</Slides>
  <Notes>53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7" baseType="lpstr">
      <vt:lpstr>Aptos</vt:lpstr>
      <vt:lpstr>Arial</vt:lpstr>
      <vt:lpstr>Calibri</vt:lpstr>
      <vt:lpstr>Geneva</vt:lpstr>
      <vt:lpstr>Harding</vt:lpstr>
      <vt:lpstr>Symbol</vt:lpstr>
      <vt:lpstr>Tahoma</vt:lpstr>
      <vt:lpstr>Times New Roman</vt:lpstr>
      <vt:lpstr>Default Design</vt:lpstr>
      <vt:lpstr>Chart</vt:lpstr>
      <vt:lpstr>Acute Kidney Injury</vt:lpstr>
      <vt:lpstr>Learning Objectives</vt:lpstr>
      <vt:lpstr>Summary</vt:lpstr>
      <vt:lpstr>Definition</vt:lpstr>
      <vt:lpstr>Definition: KDIGO Criteria</vt:lpstr>
      <vt:lpstr>Creatinine Lags Behind Development of AKI and Recovery of AKI in Estimating GFR</vt:lpstr>
      <vt:lpstr>Biomarker-Based Classification can identify subclinical AKI</vt:lpstr>
      <vt:lpstr>NGAL</vt:lpstr>
      <vt:lpstr>Manifestations</vt:lpstr>
      <vt:lpstr>Classification of the Etiologies of Acute Renal Failure</vt:lpstr>
      <vt:lpstr>Prerenal Azotemia</vt:lpstr>
      <vt:lpstr>Postrenal Azotemia</vt:lpstr>
      <vt:lpstr>Intrinsic Renal Azotemia</vt:lpstr>
      <vt:lpstr>Ischemic Acute Renal Failure: prerenal azotemia and acute tubular necrosis </vt:lpstr>
      <vt:lpstr>Prerenal Acute Renal Failure:  Clinical Presentation</vt:lpstr>
      <vt:lpstr>Response to Hypoperfusion:  Renin-Angiotensin System</vt:lpstr>
      <vt:lpstr>Role of Antidiuretic Hormone</vt:lpstr>
      <vt:lpstr>Renal Nerves</vt:lpstr>
      <vt:lpstr>Autoregulation</vt:lpstr>
      <vt:lpstr>Renal Response to Ischemia: autoregulation</vt:lpstr>
      <vt:lpstr>Causes of Autoregulation Failure: NSAIDs</vt:lpstr>
      <vt:lpstr>Causes of Autoregulation Failure: sepsis, ↑ca, liver failure, calcineurin inhibitors, radiocontrast</vt:lpstr>
      <vt:lpstr>Causes of Autoregulation Failure: ACE-I or ARB</vt:lpstr>
      <vt:lpstr>In Summary: Normotensive Ischemic Acute Renal Failure</vt:lpstr>
      <vt:lpstr>Factors Increasing Susceptibility to Renal Hypoperfusion:  Failure to Decrease Afferent Arteriolar Resistance</vt:lpstr>
      <vt:lpstr>Factors Increasing Susceptibility to Renal Hypoperfusion</vt:lpstr>
      <vt:lpstr>Other Causes of Prerenal State: Cardiorenal Syndrome</vt:lpstr>
      <vt:lpstr>Other Causes of Prerenal State: Cirrhosis</vt:lpstr>
      <vt:lpstr>When Autoregulation Fails…</vt:lpstr>
      <vt:lpstr>Acute Tubular Necrosis: causes</vt:lpstr>
      <vt:lpstr>Acute Tubular Necrosis: Contrast Induced Nephropathy</vt:lpstr>
      <vt:lpstr>Risk of AKI from Venous Contrast</vt:lpstr>
      <vt:lpstr>Acute Tubular Necrosis: Rhabdomyolysis</vt:lpstr>
      <vt:lpstr>Pathophysiology of ATN: Tubular Epithelial Cell Injury and Repair</vt:lpstr>
      <vt:lpstr>Acute Tubular Necrosis:  Clinical Presentation</vt:lpstr>
      <vt:lpstr>Pigmented Granular Casts</vt:lpstr>
      <vt:lpstr>Acute Tubular Necrosis</vt:lpstr>
      <vt:lpstr>Fractional Excretion of Sodium</vt:lpstr>
      <vt:lpstr>High Fractional Excretion of Sodium</vt:lpstr>
      <vt:lpstr>Significance of the Fractional Excretion of Sodium: Prognosis</vt:lpstr>
      <vt:lpstr>Management Ischemic ARF</vt:lpstr>
      <vt:lpstr>Acute Tubular Necrosis: Treatment</vt:lpstr>
      <vt:lpstr>Mortality in Acute Tubular Necrosis</vt:lpstr>
      <vt:lpstr>Acute Renal Failure and Sepsis</vt:lpstr>
      <vt:lpstr>Intrinsic Renal Azotemia</vt:lpstr>
      <vt:lpstr>Acute Interstitial Nephritis</vt:lpstr>
      <vt:lpstr>Acute Interstitial Nephritis: Clinical Presentation</vt:lpstr>
      <vt:lpstr>Acute Interstitial Nephritis: causes</vt:lpstr>
      <vt:lpstr>Acute Interstitial Nephritis: Treatment</vt:lpstr>
      <vt:lpstr>Rapidly Progressive Glomerulonephritis</vt:lpstr>
      <vt:lpstr>Rapidly Progressive Glomerulonephritis:classifications</vt:lpstr>
      <vt:lpstr>Post-Renal Failure:obstruction</vt:lpstr>
      <vt:lpstr>CASES</vt:lpstr>
      <vt:lpstr>Case 1</vt:lpstr>
      <vt:lpstr>Case 1…</vt:lpstr>
      <vt:lpstr>Which of the following is the most likely diagnosis? </vt:lpstr>
      <vt:lpstr>Which of the following is the most likely diagnosis? </vt:lpstr>
      <vt:lpstr>How would you treat? </vt:lpstr>
      <vt:lpstr>How would you treat? </vt:lpstr>
      <vt:lpstr>Case 1 continued…</vt:lpstr>
      <vt:lpstr>Now which of the following is the most likely diagnosis? </vt:lpstr>
      <vt:lpstr>Now which of the following is the most likely diagnosis? </vt:lpstr>
      <vt:lpstr>How would you treat? </vt:lpstr>
      <vt:lpstr>How would you treat? </vt:lpstr>
      <vt:lpstr>Indications for Dialysis</vt:lpstr>
      <vt:lpstr>Case 2</vt:lpstr>
      <vt:lpstr>Case 2...</vt:lpstr>
      <vt:lpstr>Case 2…</vt:lpstr>
      <vt:lpstr>Case 2…</vt:lpstr>
      <vt:lpstr>Large volume paracentesis</vt:lpstr>
      <vt:lpstr>Hepatorenal syndrome: criteria</vt:lpstr>
      <vt:lpstr>CASE 3</vt:lpstr>
      <vt:lpstr>Case 3…</vt:lpstr>
      <vt:lpstr>Case 3…</vt:lpstr>
      <vt:lpstr>Summary:take-home points</vt:lpstr>
      <vt:lpstr>Summary:take-home points (cont.)</vt:lpstr>
      <vt:lpstr>Summary:take-home points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Renal Failure</dc:title>
  <dc:creator>K Dahl</dc:creator>
  <cp:lastModifiedBy>Katherine Dahl MD</cp:lastModifiedBy>
  <cp:revision>28</cp:revision>
  <dcterms:created xsi:type="dcterms:W3CDTF">2013-07-06T04:53:35Z</dcterms:created>
  <dcterms:modified xsi:type="dcterms:W3CDTF">2026-07-14T16:50:54Z</dcterms:modified>
</cp:coreProperties>
</file>