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82"/>
  </p:notesMasterIdLst>
  <p:sldIdLst>
    <p:sldId id="259" r:id="rId2"/>
    <p:sldId id="298" r:id="rId3"/>
    <p:sldId id="299" r:id="rId4"/>
    <p:sldId id="300" r:id="rId5"/>
    <p:sldId id="301" r:id="rId6"/>
    <p:sldId id="302" r:id="rId7"/>
    <p:sldId id="371" r:id="rId8"/>
    <p:sldId id="372" r:id="rId9"/>
    <p:sldId id="373" r:id="rId10"/>
    <p:sldId id="307" r:id="rId11"/>
    <p:sldId id="260" r:id="rId12"/>
    <p:sldId id="303" r:id="rId13"/>
    <p:sldId id="261" r:id="rId14"/>
    <p:sldId id="305" r:id="rId15"/>
    <p:sldId id="374" r:id="rId16"/>
    <p:sldId id="375" r:id="rId17"/>
    <p:sldId id="262" r:id="rId18"/>
    <p:sldId id="308" r:id="rId19"/>
    <p:sldId id="338" r:id="rId20"/>
    <p:sldId id="304" r:id="rId21"/>
    <p:sldId id="263" r:id="rId22"/>
    <p:sldId id="310" r:id="rId23"/>
    <p:sldId id="309" r:id="rId24"/>
    <p:sldId id="264" r:id="rId25"/>
    <p:sldId id="347" r:id="rId26"/>
    <p:sldId id="311" r:id="rId27"/>
    <p:sldId id="348" r:id="rId28"/>
    <p:sldId id="349" r:id="rId29"/>
    <p:sldId id="350" r:id="rId30"/>
    <p:sldId id="351" r:id="rId31"/>
    <p:sldId id="312" r:id="rId32"/>
    <p:sldId id="313" r:id="rId33"/>
    <p:sldId id="353" r:id="rId34"/>
    <p:sldId id="352" r:id="rId35"/>
    <p:sldId id="265" r:id="rId36"/>
    <p:sldId id="314" r:id="rId37"/>
    <p:sldId id="266" r:id="rId38"/>
    <p:sldId id="315" r:id="rId39"/>
    <p:sldId id="267" r:id="rId40"/>
    <p:sldId id="318" r:id="rId41"/>
    <p:sldId id="316" r:id="rId42"/>
    <p:sldId id="268" r:id="rId43"/>
    <p:sldId id="321" r:id="rId44"/>
    <p:sldId id="269" r:id="rId45"/>
    <p:sldId id="336" r:id="rId46"/>
    <p:sldId id="270" r:id="rId47"/>
    <p:sldId id="340" r:id="rId48"/>
    <p:sldId id="271" r:id="rId49"/>
    <p:sldId id="341" r:id="rId50"/>
    <p:sldId id="272" r:id="rId51"/>
    <p:sldId id="342" r:id="rId52"/>
    <p:sldId id="273" r:id="rId53"/>
    <p:sldId id="345" r:id="rId54"/>
    <p:sldId id="346" r:id="rId55"/>
    <p:sldId id="274" r:id="rId56"/>
    <p:sldId id="322" r:id="rId57"/>
    <p:sldId id="323" r:id="rId58"/>
    <p:sldId id="324" r:id="rId59"/>
    <p:sldId id="275" r:id="rId60"/>
    <p:sldId id="326" r:id="rId61"/>
    <p:sldId id="276" r:id="rId62"/>
    <p:sldId id="328" r:id="rId63"/>
    <p:sldId id="277" r:id="rId64"/>
    <p:sldId id="330" r:id="rId65"/>
    <p:sldId id="278" r:id="rId66"/>
    <p:sldId id="331" r:id="rId67"/>
    <p:sldId id="332" r:id="rId68"/>
    <p:sldId id="279" r:id="rId69"/>
    <p:sldId id="355" r:id="rId70"/>
    <p:sldId id="280" r:id="rId71"/>
    <p:sldId id="357" r:id="rId72"/>
    <p:sldId id="281" r:id="rId73"/>
    <p:sldId id="366" r:id="rId74"/>
    <p:sldId id="282" r:id="rId75"/>
    <p:sldId id="358" r:id="rId76"/>
    <p:sldId id="283" r:id="rId77"/>
    <p:sldId id="359" r:id="rId78"/>
    <p:sldId id="356" r:id="rId79"/>
    <p:sldId id="290" r:id="rId80"/>
    <p:sldId id="320" r:id="rId81"/>
  </p:sldIdLst>
  <p:sldSz cx="9144000" cy="5143500" type="screen16x9"/>
  <p:notesSz cx="6858000" cy="9144000"/>
  <p:embeddedFontLst>
    <p:embeddedFont>
      <p:font typeface="Bebas Neue" panose="020B0606020202050201" pitchFamily="34" charset="0"/>
      <p:regular r:id="rId83"/>
    </p:embeddedFont>
    <p:embeddedFont>
      <p:font typeface="Calibri" panose="020F0502020204030204" pitchFamily="34" charset="0"/>
      <p:regular r:id="rId84"/>
      <p:bold r:id="rId85"/>
      <p:italic r:id="rId86"/>
      <p:boldItalic r:id="rId87"/>
    </p:embeddedFont>
    <p:embeddedFont>
      <p:font typeface="Della Respira" panose="020B0604020202020204" charset="0"/>
      <p:regular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67296" autoAdjust="0"/>
  </p:normalViewPr>
  <p:slideViewPr>
    <p:cSldViewPr snapToGrid="0" snapToObjects="1">
      <p:cViewPr varScale="1">
        <p:scale>
          <a:sx n="101" d="100"/>
          <a:sy n="101" d="100"/>
        </p:scale>
        <p:origin x="181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en, Pierce M." userId="be5da4d0-7832-4dc9-ad18-99444e5a2846" providerId="ADAL" clId="{7DCFB280-2285-431A-9182-DCD6E408798F}"/>
    <pc:docChg chg="delSld">
      <pc:chgData name="Lewien, Pierce M." userId="be5da4d0-7832-4dc9-ad18-99444e5a2846" providerId="ADAL" clId="{7DCFB280-2285-431A-9182-DCD6E408798F}" dt="2023-07-24T21:54:46.124" v="29" actId="47"/>
      <pc:docMkLst>
        <pc:docMk/>
      </pc:docMkLst>
      <pc:sldChg chg="del">
        <pc:chgData name="Lewien, Pierce M." userId="be5da4d0-7832-4dc9-ad18-99444e5a2846" providerId="ADAL" clId="{7DCFB280-2285-431A-9182-DCD6E408798F}" dt="2023-07-24T21:53:03.024" v="0" actId="47"/>
        <pc:sldMkLst>
          <pc:docMk/>
          <pc:sldMk cId="0" sldId="256"/>
        </pc:sldMkLst>
      </pc:sldChg>
      <pc:sldChg chg="del">
        <pc:chgData name="Lewien, Pierce M." userId="be5da4d0-7832-4dc9-ad18-99444e5a2846" providerId="ADAL" clId="{7DCFB280-2285-431A-9182-DCD6E408798F}" dt="2023-07-24T21:53:06.873" v="4" actId="47"/>
        <pc:sldMkLst>
          <pc:docMk/>
          <pc:sldMk cId="0" sldId="258"/>
        </pc:sldMkLst>
      </pc:sldChg>
      <pc:sldChg chg="del">
        <pc:chgData name="Lewien, Pierce M." userId="be5da4d0-7832-4dc9-ad18-99444e5a2846" providerId="ADAL" clId="{7DCFB280-2285-431A-9182-DCD6E408798F}" dt="2023-07-24T21:54:25.129" v="13" actId="47"/>
        <pc:sldMkLst>
          <pc:docMk/>
          <pc:sldMk cId="0" sldId="284"/>
        </pc:sldMkLst>
      </pc:sldChg>
      <pc:sldChg chg="del">
        <pc:chgData name="Lewien, Pierce M." userId="be5da4d0-7832-4dc9-ad18-99444e5a2846" providerId="ADAL" clId="{7DCFB280-2285-431A-9182-DCD6E408798F}" dt="2023-07-24T21:54:27.096" v="15" actId="47"/>
        <pc:sldMkLst>
          <pc:docMk/>
          <pc:sldMk cId="0" sldId="285"/>
        </pc:sldMkLst>
      </pc:sldChg>
      <pc:sldChg chg="del">
        <pc:chgData name="Lewien, Pierce M." userId="be5da4d0-7832-4dc9-ad18-99444e5a2846" providerId="ADAL" clId="{7DCFB280-2285-431A-9182-DCD6E408798F}" dt="2023-07-24T21:54:28.577" v="17" actId="47"/>
        <pc:sldMkLst>
          <pc:docMk/>
          <pc:sldMk cId="0" sldId="286"/>
        </pc:sldMkLst>
      </pc:sldChg>
      <pc:sldChg chg="del">
        <pc:chgData name="Lewien, Pierce M." userId="be5da4d0-7832-4dc9-ad18-99444e5a2846" providerId="ADAL" clId="{7DCFB280-2285-431A-9182-DCD6E408798F}" dt="2023-07-24T21:54:30.295" v="19" actId="47"/>
        <pc:sldMkLst>
          <pc:docMk/>
          <pc:sldMk cId="0" sldId="287"/>
        </pc:sldMkLst>
      </pc:sldChg>
      <pc:sldChg chg="del">
        <pc:chgData name="Lewien, Pierce M." userId="be5da4d0-7832-4dc9-ad18-99444e5a2846" providerId="ADAL" clId="{7DCFB280-2285-431A-9182-DCD6E408798F}" dt="2023-07-24T21:54:32.022" v="21" actId="47"/>
        <pc:sldMkLst>
          <pc:docMk/>
          <pc:sldMk cId="0" sldId="288"/>
        </pc:sldMkLst>
      </pc:sldChg>
      <pc:sldChg chg="del">
        <pc:chgData name="Lewien, Pierce M." userId="be5da4d0-7832-4dc9-ad18-99444e5a2846" providerId="ADAL" clId="{7DCFB280-2285-431A-9182-DCD6E408798F}" dt="2023-07-24T21:54:37.601" v="27" actId="47"/>
        <pc:sldMkLst>
          <pc:docMk/>
          <pc:sldMk cId="0" sldId="289"/>
        </pc:sldMkLst>
      </pc:sldChg>
      <pc:sldChg chg="del">
        <pc:chgData name="Lewien, Pierce M." userId="be5da4d0-7832-4dc9-ad18-99444e5a2846" providerId="ADAL" clId="{7DCFB280-2285-431A-9182-DCD6E408798F}" dt="2023-07-24T21:53:15.099" v="5" actId="47"/>
        <pc:sldMkLst>
          <pc:docMk/>
          <pc:sldMk cId="952526208" sldId="306"/>
        </pc:sldMkLst>
      </pc:sldChg>
      <pc:sldChg chg="del">
        <pc:chgData name="Lewien, Pierce M." userId="be5da4d0-7832-4dc9-ad18-99444e5a2846" providerId="ADAL" clId="{7DCFB280-2285-431A-9182-DCD6E408798F}" dt="2023-07-24T21:53:03.760" v="1" actId="47"/>
        <pc:sldMkLst>
          <pc:docMk/>
          <pc:sldMk cId="2556506053" sldId="319"/>
        </pc:sldMkLst>
      </pc:sldChg>
      <pc:sldChg chg="del">
        <pc:chgData name="Lewien, Pierce M." userId="be5da4d0-7832-4dc9-ad18-99444e5a2846" providerId="ADAL" clId="{7DCFB280-2285-431A-9182-DCD6E408798F}" dt="2023-07-24T21:53:52.415" v="8" actId="47"/>
        <pc:sldMkLst>
          <pc:docMk/>
          <pc:sldMk cId="2738690751" sldId="325"/>
        </pc:sldMkLst>
      </pc:sldChg>
      <pc:sldChg chg="del">
        <pc:chgData name="Lewien, Pierce M." userId="be5da4d0-7832-4dc9-ad18-99444e5a2846" providerId="ADAL" clId="{7DCFB280-2285-431A-9182-DCD6E408798F}" dt="2023-07-24T21:53:54.491" v="9" actId="47"/>
        <pc:sldMkLst>
          <pc:docMk/>
          <pc:sldMk cId="292620969" sldId="327"/>
        </pc:sldMkLst>
      </pc:sldChg>
      <pc:sldChg chg="del">
        <pc:chgData name="Lewien, Pierce M." userId="be5da4d0-7832-4dc9-ad18-99444e5a2846" providerId="ADAL" clId="{7DCFB280-2285-431A-9182-DCD6E408798F}" dt="2023-07-24T21:54:00.687" v="10" actId="47"/>
        <pc:sldMkLst>
          <pc:docMk/>
          <pc:sldMk cId="3171362252" sldId="329"/>
        </pc:sldMkLst>
      </pc:sldChg>
      <pc:sldChg chg="del">
        <pc:chgData name="Lewien, Pierce M." userId="be5da4d0-7832-4dc9-ad18-99444e5a2846" providerId="ADAL" clId="{7DCFB280-2285-431A-9182-DCD6E408798F}" dt="2023-07-24T21:54:34.007" v="24" actId="47"/>
        <pc:sldMkLst>
          <pc:docMk/>
          <pc:sldMk cId="3253046489" sldId="333"/>
        </pc:sldMkLst>
      </pc:sldChg>
      <pc:sldChg chg="del">
        <pc:chgData name="Lewien, Pierce M." userId="be5da4d0-7832-4dc9-ad18-99444e5a2846" providerId="ADAL" clId="{7DCFB280-2285-431A-9182-DCD6E408798F}" dt="2023-07-24T21:54:33.526" v="23" actId="47"/>
        <pc:sldMkLst>
          <pc:docMk/>
          <pc:sldMk cId="2647050728" sldId="334"/>
        </pc:sldMkLst>
      </pc:sldChg>
      <pc:sldChg chg="del">
        <pc:chgData name="Lewien, Pierce M." userId="be5da4d0-7832-4dc9-ad18-99444e5a2846" providerId="ADAL" clId="{7DCFB280-2285-431A-9182-DCD6E408798F}" dt="2023-07-24T21:54:29.460" v="18" actId="47"/>
        <pc:sldMkLst>
          <pc:docMk/>
          <pc:sldMk cId="3071453944" sldId="335"/>
        </pc:sldMkLst>
      </pc:sldChg>
      <pc:sldChg chg="del">
        <pc:chgData name="Lewien, Pierce M." userId="be5da4d0-7832-4dc9-ad18-99444e5a2846" providerId="ADAL" clId="{7DCFB280-2285-431A-9182-DCD6E408798F}" dt="2023-07-24T21:54:27.996" v="16" actId="47"/>
        <pc:sldMkLst>
          <pc:docMk/>
          <pc:sldMk cId="3711146553" sldId="337"/>
        </pc:sldMkLst>
      </pc:sldChg>
      <pc:sldChg chg="del">
        <pc:chgData name="Lewien, Pierce M." userId="be5da4d0-7832-4dc9-ad18-99444e5a2846" providerId="ADAL" clId="{7DCFB280-2285-431A-9182-DCD6E408798F}" dt="2023-07-24T21:53:23.530" v="6" actId="47"/>
        <pc:sldMkLst>
          <pc:docMk/>
          <pc:sldMk cId="1520849168" sldId="339"/>
        </pc:sldMkLst>
      </pc:sldChg>
      <pc:sldChg chg="del">
        <pc:chgData name="Lewien, Pierce M." userId="be5da4d0-7832-4dc9-ad18-99444e5a2846" providerId="ADAL" clId="{7DCFB280-2285-431A-9182-DCD6E408798F}" dt="2023-07-24T21:53:06.099" v="3" actId="47"/>
        <pc:sldMkLst>
          <pc:docMk/>
          <pc:sldMk cId="2870709337" sldId="343"/>
        </pc:sldMkLst>
      </pc:sldChg>
      <pc:sldChg chg="del">
        <pc:chgData name="Lewien, Pierce M." userId="be5da4d0-7832-4dc9-ad18-99444e5a2846" providerId="ADAL" clId="{7DCFB280-2285-431A-9182-DCD6E408798F}" dt="2023-07-24T21:54:34.586" v="25" actId="47"/>
        <pc:sldMkLst>
          <pc:docMk/>
          <pc:sldMk cId="2215176839" sldId="344"/>
        </pc:sldMkLst>
      </pc:sldChg>
      <pc:sldChg chg="del">
        <pc:chgData name="Lewien, Pierce M." userId="be5da4d0-7832-4dc9-ad18-99444e5a2846" providerId="ADAL" clId="{7DCFB280-2285-431A-9182-DCD6E408798F}" dt="2023-07-24T21:53:36.036" v="7" actId="47"/>
        <pc:sldMkLst>
          <pc:docMk/>
          <pc:sldMk cId="1365640581" sldId="354"/>
        </pc:sldMkLst>
      </pc:sldChg>
      <pc:sldChg chg="del">
        <pc:chgData name="Lewien, Pierce M." userId="be5da4d0-7832-4dc9-ad18-99444e5a2846" providerId="ADAL" clId="{7DCFB280-2285-431A-9182-DCD6E408798F}" dt="2023-07-24T21:54:25.975" v="14" actId="47"/>
        <pc:sldMkLst>
          <pc:docMk/>
          <pc:sldMk cId="1520883209" sldId="360"/>
        </pc:sldMkLst>
      </pc:sldChg>
      <pc:sldChg chg="del">
        <pc:chgData name="Lewien, Pierce M." userId="be5da4d0-7832-4dc9-ad18-99444e5a2846" providerId="ADAL" clId="{7DCFB280-2285-431A-9182-DCD6E408798F}" dt="2023-07-24T21:54:30.857" v="20" actId="47"/>
        <pc:sldMkLst>
          <pc:docMk/>
          <pc:sldMk cId="968489932" sldId="361"/>
        </pc:sldMkLst>
      </pc:sldChg>
      <pc:sldChg chg="del">
        <pc:chgData name="Lewien, Pierce M." userId="be5da4d0-7832-4dc9-ad18-99444e5a2846" providerId="ADAL" clId="{7DCFB280-2285-431A-9182-DCD6E408798F}" dt="2023-07-24T21:54:46.124" v="29" actId="47"/>
        <pc:sldMkLst>
          <pc:docMk/>
          <pc:sldMk cId="3897358339" sldId="363"/>
        </pc:sldMkLst>
      </pc:sldChg>
      <pc:sldChg chg="del">
        <pc:chgData name="Lewien, Pierce M." userId="be5da4d0-7832-4dc9-ad18-99444e5a2846" providerId="ADAL" clId="{7DCFB280-2285-431A-9182-DCD6E408798F}" dt="2023-07-24T21:54:42.684" v="28" actId="47"/>
        <pc:sldMkLst>
          <pc:docMk/>
          <pc:sldMk cId="267246287" sldId="364"/>
        </pc:sldMkLst>
      </pc:sldChg>
      <pc:sldChg chg="del">
        <pc:chgData name="Lewien, Pierce M." userId="be5da4d0-7832-4dc9-ad18-99444e5a2846" providerId="ADAL" clId="{7DCFB280-2285-431A-9182-DCD6E408798F}" dt="2023-07-24T21:53:04.919" v="2" actId="47"/>
        <pc:sldMkLst>
          <pc:docMk/>
          <pc:sldMk cId="2033138673" sldId="365"/>
        </pc:sldMkLst>
      </pc:sldChg>
      <pc:sldChg chg="del">
        <pc:chgData name="Lewien, Pierce M." userId="be5da4d0-7832-4dc9-ad18-99444e5a2846" providerId="ADAL" clId="{7DCFB280-2285-431A-9182-DCD6E408798F}" dt="2023-07-24T21:54:32.595" v="22" actId="47"/>
        <pc:sldMkLst>
          <pc:docMk/>
          <pc:sldMk cId="2279228545" sldId="367"/>
        </pc:sldMkLst>
      </pc:sldChg>
      <pc:sldChg chg="del">
        <pc:chgData name="Lewien, Pierce M." userId="be5da4d0-7832-4dc9-ad18-99444e5a2846" providerId="ADAL" clId="{7DCFB280-2285-431A-9182-DCD6E408798F}" dt="2023-07-24T21:54:36.157" v="26" actId="47"/>
        <pc:sldMkLst>
          <pc:docMk/>
          <pc:sldMk cId="3510635216" sldId="368"/>
        </pc:sldMkLst>
      </pc:sldChg>
      <pc:sldChg chg="del">
        <pc:chgData name="Lewien, Pierce M." userId="be5da4d0-7832-4dc9-ad18-99444e5a2846" providerId="ADAL" clId="{7DCFB280-2285-431A-9182-DCD6E408798F}" dt="2023-07-24T21:54:09.675" v="11" actId="47"/>
        <pc:sldMkLst>
          <pc:docMk/>
          <pc:sldMk cId="1340599075" sldId="369"/>
        </pc:sldMkLst>
      </pc:sldChg>
      <pc:sldChg chg="del">
        <pc:chgData name="Lewien, Pierce M." userId="be5da4d0-7832-4dc9-ad18-99444e5a2846" providerId="ADAL" clId="{7DCFB280-2285-431A-9182-DCD6E408798F}" dt="2023-07-24T21:54:11.899" v="12" actId="47"/>
        <pc:sldMkLst>
          <pc:docMk/>
          <pc:sldMk cId="318528458" sldId="370"/>
        </pc:sldMkLst>
      </pc:sldChg>
      <pc:sldMasterChg chg="delSldLayout">
        <pc:chgData name="Lewien, Pierce M." userId="be5da4d0-7832-4dc9-ad18-99444e5a2846" providerId="ADAL" clId="{7DCFB280-2285-431A-9182-DCD6E408798F}" dt="2023-07-24T21:54:37.601" v="27" actId="47"/>
        <pc:sldMasterMkLst>
          <pc:docMk/>
          <pc:sldMasterMk cId="0" sldId="2147483661"/>
        </pc:sldMasterMkLst>
        <pc:sldLayoutChg chg="del">
          <pc:chgData name="Lewien, Pierce M." userId="be5da4d0-7832-4dc9-ad18-99444e5a2846" providerId="ADAL" clId="{7DCFB280-2285-431A-9182-DCD6E408798F}" dt="2023-07-24T21:53:03.024" v="0" actId="47"/>
          <pc:sldLayoutMkLst>
            <pc:docMk/>
            <pc:sldMasterMk cId="0" sldId="2147483661"/>
            <pc:sldLayoutMk cId="0" sldId="2147483648"/>
          </pc:sldLayoutMkLst>
        </pc:sldLayoutChg>
        <pc:sldLayoutChg chg="del">
          <pc:chgData name="Lewien, Pierce M." userId="be5da4d0-7832-4dc9-ad18-99444e5a2846" providerId="ADAL" clId="{7DCFB280-2285-431A-9182-DCD6E408798F}" dt="2023-07-24T21:53:06.099" v="3" actId="47"/>
          <pc:sldLayoutMkLst>
            <pc:docMk/>
            <pc:sldMasterMk cId="0" sldId="2147483661"/>
            <pc:sldLayoutMk cId="0" sldId="2147483649"/>
          </pc:sldLayoutMkLst>
        </pc:sldLayoutChg>
        <pc:sldLayoutChg chg="del">
          <pc:chgData name="Lewien, Pierce M." userId="be5da4d0-7832-4dc9-ad18-99444e5a2846" providerId="ADAL" clId="{7DCFB280-2285-431A-9182-DCD6E408798F}" dt="2023-07-24T21:53:06.873" v="4" actId="47"/>
          <pc:sldLayoutMkLst>
            <pc:docMk/>
            <pc:sldMasterMk cId="0" sldId="2147483661"/>
            <pc:sldLayoutMk cId="0" sldId="2147483655"/>
          </pc:sldLayoutMkLst>
        </pc:sldLayoutChg>
        <pc:sldLayoutChg chg="del">
          <pc:chgData name="Lewien, Pierce M." userId="be5da4d0-7832-4dc9-ad18-99444e5a2846" providerId="ADAL" clId="{7DCFB280-2285-431A-9182-DCD6E408798F}" dt="2023-07-24T21:54:37.601" v="27" actId="47"/>
          <pc:sldLayoutMkLst>
            <pc:docMk/>
            <pc:sldMasterMk cId="0" sldId="2147483661"/>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Contact layer dressings</a:t>
            </a:r>
          </a:p>
          <a:p>
            <a:r>
              <a:rPr lang="en-US" dirty="0"/>
              <a:t>Used for many different wounds including skin tears, abrasions, lacerations, blisters, partial thickness burns, surgical wounds, and ulcers</a:t>
            </a:r>
          </a:p>
          <a:p>
            <a:r>
              <a:rPr lang="en-US" dirty="0"/>
              <a:t>Not used in third degree burns, sensitivity to silicone, and not for surgical implantation</a:t>
            </a:r>
          </a:p>
          <a:p>
            <a:pPr marL="139700" indent="0">
              <a:buNone/>
            </a:pPr>
            <a:endParaRPr lang="en-US" dirty="0"/>
          </a:p>
          <a:p>
            <a:pPr marL="139700" indent="0">
              <a:buNone/>
            </a:pPr>
            <a:r>
              <a:rPr lang="en-US" dirty="0"/>
              <a:t>Hydrocolloid dressing</a:t>
            </a:r>
          </a:p>
          <a:p>
            <a:r>
              <a:rPr lang="en-US" dirty="0"/>
              <a:t>Used in uninfected wounds to allow the body to help heal wounds</a:t>
            </a:r>
          </a:p>
          <a:p>
            <a:r>
              <a:rPr lang="en-US" dirty="0"/>
              <a:t>Only used for wounds that are clean and uninfected</a:t>
            </a:r>
          </a:p>
          <a:p>
            <a:r>
              <a:rPr lang="en-US" dirty="0"/>
              <a:t>Last longer than most types of dressings</a:t>
            </a:r>
          </a:p>
          <a:p>
            <a:pPr marL="139700" indent="0">
              <a:buNone/>
            </a:pPr>
            <a:endParaRPr lang="en-US" dirty="0"/>
          </a:p>
        </p:txBody>
      </p:sp>
    </p:spTree>
    <p:extLst>
      <p:ext uri="{BB962C8B-B14F-4D97-AF65-F5344CB8AC3E}">
        <p14:creationId xmlns:p14="http://schemas.microsoft.com/office/powerpoint/2010/main" val="399543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Physical therapy</a:t>
            </a:r>
          </a:p>
          <a:p>
            <a:r>
              <a:rPr lang="en-US" dirty="0"/>
              <a:t>Nutrition</a:t>
            </a:r>
          </a:p>
          <a:p>
            <a:r>
              <a:rPr lang="en-US" dirty="0"/>
              <a:t>Respiratory therapy</a:t>
            </a:r>
          </a:p>
          <a:p>
            <a:endParaRPr lang="en-US" dirty="0"/>
          </a:p>
        </p:txBody>
      </p:sp>
    </p:spTree>
    <p:extLst>
      <p:ext uri="{BB962C8B-B14F-4D97-AF65-F5344CB8AC3E}">
        <p14:creationId xmlns:p14="http://schemas.microsoft.com/office/powerpoint/2010/main" val="207999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8050E-FC36-497A-98B4-01A4F1A9D48C}" type="slidenum">
              <a:rPr lang="en-US" smtClean="0"/>
              <a:t>66</a:t>
            </a:fld>
            <a:endParaRPr lang="en-US"/>
          </a:p>
        </p:txBody>
      </p:sp>
    </p:spTree>
    <p:extLst>
      <p:ext uri="{BB962C8B-B14F-4D97-AF65-F5344CB8AC3E}">
        <p14:creationId xmlns:p14="http://schemas.microsoft.com/office/powerpoint/2010/main" val="69050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8050E-FC36-497A-98B4-01A4F1A9D48C}" type="slidenum">
              <a:rPr lang="en-US" smtClean="0"/>
              <a:t>67</a:t>
            </a:fld>
            <a:endParaRPr lang="en-US"/>
          </a:p>
        </p:txBody>
      </p:sp>
    </p:spTree>
    <p:extLst>
      <p:ext uri="{BB962C8B-B14F-4D97-AF65-F5344CB8AC3E}">
        <p14:creationId xmlns:p14="http://schemas.microsoft.com/office/powerpoint/2010/main" val="1659779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Include complex wounds, chest tubes, ventilatory dependency or multiorgan failure</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Provide long term custodial care reimbursed through Medicaid, long term care insurance or personal finances. In order to qualify patient must have used all their assets, require assistance with at least three ADLs, and require skilled nursing supervision</a:t>
            </a:r>
          </a:p>
        </p:txBody>
      </p:sp>
    </p:spTree>
    <p:extLst>
      <p:ext uri="{BB962C8B-B14F-4D97-AF65-F5344CB8AC3E}">
        <p14:creationId xmlns:p14="http://schemas.microsoft.com/office/powerpoint/2010/main" val="2956529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Must require multidisciplinary therapy (PT, OT, speech, orthotic or prosthetic) and participate in intensive treatment. Physician supervision three times a week</a:t>
            </a:r>
          </a:p>
        </p:txBody>
      </p:sp>
    </p:spTree>
    <p:extLst>
      <p:ext uri="{BB962C8B-B14F-4D97-AF65-F5344CB8AC3E}">
        <p14:creationId xmlns:p14="http://schemas.microsoft.com/office/powerpoint/2010/main" val="2383101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96515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ED647-EFB7-49F0-964B-8E11969B9972}"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9916A-B8A8-4437-B042-C94CDF984D42}" type="slidenum">
              <a:rPr lang="en-US" smtClean="0"/>
              <a:t>‹#›</a:t>
            </a:fld>
            <a:endParaRPr lang="en-US"/>
          </a:p>
        </p:txBody>
      </p:sp>
    </p:spTree>
    <p:extLst>
      <p:ext uri="{BB962C8B-B14F-4D97-AF65-F5344CB8AC3E}">
        <p14:creationId xmlns:p14="http://schemas.microsoft.com/office/powerpoint/2010/main" val="40483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1"/>
        <p:cNvGrpSpPr/>
        <p:nvPr/>
      </p:nvGrpSpPr>
      <p:grpSpPr>
        <a:xfrm>
          <a:off x="0" y="0"/>
          <a:ext cx="0" cy="0"/>
          <a:chOff x="0" y="0"/>
          <a:chExt cx="0" cy="0"/>
        </a:xfrm>
      </p:grpSpPr>
      <p:grpSp>
        <p:nvGrpSpPr>
          <p:cNvPr id="112" name="Google Shape;112;p5"/>
          <p:cNvGrpSpPr/>
          <p:nvPr/>
        </p:nvGrpSpPr>
        <p:grpSpPr>
          <a:xfrm>
            <a:off x="695700" y="695700"/>
            <a:ext cx="7752600" cy="3752100"/>
            <a:chOff x="695700" y="695700"/>
            <a:chExt cx="7752600" cy="3752100"/>
          </a:xfrm>
        </p:grpSpPr>
        <p:sp>
          <p:nvSpPr>
            <p:cNvPr id="113" name="Google Shape;113;p5"/>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5"/>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6" name="Google Shape;116;p5"/>
          <p:cNvSpPr txBox="1">
            <a:spLocks noGrp="1"/>
          </p:cNvSpPr>
          <p:nvPr>
            <p:ph type="body" idx="1"/>
          </p:nvPr>
        </p:nvSpPr>
        <p:spPr>
          <a:xfrm>
            <a:off x="1022525" y="1475820"/>
            <a:ext cx="7098900" cy="273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7" name="Google Shape;117;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8"/>
          <p:cNvGrpSpPr/>
          <p:nvPr/>
        </p:nvGrpSpPr>
        <p:grpSpPr>
          <a:xfrm>
            <a:off x="695700" y="695700"/>
            <a:ext cx="7752600" cy="3752100"/>
            <a:chOff x="695700" y="695700"/>
            <a:chExt cx="7752600" cy="3752100"/>
          </a:xfrm>
        </p:grpSpPr>
        <p:sp>
          <p:nvSpPr>
            <p:cNvPr id="137" name="Google Shape;137;p8"/>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OPARTY Answer">
  <p:cSld name="TITLE_ONLY_1_1">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5" name="Google Shape;205;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206" name="Google Shape;206;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5204-4666-B0C0-304B-2EA6533A2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E358D-6772-7BA4-290B-2D9206FA4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F9A30-4DAF-4599-CF3A-8BB890494C4A}"/>
              </a:ext>
            </a:extLst>
          </p:cNvPr>
          <p:cNvSpPr>
            <a:spLocks noGrp="1"/>
          </p:cNvSpPr>
          <p:nvPr>
            <p:ph type="dt" sz="half" idx="10"/>
          </p:nvPr>
        </p:nvSpPr>
        <p:spPr/>
        <p:txBody>
          <a:bodyPr/>
          <a:lstStyle/>
          <a:p>
            <a:fld id="{DF4B4935-EC92-4B0F-8169-55BA2B729DB4}" type="datetimeFigureOut">
              <a:rPr lang="en-US" smtClean="0"/>
              <a:t>7/24/2023</a:t>
            </a:fld>
            <a:endParaRPr lang="en-US"/>
          </a:p>
        </p:txBody>
      </p:sp>
      <p:sp>
        <p:nvSpPr>
          <p:cNvPr id="5" name="Footer Placeholder 4">
            <a:extLst>
              <a:ext uri="{FF2B5EF4-FFF2-40B4-BE49-F238E27FC236}">
                <a16:creationId xmlns:a16="http://schemas.microsoft.com/office/drawing/2014/main" id="{8DDB1E3C-A25D-10EA-830B-A7BBC9D0F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AA6DA-EE12-5B0B-15D4-BD3128CBFFB9}"/>
              </a:ext>
            </a:extLst>
          </p:cNvPr>
          <p:cNvSpPr>
            <a:spLocks noGrp="1"/>
          </p:cNvSpPr>
          <p:nvPr>
            <p:ph type="sldNum" sz="quarter" idx="12"/>
          </p:nvPr>
        </p:nvSpPr>
        <p:spPr/>
        <p:txBody>
          <a:bodyPr/>
          <a:lstStyle/>
          <a:p>
            <a:fld id="{A09DDAA2-244D-475C-8D19-32E2086FCF98}" type="slidenum">
              <a:rPr lang="en-US" smtClean="0"/>
              <a:t>‹#›</a:t>
            </a:fld>
            <a:endParaRPr lang="en-US"/>
          </a:p>
        </p:txBody>
      </p:sp>
    </p:spTree>
    <p:extLst>
      <p:ext uri="{BB962C8B-B14F-4D97-AF65-F5344CB8AC3E}">
        <p14:creationId xmlns:p14="http://schemas.microsoft.com/office/powerpoint/2010/main" val="197123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9000">
              <a:schemeClr val="accent2"/>
            </a:gs>
            <a:gs pos="39000">
              <a:schemeClr val="accent4"/>
            </a:gs>
            <a:gs pos="52999">
              <a:schemeClr val="accent5"/>
            </a:gs>
            <a:gs pos="63000">
              <a:schemeClr val="accent6"/>
            </a:gs>
            <a:gs pos="65000">
              <a:schemeClr val="accent5"/>
            </a:gs>
            <a:gs pos="71000">
              <a:schemeClr val="accent4"/>
            </a:gs>
            <a:gs pos="82000">
              <a:schemeClr val="accent2"/>
            </a:gs>
            <a:gs pos="95000">
              <a:schemeClr val="accent3"/>
            </a:gs>
            <a:gs pos="100000">
              <a:schemeClr val="accent3"/>
            </a:gs>
          </a:gsLst>
          <a:lin ang="5400012"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7"/>
            <a:chOff x="-118224" y="-233576"/>
            <a:chExt cx="9239574" cy="3010917"/>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1"/>
            <p:cNvGrpSpPr/>
            <p:nvPr/>
          </p:nvGrpSpPr>
          <p:grpSpPr>
            <a:xfrm>
              <a:off x="-118224" y="419163"/>
              <a:ext cx="803354" cy="803354"/>
              <a:chOff x="4937822" y="2270799"/>
              <a:chExt cx="2311809" cy="2311809"/>
            </a:xfrm>
          </p:grpSpPr>
          <p:sp>
            <p:nvSpPr>
              <p:cNvPr id="17" name="Google Shape;17;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19;p1"/>
            <p:cNvGrpSpPr/>
            <p:nvPr/>
          </p:nvGrpSpPr>
          <p:grpSpPr>
            <a:xfrm>
              <a:off x="2717107" y="1008374"/>
              <a:ext cx="1032685" cy="1032685"/>
              <a:chOff x="4937822" y="2270799"/>
              <a:chExt cx="2311809" cy="2311809"/>
            </a:xfrm>
          </p:grpSpPr>
          <p:sp>
            <p:nvSpPr>
              <p:cNvPr id="20" name="Google Shape;20;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22;p1"/>
            <p:cNvGrpSpPr/>
            <p:nvPr/>
          </p:nvGrpSpPr>
          <p:grpSpPr>
            <a:xfrm>
              <a:off x="6613501" y="128288"/>
              <a:ext cx="803354" cy="803354"/>
              <a:chOff x="4937822" y="2270799"/>
              <a:chExt cx="2311809" cy="2311809"/>
            </a:xfrm>
          </p:grpSpPr>
          <p:sp>
            <p:nvSpPr>
              <p:cNvPr id="23" name="Google Shape;23;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1"/>
            <p:cNvGrpSpPr/>
            <p:nvPr/>
          </p:nvGrpSpPr>
          <p:grpSpPr>
            <a:xfrm>
              <a:off x="50301" y="1973988"/>
              <a:ext cx="803354" cy="803354"/>
              <a:chOff x="4937822" y="2270799"/>
              <a:chExt cx="2311809" cy="2311809"/>
            </a:xfrm>
          </p:grpSpPr>
          <p:sp>
            <p:nvSpPr>
              <p:cNvPr id="29" name="Google Shape;29;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a:p>
        </p:txBody>
      </p:sp>
      <p:sp>
        <p:nvSpPr>
          <p:cNvPr id="97" name="Google Shape;97;p1"/>
          <p:cNvSpPr txBox="1">
            <a:spLocks noGrp="1"/>
          </p:cNvSpPr>
          <p:nvPr>
            <p:ph type="body" idx="1"/>
          </p:nvPr>
        </p:nvSpPr>
        <p:spPr>
          <a:xfrm>
            <a:off x="1022525" y="1475820"/>
            <a:ext cx="7098900" cy="2739900"/>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6" r:id="rId5"/>
    <p:sldLayoutId id="2147483657" r:id="rId6"/>
    <p:sldLayoutId id="2147483658" r:id="rId7"/>
    <p:sldLayoutId id="2147483659" r:id="rId8"/>
    <p:sldLayoutId id="2147483662" r:id="rId9"/>
    <p:sldLayoutId id="2147483663" r:id="rId1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zahcccs.gov/Resources/Downloads/PharmacyUpdates/AHCCCSDrugList.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woundsource.com/search-pag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hyperlink" Target="https://www.woundsource.com/patientcondition/pressure-ulcers-stages-3-and-4" TargetMode="External"/><Relationship Id="rId2" Type="http://schemas.openxmlformats.org/officeDocument/2006/relationships/hyperlink" Target="https://www.cdc.gov/mmwr/volumes/71/rr/rr7103a1.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IS THE NAME OF ONE OF THE ITEMS YOU NEED TO ORDER WHEN DISCHARGING SOMEONE WITH INSULIN FOR THE FIRST TIME</a:t>
            </a:r>
            <a:endParaRPr dirty="0"/>
          </a:p>
        </p:txBody>
      </p:sp>
      <p:sp>
        <p:nvSpPr>
          <p:cNvPr id="278" name="Google Shape;278;p1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err="1"/>
              <a:t>Gotta</a:t>
            </a:r>
            <a:r>
              <a:rPr lang="en-US" dirty="0"/>
              <a:t> Send '</a:t>
            </a:r>
            <a:r>
              <a:rPr lang="en-US" dirty="0" err="1"/>
              <a:t>Em</a:t>
            </a:r>
            <a:r>
              <a:rPr lang="en-US" dirty="0"/>
              <a:t> Home</a:t>
            </a:r>
            <a:r>
              <a:rPr lang="en" dirty="0"/>
              <a:t> · </a:t>
            </a:r>
            <a:r>
              <a:rPr lang="en" dirty="0">
                <a:solidFill>
                  <a:srgbClr val="FFC319"/>
                </a:solidFill>
              </a:rPr>
              <a:t>$200</a:t>
            </a:r>
            <a:endParaRPr dirty="0">
              <a:solidFill>
                <a:srgbClr val="FFC31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B454-569C-8EEE-4E84-1C9132D456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D90438-5431-38E9-5500-7DD80359C77C}"/>
              </a:ext>
            </a:extLst>
          </p:cNvPr>
          <p:cNvSpPr>
            <a:spLocks noGrp="1"/>
          </p:cNvSpPr>
          <p:nvPr>
            <p:ph idx="1"/>
          </p:nvPr>
        </p:nvSpPr>
        <p:spPr>
          <a:xfrm>
            <a:off x="1022524" y="1475819"/>
            <a:ext cx="7200351" cy="3371845"/>
          </a:xfrm>
        </p:spPr>
        <p:txBody>
          <a:bodyPr/>
          <a:lstStyle/>
          <a:p>
            <a:r>
              <a:rPr lang="en-US" sz="2400" dirty="0"/>
              <a:t>If ordering pens, needles short the better (Longer may only be efficacious if injecting a larger quantity but even then it’s more painful and run the risk of less compliance)</a:t>
            </a:r>
          </a:p>
          <a:p>
            <a:r>
              <a:rPr lang="en-US" sz="2400" dirty="0"/>
              <a:t>If ordering vials, syringe size guidance</a:t>
            </a:r>
            <a:br>
              <a:rPr lang="en-US" sz="2400" dirty="0"/>
            </a:br>
            <a:r>
              <a:rPr lang="en-US" sz="2400" dirty="0"/>
              <a:t>0.3 mL syringe for less than 30U of insulin</a:t>
            </a:r>
            <a:br>
              <a:rPr lang="en-US" sz="2400" dirty="0"/>
            </a:br>
            <a:r>
              <a:rPr lang="en-US" sz="2400" dirty="0"/>
              <a:t>0.5 mL syringe 30U-50U insulin</a:t>
            </a:r>
            <a:br>
              <a:rPr lang="en-US" sz="2400" dirty="0"/>
            </a:br>
            <a:r>
              <a:rPr lang="en-US" sz="2400" dirty="0"/>
              <a:t>1.0 mL syringe &gt;50U of insulin</a:t>
            </a:r>
            <a:endParaRPr lang="en-US" dirty="0"/>
          </a:p>
        </p:txBody>
      </p:sp>
    </p:spTree>
    <p:extLst>
      <p:ext uri="{BB962C8B-B14F-4D97-AF65-F5344CB8AC3E}">
        <p14:creationId xmlns:p14="http://schemas.microsoft.com/office/powerpoint/2010/main" val="426769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IS ONE OF THE SCENARIOS BESIDES MME CUTOFF WHERE YOU SHOULD PRESCRIBE NALOXONE ON DISCHARGE</a:t>
            </a:r>
            <a:endParaRPr dirty="0"/>
          </a:p>
        </p:txBody>
      </p:sp>
      <p:sp>
        <p:nvSpPr>
          <p:cNvPr id="284" name="Google Shape;284;p1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err="1"/>
              <a:t>Gotta</a:t>
            </a:r>
            <a:r>
              <a:rPr lang="en-US" dirty="0"/>
              <a:t> Send '</a:t>
            </a:r>
            <a:r>
              <a:rPr lang="en-US" dirty="0" err="1"/>
              <a:t>Em</a:t>
            </a:r>
            <a:r>
              <a:rPr lang="en-US" dirty="0"/>
              <a:t> Home</a:t>
            </a:r>
            <a:r>
              <a:rPr lang="en" dirty="0"/>
              <a:t> · </a:t>
            </a:r>
            <a:r>
              <a:rPr lang="en" dirty="0">
                <a:solidFill>
                  <a:srgbClr val="FFC319"/>
                </a:solidFill>
              </a:rPr>
              <a:t>$400</a:t>
            </a:r>
            <a:endParaRPr dirty="0">
              <a:solidFill>
                <a:srgbClr val="FFC31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6DF6-11C6-752A-0037-5A872E2D53D5}"/>
              </a:ext>
            </a:extLst>
          </p:cNvPr>
          <p:cNvSpPr>
            <a:spLocks noGrp="1"/>
          </p:cNvSpPr>
          <p:nvPr>
            <p:ph type="title"/>
          </p:nvPr>
        </p:nvSpPr>
        <p:spPr/>
        <p:txBody>
          <a:bodyPr/>
          <a:lstStyle/>
          <a:p>
            <a:r>
              <a:rPr lang="en-US" sz="1200" dirty="0"/>
              <a:t>Any patient diagnosed with COPD, OSA, reduced kidney or liver function or any other medical conditions that may increase their risk of overdose regardless of dose</a:t>
            </a:r>
            <a:br>
              <a:rPr lang="en-US" sz="1200" dirty="0"/>
            </a:br>
            <a:r>
              <a:rPr lang="en-US" sz="1200" dirty="0"/>
              <a:t>Any co-prescription of opiates and benzos</a:t>
            </a:r>
            <a:br>
              <a:rPr lang="en-US" sz="1200" dirty="0"/>
            </a:br>
            <a:r>
              <a:rPr lang="en-US" sz="1200" dirty="0"/>
              <a:t>Receiving medication for opioid use disorder such as methadone, buprenorphine, or naltrexone</a:t>
            </a:r>
            <a:br>
              <a:rPr lang="en-US" sz="1200" dirty="0"/>
            </a:br>
            <a:r>
              <a:rPr lang="en-US" sz="1200" dirty="0"/>
              <a:t>History of overdose</a:t>
            </a:r>
            <a:br>
              <a:rPr lang="en-US" sz="1200" dirty="0"/>
            </a:br>
            <a:r>
              <a:rPr lang="en-US" sz="1200" dirty="0"/>
              <a:t>Using illegal drugs including those purchased “on the street”</a:t>
            </a:r>
            <a:br>
              <a:rPr lang="en-US" sz="1200" dirty="0"/>
            </a:br>
            <a:r>
              <a:rPr lang="en-US" sz="1200" dirty="0"/>
              <a:t>Age 65 or older with non-opioid substance use disorder, report excessive alcohol use, or have a mental health disorder</a:t>
            </a:r>
            <a:br>
              <a:rPr lang="en-US" sz="1200" dirty="0"/>
            </a:br>
            <a:r>
              <a:rPr lang="en-US" sz="1200" dirty="0"/>
              <a:t>History of opiate use and were released from jail or prison or other controlled settings where opiates may be prevalent </a:t>
            </a:r>
            <a:br>
              <a:rPr lang="en-US" sz="1200" u="sng" dirty="0"/>
            </a:br>
            <a:endParaRPr lang="en-US" sz="1200" dirty="0"/>
          </a:p>
        </p:txBody>
      </p:sp>
      <p:sp>
        <p:nvSpPr>
          <p:cNvPr id="3" name="Subtitle 2">
            <a:extLst>
              <a:ext uri="{FF2B5EF4-FFF2-40B4-BE49-F238E27FC236}">
                <a16:creationId xmlns:a16="http://schemas.microsoft.com/office/drawing/2014/main" id="{3367F2EF-DE8A-A442-23A7-F999793289F1}"/>
              </a:ext>
            </a:extLst>
          </p:cNvPr>
          <p:cNvSpPr>
            <a:spLocks noGrp="1"/>
          </p:cNvSpPr>
          <p:nvPr>
            <p:ph type="subTitle" idx="1"/>
          </p:nvPr>
        </p:nvSpPr>
        <p:spPr/>
        <p:txBody>
          <a:bodyPr/>
          <a:lstStyle/>
          <a:p>
            <a:endParaRPr lang="en-US" dirty="0">
              <a:solidFill>
                <a:srgbClr val="FFC319"/>
              </a:solidFill>
            </a:endParaRPr>
          </a:p>
        </p:txBody>
      </p:sp>
    </p:spTree>
    <p:extLst>
      <p:ext uri="{BB962C8B-B14F-4D97-AF65-F5344CB8AC3E}">
        <p14:creationId xmlns:p14="http://schemas.microsoft.com/office/powerpoint/2010/main" val="191584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IS ONE OF THE ITEMS OTHER THAN FOLEY CATH THAT YOU SHOULD ORDER ON DISCHARGE</a:t>
            </a:r>
            <a:endParaRPr dirty="0"/>
          </a:p>
        </p:txBody>
      </p:sp>
      <p:sp>
        <p:nvSpPr>
          <p:cNvPr id="290" name="Google Shape;290;p2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err="1"/>
              <a:t>Gotta</a:t>
            </a:r>
            <a:r>
              <a:rPr lang="en-US" dirty="0"/>
              <a:t> Send '</a:t>
            </a:r>
            <a:r>
              <a:rPr lang="en-US" dirty="0" err="1"/>
              <a:t>Em</a:t>
            </a:r>
            <a:r>
              <a:rPr lang="en-US" dirty="0"/>
              <a:t> Home</a:t>
            </a:r>
            <a:r>
              <a:rPr lang="en" dirty="0"/>
              <a:t> · </a:t>
            </a:r>
            <a:r>
              <a:rPr lang="en" dirty="0">
                <a:solidFill>
                  <a:srgbClr val="FFC319"/>
                </a:solidFill>
              </a:rPr>
              <a:t>$600</a:t>
            </a:r>
            <a:endParaRPr dirty="0">
              <a:solidFill>
                <a:srgbClr val="FFC31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F38F-A439-4DF6-ECCF-F590F20743FF}"/>
              </a:ext>
            </a:extLst>
          </p:cNvPr>
          <p:cNvSpPr>
            <a:spLocks noGrp="1"/>
          </p:cNvSpPr>
          <p:nvPr>
            <p:ph type="title"/>
          </p:nvPr>
        </p:nvSpPr>
        <p:spPr/>
        <p:txBody>
          <a:bodyPr/>
          <a:lstStyle/>
          <a:p>
            <a:r>
              <a:rPr lang="en-US" sz="1600" dirty="0"/>
              <a:t>If ordering straight </a:t>
            </a:r>
            <a:r>
              <a:rPr lang="en-US" sz="1600" dirty="0" err="1"/>
              <a:t>cath</a:t>
            </a:r>
            <a:r>
              <a:rPr lang="en-US" sz="1600" dirty="0"/>
              <a:t> normally just two catheters come from in 14-18 Fr size</a:t>
            </a:r>
            <a:br>
              <a:rPr lang="en-US" sz="1600" dirty="0"/>
            </a:br>
            <a:r>
              <a:rPr lang="en-US" sz="1600" dirty="0"/>
              <a:t>One </a:t>
            </a:r>
            <a:r>
              <a:rPr lang="en-US" sz="1600" dirty="0" err="1"/>
              <a:t>cath</a:t>
            </a:r>
            <a:r>
              <a:rPr lang="en-US" sz="1600" dirty="0"/>
              <a:t> set </a:t>
            </a:r>
            <a:br>
              <a:rPr lang="en-US" sz="1600" dirty="0"/>
            </a:br>
            <a:r>
              <a:rPr lang="en-US" sz="1600" dirty="0"/>
              <a:t>Leg bag </a:t>
            </a:r>
            <a:br>
              <a:rPr lang="en-US" sz="1600" dirty="0"/>
            </a:br>
            <a:r>
              <a:rPr lang="en-US" sz="1600" dirty="0"/>
              <a:t>Urinary drainage bag</a:t>
            </a:r>
            <a:br>
              <a:rPr lang="en-US" sz="1600" dirty="0"/>
            </a:br>
            <a:r>
              <a:rPr lang="en-US" sz="1600" dirty="0"/>
              <a:t>Latex gloves</a:t>
            </a:r>
            <a:br>
              <a:rPr lang="en-US" sz="1600" dirty="0"/>
            </a:br>
            <a:r>
              <a:rPr lang="en-US" sz="1600" dirty="0"/>
              <a:t>Urinal</a:t>
            </a:r>
            <a:br>
              <a:rPr lang="en-US" sz="1600" dirty="0"/>
            </a:br>
            <a:r>
              <a:rPr lang="en-US" sz="1600" dirty="0"/>
              <a:t>Alcohol pads</a:t>
            </a:r>
            <a:endParaRPr lang="en-US" dirty="0"/>
          </a:p>
        </p:txBody>
      </p:sp>
      <p:sp>
        <p:nvSpPr>
          <p:cNvPr id="3" name="Subtitle 2">
            <a:extLst>
              <a:ext uri="{FF2B5EF4-FFF2-40B4-BE49-F238E27FC236}">
                <a16:creationId xmlns:a16="http://schemas.microsoft.com/office/drawing/2014/main" id="{D0CD3886-A47F-E107-6D9F-F7C8E95427A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7125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D52E-E9AB-78FB-433E-4380D56A04F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DA704F5-F8E6-0B43-FE27-B1421865C83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EEF6479-DB03-AD04-914A-1407B23C78E1}"/>
              </a:ext>
            </a:extLst>
          </p:cNvPr>
          <p:cNvPicPr>
            <a:picLocks noChangeAspect="1"/>
          </p:cNvPicPr>
          <p:nvPr/>
        </p:nvPicPr>
        <p:blipFill>
          <a:blip r:embed="rId2"/>
          <a:stretch>
            <a:fillRect/>
          </a:stretch>
        </p:blipFill>
        <p:spPr>
          <a:xfrm>
            <a:off x="1045423" y="1410625"/>
            <a:ext cx="3324225" cy="1743075"/>
          </a:xfrm>
          <a:prstGeom prst="rect">
            <a:avLst/>
          </a:prstGeom>
        </p:spPr>
      </p:pic>
      <p:pic>
        <p:nvPicPr>
          <p:cNvPr id="7" name="Picture 6">
            <a:extLst>
              <a:ext uri="{FF2B5EF4-FFF2-40B4-BE49-F238E27FC236}">
                <a16:creationId xmlns:a16="http://schemas.microsoft.com/office/drawing/2014/main" id="{0004235F-9DF5-189C-D4DA-6FE180BD7F24}"/>
              </a:ext>
            </a:extLst>
          </p:cNvPr>
          <p:cNvPicPr>
            <a:picLocks noChangeAspect="1"/>
          </p:cNvPicPr>
          <p:nvPr/>
        </p:nvPicPr>
        <p:blipFill>
          <a:blip r:embed="rId3"/>
          <a:stretch>
            <a:fillRect/>
          </a:stretch>
        </p:blipFill>
        <p:spPr>
          <a:xfrm>
            <a:off x="4597923" y="188650"/>
            <a:ext cx="3533775" cy="4743450"/>
          </a:xfrm>
          <a:prstGeom prst="rect">
            <a:avLst/>
          </a:prstGeom>
        </p:spPr>
      </p:pic>
    </p:spTree>
    <p:extLst>
      <p:ext uri="{BB962C8B-B14F-4D97-AF65-F5344CB8AC3E}">
        <p14:creationId xmlns:p14="http://schemas.microsoft.com/office/powerpoint/2010/main" val="16049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0EF4-9A7D-36DC-2B77-690537762C2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A92DD06-6EB2-1C7E-D9B9-DC5E669E6E8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39C289E-C1AB-49FA-0B24-92D316CD2319}"/>
              </a:ext>
            </a:extLst>
          </p:cNvPr>
          <p:cNvPicPr>
            <a:picLocks noChangeAspect="1"/>
          </p:cNvPicPr>
          <p:nvPr/>
        </p:nvPicPr>
        <p:blipFill>
          <a:blip r:embed="rId2"/>
          <a:stretch>
            <a:fillRect/>
          </a:stretch>
        </p:blipFill>
        <p:spPr>
          <a:xfrm>
            <a:off x="332432" y="0"/>
            <a:ext cx="8479136" cy="5143500"/>
          </a:xfrm>
          <a:prstGeom prst="rect">
            <a:avLst/>
          </a:prstGeom>
        </p:spPr>
      </p:pic>
    </p:spTree>
    <p:extLst>
      <p:ext uri="{BB962C8B-B14F-4D97-AF65-F5344CB8AC3E}">
        <p14:creationId xmlns:p14="http://schemas.microsoft.com/office/powerpoint/2010/main" val="180794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000" dirty="0"/>
              <a:t>THIS IS ONE OF THE MEDICATIONS THAT NEED A PADR PRIOR TO DISCHARGE WITH MEDICARE/MEDICAID</a:t>
            </a:r>
            <a:endParaRPr sz="2000" dirty="0"/>
          </a:p>
        </p:txBody>
      </p:sp>
      <p:sp>
        <p:nvSpPr>
          <p:cNvPr id="296" name="Google Shape;296;p2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err="1"/>
              <a:t>Gotta</a:t>
            </a:r>
            <a:r>
              <a:rPr lang="en-US" dirty="0"/>
              <a:t> Send '</a:t>
            </a:r>
            <a:r>
              <a:rPr lang="en-US" dirty="0" err="1"/>
              <a:t>Em</a:t>
            </a:r>
            <a:r>
              <a:rPr lang="en-US" dirty="0"/>
              <a:t> Home</a:t>
            </a:r>
            <a:r>
              <a:rPr lang="en" dirty="0"/>
              <a:t> · </a:t>
            </a:r>
            <a:r>
              <a:rPr lang="en" dirty="0">
                <a:solidFill>
                  <a:srgbClr val="FFC319"/>
                </a:solidFill>
              </a:rPr>
              <a:t>$800</a:t>
            </a:r>
            <a:endParaRPr dirty="0">
              <a:solidFill>
                <a:srgbClr val="FFC31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4941-A129-1505-423A-AE447D7040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890875-4A81-0A75-A5BF-0878DED378A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6D26640-2B40-2393-1FC6-183CC5A311E9}"/>
              </a:ext>
            </a:extLst>
          </p:cNvPr>
          <p:cNvPicPr>
            <a:picLocks noChangeAspect="1"/>
          </p:cNvPicPr>
          <p:nvPr/>
        </p:nvPicPr>
        <p:blipFill>
          <a:blip r:embed="rId2"/>
          <a:stretch>
            <a:fillRect/>
          </a:stretch>
        </p:blipFill>
        <p:spPr>
          <a:xfrm>
            <a:off x="628651" y="160735"/>
            <a:ext cx="2536031" cy="4822031"/>
          </a:xfrm>
          <a:prstGeom prst="rect">
            <a:avLst/>
          </a:prstGeom>
        </p:spPr>
      </p:pic>
      <p:pic>
        <p:nvPicPr>
          <p:cNvPr id="1026" name="Picture 2">
            <a:extLst>
              <a:ext uri="{FF2B5EF4-FFF2-40B4-BE49-F238E27FC236}">
                <a16:creationId xmlns:a16="http://schemas.microsoft.com/office/drawing/2014/main" id="{525BFA94-5EE0-A7D1-C865-4590117CB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806" y="1903044"/>
            <a:ext cx="3214194" cy="2521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3EF7B2-F503-77F0-20B3-938677AF3254}"/>
              </a:ext>
            </a:extLst>
          </p:cNvPr>
          <p:cNvPicPr>
            <a:picLocks noChangeAspect="1"/>
          </p:cNvPicPr>
          <p:nvPr/>
        </p:nvPicPr>
        <p:blipFill>
          <a:blip r:embed="rId4"/>
          <a:stretch>
            <a:fillRect/>
          </a:stretch>
        </p:blipFill>
        <p:spPr>
          <a:xfrm>
            <a:off x="3196828" y="1367178"/>
            <a:ext cx="2643188" cy="3593306"/>
          </a:xfrm>
          <a:prstGeom prst="rect">
            <a:avLst/>
          </a:prstGeom>
        </p:spPr>
      </p:pic>
    </p:spTree>
    <p:extLst>
      <p:ext uri="{BB962C8B-B14F-4D97-AF65-F5344CB8AC3E}">
        <p14:creationId xmlns:p14="http://schemas.microsoft.com/office/powerpoint/2010/main" val="427455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F43A-EC06-6FB7-613A-336DFA9A3B0A}"/>
              </a:ext>
            </a:extLst>
          </p:cNvPr>
          <p:cNvSpPr>
            <a:spLocks noGrp="1"/>
          </p:cNvSpPr>
          <p:nvPr>
            <p:ph type="title"/>
          </p:nvPr>
        </p:nvSpPr>
        <p:spPr/>
        <p:txBody>
          <a:bodyPr/>
          <a:lstStyle/>
          <a:p>
            <a:r>
              <a:rPr lang="en-US" dirty="0"/>
              <a:t>Some Common Meds needing PADR with </a:t>
            </a:r>
            <a:r>
              <a:rPr lang="en-US" dirty="0" err="1"/>
              <a:t>medicare</a:t>
            </a:r>
            <a:r>
              <a:rPr lang="en-US" dirty="0"/>
              <a:t>/</a:t>
            </a:r>
            <a:r>
              <a:rPr lang="en-US" dirty="0" err="1"/>
              <a:t>medicaid</a:t>
            </a:r>
            <a:endParaRPr lang="en-US" dirty="0"/>
          </a:p>
        </p:txBody>
      </p:sp>
      <p:sp>
        <p:nvSpPr>
          <p:cNvPr id="3" name="Content Placeholder 2">
            <a:extLst>
              <a:ext uri="{FF2B5EF4-FFF2-40B4-BE49-F238E27FC236}">
                <a16:creationId xmlns:a16="http://schemas.microsoft.com/office/drawing/2014/main" id="{BEF4BC59-0F78-C7E6-B876-0CA3F47180A2}"/>
              </a:ext>
            </a:extLst>
          </p:cNvPr>
          <p:cNvSpPr>
            <a:spLocks noGrp="1"/>
          </p:cNvSpPr>
          <p:nvPr>
            <p:ph idx="1"/>
          </p:nvPr>
        </p:nvSpPr>
        <p:spPr/>
        <p:txBody>
          <a:bodyPr/>
          <a:lstStyle/>
          <a:p>
            <a:r>
              <a:rPr lang="en-US" dirty="0"/>
              <a:t>Long acting opiates</a:t>
            </a:r>
          </a:p>
          <a:p>
            <a:r>
              <a:rPr lang="en-US" dirty="0"/>
              <a:t>Celecoxib</a:t>
            </a:r>
          </a:p>
          <a:p>
            <a:r>
              <a:rPr lang="en-US" dirty="0"/>
              <a:t>GLP-1 agonists (Dulaglutide, exenatide, liraglutide)</a:t>
            </a:r>
          </a:p>
          <a:p>
            <a:r>
              <a:rPr lang="en-US" dirty="0"/>
              <a:t>Ezetimibe </a:t>
            </a:r>
          </a:p>
          <a:p>
            <a:r>
              <a:rPr lang="en-US" dirty="0"/>
              <a:t>Oral vancomycin</a:t>
            </a:r>
          </a:p>
          <a:p>
            <a:r>
              <a:rPr lang="en-US" dirty="0"/>
              <a:t>Valacyclovir </a:t>
            </a:r>
          </a:p>
          <a:p>
            <a:endParaRPr lang="en-US" dirty="0"/>
          </a:p>
          <a:p>
            <a:endParaRPr lang="en-US" dirty="0"/>
          </a:p>
        </p:txBody>
      </p:sp>
    </p:spTree>
    <p:extLst>
      <p:ext uri="{BB962C8B-B14F-4D97-AF65-F5344CB8AC3E}">
        <p14:creationId xmlns:p14="http://schemas.microsoft.com/office/powerpoint/2010/main" val="418991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4750-F163-1F00-D9DC-5E2BB29ABE00}"/>
              </a:ext>
            </a:extLst>
          </p:cNvPr>
          <p:cNvSpPr>
            <a:spLocks noGrp="1"/>
          </p:cNvSpPr>
          <p:nvPr>
            <p:ph type="title"/>
          </p:nvPr>
        </p:nvSpPr>
        <p:spPr/>
        <p:txBody>
          <a:bodyPr/>
          <a:lstStyle/>
          <a:p>
            <a:r>
              <a:rPr lang="en-US" sz="2000" i="1" dirty="0"/>
              <a:t>Ordering insulin at discharge is more than just insulin</a:t>
            </a:r>
            <a:br>
              <a:rPr lang="en-US" sz="2000" b="0" dirty="0"/>
            </a:br>
            <a:r>
              <a:rPr lang="en-US" sz="2000" b="0" dirty="0"/>
              <a:t>Pens or vials with pen needles or syringes respectively</a:t>
            </a:r>
            <a:br>
              <a:rPr lang="en-US" sz="2000" b="0" dirty="0"/>
            </a:br>
            <a:r>
              <a:rPr lang="en-US" sz="2000" b="0" dirty="0"/>
              <a:t>Glucometer for new diabetics</a:t>
            </a:r>
            <a:br>
              <a:rPr lang="en-US" sz="2000" b="0" dirty="0"/>
            </a:br>
            <a:r>
              <a:rPr lang="en-US" sz="2000" b="0" dirty="0"/>
              <a:t>Test strips, lancets, lancet device, alcohol pads</a:t>
            </a:r>
          </a:p>
        </p:txBody>
      </p:sp>
      <p:sp>
        <p:nvSpPr>
          <p:cNvPr id="3" name="Subtitle 2">
            <a:extLst>
              <a:ext uri="{FF2B5EF4-FFF2-40B4-BE49-F238E27FC236}">
                <a16:creationId xmlns:a16="http://schemas.microsoft.com/office/drawing/2014/main" id="{CFEF8A4E-3A55-33F8-0043-AFFE3A821DB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4900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94C5-C9B7-463E-9D8F-3E92EDA9CF6B}"/>
              </a:ext>
            </a:extLst>
          </p:cNvPr>
          <p:cNvSpPr>
            <a:spLocks noGrp="1"/>
          </p:cNvSpPr>
          <p:nvPr>
            <p:ph type="title"/>
          </p:nvPr>
        </p:nvSpPr>
        <p:spPr>
          <a:xfrm>
            <a:off x="1038650" y="1226113"/>
            <a:ext cx="3540900" cy="2879534"/>
          </a:xfrm>
        </p:spPr>
        <p:txBody>
          <a:bodyPr/>
          <a:lstStyle/>
          <a:p>
            <a:r>
              <a:rPr lang="en-US" sz="2400" dirty="0">
                <a:hlinkClick r:id="rId2"/>
              </a:rPr>
              <a:t>https://www.azahcccs.gov/Resources/Downloads/PharmacyUpdates/AHCCCSDrugList.pdf</a:t>
            </a:r>
            <a:br>
              <a:rPr lang="en-US" dirty="0"/>
            </a:br>
            <a:endParaRPr lang="en-US" dirty="0"/>
          </a:p>
        </p:txBody>
      </p:sp>
      <p:sp>
        <p:nvSpPr>
          <p:cNvPr id="3" name="Subtitle 2">
            <a:extLst>
              <a:ext uri="{FF2B5EF4-FFF2-40B4-BE49-F238E27FC236}">
                <a16:creationId xmlns:a16="http://schemas.microsoft.com/office/drawing/2014/main" id="{2F5118E1-FE23-2348-A61C-ADF1CC5178EB}"/>
              </a:ext>
            </a:extLst>
          </p:cNvPr>
          <p:cNvSpPr>
            <a:spLocks noGrp="1"/>
          </p:cNvSpPr>
          <p:nvPr>
            <p:ph type="subTitle" idx="1"/>
          </p:nvPr>
        </p:nvSpPr>
        <p:spPr/>
        <p:txBody>
          <a:bodyPr/>
          <a:lstStyle/>
          <a:p>
            <a:endParaRPr lang="en-US" dirty="0">
              <a:solidFill>
                <a:srgbClr val="FFC319"/>
              </a:solidFill>
            </a:endParaRPr>
          </a:p>
        </p:txBody>
      </p:sp>
      <p:pic>
        <p:nvPicPr>
          <p:cNvPr id="5" name="Picture 4">
            <a:extLst>
              <a:ext uri="{FF2B5EF4-FFF2-40B4-BE49-F238E27FC236}">
                <a16:creationId xmlns:a16="http://schemas.microsoft.com/office/drawing/2014/main" id="{0202E43F-0244-7387-9F57-0622B1AFDC9C}"/>
              </a:ext>
            </a:extLst>
          </p:cNvPr>
          <p:cNvPicPr>
            <a:picLocks noChangeAspect="1"/>
          </p:cNvPicPr>
          <p:nvPr/>
        </p:nvPicPr>
        <p:blipFill>
          <a:blip r:embed="rId3"/>
          <a:stretch>
            <a:fillRect/>
          </a:stretch>
        </p:blipFill>
        <p:spPr>
          <a:xfrm>
            <a:off x="4744959" y="1452282"/>
            <a:ext cx="3836574" cy="2460812"/>
          </a:xfrm>
          <a:prstGeom prst="rect">
            <a:avLst/>
          </a:prstGeom>
        </p:spPr>
      </p:pic>
    </p:spTree>
    <p:extLst>
      <p:ext uri="{BB962C8B-B14F-4D97-AF65-F5344CB8AC3E}">
        <p14:creationId xmlns:p14="http://schemas.microsoft.com/office/powerpoint/2010/main" val="1643256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IS THE MME CUTOFF FOR PRESCRIBING NALOXONE</a:t>
            </a:r>
            <a:endParaRPr dirty="0"/>
          </a:p>
        </p:txBody>
      </p:sp>
      <p:sp>
        <p:nvSpPr>
          <p:cNvPr id="302" name="Google Shape;302;p2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err="1"/>
              <a:t>Gotta</a:t>
            </a:r>
            <a:r>
              <a:rPr lang="en-US" dirty="0"/>
              <a:t> Send '</a:t>
            </a:r>
            <a:r>
              <a:rPr lang="en-US" dirty="0" err="1"/>
              <a:t>Em</a:t>
            </a:r>
            <a:r>
              <a:rPr lang="en-US" dirty="0"/>
              <a:t> Home</a:t>
            </a:r>
            <a:r>
              <a:rPr lang="en" dirty="0"/>
              <a:t> · </a:t>
            </a:r>
            <a:r>
              <a:rPr lang="en" dirty="0">
                <a:solidFill>
                  <a:srgbClr val="FFC319"/>
                </a:solidFill>
              </a:rPr>
              <a:t>$1000</a:t>
            </a:r>
            <a:endParaRPr dirty="0">
              <a:solidFill>
                <a:srgbClr val="FFC31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1E51-9217-5E62-3760-F6E7095DC812}"/>
              </a:ext>
            </a:extLst>
          </p:cNvPr>
          <p:cNvSpPr>
            <a:spLocks noGrp="1"/>
          </p:cNvSpPr>
          <p:nvPr>
            <p:ph type="title"/>
          </p:nvPr>
        </p:nvSpPr>
        <p:spPr/>
        <p:txBody>
          <a:bodyPr/>
          <a:lstStyle/>
          <a:p>
            <a:r>
              <a:rPr lang="en" dirty="0"/>
              <a:t>50 MME</a:t>
            </a:r>
            <a:endParaRPr lang="en-US" dirty="0"/>
          </a:p>
        </p:txBody>
      </p:sp>
      <p:sp>
        <p:nvSpPr>
          <p:cNvPr id="3" name="Subtitle 2">
            <a:extLst>
              <a:ext uri="{FF2B5EF4-FFF2-40B4-BE49-F238E27FC236}">
                <a16:creationId xmlns:a16="http://schemas.microsoft.com/office/drawing/2014/main" id="{48D6BB13-0DE6-E92B-5104-597383AD0F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791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F522-09D3-615E-4C83-7AEB84E3E3FD}"/>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F68A2D1-A8D8-1356-549B-9CBD01160DDC}"/>
              </a:ext>
            </a:extLst>
          </p:cNvPr>
          <p:cNvSpPr>
            <a:spLocks noGrp="1"/>
          </p:cNvSpPr>
          <p:nvPr>
            <p:ph type="subTitle" idx="1"/>
          </p:nvPr>
        </p:nvSpPr>
        <p:spPr/>
        <p:txBody>
          <a:bodyPr/>
          <a:lstStyle/>
          <a:p>
            <a:endParaRPr lang="en-US"/>
          </a:p>
        </p:txBody>
      </p:sp>
      <p:pic>
        <p:nvPicPr>
          <p:cNvPr id="4" name="Picture 2" descr="CDC Calculating MME Conversion Factor chart | Download Scientific Diagram">
            <a:extLst>
              <a:ext uri="{FF2B5EF4-FFF2-40B4-BE49-F238E27FC236}">
                <a16:creationId xmlns:a16="http://schemas.microsoft.com/office/drawing/2014/main" id="{5EBA7582-E47F-D63E-9D65-2B2CC8170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152" y="712122"/>
            <a:ext cx="3546223" cy="337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5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IS HOW YOU ORDER WOUND CARE SUPPLIES AT BANNER/VA</a:t>
            </a:r>
            <a:endParaRPr dirty="0"/>
          </a:p>
        </p:txBody>
      </p:sp>
      <p:sp>
        <p:nvSpPr>
          <p:cNvPr id="308" name="Google Shape;308;p2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Ouch That Hurts</a:t>
            </a:r>
            <a:r>
              <a:rPr lang="en" dirty="0"/>
              <a:t> · </a:t>
            </a:r>
            <a:r>
              <a:rPr lang="en" dirty="0">
                <a:solidFill>
                  <a:srgbClr val="FFC319"/>
                </a:solidFill>
              </a:rPr>
              <a:t>$200</a:t>
            </a:r>
            <a:endParaRPr dirty="0">
              <a:solidFill>
                <a:srgbClr val="FFC31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5D03-F53E-9A6E-EBFC-E843B12F371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98FAA42-BF00-0BEE-90BF-5B8F4B5FD73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D79666A-C39A-6EF5-B98C-5AA362124A93}"/>
              </a:ext>
            </a:extLst>
          </p:cNvPr>
          <p:cNvPicPr>
            <a:picLocks noChangeAspect="1"/>
          </p:cNvPicPr>
          <p:nvPr/>
        </p:nvPicPr>
        <p:blipFill>
          <a:blip r:embed="rId2"/>
          <a:stretch>
            <a:fillRect/>
          </a:stretch>
        </p:blipFill>
        <p:spPr>
          <a:xfrm>
            <a:off x="2974339" y="391355"/>
            <a:ext cx="2644195" cy="4360790"/>
          </a:xfrm>
          <a:prstGeom prst="rect">
            <a:avLst/>
          </a:prstGeom>
        </p:spPr>
      </p:pic>
    </p:spTree>
    <p:extLst>
      <p:ext uri="{BB962C8B-B14F-4D97-AF65-F5344CB8AC3E}">
        <p14:creationId xmlns:p14="http://schemas.microsoft.com/office/powerpoint/2010/main" val="3309533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FBA7-C1EB-E787-D328-62F638182C3C}"/>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AC48981-5682-21BC-5E88-CBEF8856DBD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8CC8D803-1639-E2E9-5D66-13D99426E1C1}"/>
              </a:ext>
            </a:extLst>
          </p:cNvPr>
          <p:cNvPicPr>
            <a:picLocks noChangeAspect="1"/>
          </p:cNvPicPr>
          <p:nvPr/>
        </p:nvPicPr>
        <p:blipFill>
          <a:blip r:embed="rId2"/>
          <a:stretch>
            <a:fillRect/>
          </a:stretch>
        </p:blipFill>
        <p:spPr>
          <a:xfrm>
            <a:off x="112012" y="194981"/>
            <a:ext cx="5675638" cy="4853391"/>
          </a:xfrm>
          <a:prstGeom prst="rect">
            <a:avLst/>
          </a:prstGeom>
        </p:spPr>
      </p:pic>
      <p:pic>
        <p:nvPicPr>
          <p:cNvPr id="5" name="Picture 4">
            <a:extLst>
              <a:ext uri="{FF2B5EF4-FFF2-40B4-BE49-F238E27FC236}">
                <a16:creationId xmlns:a16="http://schemas.microsoft.com/office/drawing/2014/main" id="{F69BDADD-6FEE-E9EF-AE2D-1BDA8E0E0CB6}"/>
              </a:ext>
            </a:extLst>
          </p:cNvPr>
          <p:cNvPicPr>
            <a:picLocks noChangeAspect="1"/>
          </p:cNvPicPr>
          <p:nvPr/>
        </p:nvPicPr>
        <p:blipFill>
          <a:blip r:embed="rId3"/>
          <a:stretch>
            <a:fillRect/>
          </a:stretch>
        </p:blipFill>
        <p:spPr>
          <a:xfrm>
            <a:off x="5787650" y="2103253"/>
            <a:ext cx="6942344" cy="1263926"/>
          </a:xfrm>
          <a:prstGeom prst="rect">
            <a:avLst/>
          </a:prstGeom>
        </p:spPr>
      </p:pic>
    </p:spTree>
    <p:extLst>
      <p:ext uri="{BB962C8B-B14F-4D97-AF65-F5344CB8AC3E}">
        <p14:creationId xmlns:p14="http://schemas.microsoft.com/office/powerpoint/2010/main" val="211110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58E6-9411-0121-033F-FFBAAEB974CC}"/>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29FD8A9C-C661-B5AF-CA2F-6B256A92C7D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797AC7B-F5E1-6759-A307-21AE1AE56371}"/>
              </a:ext>
            </a:extLst>
          </p:cNvPr>
          <p:cNvPicPr>
            <a:picLocks noChangeAspect="1"/>
          </p:cNvPicPr>
          <p:nvPr/>
        </p:nvPicPr>
        <p:blipFill>
          <a:blip r:embed="rId2"/>
          <a:stretch>
            <a:fillRect/>
          </a:stretch>
        </p:blipFill>
        <p:spPr>
          <a:xfrm>
            <a:off x="1491460" y="0"/>
            <a:ext cx="6161079" cy="5143500"/>
          </a:xfrm>
          <a:prstGeom prst="rect">
            <a:avLst/>
          </a:prstGeom>
        </p:spPr>
      </p:pic>
    </p:spTree>
    <p:extLst>
      <p:ext uri="{BB962C8B-B14F-4D97-AF65-F5344CB8AC3E}">
        <p14:creationId xmlns:p14="http://schemas.microsoft.com/office/powerpoint/2010/main" val="3446051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7F94-33DD-ADF1-60F1-FFD601074828}"/>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38DF6F0-DC01-4E36-6D22-44FA4325A91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FA67FD5-93E0-788A-4B04-A629E3C1E307}"/>
              </a:ext>
            </a:extLst>
          </p:cNvPr>
          <p:cNvPicPr>
            <a:picLocks noChangeAspect="1"/>
          </p:cNvPicPr>
          <p:nvPr/>
        </p:nvPicPr>
        <p:blipFill>
          <a:blip r:embed="rId2"/>
          <a:stretch>
            <a:fillRect/>
          </a:stretch>
        </p:blipFill>
        <p:spPr>
          <a:xfrm>
            <a:off x="1747520" y="179849"/>
            <a:ext cx="5844579" cy="4783801"/>
          </a:xfrm>
          <a:prstGeom prst="rect">
            <a:avLst/>
          </a:prstGeom>
        </p:spPr>
      </p:pic>
    </p:spTree>
    <p:extLst>
      <p:ext uri="{BB962C8B-B14F-4D97-AF65-F5344CB8AC3E}">
        <p14:creationId xmlns:p14="http://schemas.microsoft.com/office/powerpoint/2010/main" val="291841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214A-356C-096B-F077-A5A363176AE2}"/>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944C7AE-2B02-AC02-1877-0957B808B99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5228B64-2090-3A45-63F9-BE398EC9117E}"/>
              </a:ext>
            </a:extLst>
          </p:cNvPr>
          <p:cNvPicPr>
            <a:picLocks noChangeAspect="1"/>
          </p:cNvPicPr>
          <p:nvPr/>
        </p:nvPicPr>
        <p:blipFill>
          <a:blip r:embed="rId3"/>
          <a:stretch>
            <a:fillRect/>
          </a:stretch>
        </p:blipFill>
        <p:spPr>
          <a:xfrm>
            <a:off x="340360" y="916921"/>
            <a:ext cx="8463280" cy="3405208"/>
          </a:xfrm>
          <a:prstGeom prst="rect">
            <a:avLst/>
          </a:prstGeom>
        </p:spPr>
      </p:pic>
    </p:spTree>
    <p:extLst>
      <p:ext uri="{BB962C8B-B14F-4D97-AF65-F5344CB8AC3E}">
        <p14:creationId xmlns:p14="http://schemas.microsoft.com/office/powerpoint/2010/main" val="115954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3352-2095-6188-4292-60E9F949E5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E616B4-A4AD-4531-7097-020E2A8323D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6EC1B4D-DAF1-E90C-E55F-E00E36AF9EDD}"/>
              </a:ext>
            </a:extLst>
          </p:cNvPr>
          <p:cNvPicPr>
            <a:picLocks noChangeAspect="1"/>
          </p:cNvPicPr>
          <p:nvPr/>
        </p:nvPicPr>
        <p:blipFill>
          <a:blip r:embed="rId2"/>
          <a:stretch>
            <a:fillRect/>
          </a:stretch>
        </p:blipFill>
        <p:spPr>
          <a:xfrm>
            <a:off x="971523" y="770930"/>
            <a:ext cx="3600478" cy="1390719"/>
          </a:xfrm>
          <a:prstGeom prst="rect">
            <a:avLst/>
          </a:prstGeom>
        </p:spPr>
      </p:pic>
      <p:pic>
        <p:nvPicPr>
          <p:cNvPr id="7" name="Picture 6">
            <a:extLst>
              <a:ext uri="{FF2B5EF4-FFF2-40B4-BE49-F238E27FC236}">
                <a16:creationId xmlns:a16="http://schemas.microsoft.com/office/drawing/2014/main" id="{7F641DFB-474B-58A2-E47F-13D0B2A7C168}"/>
              </a:ext>
            </a:extLst>
          </p:cNvPr>
          <p:cNvPicPr>
            <a:picLocks noChangeAspect="1"/>
          </p:cNvPicPr>
          <p:nvPr/>
        </p:nvPicPr>
        <p:blipFill>
          <a:blip r:embed="rId3"/>
          <a:stretch>
            <a:fillRect/>
          </a:stretch>
        </p:blipFill>
        <p:spPr>
          <a:xfrm>
            <a:off x="5054724" y="582213"/>
            <a:ext cx="3273553" cy="1617291"/>
          </a:xfrm>
          <a:prstGeom prst="rect">
            <a:avLst/>
          </a:prstGeom>
        </p:spPr>
      </p:pic>
      <p:pic>
        <p:nvPicPr>
          <p:cNvPr id="9" name="Picture 8">
            <a:extLst>
              <a:ext uri="{FF2B5EF4-FFF2-40B4-BE49-F238E27FC236}">
                <a16:creationId xmlns:a16="http://schemas.microsoft.com/office/drawing/2014/main" id="{470B8A08-B269-8071-B83A-7F56911915EB}"/>
              </a:ext>
            </a:extLst>
          </p:cNvPr>
          <p:cNvPicPr>
            <a:picLocks noChangeAspect="1"/>
          </p:cNvPicPr>
          <p:nvPr/>
        </p:nvPicPr>
        <p:blipFill>
          <a:blip r:embed="rId4"/>
          <a:stretch>
            <a:fillRect/>
          </a:stretch>
        </p:blipFill>
        <p:spPr>
          <a:xfrm>
            <a:off x="1812472" y="2262852"/>
            <a:ext cx="5420429" cy="2693381"/>
          </a:xfrm>
          <a:prstGeom prst="rect">
            <a:avLst/>
          </a:prstGeom>
        </p:spPr>
      </p:pic>
    </p:spTree>
    <p:extLst>
      <p:ext uri="{BB962C8B-B14F-4D97-AF65-F5344CB8AC3E}">
        <p14:creationId xmlns:p14="http://schemas.microsoft.com/office/powerpoint/2010/main" val="69967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EBB3-573D-5D28-FAC8-4D11EC09A8C9}"/>
              </a:ext>
            </a:extLst>
          </p:cNvPr>
          <p:cNvSpPr>
            <a:spLocks noGrp="1"/>
          </p:cNvSpPr>
          <p:nvPr>
            <p:ph type="title"/>
          </p:nvPr>
        </p:nvSpPr>
        <p:spPr/>
        <p:txBody>
          <a:bodyPr/>
          <a:lstStyle/>
          <a:p>
            <a:r>
              <a:rPr lang="en-US" sz="1800" dirty="0"/>
              <a:t>Also DME tab at Banner will have</a:t>
            </a:r>
            <a:br>
              <a:rPr lang="en-US" sz="1800" dirty="0"/>
            </a:br>
            <a:r>
              <a:rPr lang="en-US" sz="1800" dirty="0"/>
              <a:t>Home health orders</a:t>
            </a:r>
            <a:br>
              <a:rPr lang="en-US" sz="1800" dirty="0"/>
            </a:br>
            <a:r>
              <a:rPr lang="en-US" sz="1800" dirty="0"/>
              <a:t>Outpatient orders</a:t>
            </a:r>
            <a:br>
              <a:rPr lang="en-US" sz="1800" dirty="0"/>
            </a:br>
            <a:r>
              <a:rPr lang="en-US" sz="1800" dirty="0"/>
              <a:t>Wound supplies</a:t>
            </a:r>
            <a:br>
              <a:rPr lang="en-US" sz="1800" dirty="0"/>
            </a:br>
            <a:r>
              <a:rPr lang="en-US" sz="1800" dirty="0"/>
              <a:t>Ostomy supplies </a:t>
            </a:r>
            <a:br>
              <a:rPr lang="en-US" sz="1800" dirty="0"/>
            </a:br>
            <a:r>
              <a:rPr lang="en-US" sz="1800" dirty="0"/>
              <a:t>Trach supplies</a:t>
            </a:r>
            <a:br>
              <a:rPr lang="en-US" sz="1800" dirty="0"/>
            </a:br>
            <a:r>
              <a:rPr lang="en-US" sz="1800" dirty="0"/>
              <a:t>Cardiac vest</a:t>
            </a:r>
            <a:br>
              <a:rPr lang="en-US" sz="1800" dirty="0"/>
            </a:br>
            <a:r>
              <a:rPr lang="en-US" sz="1800" dirty="0"/>
              <a:t>Work and school note</a:t>
            </a:r>
            <a:br>
              <a:rPr lang="en-US" sz="1800" dirty="0"/>
            </a:br>
            <a:endParaRPr lang="en-US" sz="1800" dirty="0"/>
          </a:p>
        </p:txBody>
      </p:sp>
      <p:sp>
        <p:nvSpPr>
          <p:cNvPr id="3" name="Subtitle 2">
            <a:extLst>
              <a:ext uri="{FF2B5EF4-FFF2-40B4-BE49-F238E27FC236}">
                <a16:creationId xmlns:a16="http://schemas.microsoft.com/office/drawing/2014/main" id="{5F86272E-D46F-27D0-848E-4730AE5996AE}"/>
              </a:ext>
            </a:extLst>
          </p:cNvPr>
          <p:cNvSpPr>
            <a:spLocks noGrp="1"/>
          </p:cNvSpPr>
          <p:nvPr>
            <p:ph type="subTitle" idx="1"/>
          </p:nvPr>
        </p:nvSpPr>
        <p:spPr/>
        <p:txBody>
          <a:bodyPr/>
          <a:lstStyle/>
          <a:p>
            <a:r>
              <a:rPr lang="en-US" dirty="0"/>
              <a:t>To not bore you with more screenshots</a:t>
            </a:r>
          </a:p>
        </p:txBody>
      </p:sp>
    </p:spTree>
    <p:extLst>
      <p:ext uri="{BB962C8B-B14F-4D97-AF65-F5344CB8AC3E}">
        <p14:creationId xmlns:p14="http://schemas.microsoft.com/office/powerpoint/2010/main" val="57750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297A-7CE4-88E9-7019-12964B47D93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EB04B37-20D1-9F87-F8A4-8AFD04EF8ED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8EF8F2E3-6C38-6A5E-3013-EB40DCFF50D4}"/>
              </a:ext>
            </a:extLst>
          </p:cNvPr>
          <p:cNvPicPr>
            <a:picLocks noChangeAspect="1"/>
          </p:cNvPicPr>
          <p:nvPr/>
        </p:nvPicPr>
        <p:blipFill>
          <a:blip r:embed="rId2"/>
          <a:stretch>
            <a:fillRect/>
          </a:stretch>
        </p:blipFill>
        <p:spPr>
          <a:xfrm>
            <a:off x="1137419" y="536701"/>
            <a:ext cx="3237963" cy="3617724"/>
          </a:xfrm>
          <a:prstGeom prst="rect">
            <a:avLst/>
          </a:prstGeom>
        </p:spPr>
      </p:pic>
      <p:pic>
        <p:nvPicPr>
          <p:cNvPr id="5" name="Picture 4">
            <a:extLst>
              <a:ext uri="{FF2B5EF4-FFF2-40B4-BE49-F238E27FC236}">
                <a16:creationId xmlns:a16="http://schemas.microsoft.com/office/drawing/2014/main" id="{2B37349C-CFEC-3852-3032-66FBDF2D7019}"/>
              </a:ext>
            </a:extLst>
          </p:cNvPr>
          <p:cNvPicPr>
            <a:picLocks noChangeAspect="1"/>
          </p:cNvPicPr>
          <p:nvPr/>
        </p:nvPicPr>
        <p:blipFill>
          <a:blip r:embed="rId3"/>
          <a:stretch>
            <a:fillRect/>
          </a:stretch>
        </p:blipFill>
        <p:spPr>
          <a:xfrm>
            <a:off x="4480726" y="1298581"/>
            <a:ext cx="3410516" cy="2345572"/>
          </a:xfrm>
          <a:prstGeom prst="rect">
            <a:avLst/>
          </a:prstGeom>
        </p:spPr>
      </p:pic>
    </p:spTree>
    <p:extLst>
      <p:ext uri="{BB962C8B-B14F-4D97-AF65-F5344CB8AC3E}">
        <p14:creationId xmlns:p14="http://schemas.microsoft.com/office/powerpoint/2010/main" val="2334945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F9D7-75E3-518C-1D33-48742CD47E9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50F8CA4-47B5-F9C4-7AC5-52BA67527A8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D75E424-B315-B798-530C-35B655918223}"/>
              </a:ext>
            </a:extLst>
          </p:cNvPr>
          <p:cNvPicPr>
            <a:picLocks noChangeAspect="1"/>
          </p:cNvPicPr>
          <p:nvPr/>
        </p:nvPicPr>
        <p:blipFill>
          <a:blip r:embed="rId2"/>
          <a:stretch>
            <a:fillRect/>
          </a:stretch>
        </p:blipFill>
        <p:spPr>
          <a:xfrm>
            <a:off x="1405673" y="168088"/>
            <a:ext cx="6345653" cy="3894787"/>
          </a:xfrm>
          <a:prstGeom prst="rect">
            <a:avLst/>
          </a:prstGeom>
        </p:spPr>
      </p:pic>
    </p:spTree>
    <p:extLst>
      <p:ext uri="{BB962C8B-B14F-4D97-AF65-F5344CB8AC3E}">
        <p14:creationId xmlns:p14="http://schemas.microsoft.com/office/powerpoint/2010/main" val="2821686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176-9634-B679-A8C2-DC49EB20027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259FE53-6D87-214F-D70D-61046F0BD72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845FB51-43C6-1946-A58A-00F53CE99FDA}"/>
              </a:ext>
            </a:extLst>
          </p:cNvPr>
          <p:cNvPicPr>
            <a:picLocks noChangeAspect="1"/>
          </p:cNvPicPr>
          <p:nvPr/>
        </p:nvPicPr>
        <p:blipFill>
          <a:blip r:embed="rId2"/>
          <a:stretch>
            <a:fillRect/>
          </a:stretch>
        </p:blipFill>
        <p:spPr>
          <a:xfrm>
            <a:off x="636420" y="1961558"/>
            <a:ext cx="7884160" cy="1220383"/>
          </a:xfrm>
          <a:prstGeom prst="rect">
            <a:avLst/>
          </a:prstGeom>
        </p:spPr>
      </p:pic>
    </p:spTree>
    <p:extLst>
      <p:ext uri="{BB962C8B-B14F-4D97-AF65-F5344CB8AC3E}">
        <p14:creationId xmlns:p14="http://schemas.microsoft.com/office/powerpoint/2010/main" val="1181360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7F50-BAEC-2D5D-4F89-81DB81FC5857}"/>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1FEB2DC5-64E5-A3E2-B0D3-87A27F77C7A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0F9D8DD-7D87-399C-C178-221FCBCE4AF6}"/>
              </a:ext>
            </a:extLst>
          </p:cNvPr>
          <p:cNvPicPr>
            <a:picLocks noChangeAspect="1"/>
          </p:cNvPicPr>
          <p:nvPr/>
        </p:nvPicPr>
        <p:blipFill>
          <a:blip r:embed="rId2"/>
          <a:stretch>
            <a:fillRect/>
          </a:stretch>
        </p:blipFill>
        <p:spPr>
          <a:xfrm>
            <a:off x="375210" y="0"/>
            <a:ext cx="8393579" cy="5143500"/>
          </a:xfrm>
          <a:prstGeom prst="rect">
            <a:avLst/>
          </a:prstGeom>
        </p:spPr>
      </p:pic>
    </p:spTree>
    <p:extLst>
      <p:ext uri="{BB962C8B-B14F-4D97-AF65-F5344CB8AC3E}">
        <p14:creationId xmlns:p14="http://schemas.microsoft.com/office/powerpoint/2010/main" val="3282364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TYPE OF DRESSING DERIVED FROM SEAWEED IS EFFICACIOUS FOR EXUDATIVE WOUNDS</a:t>
            </a:r>
            <a:endParaRPr dirty="0"/>
          </a:p>
        </p:txBody>
      </p:sp>
      <p:sp>
        <p:nvSpPr>
          <p:cNvPr id="314" name="Google Shape;314;p2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Ouch That Hurts</a:t>
            </a:r>
            <a:r>
              <a:rPr lang="en" dirty="0"/>
              <a:t> · </a:t>
            </a:r>
            <a:r>
              <a:rPr lang="en" dirty="0">
                <a:solidFill>
                  <a:srgbClr val="FFC319"/>
                </a:solidFill>
              </a:rPr>
              <a:t>$400</a:t>
            </a:r>
            <a:endParaRPr dirty="0">
              <a:solidFill>
                <a:srgbClr val="FFC31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5918-7658-2DE4-1257-0E0FB19D234C}"/>
              </a:ext>
            </a:extLst>
          </p:cNvPr>
          <p:cNvSpPr>
            <a:spLocks noGrp="1"/>
          </p:cNvSpPr>
          <p:nvPr>
            <p:ph type="title"/>
          </p:nvPr>
        </p:nvSpPr>
        <p:spPr>
          <a:xfrm>
            <a:off x="911051" y="1084625"/>
            <a:ext cx="4420707" cy="3188100"/>
          </a:xfrm>
        </p:spPr>
        <p:txBody>
          <a:bodyPr/>
          <a:lstStyle/>
          <a:p>
            <a:br>
              <a:rPr lang="en-US" sz="1200" dirty="0"/>
            </a:br>
            <a:br>
              <a:rPr lang="en-US" sz="1200" dirty="0"/>
            </a:br>
            <a:br>
              <a:rPr lang="en-US" sz="1200" dirty="0"/>
            </a:br>
            <a:br>
              <a:rPr lang="en-US" sz="1200" dirty="0"/>
            </a:br>
            <a:r>
              <a:rPr lang="en-US" sz="1200" dirty="0"/>
              <a:t>ALGINATE DRESSINGS</a:t>
            </a:r>
            <a:br>
              <a:rPr lang="en-US" sz="1200" dirty="0"/>
            </a:br>
            <a:r>
              <a:rPr lang="en-US" sz="1200" dirty="0"/>
              <a:t>Provides moisture to prevent wounds from drying out and allows for quicker wound healing</a:t>
            </a:r>
            <a:br>
              <a:rPr lang="en-US" sz="1200" dirty="0"/>
            </a:br>
            <a:r>
              <a:rPr lang="en-US" sz="1200" dirty="0"/>
              <a:t>Pressure ulcers, diabetic foot ulcers, cavity wounds, venous leg ulcers, post-op wounds, trauma wounds, partial thickness burns</a:t>
            </a:r>
            <a:br>
              <a:rPr lang="en-US" sz="1200" dirty="0"/>
            </a:br>
            <a:r>
              <a:rPr lang="en-US" sz="1200" dirty="0"/>
              <a:t>Not used in bleeding wounds, minimal exudate or dry wounds, surgical implants or third degree burns</a:t>
            </a:r>
            <a:br>
              <a:rPr lang="en-US" sz="1200" dirty="0"/>
            </a:br>
            <a:r>
              <a:rPr lang="en-US" sz="1200" dirty="0"/>
              <a:t>Note with silver provides ionic silver complex that provides antimicrobial protection (Mainly for high exudating wounds)</a:t>
            </a:r>
            <a:br>
              <a:rPr lang="en-US" sz="1200" dirty="0"/>
            </a:br>
            <a:r>
              <a:rPr lang="en-US" sz="1200" dirty="0"/>
              <a:t>May need secondary dressing as it does not hold on its own</a:t>
            </a:r>
            <a:br>
              <a:rPr lang="en-US" dirty="0"/>
            </a:br>
            <a:endParaRPr lang="en-US" dirty="0"/>
          </a:p>
        </p:txBody>
      </p:sp>
      <p:sp>
        <p:nvSpPr>
          <p:cNvPr id="3" name="Subtitle 2">
            <a:extLst>
              <a:ext uri="{FF2B5EF4-FFF2-40B4-BE49-F238E27FC236}">
                <a16:creationId xmlns:a16="http://schemas.microsoft.com/office/drawing/2014/main" id="{E45D6C05-379A-1ED4-6FA5-815324392C66}"/>
              </a:ext>
            </a:extLst>
          </p:cNvPr>
          <p:cNvSpPr>
            <a:spLocks noGrp="1"/>
          </p:cNvSpPr>
          <p:nvPr>
            <p:ph type="subTitle" idx="1"/>
          </p:nvPr>
        </p:nvSpPr>
        <p:spPr/>
        <p:txBody>
          <a:bodyPr/>
          <a:lstStyle/>
          <a:p>
            <a:endParaRPr lang="en-US"/>
          </a:p>
        </p:txBody>
      </p:sp>
      <p:pic>
        <p:nvPicPr>
          <p:cNvPr id="4" name="Picture 2" descr="Amazon.com: Algisite M Calcium Alginate Dressing 4 x 4 in./Qty 10 : Health  &amp; Household">
            <a:extLst>
              <a:ext uri="{FF2B5EF4-FFF2-40B4-BE49-F238E27FC236}">
                <a16:creationId xmlns:a16="http://schemas.microsoft.com/office/drawing/2014/main" id="{F293467C-56D6-224D-1BED-56B142B90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120" y="1492624"/>
            <a:ext cx="2410073" cy="23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82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IS TYPE OF DRESSING USED FOR EXUDATIVE WOUNDS CHANGES COLOR FROM BROWN TO YELLOW/GRAY WHEN DRESSING NEEDS TO BE CHANGED</a:t>
            </a:r>
            <a:endParaRPr sz="2800" dirty="0"/>
          </a:p>
        </p:txBody>
      </p:sp>
      <p:sp>
        <p:nvSpPr>
          <p:cNvPr id="320" name="Google Shape;320;p2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Ouch That Hurts</a:t>
            </a:r>
            <a:r>
              <a:rPr lang="en" dirty="0"/>
              <a:t> · </a:t>
            </a:r>
            <a:r>
              <a:rPr lang="en" dirty="0">
                <a:solidFill>
                  <a:srgbClr val="FFC319"/>
                </a:solidFill>
              </a:rPr>
              <a:t>$600</a:t>
            </a:r>
            <a:endParaRPr dirty="0">
              <a:solidFill>
                <a:srgbClr val="FFC31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3092-8D14-81BA-7F10-693B3DB8F238}"/>
              </a:ext>
            </a:extLst>
          </p:cNvPr>
          <p:cNvSpPr>
            <a:spLocks noGrp="1"/>
          </p:cNvSpPr>
          <p:nvPr>
            <p:ph type="title"/>
          </p:nvPr>
        </p:nvSpPr>
        <p:spPr>
          <a:xfrm>
            <a:off x="1200163" y="1241990"/>
            <a:ext cx="3049107" cy="3188100"/>
          </a:xfrm>
        </p:spPr>
        <p:txBody>
          <a:bodyPr/>
          <a:lstStyle/>
          <a:p>
            <a:r>
              <a:rPr lang="en-US" sz="1800" dirty="0" err="1"/>
              <a:t>Cadexomer</a:t>
            </a:r>
            <a:r>
              <a:rPr lang="en-US" sz="1800" dirty="0"/>
              <a:t> Iodine Dressing</a:t>
            </a:r>
            <a:br>
              <a:rPr lang="en-US" sz="1400" dirty="0"/>
            </a:br>
            <a:r>
              <a:rPr lang="en-US" sz="1400" dirty="0"/>
              <a:t>Used for exudative wounds, wounds such as venous ulcers, pressure injuries, diabetic ulcers, and traumatic or surgical wounds</a:t>
            </a:r>
            <a:br>
              <a:rPr lang="en-US" sz="1400" dirty="0"/>
            </a:br>
            <a:r>
              <a:rPr lang="en-US" sz="1400" dirty="0"/>
              <a:t>Do not use in patients with any thyroid disorder, pregnant or lactating women</a:t>
            </a:r>
            <a:br>
              <a:rPr lang="en-US" sz="1400" dirty="0"/>
            </a:br>
            <a:r>
              <a:rPr lang="en-US" sz="1400" dirty="0"/>
              <a:t>Bactericidal</a:t>
            </a:r>
            <a:br>
              <a:rPr lang="en-US" sz="1400" dirty="0"/>
            </a:br>
            <a:r>
              <a:rPr lang="en-US" sz="1400" dirty="0"/>
              <a:t>Changes color from brown to yellow/gray when dressing needs to be changed</a:t>
            </a:r>
            <a:br>
              <a:rPr lang="en-US" sz="1400" dirty="0"/>
            </a:br>
            <a:r>
              <a:rPr lang="en-US" sz="1400" dirty="0"/>
              <a:t>Not effective with dry wounds</a:t>
            </a:r>
            <a:br>
              <a:rPr lang="en-US" sz="1600" dirty="0"/>
            </a:br>
            <a:endParaRPr lang="en-US" sz="1600" dirty="0"/>
          </a:p>
        </p:txBody>
      </p:sp>
      <p:sp>
        <p:nvSpPr>
          <p:cNvPr id="3" name="Subtitle 2">
            <a:extLst>
              <a:ext uri="{FF2B5EF4-FFF2-40B4-BE49-F238E27FC236}">
                <a16:creationId xmlns:a16="http://schemas.microsoft.com/office/drawing/2014/main" id="{5D18D6FB-471E-B59E-74D5-BDF2754BD93D}"/>
              </a:ext>
            </a:extLst>
          </p:cNvPr>
          <p:cNvSpPr>
            <a:spLocks noGrp="1"/>
          </p:cNvSpPr>
          <p:nvPr>
            <p:ph type="subTitle" idx="1"/>
          </p:nvPr>
        </p:nvSpPr>
        <p:spPr/>
        <p:txBody>
          <a:bodyPr/>
          <a:lstStyle/>
          <a:p>
            <a:endParaRPr lang="en-US"/>
          </a:p>
        </p:txBody>
      </p:sp>
      <p:pic>
        <p:nvPicPr>
          <p:cNvPr id="1026" name="Picture 2" descr="Iodoflex® Cadexomer Iodine Gel Pad Dressing 5g, 1-1/2&quot; x 2-3/8&quot; -  DirectPatient.com">
            <a:extLst>
              <a:ext uri="{FF2B5EF4-FFF2-40B4-BE49-F238E27FC236}">
                <a16:creationId xmlns:a16="http://schemas.microsoft.com/office/drawing/2014/main" id="{65C1ABD2-ECE1-4D56-03F2-A98ED9B29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22027"/>
            <a:ext cx="25622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18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TYPE OF DRESSING IS VERSATILE, NOT USED FOR INFECTED WOUNDS, DERIVED FROM PORCINE OR BOVINE</a:t>
            </a:r>
            <a:endParaRPr dirty="0"/>
          </a:p>
        </p:txBody>
      </p:sp>
      <p:sp>
        <p:nvSpPr>
          <p:cNvPr id="326" name="Google Shape;326;p2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Ouch That Hurts</a:t>
            </a:r>
            <a:r>
              <a:rPr lang="en" dirty="0"/>
              <a:t> · </a:t>
            </a:r>
            <a:r>
              <a:rPr lang="en" dirty="0">
                <a:solidFill>
                  <a:srgbClr val="FFC319"/>
                </a:solidFill>
              </a:rPr>
              <a:t>$800</a:t>
            </a:r>
            <a:endParaRPr dirty="0">
              <a:solidFill>
                <a:srgbClr val="FFC31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D5E1B-E59A-D589-B858-5F9935E6A2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65B901-F33E-C096-AA7A-2CB8B7B4D88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106CBFE-6EDC-E91A-8650-833F611D6DE3}"/>
              </a:ext>
            </a:extLst>
          </p:cNvPr>
          <p:cNvPicPr>
            <a:picLocks noChangeAspect="1"/>
          </p:cNvPicPr>
          <p:nvPr/>
        </p:nvPicPr>
        <p:blipFill>
          <a:blip r:embed="rId2"/>
          <a:stretch>
            <a:fillRect/>
          </a:stretch>
        </p:blipFill>
        <p:spPr>
          <a:xfrm>
            <a:off x="573582" y="741043"/>
            <a:ext cx="2157413" cy="1535906"/>
          </a:xfrm>
          <a:prstGeom prst="rect">
            <a:avLst/>
          </a:prstGeom>
        </p:spPr>
      </p:pic>
      <p:pic>
        <p:nvPicPr>
          <p:cNvPr id="7" name="Picture 6">
            <a:extLst>
              <a:ext uri="{FF2B5EF4-FFF2-40B4-BE49-F238E27FC236}">
                <a16:creationId xmlns:a16="http://schemas.microsoft.com/office/drawing/2014/main" id="{4567FDBF-E5C5-1174-C89A-4CDBFEDD945E}"/>
              </a:ext>
            </a:extLst>
          </p:cNvPr>
          <p:cNvPicPr>
            <a:picLocks noChangeAspect="1"/>
          </p:cNvPicPr>
          <p:nvPr/>
        </p:nvPicPr>
        <p:blipFill>
          <a:blip r:embed="rId3"/>
          <a:stretch>
            <a:fillRect/>
          </a:stretch>
        </p:blipFill>
        <p:spPr>
          <a:xfrm>
            <a:off x="3181075" y="823531"/>
            <a:ext cx="4236206" cy="2505596"/>
          </a:xfrm>
          <a:prstGeom prst="rect">
            <a:avLst/>
          </a:prstGeom>
        </p:spPr>
      </p:pic>
      <p:pic>
        <p:nvPicPr>
          <p:cNvPr id="9" name="Picture 8">
            <a:extLst>
              <a:ext uri="{FF2B5EF4-FFF2-40B4-BE49-F238E27FC236}">
                <a16:creationId xmlns:a16="http://schemas.microsoft.com/office/drawing/2014/main" id="{32314EA2-3B01-FFF4-6528-776391DD2C14}"/>
              </a:ext>
            </a:extLst>
          </p:cNvPr>
          <p:cNvPicPr>
            <a:picLocks noChangeAspect="1"/>
          </p:cNvPicPr>
          <p:nvPr/>
        </p:nvPicPr>
        <p:blipFill>
          <a:blip r:embed="rId4"/>
          <a:stretch>
            <a:fillRect/>
          </a:stretch>
        </p:blipFill>
        <p:spPr>
          <a:xfrm>
            <a:off x="750406" y="2744147"/>
            <a:ext cx="2050256" cy="1800225"/>
          </a:xfrm>
          <a:prstGeom prst="rect">
            <a:avLst/>
          </a:prstGeom>
        </p:spPr>
      </p:pic>
    </p:spTree>
    <p:extLst>
      <p:ext uri="{BB962C8B-B14F-4D97-AF65-F5344CB8AC3E}">
        <p14:creationId xmlns:p14="http://schemas.microsoft.com/office/powerpoint/2010/main" val="1158045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7AD6-A40D-B418-7268-D5A837C8FA22}"/>
              </a:ext>
            </a:extLst>
          </p:cNvPr>
          <p:cNvSpPr>
            <a:spLocks noGrp="1"/>
          </p:cNvSpPr>
          <p:nvPr>
            <p:ph type="title"/>
          </p:nvPr>
        </p:nvSpPr>
        <p:spPr>
          <a:xfrm>
            <a:off x="1032075" y="1660711"/>
            <a:ext cx="3244090" cy="1822077"/>
          </a:xfrm>
        </p:spPr>
        <p:txBody>
          <a:bodyPr/>
          <a:lstStyle/>
          <a:p>
            <a:br>
              <a:rPr lang="en-US" sz="1400" dirty="0"/>
            </a:br>
            <a:r>
              <a:rPr lang="en-US" sz="1400" dirty="0"/>
              <a:t>Collagen Dressing</a:t>
            </a:r>
            <a:br>
              <a:rPr lang="en-US" sz="1400" dirty="0"/>
            </a:br>
            <a:r>
              <a:rPr lang="en-US" sz="1400" dirty="0"/>
              <a:t>Used for partial and full thickness wounds, pressure injuries, venous ulcers, diabetic ulcers, first and second degree burns, abrasions, trauma wounds, dehisced wounds, surgical wounds</a:t>
            </a:r>
            <a:br>
              <a:rPr lang="en-US" sz="1400" dirty="0"/>
            </a:br>
            <a:r>
              <a:rPr lang="en-US" sz="1400" dirty="0"/>
              <a:t>Cannot be used for third degree burn</a:t>
            </a:r>
            <a:br>
              <a:rPr lang="en-US" sz="1400" dirty="0"/>
            </a:br>
            <a:r>
              <a:rPr lang="en-US" sz="1400" dirty="0"/>
              <a:t>Not intended for treating infected wounds</a:t>
            </a:r>
            <a:br>
              <a:rPr lang="en-US" sz="1400" dirty="0"/>
            </a:br>
            <a:r>
              <a:rPr lang="en-US" sz="1400" dirty="0"/>
              <a:t>Do not use if allergic to collagen or silver</a:t>
            </a:r>
            <a:br>
              <a:rPr lang="en-US" sz="1400" dirty="0"/>
            </a:br>
            <a:endParaRPr lang="en-US" sz="1400" dirty="0"/>
          </a:p>
        </p:txBody>
      </p:sp>
      <p:sp>
        <p:nvSpPr>
          <p:cNvPr id="3" name="Subtitle 2">
            <a:extLst>
              <a:ext uri="{FF2B5EF4-FFF2-40B4-BE49-F238E27FC236}">
                <a16:creationId xmlns:a16="http://schemas.microsoft.com/office/drawing/2014/main" id="{FCF8ABC1-5F9F-3AF7-267E-DC4D837B3B40}"/>
              </a:ext>
            </a:extLst>
          </p:cNvPr>
          <p:cNvSpPr>
            <a:spLocks noGrp="1"/>
          </p:cNvSpPr>
          <p:nvPr>
            <p:ph type="subTitle" idx="1"/>
          </p:nvPr>
        </p:nvSpPr>
        <p:spPr/>
        <p:txBody>
          <a:bodyPr/>
          <a:lstStyle/>
          <a:p>
            <a:endParaRPr lang="en-US"/>
          </a:p>
        </p:txBody>
      </p:sp>
      <p:pic>
        <p:nvPicPr>
          <p:cNvPr id="2052" name="Picture 4" descr="Amazon.com: MedVance Collagen Dressing Pads, Comfortable and Easy to Wear  Wound Dressings, Highly Effective and Long Lasting Protection, Box of 5  dressings (2&quot;x2&quot;) : Health &amp; Household">
            <a:extLst>
              <a:ext uri="{FF2B5EF4-FFF2-40B4-BE49-F238E27FC236}">
                <a16:creationId xmlns:a16="http://schemas.microsoft.com/office/drawing/2014/main" id="{F2416E8C-780E-4D24-8CBA-0844CB2C1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660" y="1223681"/>
            <a:ext cx="2817160" cy="281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38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1267-577B-B46C-A9AA-FB8016D0BD46}"/>
              </a:ext>
            </a:extLst>
          </p:cNvPr>
          <p:cNvSpPr>
            <a:spLocks noGrp="1"/>
          </p:cNvSpPr>
          <p:nvPr>
            <p:ph type="title"/>
          </p:nvPr>
        </p:nvSpPr>
        <p:spPr/>
        <p:txBody>
          <a:bodyPr/>
          <a:lstStyle/>
          <a:p>
            <a:r>
              <a:rPr lang="en-US" sz="2000" dirty="0"/>
              <a:t>Contact layer dressings</a:t>
            </a:r>
            <a:br>
              <a:rPr lang="en-US" sz="2000" dirty="0"/>
            </a:br>
            <a:r>
              <a:rPr lang="en-US" sz="2000" dirty="0"/>
              <a:t>Hydrocolloid dressings</a:t>
            </a:r>
            <a:br>
              <a:rPr lang="en-US" sz="2000" dirty="0"/>
            </a:br>
            <a:r>
              <a:rPr lang="en-US" sz="2000" dirty="0"/>
              <a:t>Many more…</a:t>
            </a:r>
            <a:br>
              <a:rPr lang="en-US" sz="2000" dirty="0"/>
            </a:br>
            <a:r>
              <a:rPr lang="en-US" sz="2000" dirty="0">
                <a:hlinkClick r:id="rId3"/>
              </a:rPr>
              <a:t>https://www.woundsource.com/search-page</a:t>
            </a:r>
            <a:br>
              <a:rPr lang="en-US" sz="2000" dirty="0"/>
            </a:br>
            <a:endParaRPr lang="en-US" sz="2000" dirty="0"/>
          </a:p>
        </p:txBody>
      </p:sp>
      <p:sp>
        <p:nvSpPr>
          <p:cNvPr id="3" name="Subtitle 2">
            <a:extLst>
              <a:ext uri="{FF2B5EF4-FFF2-40B4-BE49-F238E27FC236}">
                <a16:creationId xmlns:a16="http://schemas.microsoft.com/office/drawing/2014/main" id="{8294E6FA-5DCE-2446-5A4B-2A3664DB26F8}"/>
              </a:ext>
            </a:extLst>
          </p:cNvPr>
          <p:cNvSpPr>
            <a:spLocks noGrp="1"/>
          </p:cNvSpPr>
          <p:nvPr>
            <p:ph type="subTitle" idx="1"/>
          </p:nvPr>
        </p:nvSpPr>
        <p:spPr/>
        <p:txBody>
          <a:bodyPr/>
          <a:lstStyle/>
          <a:p>
            <a:r>
              <a:rPr lang="en-US" dirty="0"/>
              <a:t>Other dressings Not covered</a:t>
            </a:r>
          </a:p>
        </p:txBody>
      </p:sp>
    </p:spTree>
    <p:extLst>
      <p:ext uri="{BB962C8B-B14F-4D97-AF65-F5344CB8AC3E}">
        <p14:creationId xmlns:p14="http://schemas.microsoft.com/office/powerpoint/2010/main" val="1214687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1032075" y="966325"/>
            <a:ext cx="4145043"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IS THE STAGING OF THIS PRESSURE ULCER</a:t>
            </a:r>
            <a:endParaRPr dirty="0"/>
          </a:p>
        </p:txBody>
      </p:sp>
      <p:sp>
        <p:nvSpPr>
          <p:cNvPr id="332" name="Google Shape;332;p2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Ouch That Hurts</a:t>
            </a:r>
            <a:r>
              <a:rPr lang="en" dirty="0"/>
              <a:t> · </a:t>
            </a:r>
            <a:r>
              <a:rPr lang="en" dirty="0">
                <a:solidFill>
                  <a:srgbClr val="FFC319"/>
                </a:solidFill>
              </a:rPr>
              <a:t>$1000</a:t>
            </a:r>
            <a:endParaRPr dirty="0">
              <a:solidFill>
                <a:srgbClr val="FFC319"/>
              </a:solidFill>
            </a:endParaRPr>
          </a:p>
        </p:txBody>
      </p:sp>
      <p:pic>
        <p:nvPicPr>
          <p:cNvPr id="5" name="Picture 4">
            <a:extLst>
              <a:ext uri="{FF2B5EF4-FFF2-40B4-BE49-F238E27FC236}">
                <a16:creationId xmlns:a16="http://schemas.microsoft.com/office/drawing/2014/main" id="{1B4DA444-DE17-42EB-DCBE-0716FD2D6C33}"/>
              </a:ext>
            </a:extLst>
          </p:cNvPr>
          <p:cNvPicPr>
            <a:picLocks noChangeAspect="1"/>
          </p:cNvPicPr>
          <p:nvPr/>
        </p:nvPicPr>
        <p:blipFill>
          <a:blip r:embed="rId3"/>
          <a:stretch>
            <a:fillRect/>
          </a:stretch>
        </p:blipFill>
        <p:spPr>
          <a:xfrm>
            <a:off x="5021076" y="1367300"/>
            <a:ext cx="3326503" cy="247183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37F6-BDA4-F8C2-A614-2D0A639C3FD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F0CA04F3-DB58-0DB8-55CF-4A1A43514851}"/>
              </a:ext>
            </a:extLst>
          </p:cNvPr>
          <p:cNvSpPr>
            <a:spLocks noGrp="1"/>
          </p:cNvSpPr>
          <p:nvPr>
            <p:ph type="subTitle" idx="1"/>
          </p:nvPr>
        </p:nvSpPr>
        <p:spPr/>
        <p:txBody>
          <a:bodyPr/>
          <a:lstStyle/>
          <a:p>
            <a:endParaRPr lang="en-US"/>
          </a:p>
        </p:txBody>
      </p:sp>
      <p:pic>
        <p:nvPicPr>
          <p:cNvPr id="3074" name="Picture 2" descr="STAGES OF PRESSURE ULCER">
            <a:extLst>
              <a:ext uri="{FF2B5EF4-FFF2-40B4-BE49-F238E27FC236}">
                <a16:creationId xmlns:a16="http://schemas.microsoft.com/office/drawing/2014/main" id="{FDC598FB-8FA1-F875-BAF3-568E2E7E7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095" y="862475"/>
            <a:ext cx="5819810" cy="327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87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PERSON WILL HELP WITH OPTIONS FOR PLACEMENT</a:t>
            </a:r>
            <a:endParaRPr dirty="0"/>
          </a:p>
        </p:txBody>
      </p:sp>
      <p:sp>
        <p:nvSpPr>
          <p:cNvPr id="338" name="Google Shape;338;p2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It's Not Just Docs and Nurses</a:t>
            </a:r>
            <a:r>
              <a:rPr lang="en" dirty="0"/>
              <a:t> · </a:t>
            </a:r>
            <a:r>
              <a:rPr lang="en" dirty="0">
                <a:solidFill>
                  <a:srgbClr val="FFC319"/>
                </a:solidFill>
              </a:rPr>
              <a:t>$200</a:t>
            </a:r>
            <a:endParaRPr dirty="0">
              <a:solidFill>
                <a:srgbClr val="FFC31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CF37-B1E6-D19E-43AD-86BB8B8CB83C}"/>
              </a:ext>
            </a:extLst>
          </p:cNvPr>
          <p:cNvSpPr>
            <a:spLocks noGrp="1"/>
          </p:cNvSpPr>
          <p:nvPr>
            <p:ph type="title"/>
          </p:nvPr>
        </p:nvSpPr>
        <p:spPr>
          <a:xfrm>
            <a:off x="1032074" y="966325"/>
            <a:ext cx="7204249" cy="3188100"/>
          </a:xfrm>
        </p:spPr>
        <p:txBody>
          <a:bodyPr/>
          <a:lstStyle/>
          <a:p>
            <a:r>
              <a:rPr lang="en-US" sz="1600" dirty="0"/>
              <a:t>Social Worker</a:t>
            </a:r>
            <a:br>
              <a:rPr lang="en-US" sz="1400" dirty="0"/>
            </a:br>
            <a:r>
              <a:rPr lang="en-US" sz="1400" dirty="0"/>
              <a:t>Patient needs any social, financial or emotional resources and support</a:t>
            </a:r>
            <a:br>
              <a:rPr lang="en-US" sz="1400" dirty="0"/>
            </a:br>
            <a:r>
              <a:rPr lang="en-US" sz="1400" dirty="0"/>
              <a:t>Help with discharge and post-hospitalization plans</a:t>
            </a:r>
            <a:br>
              <a:rPr lang="en-US" sz="1400" dirty="0"/>
            </a:br>
            <a:r>
              <a:rPr lang="en-US" sz="1400" dirty="0"/>
              <a:t>Work with insurance company on placement needs</a:t>
            </a:r>
            <a:br>
              <a:rPr lang="en-US" sz="1400" dirty="0"/>
            </a:br>
            <a:r>
              <a:rPr lang="en-US" sz="1400" dirty="0"/>
              <a:t>Community resources to provide with basic needs and security such as clothing, food, or place to stay if homeless</a:t>
            </a:r>
            <a:br>
              <a:rPr lang="en-US" sz="1400" dirty="0"/>
            </a:br>
            <a:r>
              <a:rPr lang="en-US" sz="1400" dirty="0"/>
              <a:t>Mental and behavior health referrals</a:t>
            </a:r>
            <a:br>
              <a:rPr lang="en-US" sz="1400" dirty="0"/>
            </a:br>
            <a:r>
              <a:rPr lang="en-US" sz="1400" dirty="0"/>
              <a:t>Arranging transportation</a:t>
            </a:r>
            <a:br>
              <a:rPr lang="en-US" sz="1400" dirty="0"/>
            </a:br>
            <a:r>
              <a:rPr lang="en-US" sz="1400" dirty="0"/>
              <a:t>Help find ways to afford medication</a:t>
            </a:r>
            <a:br>
              <a:rPr lang="en-US" dirty="0"/>
            </a:br>
            <a:endParaRPr lang="en-US" dirty="0"/>
          </a:p>
        </p:txBody>
      </p:sp>
      <p:sp>
        <p:nvSpPr>
          <p:cNvPr id="3" name="Subtitle 2">
            <a:extLst>
              <a:ext uri="{FF2B5EF4-FFF2-40B4-BE49-F238E27FC236}">
                <a16:creationId xmlns:a16="http://schemas.microsoft.com/office/drawing/2014/main" id="{8F1ADEE5-71DA-621B-664F-3DCE889C4C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3118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AN RN WHO IS ASSIGNED TO A PATIENT ON ADMISSION AND ENSURES THAT CARE IS COORDINATED AND PATIENT CENTERED</a:t>
            </a:r>
            <a:endParaRPr dirty="0"/>
          </a:p>
        </p:txBody>
      </p:sp>
      <p:sp>
        <p:nvSpPr>
          <p:cNvPr id="344" name="Google Shape;344;p2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It's Not Just Docs and Nurses</a:t>
            </a:r>
            <a:r>
              <a:rPr lang="en" dirty="0"/>
              <a:t> · </a:t>
            </a:r>
            <a:r>
              <a:rPr lang="en" dirty="0">
                <a:solidFill>
                  <a:srgbClr val="FFC319"/>
                </a:solidFill>
              </a:rPr>
              <a:t>$400</a:t>
            </a:r>
            <a:endParaRPr dirty="0">
              <a:solidFill>
                <a:srgbClr val="FFC31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8AC8-101D-DB2A-FBCD-867DEA694930}"/>
              </a:ext>
            </a:extLst>
          </p:cNvPr>
          <p:cNvSpPr>
            <a:spLocks noGrp="1"/>
          </p:cNvSpPr>
          <p:nvPr>
            <p:ph type="title"/>
          </p:nvPr>
        </p:nvSpPr>
        <p:spPr/>
        <p:txBody>
          <a:bodyPr/>
          <a:lstStyle/>
          <a:p>
            <a:r>
              <a:rPr lang="en-US" sz="1800" dirty="0"/>
              <a:t>Case Manager</a:t>
            </a:r>
            <a:br>
              <a:rPr lang="en-US" sz="1400" dirty="0"/>
            </a:br>
            <a:r>
              <a:rPr lang="en-US" sz="1400" dirty="0"/>
              <a:t>Registered nurse who had significant clinical experience in the hospital  </a:t>
            </a:r>
            <a:br>
              <a:rPr lang="en-US" sz="1400" dirty="0"/>
            </a:br>
            <a:r>
              <a:rPr lang="en-US" sz="1400" dirty="0"/>
              <a:t>Assigned to patient on admission</a:t>
            </a:r>
            <a:br>
              <a:rPr lang="en-US" sz="1400" dirty="0"/>
            </a:br>
            <a:r>
              <a:rPr lang="en-US" sz="1400" dirty="0"/>
              <a:t>Ensure that patient care received is coordinated, safe, timely, and effective, efficient, equitable and patient centered</a:t>
            </a:r>
            <a:br>
              <a:rPr lang="en-US" sz="1400" dirty="0"/>
            </a:br>
            <a:r>
              <a:rPr lang="en-US" sz="1400" dirty="0"/>
              <a:t>Work on the interdisciplinary team</a:t>
            </a:r>
            <a:br>
              <a:rPr lang="en-US" sz="1400" dirty="0"/>
            </a:br>
            <a:r>
              <a:rPr lang="en-US" sz="1400" dirty="0"/>
              <a:t>Work with the care team for coordinating safe transition of care out of the hospital</a:t>
            </a:r>
            <a:br>
              <a:rPr lang="en-US" sz="1400" dirty="0"/>
            </a:br>
            <a:r>
              <a:rPr lang="en-US" sz="1400" dirty="0"/>
              <a:t>Communicate with patient’s insurance to ensure reimbursement for the hospital services that they receive</a:t>
            </a:r>
            <a:br>
              <a:rPr lang="en-US" dirty="0"/>
            </a:br>
            <a:endParaRPr lang="en-US" dirty="0"/>
          </a:p>
        </p:txBody>
      </p:sp>
      <p:sp>
        <p:nvSpPr>
          <p:cNvPr id="3" name="Subtitle 2">
            <a:extLst>
              <a:ext uri="{FF2B5EF4-FFF2-40B4-BE49-F238E27FC236}">
                <a16:creationId xmlns:a16="http://schemas.microsoft.com/office/drawing/2014/main" id="{735E28A3-01B3-A943-3547-5F622309DD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8098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PERSON DECIDES THE APPROPRIATENESS OF HOSPITAL ADMISSIONS</a:t>
            </a:r>
            <a:endParaRPr dirty="0"/>
          </a:p>
        </p:txBody>
      </p:sp>
      <p:sp>
        <p:nvSpPr>
          <p:cNvPr id="350" name="Google Shape;350;p3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It's Not Just Docs and Nurses</a:t>
            </a:r>
            <a:r>
              <a:rPr lang="en" dirty="0"/>
              <a:t> · </a:t>
            </a:r>
            <a:r>
              <a:rPr lang="en" dirty="0">
                <a:solidFill>
                  <a:srgbClr val="FFC319"/>
                </a:solidFill>
              </a:rPr>
              <a:t>$600</a:t>
            </a:r>
            <a:endParaRPr dirty="0">
              <a:solidFill>
                <a:srgbClr val="FFC31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B493-FDD5-7A19-17CA-F6BDB36839C4}"/>
              </a:ext>
            </a:extLst>
          </p:cNvPr>
          <p:cNvSpPr>
            <a:spLocks noGrp="1"/>
          </p:cNvSpPr>
          <p:nvPr>
            <p:ph type="title"/>
          </p:nvPr>
        </p:nvSpPr>
        <p:spPr/>
        <p:txBody>
          <a:bodyPr/>
          <a:lstStyle/>
          <a:p>
            <a:r>
              <a:rPr lang="en-US" sz="1800" dirty="0"/>
              <a:t>Utilization Managers</a:t>
            </a:r>
            <a:br>
              <a:rPr lang="en-US" sz="1400" dirty="0"/>
            </a:br>
            <a:r>
              <a:rPr lang="en-US" sz="1400" dirty="0"/>
              <a:t>Registered nurse</a:t>
            </a:r>
            <a:br>
              <a:rPr lang="en-US" sz="1400" dirty="0"/>
            </a:br>
            <a:r>
              <a:rPr lang="en-US" sz="1400" dirty="0"/>
              <a:t>Establishes and maintains efficient methods of ensuring the medical necessity and appropriateness of hospital admissions</a:t>
            </a:r>
            <a:br>
              <a:rPr lang="en-US" sz="1400" dirty="0"/>
            </a:br>
            <a:r>
              <a:rPr lang="en-US" sz="1400" dirty="0"/>
              <a:t>Reviews patient charts to justify the length of stay and that they are accurately documented in the medical record</a:t>
            </a:r>
            <a:br>
              <a:rPr lang="en-US" sz="1400" dirty="0"/>
            </a:br>
            <a:r>
              <a:rPr lang="en-US" sz="1400" dirty="0"/>
              <a:t>Calculates length of stay and continued stay for patients</a:t>
            </a:r>
            <a:br>
              <a:rPr lang="en-US" sz="1400" dirty="0"/>
            </a:br>
            <a:r>
              <a:rPr lang="en-US" sz="1400" dirty="0"/>
              <a:t>Identifies problems with quality of patient care and refers them to the quality committee</a:t>
            </a:r>
            <a:br>
              <a:rPr lang="en-US" sz="1400" dirty="0"/>
            </a:br>
            <a:r>
              <a:rPr lang="en-US" sz="1400" dirty="0"/>
              <a:t>Creates reports for the utilization review committee</a:t>
            </a:r>
            <a:br>
              <a:rPr lang="en-US" sz="1400" dirty="0"/>
            </a:br>
            <a:endParaRPr lang="en-US" sz="1400" dirty="0"/>
          </a:p>
        </p:txBody>
      </p:sp>
      <p:sp>
        <p:nvSpPr>
          <p:cNvPr id="3" name="Subtitle 2">
            <a:extLst>
              <a:ext uri="{FF2B5EF4-FFF2-40B4-BE49-F238E27FC236}">
                <a16:creationId xmlns:a16="http://schemas.microsoft.com/office/drawing/2014/main" id="{B9115FA4-2430-CAA3-2237-6CC10459F41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0445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33B3-2775-4DA6-738D-71A09EDCC5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F42ADD-8DB6-2F3A-5178-D418D82DFBD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32ABB97-A7EC-D0BC-9130-76044478DABE}"/>
              </a:ext>
            </a:extLst>
          </p:cNvPr>
          <p:cNvPicPr>
            <a:picLocks noChangeAspect="1"/>
          </p:cNvPicPr>
          <p:nvPr/>
        </p:nvPicPr>
        <p:blipFill>
          <a:blip r:embed="rId2"/>
          <a:stretch>
            <a:fillRect/>
          </a:stretch>
        </p:blipFill>
        <p:spPr>
          <a:xfrm>
            <a:off x="996553" y="514350"/>
            <a:ext cx="7150894" cy="4114800"/>
          </a:xfrm>
          <a:prstGeom prst="rect">
            <a:avLst/>
          </a:prstGeom>
        </p:spPr>
      </p:pic>
    </p:spTree>
    <p:extLst>
      <p:ext uri="{BB962C8B-B14F-4D97-AF65-F5344CB8AC3E}">
        <p14:creationId xmlns:p14="http://schemas.microsoft.com/office/powerpoint/2010/main" val="205337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PERSON HELPS IMPROVE PATIENT’S ABILITY TO PERFORM ACTIVITIES OF DAILY LIVING</a:t>
            </a:r>
            <a:endParaRPr dirty="0"/>
          </a:p>
        </p:txBody>
      </p:sp>
      <p:sp>
        <p:nvSpPr>
          <p:cNvPr id="356" name="Google Shape;356;p3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It's Not Just Docs and Nurses</a:t>
            </a:r>
            <a:r>
              <a:rPr lang="en" dirty="0"/>
              <a:t> · </a:t>
            </a:r>
            <a:r>
              <a:rPr lang="en" dirty="0">
                <a:solidFill>
                  <a:srgbClr val="FFC319"/>
                </a:solidFill>
              </a:rPr>
              <a:t>$800</a:t>
            </a:r>
            <a:endParaRPr dirty="0">
              <a:solidFill>
                <a:srgbClr val="FFC31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F80B-E24B-7C98-87A0-A3C4089F2B5C}"/>
              </a:ext>
            </a:extLst>
          </p:cNvPr>
          <p:cNvSpPr>
            <a:spLocks noGrp="1"/>
          </p:cNvSpPr>
          <p:nvPr>
            <p:ph type="title"/>
          </p:nvPr>
        </p:nvSpPr>
        <p:spPr/>
        <p:txBody>
          <a:bodyPr/>
          <a:lstStyle/>
          <a:p>
            <a:r>
              <a:rPr lang="en-US" sz="2000" dirty="0"/>
              <a:t>Occupational Therapy</a:t>
            </a:r>
            <a:br>
              <a:rPr lang="en-US" sz="1600" dirty="0"/>
            </a:br>
            <a:r>
              <a:rPr lang="en-US" sz="1600" dirty="0"/>
              <a:t>Goal focused on activities of daily living</a:t>
            </a:r>
            <a:br>
              <a:rPr lang="en-US" sz="1600" dirty="0"/>
            </a:br>
            <a:r>
              <a:rPr lang="en-US" sz="1600" dirty="0"/>
              <a:t>Help with self-care, leisure, independent living and work</a:t>
            </a:r>
            <a:br>
              <a:rPr lang="en-US" sz="1600" dirty="0"/>
            </a:br>
            <a:r>
              <a:rPr lang="en-US" sz="1600" dirty="0"/>
              <a:t>Concerned about overall function of the body rather than just the strength and ability to move</a:t>
            </a:r>
            <a:br>
              <a:rPr lang="en-US" sz="1600" dirty="0"/>
            </a:br>
            <a:r>
              <a:rPr lang="en-US" sz="1600" dirty="0"/>
              <a:t>Teach patients have to navigate their environment with the new equipment, getting out of bed safely, getting dressed, etc.</a:t>
            </a:r>
            <a:br>
              <a:rPr lang="en-US" sz="1600" dirty="0"/>
            </a:br>
            <a:r>
              <a:rPr lang="en-US" sz="1600" dirty="0"/>
              <a:t>Use and develop adaptive tech for people who need them</a:t>
            </a:r>
            <a:br>
              <a:rPr lang="en-US" sz="1600" dirty="0"/>
            </a:br>
            <a:endParaRPr lang="en-US" sz="1600" dirty="0"/>
          </a:p>
        </p:txBody>
      </p:sp>
      <p:sp>
        <p:nvSpPr>
          <p:cNvPr id="3" name="Subtitle 2">
            <a:extLst>
              <a:ext uri="{FF2B5EF4-FFF2-40B4-BE49-F238E27FC236}">
                <a16:creationId xmlns:a16="http://schemas.microsoft.com/office/drawing/2014/main" id="{58F6CA9D-4FE8-2311-F7EF-16C4B2A935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1755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IS THE FIRST PERSON T</a:t>
            </a:r>
            <a:r>
              <a:rPr lang="en-US" dirty="0"/>
              <a:t>HA</a:t>
            </a:r>
            <a:r>
              <a:rPr lang="en" dirty="0"/>
              <a:t>T YOU SHOULD CONSIDER CONSULTING IF CONCERNS WITH PROBLEMS SWALLOWING</a:t>
            </a:r>
            <a:endParaRPr dirty="0"/>
          </a:p>
        </p:txBody>
      </p:sp>
      <p:sp>
        <p:nvSpPr>
          <p:cNvPr id="362" name="Google Shape;362;p3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It's Not Just Docs and Nurses</a:t>
            </a:r>
            <a:r>
              <a:rPr lang="en" dirty="0"/>
              <a:t> · </a:t>
            </a:r>
            <a:r>
              <a:rPr lang="en" dirty="0">
                <a:solidFill>
                  <a:srgbClr val="FFC319"/>
                </a:solidFill>
              </a:rPr>
              <a:t>$1000</a:t>
            </a:r>
            <a:endParaRPr dirty="0">
              <a:solidFill>
                <a:srgbClr val="FFC31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807F-A6C0-B60D-84DF-D21E53BDE15A}"/>
              </a:ext>
            </a:extLst>
          </p:cNvPr>
          <p:cNvSpPr>
            <a:spLocks noGrp="1"/>
          </p:cNvSpPr>
          <p:nvPr>
            <p:ph type="title"/>
          </p:nvPr>
        </p:nvSpPr>
        <p:spPr/>
        <p:txBody>
          <a:bodyPr/>
          <a:lstStyle/>
          <a:p>
            <a:r>
              <a:rPr lang="en-US" sz="2000" dirty="0"/>
              <a:t>Speech therapy</a:t>
            </a:r>
            <a:br>
              <a:rPr lang="en-US" sz="1800" dirty="0"/>
            </a:br>
            <a:r>
              <a:rPr lang="en-US" sz="1800" dirty="0"/>
              <a:t>Focused on improving or rebuilding particular skill sets like strengthening coordination between the brain and mouth</a:t>
            </a:r>
            <a:br>
              <a:rPr lang="en-US" sz="1800" dirty="0"/>
            </a:br>
            <a:r>
              <a:rPr lang="en-US" sz="1800" dirty="0"/>
              <a:t>Evaluate and treat swallowing disorders, speech and language problems from neurologic disorders, respiratory issues, and more</a:t>
            </a:r>
            <a:br>
              <a:rPr lang="en-US" sz="1800" dirty="0"/>
            </a:br>
            <a:r>
              <a:rPr lang="en-US" sz="1800" dirty="0"/>
              <a:t>Conduct and interpret </a:t>
            </a:r>
            <a:r>
              <a:rPr lang="en-US" sz="1800" dirty="0" err="1"/>
              <a:t>videofluoroscopic</a:t>
            </a:r>
            <a:r>
              <a:rPr lang="en-US" sz="1800" dirty="0"/>
              <a:t> exams</a:t>
            </a:r>
            <a:br>
              <a:rPr lang="en-US" sz="1800" dirty="0"/>
            </a:br>
            <a:br>
              <a:rPr lang="en-US" sz="1800" dirty="0"/>
            </a:br>
            <a:endParaRPr lang="en-US" sz="1800" dirty="0"/>
          </a:p>
        </p:txBody>
      </p:sp>
      <p:sp>
        <p:nvSpPr>
          <p:cNvPr id="3" name="Subtitle 2">
            <a:extLst>
              <a:ext uri="{FF2B5EF4-FFF2-40B4-BE49-F238E27FC236}">
                <a16:creationId xmlns:a16="http://schemas.microsoft.com/office/drawing/2014/main" id="{331895F0-4C9F-378B-DD99-EAC9FD417A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427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E6DE-196D-1185-A6CE-5F457CA79177}"/>
              </a:ext>
            </a:extLst>
          </p:cNvPr>
          <p:cNvSpPr>
            <a:spLocks noGrp="1"/>
          </p:cNvSpPr>
          <p:nvPr>
            <p:ph type="title"/>
          </p:nvPr>
        </p:nvSpPr>
        <p:spPr/>
        <p:txBody>
          <a:bodyPr/>
          <a:lstStyle/>
          <a:p>
            <a:r>
              <a:rPr lang="en-US" dirty="0"/>
              <a:t>Other services not covered in this episode: </a:t>
            </a:r>
            <a:br>
              <a:rPr lang="en-US" dirty="0"/>
            </a:br>
            <a:r>
              <a:rPr lang="en-US" dirty="0"/>
              <a:t>-Physical therapy</a:t>
            </a:r>
            <a:br>
              <a:rPr lang="en-US" dirty="0"/>
            </a:br>
            <a:r>
              <a:rPr lang="en-US" dirty="0"/>
              <a:t>-Nutrition</a:t>
            </a:r>
            <a:br>
              <a:rPr lang="en-US" dirty="0"/>
            </a:br>
            <a:r>
              <a:rPr lang="en-US" dirty="0"/>
              <a:t>-Respiratory</a:t>
            </a:r>
            <a:br>
              <a:rPr lang="en-US" dirty="0"/>
            </a:br>
            <a:r>
              <a:rPr lang="en-US" dirty="0"/>
              <a:t>-Pharmacy</a:t>
            </a:r>
          </a:p>
        </p:txBody>
      </p:sp>
      <p:sp>
        <p:nvSpPr>
          <p:cNvPr id="3" name="Subtitle 2">
            <a:extLst>
              <a:ext uri="{FF2B5EF4-FFF2-40B4-BE49-F238E27FC236}">
                <a16:creationId xmlns:a16="http://schemas.microsoft.com/office/drawing/2014/main" id="{A3344673-7013-191A-ABD2-9CE01B1ACA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7264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1032075" y="1082762"/>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t>T</a:t>
            </a:r>
            <a:r>
              <a:rPr lang="en-US" sz="3200" dirty="0"/>
              <a:t>HIS IS A MEDICATION THAT YOU SHOULD HOLD THE MORNING DOSE PRE-OPERATIVE FROM DR. LANZENDORF’S CROSS COVER LECTURE</a:t>
            </a:r>
            <a:endParaRPr sz="3200" dirty="0"/>
          </a:p>
        </p:txBody>
      </p:sp>
      <p:sp>
        <p:nvSpPr>
          <p:cNvPr id="368" name="Google Shape;368;p3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Back to the Future</a:t>
            </a:r>
            <a:r>
              <a:rPr lang="en" dirty="0"/>
              <a:t> · </a:t>
            </a:r>
            <a:r>
              <a:rPr lang="en" dirty="0">
                <a:solidFill>
                  <a:srgbClr val="FFC319"/>
                </a:solidFill>
              </a:rPr>
              <a:t>$200</a:t>
            </a:r>
            <a:endParaRPr dirty="0">
              <a:solidFill>
                <a:srgbClr val="FFC31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EBA6-D54E-503A-2DC8-57685E2739B0}"/>
              </a:ext>
            </a:extLst>
          </p:cNvPr>
          <p:cNvSpPr>
            <a:spLocks noGrp="1"/>
          </p:cNvSpPr>
          <p:nvPr>
            <p:ph type="title"/>
          </p:nvPr>
        </p:nvSpPr>
        <p:spPr>
          <a:xfrm>
            <a:off x="657463" y="218158"/>
            <a:ext cx="7900988" cy="613052"/>
          </a:xfrm>
        </p:spPr>
        <p:txBody>
          <a:bodyPr spcFirstLastPara="1" vert="horz" wrap="square" lIns="68580" tIns="34290" rIns="68580" bIns="34290" rtlCol="0" anchor="b" anchorCtr="0">
            <a:normAutofit fontScale="90000"/>
          </a:bodyPr>
          <a:lstStyle/>
          <a:p>
            <a:pPr algn="ctr"/>
            <a:r>
              <a:rPr lang="en-US" sz="2700" b="1" kern="1200" dirty="0">
                <a:solidFill>
                  <a:schemeClr val="bg1"/>
                </a:solidFill>
                <a:latin typeface="+mj-lt"/>
                <a:ea typeface="+mj-ea"/>
                <a:cs typeface="+mj-cs"/>
              </a:rPr>
              <a:t>Pre-Operative medication management: anti-hypertensives</a:t>
            </a:r>
          </a:p>
        </p:txBody>
      </p:sp>
      <p:graphicFrame>
        <p:nvGraphicFramePr>
          <p:cNvPr id="8" name="Table 8">
            <a:extLst>
              <a:ext uri="{FF2B5EF4-FFF2-40B4-BE49-F238E27FC236}">
                <a16:creationId xmlns:a16="http://schemas.microsoft.com/office/drawing/2014/main" id="{7A43F240-F98A-880F-3CD6-86429A9DDCB9}"/>
              </a:ext>
            </a:extLst>
          </p:cNvPr>
          <p:cNvGraphicFramePr>
            <a:graphicFrameLocks noGrp="1"/>
          </p:cNvGraphicFramePr>
          <p:nvPr>
            <p:extLst>
              <p:ext uri="{D42A27DB-BD31-4B8C-83A1-F6EECF244321}">
                <p14:modId xmlns:p14="http://schemas.microsoft.com/office/powerpoint/2010/main" val="1867858008"/>
              </p:ext>
            </p:extLst>
          </p:nvPr>
        </p:nvGraphicFramePr>
        <p:xfrm>
          <a:off x="697230" y="918493"/>
          <a:ext cx="7749540" cy="3921695"/>
        </p:xfrm>
        <a:graphic>
          <a:graphicData uri="http://schemas.openxmlformats.org/drawingml/2006/table">
            <a:tbl>
              <a:tblPr firstRow="1" bandRow="1">
                <a:tableStyleId>{5C22544A-7EE6-4342-B048-85BDC9FD1C3A}</a:tableStyleId>
              </a:tblPr>
              <a:tblGrid>
                <a:gridCol w="1749206">
                  <a:extLst>
                    <a:ext uri="{9D8B030D-6E8A-4147-A177-3AD203B41FA5}">
                      <a16:colId xmlns:a16="http://schemas.microsoft.com/office/drawing/2014/main" val="1550781338"/>
                    </a:ext>
                  </a:extLst>
                </a:gridCol>
                <a:gridCol w="3904220">
                  <a:extLst>
                    <a:ext uri="{9D8B030D-6E8A-4147-A177-3AD203B41FA5}">
                      <a16:colId xmlns:a16="http://schemas.microsoft.com/office/drawing/2014/main" val="2491490199"/>
                    </a:ext>
                  </a:extLst>
                </a:gridCol>
                <a:gridCol w="2096114">
                  <a:extLst>
                    <a:ext uri="{9D8B030D-6E8A-4147-A177-3AD203B41FA5}">
                      <a16:colId xmlns:a16="http://schemas.microsoft.com/office/drawing/2014/main" val="3233478099"/>
                    </a:ext>
                  </a:extLst>
                </a:gridCol>
              </a:tblGrid>
              <a:tr h="327746">
                <a:tc>
                  <a:txBody>
                    <a:bodyPr/>
                    <a:lstStyle/>
                    <a:p>
                      <a:pPr algn="l"/>
                      <a:r>
                        <a:rPr lang="en-US" sz="1100" dirty="0"/>
                        <a:t>Name or Class of drug</a:t>
                      </a:r>
                    </a:p>
                  </a:txBody>
                  <a:tcPr marL="68580" marR="68580" marT="34290" marB="34290"/>
                </a:tc>
                <a:tc>
                  <a:txBody>
                    <a:bodyPr/>
                    <a:lstStyle/>
                    <a:p>
                      <a:pPr algn="l"/>
                      <a:r>
                        <a:rPr lang="en-US" sz="1100" dirty="0"/>
                        <a:t>Clinical considerations</a:t>
                      </a:r>
                    </a:p>
                  </a:txBody>
                  <a:tcPr marL="68580" marR="68580" marT="34290" marB="34290"/>
                </a:tc>
                <a:tc>
                  <a:txBody>
                    <a:bodyPr/>
                    <a:lstStyle/>
                    <a:p>
                      <a:pPr algn="l"/>
                      <a:r>
                        <a:rPr lang="en-US" sz="1100" dirty="0"/>
                        <a:t>Recommended strategy </a:t>
                      </a:r>
                    </a:p>
                  </a:txBody>
                  <a:tcPr marL="68580" marR="68580" marT="34290" marB="34290"/>
                </a:tc>
                <a:extLst>
                  <a:ext uri="{0D108BD9-81ED-4DB2-BD59-A6C34878D82A}">
                    <a16:rowId xmlns:a16="http://schemas.microsoft.com/office/drawing/2014/main" val="1470198960"/>
                  </a:ext>
                </a:extLst>
              </a:tr>
              <a:tr h="1357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Beta blockers</a:t>
                      </a:r>
                    </a:p>
                  </a:txBody>
                  <a:tcPr marL="68580" marR="68580" marT="34290" marB="34290"/>
                </a:tc>
                <a:tc>
                  <a:txBody>
                    <a:bodyPr/>
                    <a:lstStyle/>
                    <a:p>
                      <a:pPr algn="l" fontAlgn="t">
                        <a:spcBef>
                          <a:spcPts val="0"/>
                        </a:spcBef>
                        <a:spcAft>
                          <a:spcPts val="0"/>
                        </a:spcAft>
                      </a:pPr>
                      <a:r>
                        <a:rPr lang="en-US" sz="1100" dirty="0"/>
                        <a:t>Abrupt withdrawal =&gt; HTN , tachycardia, and MI</a:t>
                      </a:r>
                    </a:p>
                    <a:p>
                      <a:pPr algn="l" fontAlgn="t">
                        <a:spcBef>
                          <a:spcPts val="0"/>
                        </a:spcBef>
                        <a:spcAft>
                          <a:spcPts val="0"/>
                        </a:spcAft>
                      </a:pPr>
                      <a:endParaRPr lang="en-US" sz="1100" dirty="0"/>
                    </a:p>
                    <a:p>
                      <a:pPr algn="l" fontAlgn="t">
                        <a:spcBef>
                          <a:spcPts val="0"/>
                        </a:spcBef>
                        <a:spcAft>
                          <a:spcPts val="0"/>
                        </a:spcAft>
                      </a:pPr>
                      <a:r>
                        <a:rPr lang="en-US" sz="1100" dirty="0"/>
                        <a:t>Perioperative initiation can prevent postoperative MI in high-risk pts but may increase risk for stroke.</a:t>
                      </a:r>
                    </a:p>
                    <a:p>
                      <a:pPr algn="l" fontAlgn="t">
                        <a:spcBef>
                          <a:spcPts val="0"/>
                        </a:spcBef>
                        <a:spcAft>
                          <a:spcPts val="0"/>
                        </a:spcAft>
                      </a:pPr>
                      <a:r>
                        <a:rPr lang="en-US" sz="1100" dirty="0"/>
                        <a:t>Contraindications: HR &lt;60, SBP &lt;90, insufficient time for titration.</a:t>
                      </a:r>
                    </a:p>
                  </a:txBody>
                  <a:tcPr marL="68580" marR="68580" marT="34290" marB="34290"/>
                </a:tc>
                <a:tc>
                  <a:txBody>
                    <a:bodyPr/>
                    <a:lstStyle/>
                    <a:p>
                      <a:pPr algn="l"/>
                      <a:r>
                        <a:rPr lang="en-US" sz="1100" dirty="0"/>
                        <a:t>Continue therapy up to and including day of surgery.</a:t>
                      </a:r>
                    </a:p>
                  </a:txBody>
                  <a:tcPr marL="68580" marR="68580" marT="34290" marB="34290"/>
                </a:tc>
                <a:extLst>
                  <a:ext uri="{0D108BD9-81ED-4DB2-BD59-A6C34878D82A}">
                    <a16:rowId xmlns:a16="http://schemas.microsoft.com/office/drawing/2014/main" val="3655744699"/>
                  </a:ext>
                </a:extLst>
              </a:tr>
              <a:tr h="34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Alpha 2 agonists</a:t>
                      </a:r>
                    </a:p>
                  </a:txBody>
                  <a:tcPr marL="68580" marR="68580" marT="34290" marB="34290"/>
                </a:tc>
                <a:tc>
                  <a:txBody>
                    <a:bodyPr/>
                    <a:lstStyle/>
                    <a:p>
                      <a:pPr algn="l" fontAlgn="t">
                        <a:spcBef>
                          <a:spcPts val="0"/>
                        </a:spcBef>
                        <a:spcAft>
                          <a:spcPts val="0"/>
                        </a:spcAft>
                      </a:pPr>
                      <a:r>
                        <a:rPr lang="en-US" sz="1100" dirty="0"/>
                        <a:t>Withdrawal =&gt; HTN, and MI</a:t>
                      </a:r>
                    </a:p>
                  </a:txBody>
                  <a:tcPr marL="27594" marR="27594" marT="13797" marB="13797" anchor="ctr"/>
                </a:tc>
                <a:tc>
                  <a:txBody>
                    <a:bodyPr/>
                    <a:lstStyle/>
                    <a:p>
                      <a:pPr algn="l" fontAlgn="t">
                        <a:spcBef>
                          <a:spcPts val="0"/>
                        </a:spcBef>
                        <a:spcAft>
                          <a:spcPts val="0"/>
                        </a:spcAft>
                      </a:pPr>
                      <a:r>
                        <a:rPr lang="en-US" sz="1100" dirty="0"/>
                        <a:t>Continue therapy up to and including day of surgery.</a:t>
                      </a:r>
                    </a:p>
                  </a:txBody>
                  <a:tcPr marL="27594" marR="27594" marT="13797" marB="13797" anchor="ctr"/>
                </a:tc>
                <a:extLst>
                  <a:ext uri="{0D108BD9-81ED-4DB2-BD59-A6C34878D82A}">
                    <a16:rowId xmlns:a16="http://schemas.microsoft.com/office/drawing/2014/main" val="3635207943"/>
                  </a:ext>
                </a:extLst>
              </a:tr>
              <a:tr h="34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CCB</a:t>
                      </a:r>
                    </a:p>
                  </a:txBody>
                  <a:tcPr marL="68580" marR="68580" marT="34290" marB="34290"/>
                </a:tc>
                <a:tc>
                  <a:txBody>
                    <a:bodyPr/>
                    <a:lstStyle/>
                    <a:p>
                      <a:pPr algn="l" fontAlgn="t">
                        <a:spcBef>
                          <a:spcPts val="0"/>
                        </a:spcBef>
                        <a:spcAft>
                          <a:spcPts val="0"/>
                        </a:spcAft>
                      </a:pPr>
                      <a:endParaRPr lang="en-US" sz="1100" dirty="0"/>
                    </a:p>
                  </a:txBody>
                  <a:tcPr marL="27594" marR="27594" marT="13797" marB="13797" anchor="ctr"/>
                </a:tc>
                <a:tc>
                  <a:txBody>
                    <a:bodyPr/>
                    <a:lstStyle/>
                    <a:p>
                      <a:pPr algn="l" fontAlgn="t">
                        <a:spcBef>
                          <a:spcPts val="0"/>
                        </a:spcBef>
                        <a:spcAft>
                          <a:spcPts val="0"/>
                        </a:spcAft>
                      </a:pPr>
                      <a:r>
                        <a:rPr lang="en-US" sz="1100" dirty="0"/>
                        <a:t>Continue therapy up to and including day of surgery.</a:t>
                      </a:r>
                    </a:p>
                  </a:txBody>
                  <a:tcPr marL="27594" marR="27594" marT="13797" marB="13797" anchor="ctr"/>
                </a:tc>
                <a:extLst>
                  <a:ext uri="{0D108BD9-81ED-4DB2-BD59-A6C34878D82A}">
                    <a16:rowId xmlns:a16="http://schemas.microsoft.com/office/drawing/2014/main" val="1150744739"/>
                  </a:ext>
                </a:extLst>
              </a:tr>
              <a:tr h="1162515">
                <a:tc>
                  <a:txBody>
                    <a:bodyPr/>
                    <a:lstStyle/>
                    <a:p>
                      <a:pPr algn="l"/>
                      <a:r>
                        <a:rPr lang="en-US" sz="1100" b="1" dirty="0" err="1"/>
                        <a:t>ACEi</a:t>
                      </a:r>
                      <a:r>
                        <a:rPr lang="en-US" sz="1100" b="1" dirty="0"/>
                        <a:t> or ARB</a:t>
                      </a:r>
                    </a:p>
                  </a:txBody>
                  <a:tcPr marL="68580" marR="68580" marT="34290" marB="34290"/>
                </a:tc>
                <a:tc>
                  <a:txBody>
                    <a:bodyPr/>
                    <a:lstStyle/>
                    <a:p>
                      <a:pPr algn="l"/>
                      <a:r>
                        <a:rPr lang="en-US" sz="1100" dirty="0">
                          <a:cs typeface="Calibri"/>
                        </a:rPr>
                        <a:t>Withholding ACEI or ARBs 24h prior to noncardiac surgery has been associated with a 30-day lower risk for all-cause death, stroke, myocardial injury, and intraoperative hypotension (18% adjusted relative risk reduction)</a:t>
                      </a:r>
                      <a:endParaRPr lang="en-US" sz="1100" dirty="0"/>
                    </a:p>
                  </a:txBody>
                  <a:tcPr marL="27594" marR="27594" marT="13797" marB="13797" anchor="ctr"/>
                </a:tc>
                <a:tc>
                  <a:txBody>
                    <a:bodyPr/>
                    <a:lstStyle/>
                    <a:p>
                      <a:pPr algn="l" fontAlgn="t">
                        <a:spcBef>
                          <a:spcPts val="0"/>
                        </a:spcBef>
                        <a:spcAft>
                          <a:spcPts val="0"/>
                        </a:spcAft>
                      </a:pPr>
                      <a:r>
                        <a:rPr lang="en-US" sz="1100" dirty="0"/>
                        <a:t>hold morning dose</a:t>
                      </a:r>
                    </a:p>
                  </a:txBody>
                  <a:tcPr marL="27594" marR="27594" marT="13797" marB="13797" anchor="ctr"/>
                </a:tc>
                <a:extLst>
                  <a:ext uri="{0D108BD9-81ED-4DB2-BD59-A6C34878D82A}">
                    <a16:rowId xmlns:a16="http://schemas.microsoft.com/office/drawing/2014/main" val="3004161245"/>
                  </a:ext>
                </a:extLst>
              </a:tr>
              <a:tr h="347758">
                <a:tc>
                  <a:txBody>
                    <a:bodyPr/>
                    <a:lstStyle/>
                    <a:p>
                      <a:pPr algn="l"/>
                      <a:r>
                        <a:rPr lang="en-US" sz="1100" b="1" dirty="0"/>
                        <a:t>Diuretics</a:t>
                      </a:r>
                    </a:p>
                  </a:txBody>
                  <a:tcPr marL="68580" marR="68580" marT="34290" marB="34290"/>
                </a:tc>
                <a:tc>
                  <a:txBody>
                    <a:bodyPr/>
                    <a:lstStyle/>
                    <a:p>
                      <a:pPr algn="l" fontAlgn="t">
                        <a:spcBef>
                          <a:spcPts val="0"/>
                        </a:spcBef>
                        <a:spcAft>
                          <a:spcPts val="0"/>
                        </a:spcAft>
                      </a:pPr>
                      <a:r>
                        <a:rPr lang="en-US" sz="1100" dirty="0"/>
                        <a:t>Continuation =&gt; hypovolemia and hypotension.</a:t>
                      </a:r>
                    </a:p>
                  </a:txBody>
                  <a:tcPr marL="27594" marR="27594" marT="13797" marB="13797" anchor="ctr"/>
                </a:tc>
                <a:tc>
                  <a:txBody>
                    <a:bodyPr/>
                    <a:lstStyle/>
                    <a:p>
                      <a:pPr algn="l" fontAlgn="t">
                        <a:spcBef>
                          <a:spcPts val="0"/>
                        </a:spcBef>
                        <a:spcAft>
                          <a:spcPts val="0"/>
                        </a:spcAft>
                      </a:pPr>
                      <a:r>
                        <a:rPr lang="en-US" sz="1100" dirty="0"/>
                        <a:t>hold the morning dose</a:t>
                      </a:r>
                    </a:p>
                  </a:txBody>
                  <a:tcPr marL="27594" marR="27594" marT="13797" marB="13797" anchor="ctr"/>
                </a:tc>
                <a:extLst>
                  <a:ext uri="{0D108BD9-81ED-4DB2-BD59-A6C34878D82A}">
                    <a16:rowId xmlns:a16="http://schemas.microsoft.com/office/drawing/2014/main" val="610621566"/>
                  </a:ext>
                </a:extLst>
              </a:tr>
            </a:tbl>
          </a:graphicData>
        </a:graphic>
      </p:graphicFrame>
    </p:spTree>
    <p:extLst>
      <p:ext uri="{BB962C8B-B14F-4D97-AF65-F5344CB8AC3E}">
        <p14:creationId xmlns:p14="http://schemas.microsoft.com/office/powerpoint/2010/main" val="544348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EBA6-D54E-503A-2DC8-57685E2739B0}"/>
              </a:ext>
            </a:extLst>
          </p:cNvPr>
          <p:cNvSpPr>
            <a:spLocks noGrp="1"/>
          </p:cNvSpPr>
          <p:nvPr>
            <p:ph type="title"/>
          </p:nvPr>
        </p:nvSpPr>
        <p:spPr>
          <a:xfrm>
            <a:off x="621506" y="-92722"/>
            <a:ext cx="7900988" cy="613052"/>
          </a:xfrm>
        </p:spPr>
        <p:txBody>
          <a:bodyPr spcFirstLastPara="1" vert="horz" wrap="square" lIns="68580" tIns="34290" rIns="68580" bIns="34290" rtlCol="0" anchor="b" anchorCtr="0">
            <a:normAutofit fontScale="90000"/>
          </a:bodyPr>
          <a:lstStyle/>
          <a:p>
            <a:pPr algn="ctr"/>
            <a:r>
              <a:rPr lang="en-US" sz="2700" kern="1200" dirty="0">
                <a:solidFill>
                  <a:schemeClr val="bg1"/>
                </a:solidFill>
                <a:latin typeface="+mj-lt"/>
                <a:ea typeface="+mj-ea"/>
                <a:cs typeface="+mj-cs"/>
              </a:rPr>
              <a:t>Pre-Operative medication management: Anti-coagulants</a:t>
            </a:r>
          </a:p>
        </p:txBody>
      </p:sp>
      <p:graphicFrame>
        <p:nvGraphicFramePr>
          <p:cNvPr id="8" name="Table 8">
            <a:extLst>
              <a:ext uri="{FF2B5EF4-FFF2-40B4-BE49-F238E27FC236}">
                <a16:creationId xmlns:a16="http://schemas.microsoft.com/office/drawing/2014/main" id="{7A43F240-F98A-880F-3CD6-86429A9DDCB9}"/>
              </a:ext>
            </a:extLst>
          </p:cNvPr>
          <p:cNvGraphicFramePr>
            <a:graphicFrameLocks noGrp="1"/>
          </p:cNvGraphicFramePr>
          <p:nvPr>
            <p:extLst>
              <p:ext uri="{D42A27DB-BD31-4B8C-83A1-F6EECF244321}">
                <p14:modId xmlns:p14="http://schemas.microsoft.com/office/powerpoint/2010/main" val="2805495247"/>
              </p:ext>
            </p:extLst>
          </p:nvPr>
        </p:nvGraphicFramePr>
        <p:xfrm>
          <a:off x="697230" y="520330"/>
          <a:ext cx="7749540" cy="4575810"/>
        </p:xfrm>
        <a:graphic>
          <a:graphicData uri="http://schemas.openxmlformats.org/drawingml/2006/table">
            <a:tbl>
              <a:tblPr firstRow="1" bandRow="1">
                <a:tableStyleId>{5C22544A-7EE6-4342-B048-85BDC9FD1C3A}</a:tableStyleId>
              </a:tblPr>
              <a:tblGrid>
                <a:gridCol w="2583180">
                  <a:extLst>
                    <a:ext uri="{9D8B030D-6E8A-4147-A177-3AD203B41FA5}">
                      <a16:colId xmlns:a16="http://schemas.microsoft.com/office/drawing/2014/main" val="1550781338"/>
                    </a:ext>
                  </a:extLst>
                </a:gridCol>
                <a:gridCol w="2583180">
                  <a:extLst>
                    <a:ext uri="{9D8B030D-6E8A-4147-A177-3AD203B41FA5}">
                      <a16:colId xmlns:a16="http://schemas.microsoft.com/office/drawing/2014/main" val="2491490199"/>
                    </a:ext>
                  </a:extLst>
                </a:gridCol>
                <a:gridCol w="2583180">
                  <a:extLst>
                    <a:ext uri="{9D8B030D-6E8A-4147-A177-3AD203B41FA5}">
                      <a16:colId xmlns:a16="http://schemas.microsoft.com/office/drawing/2014/main" val="3233478099"/>
                    </a:ext>
                  </a:extLst>
                </a:gridCol>
              </a:tblGrid>
              <a:tr h="278130">
                <a:tc>
                  <a:txBody>
                    <a:bodyPr/>
                    <a:lstStyle/>
                    <a:p>
                      <a:r>
                        <a:rPr lang="en-US" sz="1200" dirty="0"/>
                        <a:t>Name or Class of drug</a:t>
                      </a:r>
                    </a:p>
                  </a:txBody>
                  <a:tcPr marL="68580" marR="68580" marT="34290" marB="34290"/>
                </a:tc>
                <a:tc>
                  <a:txBody>
                    <a:bodyPr/>
                    <a:lstStyle/>
                    <a:p>
                      <a:r>
                        <a:rPr lang="en-US" sz="1200" dirty="0"/>
                        <a:t>Clinical considerations</a:t>
                      </a:r>
                    </a:p>
                  </a:txBody>
                  <a:tcPr marL="68580" marR="68580" marT="34290" marB="34290"/>
                </a:tc>
                <a:tc>
                  <a:txBody>
                    <a:bodyPr/>
                    <a:lstStyle/>
                    <a:p>
                      <a:r>
                        <a:rPr lang="en-US" sz="1200" dirty="0"/>
                        <a:t>Recommended strategy </a:t>
                      </a:r>
                    </a:p>
                  </a:txBody>
                  <a:tcPr marL="68580" marR="68580" marT="34290" marB="34290"/>
                </a:tc>
                <a:extLst>
                  <a:ext uri="{0D108BD9-81ED-4DB2-BD59-A6C34878D82A}">
                    <a16:rowId xmlns:a16="http://schemas.microsoft.com/office/drawing/2014/main" val="1470198960"/>
                  </a:ext>
                </a:extLst>
              </a:tr>
              <a:tr h="800100">
                <a:tc>
                  <a:txBody>
                    <a:bodyPr/>
                    <a:lstStyle/>
                    <a:p>
                      <a:pPr fontAlgn="t"/>
                      <a:r>
                        <a:rPr lang="en-US" sz="1200" dirty="0"/>
                        <a:t>Aspirin</a:t>
                      </a:r>
                    </a:p>
                  </a:txBody>
                  <a:tcPr marL="68580" marR="68580" marT="34290" marB="34290" anchor="ctr"/>
                </a:tc>
                <a:tc>
                  <a:txBody>
                    <a:bodyPr/>
                    <a:lstStyle/>
                    <a:p>
                      <a:pPr fontAlgn="t"/>
                      <a:r>
                        <a:rPr lang="en-US" sz="1200" dirty="0"/>
                        <a:t>Continuation =&gt; hemorrhage.</a:t>
                      </a:r>
                    </a:p>
                    <a:p>
                      <a:pPr fontAlgn="t"/>
                      <a:r>
                        <a:rPr lang="en-US" sz="1200" dirty="0"/>
                        <a:t>Discontinuation =&gt; vascular complications.</a:t>
                      </a:r>
                    </a:p>
                    <a:p>
                      <a:pPr fontAlgn="t"/>
                      <a:r>
                        <a:rPr lang="en-US" sz="1200" dirty="0"/>
                        <a:t>Discuss with cardiology</a:t>
                      </a:r>
                    </a:p>
                  </a:txBody>
                  <a:tcPr marL="68580" marR="68580" marT="34290" marB="34290" anchor="ctr"/>
                </a:tc>
                <a:tc>
                  <a:txBody>
                    <a:bodyPr/>
                    <a:lstStyle/>
                    <a:p>
                      <a:pPr fontAlgn="t"/>
                      <a:r>
                        <a:rPr lang="en-US" sz="1200" dirty="0"/>
                        <a:t>Discontinue aspirin approximately seven days prior to </a:t>
                      </a:r>
                      <a:r>
                        <a:rPr lang="en-US" sz="1200" dirty="0" err="1"/>
                        <a:t>noncardiovascular</a:t>
                      </a:r>
                      <a:r>
                        <a:rPr lang="en-US" sz="1200" dirty="0"/>
                        <a:t> surgery.</a:t>
                      </a:r>
                    </a:p>
                    <a:p>
                      <a:pPr fontAlgn="t"/>
                      <a:endParaRPr lang="en-US" sz="1200" dirty="0"/>
                    </a:p>
                  </a:txBody>
                  <a:tcPr marL="68580" marR="68580" marT="34290" marB="34290" anchor="ctr"/>
                </a:tc>
                <a:extLst>
                  <a:ext uri="{0D108BD9-81ED-4DB2-BD59-A6C34878D82A}">
                    <a16:rowId xmlns:a16="http://schemas.microsoft.com/office/drawing/2014/main" val="1959843623"/>
                  </a:ext>
                </a:extLst>
              </a:tr>
              <a:tr h="1165860">
                <a:tc>
                  <a:txBody>
                    <a:bodyPr/>
                    <a:lstStyle/>
                    <a:p>
                      <a:pPr fontAlgn="t"/>
                      <a:r>
                        <a:rPr lang="en-US" sz="1200" dirty="0"/>
                        <a:t>P2Y12 receptor blockers (clopidogrel, prasugrel, ticlopidine, ticagrelor)</a:t>
                      </a:r>
                    </a:p>
                  </a:txBody>
                  <a:tcPr marL="68580" marR="68580" marT="34290" marB="3429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t>Continuation =&gt; hemorrhage.</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t>After cardiac stenting procedure, discontinuation =&gt; cardiac ischemia</a:t>
                      </a:r>
                      <a:br>
                        <a:rPr lang="en-US" sz="1200" dirty="0"/>
                      </a:br>
                      <a:r>
                        <a:rPr lang="en-US" sz="1200" dirty="0"/>
                        <a:t>Discuss with cardiology</a:t>
                      </a:r>
                    </a:p>
                  </a:txBody>
                  <a:tcPr marL="68580" marR="68580" marT="34290" marB="34290" anchor="ctr"/>
                </a:tc>
                <a:tc>
                  <a:txBody>
                    <a:bodyPr/>
                    <a:lstStyle/>
                    <a:p>
                      <a:pPr fontAlgn="t"/>
                      <a:r>
                        <a:rPr lang="en-US" sz="1200" dirty="0"/>
                        <a:t>Delay elective procedures until period of platelet inhibition is completed. </a:t>
                      </a:r>
                    </a:p>
                    <a:p>
                      <a:pPr fontAlgn="t"/>
                      <a:r>
                        <a:rPr lang="en-US" sz="1200" dirty="0"/>
                        <a:t>When used for long-term stroke prophylaxis, should be discontinued 7 to 10 days. </a:t>
                      </a:r>
                    </a:p>
                  </a:txBody>
                  <a:tcPr marL="68580" marR="68580" marT="34290" marB="34290" anchor="ctr"/>
                </a:tc>
                <a:extLst>
                  <a:ext uri="{0D108BD9-81ED-4DB2-BD59-A6C34878D82A}">
                    <a16:rowId xmlns:a16="http://schemas.microsoft.com/office/drawing/2014/main" val="2677361062"/>
                  </a:ext>
                </a:extLst>
              </a:tr>
              <a:tr h="1165860">
                <a:tc>
                  <a:txBody>
                    <a:bodyPr/>
                    <a:lstStyle/>
                    <a:p>
                      <a:pPr fontAlgn="t"/>
                      <a:r>
                        <a:rPr lang="en-US" sz="1200" dirty="0"/>
                        <a:t>Warfarin</a:t>
                      </a:r>
                    </a:p>
                  </a:txBody>
                  <a:tcPr marL="68580" marR="68580" marT="34290" marB="34290" anchor="ctr"/>
                </a:tc>
                <a:tc>
                  <a:txBody>
                    <a:bodyPr/>
                    <a:lstStyle/>
                    <a:p>
                      <a:pPr fontAlgn="t"/>
                      <a:endParaRPr lang="en-US" sz="1200" dirty="0"/>
                    </a:p>
                    <a:p>
                      <a:pPr fontAlgn="t"/>
                      <a:endParaRPr lang="en-US" sz="1200" dirty="0"/>
                    </a:p>
                    <a:p>
                      <a:pPr fontAlgn="t"/>
                      <a:endParaRPr lang="en-US" sz="1200" dirty="0"/>
                    </a:p>
                    <a:p>
                      <a:pPr fontAlgn="t"/>
                      <a:endParaRPr lang="en-US" sz="1200" dirty="0"/>
                    </a:p>
                    <a:p>
                      <a:pPr fontAlgn="t"/>
                      <a:endParaRPr lang="en-US" sz="1200" dirty="0"/>
                    </a:p>
                    <a:p>
                      <a:pPr fontAlgn="t"/>
                      <a:endParaRPr lang="en-US" sz="1200" dirty="0"/>
                    </a:p>
                  </a:txBody>
                  <a:tcPr marL="68580" marR="68580" marT="34290" marB="34290" anchor="ctr"/>
                </a:tc>
                <a:tc>
                  <a:txBody>
                    <a:bodyPr/>
                    <a:lstStyle/>
                    <a:p>
                      <a:pPr fontAlgn="t"/>
                      <a:endParaRPr lang="en-US" sz="1200" dirty="0"/>
                    </a:p>
                  </a:txBody>
                  <a:tcPr marL="68580" marR="68580" marT="34290" marB="34290" anchor="ctr"/>
                </a:tc>
                <a:extLst>
                  <a:ext uri="{0D108BD9-81ED-4DB2-BD59-A6C34878D82A}">
                    <a16:rowId xmlns:a16="http://schemas.microsoft.com/office/drawing/2014/main" val="1683857282"/>
                  </a:ext>
                </a:extLst>
              </a:tr>
              <a:tr h="1165860">
                <a:tc>
                  <a:txBody>
                    <a:bodyPr/>
                    <a:lstStyle/>
                    <a:p>
                      <a:pPr fontAlgn="t"/>
                      <a:r>
                        <a:rPr lang="en-US" sz="1200" dirty="0"/>
                        <a:t>Dabigatran, rivaroxaban, apixaban, </a:t>
                      </a:r>
                      <a:r>
                        <a:rPr lang="en-US" sz="1200" dirty="0" err="1"/>
                        <a:t>edoxaban</a:t>
                      </a:r>
                      <a:endParaRPr lang="en-US" sz="1200" dirty="0"/>
                    </a:p>
                  </a:txBody>
                  <a:tcPr marL="68580" marR="68580" marT="34290" marB="34290" anchor="ctr"/>
                </a:tc>
                <a:tc>
                  <a:txBody>
                    <a:bodyPr/>
                    <a:lstStyle/>
                    <a:p>
                      <a:pPr fontAlgn="t"/>
                      <a:endParaRPr lang="en-US" sz="1200" dirty="0"/>
                    </a:p>
                    <a:p>
                      <a:pPr fontAlgn="t"/>
                      <a:endParaRPr lang="en-US" sz="1200" dirty="0"/>
                    </a:p>
                    <a:p>
                      <a:pPr fontAlgn="t"/>
                      <a:endParaRPr lang="en-US" sz="1200" dirty="0"/>
                    </a:p>
                    <a:p>
                      <a:pPr fontAlgn="t"/>
                      <a:endParaRPr lang="en-US" sz="1200" dirty="0"/>
                    </a:p>
                    <a:p>
                      <a:pPr fontAlgn="t"/>
                      <a:endParaRPr lang="en-US" sz="1200" dirty="0"/>
                    </a:p>
                    <a:p>
                      <a:pPr fontAlgn="t"/>
                      <a:endParaRPr lang="en-US" sz="1200" dirty="0"/>
                    </a:p>
                  </a:txBody>
                  <a:tcPr marL="68580" marR="68580" marT="34290" marB="34290" anchor="ctr"/>
                </a:tc>
                <a:tc>
                  <a:txBody>
                    <a:bodyPr/>
                    <a:lstStyle/>
                    <a:p>
                      <a:pPr fontAlgn="t"/>
                      <a:endParaRPr lang="en-US" sz="1200" dirty="0"/>
                    </a:p>
                  </a:txBody>
                  <a:tcPr marL="68580" marR="68580" marT="34290" marB="34290" anchor="ctr"/>
                </a:tc>
                <a:extLst>
                  <a:ext uri="{0D108BD9-81ED-4DB2-BD59-A6C34878D82A}">
                    <a16:rowId xmlns:a16="http://schemas.microsoft.com/office/drawing/2014/main" val="1387467513"/>
                  </a:ext>
                </a:extLst>
              </a:tr>
            </a:tbl>
          </a:graphicData>
        </a:graphic>
      </p:graphicFrame>
      <p:pic>
        <p:nvPicPr>
          <p:cNvPr id="1028" name="Picture 4" descr="Image">
            <a:extLst>
              <a:ext uri="{FF2B5EF4-FFF2-40B4-BE49-F238E27FC236}">
                <a16:creationId xmlns:a16="http://schemas.microsoft.com/office/drawing/2014/main" id="{296A7647-BCC3-9576-3C30-6BD5FDC54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521" y="2728987"/>
            <a:ext cx="4283155" cy="236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37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EBA6-D54E-503A-2DC8-57685E2739B0}"/>
              </a:ext>
            </a:extLst>
          </p:cNvPr>
          <p:cNvSpPr>
            <a:spLocks noGrp="1"/>
          </p:cNvSpPr>
          <p:nvPr>
            <p:ph type="title"/>
          </p:nvPr>
        </p:nvSpPr>
        <p:spPr>
          <a:xfrm>
            <a:off x="621506" y="370811"/>
            <a:ext cx="7900988" cy="613052"/>
          </a:xfrm>
        </p:spPr>
        <p:txBody>
          <a:bodyPr spcFirstLastPara="1" vert="horz" wrap="square" lIns="68580" tIns="34290" rIns="68580" bIns="34290" rtlCol="0" anchor="b" anchorCtr="0">
            <a:normAutofit fontScale="90000"/>
          </a:bodyPr>
          <a:lstStyle/>
          <a:p>
            <a:pPr algn="ctr"/>
            <a:r>
              <a:rPr lang="en-US" sz="2700" kern="1200" dirty="0">
                <a:solidFill>
                  <a:schemeClr val="bg1"/>
                </a:solidFill>
                <a:latin typeface="+mj-lt"/>
                <a:ea typeface="+mj-ea"/>
                <a:cs typeface="+mj-cs"/>
              </a:rPr>
              <a:t>Pre-Operative medication management: Other Meds</a:t>
            </a:r>
          </a:p>
        </p:txBody>
      </p:sp>
      <p:graphicFrame>
        <p:nvGraphicFramePr>
          <p:cNvPr id="8" name="Table 8">
            <a:extLst>
              <a:ext uri="{FF2B5EF4-FFF2-40B4-BE49-F238E27FC236}">
                <a16:creationId xmlns:a16="http://schemas.microsoft.com/office/drawing/2014/main" id="{7A43F240-F98A-880F-3CD6-86429A9DDCB9}"/>
              </a:ext>
            </a:extLst>
          </p:cNvPr>
          <p:cNvGraphicFramePr>
            <a:graphicFrameLocks noGrp="1"/>
          </p:cNvGraphicFramePr>
          <p:nvPr>
            <p:extLst>
              <p:ext uri="{D42A27DB-BD31-4B8C-83A1-F6EECF244321}">
                <p14:modId xmlns:p14="http://schemas.microsoft.com/office/powerpoint/2010/main" val="565000002"/>
              </p:ext>
            </p:extLst>
          </p:nvPr>
        </p:nvGraphicFramePr>
        <p:xfrm>
          <a:off x="697230" y="1323051"/>
          <a:ext cx="7749540" cy="2255520"/>
        </p:xfrm>
        <a:graphic>
          <a:graphicData uri="http://schemas.openxmlformats.org/drawingml/2006/table">
            <a:tbl>
              <a:tblPr firstRow="1" bandRow="1">
                <a:tableStyleId>{5C22544A-7EE6-4342-B048-85BDC9FD1C3A}</a:tableStyleId>
              </a:tblPr>
              <a:tblGrid>
                <a:gridCol w="2583180">
                  <a:extLst>
                    <a:ext uri="{9D8B030D-6E8A-4147-A177-3AD203B41FA5}">
                      <a16:colId xmlns:a16="http://schemas.microsoft.com/office/drawing/2014/main" val="1550781338"/>
                    </a:ext>
                  </a:extLst>
                </a:gridCol>
                <a:gridCol w="2583180">
                  <a:extLst>
                    <a:ext uri="{9D8B030D-6E8A-4147-A177-3AD203B41FA5}">
                      <a16:colId xmlns:a16="http://schemas.microsoft.com/office/drawing/2014/main" val="2491490199"/>
                    </a:ext>
                  </a:extLst>
                </a:gridCol>
                <a:gridCol w="2583180">
                  <a:extLst>
                    <a:ext uri="{9D8B030D-6E8A-4147-A177-3AD203B41FA5}">
                      <a16:colId xmlns:a16="http://schemas.microsoft.com/office/drawing/2014/main" val="3233478099"/>
                    </a:ext>
                  </a:extLst>
                </a:gridCol>
              </a:tblGrid>
              <a:tr h="278130">
                <a:tc>
                  <a:txBody>
                    <a:bodyPr/>
                    <a:lstStyle/>
                    <a:p>
                      <a:r>
                        <a:rPr lang="en-US" sz="1100" dirty="0"/>
                        <a:t>Name or Class of drug</a:t>
                      </a:r>
                    </a:p>
                  </a:txBody>
                  <a:tcPr marL="68580" marR="68580" marT="34290" marB="34290"/>
                </a:tc>
                <a:tc>
                  <a:txBody>
                    <a:bodyPr/>
                    <a:lstStyle/>
                    <a:p>
                      <a:r>
                        <a:rPr lang="en-US" sz="1100" dirty="0"/>
                        <a:t>Clinical considerations</a:t>
                      </a:r>
                    </a:p>
                  </a:txBody>
                  <a:tcPr marL="68580" marR="68580" marT="34290" marB="34290"/>
                </a:tc>
                <a:tc>
                  <a:txBody>
                    <a:bodyPr/>
                    <a:lstStyle/>
                    <a:p>
                      <a:r>
                        <a:rPr lang="en-US" sz="1100" dirty="0"/>
                        <a:t>Recommended strategy </a:t>
                      </a:r>
                    </a:p>
                  </a:txBody>
                  <a:tcPr marL="68580" marR="68580" marT="34290" marB="34290"/>
                </a:tc>
                <a:extLst>
                  <a:ext uri="{0D108BD9-81ED-4DB2-BD59-A6C34878D82A}">
                    <a16:rowId xmlns:a16="http://schemas.microsoft.com/office/drawing/2014/main" val="1470198960"/>
                  </a:ext>
                </a:extLst>
              </a:tr>
              <a:tr h="278130">
                <a:tc>
                  <a:txBody>
                    <a:bodyPr/>
                    <a:lstStyle/>
                    <a:p>
                      <a:r>
                        <a:rPr lang="en-US" sz="1100" dirty="0"/>
                        <a:t>Statins</a:t>
                      </a:r>
                    </a:p>
                  </a:txBody>
                  <a:tcPr marL="68580" marR="68580" marT="34290" marB="34290"/>
                </a:tc>
                <a:tc>
                  <a:txBody>
                    <a:bodyPr/>
                    <a:lstStyle/>
                    <a:p>
                      <a:r>
                        <a:rPr lang="en-US" sz="1100" dirty="0"/>
                        <a:t>provides cardiovascular protection.</a:t>
                      </a:r>
                    </a:p>
                  </a:txBody>
                  <a:tcPr marL="68580" marR="68580" marT="34290" marB="34290"/>
                </a:tc>
                <a:tc>
                  <a:txBody>
                    <a:bodyPr/>
                    <a:lstStyle/>
                    <a:p>
                      <a:r>
                        <a:rPr lang="en-US" sz="1100" dirty="0"/>
                        <a:t>Continue</a:t>
                      </a:r>
                    </a:p>
                  </a:txBody>
                  <a:tcPr marL="68580" marR="68580" marT="34290" marB="34290"/>
                </a:tc>
                <a:extLst>
                  <a:ext uri="{0D108BD9-81ED-4DB2-BD59-A6C34878D82A}">
                    <a16:rowId xmlns:a16="http://schemas.microsoft.com/office/drawing/2014/main" val="554219052"/>
                  </a:ext>
                </a:extLst>
              </a:tr>
              <a:tr h="708660">
                <a:tc>
                  <a:txBody>
                    <a:bodyPr/>
                    <a:lstStyle/>
                    <a:p>
                      <a:r>
                        <a:rPr lang="en-US" sz="1100" dirty="0"/>
                        <a:t>estrogen and related hormones- OCPs, Postmenopausal hormone </a:t>
                      </a:r>
                      <a:r>
                        <a:rPr lang="en-US" sz="1100" dirty="0" err="1"/>
                        <a:t>tx</a:t>
                      </a:r>
                      <a:r>
                        <a:rPr lang="en-US" sz="1100" dirty="0"/>
                        <a:t>, SERMs</a:t>
                      </a:r>
                    </a:p>
                  </a:txBody>
                  <a:tcPr marL="68580" marR="68580" marT="34290" marB="34290"/>
                </a:tc>
                <a:tc>
                  <a:txBody>
                    <a:bodyPr/>
                    <a:lstStyle/>
                    <a:p>
                      <a:r>
                        <a:rPr lang="en-US" sz="1100" dirty="0"/>
                        <a:t>Continuation may increase risk of VTE</a:t>
                      </a:r>
                    </a:p>
                  </a:txBody>
                  <a:tcPr marL="68580" marR="68580" marT="34290" marB="34290"/>
                </a:tc>
                <a:tc>
                  <a:txBody>
                    <a:bodyPr/>
                    <a:lstStyle/>
                    <a:p>
                      <a:r>
                        <a:rPr lang="en-US" sz="1100" dirty="0"/>
                        <a:t>low to moderate risk of VTE =&gt; may continue </a:t>
                      </a:r>
                    </a:p>
                    <a:p>
                      <a:r>
                        <a:rPr lang="en-US" sz="1100" dirty="0"/>
                        <a:t>high risk of VTE =&gt; may need to stop 4 weeks before surgery</a:t>
                      </a:r>
                    </a:p>
                  </a:txBody>
                  <a:tcPr marL="68580" marR="68580" marT="34290" marB="34290"/>
                </a:tc>
                <a:extLst>
                  <a:ext uri="{0D108BD9-81ED-4DB2-BD59-A6C34878D82A}">
                    <a16:rowId xmlns:a16="http://schemas.microsoft.com/office/drawing/2014/main" val="1259515383"/>
                  </a:ext>
                </a:extLst>
              </a:tr>
              <a:tr h="278130">
                <a:tc>
                  <a:txBody>
                    <a:bodyPr/>
                    <a:lstStyle/>
                    <a:p>
                      <a:r>
                        <a:rPr lang="en-US" sz="1100" b="1" dirty="0"/>
                        <a:t>Prandial Insulin</a:t>
                      </a:r>
                    </a:p>
                  </a:txBody>
                  <a:tcPr marL="68580" marR="68580" marT="34290" marB="34290"/>
                </a:tc>
                <a:tc>
                  <a:txBody>
                    <a:bodyPr/>
                    <a:lstStyle/>
                    <a:p>
                      <a:r>
                        <a:rPr lang="en-US" sz="1100" dirty="0"/>
                        <a:t>Continuation =&gt; hypoglycemia</a:t>
                      </a:r>
                    </a:p>
                  </a:txBody>
                  <a:tcPr marL="68580" marR="68580" marT="34290" marB="34290"/>
                </a:tc>
                <a:tc>
                  <a:txBody>
                    <a:bodyPr/>
                    <a:lstStyle/>
                    <a:p>
                      <a:r>
                        <a:rPr lang="en-US" sz="1100" dirty="0"/>
                        <a:t>Hold</a:t>
                      </a:r>
                    </a:p>
                  </a:txBody>
                  <a:tcPr marL="68580" marR="68580" marT="34290" marB="34290"/>
                </a:tc>
                <a:extLst>
                  <a:ext uri="{0D108BD9-81ED-4DB2-BD59-A6C34878D82A}">
                    <a16:rowId xmlns:a16="http://schemas.microsoft.com/office/drawing/2014/main" val="2663980747"/>
                  </a:ext>
                </a:extLst>
              </a:tr>
              <a:tr h="388620">
                <a:tc>
                  <a:txBody>
                    <a:bodyPr/>
                    <a:lstStyle/>
                    <a:p>
                      <a:r>
                        <a:rPr lang="en-US" sz="1100" dirty="0"/>
                        <a:t>Basal</a:t>
                      </a:r>
                    </a:p>
                  </a:txBody>
                  <a:tcPr marL="68580" marR="68580" marT="34290" marB="34290"/>
                </a:tc>
                <a:tc>
                  <a:txBody>
                    <a:bodyPr/>
                    <a:lstStyle/>
                    <a:p>
                      <a:r>
                        <a:rPr lang="en-US" sz="1100" dirty="0"/>
                        <a:t>*Consider DM type*</a:t>
                      </a:r>
                    </a:p>
                  </a:txBody>
                  <a:tcPr marL="68580" marR="68580" marT="34290" marB="34290"/>
                </a:tc>
                <a:tc>
                  <a:txBody>
                    <a:bodyPr/>
                    <a:lstStyle/>
                    <a:p>
                      <a:r>
                        <a:rPr lang="en-US" sz="1100" dirty="0"/>
                        <a:t>T1DM- Continue full dose</a:t>
                      </a:r>
                    </a:p>
                    <a:p>
                      <a:r>
                        <a:rPr lang="en-US" sz="1100" dirty="0"/>
                        <a:t>T2DM- reduce dose by 20-50%</a:t>
                      </a:r>
                    </a:p>
                  </a:txBody>
                  <a:tcPr marL="68580" marR="68580" marT="34290" marB="34290"/>
                </a:tc>
                <a:extLst>
                  <a:ext uri="{0D108BD9-81ED-4DB2-BD59-A6C34878D82A}">
                    <a16:rowId xmlns:a16="http://schemas.microsoft.com/office/drawing/2014/main" val="3642073068"/>
                  </a:ext>
                </a:extLst>
              </a:tr>
              <a:tr h="278130">
                <a:tc>
                  <a:txBody>
                    <a:bodyPr/>
                    <a:lstStyle/>
                    <a:p>
                      <a:r>
                        <a:rPr lang="en-US" sz="1100" dirty="0"/>
                        <a:t>Oral hypoglycemics</a:t>
                      </a:r>
                    </a:p>
                  </a:txBody>
                  <a:tcPr marL="68580" marR="68580" marT="34290" marB="34290"/>
                </a:tc>
                <a:tc>
                  <a:txBody>
                    <a:bodyPr/>
                    <a:lstStyle/>
                    <a:p>
                      <a:r>
                        <a:rPr lang="en-US" sz="1100" dirty="0"/>
                        <a:t>SGLT2 =&gt; ketoacidosis </a:t>
                      </a:r>
                    </a:p>
                  </a:txBody>
                  <a:tcPr marL="68580" marR="68580" marT="34290" marB="34290"/>
                </a:tc>
                <a:tc>
                  <a:txBody>
                    <a:bodyPr/>
                    <a:lstStyle/>
                    <a:p>
                      <a:r>
                        <a:rPr lang="en-US" sz="1100" dirty="0"/>
                        <a:t>Hold</a:t>
                      </a:r>
                    </a:p>
                  </a:txBody>
                  <a:tcPr marL="68580" marR="68580" marT="34290" marB="34290"/>
                </a:tc>
                <a:extLst>
                  <a:ext uri="{0D108BD9-81ED-4DB2-BD59-A6C34878D82A}">
                    <a16:rowId xmlns:a16="http://schemas.microsoft.com/office/drawing/2014/main" val="807704764"/>
                  </a:ext>
                </a:extLst>
              </a:tr>
            </a:tbl>
          </a:graphicData>
        </a:graphic>
      </p:graphicFrame>
    </p:spTree>
    <p:extLst>
      <p:ext uri="{BB962C8B-B14F-4D97-AF65-F5344CB8AC3E}">
        <p14:creationId xmlns:p14="http://schemas.microsoft.com/office/powerpoint/2010/main" val="3296316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THESE ARE THREE ITEMS ON THE DIFFERENTIAL DIAGNOSIS FOR ACUTE DYSPNEA FROM DR. BERNIER’S LECTURE</a:t>
            </a:r>
            <a:endParaRPr dirty="0"/>
          </a:p>
        </p:txBody>
      </p:sp>
      <p:sp>
        <p:nvSpPr>
          <p:cNvPr id="374" name="Google Shape;374;p3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Back to the Future</a:t>
            </a:r>
            <a:r>
              <a:rPr lang="en" dirty="0"/>
              <a:t> · </a:t>
            </a:r>
            <a:r>
              <a:rPr lang="en" dirty="0">
                <a:solidFill>
                  <a:srgbClr val="FFC319"/>
                </a:solidFill>
              </a:rPr>
              <a:t>$400</a:t>
            </a:r>
            <a:endParaRPr dirty="0">
              <a:solidFill>
                <a:srgbClr val="FFC31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0722-2AAA-945F-E402-68BB126864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B6EAFDD-30CD-10B7-28FA-5ADE050C012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EA0A519-B947-0CC8-64EE-5A287960CCB9}"/>
              </a:ext>
            </a:extLst>
          </p:cNvPr>
          <p:cNvPicPr>
            <a:picLocks noChangeAspect="1"/>
          </p:cNvPicPr>
          <p:nvPr/>
        </p:nvPicPr>
        <p:blipFill>
          <a:blip r:embed="rId2"/>
          <a:stretch>
            <a:fillRect/>
          </a:stretch>
        </p:blipFill>
        <p:spPr>
          <a:xfrm>
            <a:off x="628650" y="966873"/>
            <a:ext cx="4814888" cy="3407569"/>
          </a:xfrm>
          <a:prstGeom prst="rect">
            <a:avLst/>
          </a:prstGeom>
        </p:spPr>
      </p:pic>
      <p:pic>
        <p:nvPicPr>
          <p:cNvPr id="2050" name="Picture 2" descr="Amazon.com: AUVON Lancing Device with Less Pain Design, Blood Sample Pen  and Twist Top 100pcs 30 Gauge Lancets for Blood Sugar Level Monitoring :  Health &amp; Household">
            <a:extLst>
              <a:ext uri="{FF2B5EF4-FFF2-40B4-BE49-F238E27FC236}">
                <a16:creationId xmlns:a16="http://schemas.microsoft.com/office/drawing/2014/main" id="{3F807ECD-7EC2-A00E-443D-53EC49314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411" y="671731"/>
            <a:ext cx="1865125" cy="17067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lucose Test Strips 101: Uses, Accuracy, Cost &amp; More">
            <a:extLst>
              <a:ext uri="{FF2B5EF4-FFF2-40B4-BE49-F238E27FC236}">
                <a16:creationId xmlns:a16="http://schemas.microsoft.com/office/drawing/2014/main" id="{5F9A027D-670A-6451-5CD0-044A0808E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369" y="2571751"/>
            <a:ext cx="2804042" cy="170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94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D6EE-C78B-4200-828E-45FA2CD69AFE}"/>
              </a:ext>
            </a:extLst>
          </p:cNvPr>
          <p:cNvSpPr>
            <a:spLocks noGrp="1"/>
          </p:cNvSpPr>
          <p:nvPr>
            <p:ph type="title"/>
          </p:nvPr>
        </p:nvSpPr>
        <p:spPr>
          <a:xfrm>
            <a:off x="1022525" y="663118"/>
            <a:ext cx="7098900" cy="357900"/>
          </a:xfrm>
        </p:spPr>
        <p:txBody>
          <a:bodyPr/>
          <a:lstStyle/>
          <a:p>
            <a:r>
              <a:rPr lang="en" dirty="0"/>
              <a:t>Illness Script for acute dyspnea- </a:t>
            </a:r>
            <a:r>
              <a:rPr lang="en" dirty="0">
                <a:solidFill>
                  <a:schemeClr val="accent1"/>
                </a:solidFill>
              </a:rPr>
              <a:t>BREATHE</a:t>
            </a:r>
            <a:endParaRPr lang="en-US" dirty="0">
              <a:solidFill>
                <a:schemeClr val="accent1"/>
              </a:solidFill>
            </a:endParaRPr>
          </a:p>
        </p:txBody>
      </p:sp>
      <p:sp>
        <p:nvSpPr>
          <p:cNvPr id="3" name="Content Placeholder 2">
            <a:extLst>
              <a:ext uri="{FF2B5EF4-FFF2-40B4-BE49-F238E27FC236}">
                <a16:creationId xmlns:a16="http://schemas.microsoft.com/office/drawing/2014/main" id="{FFA8F01B-70B5-4FF9-A5E0-2920AEA69863}"/>
              </a:ext>
            </a:extLst>
          </p:cNvPr>
          <p:cNvSpPr>
            <a:spLocks noGrp="1"/>
          </p:cNvSpPr>
          <p:nvPr>
            <p:ph idx="1"/>
          </p:nvPr>
        </p:nvSpPr>
        <p:spPr>
          <a:xfrm>
            <a:off x="628650" y="1161400"/>
            <a:ext cx="7886700" cy="3263504"/>
          </a:xfrm>
        </p:spPr>
        <p:txBody>
          <a:bodyPr spcFirstLastPara="1" vert="horz" wrap="square" lIns="68580" tIns="34290" rIns="68580" bIns="34290" rtlCol="0" anchor="t" anchorCtr="0">
            <a:normAutofit fontScale="92500" lnSpcReduction="20000"/>
          </a:bodyPr>
          <a:lstStyle/>
          <a:p>
            <a:pPr marL="0" indent="0">
              <a:spcBef>
                <a:spcPts val="0"/>
              </a:spcBef>
              <a:buNone/>
            </a:pPr>
            <a:r>
              <a:rPr lang="en-US" sz="2100" dirty="0">
                <a:solidFill>
                  <a:schemeClr val="accent1"/>
                </a:solidFill>
              </a:rPr>
              <a:t>B</a:t>
            </a:r>
            <a:r>
              <a:rPr lang="en-US" sz="2100" dirty="0"/>
              <a:t>acterial pneumonia or other infections </a:t>
            </a:r>
          </a:p>
          <a:p>
            <a:pPr marL="0" indent="0">
              <a:spcBef>
                <a:spcPts val="900"/>
              </a:spcBef>
              <a:buNone/>
            </a:pPr>
            <a:r>
              <a:rPr lang="en-US" sz="2100" dirty="0">
                <a:solidFill>
                  <a:schemeClr val="accent1"/>
                </a:solidFill>
              </a:rPr>
              <a:t>R</a:t>
            </a:r>
            <a:r>
              <a:rPr lang="en-US" sz="2100" dirty="0"/>
              <a:t>eactive airway disease (asthma/</a:t>
            </a:r>
            <a:r>
              <a:rPr lang="en-US" sz="2100" dirty="0" err="1"/>
              <a:t>copd</a:t>
            </a:r>
            <a:r>
              <a:rPr lang="en-US" sz="2100" dirty="0"/>
              <a:t>)</a:t>
            </a:r>
          </a:p>
          <a:p>
            <a:pPr marL="0" indent="0">
              <a:spcBef>
                <a:spcPts val="900"/>
              </a:spcBef>
              <a:buNone/>
            </a:pPr>
            <a:r>
              <a:rPr lang="en-US" sz="2100" dirty="0">
                <a:solidFill>
                  <a:schemeClr val="accent1"/>
                </a:solidFill>
              </a:rPr>
              <a:t>E</a:t>
            </a:r>
            <a:r>
              <a:rPr lang="en-US" sz="2100" dirty="0"/>
              <a:t>mbolism (PE)</a:t>
            </a:r>
          </a:p>
          <a:p>
            <a:pPr marL="0" indent="0">
              <a:spcBef>
                <a:spcPts val="900"/>
              </a:spcBef>
              <a:buNone/>
            </a:pPr>
            <a:r>
              <a:rPr lang="en-US" sz="2100" dirty="0">
                <a:solidFill>
                  <a:schemeClr val="accent1"/>
                </a:solidFill>
              </a:rPr>
              <a:t>A</a:t>
            </a:r>
            <a:r>
              <a:rPr lang="en-US" sz="2100" dirty="0"/>
              <a:t>cute coronary syndrome/arrhythmias/airway obstruction (</a:t>
            </a:r>
            <a:r>
              <a:rPr lang="en-US" dirty="0"/>
              <a:t>aspiration</a:t>
            </a:r>
            <a:r>
              <a:rPr lang="en-US" sz="2100" dirty="0"/>
              <a:t>, anaphylaxis</a:t>
            </a:r>
            <a:r>
              <a:rPr lang="en-US" dirty="0"/>
              <a:t>)/anemia</a:t>
            </a:r>
            <a:endParaRPr lang="en-US" sz="2100" dirty="0">
              <a:cs typeface="Calibri"/>
            </a:endParaRPr>
          </a:p>
          <a:p>
            <a:pPr marL="0" indent="0">
              <a:spcBef>
                <a:spcPts val="900"/>
              </a:spcBef>
              <a:buNone/>
            </a:pPr>
            <a:r>
              <a:rPr lang="en-US" sz="2100" dirty="0">
                <a:solidFill>
                  <a:schemeClr val="accent1"/>
                </a:solidFill>
              </a:rPr>
              <a:t>T</a:t>
            </a:r>
            <a:r>
              <a:rPr lang="en-US" sz="2100" dirty="0"/>
              <a:t>ension PTX/ cardiac tamponade</a:t>
            </a:r>
          </a:p>
          <a:p>
            <a:pPr marL="0" indent="0">
              <a:spcBef>
                <a:spcPts val="900"/>
              </a:spcBef>
              <a:buNone/>
            </a:pPr>
            <a:r>
              <a:rPr lang="en-US" sz="2100" dirty="0">
                <a:solidFill>
                  <a:schemeClr val="accent1"/>
                </a:solidFill>
              </a:rPr>
              <a:t>H</a:t>
            </a:r>
            <a:r>
              <a:rPr lang="en-US" sz="2100" dirty="0"/>
              <a:t>eart failure or other causes of volume overload/pleural effusions </a:t>
            </a:r>
          </a:p>
          <a:p>
            <a:pPr marL="0" indent="0">
              <a:spcBef>
                <a:spcPts val="900"/>
              </a:spcBef>
              <a:buNone/>
            </a:pPr>
            <a:r>
              <a:rPr lang="en-US" sz="2100" dirty="0">
                <a:solidFill>
                  <a:schemeClr val="accent1"/>
                </a:solidFill>
              </a:rPr>
              <a:t>E</a:t>
            </a:r>
            <a:r>
              <a:rPr lang="en-US" sz="2100" dirty="0"/>
              <a:t>verything else (heart structure- severe as or </a:t>
            </a:r>
            <a:r>
              <a:rPr lang="en-US" sz="2100" dirty="0" err="1"/>
              <a:t>mr</a:t>
            </a:r>
            <a:r>
              <a:rPr lang="en-US" sz="2100" dirty="0"/>
              <a:t>, </a:t>
            </a:r>
            <a:r>
              <a:rPr lang="en-US" sz="2100" dirty="0" err="1"/>
              <a:t>pfos</a:t>
            </a:r>
            <a:r>
              <a:rPr lang="en-US" dirty="0"/>
              <a:t>,</a:t>
            </a:r>
            <a:r>
              <a:rPr lang="en-US" sz="2100" dirty="0"/>
              <a:t> </a:t>
            </a:r>
            <a:r>
              <a:rPr lang="en-US" sz="2100" dirty="0" err="1"/>
              <a:t>pulm</a:t>
            </a:r>
            <a:r>
              <a:rPr lang="en-US" sz="2100" dirty="0"/>
              <a:t> </a:t>
            </a:r>
            <a:r>
              <a:rPr lang="en-US" sz="2100" dirty="0" err="1"/>
              <a:t>htn</a:t>
            </a:r>
            <a:r>
              <a:rPr lang="en-US" sz="2100" dirty="0"/>
              <a:t>, </a:t>
            </a:r>
            <a:r>
              <a:rPr lang="en-US" sz="2100" dirty="0" err="1"/>
              <a:t>hps</a:t>
            </a:r>
            <a:r>
              <a:rPr lang="en-US" sz="2100" dirty="0"/>
              <a:t>, </a:t>
            </a:r>
            <a:r>
              <a:rPr lang="en-US" sz="2100" dirty="0" err="1"/>
              <a:t>osa</a:t>
            </a:r>
            <a:r>
              <a:rPr lang="en-US" sz="2100" dirty="0"/>
              <a:t>, ohs, </a:t>
            </a:r>
            <a:r>
              <a:rPr lang="en-US" sz="2100" dirty="0" err="1"/>
              <a:t>ild</a:t>
            </a:r>
            <a:r>
              <a:rPr lang="en-US" sz="2100" dirty="0"/>
              <a:t>, lung mass, sedative medications, </a:t>
            </a:r>
            <a:r>
              <a:rPr lang="en-US" sz="2100" dirty="0" err="1"/>
              <a:t>neuromsk</a:t>
            </a:r>
            <a:r>
              <a:rPr lang="en-US" sz="2100" dirty="0"/>
              <a:t> disorders that decrease breathing strength)</a:t>
            </a:r>
          </a:p>
          <a:p>
            <a:pPr marL="0" indent="0">
              <a:spcBef>
                <a:spcPts val="900"/>
              </a:spcBef>
              <a:spcAft>
                <a:spcPts val="900"/>
              </a:spcAft>
              <a:buNone/>
            </a:pPr>
            <a:endParaRPr lang="en-US" sz="2100" dirty="0"/>
          </a:p>
          <a:p>
            <a:pPr marL="0" indent="0">
              <a:buNone/>
            </a:pPr>
            <a:endParaRPr lang="en-US" dirty="0"/>
          </a:p>
        </p:txBody>
      </p:sp>
    </p:spTree>
    <p:extLst>
      <p:ext uri="{BB962C8B-B14F-4D97-AF65-F5344CB8AC3E}">
        <p14:creationId xmlns:p14="http://schemas.microsoft.com/office/powerpoint/2010/main" val="1699108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IS THE INR GOAL FOR PROSTHETIC VALVES FROM DR. KAMAL’S ANTICOAGULATION LECTURE</a:t>
            </a:r>
            <a:endParaRPr dirty="0"/>
          </a:p>
        </p:txBody>
      </p:sp>
      <p:sp>
        <p:nvSpPr>
          <p:cNvPr id="380" name="Google Shape;380;p3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Back to the Future</a:t>
            </a:r>
            <a:r>
              <a:rPr lang="en" dirty="0"/>
              <a:t> · </a:t>
            </a:r>
            <a:r>
              <a:rPr lang="en" dirty="0">
                <a:solidFill>
                  <a:srgbClr val="FFC319"/>
                </a:solidFill>
              </a:rPr>
              <a:t>$600</a:t>
            </a:r>
            <a:endParaRPr dirty="0">
              <a:solidFill>
                <a:srgbClr val="FFC31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3AC5-5D60-58D7-ABEB-F2D286FF4CA5}"/>
              </a:ext>
            </a:extLst>
          </p:cNvPr>
          <p:cNvSpPr>
            <a:spLocks noGrp="1"/>
          </p:cNvSpPr>
          <p:nvPr>
            <p:ph type="title"/>
          </p:nvPr>
        </p:nvSpPr>
        <p:spPr/>
        <p:txBody>
          <a:bodyPr/>
          <a:lstStyle/>
          <a:p>
            <a:r>
              <a:rPr lang="en-US" dirty="0"/>
              <a:t>Prosthetic Valves</a:t>
            </a:r>
          </a:p>
        </p:txBody>
      </p:sp>
      <p:sp>
        <p:nvSpPr>
          <p:cNvPr id="3" name="Content Placeholder 2">
            <a:extLst>
              <a:ext uri="{FF2B5EF4-FFF2-40B4-BE49-F238E27FC236}">
                <a16:creationId xmlns:a16="http://schemas.microsoft.com/office/drawing/2014/main" id="{5CBCA7ED-508A-0636-2115-BC29F52FACA7}"/>
              </a:ext>
            </a:extLst>
          </p:cNvPr>
          <p:cNvSpPr>
            <a:spLocks noGrp="1"/>
          </p:cNvSpPr>
          <p:nvPr>
            <p:ph idx="1"/>
          </p:nvPr>
        </p:nvSpPr>
        <p:spPr/>
        <p:txBody>
          <a:bodyPr>
            <a:normAutofit fontScale="70000" lnSpcReduction="20000"/>
          </a:bodyPr>
          <a:lstStyle/>
          <a:p>
            <a:r>
              <a:rPr lang="en-US" dirty="0"/>
              <a:t>Mechanical vs Bioprosthetic: Former is more durable, but higher risk for clot. </a:t>
            </a:r>
          </a:p>
          <a:p>
            <a:pPr lvl="1"/>
            <a:r>
              <a:rPr lang="en-US" dirty="0"/>
              <a:t>General rule of thumb: &lt;50 mechanical, &gt;70 bioprosthetic, in between varies</a:t>
            </a:r>
          </a:p>
          <a:p>
            <a:r>
              <a:rPr lang="en-US" dirty="0"/>
              <a:t>Mechanical requires lifelong, bioprosthetic 3 to 6 months</a:t>
            </a:r>
          </a:p>
          <a:p>
            <a:r>
              <a:rPr lang="en-US" dirty="0"/>
              <a:t>Goal INR:</a:t>
            </a:r>
          </a:p>
          <a:p>
            <a:pPr lvl="1"/>
            <a:r>
              <a:rPr lang="en-US" dirty="0">
                <a:solidFill>
                  <a:srgbClr val="FF0000"/>
                </a:solidFill>
              </a:rPr>
              <a:t>If bioprosthetic (Mitral or Aortic) goal is 2.5</a:t>
            </a:r>
          </a:p>
          <a:p>
            <a:pPr lvl="1"/>
            <a:r>
              <a:rPr lang="en-US" dirty="0">
                <a:solidFill>
                  <a:srgbClr val="FF0000"/>
                </a:solidFill>
              </a:rPr>
              <a:t>If Mitral or high risk Aortic, 3.0</a:t>
            </a:r>
          </a:p>
          <a:p>
            <a:pPr lvl="1"/>
            <a:r>
              <a:rPr lang="en-US" dirty="0">
                <a:solidFill>
                  <a:srgbClr val="FF0000"/>
                </a:solidFill>
              </a:rPr>
              <a:t>If low risk Aortic, 2.5</a:t>
            </a:r>
          </a:p>
          <a:p>
            <a:r>
              <a:rPr lang="en-US" dirty="0"/>
              <a:t>Warfarin only, NO DOACs</a:t>
            </a:r>
          </a:p>
          <a:p>
            <a:r>
              <a:rPr lang="en-US" dirty="0"/>
              <a:t>Supplemental low dose ASA generally recommended for all cases</a:t>
            </a:r>
          </a:p>
        </p:txBody>
      </p:sp>
    </p:spTree>
    <p:extLst>
      <p:ext uri="{BB962C8B-B14F-4D97-AF65-F5344CB8AC3E}">
        <p14:creationId xmlns:p14="http://schemas.microsoft.com/office/powerpoint/2010/main" val="3873972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IS ONE OF THE TWO SCORING SYSTEMS USED FOR COPD SYMPTOM SEVERITY FROM </a:t>
            </a:r>
            <a:r>
              <a:rPr lang="en-US" dirty="0"/>
              <a:t>DR. PURI’S COPD LECTURE</a:t>
            </a:r>
            <a:endParaRPr dirty="0"/>
          </a:p>
        </p:txBody>
      </p:sp>
      <p:sp>
        <p:nvSpPr>
          <p:cNvPr id="386" name="Google Shape;386;p3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Back to the Future</a:t>
            </a:r>
            <a:r>
              <a:rPr lang="en" dirty="0"/>
              <a:t> · </a:t>
            </a:r>
            <a:r>
              <a:rPr lang="en" dirty="0">
                <a:solidFill>
                  <a:srgbClr val="FFC319"/>
                </a:solidFill>
              </a:rPr>
              <a:t>$800</a:t>
            </a:r>
            <a:endParaRPr dirty="0">
              <a:solidFill>
                <a:srgbClr val="FFC31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Text&#10;&#10;Description automatically generated">
            <a:extLst>
              <a:ext uri="{FF2B5EF4-FFF2-40B4-BE49-F238E27FC236}">
                <a16:creationId xmlns:a16="http://schemas.microsoft.com/office/drawing/2014/main" id="{1C40698D-FB19-4BB8-A72F-09820159A7CA}"/>
              </a:ext>
            </a:extLst>
          </p:cNvPr>
          <p:cNvPicPr>
            <a:picLocks noChangeAspect="1"/>
          </p:cNvPicPr>
          <p:nvPr/>
        </p:nvPicPr>
        <p:blipFill>
          <a:blip r:embed="rId2">
            <a:alphaModFix/>
          </a:blip>
          <a:stretch>
            <a:fillRect/>
          </a:stretch>
        </p:blipFill>
        <p:spPr>
          <a:xfrm>
            <a:off x="602877" y="432972"/>
            <a:ext cx="3709174" cy="3241374"/>
          </a:xfrm>
          <a:prstGeom prst="rect">
            <a:avLst/>
          </a:prstGeom>
        </p:spPr>
      </p:pic>
      <p:pic>
        <p:nvPicPr>
          <p:cNvPr id="11" name="Picture 14" descr="A picture containing text&#10;&#10;Description automatically generated">
            <a:extLst>
              <a:ext uri="{FF2B5EF4-FFF2-40B4-BE49-F238E27FC236}">
                <a16:creationId xmlns:a16="http://schemas.microsoft.com/office/drawing/2014/main" id="{1A1D0832-8855-4E08-9B0E-76F8264F5BF5}"/>
              </a:ext>
            </a:extLst>
          </p:cNvPr>
          <p:cNvPicPr>
            <a:picLocks noChangeAspect="1"/>
          </p:cNvPicPr>
          <p:nvPr/>
        </p:nvPicPr>
        <p:blipFill>
          <a:blip r:embed="rId3"/>
          <a:stretch>
            <a:fillRect/>
          </a:stretch>
        </p:blipFill>
        <p:spPr>
          <a:xfrm>
            <a:off x="4797813" y="2358689"/>
            <a:ext cx="3778869" cy="2370618"/>
          </a:xfrm>
          <a:prstGeom prst="rect">
            <a:avLst/>
          </a:prstGeom>
        </p:spPr>
      </p:pic>
      <p:sp>
        <p:nvSpPr>
          <p:cNvPr id="2" name="TextBox 1">
            <a:extLst>
              <a:ext uri="{FF2B5EF4-FFF2-40B4-BE49-F238E27FC236}">
                <a16:creationId xmlns:a16="http://schemas.microsoft.com/office/drawing/2014/main" id="{D3FBB704-360B-372C-8C55-4DB9BAB79A0A}"/>
              </a:ext>
            </a:extLst>
          </p:cNvPr>
          <p:cNvSpPr txBox="1"/>
          <p:nvPr/>
        </p:nvSpPr>
        <p:spPr>
          <a:xfrm>
            <a:off x="5557375" y="1905784"/>
            <a:ext cx="17145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900" dirty="0">
                <a:ea typeface="Calibri"/>
                <a:cs typeface="Calibri"/>
              </a:rPr>
              <a:t>Modified British Medical Research Council</a:t>
            </a:r>
            <a:endParaRPr lang="en-US" sz="900">
              <a:cs typeface="Calibri"/>
            </a:endParaRPr>
          </a:p>
        </p:txBody>
      </p:sp>
      <p:cxnSp>
        <p:nvCxnSpPr>
          <p:cNvPr id="3" name="Straight Arrow Connector 2">
            <a:extLst>
              <a:ext uri="{FF2B5EF4-FFF2-40B4-BE49-F238E27FC236}">
                <a16:creationId xmlns:a16="http://schemas.microsoft.com/office/drawing/2014/main" id="{547FADB7-9947-C99F-C658-D615AFB75A74}"/>
              </a:ext>
            </a:extLst>
          </p:cNvPr>
          <p:cNvCxnSpPr/>
          <p:nvPr/>
        </p:nvCxnSpPr>
        <p:spPr>
          <a:xfrm flipH="1">
            <a:off x="5805947" y="2216560"/>
            <a:ext cx="8604" cy="126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2B0967-26A5-CC4A-2DC9-62CD22378E9F}"/>
              </a:ext>
            </a:extLst>
          </p:cNvPr>
          <p:cNvSpPr txBox="1"/>
          <p:nvPr/>
        </p:nvSpPr>
        <p:spPr>
          <a:xfrm>
            <a:off x="1124516" y="68036"/>
            <a:ext cx="693091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dirty="0">
                <a:cs typeface="Calibri"/>
              </a:rPr>
              <a:t>Once you have diagnosed someone with COPD, you have to determine symptom severity</a:t>
            </a:r>
            <a:endParaRPr lang="en-US" sz="1050" dirty="0"/>
          </a:p>
        </p:txBody>
      </p:sp>
    </p:spTree>
    <p:extLst>
      <p:ext uri="{BB962C8B-B14F-4D97-AF65-F5344CB8AC3E}">
        <p14:creationId xmlns:p14="http://schemas.microsoft.com/office/powerpoint/2010/main" val="3376150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IS WHERE A CENTRAL LINE CATHETER TIP SHOULD TERMINATE AT WHEN READING A X-RAY FROM DR. LEWIEN’S LINES TUBES AND DRAINS TALK</a:t>
            </a:r>
            <a:endParaRPr sz="2800" dirty="0"/>
          </a:p>
        </p:txBody>
      </p:sp>
      <p:sp>
        <p:nvSpPr>
          <p:cNvPr id="392" name="Google Shape;392;p3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Back to the Future</a:t>
            </a:r>
            <a:r>
              <a:rPr lang="en" dirty="0"/>
              <a:t> · </a:t>
            </a:r>
            <a:r>
              <a:rPr lang="en" dirty="0">
                <a:solidFill>
                  <a:srgbClr val="FFC319"/>
                </a:solidFill>
              </a:rPr>
              <a:t>$1000</a:t>
            </a:r>
            <a:endParaRPr dirty="0">
              <a:solidFill>
                <a:srgbClr val="FFC31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B8D0-33C9-25D8-E06D-DD43A957788A}"/>
              </a:ext>
            </a:extLst>
          </p:cNvPr>
          <p:cNvSpPr>
            <a:spLocks noGrp="1"/>
          </p:cNvSpPr>
          <p:nvPr>
            <p:ph type="title"/>
          </p:nvPr>
        </p:nvSpPr>
        <p:spPr/>
        <p:txBody>
          <a:bodyPr/>
          <a:lstStyle/>
          <a:p>
            <a:r>
              <a:rPr lang="en-US"/>
              <a:t>Confirming placement</a:t>
            </a:r>
          </a:p>
        </p:txBody>
      </p:sp>
      <p:sp>
        <p:nvSpPr>
          <p:cNvPr id="3" name="Content Placeholder 2">
            <a:extLst>
              <a:ext uri="{FF2B5EF4-FFF2-40B4-BE49-F238E27FC236}">
                <a16:creationId xmlns:a16="http://schemas.microsoft.com/office/drawing/2014/main" id="{DA6DCD91-5509-CE34-ACD5-AD6D5517B76F}"/>
              </a:ext>
            </a:extLst>
          </p:cNvPr>
          <p:cNvSpPr>
            <a:spLocks noGrp="1"/>
          </p:cNvSpPr>
          <p:nvPr>
            <p:ph idx="1"/>
          </p:nvPr>
        </p:nvSpPr>
        <p:spPr/>
        <p:txBody>
          <a:bodyPr/>
          <a:lstStyle/>
          <a:p>
            <a:r>
              <a:rPr lang="en-US"/>
              <a:t>Catheter tip should terminate in the SVC or </a:t>
            </a:r>
            <a:r>
              <a:rPr lang="en-US" err="1"/>
              <a:t>cavo</a:t>
            </a:r>
            <a:r>
              <a:rPr lang="en-US"/>
              <a:t>-atrial junction</a:t>
            </a:r>
          </a:p>
          <a:p>
            <a:pPr lvl="1"/>
            <a:r>
              <a:rPr lang="en-US"/>
              <a:t>Roughly 1-1.5cm above the level of the carina</a:t>
            </a:r>
          </a:p>
          <a:p>
            <a:r>
              <a:rPr lang="en-US"/>
              <a:t>SVC positioning ok for fluid administration, CVP monitoring</a:t>
            </a:r>
          </a:p>
          <a:p>
            <a:r>
              <a:rPr lang="en-US"/>
              <a:t>For HD or long term chemo, should be in </a:t>
            </a:r>
            <a:r>
              <a:rPr lang="en-US" err="1"/>
              <a:t>cavo</a:t>
            </a:r>
            <a:r>
              <a:rPr lang="en-US"/>
              <a:t>-atrial junction or RA</a:t>
            </a:r>
          </a:p>
        </p:txBody>
      </p:sp>
    </p:spTree>
    <p:extLst>
      <p:ext uri="{BB962C8B-B14F-4D97-AF65-F5344CB8AC3E}">
        <p14:creationId xmlns:p14="http://schemas.microsoft.com/office/powerpoint/2010/main" val="1624103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185B-A7C5-EE35-45EA-47D1F49488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A73A8B-C898-2C7D-14DB-203064D4FBF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C89D33D-EADD-560B-7826-53A40AF14AA2}"/>
              </a:ext>
            </a:extLst>
          </p:cNvPr>
          <p:cNvPicPr>
            <a:picLocks noChangeAspect="1"/>
          </p:cNvPicPr>
          <p:nvPr/>
        </p:nvPicPr>
        <p:blipFill>
          <a:blip r:embed="rId3"/>
          <a:stretch>
            <a:fillRect/>
          </a:stretch>
        </p:blipFill>
        <p:spPr>
          <a:xfrm>
            <a:off x="2141221" y="108349"/>
            <a:ext cx="3909060" cy="4926803"/>
          </a:xfrm>
          <a:prstGeom prst="rect">
            <a:avLst/>
          </a:prstGeom>
        </p:spPr>
      </p:pic>
    </p:spTree>
    <p:extLst>
      <p:ext uri="{BB962C8B-B14F-4D97-AF65-F5344CB8AC3E}">
        <p14:creationId xmlns:p14="http://schemas.microsoft.com/office/powerpoint/2010/main" val="252276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t>TO QUALIFY FOR THIS FACILITY PATIENTS MUST HAVE A THREE-NIGHT HOSPITAL STAY AND MUST REQUIRE REHAB FOR AT LEAST ONE HOUR DAILY FIVE DAYS A WEEK</a:t>
            </a:r>
            <a:endParaRPr sz="2800" dirty="0"/>
          </a:p>
        </p:txBody>
      </p:sp>
      <p:sp>
        <p:nvSpPr>
          <p:cNvPr id="398" name="Google Shape;398;p3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Oh the Places You'll Go!</a:t>
            </a:r>
            <a:r>
              <a:rPr lang="en" dirty="0"/>
              <a:t> · </a:t>
            </a:r>
            <a:r>
              <a:rPr lang="en" dirty="0">
                <a:solidFill>
                  <a:srgbClr val="FFC319"/>
                </a:solidFill>
              </a:rPr>
              <a:t>$200</a:t>
            </a:r>
            <a:endParaRPr dirty="0">
              <a:solidFill>
                <a:srgbClr val="FFC31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6D0E-67FF-4FBA-66B7-63D310B5659A}"/>
              </a:ext>
            </a:extLst>
          </p:cNvPr>
          <p:cNvSpPr>
            <a:spLocks noGrp="1"/>
          </p:cNvSpPr>
          <p:nvPr>
            <p:ph type="title"/>
          </p:nvPr>
        </p:nvSpPr>
        <p:spPr/>
        <p:txBody>
          <a:bodyPr/>
          <a:lstStyle/>
          <a:p>
            <a:r>
              <a:rPr lang="en-US" dirty="0"/>
              <a:t>Skilled nursing facility (SNF)</a:t>
            </a:r>
          </a:p>
        </p:txBody>
      </p:sp>
      <p:sp>
        <p:nvSpPr>
          <p:cNvPr id="3" name="Subtitle 2">
            <a:extLst>
              <a:ext uri="{FF2B5EF4-FFF2-40B4-BE49-F238E27FC236}">
                <a16:creationId xmlns:a16="http://schemas.microsoft.com/office/drawing/2014/main" id="{16962B66-9921-5182-64AF-9643E74544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557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9FD1-15CD-9D1C-80B0-25FDF4F3B9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1B7E8B-1663-9965-E43E-897D2B80531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E070113-EB70-E46C-C37A-7D0232CBEEA7}"/>
              </a:ext>
            </a:extLst>
          </p:cNvPr>
          <p:cNvPicPr>
            <a:picLocks noChangeAspect="1"/>
          </p:cNvPicPr>
          <p:nvPr/>
        </p:nvPicPr>
        <p:blipFill>
          <a:blip r:embed="rId2"/>
          <a:stretch>
            <a:fillRect/>
          </a:stretch>
        </p:blipFill>
        <p:spPr>
          <a:xfrm>
            <a:off x="1704975" y="927780"/>
            <a:ext cx="4331802" cy="3129915"/>
          </a:xfrm>
          <a:prstGeom prst="rect">
            <a:avLst/>
          </a:prstGeom>
        </p:spPr>
      </p:pic>
    </p:spTree>
    <p:extLst>
      <p:ext uri="{BB962C8B-B14F-4D97-AF65-F5344CB8AC3E}">
        <p14:creationId xmlns:p14="http://schemas.microsoft.com/office/powerpoint/2010/main" val="2825006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dirty="0"/>
              <a:t>TO QUALIFY FOR THIS FACILITY AVERAGE LENG</a:t>
            </a:r>
            <a:r>
              <a:rPr lang="en-US" sz="2800" dirty="0"/>
              <a:t>TH</a:t>
            </a:r>
            <a:r>
              <a:rPr lang="en" sz="2800" dirty="0"/>
              <a:t> OF STAY &gt;25 DAYS AND MUST REQUIRE DAILY MONITORING AND COMPLEX MEDICAL INTERVENTIONS</a:t>
            </a:r>
            <a:endParaRPr sz="2800" u="sng" dirty="0"/>
          </a:p>
        </p:txBody>
      </p:sp>
      <p:sp>
        <p:nvSpPr>
          <p:cNvPr id="404" name="Google Shape;404;p3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Oh the Places You'll Go!</a:t>
            </a:r>
            <a:r>
              <a:rPr lang="en" dirty="0"/>
              <a:t> · </a:t>
            </a:r>
            <a:r>
              <a:rPr lang="en" dirty="0">
                <a:solidFill>
                  <a:srgbClr val="FFC319"/>
                </a:solidFill>
              </a:rPr>
              <a:t>$400</a:t>
            </a:r>
            <a:endParaRPr dirty="0">
              <a:solidFill>
                <a:srgbClr val="FFC31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2628-B062-854B-7EE5-9DDD499052CE}"/>
              </a:ext>
            </a:extLst>
          </p:cNvPr>
          <p:cNvSpPr>
            <a:spLocks noGrp="1"/>
          </p:cNvSpPr>
          <p:nvPr>
            <p:ph type="title"/>
          </p:nvPr>
        </p:nvSpPr>
        <p:spPr/>
        <p:txBody>
          <a:bodyPr/>
          <a:lstStyle/>
          <a:p>
            <a:r>
              <a:rPr lang="en-US" dirty="0"/>
              <a:t>Long-term acute care hospital (LTAC)</a:t>
            </a:r>
          </a:p>
        </p:txBody>
      </p:sp>
      <p:sp>
        <p:nvSpPr>
          <p:cNvPr id="3" name="Subtitle 2">
            <a:extLst>
              <a:ext uri="{FF2B5EF4-FFF2-40B4-BE49-F238E27FC236}">
                <a16:creationId xmlns:a16="http://schemas.microsoft.com/office/drawing/2014/main" id="{308DA4CB-0EA2-BB93-705F-1E7FFC1C6F0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8105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CARE IS JUST WHERE THE SERVICES COME RIGHT TO YOU</a:t>
            </a:r>
            <a:endParaRPr dirty="0"/>
          </a:p>
        </p:txBody>
      </p:sp>
      <p:sp>
        <p:nvSpPr>
          <p:cNvPr id="410" name="Google Shape;410;p4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Oh the Places You'll Go!</a:t>
            </a:r>
            <a:r>
              <a:rPr lang="en" dirty="0"/>
              <a:t> · </a:t>
            </a:r>
            <a:r>
              <a:rPr lang="en" dirty="0">
                <a:solidFill>
                  <a:srgbClr val="FFC319"/>
                </a:solidFill>
              </a:rPr>
              <a:t>$600</a:t>
            </a:r>
            <a:endParaRPr dirty="0">
              <a:solidFill>
                <a:srgbClr val="FFC31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FEEA-81AA-A50D-1709-5AC934CFC73D}"/>
              </a:ext>
            </a:extLst>
          </p:cNvPr>
          <p:cNvSpPr>
            <a:spLocks noGrp="1"/>
          </p:cNvSpPr>
          <p:nvPr>
            <p:ph type="title"/>
          </p:nvPr>
        </p:nvSpPr>
        <p:spPr/>
        <p:txBody>
          <a:bodyPr/>
          <a:lstStyle/>
          <a:p>
            <a:r>
              <a:rPr lang="en-US" dirty="0"/>
              <a:t>Home based care</a:t>
            </a:r>
          </a:p>
        </p:txBody>
      </p:sp>
      <p:sp>
        <p:nvSpPr>
          <p:cNvPr id="3" name="Subtitle 2">
            <a:extLst>
              <a:ext uri="{FF2B5EF4-FFF2-40B4-BE49-F238E27FC236}">
                <a16:creationId xmlns:a16="http://schemas.microsoft.com/office/drawing/2014/main" id="{7AB83023-ACBA-4318-D99B-CE715D4FFE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1579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THIS FACILITY PROVIDES LONG-TERM CUSTODIAL CARE</a:t>
            </a:r>
            <a:endParaRPr dirty="0"/>
          </a:p>
        </p:txBody>
      </p:sp>
      <p:sp>
        <p:nvSpPr>
          <p:cNvPr id="416" name="Google Shape;416;p4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Oh the Places You'll Go!</a:t>
            </a:r>
            <a:r>
              <a:rPr lang="en" dirty="0"/>
              <a:t> · </a:t>
            </a:r>
            <a:r>
              <a:rPr lang="en" dirty="0">
                <a:solidFill>
                  <a:srgbClr val="FFC319"/>
                </a:solidFill>
              </a:rPr>
              <a:t>$800</a:t>
            </a:r>
            <a:endParaRPr dirty="0">
              <a:solidFill>
                <a:srgbClr val="FFC31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92B5-9ACA-CE76-2BF4-FC93617EA915}"/>
              </a:ext>
            </a:extLst>
          </p:cNvPr>
          <p:cNvSpPr>
            <a:spLocks noGrp="1"/>
          </p:cNvSpPr>
          <p:nvPr>
            <p:ph type="title"/>
          </p:nvPr>
        </p:nvSpPr>
        <p:spPr/>
        <p:txBody>
          <a:bodyPr/>
          <a:lstStyle/>
          <a:p>
            <a:r>
              <a:rPr lang="en-US" dirty="0"/>
              <a:t>Extended care facility (ECT)</a:t>
            </a:r>
          </a:p>
        </p:txBody>
      </p:sp>
      <p:sp>
        <p:nvSpPr>
          <p:cNvPr id="3" name="Subtitle 2">
            <a:extLst>
              <a:ext uri="{FF2B5EF4-FFF2-40B4-BE49-F238E27FC236}">
                <a16:creationId xmlns:a16="http://schemas.microsoft.com/office/drawing/2014/main" id="{3179ABF1-CA1A-16E5-D036-B0499C9087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364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IN ORDER TO MEET CERTIFICATION CRITERIA, 75% OF THEIR PATIENTS MUST HAVE 1 OF 13 SPECIFIED DIAGNOSES</a:t>
            </a:r>
            <a:endParaRPr dirty="0"/>
          </a:p>
        </p:txBody>
      </p:sp>
      <p:sp>
        <p:nvSpPr>
          <p:cNvPr id="422" name="Google Shape;422;p4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Oh the Places You'll Go!</a:t>
            </a:r>
            <a:r>
              <a:rPr lang="en" dirty="0"/>
              <a:t> · </a:t>
            </a:r>
            <a:r>
              <a:rPr lang="en" dirty="0">
                <a:solidFill>
                  <a:srgbClr val="FFC319"/>
                </a:solidFill>
              </a:rPr>
              <a:t>$1000</a:t>
            </a:r>
            <a:endParaRPr dirty="0">
              <a:solidFill>
                <a:srgbClr val="FFC319"/>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425B-919E-4EAF-E1DD-E9F05CA7E1C3}"/>
              </a:ext>
            </a:extLst>
          </p:cNvPr>
          <p:cNvSpPr>
            <a:spLocks noGrp="1"/>
          </p:cNvSpPr>
          <p:nvPr>
            <p:ph type="title"/>
          </p:nvPr>
        </p:nvSpPr>
        <p:spPr/>
        <p:txBody>
          <a:bodyPr/>
          <a:lstStyle/>
          <a:p>
            <a:r>
              <a:rPr lang="en-US" dirty="0"/>
              <a:t>Inpatient rehab facilities</a:t>
            </a:r>
          </a:p>
        </p:txBody>
      </p:sp>
      <p:sp>
        <p:nvSpPr>
          <p:cNvPr id="3" name="Subtitle 2">
            <a:extLst>
              <a:ext uri="{FF2B5EF4-FFF2-40B4-BE49-F238E27FC236}">
                <a16:creationId xmlns:a16="http://schemas.microsoft.com/office/drawing/2014/main" id="{C2F5B6A4-5162-3322-0CF0-AC95FD46DC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8171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6ED0-8791-E867-E425-1B8A7C075E7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BC0F3BB-EC67-E2BC-B773-45C501A09DE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582ED26-B671-0406-5E75-89C3DA91D55E}"/>
              </a:ext>
            </a:extLst>
          </p:cNvPr>
          <p:cNvPicPr>
            <a:picLocks noChangeAspect="1"/>
          </p:cNvPicPr>
          <p:nvPr/>
        </p:nvPicPr>
        <p:blipFill>
          <a:blip r:embed="rId2"/>
          <a:stretch>
            <a:fillRect/>
          </a:stretch>
        </p:blipFill>
        <p:spPr>
          <a:xfrm>
            <a:off x="1197893" y="132215"/>
            <a:ext cx="6907457" cy="4044960"/>
          </a:xfrm>
          <a:prstGeom prst="rect">
            <a:avLst/>
          </a:prstGeom>
        </p:spPr>
      </p:pic>
    </p:spTree>
    <p:extLst>
      <p:ext uri="{BB962C8B-B14F-4D97-AF65-F5344CB8AC3E}">
        <p14:creationId xmlns:p14="http://schemas.microsoft.com/office/powerpoint/2010/main" val="33615904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463" name="Google Shape;463;p49"/>
          <p:cNvSpPr txBox="1">
            <a:spLocks noGrp="1"/>
          </p:cNvSpPr>
          <p:nvPr>
            <p:ph type="body" idx="1"/>
          </p:nvPr>
        </p:nvSpPr>
        <p:spPr>
          <a:xfrm>
            <a:off x="1022525" y="1475820"/>
            <a:ext cx="7098900" cy="2739900"/>
          </a:xfrm>
          <a:prstGeom prst="rect">
            <a:avLst/>
          </a:prstGeom>
        </p:spPr>
        <p:txBody>
          <a:bodyPr spcFirstLastPara="1" wrap="square" lIns="0" tIns="0" rIns="0" bIns="0" anchor="t" anchorCtr="0">
            <a:noAutofit/>
          </a:bodyPr>
          <a:lstStyle/>
          <a:p>
            <a:pPr marL="342900" indent="-342900"/>
            <a:r>
              <a:rPr lang="en-US" dirty="0"/>
              <a:t>Special thanks to: </a:t>
            </a:r>
          </a:p>
          <a:p>
            <a:pPr marL="800100" lvl="1" indent="-342900"/>
            <a:r>
              <a:rPr lang="en-US" dirty="0"/>
              <a:t>Chris Taylor PharmD</a:t>
            </a:r>
          </a:p>
          <a:p>
            <a:pPr marL="800100" lvl="1" indent="-342900"/>
            <a:r>
              <a:rPr lang="en-US" dirty="0"/>
              <a:t>Kiet Giang PharmD</a:t>
            </a:r>
          </a:p>
          <a:p>
            <a:pPr marL="342900" indent="-342900"/>
            <a:endParaRPr lang="en-US" dirty="0"/>
          </a:p>
        </p:txBody>
      </p:sp>
      <p:sp>
        <p:nvSpPr>
          <p:cNvPr id="464" name="Google Shape;464;p4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1971-2C23-6776-001E-C76EC28476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F01C36-A983-8E1F-D9F3-27E9DC3713E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7B1C781-BE00-373B-DB69-219737DF3CED}"/>
              </a:ext>
            </a:extLst>
          </p:cNvPr>
          <p:cNvPicPr>
            <a:picLocks noChangeAspect="1"/>
          </p:cNvPicPr>
          <p:nvPr/>
        </p:nvPicPr>
        <p:blipFill>
          <a:blip r:embed="rId2"/>
          <a:stretch>
            <a:fillRect/>
          </a:stretch>
        </p:blipFill>
        <p:spPr>
          <a:xfrm>
            <a:off x="1117716" y="510504"/>
            <a:ext cx="6908518" cy="3962603"/>
          </a:xfrm>
          <a:prstGeom prst="rect">
            <a:avLst/>
          </a:prstGeom>
        </p:spPr>
      </p:pic>
    </p:spTree>
    <p:extLst>
      <p:ext uri="{BB962C8B-B14F-4D97-AF65-F5344CB8AC3E}">
        <p14:creationId xmlns:p14="http://schemas.microsoft.com/office/powerpoint/2010/main" val="13438313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310F-A2CF-E155-0588-CD3035FE09A0}"/>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CE15F47A-FAA6-A857-FC9C-D0A9CE5ACA2E}"/>
              </a:ext>
            </a:extLst>
          </p:cNvPr>
          <p:cNvSpPr>
            <a:spLocks noGrp="1"/>
          </p:cNvSpPr>
          <p:nvPr>
            <p:ph type="body" idx="1"/>
          </p:nvPr>
        </p:nvSpPr>
        <p:spPr/>
        <p:txBody>
          <a:bodyPr/>
          <a:lstStyle/>
          <a:p>
            <a:r>
              <a:rPr lang="en-US" dirty="0">
                <a:hlinkClick r:id="rId2"/>
              </a:rPr>
              <a:t>https://www.cdc.gov/opioids/naloxone/factsheets/pdf/Naloxone_FactSheet_Clinicians.pdf</a:t>
            </a:r>
          </a:p>
          <a:p>
            <a:r>
              <a:rPr lang="en-US" dirty="0">
                <a:hlinkClick r:id="rId2"/>
              </a:rPr>
              <a:t>https://www.cdc.gov/mmwr/volumes/71/rr/rr7103a1.htm</a:t>
            </a:r>
            <a:endParaRPr lang="en-US" dirty="0"/>
          </a:p>
          <a:p>
            <a:r>
              <a:rPr lang="en-US" dirty="0">
                <a:hlinkClick r:id="rId3"/>
              </a:rPr>
              <a:t>https://www.woundsource.com/patientcondition/pressure-ulcers-stages-3-and-4</a:t>
            </a:r>
            <a:endParaRPr lang="en-US" dirty="0"/>
          </a:p>
          <a:p>
            <a:r>
              <a:rPr lang="en-US" dirty="0"/>
              <a:t>UpToDate</a:t>
            </a:r>
          </a:p>
          <a:p>
            <a:endParaRPr lang="en-US" dirty="0"/>
          </a:p>
        </p:txBody>
      </p:sp>
    </p:spTree>
    <p:extLst>
      <p:ext uri="{BB962C8B-B14F-4D97-AF65-F5344CB8AC3E}">
        <p14:creationId xmlns:p14="http://schemas.microsoft.com/office/powerpoint/2010/main" val="423408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C3D1-5446-C84C-4E3C-5FA9A43EF6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7B0E45-0C4C-83CB-B890-48A428DD451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2452082-5FCA-142D-BC03-3CA8994CE120}"/>
              </a:ext>
            </a:extLst>
          </p:cNvPr>
          <p:cNvPicPr>
            <a:picLocks noChangeAspect="1"/>
          </p:cNvPicPr>
          <p:nvPr/>
        </p:nvPicPr>
        <p:blipFill>
          <a:blip r:embed="rId2"/>
          <a:stretch>
            <a:fillRect/>
          </a:stretch>
        </p:blipFill>
        <p:spPr>
          <a:xfrm>
            <a:off x="602827" y="702471"/>
            <a:ext cx="7823200" cy="3846017"/>
          </a:xfrm>
          <a:prstGeom prst="rect">
            <a:avLst/>
          </a:prstGeom>
        </p:spPr>
      </p:pic>
    </p:spTree>
    <p:extLst>
      <p:ext uri="{BB962C8B-B14F-4D97-AF65-F5344CB8AC3E}">
        <p14:creationId xmlns:p14="http://schemas.microsoft.com/office/powerpoint/2010/main" val="579655784"/>
      </p:ext>
    </p:extLst>
  </p:cSld>
  <p:clrMapOvr>
    <a:masterClrMapping/>
  </p:clrMapOvr>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2808</TotalTime>
  <Words>2349</Words>
  <Application>Microsoft Office PowerPoint</Application>
  <PresentationFormat>On-screen Show (16:9)</PresentationFormat>
  <Paragraphs>199</Paragraphs>
  <Slides>80</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Della Respira</vt:lpstr>
      <vt:lpstr>Bebas Neue</vt:lpstr>
      <vt:lpstr>Calibri</vt:lpstr>
      <vt:lpstr>Jeoparty template</vt:lpstr>
      <vt:lpstr>THIS IS THE NAME OF ONE OF THE ITEMS YOU NEED TO ORDER WHEN DISCHARGING SOMEONE WITH INSULIN FOR THE FIRST TIME</vt:lpstr>
      <vt:lpstr>Ordering insulin at discharge is more than just insulin Pens or vials with pen needles or syringes respectively Glucometer for new diabetics Test strips, lancets, lancet device, alcohol pads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ONE OF THE SCENARIOS BESIDES MME CUTOFF WHERE YOU SHOULD PRESCRIBE NALOXONE ON DISCHARGE</vt:lpstr>
      <vt:lpstr>Any patient diagnosed with COPD, OSA, reduced kidney or liver function or any other medical conditions that may increase their risk of overdose regardless of dose Any co-prescription of opiates and benzos Receiving medication for opioid use disorder such as methadone, buprenorphine, or naltrexone History of overdose Using illegal drugs including those purchased “on the street” Age 65 or older with non-opioid substance use disorder, report excessive alcohol use, or have a mental health disorder History of opiate use and were released from jail or prison or other controlled settings where opiates may be prevalent  </vt:lpstr>
      <vt:lpstr>THIS IS ONE OF THE ITEMS OTHER THAN FOLEY CATH THAT YOU SHOULD ORDER ON DISCHARGE</vt:lpstr>
      <vt:lpstr>If ordering straight cath normally just two catheters come from in 14-18 Fr size One cath set  Leg bag  Urinary drainage bag Latex gloves Urinal Alcohol pads</vt:lpstr>
      <vt:lpstr>PowerPoint Presentation</vt:lpstr>
      <vt:lpstr>PowerPoint Presentation</vt:lpstr>
      <vt:lpstr>THIS IS ONE OF THE MEDICATIONS THAT NEED A PADR PRIOR TO DISCHARGE WITH MEDICARE/MEDICAID</vt:lpstr>
      <vt:lpstr>PowerPoint Presentation</vt:lpstr>
      <vt:lpstr>Some Common Meds needing PADR with medicare/medicaid</vt:lpstr>
      <vt:lpstr>https://www.azahcccs.gov/Resources/Downloads/PharmacyUpdates/AHCCCSDrugList.pdf </vt:lpstr>
      <vt:lpstr>THIS IS THE MME CUTOFF FOR PRESCRIBING NALOXONE</vt:lpstr>
      <vt:lpstr>50 MME</vt:lpstr>
      <vt:lpstr>PowerPoint Presentation</vt:lpstr>
      <vt:lpstr>THIS IS HOW YOU ORDER WOUND CARE SUPPLIES AT BANNER/VA</vt:lpstr>
      <vt:lpstr>PowerPoint Presentation</vt:lpstr>
      <vt:lpstr>PowerPoint Presentation</vt:lpstr>
      <vt:lpstr>PowerPoint Presentation</vt:lpstr>
      <vt:lpstr>PowerPoint Presentation</vt:lpstr>
      <vt:lpstr>PowerPoint Presentation</vt:lpstr>
      <vt:lpstr>Also DME tab at Banner will have Home health orders Outpatient orders Wound supplies Ostomy supplies  Trach supplies Cardiac vest Work and school note </vt:lpstr>
      <vt:lpstr>PowerPoint Presentation</vt:lpstr>
      <vt:lpstr>PowerPoint Presentation</vt:lpstr>
      <vt:lpstr>PowerPoint Presentation</vt:lpstr>
      <vt:lpstr>PowerPoint Presentation</vt:lpstr>
      <vt:lpstr>THIS TYPE OF DRESSING DERIVED FROM SEAWEED IS EFFICACIOUS FOR EXUDATIVE WOUNDS</vt:lpstr>
      <vt:lpstr>    ALGINATE DRESSINGS Provides moisture to prevent wounds from drying out and allows for quicker wound healing Pressure ulcers, diabetic foot ulcers, cavity wounds, venous leg ulcers, post-op wounds, trauma wounds, partial thickness burns Not used in bleeding wounds, minimal exudate or dry wounds, surgical implants or third degree burns Note with silver provides ionic silver complex that provides antimicrobial protection (Mainly for high exudating wounds) May need secondary dressing as it does not hold on its own </vt:lpstr>
      <vt:lpstr>THIS IS TYPE OF DRESSING USED FOR EXUDATIVE WOUNDS CHANGES COLOR FROM BROWN TO YELLOW/GRAY WHEN DRESSING NEEDS TO BE CHANGED</vt:lpstr>
      <vt:lpstr>Cadexomer Iodine Dressing Used for exudative wounds, wounds such as venous ulcers, pressure injuries, diabetic ulcers, and traumatic or surgical wounds Do not use in patients with any thyroid disorder, pregnant or lactating women Bactericidal Changes color from brown to yellow/gray when dressing needs to be changed Not effective with dry wounds </vt:lpstr>
      <vt:lpstr>THIS TYPE OF DRESSING IS VERSATILE, NOT USED FOR INFECTED WOUNDS, DERIVED FROM PORCINE OR BOVINE</vt:lpstr>
      <vt:lpstr> Collagen Dressing Used for partial and full thickness wounds, pressure injuries, venous ulcers, diabetic ulcers, first and second degree burns, abrasions, trauma wounds, dehisced wounds, surgical wounds Cannot be used for third degree burn Not intended for treating infected wounds Do not use if allergic to collagen or silver </vt:lpstr>
      <vt:lpstr>Contact layer dressings Hydrocolloid dressings Many more… https://www.woundsource.com/search-page </vt:lpstr>
      <vt:lpstr>THIS IS THE STAGING OF THIS PRESSURE ULCER</vt:lpstr>
      <vt:lpstr>PowerPoint Presentation</vt:lpstr>
      <vt:lpstr>THIS PERSON WILL HELP WITH OPTIONS FOR PLACEMENT</vt:lpstr>
      <vt:lpstr>Social Worker Patient needs any social, financial or emotional resources and support Help with discharge and post-hospitalization plans Work with insurance company on placement needs Community resources to provide with basic needs and security such as clothing, food, or place to stay if homeless Mental and behavior health referrals Arranging transportation Help find ways to afford medication </vt:lpstr>
      <vt:lpstr>AN RN WHO IS ASSIGNED TO A PATIENT ON ADMISSION AND ENSURES THAT CARE IS COORDINATED AND PATIENT CENTERED</vt:lpstr>
      <vt:lpstr>Case Manager Registered nurse who had significant clinical experience in the hospital   Assigned to patient on admission Ensure that patient care received is coordinated, safe, timely, and effective, efficient, equitable and patient centered Work on the interdisciplinary team Work with the care team for coordinating safe transition of care out of the hospital Communicate with patient’s insurance to ensure reimbursement for the hospital services that they receive </vt:lpstr>
      <vt:lpstr>THIS PERSON DECIDES THE APPROPRIATENESS OF HOSPITAL ADMISSIONS</vt:lpstr>
      <vt:lpstr>Utilization Managers Registered nurse Establishes and maintains efficient methods of ensuring the medical necessity and appropriateness of hospital admissions Reviews patient charts to justify the length of stay and that they are accurately documented in the medical record Calculates length of stay and continued stay for patients Identifies problems with quality of patient care and refers them to the quality committee Creates reports for the utilization review committee </vt:lpstr>
      <vt:lpstr>THIS PERSON HELPS IMPROVE PATIENT’S ABILITY TO PERFORM ACTIVITIES OF DAILY LIVING</vt:lpstr>
      <vt:lpstr>Occupational Therapy Goal focused on activities of daily living Help with self-care, leisure, independent living and work Concerned about overall function of the body rather than just the strength and ability to move Teach patients have to navigate their environment with the new equipment, getting out of bed safely, getting dressed, etc. Use and develop adaptive tech for people who need them </vt:lpstr>
      <vt:lpstr>THIS IS THE FIRST PERSON THAT YOU SHOULD CONSIDER CONSULTING IF CONCERNS WITH PROBLEMS SWALLOWING</vt:lpstr>
      <vt:lpstr>Speech therapy Focused on improving or rebuilding particular skill sets like strengthening coordination between the brain and mouth Evaluate and treat swallowing disorders, speech and language problems from neurologic disorders, respiratory issues, and more Conduct and interpret videofluoroscopic exams  </vt:lpstr>
      <vt:lpstr>Other services not covered in this episode:  -Physical therapy -Nutrition -Respiratory -Pharmacy</vt:lpstr>
      <vt:lpstr>THIS IS A MEDICATION THAT YOU SHOULD HOLD THE MORNING DOSE PRE-OPERATIVE FROM DR. LANZENDORF’S CROSS COVER LECTURE</vt:lpstr>
      <vt:lpstr>Pre-Operative medication management: anti-hypertensives</vt:lpstr>
      <vt:lpstr>Pre-Operative medication management: Anti-coagulants</vt:lpstr>
      <vt:lpstr>Pre-Operative medication management: Other Meds</vt:lpstr>
      <vt:lpstr>THESE ARE THREE ITEMS ON THE DIFFERENTIAL DIAGNOSIS FOR ACUTE DYSPNEA FROM DR. BERNIER’S LECTURE</vt:lpstr>
      <vt:lpstr>Illness Script for acute dyspnea- BREATHE</vt:lpstr>
      <vt:lpstr>THIS IS THE INR GOAL FOR PROSTHETIC VALVES FROM DR. KAMAL’S ANTICOAGULATION LECTURE</vt:lpstr>
      <vt:lpstr>Prosthetic Valves</vt:lpstr>
      <vt:lpstr>THIS IS ONE OF THE TWO SCORING SYSTEMS USED FOR COPD SYMPTOM SEVERITY FROM DR. PURI’S COPD LECTURE</vt:lpstr>
      <vt:lpstr>PowerPoint Presentation</vt:lpstr>
      <vt:lpstr>THIS IS WHERE A CENTRAL LINE CATHETER TIP SHOULD TERMINATE AT WHEN READING A X-RAY FROM DR. LEWIEN’S LINES TUBES AND DRAINS TALK</vt:lpstr>
      <vt:lpstr>Confirming placement</vt:lpstr>
      <vt:lpstr>PowerPoint Presentation</vt:lpstr>
      <vt:lpstr>TO QUALIFY FOR THIS FACILITY PATIENTS MUST HAVE A THREE-NIGHT HOSPITAL STAY AND MUST REQUIRE REHAB FOR AT LEAST ONE HOUR DAILY FIVE DAYS A WEEK</vt:lpstr>
      <vt:lpstr>Skilled nursing facility (SNF)</vt:lpstr>
      <vt:lpstr>TO QUALIFY FOR THIS FACILITY AVERAGE LENGTH OF STAY &gt;25 DAYS AND MUST REQUIRE DAILY MONITORING AND COMPLEX MEDICAL INTERVENTIONS</vt:lpstr>
      <vt:lpstr>Long-term acute care hospital (LTAC)</vt:lpstr>
      <vt:lpstr>THIS CARE IS JUST WHERE THE SERVICES COME RIGHT TO YOU</vt:lpstr>
      <vt:lpstr>Home based care</vt:lpstr>
      <vt:lpstr>THIS FACILITY PROVIDES LONG-TERM CUSTODIAL CARE</vt:lpstr>
      <vt:lpstr>Extended care facility (ECT)</vt:lpstr>
      <vt:lpstr>IN ORDER TO MEET CERTIFICATION CRITERIA, 75% OF THEIR PATIENTS MUST HAVE 1 OF 13 SPECIFIED DIAGNOSES</vt:lpstr>
      <vt:lpstr>Inpatient rehab facilities</vt:lpstr>
      <vt:lpstr>PowerPoint Presentation</vt:lpstr>
      <vt:lpstr>Credits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Lewien, Pierce M.</cp:lastModifiedBy>
  <cp:revision>3</cp:revision>
  <dcterms:modified xsi:type="dcterms:W3CDTF">2023-07-24T21:54:56Z</dcterms:modified>
</cp:coreProperties>
</file>