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7" r:id="rId6"/>
    <p:sldId id="268" r:id="rId7"/>
    <p:sldId id="272" r:id="rId8"/>
    <p:sldId id="269" r:id="rId9"/>
    <p:sldId id="273" r:id="rId10"/>
    <p:sldId id="27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72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/>
              <a:t>COPD Exacerbations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942B0-6D24-49FE-9526-3AA9C250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Yield MKSAP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6B44A-F814-4C7D-A53A-7DA99B0CD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Close follow up after discharge is extremely important to prevent re-admission rates. </a:t>
            </a:r>
          </a:p>
        </p:txBody>
      </p:sp>
    </p:spTree>
    <p:extLst>
      <p:ext uri="{BB962C8B-B14F-4D97-AF65-F5344CB8AC3E}">
        <p14:creationId xmlns:p14="http://schemas.microsoft.com/office/powerpoint/2010/main" val="205098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D81F1-4DBE-4C45-B52E-2F31377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0E913-6CF3-4E13-A22F-4FD69FD7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www.uptodate.com</a:t>
            </a:r>
          </a:p>
        </p:txBody>
      </p:sp>
    </p:spTree>
    <p:extLst>
      <p:ext uri="{BB962C8B-B14F-4D97-AF65-F5344CB8AC3E}">
        <p14:creationId xmlns:p14="http://schemas.microsoft.com/office/powerpoint/2010/main" val="34356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C205A-94FB-493E-84B6-73D10861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of COPD Exacerbation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F6A9BE-3FC1-41D2-88DB-B58212360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Criteria:</a:t>
            </a:r>
          </a:p>
          <a:p>
            <a:pPr lvl="1"/>
            <a:r>
              <a:rPr lang="en-US" dirty="0"/>
              <a:t>Increase in Sputum Volume</a:t>
            </a:r>
          </a:p>
          <a:p>
            <a:pPr lvl="1"/>
            <a:r>
              <a:rPr lang="en-US" dirty="0"/>
              <a:t>Increase in Sputum Purulence (yellow/green)</a:t>
            </a:r>
          </a:p>
          <a:p>
            <a:pPr lvl="1"/>
            <a:r>
              <a:rPr lang="en-US" dirty="0"/>
              <a:t>Worsening of baseline Dyspnea</a:t>
            </a:r>
          </a:p>
          <a:p>
            <a:r>
              <a:rPr lang="en-US" dirty="0"/>
              <a:t>Additional Criteria:</a:t>
            </a:r>
          </a:p>
          <a:p>
            <a:pPr lvl="1"/>
            <a:r>
              <a:rPr lang="en-US" dirty="0"/>
              <a:t>Upper respiratory infection in last 5 days</a:t>
            </a:r>
          </a:p>
          <a:p>
            <a:pPr lvl="1"/>
            <a:r>
              <a:rPr lang="en-US" dirty="0"/>
              <a:t>Fever</a:t>
            </a:r>
          </a:p>
          <a:p>
            <a:pPr lvl="1"/>
            <a:r>
              <a:rPr lang="en-US" dirty="0"/>
              <a:t>Increase in cough or wheezing</a:t>
            </a:r>
          </a:p>
          <a:p>
            <a:pPr lvl="1"/>
            <a:r>
              <a:rPr lang="en-US" dirty="0"/>
              <a:t>Increase in RR of HR &gt; 20% above baseline</a:t>
            </a:r>
          </a:p>
          <a:p>
            <a:pPr lvl="1"/>
            <a:r>
              <a:rPr lang="en-US" dirty="0"/>
              <a:t>Nonspecific symptoms (fatigue, depression, confusion)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5EA972A-CF1E-43E0-A160-3F11D4A7AAA8}"/>
              </a:ext>
            </a:extLst>
          </p:cNvPr>
          <p:cNvSpPr txBox="1"/>
          <p:nvPr/>
        </p:nvSpPr>
        <p:spPr>
          <a:xfrm>
            <a:off x="6276109" y="2426278"/>
            <a:ext cx="23483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u="sng" dirty="0"/>
              <a:t>Severity</a:t>
            </a:r>
          </a:p>
          <a:p>
            <a:r>
              <a:rPr lang="en-US" sz="1350" dirty="0"/>
              <a:t>-Mild Exacerbation: 1 major and 1 additional</a:t>
            </a:r>
          </a:p>
          <a:p>
            <a:r>
              <a:rPr lang="en-US" sz="1350" dirty="0"/>
              <a:t>-Moderate Exacerbation: 2 major</a:t>
            </a:r>
          </a:p>
          <a:p>
            <a:r>
              <a:rPr lang="en-US" sz="1350" dirty="0"/>
              <a:t>-Severe Exacerbation: 3 major</a:t>
            </a:r>
          </a:p>
        </p:txBody>
      </p:sp>
    </p:spTree>
    <p:extLst>
      <p:ext uri="{BB962C8B-B14F-4D97-AF65-F5344CB8AC3E}">
        <p14:creationId xmlns:p14="http://schemas.microsoft.com/office/powerpoint/2010/main" val="239720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65B81-EB18-452D-8283-375F9AD2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Pathogens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A2A37E-EC68-45B3-8F1A-9D6866E4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Respiratory Infections (70-80%)</a:t>
            </a:r>
          </a:p>
          <a:p>
            <a:pPr lvl="1"/>
            <a:r>
              <a:rPr lang="en-US" dirty="0"/>
              <a:t>Viruses </a:t>
            </a:r>
          </a:p>
          <a:p>
            <a:pPr lvl="2"/>
            <a:r>
              <a:rPr lang="en-US" dirty="0"/>
              <a:t>Rhinovirus</a:t>
            </a:r>
          </a:p>
          <a:p>
            <a:pPr lvl="2"/>
            <a:r>
              <a:rPr lang="en-US" dirty="0"/>
              <a:t>Parainfluenza</a:t>
            </a:r>
          </a:p>
          <a:p>
            <a:pPr lvl="2"/>
            <a:r>
              <a:rPr lang="en-US" dirty="0"/>
              <a:t>Adenovirus</a:t>
            </a:r>
          </a:p>
          <a:p>
            <a:pPr lvl="2"/>
            <a:r>
              <a:rPr lang="en-US" dirty="0"/>
              <a:t>Coronavirus</a:t>
            </a:r>
          </a:p>
          <a:p>
            <a:pPr lvl="2"/>
            <a:r>
              <a:rPr lang="en-US" dirty="0"/>
              <a:t>Influenza</a:t>
            </a:r>
          </a:p>
          <a:p>
            <a:pPr lvl="1"/>
            <a:r>
              <a:rPr lang="en-US" dirty="0"/>
              <a:t>Bacterial Infections</a:t>
            </a:r>
          </a:p>
          <a:p>
            <a:pPr lvl="2"/>
            <a:r>
              <a:rPr lang="en-US" dirty="0"/>
              <a:t>Non-typeable H. flu</a:t>
            </a:r>
          </a:p>
          <a:p>
            <a:pPr lvl="2"/>
            <a:r>
              <a:rPr lang="en-US" dirty="0"/>
              <a:t>Moraxella catarrhalis</a:t>
            </a:r>
          </a:p>
          <a:p>
            <a:pPr lvl="2"/>
            <a:r>
              <a:rPr lang="en-US" dirty="0"/>
              <a:t>Strep </a:t>
            </a:r>
            <a:r>
              <a:rPr lang="en-US" dirty="0" err="1"/>
              <a:t>Pneumo</a:t>
            </a:r>
            <a:endParaRPr lang="en-US" dirty="0"/>
          </a:p>
          <a:p>
            <a:pPr lvl="2"/>
            <a:r>
              <a:rPr lang="en-US" dirty="0"/>
              <a:t>Pseudomonas aeruginosa</a:t>
            </a:r>
          </a:p>
          <a:p>
            <a:pPr lvl="2"/>
            <a:r>
              <a:rPr lang="en-US" dirty="0"/>
              <a:t>Enterobacteriaceae</a:t>
            </a:r>
          </a:p>
          <a:p>
            <a:r>
              <a:rPr lang="en-US" dirty="0"/>
              <a:t>Eosinophilic Inflammation, environment, unknown (20-30%)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2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36029-7C74-47FF-BBC2-EAA7285F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789A41-3442-4054-AD43-64DEEA17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Thorough history for previously mentioned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Oxygen saturation +/- ABG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CXR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Labs (CBC, BMP)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8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37A833-583B-4038-A9DA-4E3A3C44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Needs Admission: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CABCB-DFC7-4CF2-A32B-8AE875233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Failed outpatient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Cyanosis or encephalopathy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Significant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Severe underlying COPD (FEV1 of less than or equal to 50% predicted)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Frequent exacerbations or hospitalizations for exacerbations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Serious co-morbidities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Poor home support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1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7DF7D-295C-4A13-8146-F3653DB5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Outpatient: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386B80-5658-4EA8-BE4A-64E6BA70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Mild-&gt; Bronchodilators and steroids (prednisone 40mg daily x 5days)</a:t>
            </a:r>
          </a:p>
          <a:p>
            <a:pPr lvl="1"/>
            <a:r>
              <a:rPr lang="en-US" dirty="0"/>
              <a:t>Bronchodilators include:</a:t>
            </a:r>
          </a:p>
          <a:p>
            <a:pPr lvl="2"/>
            <a:r>
              <a:rPr lang="en-US" dirty="0"/>
              <a:t>Albuterol +/- Ipratropium Q4-6H (benefit to using both together)</a:t>
            </a:r>
          </a:p>
          <a:p>
            <a:r>
              <a:rPr lang="en-US" dirty="0"/>
              <a:t>Moderate-&gt; Increased bronchodilators, steroids, and antibiotics</a:t>
            </a:r>
          </a:p>
          <a:p>
            <a:pPr lvl="1"/>
            <a:r>
              <a:rPr lang="en-US" dirty="0"/>
              <a:t>Antibiotics here include:</a:t>
            </a:r>
          </a:p>
          <a:p>
            <a:pPr lvl="2"/>
            <a:r>
              <a:rPr lang="en-US" dirty="0"/>
              <a:t>Macrolide (Azithromycin)</a:t>
            </a:r>
          </a:p>
          <a:p>
            <a:pPr lvl="2"/>
            <a:r>
              <a:rPr lang="en-US" dirty="0"/>
              <a:t>Cephalosporins (Cefuroxime, Cefdinir)</a:t>
            </a:r>
          </a:p>
          <a:p>
            <a:pPr lvl="2"/>
            <a:r>
              <a:rPr lang="en-US" dirty="0"/>
              <a:t>Doxycycline</a:t>
            </a:r>
          </a:p>
          <a:p>
            <a:pPr lvl="2"/>
            <a:r>
              <a:rPr lang="en-US" dirty="0"/>
              <a:t>Bactrim (TMP-SMX)</a:t>
            </a:r>
          </a:p>
          <a:p>
            <a:r>
              <a:rPr lang="en-US" dirty="0"/>
              <a:t>Severe-&gt; Increased </a:t>
            </a:r>
            <a:r>
              <a:rPr lang="en-US" dirty="0" err="1"/>
              <a:t>bronchidilators</a:t>
            </a:r>
            <a:r>
              <a:rPr lang="en-US" dirty="0"/>
              <a:t>, steroids, and antibiotics</a:t>
            </a:r>
          </a:p>
          <a:p>
            <a:pPr lvl="1"/>
            <a:r>
              <a:rPr lang="en-US" dirty="0"/>
              <a:t>Antibiotics</a:t>
            </a:r>
          </a:p>
          <a:p>
            <a:pPr lvl="2"/>
            <a:r>
              <a:rPr lang="en-US" dirty="0"/>
              <a:t>Respiratory fluoroquinolone (Moxifloxacin or Levofloxacin</a:t>
            </a:r>
          </a:p>
          <a:p>
            <a:pPr lvl="2"/>
            <a:r>
              <a:rPr lang="en-US" dirty="0"/>
              <a:t>Amoxicillin- Clavulanate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5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Clipping">
            <a:extLst>
              <a:ext uri="{FF2B5EF4-FFF2-40B4-BE49-F238E27FC236}">
                <a16:creationId xmlns:a16="http://schemas.microsoft.com/office/drawing/2014/main" xmlns="" id="{C478EB81-7AF5-4B6A-AC67-53C39F379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52394"/>
            <a:ext cx="7657678" cy="6017609"/>
          </a:xfrm>
        </p:spPr>
      </p:pic>
    </p:spTree>
    <p:extLst>
      <p:ext uri="{BB962C8B-B14F-4D97-AF65-F5344CB8AC3E}">
        <p14:creationId xmlns:p14="http://schemas.microsoft.com/office/powerpoint/2010/main" val="202817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4FA79E-4CC5-4D2B-A860-2EDA3A99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Inpatient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C94B37-E8B5-4E3C-B97E-CABEDA0D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702213"/>
            <a:ext cx="6063095" cy="3263504"/>
          </a:xfrm>
        </p:spPr>
        <p:txBody>
          <a:bodyPr>
            <a:noAutofit/>
          </a:bodyPr>
          <a:lstStyle/>
          <a:p>
            <a:r>
              <a:rPr lang="en-US" sz="1600" dirty="0"/>
              <a:t>Must assess risk for pseudomonas</a:t>
            </a:r>
          </a:p>
          <a:p>
            <a:r>
              <a:rPr lang="en-US" sz="1600" dirty="0"/>
              <a:t>If pseudomonas risk-&gt; Increase bronchodilators and antibiotics to include:</a:t>
            </a:r>
          </a:p>
          <a:p>
            <a:pPr lvl="1"/>
            <a:r>
              <a:rPr lang="en-US" sz="1600" dirty="0"/>
              <a:t>Levofloxacin </a:t>
            </a:r>
          </a:p>
          <a:p>
            <a:pPr lvl="1"/>
            <a:r>
              <a:rPr lang="en-US" sz="1600" dirty="0"/>
              <a:t>Cefepime</a:t>
            </a:r>
          </a:p>
          <a:p>
            <a:pPr lvl="1"/>
            <a:r>
              <a:rPr lang="en-US" sz="1600" dirty="0"/>
              <a:t>Ceftazidime</a:t>
            </a:r>
          </a:p>
          <a:p>
            <a:pPr lvl="1"/>
            <a:r>
              <a:rPr lang="en-US" sz="1600" dirty="0"/>
              <a:t>Piperacillin- Tazobactam</a:t>
            </a:r>
          </a:p>
          <a:p>
            <a:r>
              <a:rPr lang="en-US" sz="1600" dirty="0"/>
              <a:t>If no pseudomonas risk-&gt; Increase bronchodilators and antibiotics to include:</a:t>
            </a:r>
          </a:p>
          <a:p>
            <a:pPr lvl="1"/>
            <a:r>
              <a:rPr lang="en-US" sz="1600" dirty="0"/>
              <a:t>Levofloxacin</a:t>
            </a:r>
          </a:p>
          <a:p>
            <a:pPr lvl="1"/>
            <a:r>
              <a:rPr lang="en-US" sz="1600" dirty="0"/>
              <a:t>Moxifloxacin</a:t>
            </a:r>
          </a:p>
          <a:p>
            <a:pPr lvl="1"/>
            <a:r>
              <a:rPr lang="en-US" sz="1600" dirty="0"/>
              <a:t>Cefotaxime</a:t>
            </a:r>
          </a:p>
          <a:p>
            <a:pPr lvl="1"/>
            <a:r>
              <a:rPr lang="en-US" sz="1600" dirty="0"/>
              <a:t>Ceftriaxone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4F9FA6-4F36-475F-93FF-5EBED90C0955}"/>
              </a:ext>
            </a:extLst>
          </p:cNvPr>
          <p:cNvSpPr txBox="1"/>
          <p:nvPr/>
        </p:nvSpPr>
        <p:spPr>
          <a:xfrm>
            <a:off x="6390964" y="4965717"/>
            <a:ext cx="2545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Risk factors include: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Advanced COPD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History of pseudomonas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Bronchiectasis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Frequent </a:t>
            </a:r>
            <a:r>
              <a:rPr lang="en-US" sz="1350" dirty="0" err="1"/>
              <a:t>antbiotics</a:t>
            </a:r>
            <a:endParaRPr lang="en-US" sz="135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Frequent hospitalization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Systemic steroid use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2778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>
            <a:extLst>
              <a:ext uri="{FF2B5EF4-FFF2-40B4-BE49-F238E27FC236}">
                <a16:creationId xmlns:a16="http://schemas.microsoft.com/office/drawing/2014/main" xmlns="" id="{44C8A38F-2E6A-4CB2-9E0E-6D5FC7B44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063" y="401114"/>
            <a:ext cx="7145193" cy="6048981"/>
          </a:xfrm>
        </p:spPr>
      </p:pic>
    </p:spTree>
    <p:extLst>
      <p:ext uri="{BB962C8B-B14F-4D97-AF65-F5344CB8AC3E}">
        <p14:creationId xmlns:p14="http://schemas.microsoft.com/office/powerpoint/2010/main" val="1357886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4593</TotalTime>
  <Words>321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Essential</vt:lpstr>
      <vt:lpstr>COPD Exacerbations</vt:lpstr>
      <vt:lpstr>Diagnosis of COPD Exacerbation</vt:lpstr>
      <vt:lpstr>Common Pathogens</vt:lpstr>
      <vt:lpstr>Evaluation</vt:lpstr>
      <vt:lpstr>Who Needs Admission:</vt:lpstr>
      <vt:lpstr>Treatment Outpatient:</vt:lpstr>
      <vt:lpstr>PowerPoint Presentation</vt:lpstr>
      <vt:lpstr>Treatment Inpatient</vt:lpstr>
      <vt:lpstr>PowerPoint Presentation</vt:lpstr>
      <vt:lpstr>High Yield MKSAP</vt:lpstr>
      <vt:lpstr>References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Kristen Young</dc:creator>
  <cp:lastModifiedBy>Brittany Muscha</cp:lastModifiedBy>
  <cp:revision>25</cp:revision>
  <dcterms:created xsi:type="dcterms:W3CDTF">2017-05-11T18:07:00Z</dcterms:created>
  <dcterms:modified xsi:type="dcterms:W3CDTF">2018-06-04T17:48:39Z</dcterms:modified>
</cp:coreProperties>
</file>