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aleway"/>
      <p:regular r:id="rId45"/>
      <p:bold r:id="rId46"/>
      <p:italic r:id="rId47"/>
      <p:boldItalic r:id="rId4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D713AE51-59E3-4560-94FC-54242167ABA8}">
  <a:tblStyle styleId="{D713AE51-59E3-4560-94FC-54242167AB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CD19859-157D-415B-841D-CD7837BFC8B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20" Type="http://schemas.openxmlformats.org/officeDocument/2006/relationships/slide" Target="slides/slide1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22" Type="http://schemas.openxmlformats.org/officeDocument/2006/relationships/slide" Target="slides/slide16.xml"/><Relationship Id="rId44" Type="http://schemas.openxmlformats.org/officeDocument/2006/relationships/slide" Target="slides/slide38.xml"/><Relationship Id="rId21" Type="http://schemas.openxmlformats.org/officeDocument/2006/relationships/slide" Target="slides/slide15.xml"/><Relationship Id="rId43" Type="http://schemas.openxmlformats.org/officeDocument/2006/relationships/slide" Target="slides/slide37.xml"/><Relationship Id="rId24" Type="http://schemas.openxmlformats.org/officeDocument/2006/relationships/slide" Target="slides/slide18.xml"/><Relationship Id="rId46" Type="http://schemas.openxmlformats.org/officeDocument/2006/relationships/font" Target="fonts/Raleway-bold.fntdata"/><Relationship Id="rId23" Type="http://schemas.openxmlformats.org/officeDocument/2006/relationships/slide" Target="slides/slide17.xml"/><Relationship Id="rId45" Type="http://schemas.openxmlformats.org/officeDocument/2006/relationships/font" Target="fonts/Raleway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48" Type="http://schemas.openxmlformats.org/officeDocument/2006/relationships/font" Target="fonts/Raleway-boldItalic.fntdata"/><Relationship Id="rId25" Type="http://schemas.openxmlformats.org/officeDocument/2006/relationships/slide" Target="slides/slide19.xml"/><Relationship Id="rId47" Type="http://schemas.openxmlformats.org/officeDocument/2006/relationships/font" Target="fonts/Raleway-italic.fntdata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slide" Target="slides/slide29.xml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slide" Target="slides/slide31.xml"/><Relationship Id="rId14" Type="http://schemas.openxmlformats.org/officeDocument/2006/relationships/slide" Target="slides/slide8.xml"/><Relationship Id="rId36" Type="http://schemas.openxmlformats.org/officeDocument/2006/relationships/slide" Target="slides/slide30.xml"/><Relationship Id="rId17" Type="http://schemas.openxmlformats.org/officeDocument/2006/relationships/slide" Target="slides/slide11.xml"/><Relationship Id="rId39" Type="http://schemas.openxmlformats.org/officeDocument/2006/relationships/slide" Target="slides/slide33.xml"/><Relationship Id="rId16" Type="http://schemas.openxmlformats.org/officeDocument/2006/relationships/slide" Target="slides/slide10.xml"/><Relationship Id="rId38" Type="http://schemas.openxmlformats.org/officeDocument/2006/relationships/slide" Target="slides/slide32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548edfb029_0_6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548edfb029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555f9440cc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555f9440cc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548edfb029_0_6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548edfb029_0_6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IV KCL is used in lethal injection – giving too fast can stop the heart. Use the protocols. If in doubt, call pharmacy.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48edfb029_0_6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48edfb029_0_6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A. 110mEq. She is a cardiac patient, so goal K+ 4.0.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up: How would you give her this? IV, PO, or both? → BOTH (!!) it is a lot.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40meq IR now + 40meq IV = 4 hours; 20 to 40 mEq IR in 4-6 hours.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part 2: How long would it take her to be replaced to goal? 4-6 hours!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548edfb029_0_5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2548edfb029_0_5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548edfb029_0_6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548edfb029_0_6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548edfb029_0_6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548edfb029_0_6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548edfb029_0_6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548edfb029_0_6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548edfb029_0_6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548edfb029_0_6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B. All answers work for the phos. But we want to increase K+ as well to 3.5. So formulation </a:t>
            </a:r>
            <a:r>
              <a:rPr lang="en"/>
              <a:t>with</a:t>
            </a:r>
            <a:r>
              <a:rPr lang="en"/>
              <a:t> most potassium is the way to go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questions: What would her K+ be after replacement with Neutra-Phos K 2 packets?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~3.6 because 14+14 = 28 = 2.8 increase!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2548edfb029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2548edfb029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48edfb029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48edfb029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2548edfb029_0_6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2548edfb029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-</a:t>
            </a:r>
            <a:r>
              <a:rPr lang="en">
                <a:solidFill>
                  <a:schemeClr val="dk1"/>
                </a:solidFill>
              </a:rPr>
              <a:t>Vit D deficiency = decreased intestinal Ca2+ absorption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-as pH increases, more Ca2+ binds to albumin, decreasing ical level. For this reason, alkalosis can cause/exacerbate sx of hypocalcemia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548edfb029_0_7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548edfb029_0_7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48edfb029_0_6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548edfb029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555f9440cc_0_5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555f9440cc_0_5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548edfb029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548edfb029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 – you already have ical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question: when do you recheck?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Follow up answer: 2 hours post-transfusion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548edfb029_0_6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2548edfb029_0_6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48edfb029_0_2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2548edfb029_0_2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548edfb029_0_3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548edfb029_0_3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555f9440cc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555f9440cc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548edfb029_0_3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548edfb029_0_3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-replace for pH &lt; 7.15 EXCEPT FOR DKA. Not indicated in DKA unless pH &lt; 6.9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2548edfb029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2548edfb029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256d530035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256d530035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electrolytes are intracellular and which are extracellular?</a:t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578598205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2578598205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56d530035b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256d530035b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2578598205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2578598205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Key point: insulin helps intracellular electrolytes enter the cell</a:t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25785982051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25785982051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785982051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5785982051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5785982051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5785982051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25785982051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25785982051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25571b8f31b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25571b8f31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548edfb029_0_5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548edfb029_0_5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 fact: oral Mg+ has been used as an oral </a:t>
            </a:r>
            <a:r>
              <a:rPr lang="en"/>
              <a:t>laxative</a:t>
            </a:r>
            <a:r>
              <a:rPr lang="en"/>
              <a:t> since the 17th century.  Drinking Mg+ sulfate lead to diarrhea. Called “Epsom Salt” – named after British town in which it was discovered. 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48edfb029_0_5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548edfb029_0_5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555f9440c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555f9440c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548edfb029_0_6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548edfb029_0_6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548edfb029_0_5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548edfb029_0_5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Answer: C b/c want to avoid diarrhea and because egfr &gt; 30.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if she endorses 7 days of </a:t>
            </a:r>
            <a:r>
              <a:rPr lang="en"/>
              <a:t>constipation</a:t>
            </a:r>
            <a:r>
              <a:rPr lang="en"/>
              <a:t>? Give PO!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48edfb029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548edfb029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11"/>
          <p:cNvSpPr txBox="1"/>
          <p:nvPr>
            <p:ph hasCustomPrompt="1" type="title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/>
          <p:nvPr>
            <p:ph idx="1" type="body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1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2" name="Google Shape;32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9" name="Google Shape;39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l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8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/>
          <p:nvPr>
            <p:ph type="ctrTitle"/>
          </p:nvPr>
        </p:nvSpPr>
        <p:spPr>
          <a:xfrm>
            <a:off x="485875" y="264475"/>
            <a:ext cx="58575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Electrolyte Replacement</a:t>
            </a:r>
            <a:endParaRPr/>
          </a:p>
        </p:txBody>
      </p:sp>
      <p:sp>
        <p:nvSpPr>
          <p:cNvPr id="59" name="Google Shape;59;p13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Elle Maureen Newcome, MD – IM PGY3</a:t>
            </a:r>
            <a:endParaRPr/>
          </a:p>
        </p:txBody>
      </p:sp>
      <p:pic>
        <p:nvPicPr>
          <p:cNvPr descr="Silver Glitter Background Stock Photo - Download Image Now - Glittering,  Silver Colored, Glitter - iStock" id="60" name="Google Shape;60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75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61" name="Google Shape;6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0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62" name="Google Shape;62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6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3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407275" y="268150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K+ </a:t>
            </a:r>
            <a:endParaRPr/>
          </a:p>
        </p:txBody>
      </p:sp>
      <p:sp>
        <p:nvSpPr>
          <p:cNvPr id="121" name="Google Shape;121;p22"/>
          <p:cNvSpPr txBox="1"/>
          <p:nvPr>
            <p:ph idx="1" type="subTitle"/>
          </p:nvPr>
        </p:nvSpPr>
        <p:spPr>
          <a:xfrm>
            <a:off x="265500" y="1014250"/>
            <a:ext cx="4187100" cy="385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 </a:t>
            </a:r>
            <a:r>
              <a:rPr b="1" lang="en"/>
              <a:t>GI </a:t>
            </a:r>
            <a:r>
              <a:rPr lang="en"/>
              <a:t>(malnutrition, emesis, diarrhea)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/>
              <a:t>Intracellular shift</a:t>
            </a:r>
            <a:r>
              <a:rPr lang="en"/>
              <a:t> (alkalemia, insulin, B-agonist)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/>
              <a:t>Renal excretion</a:t>
            </a:r>
            <a:r>
              <a:rPr lang="en"/>
              <a:t> (diuretics, high aldosterone, DKA)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/>
              <a:t>other</a:t>
            </a:r>
            <a:r>
              <a:rPr lang="en"/>
              <a:t>: DKA: patients present with HYPERkalemia with total body potassium deficit</a:t>
            </a:r>
            <a:endParaRPr/>
          </a:p>
        </p:txBody>
      </p:sp>
      <p:pic>
        <p:nvPicPr>
          <p:cNvPr descr="12 Foods That are Rich in Potassium"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0175" y="1014250"/>
            <a:ext cx="3786300" cy="2585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3"/>
          <p:cNvSpPr txBox="1"/>
          <p:nvPr>
            <p:ph type="title"/>
          </p:nvPr>
        </p:nvSpPr>
        <p:spPr>
          <a:xfrm>
            <a:off x="198475" y="84175"/>
            <a:ext cx="25401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</a:t>
            </a:r>
            <a:endParaRPr/>
          </a:p>
        </p:txBody>
      </p:sp>
      <p:pic>
        <p:nvPicPr>
          <p:cNvPr descr="Hypokalemia: Symptoms, Causes, Treatment, and More" id="128" name="Google Shape;128;p23"/>
          <p:cNvPicPr preferRelativeResize="0"/>
          <p:nvPr/>
        </p:nvPicPr>
        <p:blipFill rotWithShape="1">
          <a:blip r:embed="rId3">
            <a:alphaModFix/>
          </a:blip>
          <a:srcRect b="8088" l="0" r="0" t="0"/>
          <a:stretch/>
        </p:blipFill>
        <p:spPr>
          <a:xfrm>
            <a:off x="1905675" y="1139925"/>
            <a:ext cx="5467350" cy="335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4"/>
          <p:cNvSpPr txBox="1"/>
          <p:nvPr>
            <p:ph type="title"/>
          </p:nvPr>
        </p:nvSpPr>
        <p:spPr>
          <a:xfrm>
            <a:off x="743525" y="875500"/>
            <a:ext cx="7513800" cy="2954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be kind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replace oral when possible, IV causes burning. If IV, add 500L NS/LR for comfort. However, oral pill is huge, powder tastes terrible. 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math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every 10mEq K+ replaced increases serum K+ by ~0.1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rate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: no more than 10mEq/hr through peripheral IV; 20mEq/hr though central is ok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940">
                <a:latin typeface="Source Sans Pro"/>
                <a:ea typeface="Source Sans Pro"/>
                <a:cs typeface="Source Sans Pro"/>
                <a:sym typeface="Source Sans Pro"/>
              </a:rPr>
              <a:t>absorb:</a:t>
            </a:r>
            <a:r>
              <a:rPr b="0" lang="en" sz="1940">
                <a:latin typeface="Source Sans Pro"/>
                <a:ea typeface="Source Sans Pro"/>
                <a:cs typeface="Source Sans Pro"/>
                <a:sym typeface="Source Sans Pro"/>
              </a:rPr>
              <a:t> body cannot absorb &gt; 40meq Q4-6H in IR formulation</a:t>
            </a:r>
            <a:endParaRPr b="0" sz="194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139" name="Google Shape;139;p25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 and HFrEF who is found to have K+ 2.9  on am labs. How many Meq of K+ would you give her?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110 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1.1 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0.6mEq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60 mEq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0" name="Google Shape;14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8500" y="252424"/>
            <a:ext cx="4661399" cy="457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PHOSPHORUS</a:t>
            </a:r>
            <a:endParaRPr/>
          </a:p>
        </p:txBody>
      </p:sp>
      <p:pic>
        <p:nvPicPr>
          <p:cNvPr descr="A more sustainable way to generate phosphorus | MIT News | Massachusetts  Institute of Technology"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2375" y="962700"/>
            <a:ext cx="3810250" cy="2549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6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Hypophosphatemia = Phos &lt; 2.5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cardiac patients, goal phos &gt; 3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 replacing in renal disease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7"/>
          <p:cNvSpPr txBox="1"/>
          <p:nvPr>
            <p:ph type="title"/>
          </p:nvPr>
        </p:nvSpPr>
        <p:spPr>
          <a:xfrm>
            <a:off x="407275" y="268150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Phos</a:t>
            </a:r>
            <a:endParaRPr/>
          </a:p>
        </p:txBody>
      </p:sp>
      <p:sp>
        <p:nvSpPr>
          <p:cNvPr id="153" name="Google Shape;153;p27"/>
          <p:cNvSpPr txBox="1"/>
          <p:nvPr>
            <p:ph idx="1" type="subTitle"/>
          </p:nvPr>
        </p:nvSpPr>
        <p:spPr>
          <a:xfrm>
            <a:off x="265500" y="1014250"/>
            <a:ext cx="4187100" cy="4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 </a:t>
            </a:r>
            <a:r>
              <a:rPr b="1" lang="en"/>
              <a:t>GI </a:t>
            </a:r>
            <a:r>
              <a:rPr lang="en"/>
              <a:t>(Vit D deficiency)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/>
              <a:t>drugs</a:t>
            </a:r>
            <a:r>
              <a:rPr lang="en"/>
              <a:t> (</a:t>
            </a:r>
            <a:r>
              <a:rPr lang="en"/>
              <a:t>phosphate binder, insulin, glucagon)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b="1" lang="en"/>
              <a:t>other</a:t>
            </a:r>
            <a:r>
              <a:rPr lang="en"/>
              <a:t>:  refeeding syndrome</a:t>
            </a:r>
            <a:endParaRPr/>
          </a:p>
        </p:txBody>
      </p:sp>
      <p:pic>
        <p:nvPicPr>
          <p:cNvPr descr="Top Foods High in Phosphorus, Benefits, Recipes, Supplements - Dr. Axe" id="154" name="Google Shape;154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25" y="1345475"/>
            <a:ext cx="3926175" cy="2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407275" y="268150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Phos</a:t>
            </a:r>
            <a:endParaRPr/>
          </a:p>
        </p:txBody>
      </p:sp>
      <p:sp>
        <p:nvSpPr>
          <p:cNvPr id="160" name="Google Shape;160;p28"/>
          <p:cNvSpPr txBox="1"/>
          <p:nvPr>
            <p:ph idx="1" type="subTitle"/>
          </p:nvPr>
        </p:nvSpPr>
        <p:spPr>
          <a:xfrm>
            <a:off x="265500" y="1014250"/>
            <a:ext cx="4187100" cy="4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Symptoms: weakness, rhabdo, paresthesia, seizure, stupor, impaired muscle contractility (smooth and muscular)</a:t>
            </a:r>
            <a:endParaRPr/>
          </a:p>
        </p:txBody>
      </p:sp>
      <p:pic>
        <p:nvPicPr>
          <p:cNvPr descr="Top Foods High in Phosphorus, Benefits, Recipes, Supplements - Dr. Axe"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6025" y="1345475"/>
            <a:ext cx="3926175" cy="201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452450" y="315475"/>
            <a:ext cx="8409300" cy="39837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logistics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phos replacement often has K+ in it. Include this in calculations of replacement.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Route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Replete Phos &lt; 1.0 via IV; all else PO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Caution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: with hypocalcemia, as increased phos increased bone remodeling, decreasing ionized Ca+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If </a:t>
            </a:r>
            <a:r>
              <a:rPr lang="en" sz="1840">
                <a:latin typeface="Source Sans Pro"/>
                <a:ea typeface="Source Sans Pro"/>
                <a:cs typeface="Source Sans Pro"/>
                <a:sym typeface="Source Sans Pro"/>
              </a:rPr>
              <a:t>no etiology </a:t>
            </a: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discerned from clinical picture: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1840">
                <a:latin typeface="Source Sans Pro"/>
                <a:ea typeface="Source Sans Pro"/>
                <a:cs typeface="Source Sans Pro"/>
                <a:sym typeface="Source Sans Pro"/>
              </a:rPr>
              <a:t>consider Vit D deficiency, Ca+ deficiency, PTH deficiency</a:t>
            </a:r>
            <a:endParaRPr b="0" sz="184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HFrEF (EF 40%)  who is found to have Phos 1.9 and K+ 3.3  on am labs. How would you replace her phos?</a:t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K-phos Neutral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Neutra-Phos K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Neutra-Phos 2 packets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K-Phos Original 2 packes</a:t>
            </a:r>
            <a:endParaRPr/>
          </a:p>
        </p:txBody>
      </p:sp>
      <p:pic>
        <p:nvPicPr>
          <p:cNvPr id="173" name="Google Shape;17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445024"/>
            <a:ext cx="4124699" cy="4477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CALCIUM</a:t>
            </a:r>
            <a:endParaRPr/>
          </a:p>
        </p:txBody>
      </p:sp>
      <p:sp>
        <p:nvSpPr>
          <p:cNvPr id="179" name="Google Shape;179;p31"/>
          <p:cNvSpPr txBox="1"/>
          <p:nvPr>
            <p:ph idx="1" type="subTitle"/>
          </p:nvPr>
        </p:nvSpPr>
        <p:spPr>
          <a:xfrm>
            <a:off x="265500" y="2768999"/>
            <a:ext cx="4306500" cy="22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Hypocalcemia = Ca2+  &lt; 8.5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Ionized Ca2+ &lt; 1.15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</a:t>
            </a:r>
            <a:endParaRPr/>
          </a:p>
        </p:txBody>
      </p:sp>
      <p:pic>
        <p:nvPicPr>
          <p:cNvPr descr="Calcium Element: (Properties, Uses, and Discovery) - Science4Fun" id="180" name="Google Shape;1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1500" y="1245000"/>
            <a:ext cx="3841900" cy="195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Objectives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152475"/>
            <a:ext cx="7095000" cy="117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Focus on LOW electrolyte management (HIGH out of scope)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Avoid killing your patients when replacing electrolytes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Enjoy basic math</a:t>
            </a:r>
            <a:endParaRPr/>
          </a:p>
        </p:txBody>
      </p:sp>
      <p:pic>
        <p:nvPicPr>
          <p:cNvPr descr="The 6 Best Electrolytes for Kids When They Are Sick | by Verywell Family" id="70" name="Google Shape;7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0875" y="2571750"/>
            <a:ext cx="3195550" cy="213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407275" y="268150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Ca2+</a:t>
            </a:r>
            <a:endParaRPr/>
          </a:p>
        </p:txBody>
      </p:sp>
      <p:sp>
        <p:nvSpPr>
          <p:cNvPr id="186" name="Google Shape;186;p32"/>
          <p:cNvSpPr txBox="1"/>
          <p:nvPr>
            <p:ph idx="1" type="subTitle"/>
          </p:nvPr>
        </p:nvSpPr>
        <p:spPr>
          <a:xfrm>
            <a:off x="265500" y="1014250"/>
            <a:ext cx="4187100" cy="4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HIPOCALC</a:t>
            </a:r>
            <a:endParaRPr b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H: hypoparathyroid, hypo/er Mg+, </a:t>
            </a:r>
            <a:r>
              <a:rPr lang="en" sz="1700"/>
              <a:t>hyperphos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I: infx, esp G– sepsis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P: pancreatitis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O: overload, osteoblastic lesions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C: CKD (Vit D deficient states)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A: absorption issues, alkalosis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L: loop diuretics</a:t>
            </a:r>
            <a:endParaRPr sz="17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/>
              <a:t>C: citrate-containing products (pRBCs)</a:t>
            </a:r>
            <a:endParaRPr sz="1700"/>
          </a:p>
        </p:txBody>
      </p:sp>
      <p:pic>
        <p:nvPicPr>
          <p:cNvPr descr="Calcium deficiency: Food substitutes for vegans and people who don't have  dairy | The Times of India" id="187" name="Google Shape;187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5675" y="452375"/>
            <a:ext cx="3898825" cy="293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198475" y="84175"/>
            <a:ext cx="25401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symptoms</a:t>
            </a:r>
            <a:endParaRPr/>
          </a:p>
        </p:txBody>
      </p:sp>
      <p:pic>
        <p:nvPicPr>
          <p:cNvPr id="193" name="Google Shape;193;p33"/>
          <p:cNvPicPr preferRelativeResize="0"/>
          <p:nvPr/>
        </p:nvPicPr>
        <p:blipFill rotWithShape="1">
          <a:blip r:embed="rId3">
            <a:alphaModFix/>
          </a:blip>
          <a:srcRect b="0" l="0" r="0" t="-21373"/>
          <a:stretch/>
        </p:blipFill>
        <p:spPr>
          <a:xfrm>
            <a:off x="3347050" y="-667600"/>
            <a:ext cx="5385826" cy="538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4"/>
          <p:cNvSpPr txBox="1"/>
          <p:nvPr>
            <p:ph type="title"/>
          </p:nvPr>
        </p:nvSpPr>
        <p:spPr>
          <a:xfrm>
            <a:off x="185050" y="635200"/>
            <a:ext cx="8591700" cy="17544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Math: </a:t>
            </a:r>
            <a:r>
              <a:rPr b="0" lang="en" sz="2040">
                <a:latin typeface="Arial"/>
                <a:ea typeface="Arial"/>
                <a:cs typeface="Arial"/>
                <a:sym typeface="Arial"/>
              </a:rPr>
              <a:t>1g Ca2+ Glc causes serum iCa2+ to increase by 1mg/dL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04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2040">
                <a:latin typeface="Arial"/>
                <a:ea typeface="Arial"/>
                <a:cs typeface="Arial"/>
                <a:sym typeface="Arial"/>
              </a:rPr>
              <a:t>Critical care</a:t>
            </a:r>
            <a:r>
              <a:rPr b="0" lang="en" sz="2040">
                <a:latin typeface="Arial"/>
                <a:ea typeface="Arial"/>
                <a:cs typeface="Arial"/>
                <a:sym typeface="Arial"/>
              </a:rPr>
              <a:t>: If patient tanking, or has received a lot of blood product, or persistently hypotensive; check an ical!</a:t>
            </a:r>
            <a:endParaRPr b="0" sz="204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5"/>
          <p:cNvSpPr txBox="1"/>
          <p:nvPr>
            <p:ph type="title"/>
          </p:nvPr>
        </p:nvSpPr>
        <p:spPr>
          <a:xfrm>
            <a:off x="333750" y="227550"/>
            <a:ext cx="8476500" cy="2083800"/>
          </a:xfrm>
          <a:prstGeom prst="rect">
            <a:avLst/>
          </a:prstGeom>
          <a:solidFill>
            <a:schemeClr val="lt1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340"/>
              <a:t>Albumin</a:t>
            </a:r>
            <a:r>
              <a:rPr b="0" lang="en" sz="2340"/>
              <a:t>: </a:t>
            </a:r>
            <a:r>
              <a:rPr b="0" lang="en" sz="2140"/>
              <a:t>Correct Ca2+ for albumin!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b="0" lang="en" sz="2140"/>
              <a:t>-If Albumin &lt; 2, order ical.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140"/>
              <a:t>-If corrected Ca+ still low, order ical</a:t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1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90"/>
              <a:buFont typeface="Arial"/>
              <a:buNone/>
            </a:pPr>
            <a:r>
              <a:rPr lang="en" sz="2140"/>
              <a:t>Math</a:t>
            </a:r>
            <a:r>
              <a:rPr b="0" lang="en" sz="2140"/>
              <a:t>: (albumin)*0.8 + serum Ca2+ = </a:t>
            </a:r>
            <a:r>
              <a:rPr lang="en" sz="2140"/>
              <a:t>corrected Ca2+</a:t>
            </a:r>
            <a:endParaRPr sz="2140"/>
          </a:p>
        </p:txBody>
      </p:sp>
      <p:pic>
        <p:nvPicPr>
          <p:cNvPr descr="REGULATION OF CALCIUM AND PHOSPHATE METABOLISM - Endocrine Physiology -  Physiology 5th Ed." id="204" name="Google Shape;204;p35"/>
          <p:cNvPicPr preferRelativeResize="0"/>
          <p:nvPr/>
        </p:nvPicPr>
        <p:blipFill rotWithShape="1">
          <a:blip r:embed="rId3">
            <a:alphaModFix/>
          </a:blip>
          <a:srcRect b="2996" l="2617" r="1872" t="2761"/>
          <a:stretch/>
        </p:blipFill>
        <p:spPr>
          <a:xfrm>
            <a:off x="5729662" y="2739100"/>
            <a:ext cx="3028488" cy="20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210" name="Google Shape;210;p36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 and HFrEF who is found to have iCal to be 3.3mg/dL. How would you replace her Ca2+?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Ca2+ </a:t>
            </a:r>
            <a:r>
              <a:rPr lang="en"/>
              <a:t>carbonate</a:t>
            </a:r>
            <a:r>
              <a:rPr lang="en"/>
              <a:t> PO 1250mg PO BID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1gm Ca2+ gluconate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2gm Ca2+ gluconate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1" name="Google Shape;21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0900" y="1220825"/>
            <a:ext cx="4820700" cy="30035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7"/>
          <p:cNvSpPr txBox="1"/>
          <p:nvPr>
            <p:ph type="title"/>
          </p:nvPr>
        </p:nvSpPr>
        <p:spPr>
          <a:xfrm>
            <a:off x="901625" y="245200"/>
            <a:ext cx="3298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Mini Recap</a:t>
            </a:r>
            <a:endParaRPr/>
          </a:p>
        </p:txBody>
      </p:sp>
      <p:graphicFrame>
        <p:nvGraphicFramePr>
          <p:cNvPr id="217" name="Google Shape;217;p37"/>
          <p:cNvGraphicFramePr/>
          <p:nvPr/>
        </p:nvGraphicFramePr>
        <p:xfrm>
          <a:off x="839075" y="1068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{D713AE51-59E3-4560-94FC-54242167ABA8}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Electrolyte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Goal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Caution with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Preferred formulation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Mg2+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&gt;2+ for cardiac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Renal 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K+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&gt;4+ for cardiac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Renal, low Mg+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Phos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&gt;3+ for cardiac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K+ abnormalities (calcuate), low Ca+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PO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18" name="Google Shape;218;p37"/>
          <p:cNvGraphicFramePr/>
          <p:nvPr/>
        </p:nvGraphicFramePr>
        <p:xfrm>
          <a:off x="839075" y="307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{D713AE51-59E3-4560-94FC-54242167ABA8}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Ca2+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wnl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NA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IV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19" name="Google Shape;219;p37"/>
          <p:cNvSpPr txBox="1"/>
          <p:nvPr/>
        </p:nvSpPr>
        <p:spPr>
          <a:xfrm>
            <a:off x="1453175" y="3614925"/>
            <a:ext cx="60108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-check orders before replacing (so as to not double dip)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-keep track of what you are replacing regularly/daily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-caution in fluid overload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Source Sans Pro"/>
                <a:ea typeface="Source Sans Pro"/>
                <a:cs typeface="Source Sans Pro"/>
                <a:sym typeface="Source Sans Pro"/>
              </a:rPr>
              <a:t>-through people on telemetry for hypokalemia!</a:t>
            </a: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8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Na+?</a:t>
            </a:r>
            <a:endParaRPr/>
          </a:p>
        </p:txBody>
      </p:sp>
      <p:sp>
        <p:nvSpPr>
          <p:cNvPr id="225" name="Google Shape;225;p38"/>
          <p:cNvSpPr txBox="1"/>
          <p:nvPr>
            <p:ph idx="1" type="subTitle"/>
          </p:nvPr>
        </p:nvSpPr>
        <p:spPr>
          <a:xfrm>
            <a:off x="641800" y="1610500"/>
            <a:ext cx="46665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Hyponatremia: Na+ &lt; 135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Most COMMON electrolyte disorder</a:t>
            </a:r>
            <a:endParaRPr/>
          </a:p>
        </p:txBody>
      </p:sp>
      <p:sp>
        <p:nvSpPr>
          <p:cNvPr id="226" name="Google Shape;226;p38"/>
          <p:cNvSpPr txBox="1"/>
          <p:nvPr/>
        </p:nvSpPr>
        <p:spPr>
          <a:xfrm>
            <a:off x="255200" y="2876650"/>
            <a:ext cx="87996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slightly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more complicated as involves water balance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treatment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varies: from water restriction to administering normal saline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-inappropriate to replace based on lab value alone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How Much Sodium Should You Eat in a Day?" id="227" name="Google Shape;22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81925" y="403750"/>
            <a:ext cx="3097950" cy="194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9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Cl-?</a:t>
            </a:r>
            <a:endParaRPr/>
          </a:p>
        </p:txBody>
      </p:sp>
      <p:sp>
        <p:nvSpPr>
          <p:cNvPr id="233" name="Google Shape;233;p39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Hypochloremia: Cl- &lt; 95</a:t>
            </a:r>
            <a:endParaRPr/>
          </a:p>
        </p:txBody>
      </p:sp>
      <p:sp>
        <p:nvSpPr>
          <p:cNvPr id="234" name="Google Shape;234;p39"/>
          <p:cNvSpPr txBox="1"/>
          <p:nvPr/>
        </p:nvSpPr>
        <p:spPr>
          <a:xfrm>
            <a:off x="615950" y="2812350"/>
            <a:ext cx="64647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No.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hloride: an important mineral and electrolyte" id="235" name="Google Shape;23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875" y="326600"/>
            <a:ext cx="2744150" cy="2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 txBox="1"/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Cl-?</a:t>
            </a:r>
            <a:endParaRPr/>
          </a:p>
        </p:txBody>
      </p:sp>
      <p:sp>
        <p:nvSpPr>
          <p:cNvPr id="241" name="Google Shape;241;p40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Hypochloremia: Cl- &lt; 95</a:t>
            </a:r>
            <a:endParaRPr/>
          </a:p>
        </p:txBody>
      </p:sp>
      <p:sp>
        <p:nvSpPr>
          <p:cNvPr id="242" name="Google Shape;242;p40"/>
          <p:cNvSpPr txBox="1"/>
          <p:nvPr/>
        </p:nvSpPr>
        <p:spPr>
          <a:xfrm>
            <a:off x="615950" y="2876650"/>
            <a:ext cx="7449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-slightly more complicated as involves water balance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-ddx: diuretic, vomiting, diarrhea, hypotonic saline, Na+ Bicarb 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-address volume depletion, less focus on electrolyte itself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hloride: an important mineral and electrolyte" id="243" name="Google Shape;24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01875" y="326600"/>
            <a:ext cx="2744150" cy="20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41"/>
          <p:cNvSpPr txBox="1"/>
          <p:nvPr>
            <p:ph type="ctrTitle"/>
          </p:nvPr>
        </p:nvSpPr>
        <p:spPr>
          <a:xfrm>
            <a:off x="357275" y="205575"/>
            <a:ext cx="8183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HC03-?</a:t>
            </a:r>
            <a:endParaRPr/>
          </a:p>
        </p:txBody>
      </p:sp>
      <p:sp>
        <p:nvSpPr>
          <p:cNvPr id="249" name="Google Shape;249;p41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bicarb &lt; 22</a:t>
            </a:r>
            <a:endParaRPr/>
          </a:p>
        </p:txBody>
      </p:sp>
      <p:sp>
        <p:nvSpPr>
          <p:cNvPr id="250" name="Google Shape;250;p41"/>
          <p:cNvSpPr txBox="1"/>
          <p:nvPr/>
        </p:nvSpPr>
        <p:spPr>
          <a:xfrm>
            <a:off x="615950" y="2876650"/>
            <a:ext cx="7031700" cy="18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-slightly more complicated as involves 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acid</a:t>
            </a: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-base balance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-replace for pH &lt; 7.15 – patient should be in ICU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-bicarb gtt versus pushes (“amps”) of bicarb</a:t>
            </a:r>
            <a:endParaRPr sz="2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Does Baking Soda provide athletics benefits in endurance athletes?" id="251" name="Google Shape;251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0525" y="475600"/>
            <a:ext cx="2829050" cy="1775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109550" y="1181700"/>
            <a:ext cx="43065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electrolytes do we replace?</a:t>
            </a:r>
            <a:endParaRPr/>
          </a:p>
        </p:txBody>
      </p:sp>
      <p:pic>
        <p:nvPicPr>
          <p:cNvPr descr="Satya Patel on Twitter: &quot;2/13 First let's review the electrolytes that we  check. Here is a fishbone diagram that helps you organize the electrolytes  in a standardized way. Indications for repletion matter" id="76" name="Google Shape;76;p15"/>
          <p:cNvPicPr preferRelativeResize="0"/>
          <p:nvPr/>
        </p:nvPicPr>
        <p:blipFill rotWithShape="1">
          <a:blip r:embed="rId3">
            <a:alphaModFix/>
          </a:blip>
          <a:srcRect b="46576" l="0" r="38351" t="17440"/>
          <a:stretch/>
        </p:blipFill>
        <p:spPr>
          <a:xfrm>
            <a:off x="4932125" y="1770850"/>
            <a:ext cx="3986500" cy="131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/>
          <p:nvPr/>
        </p:nvSpPr>
        <p:spPr>
          <a:xfrm>
            <a:off x="538050" y="2644700"/>
            <a:ext cx="2045100" cy="20331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42"/>
          <p:cNvSpPr txBox="1"/>
          <p:nvPr/>
        </p:nvSpPr>
        <p:spPr>
          <a:xfrm>
            <a:off x="4838425" y="352825"/>
            <a:ext cx="1116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K+</a:t>
            </a:r>
            <a:endParaRPr b="1" sz="440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8" name="Google Shape;258;p42"/>
          <p:cNvSpPr txBox="1"/>
          <p:nvPr/>
        </p:nvSpPr>
        <p:spPr>
          <a:xfrm>
            <a:off x="5902575" y="535450"/>
            <a:ext cx="194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b="1" lang="en" sz="4400">
                <a:solidFill>
                  <a:srgbClr val="7F6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b="1" lang="en" sz="4400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lang="en" sz="4400">
                <a:solidFill>
                  <a:srgbClr val="CC4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 b="1" sz="44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9" name="Google Shape;259;p42"/>
          <p:cNvSpPr txBox="1"/>
          <p:nvPr/>
        </p:nvSpPr>
        <p:spPr>
          <a:xfrm>
            <a:off x="4770825" y="1463625"/>
            <a:ext cx="173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7376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b="1" lang="en" sz="440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 b="1" sz="4400">
              <a:solidFill>
                <a:srgbClr val="EA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0" name="Google Shape;260;p42"/>
          <p:cNvSpPr txBox="1"/>
          <p:nvPr/>
        </p:nvSpPr>
        <p:spPr>
          <a:xfrm>
            <a:off x="3902975" y="2325525"/>
            <a:ext cx="173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FFE5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 b="1" sz="44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1" name="Google Shape;261;p42"/>
          <p:cNvSpPr txBox="1"/>
          <p:nvPr/>
        </p:nvSpPr>
        <p:spPr>
          <a:xfrm>
            <a:off x="7493800" y="248000"/>
            <a:ext cx="151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/>
          </a:p>
        </p:txBody>
      </p:sp>
      <p:sp>
        <p:nvSpPr>
          <p:cNvPr id="262" name="Google Shape;262;p42"/>
          <p:cNvSpPr txBox="1"/>
          <p:nvPr/>
        </p:nvSpPr>
        <p:spPr>
          <a:xfrm>
            <a:off x="3556925" y="289400"/>
            <a:ext cx="151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6761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b="1" lang="en" sz="4400">
                <a:solidFill>
                  <a:srgbClr val="0BBF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/>
          </a:p>
        </p:txBody>
      </p:sp>
      <p:sp>
        <p:nvSpPr>
          <p:cNvPr id="263" name="Google Shape;263;p42"/>
          <p:cNvSpPr txBox="1"/>
          <p:nvPr/>
        </p:nvSpPr>
        <p:spPr>
          <a:xfrm>
            <a:off x="6180500" y="1957900"/>
            <a:ext cx="194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783F0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lang="en" sz="4400">
                <a:solidFill>
                  <a:srgbClr val="0BBF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/>
          </a:p>
        </p:txBody>
      </p:sp>
      <p:sp>
        <p:nvSpPr>
          <p:cNvPr id="264" name="Google Shape;264;p42"/>
          <p:cNvSpPr/>
          <p:nvPr/>
        </p:nvSpPr>
        <p:spPr>
          <a:xfrm>
            <a:off x="3328675" y="289400"/>
            <a:ext cx="5453700" cy="3091500"/>
          </a:xfrm>
          <a:prstGeom prst="rect">
            <a:avLst/>
          </a:prstGeom>
          <a:noFill/>
          <a:ln cap="flat" cmpd="sng" w="1143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42"/>
          <p:cNvSpPr txBox="1"/>
          <p:nvPr/>
        </p:nvSpPr>
        <p:spPr>
          <a:xfrm>
            <a:off x="881250" y="3461150"/>
            <a:ext cx="13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intracellular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6" name="Google Shape;266;p42"/>
          <p:cNvSpPr txBox="1"/>
          <p:nvPr/>
        </p:nvSpPr>
        <p:spPr>
          <a:xfrm>
            <a:off x="960700" y="1151300"/>
            <a:ext cx="1358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ex</a:t>
            </a:r>
            <a:r>
              <a:rPr b="1" lang="en">
                <a:latin typeface="Source Sans Pro"/>
                <a:ea typeface="Source Sans Pro"/>
                <a:cs typeface="Source Sans Pro"/>
                <a:sym typeface="Source Sans Pro"/>
              </a:rPr>
              <a:t>tracellular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3"/>
          <p:cNvSpPr txBox="1"/>
          <p:nvPr>
            <p:ph type="title"/>
          </p:nvPr>
        </p:nvSpPr>
        <p:spPr>
          <a:xfrm>
            <a:off x="311700" y="289400"/>
            <a:ext cx="2271300" cy="77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4700">
                <a:solidFill>
                  <a:srgbClr val="F1C232"/>
                </a:solidFill>
              </a:rPr>
              <a:t>C</a:t>
            </a:r>
            <a:r>
              <a:rPr lang="en" sz="4700">
                <a:solidFill>
                  <a:srgbClr val="6D9EEB"/>
                </a:solidFill>
              </a:rPr>
              <a:t>E</a:t>
            </a:r>
            <a:r>
              <a:rPr lang="en" sz="4700">
                <a:solidFill>
                  <a:srgbClr val="FFE599"/>
                </a:solidFill>
                <a:highlight>
                  <a:schemeClr val="lt1"/>
                </a:highlight>
              </a:rPr>
              <a:t>LL</a:t>
            </a:r>
            <a:r>
              <a:rPr lang="en" sz="4700">
                <a:solidFill>
                  <a:srgbClr val="CC4125"/>
                </a:solidFill>
              </a:rPr>
              <a:t>S</a:t>
            </a:r>
            <a:endParaRPr sz="4700">
              <a:solidFill>
                <a:srgbClr val="CC4125"/>
              </a:solidFill>
            </a:endParaRPr>
          </a:p>
        </p:txBody>
      </p:sp>
      <p:sp>
        <p:nvSpPr>
          <p:cNvPr id="272" name="Google Shape;272;p43"/>
          <p:cNvSpPr/>
          <p:nvPr/>
        </p:nvSpPr>
        <p:spPr>
          <a:xfrm>
            <a:off x="967950" y="1529475"/>
            <a:ext cx="3340200" cy="3175500"/>
          </a:xfrm>
          <a:prstGeom prst="ellipse">
            <a:avLst/>
          </a:prstGeom>
          <a:solidFill>
            <a:srgbClr val="FFFFFF"/>
          </a:solidFill>
          <a:ln cap="flat" cmpd="sng" w="11430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3"/>
          <p:cNvSpPr txBox="1"/>
          <p:nvPr/>
        </p:nvSpPr>
        <p:spPr>
          <a:xfrm>
            <a:off x="1637425" y="1957900"/>
            <a:ext cx="1116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9900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K+</a:t>
            </a:r>
            <a:endParaRPr b="1" sz="4400">
              <a:solidFill>
                <a:srgbClr val="9900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4" name="Google Shape;274;p43"/>
          <p:cNvSpPr txBox="1"/>
          <p:nvPr/>
        </p:nvSpPr>
        <p:spPr>
          <a:xfrm>
            <a:off x="2583000" y="2325525"/>
            <a:ext cx="194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</a:t>
            </a:r>
            <a:r>
              <a:rPr b="1" lang="en" sz="4400">
                <a:solidFill>
                  <a:srgbClr val="7F60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b="1" lang="en" sz="4400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lang="en" sz="4400">
                <a:solidFill>
                  <a:srgbClr val="CC4125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 b="1" sz="44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5" name="Google Shape;275;p43"/>
          <p:cNvSpPr txBox="1"/>
          <p:nvPr/>
        </p:nvSpPr>
        <p:spPr>
          <a:xfrm>
            <a:off x="2453825" y="3754800"/>
            <a:ext cx="10755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 u="sng">
                <a:latin typeface="Source Sans Pro"/>
                <a:ea typeface="Source Sans Pro"/>
                <a:cs typeface="Source Sans Pro"/>
                <a:sym typeface="Source Sans Pro"/>
              </a:rPr>
              <a:t>others:</a:t>
            </a:r>
            <a:endParaRPr sz="900" u="sng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LDH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latin typeface="Source Sans Pro"/>
                <a:ea typeface="Source Sans Pro"/>
                <a:cs typeface="Source Sans Pro"/>
                <a:sym typeface="Source Sans Pro"/>
              </a:rPr>
              <a:t>DNA/RNA</a:t>
            </a:r>
            <a:endParaRPr sz="900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6" name="Google Shape;276;p43"/>
          <p:cNvSpPr txBox="1"/>
          <p:nvPr/>
        </p:nvSpPr>
        <p:spPr>
          <a:xfrm>
            <a:off x="4770825" y="1463625"/>
            <a:ext cx="173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07376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</a:t>
            </a:r>
            <a:r>
              <a:rPr b="1" lang="en" sz="440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 b="1" sz="4400">
              <a:solidFill>
                <a:srgbClr val="EA999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7" name="Google Shape;277;p43"/>
          <p:cNvSpPr txBox="1"/>
          <p:nvPr/>
        </p:nvSpPr>
        <p:spPr>
          <a:xfrm>
            <a:off x="5307400" y="3058950"/>
            <a:ext cx="17304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FFE5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 b="1" sz="4400">
              <a:solidFill>
                <a:srgbClr val="0B539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8" name="Google Shape;278;p43"/>
          <p:cNvSpPr txBox="1"/>
          <p:nvPr/>
        </p:nvSpPr>
        <p:spPr>
          <a:xfrm>
            <a:off x="7183725" y="535450"/>
            <a:ext cx="151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6FA8DC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/>
          </a:p>
        </p:txBody>
      </p:sp>
      <p:sp>
        <p:nvSpPr>
          <p:cNvPr id="279" name="Google Shape;279;p43"/>
          <p:cNvSpPr txBox="1"/>
          <p:nvPr/>
        </p:nvSpPr>
        <p:spPr>
          <a:xfrm>
            <a:off x="1240525" y="3013375"/>
            <a:ext cx="15135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F6761A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</a:t>
            </a:r>
            <a:r>
              <a:rPr b="1" lang="en" sz="4400">
                <a:solidFill>
                  <a:srgbClr val="0BBF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</a:t>
            </a:r>
            <a:r>
              <a:rPr b="1" lang="en" sz="4400">
                <a:solidFill>
                  <a:srgbClr val="EA999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+</a:t>
            </a:r>
            <a:endParaRPr/>
          </a:p>
        </p:txBody>
      </p:sp>
      <p:sp>
        <p:nvSpPr>
          <p:cNvPr id="280" name="Google Shape;280;p43"/>
          <p:cNvSpPr txBox="1"/>
          <p:nvPr/>
        </p:nvSpPr>
        <p:spPr>
          <a:xfrm>
            <a:off x="6180500" y="1957900"/>
            <a:ext cx="19416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400">
                <a:solidFill>
                  <a:srgbClr val="783F0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</a:t>
            </a:r>
            <a:r>
              <a:rPr b="1" lang="en" sz="4400">
                <a:solidFill>
                  <a:srgbClr val="F1C23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</a:t>
            </a:r>
            <a:r>
              <a:rPr b="1" lang="en" sz="4400">
                <a:solidFill>
                  <a:srgbClr val="EFEFE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o</a:t>
            </a:r>
            <a:r>
              <a:rPr b="1" lang="en" sz="4400">
                <a:solidFill>
                  <a:srgbClr val="0BBF0B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r>
              <a:rPr b="1" lang="en" sz="4400">
                <a:solidFill>
                  <a:srgbClr val="0B539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-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/>
          <p:nvPr>
            <p:ph type="title"/>
          </p:nvPr>
        </p:nvSpPr>
        <p:spPr>
          <a:xfrm>
            <a:off x="311700" y="445025"/>
            <a:ext cx="1652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</a:t>
            </a:r>
            <a:endParaRPr/>
          </a:p>
        </p:txBody>
      </p:sp>
      <p:graphicFrame>
        <p:nvGraphicFramePr>
          <p:cNvPr id="286" name="Google Shape;286;p44"/>
          <p:cNvGraphicFramePr/>
          <p:nvPr/>
        </p:nvGraphicFramePr>
        <p:xfrm>
          <a:off x="1963800" y="15909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2576550"/>
                <a:gridCol w="2576550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Scenario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lymphoma s/p chemo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T1DM w/ nausea/vomiting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poor PO intake starts TF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5"/>
          <p:cNvSpPr txBox="1"/>
          <p:nvPr>
            <p:ph type="title"/>
          </p:nvPr>
        </p:nvSpPr>
        <p:spPr>
          <a:xfrm>
            <a:off x="311700" y="445025"/>
            <a:ext cx="567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</a:t>
            </a:r>
            <a:endParaRPr/>
          </a:p>
        </p:txBody>
      </p:sp>
      <p:graphicFrame>
        <p:nvGraphicFramePr>
          <p:cNvPr id="292" name="Google Shape;292;p45"/>
          <p:cNvGraphicFramePr/>
          <p:nvPr/>
        </p:nvGraphicFramePr>
        <p:xfrm>
          <a:off x="1943913" y="445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1893300"/>
                <a:gridCol w="1893300"/>
                <a:gridCol w="1893300"/>
              </a:tblGrid>
              <a:tr h="3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Scenario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Mechanism</a:t>
                      </a:r>
                      <a:endParaRPr/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</a:tr>
              <a:tr h="5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lymphoma  s/p chemo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Tumor lysis syndrome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Cells explode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2104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T1DM w/ nausea/vomiting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DKA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Electrolytes lost through osmotic diuresis, cannot enter cell because no insulin </a:t>
                      </a:r>
                      <a:endParaRPr/>
                    </a:p>
                  </a:txBody>
                  <a:tcPr marT="63500" marB="63500" marR="63500" marL="63500"/>
                </a:tc>
              </a:tr>
              <a:tr h="1024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poor PO intake starts TF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Refeeding syndrome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2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Nutrition received, insulin increase, electrolytes enter cell</a:t>
                      </a:r>
                      <a:endParaRPr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6"/>
          <p:cNvSpPr txBox="1"/>
          <p:nvPr>
            <p:ph type="title"/>
          </p:nvPr>
        </p:nvSpPr>
        <p:spPr>
          <a:xfrm>
            <a:off x="311700" y="445025"/>
            <a:ext cx="56799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CASES: Tumor Lysis Syndrome</a:t>
            </a:r>
            <a:endParaRPr/>
          </a:p>
        </p:txBody>
      </p:sp>
      <p:graphicFrame>
        <p:nvGraphicFramePr>
          <p:cNvPr id="298" name="Google Shape;298;p46"/>
          <p:cNvGraphicFramePr/>
          <p:nvPr/>
        </p:nvGraphicFramePr>
        <p:xfrm>
          <a:off x="628988" y="1173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1126575"/>
                <a:gridCol w="1126575"/>
                <a:gridCol w="1126575"/>
                <a:gridCol w="1126575"/>
                <a:gridCol w="1126575"/>
                <a:gridCol w="1126575"/>
                <a:gridCol w="1126575"/>
              </a:tblGrid>
              <a:tr h="3761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Scenario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Mechanism</a:t>
                      </a:r>
                      <a:endParaRPr/>
                    </a:p>
                  </a:txBody>
                  <a:tcPr marT="63500" marB="63500" marR="63500" marL="63500"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K+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Mg+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Phos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Ca+ </a:t>
                      </a:r>
                      <a:endParaRPr sz="1100"/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22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s/p chemo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Tumor lysis syndrome 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</a:rPr>
                        <a:t>Cells explode</a:t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7"/>
          <p:cNvSpPr txBox="1"/>
          <p:nvPr>
            <p:ph type="title"/>
          </p:nvPr>
        </p:nvSpPr>
        <p:spPr>
          <a:xfrm>
            <a:off x="311700" y="445025"/>
            <a:ext cx="36828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CASES: DKA</a:t>
            </a:r>
            <a:endParaRPr/>
          </a:p>
        </p:txBody>
      </p:sp>
      <p:graphicFrame>
        <p:nvGraphicFramePr>
          <p:cNvPr id="304" name="Google Shape;304;p47"/>
          <p:cNvGraphicFramePr/>
          <p:nvPr/>
        </p:nvGraphicFramePr>
        <p:xfrm>
          <a:off x="1538600" y="164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849075"/>
                <a:gridCol w="849075"/>
                <a:gridCol w="849075"/>
                <a:gridCol w="849075"/>
                <a:gridCol w="849075"/>
                <a:gridCol w="849075"/>
                <a:gridCol w="8490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Scenario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Mg+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Phos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Ca+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other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s/p chemo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Tumor lysis syndrome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Uric acid high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T1DM w/ nausea/vomiting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DKA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X</a:t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8"/>
          <p:cNvSpPr txBox="1"/>
          <p:nvPr>
            <p:ph type="title"/>
          </p:nvPr>
        </p:nvSpPr>
        <p:spPr>
          <a:xfrm>
            <a:off x="311700" y="445025"/>
            <a:ext cx="5889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CASES: Refeeding syndrome</a:t>
            </a:r>
            <a:endParaRPr/>
          </a:p>
        </p:txBody>
      </p:sp>
      <p:graphicFrame>
        <p:nvGraphicFramePr>
          <p:cNvPr id="310" name="Google Shape;310;p48"/>
          <p:cNvGraphicFramePr/>
          <p:nvPr/>
        </p:nvGraphicFramePr>
        <p:xfrm>
          <a:off x="1538600" y="16458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849075"/>
                <a:gridCol w="849075"/>
                <a:gridCol w="849075"/>
                <a:gridCol w="849075"/>
                <a:gridCol w="849075"/>
                <a:gridCol w="849075"/>
                <a:gridCol w="849075"/>
              </a:tblGrid>
              <a:tr h="100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Scenario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Mg+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Phos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Ca+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other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lymphoma s/p chemo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Tumor lysis syndrome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Uric acid high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T1DM w/ nausea/vomiting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DKA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Various levels,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Various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Bicarb low, H+ high, Glc high, *Na+ low 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7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60M w/ poor PO intake starts TF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Refeeding syndrome</a:t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>
                    <a:solidFill>
                      <a:srgbClr val="FFE599"/>
                    </a:solidFill>
                  </a:tcPr>
                </a:tc>
              </a:tr>
            </a:tbl>
          </a:graphicData>
        </a:graphic>
      </p:graphicFrame>
      <p:sp>
        <p:nvSpPr>
          <p:cNvPr id="311" name="Google Shape;311;p48"/>
          <p:cNvSpPr txBox="1"/>
          <p:nvPr/>
        </p:nvSpPr>
        <p:spPr>
          <a:xfrm>
            <a:off x="1538600" y="4103850"/>
            <a:ext cx="3000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*correct for glc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9"/>
          <p:cNvSpPr txBox="1"/>
          <p:nvPr>
            <p:ph type="title"/>
          </p:nvPr>
        </p:nvSpPr>
        <p:spPr>
          <a:xfrm>
            <a:off x="311700" y="445025"/>
            <a:ext cx="16521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CASES</a:t>
            </a:r>
            <a:endParaRPr/>
          </a:p>
        </p:txBody>
      </p:sp>
      <p:graphicFrame>
        <p:nvGraphicFramePr>
          <p:cNvPr id="317" name="Google Shape;317;p49"/>
          <p:cNvGraphicFramePr/>
          <p:nvPr/>
        </p:nvGraphicFramePr>
        <p:xfrm>
          <a:off x="1231400" y="1160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{4CD19859-157D-415B-841D-CD7837BFC8B4}</a:tableStyleId>
              </a:tblPr>
              <a:tblGrid>
                <a:gridCol w="1084825"/>
                <a:gridCol w="1084825"/>
                <a:gridCol w="1084825"/>
                <a:gridCol w="1084825"/>
                <a:gridCol w="1084825"/>
                <a:gridCol w="1084825"/>
              </a:tblGrid>
              <a:tr h="4419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Diagnosis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K+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Mg+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Phos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Ca+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other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6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Tumor lysis syndrome 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Uric acid high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12034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DKA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Various levels,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High, globally 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Various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Bicarb low, H+ high, Glc high, *Na+ low </a:t>
                      </a:r>
                      <a:endParaRPr sz="1100"/>
                    </a:p>
                  </a:txBody>
                  <a:tcPr marT="63500" marB="63500" marR="63500" marL="63500"/>
                </a:tc>
              </a:tr>
              <a:tr h="695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Refeeding syndrome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/>
                        <a:t>low</a:t>
                      </a:r>
                      <a:endParaRPr sz="1100"/>
                    </a:p>
                  </a:txBody>
                  <a:tcPr marT="63500" marB="63500" marR="63500" marL="63500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/>
                    </a:p>
                  </a:txBody>
                  <a:tcPr marT="63500" marB="63500" marR="63500" marL="63500"/>
                </a:tc>
              </a:tr>
            </a:tbl>
          </a:graphicData>
        </a:graphic>
      </p:graphicFrame>
      <p:sp>
        <p:nvSpPr>
          <p:cNvPr id="318" name="Google Shape;318;p49"/>
          <p:cNvSpPr txBox="1"/>
          <p:nvPr/>
        </p:nvSpPr>
        <p:spPr>
          <a:xfrm>
            <a:off x="1538600" y="4103850"/>
            <a:ext cx="30000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*correct for glc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0"/>
          <p:cNvSpPr txBox="1"/>
          <p:nvPr>
            <p:ph type="ctrTitle"/>
          </p:nvPr>
        </p:nvSpPr>
        <p:spPr>
          <a:xfrm>
            <a:off x="485875" y="264475"/>
            <a:ext cx="3419700" cy="147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 Questions?</a:t>
            </a:r>
            <a:endParaRPr/>
          </a:p>
        </p:txBody>
      </p:sp>
      <p:pic>
        <p:nvPicPr>
          <p:cNvPr descr="Silver Glitter Background Stock Photo - Download Image Now - Glittering,  Silver Colored, Glitter - iStock" id="324" name="Google Shape;3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7375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25" name="Google Shape;325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300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26" name="Google Shape;32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916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lver Glitter Background Stock Photo - Download Image Now - Glittering,  Silver Colored, Glitter - iStock" id="327" name="Google Shape;32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4350" y="2904225"/>
            <a:ext cx="2855750" cy="1900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MAGNESIUM</a:t>
            </a:r>
            <a:endParaRPr/>
          </a:p>
        </p:txBody>
      </p:sp>
      <p:sp>
        <p:nvSpPr>
          <p:cNvPr id="82" name="Google Shape;82;p16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Hypomagnesemia = Mg2+ &lt; 1.8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Cardiac patients, goal Mg 2+ &gt; 2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 replacing in renal disease</a:t>
            </a:r>
            <a:endParaRPr/>
          </a:p>
        </p:txBody>
      </p:sp>
      <p:pic>
        <p:nvPicPr>
          <p:cNvPr descr="Magnesium - Wikipedia"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57475" y="1051167"/>
            <a:ext cx="4045199" cy="30411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/>
          <p:nvPr>
            <p:ph type="title"/>
          </p:nvPr>
        </p:nvSpPr>
        <p:spPr>
          <a:xfrm>
            <a:off x="407275" y="268150"/>
            <a:ext cx="4045200" cy="74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Low Mg2+ </a:t>
            </a:r>
            <a:endParaRPr/>
          </a:p>
        </p:txBody>
      </p:sp>
      <p:sp>
        <p:nvSpPr>
          <p:cNvPr id="89" name="Google Shape;89;p17"/>
          <p:cNvSpPr txBox="1"/>
          <p:nvPr>
            <p:ph idx="1" type="subTitle"/>
          </p:nvPr>
        </p:nvSpPr>
        <p:spPr>
          <a:xfrm>
            <a:off x="265500" y="1014250"/>
            <a:ext cx="4187100" cy="401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Risk factors: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lang="en"/>
              <a:t> </a:t>
            </a:r>
            <a:r>
              <a:rPr b="1" lang="en"/>
              <a:t>GI </a:t>
            </a:r>
            <a:r>
              <a:rPr lang="en"/>
              <a:t>(malnutrition, malabsorption, diarrhea, NG aspiration)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renal </a:t>
            </a:r>
            <a:r>
              <a:rPr lang="en"/>
              <a:t>excretion (hyperparathyroidism, post-transplant)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drugs</a:t>
            </a:r>
            <a:r>
              <a:rPr lang="en"/>
              <a:t> (loop diuretic, aminoglycoside, amphotericin, cisplatin, cyclosporin, tacrolimus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51948" lvl="0" marL="457200" rtl="0" algn="l">
              <a:spcBef>
                <a:spcPts val="0"/>
              </a:spcBef>
              <a:spcAft>
                <a:spcPts val="0"/>
              </a:spcAft>
              <a:buSzPct val="100000"/>
              <a:buChar char="-"/>
            </a:pPr>
            <a:r>
              <a:rPr b="1" lang="en"/>
              <a:t>other</a:t>
            </a:r>
            <a:r>
              <a:rPr lang="en"/>
              <a:t>: pregnancy, DM, post-parathyroidectomy</a:t>
            </a:r>
            <a:endParaRPr/>
          </a:p>
        </p:txBody>
      </p:sp>
      <p:pic>
        <p:nvPicPr>
          <p:cNvPr descr="magnesium rich food"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95600" y="1331400"/>
            <a:ext cx="3828649" cy="25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>
            <p:ph type="title"/>
          </p:nvPr>
        </p:nvSpPr>
        <p:spPr>
          <a:xfrm>
            <a:off x="198475" y="84175"/>
            <a:ext cx="2540100" cy="78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</a:t>
            </a:r>
            <a:r>
              <a:rPr lang="en"/>
              <a:t>ymptoms</a:t>
            </a:r>
            <a:endParaRPr/>
          </a:p>
        </p:txBody>
      </p:sp>
      <p:pic>
        <p:nvPicPr>
          <p:cNvPr descr="What Happens if You Have a Magnesium Deficiency?"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22275" y="570950"/>
            <a:ext cx="5452375" cy="363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457500" y="494900"/>
            <a:ext cx="8409300" cy="173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340"/>
              <a:t>Logistics: replace IV when possible. Oral leads to diarrhea.</a:t>
            </a:r>
            <a:endParaRPr b="0" sz="23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b="0" sz="234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b="0" lang="en" sz="2340"/>
              <a:t>Mg2+ helps keep K+ in cells by decreasing </a:t>
            </a:r>
            <a:r>
              <a:rPr b="0" lang="en" sz="2340"/>
              <a:t>membrane</a:t>
            </a:r>
            <a:r>
              <a:rPr b="0" lang="en" sz="2340"/>
              <a:t> permeability and/or inhibiting Na+-K+ ATPase</a:t>
            </a:r>
            <a:endParaRPr b="0" sz="234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Case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311700" y="1152475"/>
            <a:ext cx="37068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X is a 70F with pmh hyperparathyroidism, HFrEF, and CKD (eGFR 32) who is found to have Mg2+ 1.7 on am labs. How would you replace her Mg2+?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120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800 mg PO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400mg PO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2 gm IV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lphaUcPeriod"/>
            </a:pPr>
            <a:r>
              <a:rPr lang="en"/>
              <a:t>1gm IV</a:t>
            </a:r>
            <a:endParaRPr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0250" y="1363650"/>
            <a:ext cx="4502049" cy="2732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POTASSIUM</a:t>
            </a:r>
            <a:endParaRPr/>
          </a:p>
        </p:txBody>
      </p:sp>
      <p:pic>
        <p:nvPicPr>
          <p:cNvPr descr="Potassium | Definition, Properties, &amp; Reactions | Britannica" id="114" name="Google Shape;11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375" y="1119075"/>
            <a:ext cx="3373425" cy="29053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1"/>
          <p:cNvSpPr txBox="1"/>
          <p:nvPr>
            <p:ph idx="1" type="subTitle"/>
          </p:nvPr>
        </p:nvSpPr>
        <p:spPr>
          <a:xfrm>
            <a:off x="265500" y="2769000"/>
            <a:ext cx="4045200" cy="190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Hypokalemia = K+ &lt; 3.5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cardiac patients, goal K + &gt; 4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caution replacing in renal disease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