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09" r:id="rId3"/>
    <p:sldId id="326" r:id="rId4"/>
    <p:sldId id="310" r:id="rId5"/>
    <p:sldId id="311" r:id="rId6"/>
    <p:sldId id="312" r:id="rId7"/>
    <p:sldId id="315" r:id="rId8"/>
    <p:sldId id="323" r:id="rId9"/>
    <p:sldId id="313" r:id="rId10"/>
    <p:sldId id="318" r:id="rId11"/>
    <p:sldId id="316" r:id="rId12"/>
    <p:sldId id="322" r:id="rId13"/>
    <p:sldId id="319" r:id="rId14"/>
    <p:sldId id="302" r:id="rId15"/>
    <p:sldId id="303" r:id="rId16"/>
    <p:sldId id="304" r:id="rId17"/>
    <p:sldId id="305" r:id="rId18"/>
    <p:sldId id="306" r:id="rId19"/>
    <p:sldId id="307" r:id="rId20"/>
    <p:sldId id="308" r:id="rId21"/>
    <p:sldId id="324" r:id="rId22"/>
    <p:sldId id="325" r:id="rId23"/>
    <p:sldId id="296" r:id="rId24"/>
    <p:sldId id="297" r:id="rId25"/>
    <p:sldId id="298" r:id="rId26"/>
    <p:sldId id="321" r:id="rId27"/>
    <p:sldId id="299" r:id="rId28"/>
    <p:sldId id="300" r:id="rId29"/>
    <p:sldId id="301" r:id="rId30"/>
    <p:sldId id="327" r:id="rId31"/>
    <p:sldId id="289" r:id="rId32"/>
    <p:sldId id="290" r:id="rId33"/>
    <p:sldId id="291" r:id="rId34"/>
    <p:sldId id="292" r:id="rId35"/>
    <p:sldId id="293" r:id="rId36"/>
    <p:sldId id="328" r:id="rId37"/>
    <p:sldId id="330" r:id="rId38"/>
    <p:sldId id="331" r:id="rId39"/>
    <p:sldId id="333" r:id="rId40"/>
    <p:sldId id="339" r:id="rId41"/>
    <p:sldId id="281" r:id="rId42"/>
    <p:sldId id="286" r:id="rId43"/>
    <p:sldId id="282" r:id="rId44"/>
    <p:sldId id="287" r:id="rId45"/>
    <p:sldId id="283" r:id="rId46"/>
    <p:sldId id="285" r:id="rId47"/>
    <p:sldId id="337" r:id="rId48"/>
    <p:sldId id="338" r:id="rId49"/>
    <p:sldId id="335" r:id="rId50"/>
    <p:sldId id="28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2"/>
    <p:restoredTop sz="97030"/>
  </p:normalViewPr>
  <p:slideViewPr>
    <p:cSldViewPr snapToGrid="0">
      <p:cViewPr>
        <p:scale>
          <a:sx n="132" d="100"/>
          <a:sy n="132" d="100"/>
        </p:scale>
        <p:origin x="83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70610-3780-A244-999E-DB5F9776EE7B}" type="datetimeFigureOut">
              <a:rPr lang="en-US" smtClean="0"/>
              <a:t>3/8/26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0ADF4-2CD8-4649-BB4D-F368947552AA}" type="slidenum">
              <a:rPr lang="en-US" smtClean="0"/>
              <a:t>‹#›</a:t>
            </a:fld>
            <a:endParaRPr lang="en-US"/>
          </a:p>
        </p:txBody>
      </p:sp>
    </p:spTree>
    <p:extLst>
      <p:ext uri="{BB962C8B-B14F-4D97-AF65-F5344CB8AC3E}">
        <p14:creationId xmlns:p14="http://schemas.microsoft.com/office/powerpoint/2010/main" val="109432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0ADF4-2CD8-4649-BB4D-F368947552AA}" type="slidenum">
              <a:rPr lang="en-US" smtClean="0"/>
              <a:t>40</a:t>
            </a:fld>
            <a:endParaRPr lang="en-US"/>
          </a:p>
        </p:txBody>
      </p:sp>
    </p:spTree>
    <p:extLst>
      <p:ext uri="{BB962C8B-B14F-4D97-AF65-F5344CB8AC3E}">
        <p14:creationId xmlns:p14="http://schemas.microsoft.com/office/powerpoint/2010/main" val="151165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B939-9C92-D764-F9C3-27C0C8707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F1082-4009-8A4C-90CD-DD19C1CB8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E1FB2-7891-C19E-8471-4417185F1604}"/>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CB555A52-6264-99B1-B7E1-6A2AEE5DD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D80DE-8E5C-E3C0-3458-3D3C2C85B588}"/>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271905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B5C7-AB1B-25B9-FC3D-FC43464D3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DEC53-FB15-356A-3957-047F35DAFB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7CC6C-BD88-D2F2-95D7-895D2B16F2DA}"/>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6B12EC55-B1B4-9CBC-30BF-D11395F45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4EFE3-EE2D-272A-26EE-E9C073660ABF}"/>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80408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53D8E-2018-8C99-2840-F6A85A3AB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D79DF-7C12-45FA-422A-8DADA4386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C11D3-8AF4-9088-4AF2-255B0F64DF75}"/>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C53A100C-C249-A7F6-9390-ABF44EBE7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C4BEE-36B6-5EE9-EF28-A09D08EEEBDD}"/>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19691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F52C-42C4-2611-D5E9-0ED82FDC0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BC9ED-C85D-0895-050E-1C90CAAC0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5FEF2-8C3A-F444-9C30-47ED679D0B5F}"/>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8BE12ADC-0571-B8CC-55AD-E4A41B983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D8FFB-BFF8-3DCF-2060-F7A038593E73}"/>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263637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99D1-FB12-9817-7DD0-C391FBFCD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1E8E1-013E-F5AB-E40C-8906EB559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23EB0-F6C3-23AE-B97C-222C7FB49A90}"/>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10E9351A-4CF8-E108-AD4E-D21C46C45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DE364-8DFB-E9A0-5B5C-5C9D3FF1BC97}"/>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306800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A6C0-98D0-E8A0-4FBA-3372DD807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435A-0DCB-9F3C-21E6-64988008DE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6CD6A-3D70-6E52-738C-237EDFA3C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AF6B2-3A78-7C15-D8C7-9838F31BC988}"/>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6" name="Footer Placeholder 5">
            <a:extLst>
              <a:ext uri="{FF2B5EF4-FFF2-40B4-BE49-F238E27FC236}">
                <a16:creationId xmlns:a16="http://schemas.microsoft.com/office/drawing/2014/main" id="{25498EE9-5784-85B6-3EFD-A7787D04B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AB29A-69C4-1A44-87D7-97E36F67892A}"/>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86683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348-91D6-743A-9A67-C9544BDD5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3FE7E-1FFD-8ED5-63E6-9FE78B508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DFAD2E-9108-BDBD-B45B-24929E619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ED2EC-F7E6-F2A3-D086-CE1D14189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D229A-F665-0E43-4ABB-8A3A35306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D5612F-3B3A-10DE-2D29-9CF84F39DB56}"/>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8" name="Footer Placeholder 7">
            <a:extLst>
              <a:ext uri="{FF2B5EF4-FFF2-40B4-BE49-F238E27FC236}">
                <a16:creationId xmlns:a16="http://schemas.microsoft.com/office/drawing/2014/main" id="{F8A8ACA4-8C15-E05C-9384-B71BE7C81A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122995-3BF4-326E-472B-C54E1BFC8553}"/>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226312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851-8C68-6CAD-8500-466C49858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C4EC9-9538-6842-0784-42E01B38A086}"/>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4" name="Footer Placeholder 3">
            <a:extLst>
              <a:ext uri="{FF2B5EF4-FFF2-40B4-BE49-F238E27FC236}">
                <a16:creationId xmlns:a16="http://schemas.microsoft.com/office/drawing/2014/main" id="{849F232F-5A87-A25A-48B6-434520273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C3FD3-4064-2E20-6E2C-58B4F4E770B0}"/>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11345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73FA4-25D4-AA49-2566-A8F2FF9E00D4}"/>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3" name="Footer Placeholder 2">
            <a:extLst>
              <a:ext uri="{FF2B5EF4-FFF2-40B4-BE49-F238E27FC236}">
                <a16:creationId xmlns:a16="http://schemas.microsoft.com/office/drawing/2014/main" id="{BF8A0910-444C-6358-78E3-DD0EB4478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A16392-FDB6-FF2C-6E1A-D7700CE7F84F}"/>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113778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1AD1-8AE1-7D0E-EFA2-8E459948C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A710D9-D966-2B1A-9B27-5E5802B15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A7F6A-4EB1-745E-37CA-69CAD3F88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68B77-0699-3129-388F-2961237E7628}"/>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6" name="Footer Placeholder 5">
            <a:extLst>
              <a:ext uri="{FF2B5EF4-FFF2-40B4-BE49-F238E27FC236}">
                <a16:creationId xmlns:a16="http://schemas.microsoft.com/office/drawing/2014/main" id="{EE544AF8-E3A6-4CC8-9326-148F18697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7CC05-B8A0-4153-39BE-94C6A7B522A4}"/>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20666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0E36-AF57-02BD-D8CF-323649A84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8C8069-470A-07C4-1A88-A787DF36F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D479C-6CDD-3786-F3F8-111554F33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3AF52-45D9-5E15-B3E6-F2B18113C6AE}"/>
              </a:ext>
            </a:extLst>
          </p:cNvPr>
          <p:cNvSpPr>
            <a:spLocks noGrp="1"/>
          </p:cNvSpPr>
          <p:nvPr>
            <p:ph type="dt" sz="half" idx="10"/>
          </p:nvPr>
        </p:nvSpPr>
        <p:spPr/>
        <p:txBody>
          <a:bodyPr/>
          <a:lstStyle/>
          <a:p>
            <a:fld id="{367EE403-9A41-2349-9370-B9AD4F7E3203}" type="datetimeFigureOut">
              <a:rPr lang="en-US" smtClean="0"/>
              <a:t>3/8/26</a:t>
            </a:fld>
            <a:endParaRPr lang="en-US"/>
          </a:p>
        </p:txBody>
      </p:sp>
      <p:sp>
        <p:nvSpPr>
          <p:cNvPr id="6" name="Footer Placeholder 5">
            <a:extLst>
              <a:ext uri="{FF2B5EF4-FFF2-40B4-BE49-F238E27FC236}">
                <a16:creationId xmlns:a16="http://schemas.microsoft.com/office/drawing/2014/main" id="{84613587-30F4-2818-F4D3-F9C1CEAB5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F8962-7B5C-0D61-8988-02BE49D756E3}"/>
              </a:ext>
            </a:extLst>
          </p:cNvPr>
          <p:cNvSpPr>
            <a:spLocks noGrp="1"/>
          </p:cNvSpPr>
          <p:nvPr>
            <p:ph type="sldNum" sz="quarter" idx="12"/>
          </p:nvPr>
        </p:nvSpPr>
        <p:spPr/>
        <p:txBody>
          <a:bodyPr/>
          <a:lstStyle/>
          <a:p>
            <a:fld id="{A03D5CE3-BDFD-3F42-93B4-0FF4CAEBF827}" type="slidenum">
              <a:rPr lang="en-US" smtClean="0"/>
              <a:t>‹#›</a:t>
            </a:fld>
            <a:endParaRPr lang="en-US"/>
          </a:p>
        </p:txBody>
      </p:sp>
    </p:spTree>
    <p:extLst>
      <p:ext uri="{BB962C8B-B14F-4D97-AF65-F5344CB8AC3E}">
        <p14:creationId xmlns:p14="http://schemas.microsoft.com/office/powerpoint/2010/main" val="110824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1F3C1-F2D3-07A1-A79B-10FC1CD9A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FF885-D2E0-9A90-D375-C7133BFC8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81018-0586-0439-E610-B7B92EC81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EE403-9A41-2349-9370-B9AD4F7E3203}" type="datetimeFigureOut">
              <a:rPr lang="en-US" smtClean="0"/>
              <a:t>3/8/26</a:t>
            </a:fld>
            <a:endParaRPr lang="en-US"/>
          </a:p>
        </p:txBody>
      </p:sp>
      <p:sp>
        <p:nvSpPr>
          <p:cNvPr id="5" name="Footer Placeholder 4">
            <a:extLst>
              <a:ext uri="{FF2B5EF4-FFF2-40B4-BE49-F238E27FC236}">
                <a16:creationId xmlns:a16="http://schemas.microsoft.com/office/drawing/2014/main" id="{A02996D8-5C63-697F-BD5A-7BDFA2B77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D61799-396F-DF10-104E-28971DC74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D5CE3-BDFD-3F42-93B4-0FF4CAEBF827}" type="slidenum">
              <a:rPr lang="en-US" smtClean="0"/>
              <a:t>‹#›</a:t>
            </a:fld>
            <a:endParaRPr lang="en-US"/>
          </a:p>
        </p:txBody>
      </p:sp>
    </p:spTree>
    <p:extLst>
      <p:ext uri="{BB962C8B-B14F-4D97-AF65-F5344CB8AC3E}">
        <p14:creationId xmlns:p14="http://schemas.microsoft.com/office/powerpoint/2010/main" val="266454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A39D-DE2D-0F5D-596A-13E95225FAAD}"/>
              </a:ext>
            </a:extLst>
          </p:cNvPr>
          <p:cNvSpPr>
            <a:spLocks noGrp="1"/>
          </p:cNvSpPr>
          <p:nvPr>
            <p:ph type="ctrTitle"/>
          </p:nvPr>
        </p:nvSpPr>
        <p:spPr/>
        <p:txBody>
          <a:bodyPr/>
          <a:lstStyle/>
          <a:p>
            <a:r>
              <a:rPr lang="en-US" dirty="0"/>
              <a:t>QUESTION BANK</a:t>
            </a:r>
          </a:p>
        </p:txBody>
      </p:sp>
      <p:sp>
        <p:nvSpPr>
          <p:cNvPr id="3" name="Subtitle 2">
            <a:extLst>
              <a:ext uri="{FF2B5EF4-FFF2-40B4-BE49-F238E27FC236}">
                <a16:creationId xmlns:a16="http://schemas.microsoft.com/office/drawing/2014/main" id="{24472E9B-6EFB-4E71-45D5-75B7C7D94DE0}"/>
              </a:ext>
            </a:extLst>
          </p:cNvPr>
          <p:cNvSpPr>
            <a:spLocks noGrp="1"/>
          </p:cNvSpPr>
          <p:nvPr>
            <p:ph type="subTitle" idx="1"/>
          </p:nvPr>
        </p:nvSpPr>
        <p:spPr/>
        <p:txBody>
          <a:bodyPr/>
          <a:lstStyle/>
          <a:p>
            <a:r>
              <a:rPr lang="en-US" dirty="0"/>
              <a:t>MARCH 17</a:t>
            </a:r>
            <a:r>
              <a:rPr lang="en-US" baseline="30000" dirty="0"/>
              <a:t>TH</a:t>
            </a:r>
            <a:endParaRPr lang="en-US" dirty="0"/>
          </a:p>
          <a:p>
            <a:r>
              <a:rPr lang="en-US" dirty="0"/>
              <a:t>MYOSITIS/ LUPUS/SJOGREN’S/APLAS</a:t>
            </a:r>
          </a:p>
        </p:txBody>
      </p:sp>
    </p:spTree>
    <p:extLst>
      <p:ext uri="{BB962C8B-B14F-4D97-AF65-F5344CB8AC3E}">
        <p14:creationId xmlns:p14="http://schemas.microsoft.com/office/powerpoint/2010/main" val="250609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7448-AC5F-235C-D9CA-DB1E4824B1F6}"/>
              </a:ext>
            </a:extLst>
          </p:cNvPr>
          <p:cNvSpPr>
            <a:spLocks noGrp="1"/>
          </p:cNvSpPr>
          <p:nvPr>
            <p:ph type="title"/>
          </p:nvPr>
        </p:nvSpPr>
        <p:spPr/>
        <p:txBody>
          <a:bodyPr>
            <a:normAutofit/>
          </a:bodyPr>
          <a:lstStyle/>
          <a:p>
            <a:r>
              <a:rPr lang="en-US" sz="3200" dirty="0"/>
              <a:t>Common malignancies in Dermatomyositis</a:t>
            </a:r>
          </a:p>
        </p:txBody>
      </p:sp>
      <p:sp>
        <p:nvSpPr>
          <p:cNvPr id="3" name="Content Placeholder 2">
            <a:extLst>
              <a:ext uri="{FF2B5EF4-FFF2-40B4-BE49-F238E27FC236}">
                <a16:creationId xmlns:a16="http://schemas.microsoft.com/office/drawing/2014/main" id="{51C27198-31C9-F9E4-8724-61EC09D64A60}"/>
              </a:ext>
            </a:extLst>
          </p:cNvPr>
          <p:cNvSpPr>
            <a:spLocks noGrp="1"/>
          </p:cNvSpPr>
          <p:nvPr>
            <p:ph idx="1"/>
          </p:nvPr>
        </p:nvSpPr>
        <p:spPr/>
        <p:txBody>
          <a:bodyPr>
            <a:normAutofit/>
          </a:bodyPr>
          <a:lstStyle/>
          <a:p>
            <a:pPr marL="0" indent="0">
              <a:buNone/>
            </a:pPr>
            <a:endParaRPr lang="en-US" sz="1900" dirty="0">
              <a:latin typeface="+mj-lt"/>
            </a:endParaRPr>
          </a:p>
          <a:p>
            <a:r>
              <a:rPr lang="en-US" sz="1900" dirty="0">
                <a:latin typeface="+mj-lt"/>
              </a:rPr>
              <a:t>Ovarian cancer (especially with anti-TIF-1</a:t>
            </a:r>
            <a:r>
              <a:rPr lang="el-GR" sz="1900" dirty="0">
                <a:latin typeface="+mj-lt"/>
              </a:rPr>
              <a:t>γ)</a:t>
            </a:r>
          </a:p>
          <a:p>
            <a:r>
              <a:rPr lang="en-US" sz="1900" dirty="0">
                <a:latin typeface="+mj-lt"/>
              </a:rPr>
              <a:t>Lung cancer</a:t>
            </a:r>
          </a:p>
          <a:p>
            <a:r>
              <a:rPr lang="en-US" sz="1900" dirty="0">
                <a:latin typeface="+mj-lt"/>
              </a:rPr>
              <a:t>Breast cancer</a:t>
            </a:r>
          </a:p>
          <a:p>
            <a:r>
              <a:rPr lang="en-US" sz="1900" dirty="0">
                <a:latin typeface="+mj-lt"/>
              </a:rPr>
              <a:t>Colorectal cancer</a:t>
            </a:r>
          </a:p>
          <a:p>
            <a:r>
              <a:rPr lang="en-US" sz="1900" dirty="0">
                <a:latin typeface="+mj-lt"/>
              </a:rPr>
              <a:t>Gastric cancer</a:t>
            </a:r>
          </a:p>
          <a:p>
            <a:r>
              <a:rPr lang="en-US" sz="1900" dirty="0">
                <a:latin typeface="+mj-lt"/>
              </a:rPr>
              <a:t>Pancreatic cancer</a:t>
            </a:r>
          </a:p>
          <a:p>
            <a:r>
              <a:rPr lang="en-US" sz="1900" dirty="0">
                <a:latin typeface="+mj-lt"/>
              </a:rPr>
              <a:t>Nasopharyngeal cancer (particularly in Asian populations)</a:t>
            </a:r>
          </a:p>
          <a:p>
            <a:r>
              <a:rPr lang="en-US" sz="1900" dirty="0">
                <a:latin typeface="+mj-lt"/>
              </a:rPr>
              <a:t>Lymphoma</a:t>
            </a:r>
          </a:p>
          <a:p>
            <a:endParaRPr lang="en-US" dirty="0"/>
          </a:p>
        </p:txBody>
      </p:sp>
    </p:spTree>
    <p:extLst>
      <p:ext uri="{BB962C8B-B14F-4D97-AF65-F5344CB8AC3E}">
        <p14:creationId xmlns:p14="http://schemas.microsoft.com/office/powerpoint/2010/main" val="246223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374F-2D4E-7AA4-DCA6-EC3EA9AC6036}"/>
              </a:ext>
            </a:extLst>
          </p:cNvPr>
          <p:cNvSpPr>
            <a:spLocks noGrp="1"/>
          </p:cNvSpPr>
          <p:nvPr>
            <p:ph type="title"/>
          </p:nvPr>
        </p:nvSpPr>
        <p:spPr/>
        <p:txBody>
          <a:bodyPr>
            <a:normAutofit/>
          </a:bodyPr>
          <a:lstStyle/>
          <a:p>
            <a:r>
              <a:rPr lang="en-US" sz="3200" dirty="0"/>
              <a:t>Pearls</a:t>
            </a:r>
          </a:p>
        </p:txBody>
      </p:sp>
      <p:sp>
        <p:nvSpPr>
          <p:cNvPr id="3" name="Content Placeholder 2">
            <a:extLst>
              <a:ext uri="{FF2B5EF4-FFF2-40B4-BE49-F238E27FC236}">
                <a16:creationId xmlns:a16="http://schemas.microsoft.com/office/drawing/2014/main" id="{CDD364AB-75FD-56CC-B7D1-AF766F6119F8}"/>
              </a:ext>
            </a:extLst>
          </p:cNvPr>
          <p:cNvSpPr>
            <a:spLocks noGrp="1"/>
          </p:cNvSpPr>
          <p:nvPr>
            <p:ph idx="1"/>
          </p:nvPr>
        </p:nvSpPr>
        <p:spPr/>
        <p:txBody>
          <a:bodyPr>
            <a:normAutofit/>
          </a:bodyPr>
          <a:lstStyle/>
          <a:p>
            <a:pPr marL="0" indent="0">
              <a:buNone/>
            </a:pPr>
            <a:endParaRPr lang="en-US" sz="1900" dirty="0">
              <a:effectLst/>
              <a:latin typeface="+mj-lt"/>
            </a:endParaRPr>
          </a:p>
          <a:p>
            <a:pPr marL="0" indent="0">
              <a:buNone/>
            </a:pPr>
            <a:r>
              <a:rPr lang="en-US" sz="1900" dirty="0">
                <a:latin typeface="+mj-lt"/>
              </a:rPr>
              <a:t>No additional screening is incorrect. This patient is at extremely high risk for occult malignancy, hence comprehensive screening needs to be done immediately.</a:t>
            </a:r>
          </a:p>
          <a:p>
            <a:pPr marL="0" indent="0">
              <a:buNone/>
            </a:pPr>
            <a:r>
              <a:rPr lang="en-US" sz="1900" dirty="0">
                <a:latin typeface="+mj-lt"/>
              </a:rPr>
              <a:t>Doing colonoscopy alone is grossly inappropriate for a high-risk dermatomyositis patient. Colorectal cancer is one of several malignancies associated with DM, but ovarian, lung, and breast cancers are equally or more concerning, particularly with anti-TIF-1</a:t>
            </a:r>
            <a:r>
              <a:rPr lang="el-GR" sz="1900" dirty="0">
                <a:latin typeface="+mj-lt"/>
              </a:rPr>
              <a:t>γ </a:t>
            </a:r>
            <a:r>
              <a:rPr lang="en-US" sz="1900" dirty="0">
                <a:latin typeface="+mj-lt"/>
              </a:rPr>
              <a:t>positivity. </a:t>
            </a:r>
          </a:p>
          <a:p>
            <a:pPr marL="0" indent="0">
              <a:buNone/>
            </a:pPr>
            <a:r>
              <a:rPr lang="en-US" sz="1900" dirty="0">
                <a:latin typeface="+mj-lt"/>
              </a:rPr>
              <a:t>CT chest, abdomen and pelvis  alone misses ovarian cancer screening and colon cancer screening.</a:t>
            </a:r>
          </a:p>
          <a:p>
            <a:endParaRPr lang="en-US" dirty="0"/>
          </a:p>
        </p:txBody>
      </p:sp>
    </p:spTree>
    <p:extLst>
      <p:ext uri="{BB962C8B-B14F-4D97-AF65-F5344CB8AC3E}">
        <p14:creationId xmlns:p14="http://schemas.microsoft.com/office/powerpoint/2010/main" val="228371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E1-7B53-DFE6-B700-3BDDD9A3B339}"/>
              </a:ext>
            </a:extLst>
          </p:cNvPr>
          <p:cNvSpPr>
            <a:spLocks noGrp="1"/>
          </p:cNvSpPr>
          <p:nvPr>
            <p:ph type="title"/>
          </p:nvPr>
        </p:nvSpPr>
        <p:spPr/>
        <p:txBody>
          <a:bodyPr/>
          <a:lstStyle/>
          <a:p>
            <a:r>
              <a:rPr lang="en-US" dirty="0"/>
              <a:t>Important message</a:t>
            </a:r>
          </a:p>
        </p:txBody>
      </p:sp>
      <p:sp>
        <p:nvSpPr>
          <p:cNvPr id="3" name="Content Placeholder 2">
            <a:extLst>
              <a:ext uri="{FF2B5EF4-FFF2-40B4-BE49-F238E27FC236}">
                <a16:creationId xmlns:a16="http://schemas.microsoft.com/office/drawing/2014/main" id="{C65C58B9-2D7F-C333-A9D9-DE004F7EC4B2}"/>
              </a:ext>
            </a:extLst>
          </p:cNvPr>
          <p:cNvSpPr>
            <a:spLocks noGrp="1"/>
          </p:cNvSpPr>
          <p:nvPr>
            <p:ph idx="1"/>
          </p:nvPr>
        </p:nvSpPr>
        <p:spPr/>
        <p:txBody>
          <a:bodyPr/>
          <a:lstStyle/>
          <a:p>
            <a:pPr marL="0" indent="0">
              <a:buNone/>
            </a:pPr>
            <a:r>
              <a:rPr lang="en-US" sz="1800" dirty="0">
                <a:latin typeface="+mj-lt"/>
              </a:rPr>
              <a:t>Patients classified as </a:t>
            </a:r>
            <a:r>
              <a:rPr lang="en-US" sz="1800" b="1" dirty="0">
                <a:latin typeface="+mj-lt"/>
              </a:rPr>
              <a:t>high-risk</a:t>
            </a:r>
            <a:r>
              <a:rPr lang="en-US" sz="1800" dirty="0">
                <a:latin typeface="+mj-lt"/>
              </a:rPr>
              <a:t> (which includes this patient with anti-TIF-1</a:t>
            </a:r>
            <a:r>
              <a:rPr lang="el-GR" sz="1800" dirty="0">
                <a:latin typeface="+mj-lt"/>
              </a:rPr>
              <a:t>γ </a:t>
            </a:r>
            <a:r>
              <a:rPr lang="en-US" sz="1800" dirty="0">
                <a:latin typeface="+mj-lt"/>
              </a:rPr>
              <a:t>positive dermatomyositis at age 60) should undergo </a:t>
            </a:r>
            <a:r>
              <a:rPr lang="en-US" sz="1800" b="1" dirty="0">
                <a:latin typeface="+mj-lt"/>
              </a:rPr>
              <a:t>enhanced cancer screening</a:t>
            </a:r>
            <a:r>
              <a:rPr lang="en-US" sz="1800" dirty="0">
                <a:latin typeface="+mj-lt"/>
              </a:rPr>
              <a:t> that includes :</a:t>
            </a:r>
          </a:p>
          <a:p>
            <a:pPr marL="0" indent="0">
              <a:buNone/>
            </a:pPr>
            <a:r>
              <a:rPr lang="en-US" sz="1800" b="1" dirty="0">
                <a:latin typeface="+mj-lt"/>
              </a:rPr>
              <a:t>CT imaging</a:t>
            </a:r>
            <a:r>
              <a:rPr lang="en-US" sz="1800" dirty="0">
                <a:latin typeface="+mj-lt"/>
              </a:rPr>
              <a:t> of chest, abdomen, and pelvis</a:t>
            </a:r>
          </a:p>
          <a:p>
            <a:pPr marL="0" indent="0">
              <a:buNone/>
            </a:pPr>
            <a:r>
              <a:rPr lang="en-US" sz="1800" b="1" dirty="0">
                <a:latin typeface="+mj-lt"/>
              </a:rPr>
              <a:t>Tumor markers</a:t>
            </a:r>
            <a:r>
              <a:rPr lang="en-US" sz="1800" dirty="0">
                <a:latin typeface="+mj-lt"/>
              </a:rPr>
              <a:t> (including CA-125 for ovarian cancer screening in women)</a:t>
            </a:r>
          </a:p>
          <a:p>
            <a:pPr marL="0" indent="0">
              <a:buNone/>
            </a:pPr>
            <a:r>
              <a:rPr lang="en-US" sz="1800" b="1" dirty="0">
                <a:latin typeface="+mj-lt"/>
              </a:rPr>
              <a:t>Pelvic ultrasound</a:t>
            </a:r>
            <a:r>
              <a:rPr lang="en-US" sz="1800" dirty="0">
                <a:latin typeface="+mj-lt"/>
              </a:rPr>
              <a:t> (particularly important given the high ovarian cancer risk with anti-TIF-1</a:t>
            </a:r>
            <a:r>
              <a:rPr lang="el-GR" sz="1800" dirty="0">
                <a:latin typeface="+mj-lt"/>
              </a:rPr>
              <a:t>γ)</a:t>
            </a:r>
          </a:p>
          <a:p>
            <a:pPr marL="0" indent="0">
              <a:buNone/>
            </a:pPr>
            <a:r>
              <a:rPr lang="en-US" sz="1800" b="1" dirty="0">
                <a:latin typeface="+mj-lt"/>
              </a:rPr>
              <a:t>Age-appropriate screening</a:t>
            </a:r>
            <a:r>
              <a:rPr lang="en-US" sz="1800" dirty="0">
                <a:latin typeface="+mj-lt"/>
              </a:rPr>
              <a:t> updated to current recommendations</a:t>
            </a:r>
          </a:p>
          <a:p>
            <a:pPr marL="0" indent="0">
              <a:buNone/>
            </a:pPr>
            <a:endParaRPr lang="en-US" sz="3200" dirty="0"/>
          </a:p>
          <a:p>
            <a:endParaRPr lang="en-US" dirty="0"/>
          </a:p>
        </p:txBody>
      </p:sp>
    </p:spTree>
    <p:extLst>
      <p:ext uri="{BB962C8B-B14F-4D97-AF65-F5344CB8AC3E}">
        <p14:creationId xmlns:p14="http://schemas.microsoft.com/office/powerpoint/2010/main" val="146003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55F1-D63A-2131-7CD5-12A637E14D98}"/>
              </a:ext>
            </a:extLst>
          </p:cNvPr>
          <p:cNvSpPr>
            <a:spLocks noGrp="1"/>
          </p:cNvSpPr>
          <p:nvPr>
            <p:ph type="title"/>
          </p:nvPr>
        </p:nvSpPr>
        <p:spPr/>
        <p:txBody>
          <a:bodyPr/>
          <a:lstStyle/>
          <a:p>
            <a:r>
              <a:rPr lang="en-US" dirty="0"/>
              <a:t>Clinical pearls </a:t>
            </a:r>
          </a:p>
        </p:txBody>
      </p:sp>
      <p:sp>
        <p:nvSpPr>
          <p:cNvPr id="3" name="Content Placeholder 2">
            <a:extLst>
              <a:ext uri="{FF2B5EF4-FFF2-40B4-BE49-F238E27FC236}">
                <a16:creationId xmlns:a16="http://schemas.microsoft.com/office/drawing/2014/main" id="{050033BA-B35C-02CF-984A-32C317A82E77}"/>
              </a:ext>
            </a:extLst>
          </p:cNvPr>
          <p:cNvSpPr>
            <a:spLocks noGrp="1"/>
          </p:cNvSpPr>
          <p:nvPr>
            <p:ph idx="1"/>
          </p:nvPr>
        </p:nvSpPr>
        <p:spPr/>
        <p:txBody>
          <a:bodyPr>
            <a:normAutofit/>
          </a:bodyPr>
          <a:lstStyle/>
          <a:p>
            <a:r>
              <a:rPr lang="en-US" sz="2100" b="1" dirty="0">
                <a:latin typeface="+mj-lt"/>
              </a:rPr>
              <a:t>Timing is critical</a:t>
            </a:r>
            <a:r>
              <a:rPr lang="en-US" sz="2100" dirty="0">
                <a:latin typeface="+mj-lt"/>
              </a:rPr>
              <a:t>: Most dermatomyositis-associated cancers are diagnosed within 1 year of DM diagnosis, and cancers are often at advanced stages, contributing to mortality.</a:t>
            </a:r>
          </a:p>
          <a:p>
            <a:r>
              <a:rPr lang="en-US" sz="2100" b="1" dirty="0">
                <a:latin typeface="+mj-lt"/>
              </a:rPr>
              <a:t>Anti-TIF-1</a:t>
            </a:r>
            <a:r>
              <a:rPr lang="el-GR" sz="2100" b="1" dirty="0">
                <a:latin typeface="+mj-lt"/>
              </a:rPr>
              <a:t>γ </a:t>
            </a:r>
            <a:r>
              <a:rPr lang="en-US" sz="2100" b="1" dirty="0">
                <a:latin typeface="+mj-lt"/>
              </a:rPr>
              <a:t>is the strongest predictor</a:t>
            </a:r>
            <a:r>
              <a:rPr lang="en-US" sz="2100" dirty="0">
                <a:latin typeface="+mj-lt"/>
              </a:rPr>
              <a:t>: Among all myositis-specific antibodies, anti-TIF-1</a:t>
            </a:r>
            <a:r>
              <a:rPr lang="el-GR" sz="2100" dirty="0">
                <a:latin typeface="+mj-lt"/>
              </a:rPr>
              <a:t>γ </a:t>
            </a:r>
            <a:r>
              <a:rPr lang="en-US" sz="2100" dirty="0">
                <a:latin typeface="+mj-lt"/>
              </a:rPr>
              <a:t>confers the highest cancer risk.</a:t>
            </a:r>
          </a:p>
          <a:p>
            <a:r>
              <a:rPr lang="en-US" sz="2100" b="1" dirty="0">
                <a:latin typeface="+mj-lt"/>
              </a:rPr>
              <a:t>Enhanced screening saves lives</a:t>
            </a:r>
            <a:r>
              <a:rPr lang="en-US" sz="2100" dirty="0">
                <a:latin typeface="+mj-lt"/>
              </a:rPr>
              <a:t>: Myositis-associated cancers are often occult and asymptomatic at diagnosis. Enhanced screening with CT imaging has been shown to effectively identify underlying malignancies. </a:t>
            </a:r>
          </a:p>
          <a:p>
            <a:r>
              <a:rPr lang="en-US" sz="2100" b="1" dirty="0">
                <a:latin typeface="+mj-lt"/>
              </a:rPr>
              <a:t>PET-CT may be considered</a:t>
            </a:r>
            <a:r>
              <a:rPr lang="en-US" sz="2100" dirty="0">
                <a:latin typeface="+mj-lt"/>
              </a:rPr>
              <a:t>: For very high-risk patients where initial enhanced screening is negative, whole-body PET-CT can be considered as it has shown good performance (AUC 0.87) for detecting occult malignancy. </a:t>
            </a:r>
          </a:p>
          <a:p>
            <a:r>
              <a:rPr lang="en-US" sz="2100" b="1" dirty="0">
                <a:latin typeface="+mj-lt"/>
              </a:rPr>
              <a:t>Follow-up screening</a:t>
            </a:r>
            <a:r>
              <a:rPr lang="en-US" sz="2100" dirty="0">
                <a:latin typeface="+mj-lt"/>
              </a:rPr>
              <a:t>: The elevated cancer risk persists for 3 years, so continued surveillance is recommended during this period. </a:t>
            </a:r>
          </a:p>
          <a:p>
            <a:endParaRPr lang="en-US" dirty="0"/>
          </a:p>
        </p:txBody>
      </p:sp>
    </p:spTree>
    <p:extLst>
      <p:ext uri="{BB962C8B-B14F-4D97-AF65-F5344CB8AC3E}">
        <p14:creationId xmlns:p14="http://schemas.microsoft.com/office/powerpoint/2010/main" val="167867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92F7-536E-A3C0-97C7-A708F4023556}"/>
              </a:ext>
            </a:extLst>
          </p:cNvPr>
          <p:cNvSpPr>
            <a:spLocks noGrp="1"/>
          </p:cNvSpPr>
          <p:nvPr>
            <p:ph type="title"/>
          </p:nvPr>
        </p:nvSpPr>
        <p:spPr/>
        <p:txBody>
          <a:bodyPr/>
          <a:lstStyle/>
          <a:p>
            <a:r>
              <a:rPr lang="en-US" dirty="0"/>
              <a:t>QUESTION 2 </a:t>
            </a:r>
          </a:p>
        </p:txBody>
      </p:sp>
      <p:sp>
        <p:nvSpPr>
          <p:cNvPr id="3" name="Content Placeholder 2">
            <a:extLst>
              <a:ext uri="{FF2B5EF4-FFF2-40B4-BE49-F238E27FC236}">
                <a16:creationId xmlns:a16="http://schemas.microsoft.com/office/drawing/2014/main" id="{0385D67C-6D85-808A-77D1-B014539ECBA1}"/>
              </a:ext>
            </a:extLst>
          </p:cNvPr>
          <p:cNvSpPr>
            <a:spLocks noGrp="1"/>
          </p:cNvSpPr>
          <p:nvPr>
            <p:ph idx="1"/>
          </p:nvPr>
        </p:nvSpPr>
        <p:spPr/>
        <p:txBody>
          <a:bodyPr>
            <a:noAutofit/>
          </a:bodyPr>
          <a:lstStyle/>
          <a:p>
            <a:pPr marL="0" indent="0">
              <a:buNone/>
            </a:pPr>
            <a:br>
              <a:rPr lang="en-US" sz="1800" dirty="0">
                <a:latin typeface="+mj-lt"/>
              </a:rPr>
            </a:br>
            <a:r>
              <a:rPr lang="en-US" sz="1800" dirty="0">
                <a:latin typeface="+mj-lt"/>
              </a:rPr>
              <a:t>A 54-year-old woman presents with </a:t>
            </a:r>
            <a:r>
              <a:rPr lang="en-US" sz="1800" b="1" dirty="0">
                <a:latin typeface="+mj-lt"/>
              </a:rPr>
              <a:t>progressive weakness and sensory changes</a:t>
            </a:r>
            <a:r>
              <a:rPr lang="en-US" sz="1800" dirty="0">
                <a:latin typeface="+mj-lt"/>
              </a:rPr>
              <a:t>.</a:t>
            </a:r>
          </a:p>
          <a:p>
            <a:pPr marL="0" indent="0">
              <a:buNone/>
            </a:pPr>
            <a:r>
              <a:rPr lang="en-US" sz="1800" b="1" dirty="0">
                <a:latin typeface="+mj-lt"/>
              </a:rPr>
              <a:t>History of Present Illness:</a:t>
            </a:r>
            <a:endParaRPr lang="en-US" sz="1800" dirty="0">
              <a:latin typeface="+mj-lt"/>
            </a:endParaRPr>
          </a:p>
          <a:p>
            <a:r>
              <a:rPr lang="en-US" sz="1800" b="1" dirty="0">
                <a:latin typeface="+mj-lt"/>
              </a:rPr>
              <a:t>Three weeks prior:</a:t>
            </a:r>
            <a:r>
              <a:rPr lang="en-US" sz="1800" dirty="0">
                <a:latin typeface="+mj-lt"/>
              </a:rPr>
              <a:t> left foot dorsiflexion weakness (“foot drop”).</a:t>
            </a:r>
          </a:p>
          <a:p>
            <a:r>
              <a:rPr lang="en-US" sz="1800" b="1" dirty="0">
                <a:latin typeface="+mj-lt"/>
              </a:rPr>
              <a:t>One week later:</a:t>
            </a:r>
            <a:r>
              <a:rPr lang="en-US" sz="1800" dirty="0">
                <a:latin typeface="+mj-lt"/>
              </a:rPr>
              <a:t> distal right arm weakness with wrist drop and </a:t>
            </a:r>
            <a:r>
              <a:rPr lang="en-US" sz="1800" b="1" dirty="0">
                <a:latin typeface="+mj-lt"/>
              </a:rPr>
              <a:t>painful </a:t>
            </a:r>
            <a:r>
              <a:rPr lang="en-US" sz="1800" b="1" dirty="0" err="1">
                <a:latin typeface="+mj-lt"/>
              </a:rPr>
              <a:t>paresthesias</a:t>
            </a:r>
            <a:r>
              <a:rPr lang="en-US" sz="1800" b="1" dirty="0">
                <a:latin typeface="+mj-lt"/>
              </a:rPr>
              <a:t> in right hand</a:t>
            </a:r>
            <a:r>
              <a:rPr lang="en-US" sz="1800" dirty="0">
                <a:latin typeface="+mj-lt"/>
              </a:rPr>
              <a:t>.</a:t>
            </a:r>
          </a:p>
          <a:p>
            <a:r>
              <a:rPr lang="en-US" sz="1800" dirty="0">
                <a:latin typeface="+mj-lt"/>
              </a:rPr>
              <a:t>Then: </a:t>
            </a:r>
            <a:r>
              <a:rPr lang="en-US" sz="1800" b="1" dirty="0">
                <a:latin typeface="+mj-lt"/>
              </a:rPr>
              <a:t>painful burning in both feet</a:t>
            </a:r>
            <a:r>
              <a:rPr lang="en-US" sz="1800" dirty="0">
                <a:latin typeface="+mj-lt"/>
              </a:rPr>
              <a:t> and </a:t>
            </a:r>
            <a:r>
              <a:rPr lang="en-US" sz="1800" b="1" dirty="0">
                <a:latin typeface="+mj-lt"/>
              </a:rPr>
              <a:t>right foot weakness</a:t>
            </a:r>
            <a:r>
              <a:rPr lang="en-US" sz="1800" dirty="0">
                <a:latin typeface="+mj-lt"/>
              </a:rPr>
              <a:t>.</a:t>
            </a:r>
          </a:p>
          <a:p>
            <a:r>
              <a:rPr lang="en-US" sz="1800" dirty="0">
                <a:latin typeface="+mj-lt"/>
              </a:rPr>
              <a:t>Also complains of </a:t>
            </a:r>
            <a:r>
              <a:rPr lang="en-US" sz="1800" b="1" dirty="0">
                <a:latin typeface="+mj-lt"/>
              </a:rPr>
              <a:t>generalized fatigue</a:t>
            </a:r>
            <a:r>
              <a:rPr lang="en-US" sz="1800" dirty="0">
                <a:latin typeface="+mj-lt"/>
              </a:rPr>
              <a:t> and </a:t>
            </a:r>
            <a:r>
              <a:rPr lang="en-US" sz="1800" b="1" dirty="0">
                <a:latin typeface="+mj-lt"/>
              </a:rPr>
              <a:t>nonproductive cough</a:t>
            </a:r>
            <a:r>
              <a:rPr lang="en-US" sz="1800" dirty="0">
                <a:latin typeface="+mj-lt"/>
              </a:rPr>
              <a:t>.</a:t>
            </a:r>
          </a:p>
          <a:p>
            <a:pPr marL="0" indent="0">
              <a:buNone/>
            </a:pPr>
            <a:r>
              <a:rPr lang="en-US" sz="1800" b="1" dirty="0">
                <a:latin typeface="+mj-lt"/>
              </a:rPr>
              <a:t>Past Medical History:</a:t>
            </a:r>
            <a:endParaRPr lang="en-US" sz="1800" dirty="0">
              <a:latin typeface="+mj-lt"/>
            </a:endParaRPr>
          </a:p>
          <a:p>
            <a:r>
              <a:rPr lang="en-US" sz="1800" dirty="0">
                <a:latin typeface="+mj-lt"/>
              </a:rPr>
              <a:t>No other pertinent medical problems.</a:t>
            </a:r>
          </a:p>
          <a:p>
            <a:r>
              <a:rPr lang="en-US" sz="1800" dirty="0">
                <a:latin typeface="+mj-lt"/>
              </a:rPr>
              <a:t>History of </a:t>
            </a:r>
            <a:r>
              <a:rPr lang="en-US" sz="1800" b="1" dirty="0">
                <a:latin typeface="+mj-lt"/>
              </a:rPr>
              <a:t>recurrent sinusitis over past 6 months</a:t>
            </a:r>
            <a:r>
              <a:rPr lang="en-US" sz="1800" dirty="0">
                <a:latin typeface="+mj-lt"/>
              </a:rPr>
              <a:t>, treated with repeated courses of antibiotics (most recently </a:t>
            </a:r>
            <a:r>
              <a:rPr lang="en-US" sz="1800" b="1" dirty="0">
                <a:latin typeface="+mj-lt"/>
              </a:rPr>
              <a:t>fluoroquinolone</a:t>
            </a:r>
            <a:r>
              <a:rPr lang="en-US" sz="1800" dirty="0">
                <a:latin typeface="+mj-lt"/>
              </a:rPr>
              <a:t>).</a:t>
            </a:r>
          </a:p>
          <a:p>
            <a:pPr marL="0" indent="0">
              <a:buNone/>
            </a:pPr>
            <a:br>
              <a:rPr lang="en-US" sz="1800" dirty="0">
                <a:latin typeface="+mj-lt"/>
              </a:rPr>
            </a:br>
            <a:endParaRPr lang="en-US" sz="1800" dirty="0">
              <a:latin typeface="+mj-lt"/>
            </a:endParaRPr>
          </a:p>
        </p:txBody>
      </p:sp>
    </p:spTree>
    <p:extLst>
      <p:ext uri="{BB962C8B-B14F-4D97-AF65-F5344CB8AC3E}">
        <p14:creationId xmlns:p14="http://schemas.microsoft.com/office/powerpoint/2010/main" val="57135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FF8D-E483-1848-2CA2-F3E09F2EDEF3}"/>
              </a:ext>
            </a:extLst>
          </p:cNvPr>
          <p:cNvSpPr>
            <a:spLocks noGrp="1"/>
          </p:cNvSpPr>
          <p:nvPr>
            <p:ph type="title"/>
          </p:nvPr>
        </p:nvSpPr>
        <p:spPr/>
        <p:txBody>
          <a:bodyPr>
            <a:normAutofit/>
          </a:bodyPr>
          <a:lstStyle/>
          <a:p>
            <a:r>
              <a:rPr lang="en-US" sz="3200" dirty="0"/>
              <a:t>Physical examination</a:t>
            </a:r>
          </a:p>
        </p:txBody>
      </p:sp>
      <p:sp>
        <p:nvSpPr>
          <p:cNvPr id="3" name="Content Placeholder 2">
            <a:extLst>
              <a:ext uri="{FF2B5EF4-FFF2-40B4-BE49-F238E27FC236}">
                <a16:creationId xmlns:a16="http://schemas.microsoft.com/office/drawing/2014/main" id="{06E6D31A-86D5-E0B1-BC40-6F34290A9F3C}"/>
              </a:ext>
            </a:extLst>
          </p:cNvPr>
          <p:cNvSpPr>
            <a:spLocks noGrp="1"/>
          </p:cNvSpPr>
          <p:nvPr>
            <p:ph idx="1"/>
          </p:nvPr>
        </p:nvSpPr>
        <p:spPr/>
        <p:txBody>
          <a:bodyPr>
            <a:normAutofit fontScale="85000" lnSpcReduction="20000"/>
          </a:bodyPr>
          <a:lstStyle/>
          <a:p>
            <a:r>
              <a:rPr lang="en-US" sz="2600" dirty="0">
                <a:latin typeface="+mj-lt"/>
              </a:rPr>
              <a:t>Vital signs: normal</a:t>
            </a:r>
          </a:p>
          <a:p>
            <a:r>
              <a:rPr lang="en-US" sz="2600" dirty="0">
                <a:latin typeface="+mj-lt"/>
              </a:rPr>
              <a:t>Mental status: normal</a:t>
            </a:r>
          </a:p>
          <a:p>
            <a:r>
              <a:rPr lang="en-US" sz="2600" dirty="0">
                <a:latin typeface="+mj-lt"/>
              </a:rPr>
              <a:t>Cranial nerves: normal</a:t>
            </a:r>
          </a:p>
          <a:p>
            <a:r>
              <a:rPr lang="en-US" sz="2600" b="1" dirty="0">
                <a:latin typeface="+mj-lt"/>
              </a:rPr>
              <a:t>Motor strength:</a:t>
            </a:r>
            <a:endParaRPr lang="en-US" sz="2600" dirty="0">
              <a:latin typeface="+mj-lt"/>
            </a:endParaRPr>
          </a:p>
          <a:p>
            <a:pPr lvl="1"/>
            <a:r>
              <a:rPr lang="en-US" sz="2600" dirty="0">
                <a:latin typeface="+mj-lt"/>
              </a:rPr>
              <a:t>Bilateral foot movements: 2/5</a:t>
            </a:r>
          </a:p>
          <a:p>
            <a:pPr lvl="1"/>
            <a:r>
              <a:rPr lang="en-US" sz="2600" dirty="0">
                <a:latin typeface="+mj-lt"/>
              </a:rPr>
              <a:t>Right upper extremity distally: 3/5</a:t>
            </a:r>
          </a:p>
          <a:p>
            <a:pPr lvl="1"/>
            <a:r>
              <a:rPr lang="en-US" sz="2600" dirty="0">
                <a:latin typeface="+mj-lt"/>
              </a:rPr>
              <a:t>Left upper extremity: 5/5</a:t>
            </a:r>
          </a:p>
          <a:p>
            <a:r>
              <a:rPr lang="en-US" sz="2600" b="1" dirty="0">
                <a:latin typeface="+mj-lt"/>
              </a:rPr>
              <a:t>Reflexes:</a:t>
            </a:r>
            <a:endParaRPr lang="en-US" sz="2600" dirty="0">
              <a:latin typeface="+mj-lt"/>
            </a:endParaRPr>
          </a:p>
          <a:p>
            <a:pPr lvl="1"/>
            <a:r>
              <a:rPr lang="en-US" sz="2600" dirty="0">
                <a:latin typeface="+mj-lt"/>
              </a:rPr>
              <a:t>Achilles: absent</a:t>
            </a:r>
          </a:p>
          <a:p>
            <a:pPr lvl="1"/>
            <a:r>
              <a:rPr lang="en-US" sz="2600" dirty="0">
                <a:latin typeface="+mj-lt"/>
              </a:rPr>
              <a:t>Patella and upper extremities: normal</a:t>
            </a:r>
          </a:p>
          <a:p>
            <a:r>
              <a:rPr lang="en-US" sz="2600" b="1" dirty="0">
                <a:latin typeface="+mj-lt"/>
              </a:rPr>
              <a:t>Sensory changes:</a:t>
            </a:r>
            <a:endParaRPr lang="en-US" sz="2600" dirty="0">
              <a:latin typeface="+mj-lt"/>
            </a:endParaRPr>
          </a:p>
          <a:p>
            <a:pPr lvl="1"/>
            <a:r>
              <a:rPr lang="en-US" sz="2600" dirty="0">
                <a:latin typeface="+mj-lt"/>
              </a:rPr>
              <a:t>Radial and ulnar distributions of right hand</a:t>
            </a:r>
          </a:p>
          <a:p>
            <a:pPr lvl="1"/>
            <a:r>
              <a:rPr lang="en-US" sz="2600" dirty="0">
                <a:latin typeface="+mj-lt"/>
              </a:rPr>
              <a:t>Lateral lower legs and dorsum of feet bilaterally</a:t>
            </a:r>
          </a:p>
          <a:p>
            <a:endParaRPr lang="en-US" dirty="0"/>
          </a:p>
        </p:txBody>
      </p:sp>
    </p:spTree>
    <p:extLst>
      <p:ext uri="{BB962C8B-B14F-4D97-AF65-F5344CB8AC3E}">
        <p14:creationId xmlns:p14="http://schemas.microsoft.com/office/powerpoint/2010/main" val="284536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EA4D-4D2C-5497-BDFE-3BD7C027B3FA}"/>
              </a:ext>
            </a:extLst>
          </p:cNvPr>
          <p:cNvSpPr>
            <a:spLocks noGrp="1"/>
          </p:cNvSpPr>
          <p:nvPr>
            <p:ph type="title"/>
          </p:nvPr>
        </p:nvSpPr>
        <p:spPr/>
        <p:txBody>
          <a:bodyPr>
            <a:normAutofit/>
          </a:bodyPr>
          <a:lstStyle/>
          <a:p>
            <a:r>
              <a:rPr lang="en-US" sz="3200" dirty="0"/>
              <a:t>Laboratory results</a:t>
            </a:r>
          </a:p>
        </p:txBody>
      </p:sp>
      <p:sp>
        <p:nvSpPr>
          <p:cNvPr id="3" name="Content Placeholder 2">
            <a:extLst>
              <a:ext uri="{FF2B5EF4-FFF2-40B4-BE49-F238E27FC236}">
                <a16:creationId xmlns:a16="http://schemas.microsoft.com/office/drawing/2014/main" id="{8F2CC221-FE29-E9DA-1733-D6D821DADCB7}"/>
              </a:ext>
            </a:extLst>
          </p:cNvPr>
          <p:cNvSpPr>
            <a:spLocks noGrp="1"/>
          </p:cNvSpPr>
          <p:nvPr>
            <p:ph idx="1"/>
          </p:nvPr>
        </p:nvSpPr>
        <p:spPr/>
        <p:txBody>
          <a:bodyPr>
            <a:normAutofit/>
          </a:bodyPr>
          <a:lstStyle/>
          <a:p>
            <a:r>
              <a:rPr lang="en-US" sz="1900" b="1" dirty="0">
                <a:latin typeface="+mj-lt"/>
              </a:rPr>
              <a:t>CBC:</a:t>
            </a:r>
            <a:r>
              <a:rPr lang="en-US" sz="1900" dirty="0">
                <a:latin typeface="+mj-lt"/>
              </a:rPr>
              <a:t> Hct 32%, WBC 11,200/</a:t>
            </a:r>
            <a:r>
              <a:rPr lang="en-US" sz="1900" dirty="0" err="1">
                <a:latin typeface="+mj-lt"/>
              </a:rPr>
              <a:t>uL</a:t>
            </a:r>
            <a:r>
              <a:rPr lang="en-US" sz="1900" dirty="0">
                <a:latin typeface="+mj-lt"/>
              </a:rPr>
              <a:t> (normal differential), platelets 456,000/</a:t>
            </a:r>
            <a:r>
              <a:rPr lang="en-US" sz="1900" dirty="0" err="1">
                <a:latin typeface="+mj-lt"/>
              </a:rPr>
              <a:t>uL</a:t>
            </a:r>
            <a:endParaRPr lang="en-US" sz="1900" dirty="0">
              <a:latin typeface="+mj-lt"/>
            </a:endParaRPr>
          </a:p>
          <a:p>
            <a:r>
              <a:rPr lang="en-US" sz="1900" b="1" dirty="0">
                <a:latin typeface="+mj-lt"/>
              </a:rPr>
              <a:t>CMP:</a:t>
            </a:r>
            <a:r>
              <a:rPr lang="en-US" sz="1900" dirty="0">
                <a:latin typeface="+mj-lt"/>
              </a:rPr>
              <a:t> Creatinine 1.6 mg/dL, albumin 3.1 g/dL</a:t>
            </a:r>
          </a:p>
          <a:p>
            <a:r>
              <a:rPr lang="en-US" sz="1900" b="1" dirty="0">
                <a:latin typeface="+mj-lt"/>
              </a:rPr>
              <a:t>Urine dipstick (office):</a:t>
            </a:r>
            <a:r>
              <a:rPr lang="en-US" sz="1900" dirty="0">
                <a:latin typeface="+mj-lt"/>
              </a:rPr>
              <a:t> positive for blood and protein</a:t>
            </a:r>
          </a:p>
          <a:p>
            <a:r>
              <a:rPr lang="en-US" sz="1900" b="1" dirty="0">
                <a:latin typeface="+mj-lt"/>
              </a:rPr>
              <a:t>Inflammatory markers:</a:t>
            </a:r>
            <a:r>
              <a:rPr lang="en-US" sz="1900" dirty="0">
                <a:latin typeface="+mj-lt"/>
              </a:rPr>
              <a:t> ESR 80 mm/h, CRP 45 mg/L</a:t>
            </a:r>
          </a:p>
          <a:p>
            <a:r>
              <a:rPr lang="en-US" sz="1900" b="1" dirty="0">
                <a:latin typeface="+mj-lt"/>
              </a:rPr>
              <a:t>Complement:</a:t>
            </a:r>
            <a:r>
              <a:rPr lang="en-US" sz="1900" dirty="0">
                <a:latin typeface="+mj-lt"/>
              </a:rPr>
              <a:t> C3 198 mg/dL, C4 42 mg/dL (both normal)</a:t>
            </a:r>
          </a:p>
          <a:p>
            <a:r>
              <a:rPr lang="en-US" sz="1900" b="1" dirty="0">
                <a:latin typeface="+mj-lt"/>
              </a:rPr>
              <a:t>Serologies:</a:t>
            </a:r>
            <a:r>
              <a:rPr lang="en-US" sz="1900" dirty="0">
                <a:latin typeface="+mj-lt"/>
              </a:rPr>
              <a:t> ANA, RF, ANCA, ACE </a:t>
            </a:r>
            <a:r>
              <a:rPr lang="en-US" sz="1900" b="1" dirty="0">
                <a:latin typeface="+mj-lt"/>
              </a:rPr>
              <a:t>pending</a:t>
            </a:r>
            <a:endParaRPr lang="en-US" sz="1900" dirty="0">
              <a:latin typeface="+mj-lt"/>
            </a:endParaRPr>
          </a:p>
          <a:p>
            <a:r>
              <a:rPr lang="en-US" sz="1900" b="1" dirty="0">
                <a:latin typeface="+mj-lt"/>
              </a:rPr>
              <a:t>Imaging:</a:t>
            </a:r>
            <a:r>
              <a:rPr lang="en-US" sz="1900" dirty="0">
                <a:latin typeface="+mj-lt"/>
              </a:rPr>
              <a:t> </a:t>
            </a:r>
            <a:r>
              <a:rPr lang="en-US" sz="1900" b="1" dirty="0">
                <a:latin typeface="+mj-lt"/>
              </a:rPr>
              <a:t>Chest x-ray:</a:t>
            </a:r>
            <a:r>
              <a:rPr lang="en-US" sz="1900" dirty="0">
                <a:latin typeface="+mj-lt"/>
              </a:rPr>
              <a:t> bilateral lung nodules</a:t>
            </a:r>
          </a:p>
          <a:p>
            <a:endParaRPr lang="en-US" dirty="0"/>
          </a:p>
        </p:txBody>
      </p:sp>
    </p:spTree>
    <p:extLst>
      <p:ext uri="{BB962C8B-B14F-4D97-AF65-F5344CB8AC3E}">
        <p14:creationId xmlns:p14="http://schemas.microsoft.com/office/powerpoint/2010/main" val="271876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E71-14DB-F09F-0F2E-CFAC56AF1861}"/>
              </a:ext>
            </a:extLst>
          </p:cNvPr>
          <p:cNvSpPr>
            <a:spLocks noGrp="1"/>
          </p:cNvSpPr>
          <p:nvPr>
            <p:ph type="title"/>
          </p:nvPr>
        </p:nvSpPr>
        <p:spPr/>
        <p:txBody>
          <a:bodyPr>
            <a:normAutofit/>
          </a:bodyPr>
          <a:lstStyle/>
          <a:p>
            <a:r>
              <a:rPr lang="en-US" sz="3200" dirty="0"/>
              <a:t>Question</a:t>
            </a:r>
          </a:p>
        </p:txBody>
      </p:sp>
      <p:sp>
        <p:nvSpPr>
          <p:cNvPr id="3" name="Content Placeholder 2">
            <a:extLst>
              <a:ext uri="{FF2B5EF4-FFF2-40B4-BE49-F238E27FC236}">
                <a16:creationId xmlns:a16="http://schemas.microsoft.com/office/drawing/2014/main" id="{29B6351F-9762-9F90-8073-ADC8E7790900}"/>
              </a:ext>
            </a:extLst>
          </p:cNvPr>
          <p:cNvSpPr>
            <a:spLocks noGrp="1"/>
          </p:cNvSpPr>
          <p:nvPr>
            <p:ph idx="1"/>
          </p:nvPr>
        </p:nvSpPr>
        <p:spPr/>
        <p:txBody>
          <a:bodyPr/>
          <a:lstStyle/>
          <a:p>
            <a:pPr>
              <a:lnSpc>
                <a:spcPct val="100000"/>
              </a:lnSpc>
            </a:pPr>
            <a:r>
              <a:rPr lang="en-US" sz="1800" b="1" dirty="0">
                <a:latin typeface="+mj-lt"/>
              </a:rPr>
              <a:t>Which one of the following is the most likely diagnosis of this patient’s neuromuscular symptoms?</a:t>
            </a:r>
            <a:endParaRPr lang="en-US" sz="1800" dirty="0">
              <a:latin typeface="+mj-lt"/>
            </a:endParaRPr>
          </a:p>
          <a:p>
            <a:pPr>
              <a:lnSpc>
                <a:spcPct val="100000"/>
              </a:lnSpc>
            </a:pPr>
            <a:r>
              <a:rPr lang="en-US" sz="1800" dirty="0">
                <a:latin typeface="+mj-lt"/>
              </a:rPr>
              <a:t>A. Guillain-Barré syndrome</a:t>
            </a:r>
            <a:br>
              <a:rPr lang="en-US" sz="1800" dirty="0">
                <a:latin typeface="+mj-lt"/>
              </a:rPr>
            </a:br>
            <a:r>
              <a:rPr lang="en-US" sz="1800" dirty="0">
                <a:latin typeface="+mj-lt"/>
              </a:rPr>
              <a:t>B. Antibiotic-induced polyneuropathy</a:t>
            </a:r>
            <a:br>
              <a:rPr lang="en-US" sz="1800" dirty="0">
                <a:latin typeface="+mj-lt"/>
              </a:rPr>
            </a:br>
            <a:r>
              <a:rPr lang="en-US" sz="1800" dirty="0">
                <a:latin typeface="+mj-lt"/>
              </a:rPr>
              <a:t>C. </a:t>
            </a:r>
            <a:r>
              <a:rPr lang="en-US" sz="1800" dirty="0" err="1">
                <a:latin typeface="+mj-lt"/>
              </a:rPr>
              <a:t>Vasculitic</a:t>
            </a:r>
            <a:r>
              <a:rPr lang="en-US" sz="1800" dirty="0">
                <a:latin typeface="+mj-lt"/>
              </a:rPr>
              <a:t> neuropathy</a:t>
            </a:r>
            <a:br>
              <a:rPr lang="en-US" sz="1800" dirty="0">
                <a:latin typeface="+mj-lt"/>
              </a:rPr>
            </a:br>
            <a:r>
              <a:rPr lang="en-US" sz="1800" dirty="0">
                <a:latin typeface="+mj-lt"/>
              </a:rPr>
              <a:t>D. Idiopathic inflammatory myositis</a:t>
            </a:r>
            <a:br>
              <a:rPr lang="en-US" sz="1800" dirty="0">
                <a:latin typeface="+mj-lt"/>
              </a:rPr>
            </a:br>
            <a:r>
              <a:rPr lang="en-US" sz="1800" dirty="0">
                <a:latin typeface="+mj-lt"/>
              </a:rPr>
              <a:t>E. SLE</a:t>
            </a:r>
          </a:p>
          <a:p>
            <a:pPr>
              <a:lnSpc>
                <a:spcPct val="100000"/>
              </a:lnSpc>
            </a:pPr>
            <a:r>
              <a:rPr lang="en-US" sz="1800" b="1" dirty="0">
                <a:latin typeface="+mj-lt"/>
              </a:rPr>
              <a:t>Answer:</a:t>
            </a:r>
            <a:r>
              <a:rPr lang="en-US" sz="1800" dirty="0">
                <a:latin typeface="+mj-lt"/>
              </a:rPr>
              <a:t> C</a:t>
            </a:r>
          </a:p>
          <a:p>
            <a:endParaRPr lang="en-US" dirty="0"/>
          </a:p>
        </p:txBody>
      </p:sp>
    </p:spTree>
    <p:extLst>
      <p:ext uri="{BB962C8B-B14F-4D97-AF65-F5344CB8AC3E}">
        <p14:creationId xmlns:p14="http://schemas.microsoft.com/office/powerpoint/2010/main" val="42727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852B-934E-18C2-CCBE-CF2F3A8FE7C7}"/>
              </a:ext>
            </a:extLst>
          </p:cNvPr>
          <p:cNvSpPr>
            <a:spLocks noGrp="1"/>
          </p:cNvSpPr>
          <p:nvPr>
            <p:ph type="title"/>
          </p:nvPr>
        </p:nvSpPr>
        <p:spPr/>
        <p:txBody>
          <a:bodyPr/>
          <a:lstStyle/>
          <a:p>
            <a:r>
              <a:rPr lang="en-US" dirty="0"/>
              <a:t>Explanation and rationale </a:t>
            </a:r>
          </a:p>
        </p:txBody>
      </p:sp>
      <p:sp>
        <p:nvSpPr>
          <p:cNvPr id="3" name="Content Placeholder 2">
            <a:extLst>
              <a:ext uri="{FF2B5EF4-FFF2-40B4-BE49-F238E27FC236}">
                <a16:creationId xmlns:a16="http://schemas.microsoft.com/office/drawing/2014/main" id="{7D770E0C-AD35-85EF-9332-D76CCE45588E}"/>
              </a:ext>
            </a:extLst>
          </p:cNvPr>
          <p:cNvSpPr>
            <a:spLocks noGrp="1"/>
          </p:cNvSpPr>
          <p:nvPr>
            <p:ph idx="1"/>
          </p:nvPr>
        </p:nvSpPr>
        <p:spPr/>
        <p:txBody>
          <a:bodyPr>
            <a:normAutofit/>
          </a:bodyPr>
          <a:lstStyle/>
          <a:p>
            <a:r>
              <a:rPr lang="en-US" sz="1900" dirty="0">
                <a:latin typeface="+mj-lt"/>
              </a:rPr>
              <a:t>This case illustrates a presentation most consistent with </a:t>
            </a:r>
            <a:r>
              <a:rPr lang="en-US" sz="1900" b="1" dirty="0">
                <a:latin typeface="+mj-lt"/>
              </a:rPr>
              <a:t>“mononeuritis multiplex”</a:t>
            </a:r>
            <a:r>
              <a:rPr lang="en-US" sz="1900" dirty="0">
                <a:latin typeface="+mj-lt"/>
              </a:rPr>
              <a:t>, which is </a:t>
            </a:r>
            <a:r>
              <a:rPr lang="en-US" sz="1900" b="1" dirty="0">
                <a:latin typeface="+mj-lt"/>
              </a:rPr>
              <a:t>most often caused by a </a:t>
            </a:r>
            <a:r>
              <a:rPr lang="en-US" sz="1900" b="1" dirty="0" err="1">
                <a:latin typeface="+mj-lt"/>
              </a:rPr>
              <a:t>vasculitic</a:t>
            </a:r>
            <a:r>
              <a:rPr lang="en-US" sz="1900" b="1" dirty="0">
                <a:latin typeface="+mj-lt"/>
              </a:rPr>
              <a:t> neuropathy</a:t>
            </a:r>
            <a:r>
              <a:rPr lang="en-US" sz="1900" dirty="0">
                <a:latin typeface="+mj-lt"/>
              </a:rPr>
              <a:t>.</a:t>
            </a:r>
          </a:p>
          <a:p>
            <a:r>
              <a:rPr lang="en-US" sz="1900" dirty="0">
                <a:latin typeface="+mj-lt"/>
              </a:rPr>
              <a:t>Features supporting </a:t>
            </a:r>
            <a:r>
              <a:rPr lang="en-US" sz="1900" b="1" dirty="0" err="1">
                <a:latin typeface="+mj-lt"/>
              </a:rPr>
              <a:t>vasculitic</a:t>
            </a:r>
            <a:r>
              <a:rPr lang="en-US" sz="1900" b="1" dirty="0">
                <a:latin typeface="+mj-lt"/>
              </a:rPr>
              <a:t> neuropathy:</a:t>
            </a:r>
            <a:endParaRPr lang="en-US" sz="1900" dirty="0">
              <a:latin typeface="+mj-lt"/>
            </a:endParaRPr>
          </a:p>
          <a:p>
            <a:pPr lvl="1"/>
            <a:r>
              <a:rPr lang="en-US" sz="1900" dirty="0">
                <a:latin typeface="+mj-lt"/>
              </a:rPr>
              <a:t>Progressive, </a:t>
            </a:r>
            <a:r>
              <a:rPr lang="en-US" sz="1900" b="1" dirty="0">
                <a:latin typeface="+mj-lt"/>
              </a:rPr>
              <a:t>asymmetric weakness in different myotomes</a:t>
            </a:r>
            <a:endParaRPr lang="en-US" sz="1900" dirty="0">
              <a:latin typeface="+mj-lt"/>
            </a:endParaRPr>
          </a:p>
          <a:p>
            <a:pPr lvl="1"/>
            <a:r>
              <a:rPr lang="en-US" sz="1900" dirty="0">
                <a:latin typeface="+mj-lt"/>
              </a:rPr>
              <a:t>Pain and </a:t>
            </a:r>
            <a:r>
              <a:rPr lang="en-US" sz="1900" b="1" dirty="0">
                <a:latin typeface="+mj-lt"/>
              </a:rPr>
              <a:t>altered sensation in individual nerve distributions</a:t>
            </a:r>
            <a:endParaRPr lang="en-US" sz="1900" dirty="0">
              <a:latin typeface="+mj-lt"/>
            </a:endParaRPr>
          </a:p>
          <a:p>
            <a:pPr lvl="1"/>
            <a:r>
              <a:rPr lang="en-US" sz="1900" dirty="0">
                <a:latin typeface="+mj-lt"/>
              </a:rPr>
              <a:t>History of </a:t>
            </a:r>
            <a:r>
              <a:rPr lang="en-US" sz="1900" b="1" dirty="0">
                <a:latin typeface="+mj-lt"/>
              </a:rPr>
              <a:t>recurrent sinus inflammation</a:t>
            </a:r>
            <a:endParaRPr lang="en-US" sz="1900" dirty="0">
              <a:latin typeface="+mj-lt"/>
            </a:endParaRPr>
          </a:p>
          <a:p>
            <a:pPr lvl="1"/>
            <a:r>
              <a:rPr lang="en-US" sz="1900" dirty="0">
                <a:latin typeface="+mj-lt"/>
              </a:rPr>
              <a:t>Abnormal chest x-ray with </a:t>
            </a:r>
            <a:r>
              <a:rPr lang="en-US" sz="1900" b="1" dirty="0">
                <a:latin typeface="+mj-lt"/>
              </a:rPr>
              <a:t>lung nodules</a:t>
            </a:r>
            <a:endParaRPr lang="en-US" sz="1900" dirty="0">
              <a:latin typeface="+mj-lt"/>
            </a:endParaRPr>
          </a:p>
          <a:p>
            <a:pPr lvl="1"/>
            <a:r>
              <a:rPr lang="en-US" sz="1900" dirty="0">
                <a:latin typeface="+mj-lt"/>
              </a:rPr>
              <a:t>Elevated inflammatory markers (ESR, CRP)</a:t>
            </a:r>
          </a:p>
          <a:p>
            <a:pPr lvl="1"/>
            <a:r>
              <a:rPr lang="en-US" sz="1900" dirty="0">
                <a:latin typeface="+mj-lt"/>
              </a:rPr>
              <a:t>Renal dysfunction and </a:t>
            </a:r>
            <a:r>
              <a:rPr lang="en-US" sz="1900" b="1" dirty="0">
                <a:latin typeface="+mj-lt"/>
              </a:rPr>
              <a:t>abnormal urine</a:t>
            </a:r>
            <a:endParaRPr lang="en-US" sz="1900" dirty="0">
              <a:latin typeface="+mj-lt"/>
            </a:endParaRPr>
          </a:p>
          <a:p>
            <a:r>
              <a:rPr lang="en-US" sz="1900" dirty="0">
                <a:latin typeface="+mj-lt"/>
              </a:rPr>
              <a:t>This patient actually had </a:t>
            </a:r>
            <a:r>
              <a:rPr lang="en-US" sz="1900" b="1" dirty="0">
                <a:latin typeface="+mj-lt"/>
              </a:rPr>
              <a:t>ANCA-associated vasculitis/</a:t>
            </a:r>
            <a:r>
              <a:rPr lang="en-US" sz="1900" dirty="0">
                <a:latin typeface="+mj-lt"/>
              </a:rPr>
              <a:t> </a:t>
            </a:r>
            <a:r>
              <a:rPr lang="en-US" sz="1900" b="1" dirty="0">
                <a:latin typeface="+mj-lt"/>
              </a:rPr>
              <a:t>GPA (Granulomatosis with Polyangiitis)</a:t>
            </a:r>
            <a:r>
              <a:rPr lang="en-US" sz="1900" dirty="0">
                <a:latin typeface="+mj-lt"/>
              </a:rPr>
              <a:t>.</a:t>
            </a:r>
          </a:p>
          <a:p>
            <a:r>
              <a:rPr lang="en-US" sz="1900" b="1" dirty="0">
                <a:latin typeface="+mj-lt"/>
              </a:rPr>
              <a:t>Immediate management:</a:t>
            </a:r>
            <a:r>
              <a:rPr lang="en-US" sz="1900" dirty="0">
                <a:latin typeface="+mj-lt"/>
              </a:rPr>
              <a:t> start </a:t>
            </a:r>
            <a:r>
              <a:rPr lang="en-US" sz="1900" b="1" dirty="0">
                <a:latin typeface="+mj-lt"/>
              </a:rPr>
              <a:t>high-dose glucocorticoids</a:t>
            </a:r>
            <a:r>
              <a:rPr lang="en-US" sz="1900" dirty="0">
                <a:latin typeface="+mj-lt"/>
              </a:rPr>
              <a:t>.</a:t>
            </a:r>
          </a:p>
          <a:p>
            <a:endParaRPr lang="en-US" dirty="0"/>
          </a:p>
        </p:txBody>
      </p:sp>
    </p:spTree>
    <p:extLst>
      <p:ext uri="{BB962C8B-B14F-4D97-AF65-F5344CB8AC3E}">
        <p14:creationId xmlns:p14="http://schemas.microsoft.com/office/powerpoint/2010/main" val="282197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5AF2-112E-30BF-BB5C-ECFD2614383C}"/>
              </a:ext>
            </a:extLst>
          </p:cNvPr>
          <p:cNvSpPr>
            <a:spLocks noGrp="1"/>
          </p:cNvSpPr>
          <p:nvPr>
            <p:ph type="title"/>
          </p:nvPr>
        </p:nvSpPr>
        <p:spPr/>
        <p:txBody>
          <a:bodyPr/>
          <a:lstStyle/>
          <a:p>
            <a:r>
              <a:rPr lang="en-US" dirty="0"/>
              <a:t>Differential considerations</a:t>
            </a:r>
          </a:p>
        </p:txBody>
      </p:sp>
      <p:sp>
        <p:nvSpPr>
          <p:cNvPr id="3" name="Content Placeholder 2">
            <a:extLst>
              <a:ext uri="{FF2B5EF4-FFF2-40B4-BE49-F238E27FC236}">
                <a16:creationId xmlns:a16="http://schemas.microsoft.com/office/drawing/2014/main" id="{9BB4ACF5-030A-C3FA-A206-7308FEDB5FCB}"/>
              </a:ext>
            </a:extLst>
          </p:cNvPr>
          <p:cNvSpPr>
            <a:spLocks noGrp="1"/>
          </p:cNvSpPr>
          <p:nvPr>
            <p:ph idx="1"/>
          </p:nvPr>
        </p:nvSpPr>
        <p:spPr/>
        <p:txBody>
          <a:bodyPr>
            <a:normAutofit/>
          </a:bodyPr>
          <a:lstStyle/>
          <a:p>
            <a:pPr marL="0" indent="0">
              <a:buNone/>
            </a:pPr>
            <a:endParaRPr lang="en-US" sz="1900" b="1" dirty="0">
              <a:latin typeface="+mj-lt"/>
            </a:endParaRPr>
          </a:p>
          <a:p>
            <a:r>
              <a:rPr lang="en-US" sz="1900" b="1" dirty="0">
                <a:latin typeface="+mj-lt"/>
              </a:rPr>
              <a:t>Guillain-Barré syndrome (GBS):</a:t>
            </a:r>
            <a:endParaRPr lang="en-US" sz="1900" dirty="0">
              <a:latin typeface="+mj-lt"/>
            </a:endParaRPr>
          </a:p>
          <a:p>
            <a:pPr lvl="1"/>
            <a:r>
              <a:rPr lang="en-US" sz="1900" dirty="0">
                <a:latin typeface="+mj-lt"/>
              </a:rPr>
              <a:t>Classically presents as </a:t>
            </a:r>
            <a:r>
              <a:rPr lang="en-US" sz="1900" b="1" dirty="0">
                <a:latin typeface="+mj-lt"/>
              </a:rPr>
              <a:t>initially distal symmetric lower extremity weakness</a:t>
            </a:r>
            <a:r>
              <a:rPr lang="en-US" sz="1900" dirty="0">
                <a:latin typeface="+mj-lt"/>
              </a:rPr>
              <a:t>, </a:t>
            </a:r>
            <a:r>
              <a:rPr lang="en-US" sz="1900" b="1" dirty="0">
                <a:latin typeface="+mj-lt"/>
              </a:rPr>
              <a:t>ascending proximally</a:t>
            </a:r>
            <a:endParaRPr lang="en-US" sz="1900" dirty="0">
              <a:latin typeface="+mj-lt"/>
            </a:endParaRPr>
          </a:p>
          <a:p>
            <a:pPr lvl="1"/>
            <a:r>
              <a:rPr lang="en-US" sz="1900" dirty="0">
                <a:latin typeface="+mj-lt"/>
              </a:rPr>
              <a:t>Diffuse </a:t>
            </a:r>
            <a:r>
              <a:rPr lang="en-US" sz="1900" b="1" dirty="0">
                <a:latin typeface="+mj-lt"/>
              </a:rPr>
              <a:t>areflexia</a:t>
            </a:r>
            <a:endParaRPr lang="en-US" sz="1900" dirty="0">
              <a:latin typeface="+mj-lt"/>
            </a:endParaRPr>
          </a:p>
          <a:p>
            <a:pPr lvl="1"/>
            <a:r>
              <a:rPr lang="en-US" sz="1900" b="1" dirty="0">
                <a:latin typeface="+mj-lt"/>
              </a:rPr>
              <a:t>Motor deficits more common than sensory</a:t>
            </a:r>
            <a:endParaRPr lang="en-US" sz="1900" dirty="0">
              <a:latin typeface="+mj-lt"/>
            </a:endParaRPr>
          </a:p>
          <a:p>
            <a:pPr lvl="1"/>
            <a:r>
              <a:rPr lang="en-US" sz="1900" dirty="0">
                <a:latin typeface="+mj-lt"/>
              </a:rPr>
              <a:t>Often preceded by </a:t>
            </a:r>
            <a:r>
              <a:rPr lang="en-US" sz="1900" b="1" dirty="0">
                <a:latin typeface="+mj-lt"/>
              </a:rPr>
              <a:t>viral infection or immunization</a:t>
            </a:r>
            <a:endParaRPr lang="en-US" sz="1900" dirty="0">
              <a:latin typeface="+mj-lt"/>
            </a:endParaRPr>
          </a:p>
          <a:p>
            <a:r>
              <a:rPr lang="en-US" sz="1900" b="1" dirty="0">
                <a:latin typeface="+mj-lt"/>
              </a:rPr>
              <a:t>Antibiotic-induced peripheral neuropathy:</a:t>
            </a:r>
            <a:endParaRPr lang="en-US" sz="1900" dirty="0">
              <a:latin typeface="+mj-lt"/>
            </a:endParaRPr>
          </a:p>
          <a:p>
            <a:pPr lvl="1"/>
            <a:r>
              <a:rPr lang="en-US" sz="1900" dirty="0">
                <a:latin typeface="+mj-lt"/>
              </a:rPr>
              <a:t>Rare complication</a:t>
            </a:r>
          </a:p>
          <a:p>
            <a:pPr lvl="1"/>
            <a:r>
              <a:rPr lang="en-US" sz="1900" dirty="0">
                <a:latin typeface="+mj-lt"/>
              </a:rPr>
              <a:t>Typically </a:t>
            </a:r>
            <a:r>
              <a:rPr lang="en-US" sz="1900" b="1" dirty="0">
                <a:latin typeface="+mj-lt"/>
              </a:rPr>
              <a:t>symmetric sensory neuropathy</a:t>
            </a:r>
            <a:r>
              <a:rPr lang="en-US" sz="1900" dirty="0">
                <a:latin typeface="+mj-lt"/>
              </a:rPr>
              <a:t> or </a:t>
            </a:r>
            <a:r>
              <a:rPr lang="en-US" sz="1900" b="1" dirty="0">
                <a:latin typeface="+mj-lt"/>
              </a:rPr>
              <a:t>diffuse small fiber neuropathy</a:t>
            </a:r>
            <a:r>
              <a:rPr lang="en-US" sz="1900" dirty="0">
                <a:latin typeface="+mj-lt"/>
              </a:rPr>
              <a:t>, primarily </a:t>
            </a:r>
            <a:r>
              <a:rPr lang="en-US" sz="1900" b="1" dirty="0">
                <a:latin typeface="+mj-lt"/>
              </a:rPr>
              <a:t>pain</a:t>
            </a:r>
            <a:endParaRPr lang="en-US" sz="1900" dirty="0">
              <a:latin typeface="+mj-lt"/>
            </a:endParaRPr>
          </a:p>
          <a:p>
            <a:pPr lvl="1"/>
            <a:r>
              <a:rPr lang="en-US" sz="1900" dirty="0">
                <a:latin typeface="+mj-lt"/>
              </a:rPr>
              <a:t>Fluoroquinolones most commonly implicated (also dapsone, linezolid, metronidazole, nitrofurantoin)</a:t>
            </a:r>
          </a:p>
          <a:p>
            <a:endParaRPr lang="en-US" dirty="0"/>
          </a:p>
        </p:txBody>
      </p:sp>
    </p:spTree>
    <p:extLst>
      <p:ext uri="{BB962C8B-B14F-4D97-AF65-F5344CB8AC3E}">
        <p14:creationId xmlns:p14="http://schemas.microsoft.com/office/powerpoint/2010/main" val="35229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81DB-3CC9-B0AF-348A-962FE2225B32}"/>
              </a:ext>
            </a:extLst>
          </p:cNvPr>
          <p:cNvSpPr>
            <a:spLocks noGrp="1"/>
          </p:cNvSpPr>
          <p:nvPr>
            <p:ph type="title"/>
          </p:nvPr>
        </p:nvSpPr>
        <p:spPr/>
        <p:txBody>
          <a:bodyPr/>
          <a:lstStyle/>
          <a:p>
            <a:r>
              <a:rPr lang="en-US" dirty="0"/>
              <a:t>QUESTION 1 </a:t>
            </a:r>
          </a:p>
        </p:txBody>
      </p:sp>
      <p:sp>
        <p:nvSpPr>
          <p:cNvPr id="3" name="Content Placeholder 2">
            <a:extLst>
              <a:ext uri="{FF2B5EF4-FFF2-40B4-BE49-F238E27FC236}">
                <a16:creationId xmlns:a16="http://schemas.microsoft.com/office/drawing/2014/main" id="{F01EFC84-69C1-BE61-3D4E-8E0186763D70}"/>
              </a:ext>
            </a:extLst>
          </p:cNvPr>
          <p:cNvSpPr>
            <a:spLocks noGrp="1"/>
          </p:cNvSpPr>
          <p:nvPr>
            <p:ph idx="1"/>
          </p:nvPr>
        </p:nvSpPr>
        <p:spPr/>
        <p:txBody>
          <a:bodyPr>
            <a:normAutofit/>
          </a:bodyPr>
          <a:lstStyle/>
          <a:p>
            <a:r>
              <a:rPr lang="en-US" sz="1800" dirty="0">
                <a:latin typeface="+mj-lt"/>
              </a:rPr>
              <a:t>A 60-year-old woman presents to your clinic for evaluation of weakness and a new skin rash. Over the last several months, she has noted worsening weakness in her arms and legs with difficulty combing her hair and rising from a seated position. </a:t>
            </a:r>
          </a:p>
          <a:p>
            <a:r>
              <a:rPr lang="en-US" sz="1800" dirty="0">
                <a:latin typeface="+mj-lt"/>
              </a:rPr>
              <a:t>Her rash has involved her chest and eyelids and is purplish in color. On examination, you note 4/5 proximal muscle weakness, heliotrope rash, and "V sign". You diagnose her with dermatomyositis, and subsequent laboratory testing reveals positive anti-TIF-1 gamma antibodies. </a:t>
            </a:r>
          </a:p>
          <a:p>
            <a:r>
              <a:rPr lang="en-US" sz="1800" dirty="0">
                <a:latin typeface="+mj-lt"/>
              </a:rPr>
              <a:t>She has received a mammogram in the past year and had a Pap smear two years prior; both of these studies were normal. </a:t>
            </a:r>
          </a:p>
          <a:p>
            <a:r>
              <a:rPr lang="en-US" sz="1800" dirty="0">
                <a:latin typeface="+mj-lt"/>
              </a:rPr>
              <a:t>She has never had a screening colonoscopy.</a:t>
            </a:r>
          </a:p>
          <a:p>
            <a:endParaRPr lang="en-US" dirty="0"/>
          </a:p>
        </p:txBody>
      </p:sp>
    </p:spTree>
    <p:extLst>
      <p:ext uri="{BB962C8B-B14F-4D97-AF65-F5344CB8AC3E}">
        <p14:creationId xmlns:p14="http://schemas.microsoft.com/office/powerpoint/2010/main" val="219385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F51C-EE50-1719-F27B-69C457644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43DB4B-089B-1F99-35CA-98E49F98844E}"/>
              </a:ext>
            </a:extLst>
          </p:cNvPr>
          <p:cNvSpPr>
            <a:spLocks noGrp="1"/>
          </p:cNvSpPr>
          <p:nvPr>
            <p:ph idx="1"/>
          </p:nvPr>
        </p:nvSpPr>
        <p:spPr/>
        <p:txBody>
          <a:bodyPr>
            <a:normAutofit/>
          </a:bodyPr>
          <a:lstStyle/>
          <a:p>
            <a:r>
              <a:rPr lang="en-US" sz="2100" b="1" dirty="0">
                <a:latin typeface="+mj-lt"/>
              </a:rPr>
              <a:t>SLE neuropathy:</a:t>
            </a:r>
            <a:endParaRPr lang="en-US" sz="2100" dirty="0">
              <a:latin typeface="+mj-lt"/>
            </a:endParaRPr>
          </a:p>
          <a:p>
            <a:pPr lvl="1"/>
            <a:r>
              <a:rPr lang="en-US" sz="2100" dirty="0">
                <a:latin typeface="+mj-lt"/>
              </a:rPr>
              <a:t>Can affect peripheral nervous system and cause nephropathy</a:t>
            </a:r>
          </a:p>
          <a:p>
            <a:pPr lvl="1"/>
            <a:r>
              <a:rPr lang="en-US" sz="2100" b="1" dirty="0">
                <a:latin typeface="+mj-lt"/>
              </a:rPr>
              <a:t>Sinus involvement, lung nodules, elevated WBC/platelets, and high complement</a:t>
            </a:r>
            <a:r>
              <a:rPr lang="en-US" sz="2100" dirty="0">
                <a:latin typeface="+mj-lt"/>
              </a:rPr>
              <a:t> levels make SLE less likely in this patient</a:t>
            </a:r>
          </a:p>
          <a:p>
            <a:endParaRPr lang="en-US" dirty="0"/>
          </a:p>
        </p:txBody>
      </p:sp>
    </p:spTree>
    <p:extLst>
      <p:ext uri="{BB962C8B-B14F-4D97-AF65-F5344CB8AC3E}">
        <p14:creationId xmlns:p14="http://schemas.microsoft.com/office/powerpoint/2010/main" val="125461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38D-9A97-B919-E229-FCA234BACC7A}"/>
              </a:ext>
            </a:extLst>
          </p:cNvPr>
          <p:cNvSpPr>
            <a:spLocks noGrp="1"/>
          </p:cNvSpPr>
          <p:nvPr>
            <p:ph type="title"/>
          </p:nvPr>
        </p:nvSpPr>
        <p:spPr/>
        <p:txBody>
          <a:bodyPr/>
          <a:lstStyle/>
          <a:p>
            <a:r>
              <a:rPr lang="en-US" dirty="0"/>
              <a:t>Why is it not Idiopathic Inflammatory Myositis?</a:t>
            </a:r>
          </a:p>
        </p:txBody>
      </p:sp>
      <p:sp>
        <p:nvSpPr>
          <p:cNvPr id="3" name="Content Placeholder 2">
            <a:extLst>
              <a:ext uri="{FF2B5EF4-FFF2-40B4-BE49-F238E27FC236}">
                <a16:creationId xmlns:a16="http://schemas.microsoft.com/office/drawing/2014/main" id="{809D645A-8B12-2938-F9B5-25811341B2F5}"/>
              </a:ext>
            </a:extLst>
          </p:cNvPr>
          <p:cNvSpPr>
            <a:spLocks noGrp="1"/>
          </p:cNvSpPr>
          <p:nvPr>
            <p:ph idx="1"/>
          </p:nvPr>
        </p:nvSpPr>
        <p:spPr>
          <a:xfrm>
            <a:off x="838200" y="1825624"/>
            <a:ext cx="10515600" cy="4840095"/>
          </a:xfrm>
        </p:spPr>
        <p:txBody>
          <a:bodyPr>
            <a:noAutofit/>
          </a:bodyPr>
          <a:lstStyle/>
          <a:p>
            <a:r>
              <a:rPr lang="en-US" sz="1800" b="1" dirty="0">
                <a:latin typeface="+mj-lt"/>
              </a:rPr>
              <a:t>Pattern of Weakness:</a:t>
            </a:r>
            <a:endParaRPr lang="en-US" sz="1800" dirty="0">
              <a:latin typeface="+mj-lt"/>
            </a:endParaRPr>
          </a:p>
          <a:p>
            <a:pPr lvl="1"/>
            <a:r>
              <a:rPr lang="en-US" sz="1800" dirty="0">
                <a:latin typeface="+mj-lt"/>
              </a:rPr>
              <a:t>IIM typically causes </a:t>
            </a:r>
            <a:r>
              <a:rPr lang="en-US" sz="1800" b="1" dirty="0">
                <a:latin typeface="+mj-lt"/>
              </a:rPr>
              <a:t>symmetric, proximal muscle weakness</a:t>
            </a:r>
            <a:r>
              <a:rPr lang="en-US" sz="1800" dirty="0">
                <a:latin typeface="+mj-lt"/>
              </a:rPr>
              <a:t> (shoulders, hips) rather than </a:t>
            </a:r>
            <a:r>
              <a:rPr lang="en-US" sz="1800" b="1" dirty="0">
                <a:latin typeface="+mj-lt"/>
              </a:rPr>
              <a:t>asymmetric, distal weakness</a:t>
            </a:r>
            <a:r>
              <a:rPr lang="en-US" sz="1800" dirty="0">
                <a:latin typeface="+mj-lt"/>
              </a:rPr>
              <a:t> in multiple individual nerves (mononeuritis multiplex pattern).</a:t>
            </a:r>
          </a:p>
          <a:p>
            <a:pPr lvl="1"/>
            <a:r>
              <a:rPr lang="en-US" sz="1800" dirty="0">
                <a:latin typeface="+mj-lt"/>
              </a:rPr>
              <a:t>This patient has </a:t>
            </a:r>
            <a:r>
              <a:rPr lang="en-US" sz="1800" b="1" dirty="0">
                <a:latin typeface="+mj-lt"/>
              </a:rPr>
              <a:t>foot drop, wrist drop, and distal limb involvement</a:t>
            </a:r>
            <a:r>
              <a:rPr lang="en-US" sz="1800" dirty="0">
                <a:latin typeface="+mj-lt"/>
              </a:rPr>
              <a:t>, which is not characteristic of IIM.</a:t>
            </a:r>
          </a:p>
          <a:p>
            <a:r>
              <a:rPr lang="en-US" sz="1800" b="1" dirty="0">
                <a:latin typeface="+mj-lt"/>
              </a:rPr>
              <a:t>Sensory Involvement:</a:t>
            </a:r>
            <a:endParaRPr lang="en-US" sz="1800" dirty="0">
              <a:latin typeface="+mj-lt"/>
            </a:endParaRPr>
          </a:p>
          <a:p>
            <a:pPr lvl="1"/>
            <a:r>
              <a:rPr lang="en-US" sz="1800" dirty="0">
                <a:latin typeface="+mj-lt"/>
              </a:rPr>
              <a:t>IIM is primarily a </a:t>
            </a:r>
            <a:r>
              <a:rPr lang="en-US" sz="1800" b="1" dirty="0">
                <a:latin typeface="+mj-lt"/>
              </a:rPr>
              <a:t>motor disorder</a:t>
            </a:r>
            <a:r>
              <a:rPr lang="en-US" sz="1800" dirty="0">
                <a:latin typeface="+mj-lt"/>
              </a:rPr>
              <a:t>; </a:t>
            </a:r>
            <a:r>
              <a:rPr lang="en-US" sz="1800" b="1" dirty="0">
                <a:latin typeface="+mj-lt"/>
              </a:rPr>
              <a:t>sensory symptoms are usually absent</a:t>
            </a:r>
            <a:r>
              <a:rPr lang="en-US" sz="1800" dirty="0">
                <a:latin typeface="+mj-lt"/>
              </a:rPr>
              <a:t>.</a:t>
            </a:r>
          </a:p>
          <a:p>
            <a:pPr lvl="1"/>
            <a:r>
              <a:rPr lang="en-US" sz="1800" dirty="0">
                <a:latin typeface="+mj-lt"/>
              </a:rPr>
              <a:t>This patient has </a:t>
            </a:r>
            <a:r>
              <a:rPr lang="en-US" sz="1800" b="1" dirty="0">
                <a:latin typeface="+mj-lt"/>
              </a:rPr>
              <a:t>painful </a:t>
            </a:r>
            <a:r>
              <a:rPr lang="en-US" sz="1800" b="1" dirty="0" err="1">
                <a:latin typeface="+mj-lt"/>
              </a:rPr>
              <a:t>paresthesias</a:t>
            </a:r>
            <a:r>
              <a:rPr lang="en-US" sz="1800" b="1" dirty="0">
                <a:latin typeface="+mj-lt"/>
              </a:rPr>
              <a:t> in the right hand and burning in the feet</a:t>
            </a:r>
            <a:r>
              <a:rPr lang="en-US" sz="1800" dirty="0">
                <a:latin typeface="+mj-lt"/>
              </a:rPr>
              <a:t>, suggesting </a:t>
            </a:r>
            <a:r>
              <a:rPr lang="en-US" sz="1800" b="1" dirty="0">
                <a:latin typeface="+mj-lt"/>
              </a:rPr>
              <a:t>peripheral nerve involvement</a:t>
            </a:r>
            <a:r>
              <a:rPr lang="en-US" sz="1800" dirty="0">
                <a:latin typeface="+mj-lt"/>
              </a:rPr>
              <a:t>, not myopathy.</a:t>
            </a:r>
          </a:p>
          <a:p>
            <a:r>
              <a:rPr lang="en-US" sz="1800" b="1" dirty="0">
                <a:latin typeface="+mj-lt"/>
              </a:rPr>
              <a:t>Reflexes:</a:t>
            </a:r>
            <a:endParaRPr lang="en-US" sz="1800" dirty="0">
              <a:latin typeface="+mj-lt"/>
            </a:endParaRPr>
          </a:p>
          <a:p>
            <a:pPr lvl="1"/>
            <a:r>
              <a:rPr lang="en-US" sz="1800" dirty="0">
                <a:latin typeface="+mj-lt"/>
              </a:rPr>
              <a:t>Reflexes in IIM are generally </a:t>
            </a:r>
            <a:r>
              <a:rPr lang="en-US" sz="1800" b="1" dirty="0">
                <a:latin typeface="+mj-lt"/>
              </a:rPr>
              <a:t>preserved</a:t>
            </a:r>
            <a:r>
              <a:rPr lang="en-US" sz="1800" dirty="0">
                <a:latin typeface="+mj-lt"/>
              </a:rPr>
              <a:t> unless severe weakness is present.</a:t>
            </a:r>
          </a:p>
          <a:p>
            <a:pPr lvl="1"/>
            <a:r>
              <a:rPr lang="en-US" sz="1800" dirty="0">
                <a:latin typeface="+mj-lt"/>
              </a:rPr>
              <a:t>This patient has </a:t>
            </a:r>
            <a:r>
              <a:rPr lang="en-US" sz="1800" b="1" dirty="0">
                <a:latin typeface="+mj-lt"/>
              </a:rPr>
              <a:t>absent Achilles reflexes</a:t>
            </a:r>
            <a:r>
              <a:rPr lang="en-US" sz="1800" dirty="0">
                <a:latin typeface="+mj-lt"/>
              </a:rPr>
              <a:t>, consistent with </a:t>
            </a:r>
            <a:r>
              <a:rPr lang="en-US" sz="1800" b="1" dirty="0">
                <a:latin typeface="+mj-lt"/>
              </a:rPr>
              <a:t>peripheral neuropathy</a:t>
            </a:r>
            <a:r>
              <a:rPr lang="en-US" sz="1800" dirty="0">
                <a:latin typeface="+mj-lt"/>
              </a:rPr>
              <a:t>, not a primary muscle disease.</a:t>
            </a:r>
          </a:p>
          <a:p>
            <a:r>
              <a:rPr lang="en-US" sz="1800" b="1" dirty="0">
                <a:latin typeface="+mj-lt"/>
              </a:rPr>
              <a:t>Timeline and Progression:</a:t>
            </a:r>
            <a:endParaRPr lang="en-US" sz="1800" dirty="0">
              <a:latin typeface="+mj-lt"/>
            </a:endParaRPr>
          </a:p>
          <a:p>
            <a:pPr lvl="1"/>
            <a:r>
              <a:rPr lang="en-US" sz="1800" dirty="0">
                <a:latin typeface="+mj-lt"/>
              </a:rPr>
              <a:t>IIM usually develops </a:t>
            </a:r>
            <a:r>
              <a:rPr lang="en-US" sz="1800" b="1" dirty="0">
                <a:latin typeface="+mj-lt"/>
              </a:rPr>
              <a:t>gradually over weeks to months</a:t>
            </a:r>
            <a:r>
              <a:rPr lang="en-US" sz="1800" dirty="0">
                <a:latin typeface="+mj-lt"/>
              </a:rPr>
              <a:t>, often bilaterally.</a:t>
            </a:r>
          </a:p>
          <a:p>
            <a:pPr lvl="1"/>
            <a:r>
              <a:rPr lang="en-US" sz="1800" dirty="0">
                <a:latin typeface="+mj-lt"/>
              </a:rPr>
              <a:t>This patient’s course is </a:t>
            </a:r>
            <a:r>
              <a:rPr lang="en-US" sz="1800" b="1" dirty="0">
                <a:latin typeface="+mj-lt"/>
              </a:rPr>
              <a:t>rapid, asymmetric, and sequential in different nerve distributions</a:t>
            </a:r>
            <a:r>
              <a:rPr lang="en-US" sz="1800" dirty="0">
                <a:latin typeface="+mj-lt"/>
              </a:rPr>
              <a:t>.</a:t>
            </a:r>
          </a:p>
        </p:txBody>
      </p:sp>
    </p:spTree>
    <p:extLst>
      <p:ext uri="{BB962C8B-B14F-4D97-AF65-F5344CB8AC3E}">
        <p14:creationId xmlns:p14="http://schemas.microsoft.com/office/powerpoint/2010/main" val="179366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BB9E-AF68-C258-AFDD-4E2FC1E0E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84DF41-B2B9-D4B2-2525-FD031B18F42F}"/>
              </a:ext>
            </a:extLst>
          </p:cNvPr>
          <p:cNvSpPr>
            <a:spLocks noGrp="1"/>
          </p:cNvSpPr>
          <p:nvPr>
            <p:ph idx="1"/>
          </p:nvPr>
        </p:nvSpPr>
        <p:spPr/>
        <p:txBody>
          <a:bodyPr>
            <a:normAutofit fontScale="92500" lnSpcReduction="10000"/>
          </a:bodyPr>
          <a:lstStyle/>
          <a:p>
            <a:r>
              <a:rPr lang="en-US" sz="1900" b="1" dirty="0">
                <a:latin typeface="+mj-lt"/>
              </a:rPr>
              <a:t>Laboratory Findings:</a:t>
            </a:r>
            <a:endParaRPr lang="en-US" sz="1900" dirty="0">
              <a:latin typeface="+mj-lt"/>
            </a:endParaRPr>
          </a:p>
          <a:p>
            <a:pPr lvl="1"/>
            <a:r>
              <a:rPr lang="en-US" sz="1900" dirty="0">
                <a:latin typeface="+mj-lt"/>
              </a:rPr>
              <a:t>IIM is usually associated with </a:t>
            </a:r>
            <a:r>
              <a:rPr lang="en-US" sz="1900" b="1" dirty="0">
                <a:latin typeface="+mj-lt"/>
              </a:rPr>
              <a:t>elevated creatine kinase (CK) and aldolase</a:t>
            </a:r>
            <a:r>
              <a:rPr lang="en-US" sz="1900" dirty="0">
                <a:latin typeface="+mj-lt"/>
              </a:rPr>
              <a:t>.</a:t>
            </a:r>
          </a:p>
          <a:p>
            <a:pPr lvl="1"/>
            <a:r>
              <a:rPr lang="en-US" sz="1900" dirty="0">
                <a:latin typeface="+mj-lt"/>
              </a:rPr>
              <a:t>No CK or aldolase elevation is mentioned here, and the </a:t>
            </a:r>
            <a:r>
              <a:rPr lang="en-US" sz="1900" b="1" dirty="0">
                <a:latin typeface="+mj-lt"/>
              </a:rPr>
              <a:t>pattern of renal and inflammatory labs</a:t>
            </a:r>
            <a:r>
              <a:rPr lang="en-US" sz="1900" dirty="0">
                <a:latin typeface="+mj-lt"/>
              </a:rPr>
              <a:t> points toward vasculitis rather than primary myositis.</a:t>
            </a:r>
          </a:p>
          <a:p>
            <a:r>
              <a:rPr lang="en-US" sz="1900" b="1" dirty="0">
                <a:latin typeface="+mj-lt"/>
              </a:rPr>
              <a:t>Systemic Features:</a:t>
            </a:r>
            <a:endParaRPr lang="en-US" sz="1900" dirty="0">
              <a:latin typeface="+mj-lt"/>
            </a:endParaRPr>
          </a:p>
          <a:p>
            <a:pPr lvl="1"/>
            <a:r>
              <a:rPr lang="en-US" sz="1900" dirty="0">
                <a:latin typeface="+mj-lt"/>
              </a:rPr>
              <a:t>IIM often has </a:t>
            </a:r>
            <a:r>
              <a:rPr lang="en-US" sz="1900" b="1" dirty="0">
                <a:latin typeface="+mj-lt"/>
              </a:rPr>
              <a:t>skin findings</a:t>
            </a:r>
            <a:r>
              <a:rPr lang="en-US" sz="1900" dirty="0">
                <a:latin typeface="+mj-lt"/>
              </a:rPr>
              <a:t> (heliotrope rash, Gottron’s papules in dermatomyositis) or </a:t>
            </a:r>
            <a:r>
              <a:rPr lang="en-US" sz="1900" b="1" dirty="0">
                <a:latin typeface="+mj-lt"/>
              </a:rPr>
              <a:t>interstitial lung disease</a:t>
            </a:r>
            <a:r>
              <a:rPr lang="en-US" sz="1900" dirty="0">
                <a:latin typeface="+mj-lt"/>
              </a:rPr>
              <a:t>.</a:t>
            </a:r>
          </a:p>
          <a:p>
            <a:pPr lvl="1"/>
            <a:r>
              <a:rPr lang="en-US" sz="1900" dirty="0">
                <a:latin typeface="+mj-lt"/>
              </a:rPr>
              <a:t>This patient has </a:t>
            </a:r>
            <a:r>
              <a:rPr lang="en-US" sz="1900" b="1" dirty="0">
                <a:latin typeface="+mj-lt"/>
              </a:rPr>
              <a:t>sinusitis, lung nodules, renal involvement</a:t>
            </a:r>
            <a:r>
              <a:rPr lang="en-US" sz="1900" dirty="0">
                <a:latin typeface="+mj-lt"/>
              </a:rPr>
              <a:t>, which are more consistent with </a:t>
            </a:r>
            <a:r>
              <a:rPr lang="en-US" sz="1900" b="1" dirty="0">
                <a:latin typeface="+mj-lt"/>
              </a:rPr>
              <a:t>ANCA-associated vasculitis</a:t>
            </a:r>
            <a:r>
              <a:rPr lang="en-US" sz="1900" dirty="0">
                <a:latin typeface="+mj-lt"/>
              </a:rPr>
              <a:t> rather than idiopathic myositis.</a:t>
            </a:r>
          </a:p>
          <a:p>
            <a:r>
              <a:rPr lang="en-US" sz="1900" b="1" dirty="0">
                <a:latin typeface="+mj-lt"/>
              </a:rPr>
              <a:t>Response to Distribution:</a:t>
            </a:r>
            <a:endParaRPr lang="en-US" sz="1900" dirty="0">
              <a:latin typeface="+mj-lt"/>
            </a:endParaRPr>
          </a:p>
          <a:p>
            <a:pPr lvl="1"/>
            <a:r>
              <a:rPr lang="en-US" sz="1900" dirty="0">
                <a:latin typeface="+mj-lt"/>
              </a:rPr>
              <a:t>IIM rarely causes </a:t>
            </a:r>
            <a:r>
              <a:rPr lang="en-US" sz="1900" b="1" dirty="0">
                <a:latin typeface="+mj-lt"/>
              </a:rPr>
              <a:t>mononeuritis-like patterns</a:t>
            </a:r>
            <a:r>
              <a:rPr lang="en-US" sz="1900" dirty="0">
                <a:latin typeface="+mj-lt"/>
              </a:rPr>
              <a:t>; asymmetric, distal, painful neuropathy points strongly toward </a:t>
            </a:r>
            <a:r>
              <a:rPr lang="en-US" sz="1900" b="1" dirty="0" err="1">
                <a:latin typeface="+mj-lt"/>
              </a:rPr>
              <a:t>vasculitic</a:t>
            </a:r>
            <a:r>
              <a:rPr lang="en-US" sz="1900" b="1" dirty="0">
                <a:latin typeface="+mj-lt"/>
              </a:rPr>
              <a:t> neuropathy</a:t>
            </a:r>
            <a:r>
              <a:rPr lang="en-US" sz="1900" dirty="0">
                <a:latin typeface="+mj-lt"/>
              </a:rPr>
              <a:t>.</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5129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DA84-615A-C5B0-A964-D4B4AF2C0D2F}"/>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28877ADF-A8FE-E7C1-EE23-062CABEFFD99}"/>
              </a:ext>
            </a:extLst>
          </p:cNvPr>
          <p:cNvSpPr>
            <a:spLocks noGrp="1"/>
          </p:cNvSpPr>
          <p:nvPr>
            <p:ph idx="1"/>
          </p:nvPr>
        </p:nvSpPr>
        <p:spPr/>
        <p:txBody>
          <a:bodyPr>
            <a:normAutofit fontScale="92500" lnSpcReduction="10000"/>
          </a:bodyPr>
          <a:lstStyle/>
          <a:p>
            <a:pPr marL="0" indent="0">
              <a:buNone/>
            </a:pPr>
            <a:br>
              <a:rPr lang="en-US" sz="2300" dirty="0">
                <a:latin typeface="+mj-lt"/>
              </a:rPr>
            </a:br>
            <a:r>
              <a:rPr lang="en-US" sz="2300" dirty="0">
                <a:latin typeface="+mj-lt"/>
              </a:rPr>
              <a:t>A 29-year-old woman with </a:t>
            </a:r>
            <a:r>
              <a:rPr lang="en-US" sz="2300" b="1" dirty="0">
                <a:latin typeface="+mj-lt"/>
              </a:rPr>
              <a:t>SLE</a:t>
            </a:r>
            <a:r>
              <a:rPr lang="en-US" sz="2300" dirty="0">
                <a:latin typeface="+mj-lt"/>
              </a:rPr>
              <a:t> is admitted to the hospital with </a:t>
            </a:r>
            <a:r>
              <a:rPr lang="en-US" sz="2300" b="1" dirty="0">
                <a:latin typeface="+mj-lt"/>
              </a:rPr>
              <a:t>headache, confusion, and visual disturbance</a:t>
            </a:r>
            <a:r>
              <a:rPr lang="en-US" sz="2300" dirty="0">
                <a:latin typeface="+mj-lt"/>
              </a:rPr>
              <a:t>. Her mother reports she had </a:t>
            </a:r>
            <a:r>
              <a:rPr lang="en-US" sz="2300" b="1" dirty="0">
                <a:latin typeface="+mj-lt"/>
              </a:rPr>
              <a:t>one generalized seizure</a:t>
            </a:r>
            <a:r>
              <a:rPr lang="en-US" sz="2300" dirty="0">
                <a:latin typeface="+mj-lt"/>
              </a:rPr>
              <a:t>.</a:t>
            </a:r>
          </a:p>
          <a:p>
            <a:r>
              <a:rPr lang="en-US" sz="2300" b="1" dirty="0">
                <a:latin typeface="+mj-lt"/>
              </a:rPr>
              <a:t>Past Medical History:</a:t>
            </a:r>
            <a:endParaRPr lang="en-US" sz="2300" dirty="0">
              <a:latin typeface="+mj-lt"/>
            </a:endParaRPr>
          </a:p>
          <a:p>
            <a:r>
              <a:rPr lang="en-US" sz="2300" dirty="0">
                <a:latin typeface="+mj-lt"/>
              </a:rPr>
              <a:t>Diagnosed with SLE </a:t>
            </a:r>
            <a:r>
              <a:rPr lang="en-US" sz="2300" b="1" dirty="0">
                <a:latin typeface="+mj-lt"/>
              </a:rPr>
              <a:t>1 month ago</a:t>
            </a:r>
            <a:r>
              <a:rPr lang="en-US" sz="2300" dirty="0">
                <a:latin typeface="+mj-lt"/>
              </a:rPr>
              <a:t>, manifested by fever, adenopathy, arthritis, rash, and nephritis.</a:t>
            </a:r>
          </a:p>
          <a:p>
            <a:r>
              <a:rPr lang="en-US" sz="2300" dirty="0">
                <a:latin typeface="+mj-lt"/>
              </a:rPr>
              <a:t>Labs at diagnosis: positive ANA, elevated anti-dsDNA antibodies, low complements.</a:t>
            </a:r>
          </a:p>
          <a:p>
            <a:r>
              <a:rPr lang="en-US" sz="2300" dirty="0">
                <a:latin typeface="+mj-lt"/>
              </a:rPr>
              <a:t>Antiphospholipid antibodies: negative for lupus anticoagulant; IgM anticardiolipin antibody 44 MPL units (</a:t>
            </a:r>
            <a:r>
              <a:rPr lang="en-US" sz="2300" dirty="0" err="1">
                <a:latin typeface="+mj-lt"/>
              </a:rPr>
              <a:t>nl</a:t>
            </a:r>
            <a:r>
              <a:rPr lang="en-US" sz="2300" dirty="0">
                <a:latin typeface="+mj-lt"/>
              </a:rPr>
              <a:t> &lt;40); IgM anti-</a:t>
            </a:r>
            <a:r>
              <a:rPr lang="el-GR" sz="2300" dirty="0">
                <a:latin typeface="+mj-lt"/>
              </a:rPr>
              <a:t>β2 </a:t>
            </a:r>
            <a:r>
              <a:rPr lang="en-US" sz="2300" dirty="0">
                <a:latin typeface="+mj-lt"/>
              </a:rPr>
              <a:t>glycoprotein I 33 MPL units (</a:t>
            </a:r>
            <a:r>
              <a:rPr lang="en-US" sz="2300" dirty="0" err="1">
                <a:latin typeface="+mj-lt"/>
              </a:rPr>
              <a:t>nl</a:t>
            </a:r>
            <a:r>
              <a:rPr lang="en-US" sz="2300" dirty="0">
                <a:latin typeface="+mj-lt"/>
              </a:rPr>
              <a:t> &lt;30).</a:t>
            </a:r>
          </a:p>
          <a:p>
            <a:r>
              <a:rPr lang="en-US" sz="2300" dirty="0">
                <a:latin typeface="+mj-lt"/>
              </a:rPr>
              <a:t>Kidney biopsy: diffuse proliferative glomerulonephritis.</a:t>
            </a:r>
          </a:p>
          <a:p>
            <a:r>
              <a:rPr lang="en-US" sz="2300" dirty="0">
                <a:latin typeface="+mj-lt"/>
              </a:rPr>
              <a:t>Treatment started: prednisone 30 mg twice daily.</a:t>
            </a:r>
          </a:p>
          <a:p>
            <a:r>
              <a:rPr lang="en-US" sz="2300" dirty="0">
                <a:latin typeface="+mj-lt"/>
              </a:rPr>
              <a:t>One week ago: first dose of IV cyclophosphamide (0.75 g/m²).</a:t>
            </a:r>
          </a:p>
          <a:p>
            <a:endParaRPr lang="en-US" dirty="0"/>
          </a:p>
        </p:txBody>
      </p:sp>
    </p:spTree>
    <p:extLst>
      <p:ext uri="{BB962C8B-B14F-4D97-AF65-F5344CB8AC3E}">
        <p14:creationId xmlns:p14="http://schemas.microsoft.com/office/powerpoint/2010/main" val="31508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C472-24B2-533F-E46A-77FE0AEF99C2}"/>
              </a:ext>
            </a:extLst>
          </p:cNvPr>
          <p:cNvSpPr>
            <a:spLocks noGrp="1"/>
          </p:cNvSpPr>
          <p:nvPr>
            <p:ph type="title"/>
          </p:nvPr>
        </p:nvSpPr>
        <p:spPr/>
        <p:txBody>
          <a:bodyPr/>
          <a:lstStyle/>
          <a:p>
            <a:r>
              <a:rPr lang="en-US" dirty="0"/>
              <a:t>Medications and Physical exam</a:t>
            </a:r>
          </a:p>
        </p:txBody>
      </p:sp>
      <p:sp>
        <p:nvSpPr>
          <p:cNvPr id="3" name="Content Placeholder 2">
            <a:extLst>
              <a:ext uri="{FF2B5EF4-FFF2-40B4-BE49-F238E27FC236}">
                <a16:creationId xmlns:a16="http://schemas.microsoft.com/office/drawing/2014/main" id="{7828822E-9786-FFCB-460B-794087A452C7}"/>
              </a:ext>
            </a:extLst>
          </p:cNvPr>
          <p:cNvSpPr>
            <a:spLocks noGrp="1"/>
          </p:cNvSpPr>
          <p:nvPr>
            <p:ph idx="1"/>
          </p:nvPr>
        </p:nvSpPr>
        <p:spPr/>
        <p:txBody>
          <a:bodyPr>
            <a:normAutofit fontScale="55000" lnSpcReduction="20000"/>
          </a:bodyPr>
          <a:lstStyle/>
          <a:p>
            <a:r>
              <a:rPr lang="en-US" sz="3300" b="1" dirty="0">
                <a:latin typeface="+mj-lt"/>
              </a:rPr>
              <a:t>Current Medications:</a:t>
            </a:r>
            <a:endParaRPr lang="en-US" sz="3300" dirty="0">
              <a:latin typeface="+mj-lt"/>
            </a:endParaRPr>
          </a:p>
          <a:p>
            <a:r>
              <a:rPr lang="en-US" sz="3300" dirty="0">
                <a:latin typeface="+mj-lt"/>
              </a:rPr>
              <a:t>Acetylsalicylic acid 81 mg</a:t>
            </a:r>
          </a:p>
          <a:p>
            <a:r>
              <a:rPr lang="en-US" sz="3300" dirty="0">
                <a:latin typeface="+mj-lt"/>
              </a:rPr>
              <a:t>Furosemide 80 mg daily</a:t>
            </a:r>
          </a:p>
          <a:p>
            <a:r>
              <a:rPr lang="en-US" sz="3300" dirty="0">
                <a:latin typeface="+mj-lt"/>
              </a:rPr>
              <a:t>Lisinopril 10 mg daily</a:t>
            </a:r>
            <a:br>
              <a:rPr lang="en-US" sz="3300" dirty="0">
                <a:latin typeface="+mj-lt"/>
              </a:rPr>
            </a:br>
            <a:endParaRPr lang="en-US" sz="3300" dirty="0">
              <a:latin typeface="+mj-lt"/>
            </a:endParaRPr>
          </a:p>
          <a:p>
            <a:r>
              <a:rPr lang="en-US" sz="3300" b="1" dirty="0">
                <a:latin typeface="+mj-lt"/>
              </a:rPr>
              <a:t>Physical Examination :</a:t>
            </a:r>
          </a:p>
          <a:p>
            <a:r>
              <a:rPr lang="en-US" sz="3300" dirty="0">
                <a:latin typeface="+mj-lt"/>
              </a:rPr>
              <a:t>Pulse: 90/min</a:t>
            </a:r>
          </a:p>
          <a:p>
            <a:r>
              <a:rPr lang="en-US" sz="3300" dirty="0">
                <a:latin typeface="+mj-lt"/>
              </a:rPr>
              <a:t>Blood pressure: 188/105 mm Hg</a:t>
            </a:r>
          </a:p>
          <a:p>
            <a:r>
              <a:rPr lang="en-US" sz="3300" dirty="0">
                <a:latin typeface="+mj-lt"/>
              </a:rPr>
              <a:t>Afebrile, mildly Cushingoid</a:t>
            </a:r>
          </a:p>
          <a:p>
            <a:r>
              <a:rPr lang="en-US" sz="3300" dirty="0">
                <a:latin typeface="+mj-lt"/>
              </a:rPr>
              <a:t>Discoid lupus lesions: right ear, scalp, left upper arm</a:t>
            </a:r>
          </a:p>
          <a:p>
            <a:r>
              <a:rPr lang="en-US" sz="3300" dirty="0">
                <a:latin typeface="+mj-lt"/>
              </a:rPr>
              <a:t>Cardiac: 2/6 systolic murmur (known)</a:t>
            </a:r>
          </a:p>
          <a:p>
            <a:r>
              <a:rPr lang="en-US" sz="3300" dirty="0">
                <a:latin typeface="+mj-lt"/>
              </a:rPr>
              <a:t>Neurologic: somnolent, only knows name, does not follow commands well; moves all extremities equally; responds to painful stimuli; </a:t>
            </a:r>
            <a:r>
              <a:rPr lang="en-US" sz="3300" b="1" dirty="0">
                <a:latin typeface="+mj-lt"/>
              </a:rPr>
              <a:t>diffusely </a:t>
            </a:r>
            <a:r>
              <a:rPr lang="en-US" sz="3300" b="1" dirty="0" err="1">
                <a:latin typeface="+mj-lt"/>
              </a:rPr>
              <a:t>hyperreflexic</a:t>
            </a:r>
            <a:r>
              <a:rPr lang="en-US" sz="3300" dirty="0">
                <a:latin typeface="+mj-lt"/>
              </a:rPr>
              <a:t>; 3 beats of </a:t>
            </a:r>
            <a:r>
              <a:rPr lang="en-US" sz="3300" dirty="0" err="1">
                <a:latin typeface="+mj-lt"/>
              </a:rPr>
              <a:t>nonsustained</a:t>
            </a:r>
            <a:r>
              <a:rPr lang="en-US" sz="3300" dirty="0">
                <a:latin typeface="+mj-lt"/>
              </a:rPr>
              <a:t> clonus; negative Babinski</a:t>
            </a:r>
          </a:p>
          <a:p>
            <a:r>
              <a:rPr lang="en-US" sz="3300" dirty="0">
                <a:latin typeface="+mj-lt"/>
              </a:rPr>
              <a:t>Other: unremarkable</a:t>
            </a:r>
          </a:p>
          <a:p>
            <a:endParaRPr lang="en-US" dirty="0"/>
          </a:p>
        </p:txBody>
      </p:sp>
    </p:spTree>
    <p:extLst>
      <p:ext uri="{BB962C8B-B14F-4D97-AF65-F5344CB8AC3E}">
        <p14:creationId xmlns:p14="http://schemas.microsoft.com/office/powerpoint/2010/main" val="352404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2BE5-F2ED-E471-EE6F-3C7C154402B8}"/>
              </a:ext>
            </a:extLst>
          </p:cNvPr>
          <p:cNvSpPr>
            <a:spLocks noGrp="1"/>
          </p:cNvSpPr>
          <p:nvPr>
            <p:ph type="title"/>
          </p:nvPr>
        </p:nvSpPr>
        <p:spPr/>
        <p:txBody>
          <a:bodyPr/>
          <a:lstStyle/>
          <a:p>
            <a:r>
              <a:rPr lang="en-US" dirty="0"/>
              <a:t>Laboratory studies and Imaging</a:t>
            </a:r>
          </a:p>
        </p:txBody>
      </p:sp>
      <p:sp>
        <p:nvSpPr>
          <p:cNvPr id="3" name="Content Placeholder 2">
            <a:extLst>
              <a:ext uri="{FF2B5EF4-FFF2-40B4-BE49-F238E27FC236}">
                <a16:creationId xmlns:a16="http://schemas.microsoft.com/office/drawing/2014/main" id="{38D605DB-CD68-A042-EF1E-360ED3A5FBB7}"/>
              </a:ext>
            </a:extLst>
          </p:cNvPr>
          <p:cNvSpPr>
            <a:spLocks noGrp="1"/>
          </p:cNvSpPr>
          <p:nvPr>
            <p:ph idx="1"/>
          </p:nvPr>
        </p:nvSpPr>
        <p:spPr/>
        <p:txBody>
          <a:bodyPr>
            <a:normAutofit/>
          </a:bodyPr>
          <a:lstStyle/>
          <a:p>
            <a:r>
              <a:rPr lang="en-US" sz="1900" b="1" dirty="0">
                <a:latin typeface="+mj-lt"/>
              </a:rPr>
              <a:t>CBC:</a:t>
            </a:r>
            <a:r>
              <a:rPr lang="en-US" sz="1900" dirty="0">
                <a:latin typeface="+mj-lt"/>
              </a:rPr>
              <a:t> Hct 33%, WBC 4600/</a:t>
            </a:r>
            <a:r>
              <a:rPr lang="en-US" sz="1900" dirty="0" err="1">
                <a:latin typeface="+mj-lt"/>
              </a:rPr>
              <a:t>uL</a:t>
            </a:r>
            <a:r>
              <a:rPr lang="en-US" sz="1900" dirty="0">
                <a:latin typeface="+mj-lt"/>
              </a:rPr>
              <a:t> (82% neutrophils), platelets 180,000/</a:t>
            </a:r>
            <a:r>
              <a:rPr lang="en-US" sz="1900" dirty="0" err="1">
                <a:latin typeface="+mj-lt"/>
              </a:rPr>
              <a:t>uL</a:t>
            </a:r>
            <a:endParaRPr lang="en-US" sz="1900" dirty="0">
              <a:latin typeface="+mj-lt"/>
            </a:endParaRPr>
          </a:p>
          <a:p>
            <a:r>
              <a:rPr lang="en-US" sz="1900" b="1" dirty="0">
                <a:latin typeface="+mj-lt"/>
              </a:rPr>
              <a:t>Chemistries:</a:t>
            </a:r>
            <a:r>
              <a:rPr lang="en-US" sz="1900" dirty="0">
                <a:latin typeface="+mj-lt"/>
              </a:rPr>
              <a:t> normal electrolytes, glucose, calcium, magnesium</a:t>
            </a:r>
          </a:p>
          <a:p>
            <a:r>
              <a:rPr lang="en-US" sz="1900" dirty="0">
                <a:latin typeface="+mj-lt"/>
              </a:rPr>
              <a:t>Creatinine: 1.7 mg/dL (same as 1 week ago)</a:t>
            </a:r>
          </a:p>
          <a:p>
            <a:r>
              <a:rPr lang="en-US" sz="1900" b="1" dirty="0">
                <a:latin typeface="+mj-lt"/>
              </a:rPr>
              <a:t>Liver tests:</a:t>
            </a:r>
            <a:r>
              <a:rPr lang="en-US" sz="1900" dirty="0">
                <a:latin typeface="+mj-lt"/>
              </a:rPr>
              <a:t> normal except albumin 2.7 g/dL</a:t>
            </a:r>
          </a:p>
          <a:p>
            <a:r>
              <a:rPr lang="en-US" sz="1900" b="1" dirty="0">
                <a:latin typeface="+mj-lt"/>
              </a:rPr>
              <a:t>Urinalysis:</a:t>
            </a:r>
            <a:r>
              <a:rPr lang="en-US" sz="1900" dirty="0">
                <a:latin typeface="+mj-lt"/>
              </a:rPr>
              <a:t> 2+ protein, 5–10 RBCs/HPF, 0–2 hyaline or granular casts/low PF</a:t>
            </a:r>
          </a:p>
          <a:p>
            <a:r>
              <a:rPr lang="en-US" sz="1900" b="1" dirty="0">
                <a:latin typeface="+mj-lt"/>
              </a:rPr>
              <a:t>CSF:</a:t>
            </a:r>
            <a:r>
              <a:rPr lang="en-US" sz="1900" dirty="0">
                <a:latin typeface="+mj-lt"/>
              </a:rPr>
              <a:t> 2 mononuclear cells/</a:t>
            </a:r>
            <a:r>
              <a:rPr lang="en-US" sz="1900" dirty="0" err="1">
                <a:latin typeface="+mj-lt"/>
              </a:rPr>
              <a:t>uL</a:t>
            </a:r>
            <a:r>
              <a:rPr lang="en-US" sz="1900" dirty="0">
                <a:latin typeface="+mj-lt"/>
              </a:rPr>
              <a:t>, protein 66 mg/dL, normal glucose</a:t>
            </a:r>
          </a:p>
          <a:p>
            <a:endParaRPr lang="en-US" dirty="0"/>
          </a:p>
        </p:txBody>
      </p:sp>
    </p:spTree>
    <p:extLst>
      <p:ext uri="{BB962C8B-B14F-4D97-AF65-F5344CB8AC3E}">
        <p14:creationId xmlns:p14="http://schemas.microsoft.com/office/powerpoint/2010/main" val="2332315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ltText currently not available">
            <a:extLst>
              <a:ext uri="{FF2B5EF4-FFF2-40B4-BE49-F238E27FC236}">
                <a16:creationId xmlns:a16="http://schemas.microsoft.com/office/drawing/2014/main" id="{543E156E-7AB4-A226-C8EC-2AE6537C9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9" y="0"/>
            <a:ext cx="6688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BFA51-C264-0854-FA7B-0E30C4EA7296}"/>
              </a:ext>
            </a:extLst>
          </p:cNvPr>
          <p:cNvSpPr txBox="1"/>
          <p:nvPr/>
        </p:nvSpPr>
        <p:spPr>
          <a:xfrm>
            <a:off x="7785218" y="1743343"/>
            <a:ext cx="1734797" cy="1754326"/>
          </a:xfrm>
          <a:prstGeom prst="rect">
            <a:avLst/>
          </a:prstGeom>
          <a:noFill/>
        </p:spPr>
        <p:txBody>
          <a:bodyPr wrap="square">
            <a:spAutoFit/>
          </a:bodyPr>
          <a:lstStyle/>
          <a:p>
            <a:r>
              <a:rPr lang="en-US" sz="1800" dirty="0">
                <a:latin typeface="+mj-lt"/>
              </a:rPr>
              <a:t>MRI of the brain: radiologist reports </a:t>
            </a:r>
            <a:r>
              <a:rPr lang="en-US" sz="1800" b="1" dirty="0">
                <a:latin typeface="+mj-lt"/>
              </a:rPr>
              <a:t>posterior leukoencephalopathy</a:t>
            </a:r>
            <a:endParaRPr lang="en-US" sz="1800" dirty="0">
              <a:latin typeface="+mj-lt"/>
            </a:endParaRPr>
          </a:p>
        </p:txBody>
      </p:sp>
    </p:spTree>
    <p:extLst>
      <p:ext uri="{BB962C8B-B14F-4D97-AF65-F5344CB8AC3E}">
        <p14:creationId xmlns:p14="http://schemas.microsoft.com/office/powerpoint/2010/main" val="363114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0725-609E-E460-3118-83D0523C082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84F0975-96FA-59A9-C3EE-BCA608BC5D3B}"/>
              </a:ext>
            </a:extLst>
          </p:cNvPr>
          <p:cNvSpPr>
            <a:spLocks noGrp="1"/>
          </p:cNvSpPr>
          <p:nvPr>
            <p:ph idx="1"/>
          </p:nvPr>
        </p:nvSpPr>
        <p:spPr/>
        <p:txBody>
          <a:bodyPr/>
          <a:lstStyle/>
          <a:p>
            <a:r>
              <a:rPr lang="en-US" sz="1800" b="1" dirty="0">
                <a:latin typeface="+mj-lt"/>
              </a:rPr>
              <a:t>Which one of the following is the most important treatment for this patient?</a:t>
            </a:r>
            <a:endParaRPr lang="en-US" sz="1800" dirty="0">
              <a:latin typeface="+mj-lt"/>
            </a:endParaRPr>
          </a:p>
          <a:p>
            <a:pPr marL="0" indent="0">
              <a:buNone/>
            </a:pPr>
            <a:r>
              <a:rPr lang="en-US" sz="1800" dirty="0">
                <a:latin typeface="+mj-lt"/>
              </a:rPr>
              <a:t>A. Control BP</a:t>
            </a:r>
            <a:br>
              <a:rPr lang="en-US" sz="1800" dirty="0">
                <a:latin typeface="+mj-lt"/>
              </a:rPr>
            </a:br>
            <a:r>
              <a:rPr lang="en-US" sz="1800" dirty="0">
                <a:latin typeface="+mj-lt"/>
              </a:rPr>
              <a:t>B. High dose IV solumedrol</a:t>
            </a:r>
            <a:br>
              <a:rPr lang="en-US" sz="1800" dirty="0">
                <a:latin typeface="+mj-lt"/>
              </a:rPr>
            </a:br>
            <a:r>
              <a:rPr lang="en-US" sz="1800" dirty="0">
                <a:latin typeface="+mj-lt"/>
              </a:rPr>
              <a:t>C. Rituximab</a:t>
            </a:r>
            <a:br>
              <a:rPr lang="en-US" sz="1800" dirty="0">
                <a:latin typeface="+mj-lt"/>
              </a:rPr>
            </a:br>
            <a:r>
              <a:rPr lang="en-US" sz="1800" dirty="0">
                <a:latin typeface="+mj-lt"/>
              </a:rPr>
              <a:t>D. Heparinization</a:t>
            </a:r>
            <a:br>
              <a:rPr lang="en-US" sz="1800" dirty="0">
                <a:latin typeface="+mj-lt"/>
              </a:rPr>
            </a:br>
            <a:r>
              <a:rPr lang="en-US" sz="1800" dirty="0">
                <a:latin typeface="+mj-lt"/>
              </a:rPr>
              <a:t>E. Anticonvulsant therapy</a:t>
            </a:r>
          </a:p>
          <a:p>
            <a:pPr marL="0" indent="0">
              <a:buNone/>
            </a:pPr>
            <a:endParaRPr lang="en-US" sz="1800" dirty="0">
              <a:latin typeface="+mj-lt"/>
            </a:endParaRPr>
          </a:p>
          <a:p>
            <a:r>
              <a:rPr lang="en-US" sz="1800" b="1" dirty="0">
                <a:latin typeface="+mj-lt"/>
              </a:rPr>
              <a:t>Answer:</a:t>
            </a:r>
            <a:r>
              <a:rPr lang="en-US" sz="1800" dirty="0">
                <a:latin typeface="+mj-lt"/>
              </a:rPr>
              <a:t> A</a:t>
            </a:r>
          </a:p>
          <a:p>
            <a:endParaRPr lang="en-US" dirty="0"/>
          </a:p>
        </p:txBody>
      </p:sp>
    </p:spTree>
    <p:extLst>
      <p:ext uri="{BB962C8B-B14F-4D97-AF65-F5344CB8AC3E}">
        <p14:creationId xmlns:p14="http://schemas.microsoft.com/office/powerpoint/2010/main" val="237352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A1B7-127D-1F1E-7067-2401097A6E37}"/>
              </a:ext>
            </a:extLst>
          </p:cNvPr>
          <p:cNvSpPr>
            <a:spLocks noGrp="1"/>
          </p:cNvSpPr>
          <p:nvPr>
            <p:ph type="title"/>
          </p:nvPr>
        </p:nvSpPr>
        <p:spPr/>
        <p:txBody>
          <a:bodyPr/>
          <a:lstStyle/>
          <a:p>
            <a:r>
              <a:rPr lang="en-US" dirty="0"/>
              <a:t>Explanation/Rationale </a:t>
            </a:r>
          </a:p>
        </p:txBody>
      </p:sp>
      <p:sp>
        <p:nvSpPr>
          <p:cNvPr id="3" name="Content Placeholder 2">
            <a:extLst>
              <a:ext uri="{FF2B5EF4-FFF2-40B4-BE49-F238E27FC236}">
                <a16:creationId xmlns:a16="http://schemas.microsoft.com/office/drawing/2014/main" id="{8D2A5B74-ADFE-AB05-A63E-209EBCD5CADE}"/>
              </a:ext>
            </a:extLst>
          </p:cNvPr>
          <p:cNvSpPr>
            <a:spLocks noGrp="1"/>
          </p:cNvSpPr>
          <p:nvPr>
            <p:ph idx="1"/>
          </p:nvPr>
        </p:nvSpPr>
        <p:spPr/>
        <p:txBody>
          <a:bodyPr>
            <a:normAutofit/>
          </a:bodyPr>
          <a:lstStyle/>
          <a:p>
            <a:r>
              <a:rPr lang="en-US" sz="1900" b="1" dirty="0">
                <a:latin typeface="+mj-lt"/>
              </a:rPr>
              <a:t>Posterior leukoencephalopathy syndrome (PLS) / Posterior reversible encephalopathy syndrome (PRES):</a:t>
            </a:r>
            <a:endParaRPr lang="en-US" sz="1900" dirty="0">
              <a:latin typeface="+mj-lt"/>
            </a:endParaRPr>
          </a:p>
          <a:p>
            <a:pPr lvl="1"/>
            <a:r>
              <a:rPr lang="en-US" sz="1900" dirty="0">
                <a:latin typeface="+mj-lt"/>
              </a:rPr>
              <a:t>Important </a:t>
            </a:r>
            <a:r>
              <a:rPr lang="en-US" sz="1900" b="1" dirty="0">
                <a:latin typeface="+mj-lt"/>
              </a:rPr>
              <a:t>reversible secondary cause</a:t>
            </a:r>
            <a:r>
              <a:rPr lang="en-US" sz="1900" dirty="0">
                <a:latin typeface="+mj-lt"/>
              </a:rPr>
              <a:t> of neurologic dysfunction in SLE patients.</a:t>
            </a:r>
          </a:p>
          <a:p>
            <a:pPr lvl="1"/>
            <a:r>
              <a:rPr lang="en-US" sz="1900" dirty="0">
                <a:latin typeface="+mj-lt"/>
              </a:rPr>
              <a:t>Typical onset: </a:t>
            </a:r>
            <a:r>
              <a:rPr lang="en-US" sz="1900" b="1" dirty="0">
                <a:latin typeface="+mj-lt"/>
              </a:rPr>
              <a:t>seizures, accelerated hypertension, renal insufficiency, headache, visual disturbance, and confusion</a:t>
            </a:r>
            <a:r>
              <a:rPr lang="en-US" sz="1900" dirty="0">
                <a:latin typeface="+mj-lt"/>
              </a:rPr>
              <a:t>.</a:t>
            </a:r>
          </a:p>
          <a:p>
            <a:pPr lvl="1"/>
            <a:r>
              <a:rPr lang="en-US" sz="1900" dirty="0">
                <a:latin typeface="+mj-lt"/>
              </a:rPr>
              <a:t>Over 75% of patients developing PLS/PRES had </a:t>
            </a:r>
            <a:r>
              <a:rPr lang="en-US" sz="1900" b="1" dirty="0">
                <a:latin typeface="+mj-lt"/>
              </a:rPr>
              <a:t>recent initiation or escalation of immunosuppressive therapy</a:t>
            </a:r>
            <a:r>
              <a:rPr lang="en-US" sz="1900" dirty="0">
                <a:latin typeface="+mj-lt"/>
              </a:rPr>
              <a:t> (IV solumedrol, IV cyclophosphamide) within ~7 days before neurologic symptoms.</a:t>
            </a:r>
          </a:p>
          <a:p>
            <a:pPr lvl="1"/>
            <a:r>
              <a:rPr lang="en-US" sz="1900" dirty="0">
                <a:latin typeface="+mj-lt"/>
              </a:rPr>
              <a:t>MRI findings: majority have </a:t>
            </a:r>
            <a:r>
              <a:rPr lang="en-US" sz="1900" b="1" dirty="0">
                <a:latin typeface="+mj-lt"/>
              </a:rPr>
              <a:t>posterior circulation brain abnormalities</a:t>
            </a:r>
            <a:r>
              <a:rPr lang="en-US" sz="1900" dirty="0">
                <a:latin typeface="+mj-lt"/>
              </a:rPr>
              <a:t>, likely due to </a:t>
            </a:r>
            <a:r>
              <a:rPr lang="en-US" sz="1900" b="1" dirty="0">
                <a:latin typeface="+mj-lt"/>
              </a:rPr>
              <a:t>vasogenic edema</a:t>
            </a:r>
            <a:r>
              <a:rPr lang="en-US" sz="1900" dirty="0">
                <a:latin typeface="+mj-lt"/>
              </a:rPr>
              <a:t>.</a:t>
            </a:r>
          </a:p>
          <a:p>
            <a:endParaRPr lang="en-US" dirty="0"/>
          </a:p>
        </p:txBody>
      </p:sp>
    </p:spTree>
    <p:extLst>
      <p:ext uri="{BB962C8B-B14F-4D97-AF65-F5344CB8AC3E}">
        <p14:creationId xmlns:p14="http://schemas.microsoft.com/office/powerpoint/2010/main" val="366820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09E2-ECC6-98B9-0944-98098C0174F8}"/>
              </a:ext>
            </a:extLst>
          </p:cNvPr>
          <p:cNvSpPr>
            <a:spLocks noGrp="1"/>
          </p:cNvSpPr>
          <p:nvPr>
            <p:ph type="title"/>
          </p:nvPr>
        </p:nvSpPr>
        <p:spPr/>
        <p:txBody>
          <a:bodyPr/>
          <a:lstStyle/>
          <a:p>
            <a:r>
              <a:rPr lang="en-US" dirty="0"/>
              <a:t>Treatment </a:t>
            </a:r>
          </a:p>
        </p:txBody>
      </p:sp>
      <p:sp>
        <p:nvSpPr>
          <p:cNvPr id="3" name="Content Placeholder 2">
            <a:extLst>
              <a:ext uri="{FF2B5EF4-FFF2-40B4-BE49-F238E27FC236}">
                <a16:creationId xmlns:a16="http://schemas.microsoft.com/office/drawing/2014/main" id="{04D3AA83-CC13-2AB2-B9A1-0BA2C5940169}"/>
              </a:ext>
            </a:extLst>
          </p:cNvPr>
          <p:cNvSpPr>
            <a:spLocks noGrp="1"/>
          </p:cNvSpPr>
          <p:nvPr>
            <p:ph idx="1"/>
          </p:nvPr>
        </p:nvSpPr>
        <p:spPr/>
        <p:txBody>
          <a:bodyPr/>
          <a:lstStyle/>
          <a:p>
            <a:pPr lvl="1"/>
            <a:r>
              <a:rPr lang="en-US" sz="1800" b="1" dirty="0">
                <a:latin typeface="+mj-lt"/>
              </a:rPr>
              <a:t>Most important immediate therapy:</a:t>
            </a:r>
            <a:r>
              <a:rPr lang="en-US" sz="1800" dirty="0">
                <a:latin typeface="+mj-lt"/>
              </a:rPr>
              <a:t> </a:t>
            </a:r>
            <a:r>
              <a:rPr lang="en-US" sz="1800" b="1" dirty="0">
                <a:latin typeface="+mj-lt"/>
              </a:rPr>
              <a:t>control BP</a:t>
            </a:r>
            <a:r>
              <a:rPr lang="en-US" sz="1800" dirty="0">
                <a:latin typeface="+mj-lt"/>
              </a:rPr>
              <a:t> to &lt;140/90 mm Hg.</a:t>
            </a:r>
          </a:p>
          <a:p>
            <a:pPr lvl="1"/>
            <a:r>
              <a:rPr lang="en-US" sz="1800" b="1" dirty="0">
                <a:latin typeface="+mj-lt"/>
              </a:rPr>
              <a:t>Giving more immunosuppression is contraindicated.</a:t>
            </a:r>
            <a:endParaRPr lang="en-US" sz="1800" dirty="0">
              <a:latin typeface="+mj-lt"/>
            </a:endParaRPr>
          </a:p>
          <a:p>
            <a:pPr lvl="1"/>
            <a:r>
              <a:rPr lang="en-US" sz="1800" dirty="0">
                <a:latin typeface="+mj-lt"/>
              </a:rPr>
              <a:t>Low titer antiphospholipid antibodies </a:t>
            </a:r>
            <a:r>
              <a:rPr lang="en-US" sz="1800" b="1" dirty="0">
                <a:latin typeface="+mj-lt"/>
              </a:rPr>
              <a:t>do not contribute to PLS/PRES</a:t>
            </a:r>
            <a:r>
              <a:rPr lang="en-US" sz="1800" dirty="0">
                <a:latin typeface="+mj-lt"/>
              </a:rPr>
              <a:t>, so anticoagulation is </a:t>
            </a:r>
            <a:r>
              <a:rPr lang="en-US" sz="1800" b="1" dirty="0">
                <a:latin typeface="+mj-lt"/>
              </a:rPr>
              <a:t>not indicated</a:t>
            </a:r>
            <a:r>
              <a:rPr lang="en-US" sz="1800" dirty="0">
                <a:latin typeface="+mj-lt"/>
              </a:rPr>
              <a:t>.</a:t>
            </a:r>
          </a:p>
          <a:p>
            <a:pPr lvl="1"/>
            <a:r>
              <a:rPr lang="en-US" sz="1800" dirty="0">
                <a:latin typeface="+mj-lt"/>
              </a:rPr>
              <a:t>Most patients achieve </a:t>
            </a:r>
            <a:r>
              <a:rPr lang="en-US" sz="1800" b="1" dirty="0">
                <a:latin typeface="+mj-lt"/>
              </a:rPr>
              <a:t>complete resolution of symptoms with BP control</a:t>
            </a:r>
            <a:r>
              <a:rPr lang="en-US" sz="1800" dirty="0">
                <a:latin typeface="+mj-lt"/>
              </a:rPr>
              <a:t>.</a:t>
            </a:r>
          </a:p>
          <a:p>
            <a:pPr lvl="1"/>
            <a:r>
              <a:rPr lang="en-US" sz="1800" b="1" dirty="0">
                <a:latin typeface="+mj-lt"/>
              </a:rPr>
              <a:t>Anticonvulsants</a:t>
            </a:r>
            <a:r>
              <a:rPr lang="en-US" sz="1800" dirty="0">
                <a:latin typeface="+mj-lt"/>
              </a:rPr>
              <a:t> are only indicated if seizures recur despite BP control.</a:t>
            </a:r>
          </a:p>
          <a:p>
            <a:pPr lvl="1"/>
            <a:r>
              <a:rPr lang="en-US" sz="1800" dirty="0">
                <a:latin typeface="+mj-lt"/>
              </a:rPr>
              <a:t>In this patient, </a:t>
            </a:r>
            <a:r>
              <a:rPr lang="en-US" sz="1800" b="1" dirty="0">
                <a:latin typeface="+mj-lt"/>
              </a:rPr>
              <a:t>switching from IV cyclophosphamide to mycophenolate mofetil</a:t>
            </a:r>
            <a:r>
              <a:rPr lang="en-US" sz="1800" dirty="0">
                <a:latin typeface="+mj-lt"/>
              </a:rPr>
              <a:t> may reduce relapse risk of PLS/PRES.</a:t>
            </a:r>
          </a:p>
          <a:p>
            <a:endParaRPr lang="en-US" dirty="0"/>
          </a:p>
        </p:txBody>
      </p:sp>
    </p:spTree>
    <p:extLst>
      <p:ext uri="{BB962C8B-B14F-4D97-AF65-F5344CB8AC3E}">
        <p14:creationId xmlns:p14="http://schemas.microsoft.com/office/powerpoint/2010/main" val="108535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1">
            <a:extLst>
              <a:ext uri="{FF2B5EF4-FFF2-40B4-BE49-F238E27FC236}">
                <a16:creationId xmlns:a16="http://schemas.microsoft.com/office/drawing/2014/main" id="{7F6447A0-EA1F-84F7-DE19-4C31585CA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806" y="78165"/>
            <a:ext cx="2486381" cy="617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7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C7B4F-D3FB-5C15-FDBF-DB0218552616}"/>
              </a:ext>
            </a:extLst>
          </p:cNvPr>
          <p:cNvSpPr txBox="1"/>
          <p:nvPr/>
        </p:nvSpPr>
        <p:spPr>
          <a:xfrm>
            <a:off x="273465" y="1683521"/>
            <a:ext cx="2056105" cy="923330"/>
          </a:xfrm>
          <a:prstGeom prst="rect">
            <a:avLst/>
          </a:prstGeom>
          <a:noFill/>
        </p:spPr>
        <p:txBody>
          <a:bodyPr wrap="square" rtlCol="0">
            <a:spAutoFit/>
          </a:bodyPr>
          <a:lstStyle/>
          <a:p>
            <a:r>
              <a:rPr lang="en-US" dirty="0"/>
              <a:t>PRES vs</a:t>
            </a:r>
          </a:p>
          <a:p>
            <a:r>
              <a:rPr lang="en-US" dirty="0"/>
              <a:t>Neuropsychiatric Lupus </a:t>
            </a:r>
          </a:p>
        </p:txBody>
      </p:sp>
      <p:pic>
        <p:nvPicPr>
          <p:cNvPr id="4" name="Picture 3">
            <a:extLst>
              <a:ext uri="{FF2B5EF4-FFF2-40B4-BE49-F238E27FC236}">
                <a16:creationId xmlns:a16="http://schemas.microsoft.com/office/drawing/2014/main" id="{2E3F2946-A022-914F-6D29-2A521BEA0201}"/>
              </a:ext>
            </a:extLst>
          </p:cNvPr>
          <p:cNvPicPr>
            <a:picLocks noChangeAspect="1"/>
          </p:cNvPicPr>
          <p:nvPr/>
        </p:nvPicPr>
        <p:blipFill>
          <a:blip r:embed="rId2"/>
          <a:stretch>
            <a:fillRect/>
          </a:stretch>
        </p:blipFill>
        <p:spPr>
          <a:xfrm>
            <a:off x="2209800" y="1097280"/>
            <a:ext cx="7772400" cy="4663440"/>
          </a:xfrm>
          <a:prstGeom prst="rect">
            <a:avLst/>
          </a:prstGeom>
        </p:spPr>
      </p:pic>
    </p:spTree>
    <p:extLst>
      <p:ext uri="{BB962C8B-B14F-4D97-AF65-F5344CB8AC3E}">
        <p14:creationId xmlns:p14="http://schemas.microsoft.com/office/powerpoint/2010/main" val="313542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0662-F21F-0490-537B-25BCFFB180C9}"/>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E1A81D98-ACD9-3E1C-E2CF-E8B0EAD86210}"/>
              </a:ext>
            </a:extLst>
          </p:cNvPr>
          <p:cNvSpPr>
            <a:spLocks noGrp="1"/>
          </p:cNvSpPr>
          <p:nvPr>
            <p:ph idx="1"/>
          </p:nvPr>
        </p:nvSpPr>
        <p:spPr/>
        <p:txBody>
          <a:bodyPr>
            <a:normAutofit/>
          </a:bodyPr>
          <a:lstStyle/>
          <a:p>
            <a:r>
              <a:rPr lang="en-US" sz="1800" dirty="0">
                <a:latin typeface="+mj-lt"/>
              </a:rPr>
              <a:t>A 67-year-old woman presents with ocular and oral dryness of 5 years duration. She has a daily gritty sensation in her eyes and uses preservative-free eye drops three times daily to alleviate her symptoms. She wakes up at night with a dry mouth and must sip water in order to swallow crackers and other dry foods.</a:t>
            </a:r>
          </a:p>
          <a:p>
            <a:r>
              <a:rPr lang="en-US" sz="1800" dirty="0">
                <a:latin typeface="+mj-lt"/>
              </a:rPr>
              <a:t>The patient has never noted enlargement of her salivary glands. She denies fevers, chills, unintentional weight loss, Raynaud's, inflammatory joint pain, photosensitivity, oral or nasal ulcerations, pleuritic chest pain, shortness of breath, or focal neurologic symptoms.</a:t>
            </a:r>
          </a:p>
          <a:p>
            <a:r>
              <a:rPr lang="en-US" sz="1800" dirty="0">
                <a:latin typeface="+mj-lt"/>
              </a:rPr>
              <a:t>She has mild lower extremity edema which she treats with compression stockings and furosemide as needed. Of note, she has been using this medication over the last two weeks on a more regular basis. She is currently using prescription-strength retinoids topically at night to alleviate photoaging.</a:t>
            </a:r>
          </a:p>
          <a:p>
            <a:endParaRPr lang="en-US" dirty="0"/>
          </a:p>
        </p:txBody>
      </p:sp>
    </p:spTree>
    <p:extLst>
      <p:ext uri="{BB962C8B-B14F-4D97-AF65-F5344CB8AC3E}">
        <p14:creationId xmlns:p14="http://schemas.microsoft.com/office/powerpoint/2010/main" val="76656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EF23-9F98-8EDB-D917-50073F64A8A2}"/>
              </a:ext>
            </a:extLst>
          </p:cNvPr>
          <p:cNvSpPr>
            <a:spLocks noGrp="1"/>
          </p:cNvSpPr>
          <p:nvPr>
            <p:ph type="title"/>
          </p:nvPr>
        </p:nvSpPr>
        <p:spPr/>
        <p:txBody>
          <a:bodyPr/>
          <a:lstStyle/>
          <a:p>
            <a:r>
              <a:rPr lang="en-US" dirty="0"/>
              <a:t>Physical examination</a:t>
            </a:r>
          </a:p>
        </p:txBody>
      </p:sp>
      <p:sp>
        <p:nvSpPr>
          <p:cNvPr id="3" name="Content Placeholder 2">
            <a:extLst>
              <a:ext uri="{FF2B5EF4-FFF2-40B4-BE49-F238E27FC236}">
                <a16:creationId xmlns:a16="http://schemas.microsoft.com/office/drawing/2014/main" id="{65CB71A4-56EB-A11D-5CA8-3E6ED5F0BD52}"/>
              </a:ext>
            </a:extLst>
          </p:cNvPr>
          <p:cNvSpPr>
            <a:spLocks noGrp="1"/>
          </p:cNvSpPr>
          <p:nvPr>
            <p:ph idx="1"/>
          </p:nvPr>
        </p:nvSpPr>
        <p:spPr/>
        <p:txBody>
          <a:bodyPr>
            <a:normAutofit/>
          </a:bodyPr>
          <a:lstStyle/>
          <a:p>
            <a:r>
              <a:rPr lang="en-US" sz="1800" dirty="0">
                <a:latin typeface="+mj-lt"/>
              </a:rPr>
              <a:t>Reduced sublingual salivary pooling.</a:t>
            </a:r>
          </a:p>
          <a:p>
            <a:r>
              <a:rPr lang="en-US" sz="1800" dirty="0">
                <a:latin typeface="+mj-lt"/>
              </a:rPr>
              <a:t>No major salivary gland tenderness or enlargement.</a:t>
            </a:r>
          </a:p>
          <a:p>
            <a:r>
              <a:rPr lang="en-US" sz="1800" dirty="0">
                <a:latin typeface="+mj-lt"/>
              </a:rPr>
              <a:t>Saliva can be expressed from Stenson's ducts bilaterally.</a:t>
            </a:r>
          </a:p>
          <a:p>
            <a:r>
              <a:rPr lang="en-US" sz="1800" dirty="0">
                <a:latin typeface="+mj-lt"/>
              </a:rPr>
              <a:t>Tongue is without fissuring or papillary atrophy.</a:t>
            </a:r>
          </a:p>
          <a:p>
            <a:r>
              <a:rPr lang="en-US" sz="1800" dirty="0">
                <a:latin typeface="+mj-lt"/>
              </a:rPr>
              <a:t>No evidence of synovitis, rash, lymphadenopathy, abnormal breath sounds, or splenomegaly.</a:t>
            </a:r>
          </a:p>
          <a:p>
            <a:pPr marL="0" indent="0">
              <a:buNone/>
            </a:pPr>
            <a:r>
              <a:rPr lang="en-US" sz="1800" b="1" dirty="0">
                <a:latin typeface="+mj-lt"/>
              </a:rPr>
              <a:t>Objective Tests:</a:t>
            </a:r>
            <a:endParaRPr lang="en-US" sz="1800" dirty="0">
              <a:latin typeface="+mj-lt"/>
            </a:endParaRPr>
          </a:p>
          <a:p>
            <a:r>
              <a:rPr lang="en-US" sz="1800" dirty="0">
                <a:latin typeface="+mj-lt"/>
              </a:rPr>
              <a:t>Unstimulated whole salivary flow: 0.2 mL/5-minutes</a:t>
            </a:r>
          </a:p>
          <a:p>
            <a:r>
              <a:rPr lang="en-US" sz="1800" dirty="0">
                <a:latin typeface="+mj-lt"/>
              </a:rPr>
              <a:t>Schirmer's test: 1 mm of wetting in each eye after 5 minutes</a:t>
            </a:r>
          </a:p>
          <a:p>
            <a:endParaRPr lang="en-US" dirty="0"/>
          </a:p>
        </p:txBody>
      </p:sp>
    </p:spTree>
    <p:extLst>
      <p:ext uri="{BB962C8B-B14F-4D97-AF65-F5344CB8AC3E}">
        <p14:creationId xmlns:p14="http://schemas.microsoft.com/office/powerpoint/2010/main" val="1234247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7A5D-9F20-95B3-3B24-CD12CB834AF6}"/>
              </a:ext>
            </a:extLst>
          </p:cNvPr>
          <p:cNvSpPr>
            <a:spLocks noGrp="1"/>
          </p:cNvSpPr>
          <p:nvPr>
            <p:ph type="title"/>
          </p:nvPr>
        </p:nvSpPr>
        <p:spPr/>
        <p:txBody>
          <a:bodyPr/>
          <a:lstStyle/>
          <a:p>
            <a:r>
              <a:rPr lang="en-US" dirty="0"/>
              <a:t>Laboratory findings</a:t>
            </a:r>
          </a:p>
        </p:txBody>
      </p:sp>
      <p:sp>
        <p:nvSpPr>
          <p:cNvPr id="3" name="Content Placeholder 2">
            <a:extLst>
              <a:ext uri="{FF2B5EF4-FFF2-40B4-BE49-F238E27FC236}">
                <a16:creationId xmlns:a16="http://schemas.microsoft.com/office/drawing/2014/main" id="{17586755-EFA4-AB95-7172-2E856090F71A}"/>
              </a:ext>
            </a:extLst>
          </p:cNvPr>
          <p:cNvSpPr>
            <a:spLocks noGrp="1"/>
          </p:cNvSpPr>
          <p:nvPr>
            <p:ph idx="1"/>
          </p:nvPr>
        </p:nvSpPr>
        <p:spPr/>
        <p:txBody>
          <a:bodyPr/>
          <a:lstStyle/>
          <a:p>
            <a:r>
              <a:rPr lang="en-US" sz="1800" dirty="0">
                <a:latin typeface="+mj-lt"/>
              </a:rPr>
              <a:t>ANA: 1:160 (homogenous staining)</a:t>
            </a:r>
          </a:p>
          <a:p>
            <a:r>
              <a:rPr lang="en-US" sz="1800" dirty="0">
                <a:latin typeface="+mj-lt"/>
              </a:rPr>
              <a:t>Rheumatoid factor: negative</a:t>
            </a:r>
          </a:p>
          <a:p>
            <a:r>
              <a:rPr lang="en-US" sz="1800" dirty="0">
                <a:latin typeface="+mj-lt"/>
              </a:rPr>
              <a:t>Anti-SSA antibody: negative</a:t>
            </a:r>
          </a:p>
          <a:p>
            <a:r>
              <a:rPr lang="en-US" sz="1800" dirty="0">
                <a:latin typeface="+mj-lt"/>
              </a:rPr>
              <a:t>Anti-SSB antibody: negative</a:t>
            </a:r>
          </a:p>
          <a:p>
            <a:endParaRPr lang="en-US" dirty="0"/>
          </a:p>
        </p:txBody>
      </p:sp>
    </p:spTree>
    <p:extLst>
      <p:ext uri="{BB962C8B-B14F-4D97-AF65-F5344CB8AC3E}">
        <p14:creationId xmlns:p14="http://schemas.microsoft.com/office/powerpoint/2010/main" val="2951631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3104-4FAD-F556-8BBB-0565016403B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25DDEBAF-0587-C36B-C0E4-822B2CD28E10}"/>
              </a:ext>
            </a:extLst>
          </p:cNvPr>
          <p:cNvSpPr>
            <a:spLocks noGrp="1"/>
          </p:cNvSpPr>
          <p:nvPr>
            <p:ph idx="1"/>
          </p:nvPr>
        </p:nvSpPr>
        <p:spPr/>
        <p:txBody>
          <a:bodyPr>
            <a:normAutofit/>
          </a:bodyPr>
          <a:lstStyle/>
          <a:p>
            <a:pPr marL="0" indent="0">
              <a:buNone/>
            </a:pPr>
            <a:r>
              <a:rPr lang="en-US" sz="1800" b="1" dirty="0">
                <a:latin typeface="+mj-lt"/>
              </a:rPr>
              <a:t>What should be the next step to complete a diagnostic evaluation for Sjögren's?</a:t>
            </a:r>
            <a:endParaRPr lang="en-US" sz="1800" dirty="0">
              <a:latin typeface="+mj-lt"/>
            </a:endParaRPr>
          </a:p>
          <a:p>
            <a:r>
              <a:rPr lang="en-US" sz="1800" dirty="0">
                <a:latin typeface="+mj-lt"/>
              </a:rPr>
              <a:t>A. Perform salivary gland ultrasound</a:t>
            </a:r>
            <a:br>
              <a:rPr lang="en-US" sz="1800" dirty="0">
                <a:latin typeface="+mj-lt"/>
              </a:rPr>
            </a:br>
            <a:r>
              <a:rPr lang="en-US" sz="1800" dirty="0">
                <a:latin typeface="+mj-lt"/>
              </a:rPr>
              <a:t>B. Send her to a cornea expert for a dry eye exam, to include ocular surface staining assessment with both fluorescein and </a:t>
            </a:r>
            <a:r>
              <a:rPr lang="en-US" sz="1800" dirty="0" err="1">
                <a:latin typeface="+mj-lt"/>
              </a:rPr>
              <a:t>lissamine</a:t>
            </a:r>
            <a:r>
              <a:rPr lang="en-US" sz="1800" dirty="0">
                <a:latin typeface="+mj-lt"/>
              </a:rPr>
              <a:t> green</a:t>
            </a:r>
            <a:br>
              <a:rPr lang="en-US" sz="1800" dirty="0">
                <a:latin typeface="+mj-lt"/>
              </a:rPr>
            </a:br>
            <a:r>
              <a:rPr lang="en-US" sz="1800" dirty="0">
                <a:latin typeface="+mj-lt"/>
              </a:rPr>
              <a:t>C. Send for labial salivary gland biopsy</a:t>
            </a:r>
            <a:br>
              <a:rPr lang="en-US" sz="1800" dirty="0">
                <a:latin typeface="+mj-lt"/>
              </a:rPr>
            </a:br>
            <a:r>
              <a:rPr lang="en-US" sz="1800" dirty="0">
                <a:latin typeface="+mj-lt"/>
              </a:rPr>
              <a:t>D. Order a send-out lab for early markers: salivary protein-1 (SP-1), carbonic anhydrase 6 (CA6), and parotid secretory protein (PSP)</a:t>
            </a:r>
          </a:p>
          <a:p>
            <a:r>
              <a:rPr lang="en-US" sz="1800" b="1" dirty="0">
                <a:latin typeface="+mj-lt"/>
              </a:rPr>
              <a:t>Answer:</a:t>
            </a:r>
            <a:r>
              <a:rPr lang="en-US" sz="1800" dirty="0">
                <a:latin typeface="+mj-lt"/>
              </a:rPr>
              <a:t> C</a:t>
            </a:r>
          </a:p>
          <a:p>
            <a:endParaRPr lang="en-US" dirty="0"/>
          </a:p>
        </p:txBody>
      </p:sp>
    </p:spTree>
    <p:extLst>
      <p:ext uri="{BB962C8B-B14F-4D97-AF65-F5344CB8AC3E}">
        <p14:creationId xmlns:p14="http://schemas.microsoft.com/office/powerpoint/2010/main" val="406690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CC87-C0B4-9425-DCA1-32FF24C28EFA}"/>
              </a:ext>
            </a:extLst>
          </p:cNvPr>
          <p:cNvSpPr>
            <a:spLocks noGrp="1"/>
          </p:cNvSpPr>
          <p:nvPr>
            <p:ph type="title"/>
          </p:nvPr>
        </p:nvSpPr>
        <p:spPr/>
        <p:txBody>
          <a:bodyPr/>
          <a:lstStyle/>
          <a:p>
            <a:r>
              <a:rPr lang="en-US" dirty="0"/>
              <a:t>Explanation/Rationale</a:t>
            </a:r>
          </a:p>
        </p:txBody>
      </p:sp>
      <p:sp>
        <p:nvSpPr>
          <p:cNvPr id="3" name="Content Placeholder 2">
            <a:extLst>
              <a:ext uri="{FF2B5EF4-FFF2-40B4-BE49-F238E27FC236}">
                <a16:creationId xmlns:a16="http://schemas.microsoft.com/office/drawing/2014/main" id="{273280E3-970D-18FD-9CE5-A29B3EBBFF0C}"/>
              </a:ext>
            </a:extLst>
          </p:cNvPr>
          <p:cNvSpPr>
            <a:spLocks noGrp="1"/>
          </p:cNvSpPr>
          <p:nvPr>
            <p:ph idx="1"/>
          </p:nvPr>
        </p:nvSpPr>
        <p:spPr/>
        <p:txBody>
          <a:bodyPr>
            <a:normAutofit/>
          </a:bodyPr>
          <a:lstStyle/>
          <a:p>
            <a:r>
              <a:rPr lang="en-US" sz="1900" dirty="0">
                <a:latin typeface="+mj-lt"/>
              </a:rPr>
              <a:t>This patient presents with symptoms of dryness and has </a:t>
            </a:r>
            <a:r>
              <a:rPr lang="en-US" sz="1900" b="1" dirty="0">
                <a:latin typeface="+mj-lt"/>
              </a:rPr>
              <a:t>low tear and saliva flow rates</a:t>
            </a:r>
            <a:r>
              <a:rPr lang="en-US" sz="1900" dirty="0">
                <a:latin typeface="+mj-lt"/>
              </a:rPr>
              <a:t> (by the stringent 2016 American College of Rheumatology [ACR]/European Alliance of Associations for Rheumatology [EULAR] criteria).</a:t>
            </a:r>
          </a:p>
          <a:p>
            <a:r>
              <a:rPr lang="en-US" sz="1900" dirty="0">
                <a:latin typeface="+mj-lt"/>
              </a:rPr>
              <a:t>To differentiate dryness in the setting of </a:t>
            </a:r>
            <a:r>
              <a:rPr lang="en-US" sz="1900" b="1" dirty="0">
                <a:latin typeface="+mj-lt"/>
              </a:rPr>
              <a:t>Sjögren's disease (</a:t>
            </a:r>
            <a:r>
              <a:rPr lang="en-US" sz="1900" b="1" dirty="0" err="1">
                <a:latin typeface="+mj-lt"/>
              </a:rPr>
              <a:t>SjD</a:t>
            </a:r>
            <a:r>
              <a:rPr lang="en-US" sz="1900" b="1" dirty="0">
                <a:latin typeface="+mj-lt"/>
              </a:rPr>
              <a:t>)</a:t>
            </a:r>
            <a:r>
              <a:rPr lang="en-US" sz="1900" dirty="0">
                <a:latin typeface="+mj-lt"/>
              </a:rPr>
              <a:t> from other causes, it is imperative to establish that </a:t>
            </a:r>
            <a:r>
              <a:rPr lang="en-US" sz="1900" b="1" dirty="0">
                <a:latin typeface="+mj-lt"/>
              </a:rPr>
              <a:t>autoimmunity is driving the dryness</a:t>
            </a:r>
            <a:r>
              <a:rPr lang="en-US" sz="1900" dirty="0">
                <a:latin typeface="+mj-lt"/>
              </a:rPr>
              <a:t>.</a:t>
            </a:r>
          </a:p>
          <a:p>
            <a:pPr marL="0" indent="0">
              <a:buNone/>
            </a:pPr>
            <a:endParaRPr lang="en-US" dirty="0"/>
          </a:p>
        </p:txBody>
      </p:sp>
    </p:spTree>
    <p:extLst>
      <p:ext uri="{BB962C8B-B14F-4D97-AF65-F5344CB8AC3E}">
        <p14:creationId xmlns:p14="http://schemas.microsoft.com/office/powerpoint/2010/main" val="698031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7B47D-20A8-AC45-DDED-FB9892C76A8A}"/>
              </a:ext>
            </a:extLst>
          </p:cNvPr>
          <p:cNvPicPr>
            <a:picLocks noChangeAspect="1"/>
          </p:cNvPicPr>
          <p:nvPr/>
        </p:nvPicPr>
        <p:blipFill>
          <a:blip r:embed="rId2"/>
          <a:stretch>
            <a:fillRect/>
          </a:stretch>
        </p:blipFill>
        <p:spPr>
          <a:xfrm>
            <a:off x="560461" y="359477"/>
            <a:ext cx="7772400" cy="4669169"/>
          </a:xfrm>
          <a:prstGeom prst="rect">
            <a:avLst/>
          </a:prstGeom>
        </p:spPr>
      </p:pic>
      <p:sp>
        <p:nvSpPr>
          <p:cNvPr id="5" name="TextBox 4">
            <a:extLst>
              <a:ext uri="{FF2B5EF4-FFF2-40B4-BE49-F238E27FC236}">
                <a16:creationId xmlns:a16="http://schemas.microsoft.com/office/drawing/2014/main" id="{0F8A2CC1-D9A5-37C5-C2F3-A85169B79933}"/>
              </a:ext>
            </a:extLst>
          </p:cNvPr>
          <p:cNvSpPr txBox="1"/>
          <p:nvPr/>
        </p:nvSpPr>
        <p:spPr>
          <a:xfrm>
            <a:off x="2033899" y="5315484"/>
            <a:ext cx="7019297" cy="646331"/>
          </a:xfrm>
          <a:prstGeom prst="rect">
            <a:avLst/>
          </a:prstGeom>
          <a:noFill/>
        </p:spPr>
        <p:txBody>
          <a:bodyPr wrap="square">
            <a:spAutoFit/>
          </a:bodyPr>
          <a:lstStyle/>
          <a:p>
            <a:pPr lvl="1"/>
            <a:r>
              <a:rPr lang="en-US" sz="1800" dirty="0">
                <a:latin typeface="+mj-lt"/>
              </a:rPr>
              <a:t>Currently, </a:t>
            </a:r>
            <a:r>
              <a:rPr lang="en-US" sz="1800" b="1" dirty="0">
                <a:latin typeface="+mj-lt"/>
              </a:rPr>
              <a:t>labial salivary gland biopsy remains the gold standard</a:t>
            </a:r>
            <a:r>
              <a:rPr lang="en-US" sz="1800" dirty="0">
                <a:latin typeface="+mj-lt"/>
              </a:rPr>
              <a:t> for diagnosis of anti-SSA antibody negative Sjögren's patients.</a:t>
            </a:r>
          </a:p>
        </p:txBody>
      </p:sp>
    </p:spTree>
    <p:extLst>
      <p:ext uri="{BB962C8B-B14F-4D97-AF65-F5344CB8AC3E}">
        <p14:creationId xmlns:p14="http://schemas.microsoft.com/office/powerpoint/2010/main" val="50812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E1C69C-B7F8-6E08-907D-C9E1653E5EC7}"/>
              </a:ext>
            </a:extLst>
          </p:cNvPr>
          <p:cNvPicPr>
            <a:picLocks noChangeAspect="1"/>
          </p:cNvPicPr>
          <p:nvPr/>
        </p:nvPicPr>
        <p:blipFill>
          <a:blip r:embed="rId2"/>
          <a:stretch>
            <a:fillRect/>
          </a:stretch>
        </p:blipFill>
        <p:spPr>
          <a:xfrm>
            <a:off x="2209800" y="1867448"/>
            <a:ext cx="7772400" cy="4539081"/>
          </a:xfrm>
          <a:prstGeom prst="rect">
            <a:avLst/>
          </a:prstGeom>
        </p:spPr>
      </p:pic>
      <p:sp>
        <p:nvSpPr>
          <p:cNvPr id="6" name="TextBox 5">
            <a:extLst>
              <a:ext uri="{FF2B5EF4-FFF2-40B4-BE49-F238E27FC236}">
                <a16:creationId xmlns:a16="http://schemas.microsoft.com/office/drawing/2014/main" id="{51030F99-A595-51FA-D083-CCA0EE133AEA}"/>
              </a:ext>
            </a:extLst>
          </p:cNvPr>
          <p:cNvSpPr txBox="1"/>
          <p:nvPr/>
        </p:nvSpPr>
        <p:spPr>
          <a:xfrm>
            <a:off x="3117078" y="944118"/>
            <a:ext cx="6097424" cy="923330"/>
          </a:xfrm>
          <a:prstGeom prst="rect">
            <a:avLst/>
          </a:prstGeom>
          <a:noFill/>
        </p:spPr>
        <p:txBody>
          <a:bodyPr wrap="square">
            <a:spAutoFit/>
          </a:bodyPr>
          <a:lstStyle/>
          <a:p>
            <a:r>
              <a:rPr lang="en-US" dirty="0">
                <a:latin typeface="+mj-lt"/>
              </a:rPr>
              <a:t>Findings of minor salivary gland biopsy : </a:t>
            </a:r>
            <a:r>
              <a:rPr lang="en-US" b="0" i="0" u="none" strike="noStrike" dirty="0">
                <a:effectLst/>
                <a:latin typeface="+mj-lt"/>
              </a:rPr>
              <a:t>The characteristic finding is </a:t>
            </a:r>
            <a:r>
              <a:rPr lang="en-US" b="1" i="0" u="none" strike="noStrike" dirty="0">
                <a:effectLst/>
                <a:latin typeface="+mj-lt"/>
              </a:rPr>
              <a:t>focal lymphocytic sialadenitis (FLS)</a:t>
            </a:r>
            <a:r>
              <a:rPr lang="en-US" b="0" i="0" u="none" strike="noStrike" dirty="0">
                <a:effectLst/>
                <a:latin typeface="+mj-lt"/>
              </a:rPr>
              <a:t>—periductal aggregates of lymphocytes</a:t>
            </a:r>
            <a:endParaRPr lang="en-US" dirty="0">
              <a:latin typeface="+mj-lt"/>
            </a:endParaRPr>
          </a:p>
        </p:txBody>
      </p:sp>
    </p:spTree>
    <p:extLst>
      <p:ext uri="{BB962C8B-B14F-4D97-AF65-F5344CB8AC3E}">
        <p14:creationId xmlns:p14="http://schemas.microsoft.com/office/powerpoint/2010/main" val="2042896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509C3-19E7-5500-9083-5889408E6602}"/>
              </a:ext>
            </a:extLst>
          </p:cNvPr>
          <p:cNvSpPr txBox="1"/>
          <p:nvPr/>
        </p:nvSpPr>
        <p:spPr>
          <a:xfrm>
            <a:off x="613611" y="2290813"/>
            <a:ext cx="3611880" cy="1754326"/>
          </a:xfrm>
          <a:prstGeom prst="rect">
            <a:avLst/>
          </a:prstGeom>
          <a:noFill/>
        </p:spPr>
        <p:txBody>
          <a:bodyPr wrap="square">
            <a:spAutoFit/>
          </a:bodyPr>
          <a:lstStyle/>
          <a:p>
            <a:pPr>
              <a:buNone/>
            </a:pPr>
            <a:r>
              <a:rPr lang="en-US" dirty="0">
                <a:latin typeface="+mj-lt"/>
              </a:rPr>
              <a:t>Focal lymphocytic sialadenitis: Dense aggregates of lymphocytes (focus) adjacent to salivary ducts and acini. A “focus” = ≥50 lymphocytes in a 4 mm² area.</a:t>
            </a:r>
          </a:p>
          <a:p>
            <a:pPr>
              <a:buNone/>
            </a:pPr>
            <a:endParaRPr lang="en-US" dirty="0">
              <a:latin typeface="+mj-lt"/>
            </a:endParaRPr>
          </a:p>
        </p:txBody>
      </p:sp>
      <p:pic>
        <p:nvPicPr>
          <p:cNvPr id="8196" name="Picture 4" descr="Focal lymphocytic sialadenitis (FLS) comprised of mononuclear cell... |  Download Scientific Diagram">
            <a:extLst>
              <a:ext uri="{FF2B5EF4-FFF2-40B4-BE49-F238E27FC236}">
                <a16:creationId xmlns:a16="http://schemas.microsoft.com/office/drawing/2014/main" id="{DBA9B2EE-1CAD-3336-ACF3-19867DDD6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760" y="510138"/>
            <a:ext cx="3611880" cy="341218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e accessory salivary gland biopsy showed grade 4 lymphocytic... |  Download Scientific Diagram">
            <a:extLst>
              <a:ext uri="{FF2B5EF4-FFF2-40B4-BE49-F238E27FC236}">
                <a16:creationId xmlns:a16="http://schemas.microsoft.com/office/drawing/2014/main" id="{703811A1-C76C-E3B1-89A9-95F1EDC4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511" y="2216228"/>
            <a:ext cx="33020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144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ontiers | Normal-Appearing Salivary Gland Ultrasonography Identifies a  Milder Phenotype of Primary Sjögren's Syndrome">
            <a:extLst>
              <a:ext uri="{FF2B5EF4-FFF2-40B4-BE49-F238E27FC236}">
                <a16:creationId xmlns:a16="http://schemas.microsoft.com/office/drawing/2014/main" id="{1E01ACE2-C0F2-BE68-EE4F-871977F2E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654" y="0"/>
            <a:ext cx="4702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06F645-9AF8-8B23-7159-46366FEB5DF7}"/>
              </a:ext>
            </a:extLst>
          </p:cNvPr>
          <p:cNvSpPr txBox="1"/>
          <p:nvPr/>
        </p:nvSpPr>
        <p:spPr>
          <a:xfrm>
            <a:off x="160234" y="1257969"/>
            <a:ext cx="6097424" cy="3416320"/>
          </a:xfrm>
          <a:prstGeom prst="rect">
            <a:avLst/>
          </a:prstGeom>
          <a:noFill/>
        </p:spPr>
        <p:txBody>
          <a:bodyPr wrap="square">
            <a:spAutoFit/>
          </a:bodyPr>
          <a:lstStyle/>
          <a:p>
            <a:pPr>
              <a:buNone/>
            </a:pPr>
            <a:r>
              <a:rPr lang="en-US" b="1" dirty="0">
                <a:latin typeface="+mj-lt"/>
              </a:rPr>
              <a:t>Patchy or “honeycomb-like” appearance of normally smooth gland tissue.</a:t>
            </a:r>
          </a:p>
          <a:p>
            <a:pPr>
              <a:buNone/>
            </a:pPr>
            <a:endParaRPr lang="en-US" b="1" dirty="0">
              <a:latin typeface="+mj-lt"/>
            </a:endParaRPr>
          </a:p>
          <a:p>
            <a:pPr>
              <a:buNone/>
            </a:pPr>
            <a:r>
              <a:rPr lang="en-US" b="1" dirty="0">
                <a:latin typeface="+mj-lt"/>
              </a:rPr>
              <a:t>Small, multiple, rounded/oval dark spots → lymphocytic infiltration or tissue destruction.</a:t>
            </a:r>
          </a:p>
          <a:p>
            <a:pPr>
              <a:buNone/>
            </a:pPr>
            <a:endParaRPr lang="en-US" b="1" dirty="0">
              <a:latin typeface="+mj-lt"/>
            </a:endParaRPr>
          </a:p>
          <a:p>
            <a:pPr>
              <a:buNone/>
            </a:pPr>
            <a:r>
              <a:rPr lang="en-US" b="1" dirty="0">
                <a:latin typeface="+mj-lt"/>
              </a:rPr>
              <a:t>Bright white lines or spots → fibrosis or fatty infiltration.</a:t>
            </a:r>
          </a:p>
          <a:p>
            <a:pPr>
              <a:buNone/>
            </a:pPr>
            <a:endParaRPr lang="en-US" b="1" dirty="0">
              <a:latin typeface="+mj-lt"/>
            </a:endParaRPr>
          </a:p>
          <a:p>
            <a:pPr>
              <a:buNone/>
            </a:pPr>
            <a:r>
              <a:rPr lang="en-US" b="1" dirty="0">
                <a:latin typeface="+mj-lt"/>
              </a:rPr>
              <a:t>Gland edges difficult to distinguish from surrounding tissue.</a:t>
            </a:r>
          </a:p>
          <a:p>
            <a:pPr>
              <a:buNone/>
            </a:pPr>
            <a:endParaRPr lang="en-US" b="1" dirty="0">
              <a:latin typeface="+mj-lt"/>
            </a:endParaRPr>
          </a:p>
          <a:p>
            <a:pPr>
              <a:buNone/>
            </a:pPr>
            <a:r>
              <a:rPr lang="en-US" b="1" dirty="0">
                <a:latin typeface="+mj-lt"/>
              </a:rPr>
              <a:t>Color Doppler shows increased blood flow in active inflammation.</a:t>
            </a:r>
          </a:p>
        </p:txBody>
      </p:sp>
      <p:sp>
        <p:nvSpPr>
          <p:cNvPr id="7" name="TextBox 6">
            <a:extLst>
              <a:ext uri="{FF2B5EF4-FFF2-40B4-BE49-F238E27FC236}">
                <a16:creationId xmlns:a16="http://schemas.microsoft.com/office/drawing/2014/main" id="{F53231C0-5716-D1F7-2FF9-3A16A3AAE6F1}"/>
              </a:ext>
            </a:extLst>
          </p:cNvPr>
          <p:cNvSpPr txBox="1"/>
          <p:nvPr/>
        </p:nvSpPr>
        <p:spPr>
          <a:xfrm>
            <a:off x="1674976" y="427290"/>
            <a:ext cx="1779013" cy="369332"/>
          </a:xfrm>
          <a:prstGeom prst="rect">
            <a:avLst/>
          </a:prstGeom>
          <a:noFill/>
        </p:spPr>
        <p:txBody>
          <a:bodyPr wrap="none" rtlCol="0">
            <a:spAutoFit/>
          </a:bodyPr>
          <a:lstStyle/>
          <a:p>
            <a:r>
              <a:rPr lang="en-US" dirty="0"/>
              <a:t>Salivary gland US</a:t>
            </a:r>
          </a:p>
        </p:txBody>
      </p:sp>
    </p:spTree>
    <p:extLst>
      <p:ext uri="{BB962C8B-B14F-4D97-AF65-F5344CB8AC3E}">
        <p14:creationId xmlns:p14="http://schemas.microsoft.com/office/powerpoint/2010/main" val="346051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6777-6F04-66A4-56DC-05073A72B679}"/>
              </a:ext>
            </a:extLst>
          </p:cNvPr>
          <p:cNvSpPr>
            <a:spLocks noGrp="1"/>
          </p:cNvSpPr>
          <p:nvPr>
            <p:ph type="title"/>
          </p:nvPr>
        </p:nvSpPr>
        <p:spPr>
          <a:xfrm>
            <a:off x="838200" y="162371"/>
            <a:ext cx="10515600" cy="1528318"/>
          </a:xfrm>
        </p:spPr>
        <p:txBody>
          <a:bodyPr>
            <a:normAutofit fontScale="90000"/>
          </a:bodyPr>
          <a:lstStyle/>
          <a:p>
            <a:br>
              <a:rPr lang="en-US" b="1" dirty="0"/>
            </a:br>
            <a:r>
              <a:rPr lang="en-US" sz="3600" b="1" dirty="0"/>
              <a:t>Which one of the following should you recommend for cancer screening at this time?</a:t>
            </a:r>
            <a:br>
              <a:rPr lang="en-US" sz="3600" b="1" dirty="0"/>
            </a:br>
            <a:endParaRPr lang="en-US" sz="3600" dirty="0"/>
          </a:p>
        </p:txBody>
      </p:sp>
      <p:sp>
        <p:nvSpPr>
          <p:cNvPr id="3" name="Content Placeholder 2">
            <a:extLst>
              <a:ext uri="{FF2B5EF4-FFF2-40B4-BE49-F238E27FC236}">
                <a16:creationId xmlns:a16="http://schemas.microsoft.com/office/drawing/2014/main" id="{E96512AB-D9B8-6DF7-8BEB-71D7F8228D0B}"/>
              </a:ext>
            </a:extLst>
          </p:cNvPr>
          <p:cNvSpPr>
            <a:spLocks noGrp="1"/>
          </p:cNvSpPr>
          <p:nvPr>
            <p:ph idx="1"/>
          </p:nvPr>
        </p:nvSpPr>
        <p:spPr/>
        <p:txBody>
          <a:bodyPr>
            <a:normAutofit/>
          </a:bodyPr>
          <a:lstStyle/>
          <a:p>
            <a:pPr marL="0" indent="0">
              <a:buNone/>
            </a:pPr>
            <a:endParaRPr lang="en-US" sz="1900" b="1" dirty="0">
              <a:latin typeface="+mj-lt"/>
            </a:endParaRPr>
          </a:p>
          <a:p>
            <a:r>
              <a:rPr lang="en-US" sz="1900" b="1" dirty="0">
                <a:latin typeface="+mj-lt"/>
              </a:rPr>
              <a:t>A.</a:t>
            </a:r>
            <a:r>
              <a:rPr lang="en-US" sz="1900" dirty="0">
                <a:latin typeface="+mj-lt"/>
              </a:rPr>
              <a:t> No additional screening necessary</a:t>
            </a:r>
          </a:p>
          <a:p>
            <a:r>
              <a:rPr lang="en-US" sz="1900" b="1" dirty="0">
                <a:latin typeface="+mj-lt"/>
              </a:rPr>
              <a:t>B.</a:t>
            </a:r>
            <a:r>
              <a:rPr lang="en-US" sz="1900" dirty="0">
                <a:latin typeface="+mj-lt"/>
              </a:rPr>
              <a:t> Colonoscopy only</a:t>
            </a:r>
          </a:p>
          <a:p>
            <a:r>
              <a:rPr lang="en-US" sz="1900" b="1" dirty="0">
                <a:latin typeface="+mj-lt"/>
              </a:rPr>
              <a:t>C.</a:t>
            </a:r>
            <a:r>
              <a:rPr lang="en-US" sz="1900" dirty="0">
                <a:latin typeface="+mj-lt"/>
              </a:rPr>
              <a:t> CT of chest, abdomen, pelvis, CA-125 blood test, pelvic ultrasound, and colonoscopy</a:t>
            </a:r>
          </a:p>
          <a:p>
            <a:r>
              <a:rPr lang="en-US" sz="1900" b="1" dirty="0">
                <a:latin typeface="+mj-lt"/>
              </a:rPr>
              <a:t>D.</a:t>
            </a:r>
            <a:r>
              <a:rPr lang="en-US" sz="1900" dirty="0">
                <a:latin typeface="+mj-lt"/>
              </a:rPr>
              <a:t> CT of chest, abdomen, pelvis only</a:t>
            </a:r>
          </a:p>
          <a:p>
            <a:pPr marL="0" indent="0">
              <a:buNone/>
            </a:pPr>
            <a:br>
              <a:rPr lang="en-US" sz="1900" dirty="0">
                <a:latin typeface="+mj-lt"/>
              </a:rPr>
            </a:br>
            <a:endParaRPr lang="en-US" sz="1900" dirty="0">
              <a:latin typeface="+mj-lt"/>
            </a:endParaRPr>
          </a:p>
          <a:p>
            <a:r>
              <a:rPr lang="en-US" sz="1900" b="1" dirty="0">
                <a:latin typeface="+mj-lt"/>
              </a:rPr>
              <a:t>Answer: C</a:t>
            </a:r>
          </a:p>
          <a:p>
            <a:endParaRPr lang="en-US" dirty="0"/>
          </a:p>
        </p:txBody>
      </p:sp>
    </p:spTree>
    <p:extLst>
      <p:ext uri="{BB962C8B-B14F-4D97-AF65-F5344CB8AC3E}">
        <p14:creationId xmlns:p14="http://schemas.microsoft.com/office/powerpoint/2010/main" val="105115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22DCD-578C-18E1-2412-6ECC2EA3FCBC}"/>
              </a:ext>
            </a:extLst>
          </p:cNvPr>
          <p:cNvPicPr>
            <a:picLocks noChangeAspect="1"/>
          </p:cNvPicPr>
          <p:nvPr/>
        </p:nvPicPr>
        <p:blipFill>
          <a:blip r:embed="rId3"/>
          <a:stretch>
            <a:fillRect/>
          </a:stretch>
        </p:blipFill>
        <p:spPr>
          <a:xfrm>
            <a:off x="4161457" y="305721"/>
            <a:ext cx="7772400" cy="3978929"/>
          </a:xfrm>
          <a:prstGeom prst="rect">
            <a:avLst/>
          </a:prstGeom>
        </p:spPr>
      </p:pic>
      <p:sp>
        <p:nvSpPr>
          <p:cNvPr id="3" name="TextBox 2">
            <a:extLst>
              <a:ext uri="{FF2B5EF4-FFF2-40B4-BE49-F238E27FC236}">
                <a16:creationId xmlns:a16="http://schemas.microsoft.com/office/drawing/2014/main" id="{C73C2383-774F-8B25-ACCC-33B52E0B546A}"/>
              </a:ext>
            </a:extLst>
          </p:cNvPr>
          <p:cNvSpPr txBox="1"/>
          <p:nvPr/>
        </p:nvSpPr>
        <p:spPr>
          <a:xfrm rot="10800000" flipV="1">
            <a:off x="290557" y="1699327"/>
            <a:ext cx="2649197" cy="2585323"/>
          </a:xfrm>
          <a:prstGeom prst="rect">
            <a:avLst/>
          </a:prstGeom>
          <a:noFill/>
        </p:spPr>
        <p:txBody>
          <a:bodyPr wrap="square">
            <a:spAutoFit/>
          </a:bodyPr>
          <a:lstStyle/>
          <a:p>
            <a:r>
              <a:rPr lang="en-US" b="1" i="0" u="none" strike="noStrike" dirty="0" err="1">
                <a:solidFill>
                  <a:srgbClr val="000000"/>
                </a:solidFill>
                <a:effectLst/>
                <a:latin typeface="+mj-lt"/>
              </a:rPr>
              <a:t>Lissamine</a:t>
            </a:r>
            <a:r>
              <a:rPr lang="en-US" b="1" i="0" u="none" strike="noStrike" dirty="0">
                <a:solidFill>
                  <a:srgbClr val="000000"/>
                </a:solidFill>
                <a:effectLst/>
                <a:latin typeface="+mj-lt"/>
              </a:rPr>
              <a:t> green and fluorescein staining are used together</a:t>
            </a:r>
            <a:r>
              <a:rPr lang="en-US" b="0" i="0" u="none" strike="noStrike" dirty="0">
                <a:solidFill>
                  <a:srgbClr val="000000"/>
                </a:solidFill>
                <a:effectLst/>
                <a:latin typeface="+mj-lt"/>
              </a:rPr>
              <a:t> to assess ocular surface damage in autoimmune dry eye—</a:t>
            </a:r>
            <a:r>
              <a:rPr lang="en-US" b="0" i="0" u="none" strike="noStrike" dirty="0" err="1">
                <a:solidFill>
                  <a:srgbClr val="000000"/>
                </a:solidFill>
                <a:effectLst/>
                <a:latin typeface="+mj-lt"/>
              </a:rPr>
              <a:t>lissamine</a:t>
            </a:r>
            <a:r>
              <a:rPr lang="en-US" b="0" i="0" u="none" strike="noStrike" dirty="0">
                <a:solidFill>
                  <a:srgbClr val="000000"/>
                </a:solidFill>
                <a:effectLst/>
                <a:latin typeface="+mj-lt"/>
              </a:rPr>
              <a:t> stains devitalized conjunctival cells, fluorescein stains corneal epithelial defects.</a:t>
            </a:r>
            <a:endParaRPr lang="en-US" dirty="0">
              <a:latin typeface="+mj-lt"/>
            </a:endParaRPr>
          </a:p>
        </p:txBody>
      </p:sp>
      <p:sp>
        <p:nvSpPr>
          <p:cNvPr id="6" name="TextBox 5">
            <a:extLst>
              <a:ext uri="{FF2B5EF4-FFF2-40B4-BE49-F238E27FC236}">
                <a16:creationId xmlns:a16="http://schemas.microsoft.com/office/drawing/2014/main" id="{13F2FD0F-3059-5E36-760D-91724648D8DB}"/>
              </a:ext>
            </a:extLst>
          </p:cNvPr>
          <p:cNvSpPr txBox="1"/>
          <p:nvPr/>
        </p:nvSpPr>
        <p:spPr>
          <a:xfrm rot="10800000" flipV="1">
            <a:off x="1090385" y="5255228"/>
            <a:ext cx="4572858" cy="1754326"/>
          </a:xfrm>
          <a:prstGeom prst="rect">
            <a:avLst/>
          </a:prstGeom>
          <a:noFill/>
        </p:spPr>
        <p:txBody>
          <a:bodyPr wrap="square" rtlCol="0">
            <a:spAutoFit/>
          </a:bodyPr>
          <a:lstStyle/>
          <a:p>
            <a:r>
              <a:rPr lang="en-US" dirty="0"/>
              <a:t>Conjunctival </a:t>
            </a:r>
            <a:r>
              <a:rPr lang="en-US" dirty="0" err="1"/>
              <a:t>lissamine</a:t>
            </a:r>
            <a:r>
              <a:rPr lang="en-US" dirty="0"/>
              <a:t> green staining</a:t>
            </a:r>
          </a:p>
          <a:p>
            <a:r>
              <a:rPr lang="en-US" dirty="0"/>
              <a:t>A,C,D </a:t>
            </a:r>
          </a:p>
          <a:p>
            <a:endParaRPr lang="en-US" dirty="0"/>
          </a:p>
          <a:p>
            <a:r>
              <a:rPr lang="en-US" dirty="0"/>
              <a:t>Corneal fluorescein staining </a:t>
            </a:r>
          </a:p>
          <a:p>
            <a:r>
              <a:rPr lang="en-US" dirty="0"/>
              <a:t>B,E</a:t>
            </a:r>
          </a:p>
          <a:p>
            <a:endParaRPr lang="en-US" dirty="0"/>
          </a:p>
        </p:txBody>
      </p:sp>
    </p:spTree>
    <p:extLst>
      <p:ext uri="{BB962C8B-B14F-4D97-AF65-F5344CB8AC3E}">
        <p14:creationId xmlns:p14="http://schemas.microsoft.com/office/powerpoint/2010/main" val="257690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ED67-5777-C835-F5C6-F9041DEC3450}"/>
              </a:ext>
            </a:extLst>
          </p:cNvPr>
          <p:cNvSpPr>
            <a:spLocks noGrp="1"/>
          </p:cNvSpPr>
          <p:nvPr>
            <p:ph type="title"/>
          </p:nvPr>
        </p:nvSpPr>
        <p:spPr/>
        <p:txBody>
          <a:bodyPr/>
          <a:lstStyle/>
          <a:p>
            <a:r>
              <a:rPr lang="en-US" dirty="0"/>
              <a:t>QUESTION 5 : SLE AND THROMBOSIS</a:t>
            </a:r>
          </a:p>
        </p:txBody>
      </p:sp>
      <p:sp>
        <p:nvSpPr>
          <p:cNvPr id="3" name="Content Placeholder 2">
            <a:extLst>
              <a:ext uri="{FF2B5EF4-FFF2-40B4-BE49-F238E27FC236}">
                <a16:creationId xmlns:a16="http://schemas.microsoft.com/office/drawing/2014/main" id="{C40400E9-9C91-081A-C56D-F55FAAD599FA}"/>
              </a:ext>
            </a:extLst>
          </p:cNvPr>
          <p:cNvSpPr>
            <a:spLocks noGrp="1"/>
          </p:cNvSpPr>
          <p:nvPr>
            <p:ph idx="1"/>
          </p:nvPr>
        </p:nvSpPr>
        <p:spPr/>
        <p:txBody>
          <a:bodyPr>
            <a:normAutofit fontScale="70000" lnSpcReduction="20000"/>
          </a:bodyPr>
          <a:lstStyle/>
          <a:p>
            <a:r>
              <a:rPr lang="en-US" sz="2600" b="1" dirty="0">
                <a:latin typeface="+mj-lt"/>
              </a:rPr>
              <a:t>Age/Sex/Race:</a:t>
            </a:r>
            <a:r>
              <a:rPr lang="en-US" sz="2600" dirty="0">
                <a:latin typeface="+mj-lt"/>
              </a:rPr>
              <a:t> 48-year-old white woman</a:t>
            </a:r>
          </a:p>
          <a:p>
            <a:r>
              <a:rPr lang="en-US" sz="2600" b="1" dirty="0">
                <a:latin typeface="+mj-lt"/>
              </a:rPr>
              <a:t>Past Medical History:</a:t>
            </a:r>
            <a:r>
              <a:rPr lang="en-US" sz="2600" dirty="0">
                <a:latin typeface="+mj-lt"/>
              </a:rPr>
              <a:t> Systemic lupus erythematosus (10 years)</a:t>
            </a:r>
          </a:p>
          <a:p>
            <a:pPr lvl="1"/>
            <a:r>
              <a:rPr lang="en-US" sz="2600" dirty="0">
                <a:latin typeface="+mj-lt"/>
              </a:rPr>
              <a:t>Manifestations: arthritis, photosensitivity, discoid rash, leukopenia</a:t>
            </a:r>
          </a:p>
          <a:p>
            <a:pPr lvl="1"/>
            <a:r>
              <a:rPr lang="en-US" sz="2600" dirty="0">
                <a:latin typeface="+mj-lt"/>
              </a:rPr>
              <a:t>Serologies: ANA positive, anti-SS-A positive, dsDNA negative</a:t>
            </a:r>
          </a:p>
          <a:p>
            <a:pPr lvl="1"/>
            <a:r>
              <a:rPr lang="en-US" sz="2600" dirty="0">
                <a:latin typeface="+mj-lt"/>
              </a:rPr>
              <a:t>Complement levels: always normal</a:t>
            </a:r>
          </a:p>
          <a:p>
            <a:r>
              <a:rPr lang="en-US" sz="2600" b="1" dirty="0">
                <a:latin typeface="+mj-lt"/>
              </a:rPr>
              <a:t>Lifestyle:</a:t>
            </a:r>
            <a:r>
              <a:rPr lang="en-US" sz="2600" dirty="0">
                <a:latin typeface="+mj-lt"/>
              </a:rPr>
              <a:t> Occasional smoker, social alcohol use</a:t>
            </a:r>
          </a:p>
          <a:p>
            <a:r>
              <a:rPr lang="en-US" sz="2600" b="1" dirty="0">
                <a:latin typeface="+mj-lt"/>
              </a:rPr>
              <a:t>Family History:</a:t>
            </a:r>
            <a:r>
              <a:rPr lang="en-US" sz="2600" dirty="0">
                <a:latin typeface="+mj-lt"/>
              </a:rPr>
              <a:t> Unremarkable</a:t>
            </a:r>
          </a:p>
          <a:p>
            <a:r>
              <a:rPr lang="en-US" sz="2600" b="1" dirty="0">
                <a:latin typeface="+mj-lt"/>
              </a:rPr>
              <a:t>Recent Event</a:t>
            </a:r>
          </a:p>
          <a:p>
            <a:r>
              <a:rPr lang="en-US" sz="2600" b="1" dirty="0">
                <a:latin typeface="+mj-lt"/>
              </a:rPr>
              <a:t>Presentation:</a:t>
            </a:r>
            <a:r>
              <a:rPr lang="en-US" sz="2600" dirty="0">
                <a:latin typeface="+mj-lt"/>
              </a:rPr>
              <a:t> Right lower extremity swelling</a:t>
            </a:r>
          </a:p>
          <a:p>
            <a:r>
              <a:rPr lang="en-US" sz="2600" b="1" dirty="0">
                <a:latin typeface="+mj-lt"/>
              </a:rPr>
              <a:t>Event:</a:t>
            </a:r>
            <a:r>
              <a:rPr lang="en-US" sz="2600" dirty="0">
                <a:latin typeface="+mj-lt"/>
              </a:rPr>
              <a:t> Distal DVT (posterior tibial vein) after long plane flight</a:t>
            </a:r>
          </a:p>
          <a:p>
            <a:r>
              <a:rPr lang="en-US" sz="2600" b="1" dirty="0">
                <a:latin typeface="+mj-lt"/>
              </a:rPr>
              <a:t>Current Medications:</a:t>
            </a:r>
            <a:endParaRPr lang="en-US" sz="2600" dirty="0">
              <a:latin typeface="+mj-lt"/>
            </a:endParaRPr>
          </a:p>
          <a:p>
            <a:pPr lvl="1"/>
            <a:r>
              <a:rPr lang="en-US" sz="2600" dirty="0">
                <a:latin typeface="+mj-lt"/>
              </a:rPr>
              <a:t>Prednisone 5 mg daily</a:t>
            </a:r>
          </a:p>
          <a:p>
            <a:pPr lvl="1"/>
            <a:r>
              <a:rPr lang="en-US" sz="2600" dirty="0">
                <a:latin typeface="+mj-lt"/>
              </a:rPr>
              <a:t>Hydroxychloroquine 400 mg daily</a:t>
            </a:r>
          </a:p>
          <a:p>
            <a:pPr lvl="1"/>
            <a:r>
              <a:rPr lang="en-US" sz="2600" dirty="0">
                <a:latin typeface="+mj-lt"/>
              </a:rPr>
              <a:t>Calcium + Vitamin D</a:t>
            </a:r>
          </a:p>
          <a:p>
            <a:pPr lvl="1"/>
            <a:r>
              <a:rPr lang="en-US" sz="2600" dirty="0">
                <a:latin typeface="+mj-lt"/>
              </a:rPr>
              <a:t>Rivaroxaban (started 1 month ago)</a:t>
            </a:r>
          </a:p>
          <a:p>
            <a:endParaRPr lang="en-US" dirty="0"/>
          </a:p>
        </p:txBody>
      </p:sp>
    </p:spTree>
    <p:extLst>
      <p:ext uri="{BB962C8B-B14F-4D97-AF65-F5344CB8AC3E}">
        <p14:creationId xmlns:p14="http://schemas.microsoft.com/office/powerpoint/2010/main" val="96379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081E-7DC8-52F0-DB77-CA45257D19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B51B81-805F-3525-9554-2097977B94AD}"/>
              </a:ext>
            </a:extLst>
          </p:cNvPr>
          <p:cNvSpPr>
            <a:spLocks noGrp="1"/>
          </p:cNvSpPr>
          <p:nvPr>
            <p:ph idx="1"/>
          </p:nvPr>
        </p:nvSpPr>
        <p:spPr/>
        <p:txBody>
          <a:bodyPr>
            <a:normAutofit/>
          </a:bodyPr>
          <a:lstStyle/>
          <a:p>
            <a:r>
              <a:rPr lang="en-US" sz="1800" dirty="0">
                <a:latin typeface="+mj-lt"/>
              </a:rPr>
              <a:t>She denies a history of previous venous or arterial thrombosis. </a:t>
            </a:r>
          </a:p>
          <a:p>
            <a:r>
              <a:rPr lang="en-US" sz="1800" dirty="0">
                <a:latin typeface="+mj-lt"/>
              </a:rPr>
              <a:t>She has had one normal pregnancy.</a:t>
            </a:r>
          </a:p>
        </p:txBody>
      </p:sp>
    </p:spTree>
    <p:extLst>
      <p:ext uri="{BB962C8B-B14F-4D97-AF65-F5344CB8AC3E}">
        <p14:creationId xmlns:p14="http://schemas.microsoft.com/office/powerpoint/2010/main" val="2281316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0530-A6BD-0E84-6E57-8957AE771F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FFB908-0035-0086-62B4-99FFC1F7540E}"/>
              </a:ext>
            </a:extLst>
          </p:cNvPr>
          <p:cNvSpPr>
            <a:spLocks noGrp="1"/>
          </p:cNvSpPr>
          <p:nvPr>
            <p:ph idx="1"/>
          </p:nvPr>
        </p:nvSpPr>
        <p:spPr/>
        <p:txBody>
          <a:bodyPr>
            <a:normAutofit fontScale="92500" lnSpcReduction="10000"/>
          </a:bodyPr>
          <a:lstStyle/>
          <a:p>
            <a:pPr marL="0" indent="0">
              <a:buNone/>
            </a:pPr>
            <a:r>
              <a:rPr lang="en-US" sz="2100" b="1" dirty="0">
                <a:latin typeface="+mj-lt"/>
              </a:rPr>
              <a:t>Labs &amp; Imaging</a:t>
            </a:r>
          </a:p>
          <a:p>
            <a:r>
              <a:rPr lang="en-US" sz="2100" dirty="0">
                <a:latin typeface="+mj-lt"/>
              </a:rPr>
              <a:t>CBC: Hct 40%, WBC 3800, </a:t>
            </a:r>
            <a:r>
              <a:rPr lang="en-US" sz="2100" dirty="0" err="1">
                <a:latin typeface="+mj-lt"/>
              </a:rPr>
              <a:t>Plt</a:t>
            </a:r>
            <a:r>
              <a:rPr lang="en-US" sz="2100" dirty="0">
                <a:latin typeface="+mj-lt"/>
              </a:rPr>
              <a:t> 140,000</a:t>
            </a:r>
          </a:p>
          <a:p>
            <a:r>
              <a:rPr lang="en-US" sz="2100" dirty="0">
                <a:latin typeface="+mj-lt"/>
              </a:rPr>
              <a:t>Renal/Liver function: normal</a:t>
            </a:r>
          </a:p>
          <a:p>
            <a:r>
              <a:rPr lang="en-US" sz="2100" dirty="0">
                <a:latin typeface="+mj-lt"/>
              </a:rPr>
              <a:t>Urinalysis: normal</a:t>
            </a:r>
          </a:p>
          <a:p>
            <a:r>
              <a:rPr lang="en-US" sz="2100" dirty="0">
                <a:latin typeface="+mj-lt"/>
              </a:rPr>
              <a:t>PT/PTT: normal</a:t>
            </a:r>
          </a:p>
          <a:p>
            <a:r>
              <a:rPr lang="en-US" sz="2100" dirty="0">
                <a:latin typeface="+mj-lt"/>
              </a:rPr>
              <a:t>Doppler US: distal posterior tibial vein clot</a:t>
            </a:r>
          </a:p>
          <a:p>
            <a:pPr marL="0" indent="0">
              <a:buNone/>
            </a:pPr>
            <a:r>
              <a:rPr lang="en-US" sz="2100" b="1" dirty="0">
                <a:latin typeface="+mj-lt"/>
              </a:rPr>
              <a:t>Physical Exam</a:t>
            </a:r>
          </a:p>
          <a:p>
            <a:r>
              <a:rPr lang="en-US" sz="2100" dirty="0">
                <a:latin typeface="+mj-lt"/>
              </a:rPr>
              <a:t>Obese</a:t>
            </a:r>
          </a:p>
          <a:p>
            <a:r>
              <a:rPr lang="en-US" sz="2100" dirty="0">
                <a:latin typeface="+mj-lt"/>
              </a:rPr>
              <a:t>Mild mottling of lower extremities (resolves with warming → </a:t>
            </a:r>
            <a:r>
              <a:rPr lang="en-US" sz="2100" b="1" dirty="0">
                <a:latin typeface="+mj-lt"/>
              </a:rPr>
              <a:t>cutis marmorata</a:t>
            </a:r>
            <a:r>
              <a:rPr lang="en-US" sz="2100" dirty="0">
                <a:latin typeface="+mj-lt"/>
              </a:rPr>
              <a:t>)</a:t>
            </a:r>
          </a:p>
          <a:p>
            <a:r>
              <a:rPr lang="en-US" sz="2100" dirty="0">
                <a:latin typeface="+mj-lt"/>
              </a:rPr>
              <a:t>Mild alopecia</a:t>
            </a:r>
          </a:p>
          <a:p>
            <a:r>
              <a:rPr lang="en-US" sz="2100" dirty="0">
                <a:latin typeface="+mj-lt"/>
              </a:rPr>
              <a:t>Healed discoid lupus lesion on left ear</a:t>
            </a:r>
          </a:p>
          <a:p>
            <a:r>
              <a:rPr lang="en-US" sz="2100" dirty="0">
                <a:latin typeface="+mj-lt"/>
              </a:rPr>
              <a:t>Right lower extremity: swelling below the knee</a:t>
            </a:r>
          </a:p>
          <a:p>
            <a:endParaRPr lang="en-US" dirty="0"/>
          </a:p>
        </p:txBody>
      </p:sp>
    </p:spTree>
    <p:extLst>
      <p:ext uri="{BB962C8B-B14F-4D97-AF65-F5344CB8AC3E}">
        <p14:creationId xmlns:p14="http://schemas.microsoft.com/office/powerpoint/2010/main" val="2708527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5A56-176A-63C1-D00F-4F4679050C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E66429-210B-F4FB-34EB-9958FADA8E13}"/>
              </a:ext>
            </a:extLst>
          </p:cNvPr>
          <p:cNvSpPr>
            <a:spLocks noGrp="1"/>
          </p:cNvSpPr>
          <p:nvPr>
            <p:ph idx="1"/>
          </p:nvPr>
        </p:nvSpPr>
        <p:spPr/>
        <p:txBody>
          <a:bodyPr>
            <a:normAutofit/>
          </a:bodyPr>
          <a:lstStyle/>
          <a:p>
            <a:r>
              <a:rPr lang="en-US" sz="1800" dirty="0">
                <a:latin typeface="+mj-lt"/>
              </a:rPr>
              <a:t>Which one of the following tests is most likely to be positive if you ordered it today?</a:t>
            </a:r>
          </a:p>
          <a:p>
            <a:pPr marL="0" indent="0">
              <a:buNone/>
            </a:pPr>
            <a:endParaRPr lang="en-US" sz="1800" dirty="0">
              <a:latin typeface="+mj-lt"/>
            </a:endParaRPr>
          </a:p>
          <a:p>
            <a:pPr marL="0" indent="0">
              <a:buNone/>
            </a:pPr>
            <a:r>
              <a:rPr lang="en-US" sz="1800" dirty="0">
                <a:latin typeface="+mj-lt"/>
              </a:rPr>
              <a:t>A. Anticardiolipin antibody-IgM</a:t>
            </a:r>
          </a:p>
          <a:p>
            <a:pPr marL="0" indent="0">
              <a:buNone/>
            </a:pPr>
            <a:r>
              <a:rPr lang="en-US" sz="1800" dirty="0">
                <a:latin typeface="+mj-lt"/>
              </a:rPr>
              <a:t>B. Anti-B2 glycoprotein I antibody-IgG</a:t>
            </a:r>
          </a:p>
          <a:p>
            <a:pPr marL="0" indent="0">
              <a:buNone/>
            </a:pPr>
            <a:r>
              <a:rPr lang="en-US" sz="1800" dirty="0">
                <a:latin typeface="+mj-lt"/>
              </a:rPr>
              <a:t>C. Lupus anticoagulant</a:t>
            </a:r>
          </a:p>
          <a:p>
            <a:pPr marL="0" indent="0">
              <a:buNone/>
            </a:pPr>
            <a:r>
              <a:rPr lang="en-US" sz="1800" dirty="0">
                <a:latin typeface="+mj-lt"/>
              </a:rPr>
              <a:t>D. Factor V Leiden mutation</a:t>
            </a:r>
          </a:p>
          <a:p>
            <a:pPr marL="0" indent="0">
              <a:buNone/>
            </a:pPr>
            <a:r>
              <a:rPr lang="en-US" sz="1800" dirty="0">
                <a:latin typeface="+mj-lt"/>
              </a:rPr>
              <a:t>E. Elevated homocysteine</a:t>
            </a:r>
          </a:p>
          <a:p>
            <a:endParaRPr lang="en-US" dirty="0"/>
          </a:p>
        </p:txBody>
      </p:sp>
    </p:spTree>
    <p:extLst>
      <p:ext uri="{BB962C8B-B14F-4D97-AF65-F5344CB8AC3E}">
        <p14:creationId xmlns:p14="http://schemas.microsoft.com/office/powerpoint/2010/main" val="403963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9EA2-47A9-1F24-8E7F-015438453A53}"/>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C3901F3B-9473-A8FB-43A5-9C5075150398}"/>
              </a:ext>
            </a:extLst>
          </p:cNvPr>
          <p:cNvSpPr>
            <a:spLocks noGrp="1"/>
          </p:cNvSpPr>
          <p:nvPr>
            <p:ph idx="1"/>
          </p:nvPr>
        </p:nvSpPr>
        <p:spPr/>
        <p:txBody>
          <a:bodyPr>
            <a:normAutofit fontScale="92500" lnSpcReduction="10000"/>
          </a:bodyPr>
          <a:lstStyle/>
          <a:p>
            <a:pPr marL="0" indent="0">
              <a:buNone/>
            </a:pPr>
            <a:r>
              <a:rPr lang="en-US" sz="2100" b="1" dirty="0">
                <a:latin typeface="+mj-lt"/>
              </a:rPr>
              <a:t>1. Thrombosis Risk in SLE</a:t>
            </a:r>
          </a:p>
          <a:p>
            <a:r>
              <a:rPr lang="en-US" sz="2100" b="1" dirty="0">
                <a:latin typeface="+mj-lt"/>
              </a:rPr>
              <a:t>Provoked vs Unprovoked DVT:</a:t>
            </a:r>
            <a:endParaRPr lang="en-US" sz="2100" dirty="0">
              <a:latin typeface="+mj-lt"/>
            </a:endParaRPr>
          </a:p>
          <a:p>
            <a:pPr lvl="1"/>
            <a:r>
              <a:rPr lang="en-US" sz="2100" dirty="0">
                <a:latin typeface="+mj-lt"/>
              </a:rPr>
              <a:t>This patient’s DVT is </a:t>
            </a:r>
            <a:r>
              <a:rPr lang="en-US" sz="2100" b="1" dirty="0">
                <a:latin typeface="+mj-lt"/>
              </a:rPr>
              <a:t>provoked</a:t>
            </a:r>
            <a:r>
              <a:rPr lang="en-US" sz="2100" dirty="0">
                <a:latin typeface="+mj-lt"/>
              </a:rPr>
              <a:t>: long plane flight, obesity, smoking, SLE itself</a:t>
            </a:r>
          </a:p>
          <a:p>
            <a:pPr lvl="1"/>
            <a:r>
              <a:rPr lang="en-US" sz="2100" dirty="0">
                <a:latin typeface="+mj-lt"/>
              </a:rPr>
              <a:t>No history of recurrent thrombosis or pregnancy complications → low suspicion for primary thrombophilia</a:t>
            </a:r>
          </a:p>
          <a:p>
            <a:r>
              <a:rPr lang="en-US" sz="2100" b="1" dirty="0">
                <a:latin typeface="+mj-lt"/>
              </a:rPr>
              <a:t>Laboratory Considerations:</a:t>
            </a:r>
            <a:endParaRPr lang="en-US" sz="2100" dirty="0">
              <a:latin typeface="+mj-lt"/>
            </a:endParaRPr>
          </a:p>
          <a:p>
            <a:pPr lvl="1"/>
            <a:r>
              <a:rPr lang="en-US" sz="2100" b="1" dirty="0">
                <a:latin typeface="+mj-lt"/>
              </a:rPr>
              <a:t>Lupus anticoagulant (LA):</a:t>
            </a:r>
            <a:r>
              <a:rPr lang="en-US" sz="2100" dirty="0">
                <a:latin typeface="+mj-lt"/>
              </a:rPr>
              <a:t> Can be </a:t>
            </a:r>
            <a:r>
              <a:rPr lang="en-US" sz="2100" b="1" dirty="0">
                <a:latin typeface="+mj-lt"/>
              </a:rPr>
              <a:t>falsely positive with DOACs</a:t>
            </a:r>
            <a:r>
              <a:rPr lang="en-US" sz="2100" dirty="0">
                <a:latin typeface="+mj-lt"/>
              </a:rPr>
              <a:t> (rivaroxaban)</a:t>
            </a:r>
          </a:p>
          <a:p>
            <a:pPr lvl="1"/>
            <a:r>
              <a:rPr lang="en-US" sz="2100" b="1" dirty="0">
                <a:latin typeface="+mj-lt"/>
              </a:rPr>
              <a:t>Anticardiolipin &amp; anti-</a:t>
            </a:r>
            <a:r>
              <a:rPr lang="el-GR" sz="2100" b="1" dirty="0">
                <a:latin typeface="+mj-lt"/>
              </a:rPr>
              <a:t>β2 </a:t>
            </a:r>
            <a:r>
              <a:rPr lang="en-US" sz="2100" b="1" dirty="0">
                <a:latin typeface="+mj-lt"/>
              </a:rPr>
              <a:t>glycoprotein I antibodies:</a:t>
            </a:r>
            <a:r>
              <a:rPr lang="en-US" sz="2100" dirty="0">
                <a:latin typeface="+mj-lt"/>
              </a:rPr>
              <a:t> Often negative in isolated provoked DVT</a:t>
            </a:r>
          </a:p>
          <a:p>
            <a:pPr lvl="1"/>
            <a:r>
              <a:rPr lang="en-US" sz="2100" b="1" dirty="0">
                <a:latin typeface="+mj-lt"/>
              </a:rPr>
              <a:t>Genetic thrombophilia:</a:t>
            </a:r>
            <a:r>
              <a:rPr lang="en-US" sz="2100" dirty="0">
                <a:latin typeface="+mj-lt"/>
              </a:rPr>
              <a:t> Factor V Leiden, prothrombin mutation, </a:t>
            </a:r>
            <a:r>
              <a:rPr lang="en-US" sz="2100" dirty="0" err="1">
                <a:latin typeface="+mj-lt"/>
              </a:rPr>
              <a:t>hyperhomocysteinemia</a:t>
            </a:r>
            <a:r>
              <a:rPr lang="en-US" sz="2100" dirty="0">
                <a:latin typeface="+mj-lt"/>
              </a:rPr>
              <a:t> → less likely</a:t>
            </a:r>
          </a:p>
          <a:p>
            <a:pPr marL="0" indent="0">
              <a:buNone/>
            </a:pPr>
            <a:r>
              <a:rPr lang="en-US" sz="2100" b="1" dirty="0">
                <a:latin typeface="+mj-lt"/>
              </a:rPr>
              <a:t>2. Cutaneous Clues</a:t>
            </a:r>
          </a:p>
          <a:p>
            <a:r>
              <a:rPr lang="en-US" sz="2100" b="1" dirty="0">
                <a:latin typeface="+mj-lt"/>
              </a:rPr>
              <a:t>Cutis marmorata</a:t>
            </a:r>
            <a:r>
              <a:rPr lang="en-US" sz="2100" dirty="0">
                <a:latin typeface="+mj-lt"/>
              </a:rPr>
              <a:t>: mottled, blanchable skin that resolves with warming</a:t>
            </a:r>
          </a:p>
          <a:p>
            <a:pPr lvl="1"/>
            <a:r>
              <a:rPr lang="en-US" sz="2100" dirty="0">
                <a:latin typeface="+mj-lt"/>
              </a:rPr>
              <a:t>Often benign, not associated with hypercoagulability</a:t>
            </a:r>
          </a:p>
          <a:p>
            <a:r>
              <a:rPr lang="en-US" sz="2100" b="1" dirty="0">
                <a:latin typeface="+mj-lt"/>
              </a:rPr>
              <a:t>Livedo reticularis</a:t>
            </a:r>
            <a:r>
              <a:rPr lang="en-US" sz="2100" dirty="0">
                <a:latin typeface="+mj-lt"/>
              </a:rPr>
              <a:t>: persistent, non-blanchable → raises suspicion for APS</a:t>
            </a:r>
          </a:p>
          <a:p>
            <a:endParaRPr lang="en-US" dirty="0"/>
          </a:p>
        </p:txBody>
      </p:sp>
    </p:spTree>
    <p:extLst>
      <p:ext uri="{BB962C8B-B14F-4D97-AF65-F5344CB8AC3E}">
        <p14:creationId xmlns:p14="http://schemas.microsoft.com/office/powerpoint/2010/main" val="1093916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901-F49E-F119-922E-DFDCAE878E74}"/>
              </a:ext>
            </a:extLst>
          </p:cNvPr>
          <p:cNvSpPr>
            <a:spLocks noGrp="1"/>
          </p:cNvSpPr>
          <p:nvPr>
            <p:ph type="title"/>
          </p:nvPr>
        </p:nvSpPr>
        <p:spPr/>
        <p:txBody>
          <a:bodyPr/>
          <a:lstStyle/>
          <a:p>
            <a:r>
              <a:rPr lang="en-US" dirty="0"/>
              <a:t>Answer and rationale</a:t>
            </a:r>
          </a:p>
        </p:txBody>
      </p:sp>
      <p:sp>
        <p:nvSpPr>
          <p:cNvPr id="3" name="Content Placeholder 2">
            <a:extLst>
              <a:ext uri="{FF2B5EF4-FFF2-40B4-BE49-F238E27FC236}">
                <a16:creationId xmlns:a16="http://schemas.microsoft.com/office/drawing/2014/main" id="{0F05B918-E706-81E8-1900-97268EBF134A}"/>
              </a:ext>
            </a:extLst>
          </p:cNvPr>
          <p:cNvSpPr>
            <a:spLocks noGrp="1"/>
          </p:cNvSpPr>
          <p:nvPr>
            <p:ph idx="1"/>
          </p:nvPr>
        </p:nvSpPr>
        <p:spPr/>
        <p:txBody>
          <a:bodyPr>
            <a:normAutofit/>
          </a:bodyPr>
          <a:lstStyle/>
          <a:p>
            <a:pPr marL="0" indent="0">
              <a:buNone/>
            </a:pPr>
            <a:r>
              <a:rPr lang="en-US" sz="1900" b="1" dirty="0">
                <a:latin typeface="+mj-lt"/>
              </a:rPr>
              <a:t>Answer: C. Lupus anticoagulant</a:t>
            </a:r>
            <a:endParaRPr lang="en-US" sz="1900" dirty="0">
              <a:latin typeface="+mj-lt"/>
            </a:endParaRPr>
          </a:p>
          <a:p>
            <a:r>
              <a:rPr lang="en-US" sz="1900" dirty="0">
                <a:latin typeface="+mj-lt"/>
              </a:rPr>
              <a:t>Patient is on a DOAC (rivaroxaban) → </a:t>
            </a:r>
            <a:r>
              <a:rPr lang="en-US" sz="1900" b="1" dirty="0">
                <a:latin typeface="+mj-lt"/>
              </a:rPr>
              <a:t>LA test can be falsely positive</a:t>
            </a:r>
            <a:endParaRPr lang="en-US" sz="1900" dirty="0">
              <a:latin typeface="+mj-lt"/>
            </a:endParaRPr>
          </a:p>
          <a:p>
            <a:r>
              <a:rPr lang="en-US" sz="1900" dirty="0">
                <a:latin typeface="+mj-lt"/>
              </a:rPr>
              <a:t>No history of recurrent thrombosis or pregnancy complications → low pre-test probability for APS</a:t>
            </a:r>
          </a:p>
          <a:p>
            <a:r>
              <a:rPr lang="en-US" sz="1900" dirty="0">
                <a:latin typeface="+mj-lt"/>
              </a:rPr>
              <a:t>Other thrombophilia tests likely negative given provoked nature of DVT</a:t>
            </a:r>
          </a:p>
          <a:p>
            <a:r>
              <a:rPr lang="en-US" sz="1900" dirty="0">
                <a:latin typeface="+mj-lt"/>
              </a:rPr>
              <a:t>The DVT is considered provoked due to her risk factors of SLE, obesity, smoking, and immobility during a plane flight. </a:t>
            </a:r>
          </a:p>
          <a:p>
            <a:r>
              <a:rPr lang="en-US" sz="1900" dirty="0">
                <a:latin typeface="+mj-lt"/>
              </a:rPr>
              <a:t>She has no prior history of clot or pregnancy complications and no family history of thrombosis. </a:t>
            </a:r>
          </a:p>
          <a:p>
            <a:r>
              <a:rPr lang="en-US" sz="1900" dirty="0">
                <a:latin typeface="+mj-lt"/>
              </a:rPr>
              <a:t>Her PTT was normal prior to starting anticoagulation.</a:t>
            </a:r>
          </a:p>
          <a:p>
            <a:endParaRPr lang="en-US" dirty="0"/>
          </a:p>
        </p:txBody>
      </p:sp>
    </p:spTree>
    <p:extLst>
      <p:ext uri="{BB962C8B-B14F-4D97-AF65-F5344CB8AC3E}">
        <p14:creationId xmlns:p14="http://schemas.microsoft.com/office/powerpoint/2010/main" val="902740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tis marmorata">
            <a:extLst>
              <a:ext uri="{FF2B5EF4-FFF2-40B4-BE49-F238E27FC236}">
                <a16:creationId xmlns:a16="http://schemas.microsoft.com/office/drawing/2014/main" id="{AFED2DF1-7068-856D-B293-905169498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224"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617365-6801-5090-992E-D37180135168}"/>
              </a:ext>
            </a:extLst>
          </p:cNvPr>
          <p:cNvSpPr txBox="1"/>
          <p:nvPr/>
        </p:nvSpPr>
        <p:spPr>
          <a:xfrm>
            <a:off x="153824" y="1153682"/>
            <a:ext cx="1765163" cy="369332"/>
          </a:xfrm>
          <a:prstGeom prst="rect">
            <a:avLst/>
          </a:prstGeom>
          <a:noFill/>
        </p:spPr>
        <p:txBody>
          <a:bodyPr wrap="none" rtlCol="0">
            <a:spAutoFit/>
          </a:bodyPr>
          <a:lstStyle/>
          <a:p>
            <a:r>
              <a:rPr lang="en-US" dirty="0"/>
              <a:t>Cutis Marmorata</a:t>
            </a:r>
          </a:p>
        </p:txBody>
      </p:sp>
    </p:spTree>
    <p:extLst>
      <p:ext uri="{BB962C8B-B14F-4D97-AF65-F5344CB8AC3E}">
        <p14:creationId xmlns:p14="http://schemas.microsoft.com/office/powerpoint/2010/main" val="327935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ivedo racemosa: a cutaneous manifestation of Sneddon's syndrome | BMJ Case  Reports">
            <a:extLst>
              <a:ext uri="{FF2B5EF4-FFF2-40B4-BE49-F238E27FC236}">
                <a16:creationId xmlns:a16="http://schemas.microsoft.com/office/drawing/2014/main" id="{E1BF299E-74A9-BF9D-4940-68BD2EC18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0"/>
            <a:ext cx="5903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B3D7F6-4E0E-DE7E-1D59-F75EF4D00521}"/>
              </a:ext>
            </a:extLst>
          </p:cNvPr>
          <p:cNvSpPr txBox="1"/>
          <p:nvPr/>
        </p:nvSpPr>
        <p:spPr>
          <a:xfrm>
            <a:off x="709301" y="1256232"/>
            <a:ext cx="1804661" cy="646331"/>
          </a:xfrm>
          <a:prstGeom prst="rect">
            <a:avLst/>
          </a:prstGeom>
          <a:noFill/>
        </p:spPr>
        <p:txBody>
          <a:bodyPr wrap="none" rtlCol="0">
            <a:spAutoFit/>
          </a:bodyPr>
          <a:lstStyle/>
          <a:p>
            <a:r>
              <a:rPr lang="en-US" dirty="0"/>
              <a:t>Livedo Racemosa</a:t>
            </a:r>
          </a:p>
          <a:p>
            <a:endParaRPr lang="en-US" dirty="0"/>
          </a:p>
        </p:txBody>
      </p:sp>
    </p:spTree>
    <p:extLst>
      <p:ext uri="{BB962C8B-B14F-4D97-AF65-F5344CB8AC3E}">
        <p14:creationId xmlns:p14="http://schemas.microsoft.com/office/powerpoint/2010/main" val="727658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9A9E0CC3-0B52-89DC-9565-BCD57465A1CD}"/>
              </a:ext>
            </a:extLst>
          </p:cNvPr>
          <p:cNvGraphicFramePr>
            <a:graphicFrameLocks/>
          </p:cNvGraphicFramePr>
          <p:nvPr>
            <p:extLst>
              <p:ext uri="{D42A27DB-BD31-4B8C-83A1-F6EECF244321}">
                <p14:modId xmlns:p14="http://schemas.microsoft.com/office/powerpoint/2010/main" val="2018578282"/>
              </p:ext>
            </p:extLst>
          </p:nvPr>
        </p:nvGraphicFramePr>
        <p:xfrm>
          <a:off x="838200" y="2066866"/>
          <a:ext cx="9861135" cy="2887284"/>
        </p:xfrm>
        <a:graphic>
          <a:graphicData uri="http://schemas.openxmlformats.org/drawingml/2006/table">
            <a:tbl>
              <a:tblPr/>
              <a:tblGrid>
                <a:gridCol w="3287045">
                  <a:extLst>
                    <a:ext uri="{9D8B030D-6E8A-4147-A177-3AD203B41FA5}">
                      <a16:colId xmlns:a16="http://schemas.microsoft.com/office/drawing/2014/main" val="2005974802"/>
                    </a:ext>
                  </a:extLst>
                </a:gridCol>
                <a:gridCol w="3287045">
                  <a:extLst>
                    <a:ext uri="{9D8B030D-6E8A-4147-A177-3AD203B41FA5}">
                      <a16:colId xmlns:a16="http://schemas.microsoft.com/office/drawing/2014/main" val="2226009735"/>
                    </a:ext>
                  </a:extLst>
                </a:gridCol>
                <a:gridCol w="3287045">
                  <a:extLst>
                    <a:ext uri="{9D8B030D-6E8A-4147-A177-3AD203B41FA5}">
                      <a16:colId xmlns:a16="http://schemas.microsoft.com/office/drawing/2014/main" val="3359769413"/>
                    </a:ext>
                  </a:extLst>
                </a:gridCol>
              </a:tblGrid>
              <a:tr h="384971">
                <a:tc>
                  <a:txBody>
                    <a:bodyPr/>
                    <a:lstStyle/>
                    <a:p>
                      <a:pPr>
                        <a:buNone/>
                      </a:pPr>
                      <a:r>
                        <a:rPr lang="en-US" dirty="0"/>
                        <a:t>Test</a:t>
                      </a:r>
                    </a:p>
                  </a:txBody>
                  <a:tcPr anchor="ctr">
                    <a:lnL>
                      <a:noFill/>
                    </a:lnL>
                    <a:lnR>
                      <a:noFill/>
                    </a:lnR>
                    <a:lnT>
                      <a:noFill/>
                    </a:lnT>
                    <a:lnB>
                      <a:noFill/>
                    </a:lnB>
                    <a:noFill/>
                  </a:tcPr>
                </a:tc>
                <a:tc>
                  <a:txBody>
                    <a:bodyPr/>
                    <a:lstStyle/>
                    <a:p>
                      <a:pPr>
                        <a:buNone/>
                      </a:pPr>
                      <a:r>
                        <a:rPr lang="en-US"/>
                        <a:t>Likely Result in This Patient</a:t>
                      </a:r>
                    </a:p>
                  </a:txBody>
                  <a:tcPr anchor="ctr">
                    <a:lnL>
                      <a:noFill/>
                    </a:lnL>
                    <a:lnR>
                      <a:noFill/>
                    </a:lnR>
                    <a:lnT>
                      <a:noFill/>
                    </a:lnT>
                    <a:lnB>
                      <a:noFill/>
                    </a:lnB>
                    <a:noFill/>
                  </a:tcPr>
                </a:tc>
                <a:tc>
                  <a:txBody>
                    <a:bodyPr/>
                    <a:lstStyle/>
                    <a:p>
                      <a:pPr>
                        <a:buNone/>
                      </a:pPr>
                      <a:r>
                        <a:rPr lang="en-US" dirty="0"/>
                        <a:t>Notes</a:t>
                      </a:r>
                    </a:p>
                  </a:txBody>
                  <a:tcPr anchor="ctr">
                    <a:lnL>
                      <a:noFill/>
                    </a:lnL>
                    <a:lnR>
                      <a:noFill/>
                    </a:lnR>
                    <a:lnT>
                      <a:noFill/>
                    </a:lnT>
                    <a:lnB>
                      <a:noFill/>
                    </a:lnB>
                    <a:noFill/>
                  </a:tcPr>
                </a:tc>
                <a:extLst>
                  <a:ext uri="{0D108BD9-81ED-4DB2-BD59-A6C34878D82A}">
                    <a16:rowId xmlns:a16="http://schemas.microsoft.com/office/drawing/2014/main" val="87484047"/>
                  </a:ext>
                </a:extLst>
              </a:tr>
              <a:tr h="384971">
                <a:tc>
                  <a:txBody>
                    <a:bodyPr/>
                    <a:lstStyle/>
                    <a:p>
                      <a:pPr>
                        <a:buNone/>
                      </a:pPr>
                      <a:r>
                        <a:rPr lang="en-US"/>
                        <a:t>Lupus anticoagulant</a:t>
                      </a:r>
                    </a:p>
                  </a:txBody>
                  <a:tcPr anchor="ctr">
                    <a:lnL>
                      <a:noFill/>
                    </a:lnL>
                    <a:lnR>
                      <a:noFill/>
                    </a:lnR>
                    <a:lnT>
                      <a:noFill/>
                    </a:lnT>
                    <a:lnB>
                      <a:noFill/>
                    </a:lnB>
                    <a:noFill/>
                  </a:tcPr>
                </a:tc>
                <a:tc>
                  <a:txBody>
                    <a:bodyPr/>
                    <a:lstStyle/>
                    <a:p>
                      <a:pPr>
                        <a:buNone/>
                      </a:pPr>
                      <a:r>
                        <a:rPr lang="en-US" b="1"/>
                        <a:t>False positive</a:t>
                      </a:r>
                      <a:endParaRPr lang="en-US"/>
                    </a:p>
                  </a:txBody>
                  <a:tcPr anchor="ctr">
                    <a:lnL>
                      <a:noFill/>
                    </a:lnL>
                    <a:lnR>
                      <a:noFill/>
                    </a:lnR>
                    <a:lnT>
                      <a:noFill/>
                    </a:lnT>
                    <a:lnB>
                      <a:noFill/>
                    </a:lnB>
                    <a:noFill/>
                  </a:tcPr>
                </a:tc>
                <a:tc>
                  <a:txBody>
                    <a:bodyPr/>
                    <a:lstStyle/>
                    <a:p>
                      <a:pPr>
                        <a:buNone/>
                      </a:pPr>
                      <a:r>
                        <a:rPr lang="en-US"/>
                        <a:t>Due to rivaroxaban interference</a:t>
                      </a:r>
                    </a:p>
                  </a:txBody>
                  <a:tcPr anchor="ctr">
                    <a:lnL>
                      <a:noFill/>
                    </a:lnL>
                    <a:lnR>
                      <a:noFill/>
                    </a:lnR>
                    <a:lnT>
                      <a:noFill/>
                    </a:lnT>
                    <a:lnB>
                      <a:noFill/>
                    </a:lnB>
                    <a:noFill/>
                  </a:tcPr>
                </a:tc>
                <a:extLst>
                  <a:ext uri="{0D108BD9-81ED-4DB2-BD59-A6C34878D82A}">
                    <a16:rowId xmlns:a16="http://schemas.microsoft.com/office/drawing/2014/main" val="1293798512"/>
                  </a:ext>
                </a:extLst>
              </a:tr>
              <a:tr h="384971">
                <a:tc>
                  <a:txBody>
                    <a:bodyPr/>
                    <a:lstStyle/>
                    <a:p>
                      <a:pPr>
                        <a:buNone/>
                      </a:pPr>
                      <a:r>
                        <a:rPr lang="en-US"/>
                        <a:t>Anticardiolipin IgM</a:t>
                      </a:r>
                    </a:p>
                  </a:txBody>
                  <a:tcPr anchor="ctr">
                    <a:lnL>
                      <a:noFill/>
                    </a:lnL>
                    <a:lnR>
                      <a:noFill/>
                    </a:lnR>
                    <a:lnT>
                      <a:noFill/>
                    </a:lnT>
                    <a:lnB>
                      <a:noFill/>
                    </a:lnB>
                    <a:noFill/>
                  </a:tcPr>
                </a:tc>
                <a:tc>
                  <a:txBody>
                    <a:bodyPr/>
                    <a:lstStyle/>
                    <a:p>
                      <a:pPr>
                        <a:buNone/>
                      </a:pPr>
                      <a:r>
                        <a:rPr lang="en-US" dirty="0"/>
                        <a:t>Negative</a:t>
                      </a:r>
                    </a:p>
                  </a:txBody>
                  <a:tcPr anchor="ctr">
                    <a:lnL>
                      <a:noFill/>
                    </a:lnL>
                    <a:lnR>
                      <a:noFill/>
                    </a:lnR>
                    <a:lnT>
                      <a:noFill/>
                    </a:lnT>
                    <a:lnB>
                      <a:noFill/>
                    </a:lnB>
                    <a:noFill/>
                  </a:tcPr>
                </a:tc>
                <a:tc>
                  <a:txBody>
                    <a:bodyPr/>
                    <a:lstStyle/>
                    <a:p>
                      <a:pPr>
                        <a:buNone/>
                      </a:pPr>
                      <a:r>
                        <a:rPr lang="en-US"/>
                        <a:t>Usually positive in APS</a:t>
                      </a:r>
                    </a:p>
                  </a:txBody>
                  <a:tcPr anchor="ctr">
                    <a:lnL>
                      <a:noFill/>
                    </a:lnL>
                    <a:lnR>
                      <a:noFill/>
                    </a:lnR>
                    <a:lnT>
                      <a:noFill/>
                    </a:lnT>
                    <a:lnB>
                      <a:noFill/>
                    </a:lnB>
                    <a:noFill/>
                  </a:tcPr>
                </a:tc>
                <a:extLst>
                  <a:ext uri="{0D108BD9-81ED-4DB2-BD59-A6C34878D82A}">
                    <a16:rowId xmlns:a16="http://schemas.microsoft.com/office/drawing/2014/main" val="1346409422"/>
                  </a:ext>
                </a:extLst>
              </a:tr>
              <a:tr h="384971">
                <a:tc>
                  <a:txBody>
                    <a:bodyPr/>
                    <a:lstStyle/>
                    <a:p>
                      <a:pPr>
                        <a:buNone/>
                      </a:pPr>
                      <a:r>
                        <a:rPr lang="en-US" dirty="0"/>
                        <a:t>Anti-</a:t>
                      </a:r>
                      <a:r>
                        <a:rPr lang="el-GR" dirty="0"/>
                        <a:t>β2 </a:t>
                      </a:r>
                      <a:r>
                        <a:rPr lang="en-US" dirty="0"/>
                        <a:t>glycoprotein I IgG</a:t>
                      </a:r>
                    </a:p>
                  </a:txBody>
                  <a:tcPr anchor="ctr">
                    <a:lnL>
                      <a:noFill/>
                    </a:lnL>
                    <a:lnR>
                      <a:noFill/>
                    </a:lnR>
                    <a:lnT>
                      <a:noFill/>
                    </a:lnT>
                    <a:lnB>
                      <a:noFill/>
                    </a:lnB>
                    <a:noFill/>
                  </a:tcPr>
                </a:tc>
                <a:tc>
                  <a:txBody>
                    <a:bodyPr/>
                    <a:lstStyle/>
                    <a:p>
                      <a:pPr>
                        <a:buNone/>
                      </a:pPr>
                      <a:r>
                        <a:rPr lang="en-US"/>
                        <a:t>Negative</a:t>
                      </a:r>
                    </a:p>
                  </a:txBody>
                  <a:tcPr anchor="ctr">
                    <a:lnL>
                      <a:noFill/>
                    </a:lnL>
                    <a:lnR>
                      <a:noFill/>
                    </a:lnR>
                    <a:lnT>
                      <a:noFill/>
                    </a:lnT>
                    <a:lnB>
                      <a:noFill/>
                    </a:lnB>
                    <a:noFill/>
                  </a:tcPr>
                </a:tc>
                <a:tc>
                  <a:txBody>
                    <a:bodyPr/>
                    <a:lstStyle/>
                    <a:p>
                      <a:pPr>
                        <a:buNone/>
                      </a:pPr>
                      <a:r>
                        <a:rPr lang="en-US"/>
                        <a:t>Usually positive in APS</a:t>
                      </a:r>
                    </a:p>
                  </a:txBody>
                  <a:tcPr anchor="ctr">
                    <a:lnL>
                      <a:noFill/>
                    </a:lnL>
                    <a:lnR>
                      <a:noFill/>
                    </a:lnR>
                    <a:lnT>
                      <a:noFill/>
                    </a:lnT>
                    <a:lnB>
                      <a:noFill/>
                    </a:lnB>
                    <a:noFill/>
                  </a:tcPr>
                </a:tc>
                <a:extLst>
                  <a:ext uri="{0D108BD9-81ED-4DB2-BD59-A6C34878D82A}">
                    <a16:rowId xmlns:a16="http://schemas.microsoft.com/office/drawing/2014/main" val="3671681176"/>
                  </a:ext>
                </a:extLst>
              </a:tr>
              <a:tr h="673700">
                <a:tc>
                  <a:txBody>
                    <a:bodyPr/>
                    <a:lstStyle/>
                    <a:p>
                      <a:pPr>
                        <a:buNone/>
                      </a:pPr>
                      <a:r>
                        <a:rPr lang="en-US" dirty="0"/>
                        <a:t>Factor V Leiden</a:t>
                      </a:r>
                    </a:p>
                  </a:txBody>
                  <a:tcPr anchor="ctr">
                    <a:lnL>
                      <a:noFill/>
                    </a:lnL>
                    <a:lnR>
                      <a:noFill/>
                    </a:lnR>
                    <a:lnT>
                      <a:noFill/>
                    </a:lnT>
                    <a:lnB>
                      <a:noFill/>
                    </a:lnB>
                    <a:noFill/>
                  </a:tcPr>
                </a:tc>
                <a:tc>
                  <a:txBody>
                    <a:bodyPr/>
                    <a:lstStyle/>
                    <a:p>
                      <a:pPr>
                        <a:buNone/>
                      </a:pPr>
                      <a:r>
                        <a:rPr lang="en-US"/>
                        <a:t>Negative</a:t>
                      </a:r>
                    </a:p>
                  </a:txBody>
                  <a:tcPr anchor="ctr">
                    <a:lnL>
                      <a:noFill/>
                    </a:lnL>
                    <a:lnR>
                      <a:noFill/>
                    </a:lnR>
                    <a:lnT>
                      <a:noFill/>
                    </a:lnT>
                    <a:lnB>
                      <a:noFill/>
                    </a:lnB>
                    <a:noFill/>
                  </a:tcPr>
                </a:tc>
                <a:tc>
                  <a:txBody>
                    <a:bodyPr/>
                    <a:lstStyle/>
                    <a:p>
                      <a:pPr>
                        <a:buNone/>
                      </a:pPr>
                      <a:r>
                        <a:rPr lang="en-US"/>
                        <a:t>Genetic risk; no family history or recurrent events</a:t>
                      </a:r>
                    </a:p>
                  </a:txBody>
                  <a:tcPr anchor="ctr">
                    <a:lnL>
                      <a:noFill/>
                    </a:lnL>
                    <a:lnR>
                      <a:noFill/>
                    </a:lnR>
                    <a:lnT>
                      <a:noFill/>
                    </a:lnT>
                    <a:lnB>
                      <a:noFill/>
                    </a:lnB>
                    <a:noFill/>
                  </a:tcPr>
                </a:tc>
                <a:extLst>
                  <a:ext uri="{0D108BD9-81ED-4DB2-BD59-A6C34878D82A}">
                    <a16:rowId xmlns:a16="http://schemas.microsoft.com/office/drawing/2014/main" val="1007577456"/>
                  </a:ext>
                </a:extLst>
              </a:tr>
              <a:tr h="673700">
                <a:tc>
                  <a:txBody>
                    <a:bodyPr/>
                    <a:lstStyle/>
                    <a:p>
                      <a:pPr>
                        <a:buNone/>
                      </a:pPr>
                      <a:r>
                        <a:rPr lang="en-US" dirty="0"/>
                        <a:t>Homocysteine</a:t>
                      </a:r>
                    </a:p>
                  </a:txBody>
                  <a:tcPr anchor="ctr">
                    <a:lnL>
                      <a:noFill/>
                    </a:lnL>
                    <a:lnR>
                      <a:noFill/>
                    </a:lnR>
                    <a:lnT>
                      <a:noFill/>
                    </a:lnT>
                    <a:lnB>
                      <a:noFill/>
                    </a:lnB>
                    <a:noFill/>
                  </a:tcPr>
                </a:tc>
                <a:tc>
                  <a:txBody>
                    <a:bodyPr/>
                    <a:lstStyle/>
                    <a:p>
                      <a:pPr>
                        <a:buNone/>
                      </a:pPr>
                      <a:r>
                        <a:rPr lang="en-US" dirty="0"/>
                        <a:t>Normal</a:t>
                      </a:r>
                    </a:p>
                  </a:txBody>
                  <a:tcPr anchor="ctr">
                    <a:lnL>
                      <a:noFill/>
                    </a:lnL>
                    <a:lnR>
                      <a:noFill/>
                    </a:lnR>
                    <a:lnT>
                      <a:noFill/>
                    </a:lnT>
                    <a:lnB>
                      <a:noFill/>
                    </a:lnB>
                    <a:noFill/>
                  </a:tcPr>
                </a:tc>
                <a:tc>
                  <a:txBody>
                    <a:bodyPr/>
                    <a:lstStyle/>
                    <a:p>
                      <a:pPr>
                        <a:buNone/>
                      </a:pPr>
                      <a:r>
                        <a:rPr lang="en-US" dirty="0"/>
                        <a:t>Mild elevations increase risk, not typical in SLE</a:t>
                      </a:r>
                    </a:p>
                  </a:txBody>
                  <a:tcPr anchor="ctr">
                    <a:lnL>
                      <a:noFill/>
                    </a:lnL>
                    <a:lnR>
                      <a:noFill/>
                    </a:lnR>
                    <a:lnT>
                      <a:noFill/>
                    </a:lnT>
                    <a:lnB>
                      <a:noFill/>
                    </a:lnB>
                    <a:noFill/>
                  </a:tcPr>
                </a:tc>
                <a:extLst>
                  <a:ext uri="{0D108BD9-81ED-4DB2-BD59-A6C34878D82A}">
                    <a16:rowId xmlns:a16="http://schemas.microsoft.com/office/drawing/2014/main" val="2429130812"/>
                  </a:ext>
                </a:extLst>
              </a:tr>
            </a:tbl>
          </a:graphicData>
        </a:graphic>
      </p:graphicFrame>
    </p:spTree>
    <p:extLst>
      <p:ext uri="{BB962C8B-B14F-4D97-AF65-F5344CB8AC3E}">
        <p14:creationId xmlns:p14="http://schemas.microsoft.com/office/powerpoint/2010/main" val="271543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0C42-E354-A794-0277-F8FC02C69CC2}"/>
              </a:ext>
            </a:extLst>
          </p:cNvPr>
          <p:cNvSpPr>
            <a:spLocks noGrp="1"/>
          </p:cNvSpPr>
          <p:nvPr>
            <p:ph type="title"/>
          </p:nvPr>
        </p:nvSpPr>
        <p:spPr>
          <a:xfrm>
            <a:off x="838200" y="188007"/>
            <a:ext cx="10515600" cy="1502681"/>
          </a:xfrm>
        </p:spPr>
        <p:txBody>
          <a:bodyPr>
            <a:normAutofit fontScale="90000"/>
          </a:bodyPr>
          <a:lstStyle/>
          <a:p>
            <a:br>
              <a:rPr lang="en-US" b="1" dirty="0"/>
            </a:br>
            <a:r>
              <a:rPr lang="en-US" sz="3600" b="1" dirty="0"/>
              <a:t>Understanding the Cancer Risk in Dermatomyositis</a:t>
            </a:r>
            <a:br>
              <a:rPr lang="en-US" b="1" dirty="0"/>
            </a:br>
            <a:endParaRPr lang="en-US" dirty="0"/>
          </a:p>
        </p:txBody>
      </p:sp>
      <p:sp>
        <p:nvSpPr>
          <p:cNvPr id="3" name="Content Placeholder 2">
            <a:extLst>
              <a:ext uri="{FF2B5EF4-FFF2-40B4-BE49-F238E27FC236}">
                <a16:creationId xmlns:a16="http://schemas.microsoft.com/office/drawing/2014/main" id="{77DF22E1-8A49-2E36-204F-5D9506192A08}"/>
              </a:ext>
            </a:extLst>
          </p:cNvPr>
          <p:cNvSpPr>
            <a:spLocks noGrp="1"/>
          </p:cNvSpPr>
          <p:nvPr>
            <p:ph idx="1"/>
          </p:nvPr>
        </p:nvSpPr>
        <p:spPr/>
        <p:txBody>
          <a:bodyPr>
            <a:normAutofit/>
          </a:bodyPr>
          <a:lstStyle/>
          <a:p>
            <a:r>
              <a:rPr lang="en-US" sz="1800" dirty="0">
                <a:latin typeface="+mj-lt"/>
              </a:rPr>
              <a:t>Patients with dermatomyositis (DM) face a </a:t>
            </a:r>
            <a:r>
              <a:rPr lang="en-US" sz="1800" b="1" dirty="0">
                <a:latin typeface="+mj-lt"/>
              </a:rPr>
              <a:t>significantly elevated risk of malignancy</a:t>
            </a:r>
            <a:r>
              <a:rPr lang="en-US" sz="1800" dirty="0">
                <a:latin typeface="+mj-lt"/>
              </a:rPr>
              <a:t>, with studies showing a </a:t>
            </a:r>
            <a:r>
              <a:rPr lang="en-US" sz="1800" b="1" dirty="0">
                <a:latin typeface="+mj-lt"/>
              </a:rPr>
              <a:t>4.66-fold increased cancer risk</a:t>
            </a:r>
            <a:r>
              <a:rPr lang="en-US" sz="1800" dirty="0">
                <a:latin typeface="+mj-lt"/>
              </a:rPr>
              <a:t> compared to the general population. </a:t>
            </a:r>
          </a:p>
          <a:p>
            <a:r>
              <a:rPr lang="en-US" sz="1800" dirty="0">
                <a:latin typeface="+mj-lt"/>
              </a:rPr>
              <a:t> This risk is particularly pronounced within </a:t>
            </a:r>
            <a:r>
              <a:rPr lang="en-US" sz="1800" b="1" dirty="0">
                <a:latin typeface="+mj-lt"/>
              </a:rPr>
              <a:t>3 years before and after the diagnosis</a:t>
            </a:r>
            <a:r>
              <a:rPr lang="en-US" sz="1800" dirty="0">
                <a:latin typeface="+mj-lt"/>
              </a:rPr>
              <a:t> of dermatomyositis. </a:t>
            </a:r>
          </a:p>
          <a:p>
            <a:r>
              <a:rPr lang="en-US" sz="1800" dirty="0">
                <a:latin typeface="+mj-lt"/>
              </a:rPr>
              <a:t>The temporal clustering of cancer diagnoses around the time of DM diagnosis is well-documented, with most malignancies occurring within the first year after diagnosis.</a:t>
            </a:r>
          </a:p>
          <a:p>
            <a:endParaRPr lang="en-US" dirty="0"/>
          </a:p>
        </p:txBody>
      </p:sp>
    </p:spTree>
    <p:extLst>
      <p:ext uri="{BB962C8B-B14F-4D97-AF65-F5344CB8AC3E}">
        <p14:creationId xmlns:p14="http://schemas.microsoft.com/office/powerpoint/2010/main" val="862592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B3F3-157F-0796-C0E5-9D7FBE79E6C6}"/>
              </a:ext>
            </a:extLst>
          </p:cNvPr>
          <p:cNvSpPr>
            <a:spLocks noGrp="1"/>
          </p:cNvSpPr>
          <p:nvPr>
            <p:ph type="title"/>
          </p:nvPr>
        </p:nvSpPr>
        <p:spPr/>
        <p:txBody>
          <a:bodyPr/>
          <a:lstStyle/>
          <a:p>
            <a:r>
              <a:rPr lang="en-US" sz="3200" b="1" dirty="0"/>
              <a:t>High-Yield Pearls</a:t>
            </a:r>
            <a:br>
              <a:rPr lang="en-US" dirty="0"/>
            </a:br>
            <a:endParaRPr lang="en-US" dirty="0"/>
          </a:p>
        </p:txBody>
      </p:sp>
      <p:sp>
        <p:nvSpPr>
          <p:cNvPr id="3" name="Content Placeholder 2">
            <a:extLst>
              <a:ext uri="{FF2B5EF4-FFF2-40B4-BE49-F238E27FC236}">
                <a16:creationId xmlns:a16="http://schemas.microsoft.com/office/drawing/2014/main" id="{359BAACB-C16D-B4FA-FC27-E4518DFB2B71}"/>
              </a:ext>
            </a:extLst>
          </p:cNvPr>
          <p:cNvSpPr>
            <a:spLocks noGrp="1"/>
          </p:cNvSpPr>
          <p:nvPr>
            <p:ph idx="1"/>
          </p:nvPr>
        </p:nvSpPr>
        <p:spPr/>
        <p:txBody>
          <a:bodyPr/>
          <a:lstStyle/>
          <a:p>
            <a:r>
              <a:rPr lang="en-US" sz="1800" b="1" dirty="0">
                <a:latin typeface="+mj-lt"/>
              </a:rPr>
              <a:t>DOACs interfere with lupus anticoagulant testing.</a:t>
            </a:r>
            <a:endParaRPr lang="en-US" sz="1800" dirty="0">
              <a:latin typeface="+mj-lt"/>
            </a:endParaRPr>
          </a:p>
          <a:p>
            <a:r>
              <a:rPr lang="en-US" sz="1800" b="1" dirty="0">
                <a:latin typeface="+mj-lt"/>
              </a:rPr>
              <a:t>Provoked DVT in SLE</a:t>
            </a:r>
            <a:r>
              <a:rPr lang="en-US" sz="1800" dirty="0">
                <a:latin typeface="+mj-lt"/>
              </a:rPr>
              <a:t> without history of recurrent thrombosis or pregnancy morbidity generally does </a:t>
            </a:r>
            <a:r>
              <a:rPr lang="en-US" sz="1800" b="1" dirty="0">
                <a:latin typeface="+mj-lt"/>
              </a:rPr>
              <a:t>not indicate primary thrombophilia</a:t>
            </a:r>
            <a:r>
              <a:rPr lang="en-US" sz="1800" dirty="0">
                <a:latin typeface="+mj-lt"/>
              </a:rPr>
              <a:t>.</a:t>
            </a:r>
          </a:p>
          <a:p>
            <a:r>
              <a:rPr lang="en-US" sz="1800" b="1" dirty="0">
                <a:latin typeface="+mj-lt"/>
              </a:rPr>
              <a:t>Cutis marmorata ≠ livedo reticularis</a:t>
            </a:r>
            <a:r>
              <a:rPr lang="en-US" sz="1800" dirty="0">
                <a:latin typeface="+mj-lt"/>
              </a:rPr>
              <a:t> → important dermatologic clue. Mottled skin that resolves with warming and rubbing the skin </a:t>
            </a:r>
          </a:p>
          <a:p>
            <a:r>
              <a:rPr lang="en-US" sz="1800" b="1" dirty="0">
                <a:latin typeface="+mj-lt"/>
              </a:rPr>
              <a:t>APS antibodies</a:t>
            </a:r>
            <a:r>
              <a:rPr lang="en-US" sz="1800" dirty="0">
                <a:latin typeface="+mj-lt"/>
              </a:rPr>
              <a:t> (anticardiolipin, anti-</a:t>
            </a:r>
            <a:r>
              <a:rPr lang="el-GR" sz="1800" dirty="0">
                <a:latin typeface="+mj-lt"/>
              </a:rPr>
              <a:t>β2-</a:t>
            </a:r>
            <a:r>
              <a:rPr lang="en-US" sz="1800" dirty="0">
                <a:latin typeface="+mj-lt"/>
              </a:rPr>
              <a:t>GPI) are usually checked </a:t>
            </a:r>
            <a:r>
              <a:rPr lang="en-US" sz="1800" b="1" dirty="0">
                <a:latin typeface="+mj-lt"/>
              </a:rPr>
              <a:t>after anticoagulation is paused</a:t>
            </a:r>
            <a:r>
              <a:rPr lang="en-US" sz="1800" dirty="0">
                <a:latin typeface="+mj-lt"/>
              </a:rPr>
              <a:t> for accuracy.</a:t>
            </a:r>
          </a:p>
          <a:p>
            <a:endParaRPr lang="en-US" dirty="0"/>
          </a:p>
        </p:txBody>
      </p:sp>
    </p:spTree>
    <p:extLst>
      <p:ext uri="{BB962C8B-B14F-4D97-AF65-F5344CB8AC3E}">
        <p14:creationId xmlns:p14="http://schemas.microsoft.com/office/powerpoint/2010/main" val="23914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30E8AF-A714-383B-F565-A3903EE5A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182" y="102549"/>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7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4AD3-32C3-1715-EE99-A78249F148A7}"/>
              </a:ext>
            </a:extLst>
          </p:cNvPr>
          <p:cNvSpPr>
            <a:spLocks noGrp="1"/>
          </p:cNvSpPr>
          <p:nvPr>
            <p:ph type="title"/>
          </p:nvPr>
        </p:nvSpPr>
        <p:spPr/>
        <p:txBody>
          <a:bodyPr>
            <a:normAutofit fontScale="90000"/>
          </a:bodyPr>
          <a:lstStyle/>
          <a:p>
            <a:r>
              <a:rPr lang="en-US" b="1" dirty="0"/>
              <a:t>International Guidelines for Cancer Screening</a:t>
            </a:r>
            <a:br>
              <a:rPr lang="en-US" dirty="0"/>
            </a:br>
            <a:endParaRPr lang="en-US" dirty="0"/>
          </a:p>
        </p:txBody>
      </p:sp>
      <p:sp>
        <p:nvSpPr>
          <p:cNvPr id="3" name="Content Placeholder 2">
            <a:extLst>
              <a:ext uri="{FF2B5EF4-FFF2-40B4-BE49-F238E27FC236}">
                <a16:creationId xmlns:a16="http://schemas.microsoft.com/office/drawing/2014/main" id="{D8676890-B2B5-3A64-E501-9B2BE895DAA8}"/>
              </a:ext>
            </a:extLst>
          </p:cNvPr>
          <p:cNvSpPr>
            <a:spLocks noGrp="1"/>
          </p:cNvSpPr>
          <p:nvPr>
            <p:ph idx="1"/>
          </p:nvPr>
        </p:nvSpPr>
        <p:spPr/>
        <p:txBody>
          <a:bodyPr>
            <a:normAutofit/>
          </a:bodyPr>
          <a:lstStyle/>
          <a:p>
            <a:pPr marL="0" indent="0">
              <a:buNone/>
            </a:pPr>
            <a:r>
              <a:rPr lang="en-US" sz="1900" dirty="0">
                <a:latin typeface="+mj-lt"/>
              </a:rPr>
              <a:t>The </a:t>
            </a:r>
            <a:r>
              <a:rPr lang="en-US" sz="1900" b="1" dirty="0">
                <a:latin typeface="+mj-lt"/>
              </a:rPr>
              <a:t>International Myositis Assessment and Clinical Studies Group (IMACS)</a:t>
            </a:r>
            <a:r>
              <a:rPr lang="en-US" sz="1900" dirty="0">
                <a:latin typeface="+mj-lt"/>
              </a:rPr>
              <a:t> published comprehensive guidelines in 2023 for cancer screening in idiopathic inflammatory myopathies. These guidelines stratify patients into </a:t>
            </a:r>
            <a:r>
              <a:rPr lang="en-US" sz="1900" b="1" dirty="0">
                <a:latin typeface="+mj-lt"/>
              </a:rPr>
              <a:t>standard, moderate, or high risk</a:t>
            </a:r>
            <a:r>
              <a:rPr lang="en-US" sz="1900" dirty="0">
                <a:latin typeface="+mj-lt"/>
              </a:rPr>
              <a:t> based on:</a:t>
            </a:r>
          </a:p>
          <a:p>
            <a:r>
              <a:rPr lang="en-US" sz="1900" dirty="0">
                <a:latin typeface="+mj-lt"/>
              </a:rPr>
              <a:t>IIM subtype</a:t>
            </a:r>
          </a:p>
          <a:p>
            <a:r>
              <a:rPr lang="en-US" sz="1900" dirty="0">
                <a:latin typeface="+mj-lt"/>
              </a:rPr>
              <a:t>Autoantibody status</a:t>
            </a:r>
          </a:p>
          <a:p>
            <a:r>
              <a:rPr lang="en-US" sz="1900" dirty="0">
                <a:latin typeface="+mj-lt"/>
              </a:rPr>
              <a:t>Clinical features</a:t>
            </a:r>
          </a:p>
          <a:p>
            <a:pPr marL="0" indent="0">
              <a:buNone/>
            </a:pPr>
            <a:endParaRPr lang="en-US" sz="1900" dirty="0">
              <a:latin typeface="+mj-lt"/>
            </a:endParaRPr>
          </a:p>
          <a:p>
            <a:endParaRPr lang="en-US" dirty="0"/>
          </a:p>
        </p:txBody>
      </p:sp>
    </p:spTree>
    <p:extLst>
      <p:ext uri="{BB962C8B-B14F-4D97-AF65-F5344CB8AC3E}">
        <p14:creationId xmlns:p14="http://schemas.microsoft.com/office/powerpoint/2010/main" val="106478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Fig. 1: Risk stratification and frequency of screening for IIM-related cancer.">
            <a:extLst>
              <a:ext uri="{FF2B5EF4-FFF2-40B4-BE49-F238E27FC236}">
                <a16:creationId xmlns:a16="http://schemas.microsoft.com/office/drawing/2014/main" id="{F3AF385C-9108-7142-0106-E1B5480C0588}"/>
              </a:ext>
            </a:extLst>
          </p:cNvPr>
          <p:cNvSpPr>
            <a:spLocks noChangeAspect="1" noChangeArrowheads="1"/>
          </p:cNvSpPr>
          <p:nvPr/>
        </p:nvSpPr>
        <p:spPr bwMode="auto">
          <a:xfrm>
            <a:off x="2636838" y="0"/>
            <a:ext cx="691832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8A64E2A2-A6F9-994A-99EE-266BD4F8EDD2}"/>
              </a:ext>
            </a:extLst>
          </p:cNvPr>
          <p:cNvPicPr>
            <a:picLocks noChangeAspect="1"/>
          </p:cNvPicPr>
          <p:nvPr/>
        </p:nvPicPr>
        <p:blipFill>
          <a:blip r:embed="rId2"/>
          <a:stretch>
            <a:fillRect/>
          </a:stretch>
        </p:blipFill>
        <p:spPr>
          <a:xfrm>
            <a:off x="2601863" y="0"/>
            <a:ext cx="6988274" cy="6858000"/>
          </a:xfrm>
          <a:prstGeom prst="rect">
            <a:avLst/>
          </a:prstGeom>
        </p:spPr>
      </p:pic>
    </p:spTree>
    <p:extLst>
      <p:ext uri="{BB962C8B-B14F-4D97-AF65-F5344CB8AC3E}">
        <p14:creationId xmlns:p14="http://schemas.microsoft.com/office/powerpoint/2010/main" val="31594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EDE5-D08B-292C-247E-3D7B5F055892}"/>
              </a:ext>
            </a:extLst>
          </p:cNvPr>
          <p:cNvSpPr>
            <a:spLocks noGrp="1"/>
          </p:cNvSpPr>
          <p:nvPr>
            <p:ph type="title"/>
          </p:nvPr>
        </p:nvSpPr>
        <p:spPr/>
        <p:txBody>
          <a:bodyPr>
            <a:normAutofit/>
          </a:bodyPr>
          <a:lstStyle/>
          <a:p>
            <a:r>
              <a:rPr lang="en-US" sz="3200" b="1" dirty="0"/>
              <a:t>Risk Stratification: Why This Patient is High-Risk ?</a:t>
            </a:r>
            <a:br>
              <a:rPr lang="en-US" sz="3200" dirty="0"/>
            </a:br>
            <a:endParaRPr lang="en-US" sz="3200" dirty="0"/>
          </a:p>
        </p:txBody>
      </p:sp>
      <p:sp>
        <p:nvSpPr>
          <p:cNvPr id="3" name="Content Placeholder 2">
            <a:extLst>
              <a:ext uri="{FF2B5EF4-FFF2-40B4-BE49-F238E27FC236}">
                <a16:creationId xmlns:a16="http://schemas.microsoft.com/office/drawing/2014/main" id="{D5AD51BD-99B6-AE2C-AF1F-C767E6D67EF0}"/>
              </a:ext>
            </a:extLst>
          </p:cNvPr>
          <p:cNvSpPr>
            <a:spLocks noGrp="1"/>
          </p:cNvSpPr>
          <p:nvPr>
            <p:ph idx="1"/>
          </p:nvPr>
        </p:nvSpPr>
        <p:spPr/>
        <p:txBody>
          <a:bodyPr>
            <a:normAutofit/>
          </a:bodyPr>
          <a:lstStyle/>
          <a:p>
            <a:r>
              <a:rPr lang="en-US" sz="2100" dirty="0">
                <a:latin typeface="+mj-lt"/>
              </a:rPr>
              <a:t>This patient has </a:t>
            </a:r>
            <a:r>
              <a:rPr lang="en-US" sz="2100" b="1" dirty="0">
                <a:latin typeface="+mj-lt"/>
              </a:rPr>
              <a:t>multiple high-risk features</a:t>
            </a:r>
            <a:r>
              <a:rPr lang="en-US" sz="2100" dirty="0">
                <a:latin typeface="+mj-lt"/>
              </a:rPr>
              <a:t> that place her in the highest cancer risk category:</a:t>
            </a:r>
          </a:p>
          <a:p>
            <a:pPr marL="0" indent="0">
              <a:buNone/>
            </a:pPr>
            <a:r>
              <a:rPr lang="en-US" sz="2100" b="1" dirty="0">
                <a:latin typeface="+mj-lt"/>
              </a:rPr>
              <a:t>-Anti-TIF-1</a:t>
            </a:r>
            <a:r>
              <a:rPr lang="el-GR" sz="2100" b="1" dirty="0">
                <a:latin typeface="+mj-lt"/>
              </a:rPr>
              <a:t>γ </a:t>
            </a:r>
            <a:r>
              <a:rPr lang="en-US" sz="2100" b="1" dirty="0">
                <a:latin typeface="+mj-lt"/>
              </a:rPr>
              <a:t>antibody positivity</a:t>
            </a:r>
            <a:r>
              <a:rPr lang="en-US" sz="2100" dirty="0">
                <a:latin typeface="+mj-lt"/>
              </a:rPr>
              <a:t>: This is the </a:t>
            </a:r>
            <a:r>
              <a:rPr lang="en-US" sz="2100" b="1" dirty="0">
                <a:latin typeface="+mj-lt"/>
              </a:rPr>
              <a:t>strongest predictor of cancer-associated dermatomyositis</a:t>
            </a:r>
            <a:r>
              <a:rPr lang="en-US" sz="2100" dirty="0">
                <a:latin typeface="+mj-lt"/>
              </a:rPr>
              <a:t>, conferring a </a:t>
            </a:r>
            <a:r>
              <a:rPr lang="en-US" sz="2100" b="1" dirty="0">
                <a:latin typeface="+mj-lt"/>
              </a:rPr>
              <a:t>9.37-fold increased cancer risk</a:t>
            </a:r>
            <a:r>
              <a:rPr lang="en-US" sz="2100" dirty="0">
                <a:latin typeface="+mj-lt"/>
              </a:rPr>
              <a:t>. Patients with anti-TIF-1</a:t>
            </a:r>
            <a:r>
              <a:rPr lang="el-GR" sz="2100" dirty="0">
                <a:latin typeface="+mj-lt"/>
              </a:rPr>
              <a:t>γ </a:t>
            </a:r>
            <a:r>
              <a:rPr lang="en-US" sz="2100" dirty="0">
                <a:latin typeface="+mj-lt"/>
              </a:rPr>
              <a:t>antibodies have particularly elevated risks for ovarian cancer (standardized prevalence ratio 18.39) and breast cancer (standardized prevalence ratio 3.84). </a:t>
            </a:r>
          </a:p>
          <a:p>
            <a:pPr marL="0" indent="0">
              <a:buNone/>
            </a:pPr>
            <a:r>
              <a:rPr lang="en-US" sz="2100" b="1" dirty="0">
                <a:latin typeface="+mj-lt"/>
              </a:rPr>
              <a:t>-Age 60 years</a:t>
            </a:r>
            <a:r>
              <a:rPr lang="en-US" sz="2100" dirty="0">
                <a:latin typeface="+mj-lt"/>
              </a:rPr>
              <a:t>: Older age (particularly &gt;45 years) is an independent risk factor for malignancy in dermatomyositis. </a:t>
            </a:r>
          </a:p>
          <a:p>
            <a:pPr marL="0" indent="0">
              <a:buNone/>
            </a:pPr>
            <a:r>
              <a:rPr lang="en-US" sz="2100" b="1" dirty="0">
                <a:latin typeface="+mj-lt"/>
              </a:rPr>
              <a:t>-Classic dermatomyositis with cutaneous manifestations</a:t>
            </a:r>
            <a:r>
              <a:rPr lang="en-US" sz="2100" dirty="0">
                <a:latin typeface="+mj-lt"/>
              </a:rPr>
              <a:t>: The presence of classic DM (rather than clinically amyopathic DM) increases cancer risk, with one study showing 9.9% of classic DM patients had malignancy within 2 years versus only 1.7% of clinically amyopathic DM patients. </a:t>
            </a:r>
          </a:p>
          <a:p>
            <a:endParaRPr lang="en-US" b="1" dirty="0"/>
          </a:p>
          <a:p>
            <a:endParaRPr lang="en-US" dirty="0"/>
          </a:p>
        </p:txBody>
      </p:sp>
    </p:spTree>
    <p:extLst>
      <p:ext uri="{BB962C8B-B14F-4D97-AF65-F5344CB8AC3E}">
        <p14:creationId xmlns:p14="http://schemas.microsoft.com/office/powerpoint/2010/main" val="2641397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TotalTime>
  <Words>3275</Words>
  <Application>Microsoft Macintosh PowerPoint</Application>
  <PresentationFormat>Widescreen</PresentationFormat>
  <Paragraphs>319</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QUESTION BANK</vt:lpstr>
      <vt:lpstr>QUESTION 1 </vt:lpstr>
      <vt:lpstr>PowerPoint Presentation</vt:lpstr>
      <vt:lpstr> Which one of the following should you recommend for cancer screening at this time? </vt:lpstr>
      <vt:lpstr> Understanding the Cancer Risk in Dermatomyositis </vt:lpstr>
      <vt:lpstr>PowerPoint Presentation</vt:lpstr>
      <vt:lpstr>International Guidelines for Cancer Screening </vt:lpstr>
      <vt:lpstr>PowerPoint Presentation</vt:lpstr>
      <vt:lpstr>Risk Stratification: Why This Patient is High-Risk ? </vt:lpstr>
      <vt:lpstr>Common malignancies in Dermatomyositis</vt:lpstr>
      <vt:lpstr>Pearls</vt:lpstr>
      <vt:lpstr>Important message</vt:lpstr>
      <vt:lpstr>Clinical pearls </vt:lpstr>
      <vt:lpstr>QUESTION 2 </vt:lpstr>
      <vt:lpstr>Physical examination</vt:lpstr>
      <vt:lpstr>Laboratory results</vt:lpstr>
      <vt:lpstr>Question</vt:lpstr>
      <vt:lpstr>Explanation and rationale </vt:lpstr>
      <vt:lpstr>Differential considerations</vt:lpstr>
      <vt:lpstr>PowerPoint Presentation</vt:lpstr>
      <vt:lpstr>Why is it not Idiopathic Inflammatory Myositis?</vt:lpstr>
      <vt:lpstr>PowerPoint Presentation</vt:lpstr>
      <vt:lpstr>QUESTION 3</vt:lpstr>
      <vt:lpstr>Medications and Physical exam</vt:lpstr>
      <vt:lpstr>Laboratory studies and Imaging</vt:lpstr>
      <vt:lpstr>PowerPoint Presentation</vt:lpstr>
      <vt:lpstr>Question</vt:lpstr>
      <vt:lpstr>Explanation/Rationale </vt:lpstr>
      <vt:lpstr>Treatment </vt:lpstr>
      <vt:lpstr>PowerPoint Presentation</vt:lpstr>
      <vt:lpstr>QUESTION 4</vt:lpstr>
      <vt:lpstr>Physical examination</vt:lpstr>
      <vt:lpstr>Laboratory findings</vt:lpstr>
      <vt:lpstr>Question</vt:lpstr>
      <vt:lpstr>Explanation/Rationale</vt:lpstr>
      <vt:lpstr>PowerPoint Presentation</vt:lpstr>
      <vt:lpstr>PowerPoint Presentation</vt:lpstr>
      <vt:lpstr>PowerPoint Presentation</vt:lpstr>
      <vt:lpstr>PowerPoint Presentation</vt:lpstr>
      <vt:lpstr>PowerPoint Presentation</vt:lpstr>
      <vt:lpstr>QUESTION 5 : SLE AND THROMBOSIS</vt:lpstr>
      <vt:lpstr>PowerPoint Presentation</vt:lpstr>
      <vt:lpstr>PowerPoint Presentation</vt:lpstr>
      <vt:lpstr>PowerPoint Presentation</vt:lpstr>
      <vt:lpstr>Key concepts</vt:lpstr>
      <vt:lpstr>Answer and rationale</vt:lpstr>
      <vt:lpstr>PowerPoint Presentation</vt:lpstr>
      <vt:lpstr>PowerPoint Presentation</vt:lpstr>
      <vt:lpstr>PowerPoint Presentation</vt:lpstr>
      <vt:lpstr>High-Yield Pearls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murty.chandana@outlook.com</dc:creator>
  <cp:lastModifiedBy>murty.chandana@outlook.com</cp:lastModifiedBy>
  <cp:revision>13</cp:revision>
  <dcterms:created xsi:type="dcterms:W3CDTF">2026-03-08T08:18:40Z</dcterms:created>
  <dcterms:modified xsi:type="dcterms:W3CDTF">2026-03-09T04:56:00Z</dcterms:modified>
</cp:coreProperties>
</file>