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95" r:id="rId19"/>
    <p:sldId id="273" r:id="rId20"/>
    <p:sldId id="275" r:id="rId21"/>
    <p:sldId id="276" r:id="rId22"/>
    <p:sldId id="274" r:id="rId23"/>
    <p:sldId id="277" r:id="rId24"/>
    <p:sldId id="278" r:id="rId25"/>
    <p:sldId id="279" r:id="rId26"/>
    <p:sldId id="298" r:id="rId27"/>
    <p:sldId id="300" r:id="rId28"/>
    <p:sldId id="296" r:id="rId29"/>
    <p:sldId id="280" r:id="rId30"/>
    <p:sldId id="281" r:id="rId31"/>
    <p:sldId id="282" r:id="rId32"/>
    <p:sldId id="284" r:id="rId33"/>
    <p:sldId id="285" r:id="rId34"/>
    <p:sldId id="283" r:id="rId35"/>
    <p:sldId id="286" r:id="rId36"/>
    <p:sldId id="287" r:id="rId37"/>
    <p:sldId id="288" r:id="rId38"/>
    <p:sldId id="289" r:id="rId39"/>
    <p:sldId id="290" r:id="rId40"/>
    <p:sldId id="291" r:id="rId41"/>
    <p:sldId id="292" r:id="rId42"/>
    <p:sldId id="293" r:id="rId4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2" d="100"/>
          <a:sy n="112" d="100"/>
        </p:scale>
        <p:origin x="8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12B36"/>
                </a:solidFill>
                <a:latin typeface="Arial"/>
              </a:defRPr>
            </a:pPr>
            <a:r>
              <a:rPr lang="en-US" sz="1300" b="0" i="0" u="none" strike="noStrike">
                <a:solidFill>
                  <a:srgbClr val="212B36"/>
                </a:solidFill>
                <a:latin typeface="Arial"/>
              </a:rPr>
              <a:t>Presenting features in adult cohorts (%)</a:t>
            </a:r>
          </a:p>
        </c:rich>
      </c:tx>
      <c:overlay val="0"/>
    </c:title>
    <c:autoTitleDeleted val="0"/>
    <c:plotArea>
      <c:layout/>
      <c:barChart>
        <c:barDir val="bar"/>
        <c:grouping val="clustered"/>
        <c:varyColors val="0"/>
        <c:ser>
          <c:idx val="0"/>
          <c:order val="0"/>
          <c:tx>
            <c:strRef>
              <c:f>Sheet1!$B$1</c:f>
              <c:strCache>
                <c:ptCount val="1"/>
                <c:pt idx="0">
                  <c:v>Frequency</c:v>
                </c:pt>
              </c:strCache>
            </c:strRef>
          </c:tx>
          <c:spPr>
            <a:solidFill>
              <a:srgbClr val="0C234B"/>
            </a:solidFill>
            <a:effectLst/>
          </c:spPr>
          <c:invertIfNegative val="0"/>
          <c:dLbls>
            <c:numFmt formatCode="#,##0" sourceLinked="0"/>
            <c:spPr>
              <a:noFill/>
              <a:ln>
                <a:noFill/>
              </a:ln>
              <a:effectLst/>
            </c:spPr>
            <c:txPr>
              <a:bodyPr/>
              <a:lstStyle/>
              <a:p>
                <a:pPr>
                  <a:defRPr sz="1100" b="0" i="0" u="none" strike="noStrike">
                    <a:solidFill>
                      <a:srgbClr val="212B36"/>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Nausea</c:v>
                </c:pt>
                <c:pt idx="1">
                  <c:v>GCS below 14</c:v>
                </c:pt>
                <c:pt idx="2">
                  <c:v>Stiff neck</c:v>
                </c:pt>
                <c:pt idx="3">
                  <c:v>Fever over 38 C</c:v>
                </c:pt>
                <c:pt idx="4">
                  <c:v>Headache</c:v>
                </c:pt>
              </c:strCache>
            </c:strRef>
          </c:cat>
          <c:val>
            <c:numRef>
              <c:f>Sheet1!$B$2:$B$6</c:f>
              <c:numCache>
                <c:formatCode>General</c:formatCode>
                <c:ptCount val="5"/>
                <c:pt idx="0">
                  <c:v>62</c:v>
                </c:pt>
                <c:pt idx="1">
                  <c:v>71</c:v>
                </c:pt>
                <c:pt idx="2">
                  <c:v>74</c:v>
                </c:pt>
                <c:pt idx="3">
                  <c:v>74</c:v>
                </c:pt>
                <c:pt idx="4">
                  <c:v>84</c:v>
                </c:pt>
              </c:numCache>
            </c:numRef>
          </c:val>
          <c:extLst>
            <c:ext xmlns:c16="http://schemas.microsoft.com/office/drawing/2014/chart" uri="{C3380CC4-5D6E-409C-BE32-E72D297353CC}">
              <c16:uniqueId val="{00000000-915B-42FD-B8A9-6E06279BFD4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212B36"/>
                </a:solidFill>
                <a:latin typeface="Arial"/>
              </a:defRPr>
            </a:pPr>
            <a:endParaRPr lang="en-US"/>
          </a:p>
        </c:txPr>
        <c:crossAx val="2094734552"/>
        <c:crosses val="autoZero"/>
        <c:auto val="1"/>
        <c:lblAlgn val="ctr"/>
        <c:lblOffset val="100"/>
        <c:noMultiLvlLbl val="1"/>
      </c:catAx>
      <c:valAx>
        <c:axId val="2094734552"/>
        <c:scaling>
          <c:orientation val="minMax"/>
          <c:max val="100"/>
        </c:scaling>
        <c:delete val="1"/>
        <c:axPos val="b"/>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Placebo</c:v>
                </c:pt>
              </c:strCache>
            </c:strRef>
          </c:tx>
          <c:spPr>
            <a:solidFill>
              <a:srgbClr val="8C8C8C"/>
            </a:solidFill>
            <a:effectLst/>
          </c:spPr>
          <c:invertIfNegative val="0"/>
          <c:dLbls>
            <c:numFmt formatCode="0&quot;%&quot;" sourceLinked="0"/>
            <c:spPr>
              <a:noFill/>
              <a:ln>
                <a:noFill/>
              </a:ln>
              <a:effectLst/>
            </c:spPr>
            <c:txPr>
              <a:bodyPr/>
              <a:lstStyle/>
              <a:p>
                <a:pPr>
                  <a:defRPr sz="1000" b="0" i="0" u="none" strike="noStrike">
                    <a:solidFill>
                      <a:srgbClr val="404040"/>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Death, pneumococcal</c:v>
                </c:pt>
                <c:pt idx="1">
                  <c:v>Unfavorable, pneumococcal</c:v>
                </c:pt>
                <c:pt idx="2">
                  <c:v>Death, all patients</c:v>
                </c:pt>
                <c:pt idx="3">
                  <c:v>Unfavorable, all patients</c:v>
                </c:pt>
              </c:strCache>
            </c:strRef>
          </c:cat>
          <c:val>
            <c:numRef>
              <c:f>Sheet1!$B$2:$B$5</c:f>
              <c:numCache>
                <c:formatCode>General</c:formatCode>
                <c:ptCount val="4"/>
                <c:pt idx="0">
                  <c:v>34</c:v>
                </c:pt>
                <c:pt idx="1">
                  <c:v>52</c:v>
                </c:pt>
                <c:pt idx="2">
                  <c:v>15</c:v>
                </c:pt>
                <c:pt idx="3">
                  <c:v>25</c:v>
                </c:pt>
              </c:numCache>
            </c:numRef>
          </c:val>
          <c:extLst>
            <c:ext xmlns:c16="http://schemas.microsoft.com/office/drawing/2014/chart" uri="{C3380CC4-5D6E-409C-BE32-E72D297353CC}">
              <c16:uniqueId val="{00000000-5AAC-48BB-8626-C9C455C8C4D3}"/>
            </c:ext>
          </c:extLst>
        </c:ser>
        <c:ser>
          <c:idx val="1"/>
          <c:order val="1"/>
          <c:tx>
            <c:strRef>
              <c:f>Sheet1!$C$1</c:f>
              <c:strCache>
                <c:ptCount val="1"/>
                <c:pt idx="0">
                  <c:v>Dexamethasone</c:v>
                </c:pt>
              </c:strCache>
            </c:strRef>
          </c:tx>
          <c:spPr>
            <a:solidFill>
              <a:srgbClr val="1E7A46"/>
            </a:solidFill>
            <a:effectLst/>
          </c:spPr>
          <c:invertIfNegative val="0"/>
          <c:dLbls>
            <c:numFmt formatCode="0&quot;%&quot;" sourceLinked="0"/>
            <c:spPr>
              <a:noFill/>
              <a:ln>
                <a:noFill/>
              </a:ln>
              <a:effectLst/>
            </c:spPr>
            <c:txPr>
              <a:bodyPr/>
              <a:lstStyle/>
              <a:p>
                <a:pPr>
                  <a:defRPr sz="1000" b="0" i="0" u="none" strike="noStrike">
                    <a:solidFill>
                      <a:srgbClr val="404040"/>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Death, pneumococcal</c:v>
                </c:pt>
                <c:pt idx="1">
                  <c:v>Unfavorable, pneumococcal</c:v>
                </c:pt>
                <c:pt idx="2">
                  <c:v>Death, all patients</c:v>
                </c:pt>
                <c:pt idx="3">
                  <c:v>Unfavorable, all patients</c:v>
                </c:pt>
              </c:strCache>
            </c:strRef>
          </c:cat>
          <c:val>
            <c:numRef>
              <c:f>Sheet1!$C$2:$C$5</c:f>
              <c:numCache>
                <c:formatCode>General</c:formatCode>
                <c:ptCount val="4"/>
                <c:pt idx="0">
                  <c:v>14</c:v>
                </c:pt>
                <c:pt idx="1">
                  <c:v>26</c:v>
                </c:pt>
                <c:pt idx="2">
                  <c:v>7</c:v>
                </c:pt>
                <c:pt idx="3">
                  <c:v>15</c:v>
                </c:pt>
              </c:numCache>
            </c:numRef>
          </c:val>
          <c:extLst>
            <c:ext xmlns:c16="http://schemas.microsoft.com/office/drawing/2014/chart" uri="{C3380CC4-5D6E-409C-BE32-E72D297353CC}">
              <c16:uniqueId val="{00000001-5AAC-48BB-8626-C9C455C8C4D3}"/>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404040"/>
                </a:solidFill>
                <a:latin typeface="Calibri"/>
              </a:defRPr>
            </a:pPr>
            <a:endParaRPr lang="en-US"/>
          </a:p>
        </c:txPr>
        <c:crossAx val="2094734552"/>
        <c:crosses val="autoZero"/>
        <c:auto val="1"/>
        <c:lblAlgn val="ctr"/>
        <c:lblOffset val="100"/>
        <c:noMultiLvlLbl val="1"/>
      </c:catAx>
      <c:valAx>
        <c:axId val="2094734552"/>
        <c:scaling>
          <c:orientation val="minMax"/>
          <c:max val="60"/>
          <c:min val="0"/>
        </c:scaling>
        <c:delete val="1"/>
        <c:axPos val="b"/>
        <c:numFmt formatCode="General" sourceLinked="0"/>
        <c:majorTickMark val="out"/>
        <c:minorTickMark val="none"/>
        <c:tickLblPos val="low"/>
        <c:crossAx val="2094734554"/>
        <c:crosses val="autoZero"/>
        <c:crossBetween val="between"/>
      </c:valAx>
      <c:spPr>
        <a:noFill/>
        <a:ln>
          <a:noFill/>
        </a:ln>
        <a:effectLst/>
      </c:spPr>
    </c:plotArea>
    <c:legend>
      <c:legendPos val="b"/>
      <c:overlay val="0"/>
      <c:txPr>
        <a:bodyPr/>
        <a:lstStyle/>
        <a:p>
          <a:pPr>
            <a:defRPr sz="1000">
              <a:solidFill>
                <a:srgbClr val="404040"/>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200" b="1" i="0" u="none" strike="noStrike">
                <a:solidFill>
                  <a:srgbClr val="16233F"/>
                </a:solidFill>
                <a:latin typeface="Calibri"/>
              </a:defRPr>
            </a:pPr>
            <a:r>
              <a:rPr lang="en-US" sz="1200" b="1" i="0" u="none" strike="noStrike">
                <a:solidFill>
                  <a:srgbClr val="16233F"/>
                </a:solidFill>
                <a:latin typeface="Calibri"/>
              </a:rPr>
              <a:t>Human West Nile virus cases, Maricopa County</a:t>
            </a:r>
          </a:p>
        </c:rich>
      </c:tx>
      <c:overlay val="0"/>
    </c:title>
    <c:autoTitleDeleted val="0"/>
    <c:plotArea>
      <c:layout/>
      <c:barChart>
        <c:barDir val="col"/>
        <c:grouping val="clustered"/>
        <c:varyColors val="0"/>
        <c:ser>
          <c:idx val="0"/>
          <c:order val="0"/>
          <c:tx>
            <c:strRef>
              <c:f>Sheet1!$B$1</c:f>
              <c:strCache>
                <c:ptCount val="1"/>
                <c:pt idx="0">
                  <c:v>Human WNV cases</c:v>
                </c:pt>
              </c:strCache>
            </c:strRef>
          </c:tx>
          <c:spPr>
            <a:solidFill>
              <a:srgbClr val="2C4270"/>
            </a:solidFill>
            <a:effectLst/>
          </c:spPr>
          <c:invertIfNegative val="0"/>
          <c:dPt>
            <c:idx val="0"/>
            <c:invertIfNegative val="0"/>
            <c:bubble3D val="0"/>
            <c:spPr>
              <a:solidFill>
                <a:srgbClr val="2C4270"/>
              </a:solidFill>
              <a:effectLst/>
            </c:spPr>
            <c:extLst>
              <c:ext xmlns:c16="http://schemas.microsoft.com/office/drawing/2014/chart" uri="{C3380CC4-5D6E-409C-BE32-E72D297353CC}">
                <c16:uniqueId val="{00000001-50AD-48B5-A99D-9B11C1E2ADD0}"/>
              </c:ext>
            </c:extLst>
          </c:dPt>
          <c:dPt>
            <c:idx val="1"/>
            <c:invertIfNegative val="0"/>
            <c:bubble3D val="0"/>
            <c:spPr>
              <a:solidFill>
                <a:srgbClr val="2C4270"/>
              </a:solidFill>
              <a:effectLst/>
            </c:spPr>
            <c:extLst>
              <c:ext xmlns:c16="http://schemas.microsoft.com/office/drawing/2014/chart" uri="{C3380CC4-5D6E-409C-BE32-E72D297353CC}">
                <c16:uniqueId val="{00000003-50AD-48B5-A99D-9B11C1E2ADD0}"/>
              </c:ext>
            </c:extLst>
          </c:dPt>
          <c:dPt>
            <c:idx val="2"/>
            <c:invertIfNegative val="0"/>
            <c:bubble3D val="0"/>
            <c:spPr>
              <a:solidFill>
                <a:srgbClr val="B0521C"/>
              </a:solidFill>
              <a:effectLst/>
            </c:spPr>
            <c:extLst>
              <c:ext xmlns:c16="http://schemas.microsoft.com/office/drawing/2014/chart" uri="{C3380CC4-5D6E-409C-BE32-E72D297353CC}">
                <c16:uniqueId val="{00000005-50AD-48B5-A99D-9B11C1E2ADD0}"/>
              </c:ext>
            </c:extLst>
          </c:dPt>
          <c:dPt>
            <c:idx val="3"/>
            <c:invertIfNegative val="0"/>
            <c:bubble3D val="0"/>
            <c:spPr>
              <a:solidFill>
                <a:srgbClr val="2C4270"/>
              </a:solidFill>
              <a:effectLst/>
            </c:spPr>
            <c:extLst>
              <c:ext xmlns:c16="http://schemas.microsoft.com/office/drawing/2014/chart" uri="{C3380CC4-5D6E-409C-BE32-E72D297353CC}">
                <c16:uniqueId val="{00000007-50AD-48B5-A99D-9B11C1E2ADD0}"/>
              </c:ext>
            </c:extLst>
          </c:dPt>
          <c:dPt>
            <c:idx val="4"/>
            <c:invertIfNegative val="0"/>
            <c:bubble3D val="0"/>
            <c:spPr>
              <a:solidFill>
                <a:srgbClr val="2C4270"/>
              </a:solidFill>
              <a:effectLst/>
            </c:spPr>
            <c:extLst>
              <c:ext xmlns:c16="http://schemas.microsoft.com/office/drawing/2014/chart" uri="{C3380CC4-5D6E-409C-BE32-E72D297353CC}">
                <c16:uniqueId val="{00000009-50AD-48B5-A99D-9B11C1E2ADD0}"/>
              </c:ext>
            </c:extLst>
          </c:dPt>
          <c:dPt>
            <c:idx val="5"/>
            <c:invertIfNegative val="0"/>
            <c:bubble3D val="0"/>
            <c:spPr>
              <a:solidFill>
                <a:srgbClr val="2C4270"/>
              </a:solidFill>
              <a:effectLst/>
            </c:spPr>
            <c:extLst>
              <c:ext xmlns:c16="http://schemas.microsoft.com/office/drawing/2014/chart" uri="{C3380CC4-5D6E-409C-BE32-E72D297353CC}">
                <c16:uniqueId val="{0000000B-50AD-48B5-A99D-9B11C1E2ADD0}"/>
              </c:ext>
            </c:extLst>
          </c:dPt>
          <c:dPt>
            <c:idx val="6"/>
            <c:invertIfNegative val="0"/>
            <c:bubble3D val="0"/>
            <c:spPr>
              <a:solidFill>
                <a:srgbClr val="2C4270"/>
              </a:solidFill>
              <a:effectLst/>
            </c:spPr>
            <c:extLst>
              <c:ext xmlns:c16="http://schemas.microsoft.com/office/drawing/2014/chart" uri="{C3380CC4-5D6E-409C-BE32-E72D297353CC}">
                <c16:uniqueId val="{0000000D-50AD-48B5-A99D-9B11C1E2ADD0}"/>
              </c:ext>
            </c:extLst>
          </c:dPt>
          <c:dPt>
            <c:idx val="7"/>
            <c:invertIfNegative val="0"/>
            <c:bubble3D val="0"/>
            <c:spPr>
              <a:solidFill>
                <a:srgbClr val="E08A3C"/>
              </a:solidFill>
              <a:effectLst/>
            </c:spPr>
            <c:extLst>
              <c:ext xmlns:c16="http://schemas.microsoft.com/office/drawing/2014/chart" uri="{C3380CC4-5D6E-409C-BE32-E72D297353CC}">
                <c16:uniqueId val="{0000000F-50AD-48B5-A99D-9B11C1E2ADD0}"/>
              </c:ext>
            </c:extLst>
          </c:dPt>
          <c:dLbls>
            <c:numFmt formatCode="#,##0" sourceLinked="0"/>
            <c:spPr>
              <a:noFill/>
              <a:ln>
                <a:noFill/>
              </a:ln>
              <a:effectLst/>
            </c:spPr>
            <c:txPr>
              <a:bodyPr/>
              <a:lstStyle/>
              <a:p>
                <a:pPr>
                  <a:defRPr sz="950" b="0" i="0" u="none" strike="noStrike">
                    <a:solidFill>
                      <a:srgbClr val="16233F"/>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2004</c:v>
                </c:pt>
                <c:pt idx="1">
                  <c:v>2020</c:v>
                </c:pt>
                <c:pt idx="2">
                  <c:v>2021</c:v>
                </c:pt>
                <c:pt idx="3">
                  <c:v>2022</c:v>
                </c:pt>
                <c:pt idx="4">
                  <c:v>2023</c:v>
                </c:pt>
                <c:pt idx="5">
                  <c:v>2024</c:v>
                </c:pt>
                <c:pt idx="6">
                  <c:v>2025</c:v>
                </c:pt>
                <c:pt idx="7">
                  <c:v>2026
thru 07/31</c:v>
                </c:pt>
              </c:strCache>
            </c:strRef>
          </c:cat>
          <c:val>
            <c:numRef>
              <c:f>Sheet1!$B$2:$B$9</c:f>
              <c:numCache>
                <c:formatCode>General</c:formatCode>
                <c:ptCount val="8"/>
                <c:pt idx="0">
                  <c:v>355</c:v>
                </c:pt>
                <c:pt idx="1">
                  <c:v>3</c:v>
                </c:pt>
                <c:pt idx="2">
                  <c:v>1480</c:v>
                </c:pt>
                <c:pt idx="3">
                  <c:v>42</c:v>
                </c:pt>
                <c:pt idx="4">
                  <c:v>72</c:v>
                </c:pt>
                <c:pt idx="5">
                  <c:v>21</c:v>
                </c:pt>
                <c:pt idx="6">
                  <c:v>56</c:v>
                </c:pt>
                <c:pt idx="7">
                  <c:v>52</c:v>
                </c:pt>
              </c:numCache>
            </c:numRef>
          </c:val>
          <c:extLst>
            <c:ext xmlns:c16="http://schemas.microsoft.com/office/drawing/2014/chart" uri="{C3380CC4-5D6E-409C-BE32-E72D297353CC}">
              <c16:uniqueId val="{00000010-50AD-48B5-A99D-9B11C1E2ADD0}"/>
            </c:ext>
          </c:extLst>
        </c:ser>
        <c:dLbls>
          <c:showLegendKey val="0"/>
          <c:showVal val="1"/>
          <c:showCatName val="0"/>
          <c:showSerName val="0"/>
          <c:showPercent val="0"/>
          <c:showBubbleSize val="0"/>
        </c:dLbls>
        <c:gapWidth val="4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950" b="0" i="0" u="none" strike="noStrike">
                <a:solidFill>
                  <a:srgbClr val="5A6478"/>
                </a:solidFill>
                <a:latin typeface="Calibri"/>
              </a:defRPr>
            </a:pPr>
            <a:endParaRPr lang="en-US"/>
          </a:p>
        </c:txPr>
        <c:crossAx val="2094734552"/>
        <c:crosses val="autoZero"/>
        <c:auto val="1"/>
        <c:lblAlgn val="ctr"/>
        <c:lblOffset val="100"/>
        <c:noMultiLvlLbl val="1"/>
      </c:catAx>
      <c:valAx>
        <c:axId val="2094734552"/>
        <c:scaling>
          <c:orientation val="minMax"/>
          <c:max val="1750"/>
          <c:min val="0"/>
        </c:scaling>
        <c:delete val="0"/>
        <c:axPos val="l"/>
        <c:majorGridlines>
          <c:spPr>
            <a:ln w="12700" cap="flat">
              <a:solidFill>
                <a:srgbClr val="D7DDE7"/>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900" b="0" i="0" u="none" strike="noStrike">
                <a:solidFill>
                  <a:srgbClr val="5A6478"/>
                </a:solidFill>
                <a:latin typeface="Calibri"/>
              </a:defRPr>
            </a:pPr>
            <a:endParaRPr lang="en-US"/>
          </a:p>
        </c:txPr>
        <c:crossAx val="2094734554"/>
        <c:crosses val="autoZero"/>
        <c:crossBetween val="between"/>
        <c:majorUnit val="500"/>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107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Session runs about 45 minutes with 7 interactive cases. Ask the room to commit to an answer out loud or by show of hands before each reveal. Update the date on this slide to the actual session date if needed.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Thirty seconds. Credit the prior authors, then move.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hour: three syndromes, one habit. In each one the treatment sequence matters more than any single drug choice.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Set up the theme, then go straight into the first case.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1 of 3. Pace: about 18 minutes including three cases.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Streptococcus pneumoniae. Neutrophilic pleocytosis with low glucose and high protein in a middle aged adult with diabetes. Pneumococcus remains the most common cause of community acquired bacterial meningitis in adults by a wide margin. Poll the room before advancing.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the answer, then spend a minute on the grid. Emphasize the two actionable rows: Listeria drives the ampicillin (Principen) decision and meningococcus drives isolation and prophylaxis.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absence of the triad means nothing. Two of four symptoms should already put meningitis on the list. The 44 percent figure is from the Dutch national cohort in NEJM 2004.</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Fast slide, under a minute. The numbers come from a prospective study of 297 adults undergoing LP. Positive signs help, negative signs do not.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sequence: cultures are the only step that must precede antibiotics. The multiplex panel changed practice since the 2004 guideline and is standard at Banner. It does not replace culture because susceptibility testing still drives de-escalation. If asked about antigen testing: latex agglutination is out, but the immunochromatographic pneumococcal antigen test is the exception, with sensitivity and specificity near 99 percent.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He is obtunded, so he meets criteria for CT before LP. The moment imaging enters the pathway, dexamethasone (Decadron) and empiric antibiotics move ahead of it. Cultures are already drawn, so nothing else should delay treatment. A one hour delay here is the difference this talk exists to prevent.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Hasbun 2001: among 235 adults, none of the patients without these features had a CT finding that contraindicated LP. Any one criterion buys a scan, and a scan buys immediate empiric therapy first.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both limbs. Left limb: no CT criteria, tap first, then treat immediately. Right limb: any criterion, treat immediately, then scan, then tap. Aronin 1998 tied treatment delay after arrival to worse outcomes.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the two patterns: neutrophilic with low glucose is bacterial until proven otherwise, lymphocytic with normal glucose opens the viral differential we cover in section 2. The Spanos thresholds each predict bacterial disease with 99 percent certainty.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Age 80 mandates Listeria coverage with ampicillin (Principen), and frankly purulent CSF meets criteria for adjunctive dexamethasone (Decadron). A negative Gram stain never narrows empiric therapy, its sensitivity is only 60 to 90 percent and lower still for Listeria.</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that these are meningeal doses, higher and more frequent than the ward reflex. Vancomycin (Vancocin) is AUC guided per the 2020 consensus, with historic troughs of 15 to 20 in CNS infection. De-escalate the moment culture and susceptibilities return.</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most commonly missed step in real practice. The mechanism argument for giving it before antibiotics is that bacterial lysis drives the inflammatory surge. Say the phrase: steroid first, then antibiotic, within the same hour. And the MKSAP corollary: if the culture returns anything other than pneumococcus, stop the steroid. It adds nothing for other organisms and may increase mortality in Listeria meningitis.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Landmark European trial establishing adjunctive dexamethasone in adult bacterial meningitis. Primary endpoint: Glasgow Outcome Scale (Jennett and Bond, Lancet 1975), a 5-point global disability scale scored at 8 weeks. 1 death, 2 persistent vegetative state, 3 severe disability (conscious but dependent for daily activities), 4 moderate disability (independent, may work in sheltered setting), 5 good recovery (resumption of normal life, minor deficits allowed). The trial dichotomized the scale strictly: only a score of 5 counted as favorable, so even moderate disability was an unfavorable outcome. Emphasize timing: the corticosteroid must precede or accompany the first antibiotic dose to blunt lysis-driven cytokine release. Effect concentrated in pneumococcal disease. IDSA 2004 operationalized this as 0.15 mg/kg IV q6h for 2 to 4 days, continued only when pneumococcus is confirmed. External validity caveat: no benefit in the Malawi and Vietnam trials published in 2007.</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Pause here for questions before moving to encephalitis. This is the MKSAP consolidation moment for section 1.</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Fever, language disturbance, seizure, lymphocytic CSF with red cells, and temporal lobe signal. This is HSV encephalitis until proven otherwise and IV acyclovir (Zovirax) starts the moment the thought occurs, not when the PCR returns.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5747260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board trap and the real life trap are the same: an early negative PCR taken as permission to stop acyclovir (Zovirax). It is not. Repeat the tap if the story still fits. The reverse move is also fair game on boards: a lymphocytic CSF with negative Gram stain, culture, and bacterial PCR lets the antibacterials come off while acyclovir (Zovirax) continues.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22949937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2. About 12 minutes with two cases. The definition strip at the bottom is the transition line.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70 percent figure comes from the era before acyclovir (Zovirax), in the vidarabine trials. Modern treated mortality runs 15 to 20 percent, and morbidity remains substantial, which is the argument for empiric speed.</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D. Summer season, extrapyramidal features, basal ganglia involvement on MRI. That is West Nile neuroinvasive disease, and the confirmatory test is IgM in CSF or serum. PCR is insensitive because viremia has usually cleared by the time neurologic disease appears. He should also be on empiric acyclovir (Zovirax) until HSV PCR returns.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Local hook: many in the audience admitted these patients. The 2021 MMWR report documented 1,487 cases, 1,014 hospitalizations, and 101 deaths. Emphasize the testing logic, IgM rather than PCR, since that is the piece residents miss.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West Nile is the dominant domestically acquired arboviral disease in this valley and the most common cause of epidemic meningoencephalitis we will see in Phoenix.
Note the shape of the curve. Three cases in 2020, 1,480 in 2021, 42 in 2022. This is episodic, monsoon-driven transmission, not smooth endemicity, which is why clinical suspicion has to be recalibrated every single season rather than carried over from last year.
The 2021 outbreak: MMWR reports 1,487 cases at the time of their data pull, 1,014 hospitalizations and 101 deaths. The county end-of-year report finalized 1,480 cases with 954 neuroinvasive and 1,011 hospitalized. Either way it is the largest focal outbreak documented in a single United States county. If asked about the discrepancy, explain it is a data-pull timing difference, not an error.
The Scottsdale rate of 152 per 100,000 in 2021 is worth pausing on. Risk is not uniform across the valley, and Scottsdale has carried the highest municipal rate in most recent years.
For 2026, Arizona accounts for 61 of 113 national cases and all five reported deaths as of 07/28. National count reached 143 by 08/04. Peak transmission here is August and September, so these numbers will climb.
Caveat to state out loud: non-neuroinvasive disease is heavily underreported. CDC estimates 30 to 70 unreported febrile cases for every reported neuroinvasive case, so these counts are the visible tip.</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Denominator first. Roughly 80 percent of infections are asymptomatic, about 20 percent produce West Nile fever, and about 1 in 150 becomes neuroinvasive. The reason our county reports look so neuroinvasive-heavy, 64 percent in 2021 and 81 percent in 2023, is ascertainment bias. CDC estimates 30 to 70 unreported febrile cases for every reported neuroinvasive case.
Locally, encephalitis rather than meningitis dominates. In Maricopa County in 2023, 48 of 58 neuroinvasive cases were encephalitis, and all 11 deaths were in that group. Nationally in 2024, encephalitis was 63 percent of neuroinvasive WNV, meningitis 21 percent and AFP 4 percent. The median age here has sat at 63 to 66 years, and the median age at death at 79 to 80 years.
Acute flaccid paralysis is the syndrome that gets missed. It is asymmetric and painless with early areflexia and preserved sensation, which separates it from Guillain Barre. In the 1999 New York cohort, 27 percent had objective motor weakness and 10 percent developed diffuse flaccid paralysis.
On imaging, make three points. First, a normal MRI is common and does not exclude disease. Second, if the protocol lacks diffusion-weighted imaging early, you can get a false negative, because DWI picked up lesions before FLAIR in the Cleveland Clinic series. Third, mesial temporal signal appeared in a third of patients and will make people think herpes, but WNV is not necrotizing, so the absence of mass effect, hemorrhage and enhancement is the discriminator. Continue acyclovir until HSV PCR returns negative regardless.
Practical transplant point worth emphasizing to the residents. As of June 2026 OPTN requires seasonal WNV screening of all living and deceased organ donors from July 1 through October 31. In B cell depleted patients on rituximab and in transplant recipients, serology can be falsely negative because they cannot mount IgM, so send CSF and serum RT-PCR in those hosts.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minute. The teaching point is the negative workup pathway: when HSV PCR is negative and the patient is not improving, think VZV, West Nile, and autoimmune encephalitis rather than simply repeating the same test. If Lyme comes up, treatment for meningitis or radiculoneuritis is ceftriaxone (Rocephin) or oral doxycycline (Vibramycin).</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Consolidation moment for section 2.</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Ninety seconds, deliberately rapid. These two live on the same differential as tonight's syndromes and both punish delay. The single line to leave with them: back pain, fever, neuro complaint, MRI tonight. One MKSAP neighbor worth naming aloud: infection of a shunt or drain is vancomycin (Vancocin) plus cefepime (Maxipime), and the hardware comes out.</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Pain out of proportion, woody induration, hypotension, and a lactate of 5.5 in a diabetic. This is necrotizing infection until a surgeon says otherwise. Imaging and observation are how these patients die. Antibiotics start in the same breath as the surgical call, never instead of it.</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39483259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column is the window where you can change the outcome. Right column is what the textbook shows and what the morgue confirms. Anesthesia over the lesion is a particularly sinister and underappreciated sign.</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247012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3. About 12 minutes with two cases. Say the transition line out loud: sicker, and in more pain, than the skin explains.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room remembers one number, make it the 68 percent sensitivity of LRINEC in the pooled validation data. A reassuring score in a worrisome patient is a trap.</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exposure column is where attendings get to look clairvoyant. Vibrio in a cirrhotic after oysters and Aeromonas after fresh water injuries are classic board and real world pairings.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Once Clostridium perfringens is identified, directed therapy is penicillin G (Pfizerpen) plus clindamycin (Cleocin), the same pairing used for group A streptococcal necrotizing infection. Clindamycin (Cleocin) suppresses toxin synthesis independent of inoculum. Options A and B are the directed regimens for Vibrio and Aeromonas respectively, which is why they are here.</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Stewardship beats: clindamycin (Cleocin) is there for toxin suppression, not coverage, and rising GAS resistance is why linezolid (Zyvox) keeps appearing in modern protocols. Duration is clinical, roughly 48 hours past final debridement with source control achieved, rather than a fixed course.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Consolidation for section 3.</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three lines, slowly. This is what the intern on call repeats at 3 AM.</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up during questions.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of session.</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9.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21.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s://stacks.cdc.gov/view/cdc/37783"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C234B"/>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3D5580"/>
                </a:solidFill>
                <a:latin typeface="Aptos" pitchFamily="34" charset="0"/>
                <a:ea typeface="Arial" pitchFamily="34" charset="-122"/>
                <a:cs typeface="Arial" pitchFamily="34" charset="-120"/>
              </a:rPr>
              <a:t>1</a:t>
            </a:r>
            <a:endParaRPr lang="en-US" sz="850" dirty="0"/>
          </a:p>
        </p:txBody>
      </p:sp>
      <p:sp>
        <p:nvSpPr>
          <p:cNvPr id="4" name="Shape 2"/>
          <p:cNvSpPr/>
          <p:nvPr/>
        </p:nvSpPr>
        <p:spPr>
          <a:xfrm>
            <a:off x="502920" y="777240"/>
            <a:ext cx="3977640" cy="384048"/>
          </a:xfrm>
          <a:prstGeom prst="roundRect">
            <a:avLst>
              <a:gd name="adj" fmla="val 50000"/>
            </a:avLst>
          </a:prstGeom>
          <a:solidFill>
            <a:srgbClr val="AB0520"/>
          </a:solidFill>
          <a:ln/>
        </p:spPr>
        <p:txBody>
          <a:bodyPr/>
          <a:lstStyle/>
          <a:p>
            <a:endParaRPr/>
          </a:p>
        </p:txBody>
      </p:sp>
      <p:sp>
        <p:nvSpPr>
          <p:cNvPr id="5" name="Text 3"/>
          <p:cNvSpPr/>
          <p:nvPr/>
        </p:nvSpPr>
        <p:spPr>
          <a:xfrm>
            <a:off x="502920" y="777240"/>
            <a:ext cx="3977640" cy="384048"/>
          </a:xfrm>
          <a:prstGeom prst="rect">
            <a:avLst/>
          </a:prstGeom>
          <a:noFill/>
          <a:ln/>
        </p:spPr>
        <p:txBody>
          <a:bodyPr wrap="square" lIns="0" tIns="0" rIns="0" bIns="0" rtlCol="0" anchor="ctr"/>
          <a:lstStyle/>
          <a:p>
            <a:pPr marL="0" indent="0" algn="ctr">
              <a:buNone/>
            </a:pPr>
            <a:r>
              <a:rPr lang="en-US" sz="1150" b="1" kern="0" spc="100" dirty="0">
                <a:solidFill>
                  <a:srgbClr val="FFFFFF"/>
                </a:solidFill>
                <a:latin typeface="Aptos" pitchFamily="34" charset="0"/>
                <a:ea typeface="Arial" pitchFamily="34" charset="-122"/>
                <a:cs typeface="Arial" pitchFamily="34" charset="-120"/>
              </a:rPr>
              <a:t>INTERNAL MEDICINE ACADEMIC HALF DAY</a:t>
            </a:r>
            <a:endParaRPr lang="en-US" sz="1150" dirty="0"/>
          </a:p>
        </p:txBody>
      </p:sp>
      <p:sp>
        <p:nvSpPr>
          <p:cNvPr id="6" name="Text 4"/>
          <p:cNvSpPr/>
          <p:nvPr/>
        </p:nvSpPr>
        <p:spPr>
          <a:xfrm>
            <a:off x="502920" y="1417320"/>
            <a:ext cx="9601200" cy="2011680"/>
          </a:xfrm>
          <a:prstGeom prst="rect">
            <a:avLst/>
          </a:prstGeom>
          <a:noFill/>
          <a:ln/>
        </p:spPr>
        <p:txBody>
          <a:bodyPr wrap="square" lIns="0" tIns="0" rIns="0" bIns="0" rtlCol="0" anchor="ctr"/>
          <a:lstStyle/>
          <a:p>
            <a:pPr marL="0" indent="0" algn="l">
              <a:lnSpc>
                <a:spcPts val="6000"/>
              </a:lnSpc>
              <a:buNone/>
            </a:pPr>
            <a:r>
              <a:rPr lang="en-US" sz="5400" b="1" dirty="0">
                <a:solidFill>
                  <a:srgbClr val="FFFFFF"/>
                </a:solidFill>
                <a:latin typeface="Aptos" pitchFamily="34" charset="0"/>
                <a:ea typeface="Arial" pitchFamily="34" charset="-122"/>
                <a:cs typeface="Arial" pitchFamily="34" charset="-120"/>
              </a:rPr>
              <a:t>Infectious Disease</a:t>
            </a:r>
            <a:endParaRPr lang="en-US" sz="5400" dirty="0"/>
          </a:p>
          <a:p>
            <a:pPr marL="0" indent="0" algn="l">
              <a:lnSpc>
                <a:spcPts val="6000"/>
              </a:lnSpc>
              <a:buNone/>
            </a:pPr>
            <a:r>
              <a:rPr lang="en-US" sz="5400" b="1" dirty="0">
                <a:solidFill>
                  <a:srgbClr val="FFFFFF"/>
                </a:solidFill>
                <a:latin typeface="Aptos" pitchFamily="34" charset="0"/>
                <a:ea typeface="Arial" pitchFamily="34" charset="-122"/>
                <a:cs typeface="Arial" pitchFamily="34" charset="-120"/>
              </a:rPr>
              <a:t>Emergencies</a:t>
            </a:r>
            <a:endParaRPr lang="en-US" sz="5400" dirty="0"/>
          </a:p>
        </p:txBody>
      </p:sp>
      <p:sp>
        <p:nvSpPr>
          <p:cNvPr id="7" name="Text 5"/>
          <p:cNvSpPr/>
          <p:nvPr/>
        </p:nvSpPr>
        <p:spPr>
          <a:xfrm>
            <a:off x="502920" y="3520440"/>
            <a:ext cx="8412480" cy="868680"/>
          </a:xfrm>
          <a:prstGeom prst="rect">
            <a:avLst/>
          </a:prstGeom>
          <a:noFill/>
          <a:ln/>
        </p:spPr>
        <p:txBody>
          <a:bodyPr wrap="square" lIns="0" tIns="0" rIns="0" bIns="0" rtlCol="0" anchor="ctr"/>
          <a:lstStyle/>
          <a:p>
            <a:pPr marL="0" indent="0" algn="l">
              <a:spcAft>
                <a:spcPts val="0"/>
              </a:spcAft>
              <a:buNone/>
            </a:pPr>
            <a:r>
              <a:rPr lang="en-US" dirty="0">
                <a:solidFill>
                  <a:srgbClr val="FFFFFF"/>
                </a:solidFill>
                <a:latin typeface="Aptos"/>
              </a:rPr>
              <a:t>M</a:t>
            </a:r>
            <a:r>
              <a:rPr sz="1800" dirty="0">
                <a:solidFill>
                  <a:srgbClr val="FFFFFF"/>
                </a:solidFill>
                <a:latin typeface="Aptos"/>
              </a:rPr>
              <a:t>eningitis, encephalitis, and necrotizing soft tissue infection.
Three emergencies where sequence and speed change outcomes.</a:t>
            </a:r>
            <a:endParaRPr lang="en-US" sz="1600" dirty="0"/>
          </a:p>
        </p:txBody>
      </p:sp>
      <p:sp>
        <p:nvSpPr>
          <p:cNvPr id="8" name="Text 6"/>
          <p:cNvSpPr/>
          <p:nvPr/>
        </p:nvSpPr>
        <p:spPr>
          <a:xfrm>
            <a:off x="502920" y="4709160"/>
            <a:ext cx="7863840" cy="1463040"/>
          </a:xfrm>
          <a:prstGeom prst="rect">
            <a:avLst/>
          </a:prstGeom>
          <a:noFill/>
          <a:ln/>
        </p:spPr>
        <p:txBody>
          <a:bodyPr wrap="square" lIns="0" tIns="0" rIns="0" bIns="0" rtlCol="0" anchor="ctr"/>
          <a:lstStyle/>
          <a:p>
            <a:pPr marL="0" indent="0" algn="l">
              <a:spcAft>
                <a:spcPts val="400"/>
              </a:spcAft>
              <a:buNone/>
            </a:pPr>
            <a:r>
              <a:rPr lang="en-US" sz="1900" b="1" dirty="0">
                <a:solidFill>
                  <a:srgbClr val="FFFFFF"/>
                </a:solidFill>
                <a:latin typeface="Aptos" pitchFamily="34" charset="0"/>
                <a:ea typeface="Arial" pitchFamily="34" charset="-122"/>
                <a:cs typeface="Arial" pitchFamily="34" charset="-120"/>
              </a:rPr>
              <a:t>Gerardo Gomez-Abundis, MD</a:t>
            </a:r>
            <a:endParaRPr lang="en-US" sz="1900" dirty="0"/>
          </a:p>
          <a:p>
            <a:pPr marL="0" indent="0" algn="l">
              <a:spcAft>
                <a:spcPts val="200"/>
              </a:spcAft>
              <a:buNone/>
            </a:pPr>
            <a:r>
              <a:rPr lang="en-US" sz="1300" dirty="0">
                <a:solidFill>
                  <a:srgbClr val="C9D6EA"/>
                </a:solidFill>
                <a:latin typeface="Aptos" pitchFamily="34" charset="0"/>
                <a:ea typeface="Arial" pitchFamily="34" charset="-122"/>
                <a:cs typeface="Arial" pitchFamily="34" charset="-120"/>
              </a:rPr>
              <a:t>Division of Infectious Diseases</a:t>
            </a:r>
            <a:endParaRPr lang="en-US" sz="1900" dirty="0"/>
          </a:p>
          <a:p>
            <a:pPr marL="0" indent="0" algn="l">
              <a:spcAft>
                <a:spcPts val="200"/>
              </a:spcAft>
              <a:buNone/>
            </a:pPr>
            <a:r>
              <a:rPr lang="en-US" sz="1300" dirty="0">
                <a:solidFill>
                  <a:srgbClr val="C9D6EA"/>
                </a:solidFill>
                <a:latin typeface="Aptos" pitchFamily="34" charset="0"/>
                <a:ea typeface="Arial" pitchFamily="34" charset="-122"/>
                <a:cs typeface="Arial" pitchFamily="34" charset="-120"/>
              </a:rPr>
              <a:t>Banner University Medical Center Phoenix  ·  University of Arizona College of Medicine Phoenix</a:t>
            </a:r>
            <a:endParaRPr lang="en-US" sz="1900" dirty="0"/>
          </a:p>
        </p:txBody>
      </p:sp>
      <p:sp>
        <p:nvSpPr>
          <p:cNvPr id="9" name="Shape 7"/>
          <p:cNvSpPr/>
          <p:nvPr/>
        </p:nvSpPr>
        <p:spPr>
          <a:xfrm>
            <a:off x="8092440" y="4983480"/>
            <a:ext cx="3611880" cy="1207008"/>
          </a:xfrm>
          <a:prstGeom prst="roundRect">
            <a:avLst>
              <a:gd name="adj" fmla="val 7576"/>
            </a:avLst>
          </a:prstGeom>
          <a:solidFill>
            <a:srgbClr val="FFFFFF"/>
          </a:solidFill>
          <a:ln/>
        </p:spPr>
        <p:txBody>
          <a:bodyPr/>
          <a:lstStyle/>
          <a:p>
            <a:endParaRPr/>
          </a:p>
        </p:txBody>
      </p:sp>
      <p:pic>
        <p:nvPicPr>
          <p:cNvPr id="10" name="Image 0" descr="assets/ua_logo.png"/>
          <p:cNvPicPr>
            <a:picLocks noChangeAspect="1"/>
          </p:cNvPicPr>
          <p:nvPr/>
        </p:nvPicPr>
        <p:blipFill>
          <a:blip r:embed="rId3"/>
          <a:stretch>
            <a:fillRect/>
          </a:stretch>
        </p:blipFill>
        <p:spPr>
          <a:xfrm>
            <a:off x="8321040" y="5230368"/>
            <a:ext cx="1828800" cy="694944"/>
          </a:xfrm>
          <a:prstGeom prst="rect">
            <a:avLst/>
          </a:prstGeom>
        </p:spPr>
      </p:pic>
      <p:pic>
        <p:nvPicPr>
          <p:cNvPr id="11" name="Image 1" descr="assets/banner_logo.png"/>
          <p:cNvPicPr>
            <a:picLocks noChangeAspect="1"/>
          </p:cNvPicPr>
          <p:nvPr/>
        </p:nvPicPr>
        <p:blipFill>
          <a:blip r:embed="rId4"/>
          <a:stretch>
            <a:fillRect/>
          </a:stretch>
        </p:blipFill>
        <p:spPr>
          <a:xfrm>
            <a:off x="10241280" y="5330952"/>
            <a:ext cx="1371600" cy="420624"/>
          </a:xfrm>
          <a:prstGeom prst="rect">
            <a:avLst/>
          </a:prstGeom>
        </p:spPr>
      </p:pic>
      <p:sp>
        <p:nvSpPr>
          <p:cNvPr id="14" name="TextBox 13"/>
          <p:cNvSpPr txBox="1"/>
          <p:nvPr/>
        </p:nvSpPr>
        <p:spPr>
          <a:xfrm>
            <a:off x="10268712" y="5120640"/>
            <a:ext cx="685800" cy="384048"/>
          </a:xfrm>
          <a:prstGeom prst="rect">
            <a:avLst/>
          </a:prstGeom>
          <a:noFill/>
        </p:spPr>
        <p:txBody>
          <a:bodyPr wrap="none" lIns="45720" rIns="45720" anchor="ctr">
            <a:spAutoFit/>
          </a:bodyPr>
          <a:lstStyle/>
          <a:p>
            <a:pPr algn="ctr"/>
            <a:r>
              <a:rPr sz="1800" b="1">
                <a:solidFill>
                  <a:srgbClr val="FFFFFF"/>
                </a:solidFill>
                <a:latin typeface="Aptos"/>
              </a:rPr>
              <a:t>Q&amp;A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Disclosures and acknowledgment</a:t>
            </a:r>
            <a:endParaRPr lang="en-US" sz="3100" dirty="0"/>
          </a:p>
        </p:txBody>
      </p:sp>
      <p:sp>
        <p:nvSpPr>
          <p:cNvPr id="5" name="Shape 3"/>
          <p:cNvSpPr/>
          <p:nvPr/>
        </p:nvSpPr>
        <p:spPr>
          <a:xfrm>
            <a:off x="502920" y="1234440"/>
            <a:ext cx="5440680" cy="4206240"/>
          </a:xfrm>
          <a:prstGeom prst="roundRect">
            <a:avLst>
              <a:gd name="adj" fmla="val 1957"/>
            </a:avLst>
          </a:prstGeom>
          <a:solidFill>
            <a:srgbClr val="F4F6FA"/>
          </a:solidFill>
          <a:ln w="12700">
            <a:solidFill>
              <a:srgbClr val="DCE2EB"/>
            </a:solidFill>
            <a:prstDash val="solid"/>
          </a:ln>
        </p:spPr>
        <p:txBody>
          <a:bodyPr/>
          <a:lstStyle/>
          <a:p>
            <a:endParaRPr/>
          </a:p>
        </p:txBody>
      </p:sp>
      <p:sp>
        <p:nvSpPr>
          <p:cNvPr id="6" name="Shape 4"/>
          <p:cNvSpPr/>
          <p:nvPr/>
        </p:nvSpPr>
        <p:spPr>
          <a:xfrm>
            <a:off x="822960" y="1600200"/>
            <a:ext cx="566928" cy="566928"/>
          </a:xfrm>
          <a:prstGeom prst="ellipse">
            <a:avLst/>
          </a:prstGeom>
          <a:solidFill>
            <a:srgbClr val="EAEFF7"/>
          </a:solidFill>
          <a:ln/>
        </p:spPr>
        <p:txBody>
          <a:bodyPr/>
          <a:lstStyle/>
          <a:p>
            <a:endParaRPr/>
          </a:p>
        </p:txBody>
      </p:sp>
      <p:pic>
        <p:nvPicPr>
          <p:cNvPr id="7" name="Image 0" descr="icons/shield_n.png"/>
          <p:cNvPicPr>
            <a:picLocks noChangeAspect="1"/>
          </p:cNvPicPr>
          <p:nvPr/>
        </p:nvPicPr>
        <p:blipFill>
          <a:blip r:embed="rId3"/>
          <a:stretch>
            <a:fillRect/>
          </a:stretch>
        </p:blipFill>
        <p:spPr>
          <a:xfrm>
            <a:off x="970361" y="1747601"/>
            <a:ext cx="272125" cy="272125"/>
          </a:xfrm>
          <a:prstGeom prst="rect">
            <a:avLst/>
          </a:prstGeom>
        </p:spPr>
      </p:pic>
      <p:sp>
        <p:nvSpPr>
          <p:cNvPr id="8" name="Text 5"/>
          <p:cNvSpPr/>
          <p:nvPr/>
        </p:nvSpPr>
        <p:spPr>
          <a:xfrm>
            <a:off x="822960" y="2377440"/>
            <a:ext cx="4754880" cy="365760"/>
          </a:xfrm>
          <a:prstGeom prst="rect">
            <a:avLst/>
          </a:prstGeom>
          <a:noFill/>
          <a:ln/>
        </p:spPr>
        <p:txBody>
          <a:bodyPr wrap="square" lIns="0" tIns="0" rIns="0" bIns="0" rtlCol="0" anchor="ctr"/>
          <a:lstStyle/>
          <a:p>
            <a:pPr marL="0" indent="0">
              <a:buNone/>
            </a:pPr>
            <a:r>
              <a:rPr lang="en-US" sz="1700" b="1" dirty="0">
                <a:solidFill>
                  <a:srgbClr val="212B36"/>
                </a:solidFill>
                <a:latin typeface="Aptos" pitchFamily="34" charset="0"/>
                <a:ea typeface="Arial" pitchFamily="34" charset="-122"/>
                <a:cs typeface="Arial" pitchFamily="34" charset="-120"/>
              </a:rPr>
              <a:t>Disclosures</a:t>
            </a:r>
            <a:endParaRPr lang="en-US" sz="1700" dirty="0"/>
          </a:p>
        </p:txBody>
      </p:sp>
      <p:sp>
        <p:nvSpPr>
          <p:cNvPr id="9" name="Text 6"/>
          <p:cNvSpPr/>
          <p:nvPr/>
        </p:nvSpPr>
        <p:spPr>
          <a:xfrm>
            <a:off x="822960" y="2834640"/>
            <a:ext cx="4800600" cy="2377440"/>
          </a:xfrm>
          <a:prstGeom prst="rect">
            <a:avLst/>
          </a:prstGeom>
          <a:noFill/>
          <a:ln/>
        </p:spPr>
        <p:txBody>
          <a:bodyPr wrap="square" lIns="0" tIns="0" rIns="0" bIns="0" rtlCol="0" anchor="ctr"/>
          <a:lstStyle/>
          <a:p>
            <a:pPr marL="152400" indent="-152400">
              <a:spcAft>
                <a:spcPts val="1000"/>
              </a:spcAft>
              <a:buSzPct val="100000"/>
              <a:buChar char="•"/>
            </a:pPr>
            <a:r>
              <a:rPr lang="en-US" sz="1400" dirty="0">
                <a:solidFill>
                  <a:srgbClr val="212B36"/>
                </a:solidFill>
                <a:latin typeface="Aptos" pitchFamily="34" charset="0"/>
                <a:ea typeface="Arial" pitchFamily="34" charset="-122"/>
                <a:cs typeface="Arial" pitchFamily="34" charset="-120"/>
              </a:rPr>
              <a:t>I have no relevant financial relationships to disclose.</a:t>
            </a:r>
            <a:endParaRPr lang="en-US" sz="1400" dirty="0"/>
          </a:p>
          <a:p>
            <a:pPr marL="152400" indent="-152400">
              <a:spcAft>
                <a:spcPts val="1000"/>
              </a:spcAft>
              <a:buSzPct val="100000"/>
              <a:buChar char="•"/>
            </a:pPr>
            <a:r>
              <a:rPr lang="en-US" sz="1400" dirty="0">
                <a:solidFill>
                  <a:srgbClr val="212B36"/>
                </a:solidFill>
                <a:latin typeface="Aptos" pitchFamily="34" charset="0"/>
                <a:ea typeface="Arial" pitchFamily="34" charset="-122"/>
                <a:cs typeface="Arial" pitchFamily="34" charset="-120"/>
              </a:rPr>
              <a:t>Some recommendations reflect guideline supported practice that is off label for specific agents. These will be identified where relevant.</a:t>
            </a:r>
            <a:endParaRPr lang="en-US" sz="1400" dirty="0"/>
          </a:p>
        </p:txBody>
      </p:sp>
      <p:sp>
        <p:nvSpPr>
          <p:cNvPr id="10" name="Shape 7"/>
          <p:cNvSpPr/>
          <p:nvPr/>
        </p:nvSpPr>
        <p:spPr>
          <a:xfrm>
            <a:off x="6263640" y="1234440"/>
            <a:ext cx="5440680" cy="4206240"/>
          </a:xfrm>
          <a:prstGeom prst="roundRect">
            <a:avLst>
              <a:gd name="adj" fmla="val 1957"/>
            </a:avLst>
          </a:prstGeom>
          <a:solidFill>
            <a:srgbClr val="F4F6FA"/>
          </a:solidFill>
          <a:ln w="12700">
            <a:solidFill>
              <a:srgbClr val="DCE2EB"/>
            </a:solidFill>
            <a:prstDash val="solid"/>
          </a:ln>
        </p:spPr>
        <p:txBody>
          <a:bodyPr/>
          <a:lstStyle/>
          <a:p>
            <a:endParaRPr/>
          </a:p>
        </p:txBody>
      </p:sp>
      <p:sp>
        <p:nvSpPr>
          <p:cNvPr id="11" name="Shape 8"/>
          <p:cNvSpPr/>
          <p:nvPr/>
        </p:nvSpPr>
        <p:spPr>
          <a:xfrm>
            <a:off x="6583680" y="1600200"/>
            <a:ext cx="566928" cy="566928"/>
          </a:xfrm>
          <a:prstGeom prst="ellipse">
            <a:avLst/>
          </a:prstGeom>
          <a:solidFill>
            <a:srgbClr val="EAEFF7"/>
          </a:solidFill>
          <a:ln/>
        </p:spPr>
        <p:txBody>
          <a:bodyPr/>
          <a:lstStyle/>
          <a:p>
            <a:endParaRPr/>
          </a:p>
        </p:txBody>
      </p:sp>
      <p:pic>
        <p:nvPicPr>
          <p:cNvPr id="12" name="Image 1" descr="icons/notes_n.png"/>
          <p:cNvPicPr>
            <a:picLocks noChangeAspect="1"/>
          </p:cNvPicPr>
          <p:nvPr/>
        </p:nvPicPr>
        <p:blipFill>
          <a:blip r:embed="rId4"/>
          <a:stretch>
            <a:fillRect/>
          </a:stretch>
        </p:blipFill>
        <p:spPr>
          <a:xfrm>
            <a:off x="6731081" y="1747601"/>
            <a:ext cx="272125" cy="272125"/>
          </a:xfrm>
          <a:prstGeom prst="rect">
            <a:avLst/>
          </a:prstGeom>
        </p:spPr>
      </p:pic>
      <p:sp>
        <p:nvSpPr>
          <p:cNvPr id="13" name="Text 9"/>
          <p:cNvSpPr/>
          <p:nvPr/>
        </p:nvSpPr>
        <p:spPr>
          <a:xfrm>
            <a:off x="6583680" y="2377440"/>
            <a:ext cx="4754880" cy="365760"/>
          </a:xfrm>
          <a:prstGeom prst="rect">
            <a:avLst/>
          </a:prstGeom>
          <a:noFill/>
          <a:ln/>
        </p:spPr>
        <p:txBody>
          <a:bodyPr wrap="square" lIns="0" tIns="0" rIns="0" bIns="0" rtlCol="0" anchor="ctr"/>
          <a:lstStyle/>
          <a:p>
            <a:pPr marL="0" indent="0">
              <a:buNone/>
            </a:pPr>
            <a:r>
              <a:rPr lang="en-US" sz="1700" b="1" dirty="0">
                <a:solidFill>
                  <a:srgbClr val="212B36"/>
                </a:solidFill>
                <a:latin typeface="Aptos" pitchFamily="34" charset="0"/>
                <a:ea typeface="Arial" pitchFamily="34" charset="-122"/>
                <a:cs typeface="Arial" pitchFamily="34" charset="-120"/>
              </a:rPr>
              <a:t>Acknowledgment</a:t>
            </a:r>
            <a:endParaRPr lang="en-US" sz="1700" dirty="0"/>
          </a:p>
        </p:txBody>
      </p:sp>
      <p:sp>
        <p:nvSpPr>
          <p:cNvPr id="14" name="Text 10"/>
          <p:cNvSpPr/>
          <p:nvPr/>
        </p:nvSpPr>
        <p:spPr>
          <a:xfrm>
            <a:off x="6583680" y="2834640"/>
            <a:ext cx="4800600" cy="2377440"/>
          </a:xfrm>
          <a:prstGeom prst="rect">
            <a:avLst/>
          </a:prstGeom>
          <a:noFill/>
          <a:ln/>
        </p:spPr>
        <p:txBody>
          <a:bodyPr wrap="square" lIns="0" tIns="0" rIns="0" bIns="0" rtlCol="0" anchor="ctr"/>
          <a:lstStyle/>
          <a:p>
            <a:pPr marL="152400" indent="-152400">
              <a:spcAft>
                <a:spcPts val="1000"/>
              </a:spcAft>
              <a:buSzPct val="100000"/>
              <a:buChar char="•"/>
            </a:pPr>
            <a:r>
              <a:rPr lang="en-US" sz="1400" dirty="0">
                <a:solidFill>
                  <a:srgbClr val="212B36"/>
                </a:solidFill>
                <a:latin typeface="Aptos" pitchFamily="34" charset="0"/>
                <a:ea typeface="Arial" pitchFamily="34" charset="-122"/>
                <a:cs typeface="Arial" pitchFamily="34" charset="-120"/>
              </a:rPr>
              <a:t>This session updates and expands prior Internal Medicine AHD material generously developed by Lise Harper, MD, MPH and Edwin Yu, MD.</a:t>
            </a:r>
            <a:endParaRPr lang="en-US" sz="1400" dirty="0"/>
          </a:p>
          <a:p>
            <a:pPr marL="152400" indent="-152400">
              <a:spcAft>
                <a:spcPts val="1000"/>
              </a:spcAft>
              <a:buSzPct val="100000"/>
              <a:buChar char="•"/>
            </a:pPr>
            <a:r>
              <a:rPr lang="en-US" sz="1400" dirty="0">
                <a:solidFill>
                  <a:srgbClr val="212B36"/>
                </a:solidFill>
                <a:latin typeface="Aptos" pitchFamily="34" charset="0"/>
                <a:ea typeface="Arial" pitchFamily="34" charset="-122"/>
                <a:cs typeface="Arial" pitchFamily="34" charset="-120"/>
              </a:rPr>
              <a:t>Content has been revised against current IDSA and WHO guidance and landmark trials through 2026.</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Learning objectives</a:t>
            </a:r>
            <a:endParaRPr lang="en-US" sz="3100" dirty="0"/>
          </a:p>
        </p:txBody>
      </p:sp>
      <p:sp>
        <p:nvSpPr>
          <p:cNvPr id="5" name="Shape 3"/>
          <p:cNvSpPr/>
          <p:nvPr/>
        </p:nvSpPr>
        <p:spPr>
          <a:xfrm>
            <a:off x="502920" y="1188720"/>
            <a:ext cx="11185855" cy="1298448"/>
          </a:xfrm>
          <a:prstGeom prst="roundRect">
            <a:avLst>
              <a:gd name="adj" fmla="val 6338"/>
            </a:avLst>
          </a:prstGeom>
          <a:solidFill>
            <a:srgbClr val="F4F6FA"/>
          </a:solidFill>
          <a:ln w="12700">
            <a:solidFill>
              <a:srgbClr val="DCE2EB"/>
            </a:solidFill>
            <a:prstDash val="solid"/>
          </a:ln>
        </p:spPr>
        <p:txBody>
          <a:bodyPr/>
          <a:lstStyle/>
          <a:p>
            <a:endParaRPr/>
          </a:p>
        </p:txBody>
      </p:sp>
      <p:sp>
        <p:nvSpPr>
          <p:cNvPr id="6" name="Shape 4"/>
          <p:cNvSpPr/>
          <p:nvPr/>
        </p:nvSpPr>
        <p:spPr>
          <a:xfrm>
            <a:off x="795528" y="1554480"/>
            <a:ext cx="566928" cy="566928"/>
          </a:xfrm>
          <a:prstGeom prst="ellipse">
            <a:avLst/>
          </a:prstGeom>
          <a:solidFill>
            <a:srgbClr val="0C234B"/>
          </a:solidFill>
          <a:ln/>
        </p:spPr>
        <p:txBody>
          <a:bodyPr/>
          <a:lstStyle/>
          <a:p>
            <a:endParaRPr/>
          </a:p>
        </p:txBody>
      </p:sp>
      <p:sp>
        <p:nvSpPr>
          <p:cNvPr id="7" name="Text 5"/>
          <p:cNvSpPr/>
          <p:nvPr/>
        </p:nvSpPr>
        <p:spPr>
          <a:xfrm>
            <a:off x="795528" y="155448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ptos" pitchFamily="34" charset="0"/>
                <a:ea typeface="Arial" pitchFamily="34" charset="-122"/>
                <a:cs typeface="Arial" pitchFamily="34" charset="-120"/>
              </a:rPr>
              <a:t>1</a:t>
            </a:r>
            <a:endParaRPr lang="en-US" sz="2000" dirty="0"/>
          </a:p>
        </p:txBody>
      </p:sp>
      <p:sp>
        <p:nvSpPr>
          <p:cNvPr id="8" name="Text 6"/>
          <p:cNvSpPr/>
          <p:nvPr/>
        </p:nvSpPr>
        <p:spPr>
          <a:xfrm>
            <a:off x="1645920" y="1389888"/>
            <a:ext cx="2011680" cy="365760"/>
          </a:xfrm>
          <a:prstGeom prst="rect">
            <a:avLst/>
          </a:prstGeom>
          <a:noFill/>
          <a:ln/>
        </p:spPr>
        <p:txBody>
          <a:bodyPr wrap="square" lIns="0" tIns="0" rIns="0" bIns="0" rtlCol="0" anchor="ctr"/>
          <a:lstStyle/>
          <a:p>
            <a:pPr marL="0" indent="0">
              <a:buNone/>
            </a:pPr>
            <a:r>
              <a:rPr lang="en-US" sz="1700" b="1" dirty="0">
                <a:solidFill>
                  <a:srgbClr val="AB0520"/>
                </a:solidFill>
                <a:latin typeface="Aptos" pitchFamily="34" charset="0"/>
                <a:ea typeface="Arial" pitchFamily="34" charset="-122"/>
                <a:cs typeface="Arial" pitchFamily="34" charset="-120"/>
              </a:rPr>
              <a:t>Recognize</a:t>
            </a:r>
            <a:endParaRPr lang="en-US" sz="1700" dirty="0"/>
          </a:p>
        </p:txBody>
      </p:sp>
      <p:sp>
        <p:nvSpPr>
          <p:cNvPr id="9" name="Text 7"/>
          <p:cNvSpPr/>
          <p:nvPr/>
        </p:nvSpPr>
        <p:spPr>
          <a:xfrm>
            <a:off x="1645920" y="1755648"/>
            <a:ext cx="9631375" cy="640080"/>
          </a:xfrm>
          <a:prstGeom prst="rect">
            <a:avLst/>
          </a:prstGeom>
          <a:noFill/>
          <a:ln/>
        </p:spPr>
        <p:txBody>
          <a:bodyPr wrap="square" lIns="0" tIns="0" rIns="0" bIns="0" rtlCol="0" anchor="ctr"/>
          <a:lstStyle/>
          <a:p>
            <a:pPr marL="0" indent="0">
              <a:buNone/>
            </a:pPr>
            <a:r>
              <a:rPr lang="en-US" sz="1450" dirty="0">
                <a:solidFill>
                  <a:srgbClr val="212B36"/>
                </a:solidFill>
                <a:latin typeface="Aptos" pitchFamily="34" charset="0"/>
                <a:ea typeface="Arial" pitchFamily="34" charset="-122"/>
                <a:cs typeface="Arial" pitchFamily="34" charset="-120"/>
              </a:rPr>
              <a:t>Identify the presenting features and the classic pitfalls of meningitis, encephalitis, and necrotizing soft tissue infection.</a:t>
            </a:r>
            <a:endParaRPr lang="en-US" sz="1450" dirty="0"/>
          </a:p>
        </p:txBody>
      </p:sp>
      <p:sp>
        <p:nvSpPr>
          <p:cNvPr id="10" name="Shape 8"/>
          <p:cNvSpPr/>
          <p:nvPr/>
        </p:nvSpPr>
        <p:spPr>
          <a:xfrm>
            <a:off x="502920" y="2670048"/>
            <a:ext cx="11185855" cy="1298448"/>
          </a:xfrm>
          <a:prstGeom prst="roundRect">
            <a:avLst>
              <a:gd name="adj" fmla="val 6338"/>
            </a:avLst>
          </a:prstGeom>
          <a:solidFill>
            <a:srgbClr val="F4F6FA"/>
          </a:solidFill>
          <a:ln w="12700">
            <a:solidFill>
              <a:srgbClr val="DCE2EB"/>
            </a:solidFill>
            <a:prstDash val="solid"/>
          </a:ln>
        </p:spPr>
        <p:txBody>
          <a:bodyPr/>
          <a:lstStyle/>
          <a:p>
            <a:endParaRPr/>
          </a:p>
        </p:txBody>
      </p:sp>
      <p:sp>
        <p:nvSpPr>
          <p:cNvPr id="11" name="Shape 9"/>
          <p:cNvSpPr/>
          <p:nvPr/>
        </p:nvSpPr>
        <p:spPr>
          <a:xfrm>
            <a:off x="795528" y="3035808"/>
            <a:ext cx="566928" cy="566928"/>
          </a:xfrm>
          <a:prstGeom prst="ellipse">
            <a:avLst/>
          </a:prstGeom>
          <a:solidFill>
            <a:srgbClr val="0C234B"/>
          </a:solidFill>
          <a:ln/>
        </p:spPr>
        <p:txBody>
          <a:bodyPr/>
          <a:lstStyle/>
          <a:p>
            <a:endParaRPr/>
          </a:p>
        </p:txBody>
      </p:sp>
      <p:sp>
        <p:nvSpPr>
          <p:cNvPr id="12" name="Text 10"/>
          <p:cNvSpPr/>
          <p:nvPr/>
        </p:nvSpPr>
        <p:spPr>
          <a:xfrm>
            <a:off x="795528" y="303580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ptos" pitchFamily="34" charset="0"/>
                <a:ea typeface="Arial" pitchFamily="34" charset="-122"/>
                <a:cs typeface="Arial" pitchFamily="34" charset="-120"/>
              </a:rPr>
              <a:t>2</a:t>
            </a:r>
            <a:endParaRPr lang="en-US" sz="2000" dirty="0"/>
          </a:p>
        </p:txBody>
      </p:sp>
      <p:sp>
        <p:nvSpPr>
          <p:cNvPr id="13" name="Text 11"/>
          <p:cNvSpPr/>
          <p:nvPr/>
        </p:nvSpPr>
        <p:spPr>
          <a:xfrm>
            <a:off x="1645920" y="2871216"/>
            <a:ext cx="2011680" cy="365760"/>
          </a:xfrm>
          <a:prstGeom prst="rect">
            <a:avLst/>
          </a:prstGeom>
          <a:noFill/>
          <a:ln/>
        </p:spPr>
        <p:txBody>
          <a:bodyPr wrap="square" lIns="0" tIns="0" rIns="0" bIns="0" rtlCol="0" anchor="ctr"/>
          <a:lstStyle/>
          <a:p>
            <a:pPr marL="0" indent="0">
              <a:buNone/>
            </a:pPr>
            <a:r>
              <a:rPr lang="en-US" sz="1700" b="1" dirty="0">
                <a:solidFill>
                  <a:srgbClr val="AB0520"/>
                </a:solidFill>
                <a:latin typeface="Aptos" pitchFamily="34" charset="0"/>
                <a:ea typeface="Arial" pitchFamily="34" charset="-122"/>
                <a:cs typeface="Arial" pitchFamily="34" charset="-120"/>
              </a:rPr>
              <a:t>Sequence</a:t>
            </a:r>
            <a:endParaRPr lang="en-US" sz="1700" dirty="0"/>
          </a:p>
        </p:txBody>
      </p:sp>
      <p:sp>
        <p:nvSpPr>
          <p:cNvPr id="14" name="Text 12"/>
          <p:cNvSpPr/>
          <p:nvPr/>
        </p:nvSpPr>
        <p:spPr>
          <a:xfrm>
            <a:off x="1645920" y="3236976"/>
            <a:ext cx="9631375" cy="640080"/>
          </a:xfrm>
          <a:prstGeom prst="rect">
            <a:avLst/>
          </a:prstGeom>
          <a:noFill/>
          <a:ln/>
        </p:spPr>
        <p:txBody>
          <a:bodyPr wrap="square" lIns="0" tIns="0" rIns="0" bIns="0" rtlCol="0" anchor="ctr"/>
          <a:lstStyle/>
          <a:p>
            <a:pPr marL="0" indent="0">
              <a:buNone/>
            </a:pPr>
            <a:r>
              <a:rPr lang="en-US" sz="1450" dirty="0">
                <a:solidFill>
                  <a:srgbClr val="212B36"/>
                </a:solidFill>
                <a:latin typeface="Aptos" pitchFamily="34" charset="0"/>
                <a:ea typeface="Arial" pitchFamily="34" charset="-122"/>
                <a:cs typeface="Arial" pitchFamily="34" charset="-120"/>
              </a:rPr>
              <a:t>Order cultures, corticosteroids, empiric antibiotics, imaging, and source control so that treatment is never delayed.</a:t>
            </a:r>
            <a:endParaRPr lang="en-US" sz="1450" dirty="0"/>
          </a:p>
        </p:txBody>
      </p:sp>
      <p:sp>
        <p:nvSpPr>
          <p:cNvPr id="15" name="Shape 13"/>
          <p:cNvSpPr/>
          <p:nvPr/>
        </p:nvSpPr>
        <p:spPr>
          <a:xfrm>
            <a:off x="502920" y="4151376"/>
            <a:ext cx="11185855" cy="1298448"/>
          </a:xfrm>
          <a:prstGeom prst="roundRect">
            <a:avLst>
              <a:gd name="adj" fmla="val 6338"/>
            </a:avLst>
          </a:prstGeom>
          <a:solidFill>
            <a:srgbClr val="F4F6FA"/>
          </a:solidFill>
          <a:ln w="12700">
            <a:solidFill>
              <a:srgbClr val="DCE2EB"/>
            </a:solidFill>
            <a:prstDash val="solid"/>
          </a:ln>
        </p:spPr>
        <p:txBody>
          <a:bodyPr/>
          <a:lstStyle/>
          <a:p>
            <a:endParaRPr/>
          </a:p>
        </p:txBody>
      </p:sp>
      <p:sp>
        <p:nvSpPr>
          <p:cNvPr id="16" name="Shape 14"/>
          <p:cNvSpPr/>
          <p:nvPr/>
        </p:nvSpPr>
        <p:spPr>
          <a:xfrm>
            <a:off x="795528" y="4517136"/>
            <a:ext cx="566928" cy="566928"/>
          </a:xfrm>
          <a:prstGeom prst="ellipse">
            <a:avLst/>
          </a:prstGeom>
          <a:solidFill>
            <a:srgbClr val="0C234B"/>
          </a:solidFill>
          <a:ln/>
        </p:spPr>
        <p:txBody>
          <a:bodyPr/>
          <a:lstStyle/>
          <a:p>
            <a:endParaRPr/>
          </a:p>
        </p:txBody>
      </p:sp>
      <p:sp>
        <p:nvSpPr>
          <p:cNvPr id="17" name="Text 15"/>
          <p:cNvSpPr/>
          <p:nvPr/>
        </p:nvSpPr>
        <p:spPr>
          <a:xfrm>
            <a:off x="795528" y="451713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ptos" pitchFamily="34" charset="0"/>
                <a:ea typeface="Arial" pitchFamily="34" charset="-122"/>
                <a:cs typeface="Arial" pitchFamily="34" charset="-120"/>
              </a:rPr>
              <a:t>3</a:t>
            </a:r>
            <a:endParaRPr lang="en-US" sz="2000" dirty="0"/>
          </a:p>
        </p:txBody>
      </p:sp>
      <p:sp>
        <p:nvSpPr>
          <p:cNvPr id="18" name="Text 16"/>
          <p:cNvSpPr/>
          <p:nvPr/>
        </p:nvSpPr>
        <p:spPr>
          <a:xfrm>
            <a:off x="1645920" y="4352544"/>
            <a:ext cx="2011680" cy="365760"/>
          </a:xfrm>
          <a:prstGeom prst="rect">
            <a:avLst/>
          </a:prstGeom>
          <a:noFill/>
          <a:ln/>
        </p:spPr>
        <p:txBody>
          <a:bodyPr wrap="square" lIns="0" tIns="0" rIns="0" bIns="0" rtlCol="0" anchor="ctr"/>
          <a:lstStyle/>
          <a:p>
            <a:pPr marL="0" indent="0">
              <a:buNone/>
            </a:pPr>
            <a:r>
              <a:rPr lang="en-US" sz="1700" b="1" dirty="0">
                <a:solidFill>
                  <a:srgbClr val="AB0520"/>
                </a:solidFill>
                <a:latin typeface="Aptos" pitchFamily="34" charset="0"/>
                <a:ea typeface="Arial" pitchFamily="34" charset="-122"/>
                <a:cs typeface="Arial" pitchFamily="34" charset="-120"/>
              </a:rPr>
              <a:t>Treat</a:t>
            </a:r>
            <a:endParaRPr lang="en-US" sz="1700" dirty="0"/>
          </a:p>
        </p:txBody>
      </p:sp>
      <p:sp>
        <p:nvSpPr>
          <p:cNvPr id="19" name="Text 17"/>
          <p:cNvSpPr/>
          <p:nvPr/>
        </p:nvSpPr>
        <p:spPr>
          <a:xfrm>
            <a:off x="1645920" y="4718304"/>
            <a:ext cx="9631375" cy="640080"/>
          </a:xfrm>
          <a:prstGeom prst="rect">
            <a:avLst/>
          </a:prstGeom>
          <a:noFill/>
          <a:ln/>
        </p:spPr>
        <p:txBody>
          <a:bodyPr wrap="square" lIns="0" tIns="0" rIns="0" bIns="0" rtlCol="0" anchor="ctr"/>
          <a:lstStyle/>
          <a:p>
            <a:pPr marL="0" indent="0">
              <a:buNone/>
            </a:pPr>
            <a:r>
              <a:rPr lang="en-US" sz="1450" dirty="0">
                <a:solidFill>
                  <a:srgbClr val="212B36"/>
                </a:solidFill>
                <a:latin typeface="Aptos" pitchFamily="34" charset="0"/>
                <a:ea typeface="Arial" pitchFamily="34" charset="-122"/>
                <a:cs typeface="Arial" pitchFamily="34" charset="-120"/>
              </a:rPr>
              <a:t>Select and de-escalate empiric regimens using current IDSA guidance and the landmark trials behind it.</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4</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Three emergencies, one theme: the clock</a:t>
            </a:r>
            <a:endParaRPr lang="en-US" sz="3100" dirty="0"/>
          </a:p>
        </p:txBody>
      </p:sp>
      <p:sp>
        <p:nvSpPr>
          <p:cNvPr id="5" name="Shape 3"/>
          <p:cNvSpPr/>
          <p:nvPr/>
        </p:nvSpPr>
        <p:spPr>
          <a:xfrm>
            <a:off x="502920" y="1280160"/>
            <a:ext cx="3520440" cy="3794760"/>
          </a:xfrm>
          <a:prstGeom prst="roundRect">
            <a:avLst>
              <a:gd name="adj" fmla="val 2338"/>
            </a:avLst>
          </a:prstGeom>
          <a:solidFill>
            <a:srgbClr val="F4F6FA"/>
          </a:solidFill>
          <a:ln w="12700">
            <a:solidFill>
              <a:srgbClr val="DCE2EB"/>
            </a:solidFill>
            <a:prstDash val="solid"/>
          </a:ln>
        </p:spPr>
        <p:txBody>
          <a:bodyPr/>
          <a:lstStyle/>
          <a:p>
            <a:endParaRPr/>
          </a:p>
        </p:txBody>
      </p:sp>
      <p:sp>
        <p:nvSpPr>
          <p:cNvPr id="6" name="Shape 4"/>
          <p:cNvSpPr/>
          <p:nvPr/>
        </p:nvSpPr>
        <p:spPr>
          <a:xfrm>
            <a:off x="795528" y="1600200"/>
            <a:ext cx="777240" cy="777240"/>
          </a:xfrm>
          <a:prstGeom prst="ellipse">
            <a:avLst/>
          </a:prstGeom>
          <a:solidFill>
            <a:srgbClr val="0C234B"/>
          </a:solidFill>
          <a:ln/>
        </p:spPr>
        <p:txBody>
          <a:bodyPr/>
          <a:lstStyle/>
          <a:p>
            <a:endParaRPr/>
          </a:p>
        </p:txBody>
      </p:sp>
      <p:pic>
        <p:nvPicPr>
          <p:cNvPr id="7" name="Image 0" descr="icons/brain_w.png"/>
          <p:cNvPicPr>
            <a:picLocks noChangeAspect="1"/>
          </p:cNvPicPr>
          <p:nvPr/>
        </p:nvPicPr>
        <p:blipFill>
          <a:blip r:embed="rId3"/>
          <a:stretch>
            <a:fillRect/>
          </a:stretch>
        </p:blipFill>
        <p:spPr>
          <a:xfrm>
            <a:off x="987552" y="1792224"/>
            <a:ext cx="393192" cy="393192"/>
          </a:xfrm>
          <a:prstGeom prst="rect">
            <a:avLst/>
          </a:prstGeom>
        </p:spPr>
      </p:pic>
      <p:sp>
        <p:nvSpPr>
          <p:cNvPr id="8" name="Text 5"/>
          <p:cNvSpPr/>
          <p:nvPr/>
        </p:nvSpPr>
        <p:spPr>
          <a:xfrm>
            <a:off x="2971800" y="1481328"/>
            <a:ext cx="914400" cy="731520"/>
          </a:xfrm>
          <a:prstGeom prst="rect">
            <a:avLst/>
          </a:prstGeom>
          <a:noFill/>
          <a:ln/>
        </p:spPr>
        <p:txBody>
          <a:bodyPr wrap="square" lIns="0" tIns="0" rIns="0" bIns="0" rtlCol="0" anchor="ctr"/>
          <a:lstStyle/>
          <a:p>
            <a:pPr marL="0" indent="0" algn="r">
              <a:buNone/>
            </a:pPr>
            <a:r>
              <a:rPr lang="en-US" sz="3400" b="1" dirty="0">
                <a:solidFill>
                  <a:srgbClr val="D8DEE8"/>
                </a:solidFill>
                <a:latin typeface="Aptos" pitchFamily="34" charset="0"/>
                <a:ea typeface="Arial" pitchFamily="34" charset="-122"/>
                <a:cs typeface="Arial" pitchFamily="34" charset="-120"/>
              </a:rPr>
              <a:t>01</a:t>
            </a:r>
            <a:endParaRPr lang="en-US" sz="3400" dirty="0"/>
          </a:p>
        </p:txBody>
      </p:sp>
      <p:sp>
        <p:nvSpPr>
          <p:cNvPr id="9" name="Text 6"/>
          <p:cNvSpPr/>
          <p:nvPr/>
        </p:nvSpPr>
        <p:spPr>
          <a:xfrm>
            <a:off x="795528" y="2606040"/>
            <a:ext cx="2971800" cy="777240"/>
          </a:xfrm>
          <a:prstGeom prst="rect">
            <a:avLst/>
          </a:prstGeom>
          <a:noFill/>
          <a:ln/>
        </p:spPr>
        <p:txBody>
          <a:bodyPr wrap="square" lIns="0" tIns="0" rIns="0" bIns="0" rtlCol="0" anchor="ctr"/>
          <a:lstStyle/>
          <a:p>
            <a:pPr marL="0" indent="0">
              <a:buNone/>
            </a:pPr>
            <a:r>
              <a:rPr lang="en-US" sz="1750" b="1" dirty="0">
                <a:solidFill>
                  <a:srgbClr val="212B36"/>
                </a:solidFill>
                <a:latin typeface="Aptos" pitchFamily="34" charset="0"/>
                <a:ea typeface="Arial" pitchFamily="34" charset="-122"/>
                <a:cs typeface="Arial" pitchFamily="34" charset="-120"/>
              </a:rPr>
              <a:t>Bacterial meningitis</a:t>
            </a:r>
            <a:endParaRPr lang="en-US" sz="1750" dirty="0"/>
          </a:p>
        </p:txBody>
      </p:sp>
      <p:sp>
        <p:nvSpPr>
          <p:cNvPr id="10" name="Text 7"/>
          <p:cNvSpPr/>
          <p:nvPr/>
        </p:nvSpPr>
        <p:spPr>
          <a:xfrm>
            <a:off x="795528" y="3429000"/>
            <a:ext cx="2971800" cy="146304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Mortality 15 to 25% even with modern therapy. Every hour of antibiotic delay adds to it.</a:t>
            </a:r>
            <a:endParaRPr lang="en-US" sz="1350" dirty="0"/>
          </a:p>
        </p:txBody>
      </p:sp>
      <p:sp>
        <p:nvSpPr>
          <p:cNvPr id="11" name="Shape 8"/>
          <p:cNvSpPr/>
          <p:nvPr/>
        </p:nvSpPr>
        <p:spPr>
          <a:xfrm>
            <a:off x="4297680" y="1280160"/>
            <a:ext cx="3520440" cy="3794760"/>
          </a:xfrm>
          <a:prstGeom prst="roundRect">
            <a:avLst>
              <a:gd name="adj" fmla="val 2338"/>
            </a:avLst>
          </a:prstGeom>
          <a:solidFill>
            <a:srgbClr val="F4F6FA"/>
          </a:solidFill>
          <a:ln w="12700">
            <a:solidFill>
              <a:srgbClr val="DCE2EB"/>
            </a:solidFill>
            <a:prstDash val="solid"/>
          </a:ln>
        </p:spPr>
        <p:txBody>
          <a:bodyPr/>
          <a:lstStyle/>
          <a:p>
            <a:endParaRPr/>
          </a:p>
        </p:txBody>
      </p:sp>
      <p:sp>
        <p:nvSpPr>
          <p:cNvPr id="12" name="Shape 9"/>
          <p:cNvSpPr/>
          <p:nvPr/>
        </p:nvSpPr>
        <p:spPr>
          <a:xfrm>
            <a:off x="4590288" y="1600200"/>
            <a:ext cx="777240" cy="777240"/>
          </a:xfrm>
          <a:prstGeom prst="ellipse">
            <a:avLst/>
          </a:prstGeom>
          <a:solidFill>
            <a:srgbClr val="0C234B"/>
          </a:solidFill>
          <a:ln/>
        </p:spPr>
        <p:txBody>
          <a:bodyPr/>
          <a:lstStyle/>
          <a:p>
            <a:endParaRPr/>
          </a:p>
        </p:txBody>
      </p:sp>
      <p:pic>
        <p:nvPicPr>
          <p:cNvPr id="13" name="Image 1" descr="icons/bolt_w.png"/>
          <p:cNvPicPr>
            <a:picLocks noChangeAspect="1"/>
          </p:cNvPicPr>
          <p:nvPr/>
        </p:nvPicPr>
        <p:blipFill>
          <a:blip r:embed="rId4"/>
          <a:stretch>
            <a:fillRect/>
          </a:stretch>
        </p:blipFill>
        <p:spPr>
          <a:xfrm>
            <a:off x="4782312" y="1792224"/>
            <a:ext cx="393192" cy="393192"/>
          </a:xfrm>
          <a:prstGeom prst="rect">
            <a:avLst/>
          </a:prstGeom>
        </p:spPr>
      </p:pic>
      <p:sp>
        <p:nvSpPr>
          <p:cNvPr id="14" name="Text 10"/>
          <p:cNvSpPr/>
          <p:nvPr/>
        </p:nvSpPr>
        <p:spPr>
          <a:xfrm>
            <a:off x="6766560" y="1481328"/>
            <a:ext cx="914400" cy="731520"/>
          </a:xfrm>
          <a:prstGeom prst="rect">
            <a:avLst/>
          </a:prstGeom>
          <a:noFill/>
          <a:ln/>
        </p:spPr>
        <p:txBody>
          <a:bodyPr wrap="square" lIns="0" tIns="0" rIns="0" bIns="0" rtlCol="0" anchor="ctr"/>
          <a:lstStyle/>
          <a:p>
            <a:pPr marL="0" indent="0" algn="r">
              <a:buNone/>
            </a:pPr>
            <a:r>
              <a:rPr lang="en-US" sz="3400" b="1" dirty="0">
                <a:solidFill>
                  <a:srgbClr val="D8DEE8"/>
                </a:solidFill>
                <a:latin typeface="Aptos" pitchFamily="34" charset="0"/>
                <a:ea typeface="Arial" pitchFamily="34" charset="-122"/>
                <a:cs typeface="Arial" pitchFamily="34" charset="-120"/>
              </a:rPr>
              <a:t>02</a:t>
            </a:r>
            <a:endParaRPr lang="en-US" sz="3400" dirty="0"/>
          </a:p>
        </p:txBody>
      </p:sp>
      <p:sp>
        <p:nvSpPr>
          <p:cNvPr id="15" name="Text 11"/>
          <p:cNvSpPr/>
          <p:nvPr/>
        </p:nvSpPr>
        <p:spPr>
          <a:xfrm>
            <a:off x="4590288" y="2606040"/>
            <a:ext cx="2971800" cy="777240"/>
          </a:xfrm>
          <a:prstGeom prst="rect">
            <a:avLst/>
          </a:prstGeom>
          <a:noFill/>
          <a:ln/>
        </p:spPr>
        <p:txBody>
          <a:bodyPr wrap="square" lIns="0" tIns="0" rIns="0" bIns="0" rtlCol="0" anchor="ctr"/>
          <a:lstStyle/>
          <a:p>
            <a:pPr marL="0" indent="0">
              <a:buNone/>
            </a:pPr>
            <a:r>
              <a:rPr lang="en-US" sz="1750" b="1" dirty="0">
                <a:solidFill>
                  <a:srgbClr val="212B36"/>
                </a:solidFill>
                <a:latin typeface="Aptos" pitchFamily="34" charset="0"/>
                <a:ea typeface="Arial" pitchFamily="34" charset="-122"/>
                <a:cs typeface="Arial" pitchFamily="34" charset="-120"/>
              </a:rPr>
              <a:t>Encephalitis</a:t>
            </a:r>
            <a:endParaRPr lang="en-US" sz="1750" dirty="0"/>
          </a:p>
        </p:txBody>
      </p:sp>
      <p:sp>
        <p:nvSpPr>
          <p:cNvPr id="16" name="Text 12"/>
          <p:cNvSpPr/>
          <p:nvPr/>
        </p:nvSpPr>
        <p:spPr>
          <a:xfrm>
            <a:off x="4590288" y="3429000"/>
            <a:ext cx="2971800" cy="146304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Untreated HSV encephalitis kills 70%. Early acyclovir drops that below 20%.</a:t>
            </a:r>
            <a:endParaRPr lang="en-US" sz="1350" dirty="0"/>
          </a:p>
        </p:txBody>
      </p:sp>
      <p:sp>
        <p:nvSpPr>
          <p:cNvPr id="17" name="Shape 13"/>
          <p:cNvSpPr/>
          <p:nvPr/>
        </p:nvSpPr>
        <p:spPr>
          <a:xfrm>
            <a:off x="8092440" y="1280160"/>
            <a:ext cx="3520440" cy="3794760"/>
          </a:xfrm>
          <a:prstGeom prst="roundRect">
            <a:avLst>
              <a:gd name="adj" fmla="val 2338"/>
            </a:avLst>
          </a:prstGeom>
          <a:solidFill>
            <a:srgbClr val="F4F6FA"/>
          </a:solidFill>
          <a:ln w="12700">
            <a:solidFill>
              <a:srgbClr val="DCE2EB"/>
            </a:solidFill>
            <a:prstDash val="solid"/>
          </a:ln>
        </p:spPr>
        <p:txBody>
          <a:bodyPr/>
          <a:lstStyle/>
          <a:p>
            <a:endParaRPr/>
          </a:p>
        </p:txBody>
      </p:sp>
      <p:sp>
        <p:nvSpPr>
          <p:cNvPr id="18" name="Shape 14"/>
          <p:cNvSpPr/>
          <p:nvPr/>
        </p:nvSpPr>
        <p:spPr>
          <a:xfrm>
            <a:off x="8385048" y="1600200"/>
            <a:ext cx="777240" cy="777240"/>
          </a:xfrm>
          <a:prstGeom prst="ellipse">
            <a:avLst/>
          </a:prstGeom>
          <a:solidFill>
            <a:srgbClr val="0C234B"/>
          </a:solidFill>
          <a:ln/>
        </p:spPr>
        <p:txBody>
          <a:bodyPr/>
          <a:lstStyle/>
          <a:p>
            <a:endParaRPr/>
          </a:p>
        </p:txBody>
      </p:sp>
      <p:pic>
        <p:nvPicPr>
          <p:cNvPr id="19" name="Image 2" descr="icons/cut_w.png"/>
          <p:cNvPicPr>
            <a:picLocks noChangeAspect="1"/>
          </p:cNvPicPr>
          <p:nvPr/>
        </p:nvPicPr>
        <p:blipFill>
          <a:blip r:embed="rId5"/>
          <a:stretch>
            <a:fillRect/>
          </a:stretch>
        </p:blipFill>
        <p:spPr>
          <a:xfrm>
            <a:off x="8577072" y="1792224"/>
            <a:ext cx="393192" cy="393192"/>
          </a:xfrm>
          <a:prstGeom prst="rect">
            <a:avLst/>
          </a:prstGeom>
        </p:spPr>
      </p:pic>
      <p:sp>
        <p:nvSpPr>
          <p:cNvPr id="20" name="Text 15"/>
          <p:cNvSpPr/>
          <p:nvPr/>
        </p:nvSpPr>
        <p:spPr>
          <a:xfrm>
            <a:off x="10561320" y="1481328"/>
            <a:ext cx="914400" cy="731520"/>
          </a:xfrm>
          <a:prstGeom prst="rect">
            <a:avLst/>
          </a:prstGeom>
          <a:noFill/>
          <a:ln/>
        </p:spPr>
        <p:txBody>
          <a:bodyPr wrap="square" lIns="0" tIns="0" rIns="0" bIns="0" rtlCol="0" anchor="ctr"/>
          <a:lstStyle/>
          <a:p>
            <a:pPr marL="0" indent="0" algn="r">
              <a:buNone/>
            </a:pPr>
            <a:r>
              <a:rPr lang="en-US" sz="3400" b="1" dirty="0">
                <a:solidFill>
                  <a:srgbClr val="D8DEE8"/>
                </a:solidFill>
                <a:latin typeface="Aptos" pitchFamily="34" charset="0"/>
                <a:ea typeface="Arial" pitchFamily="34" charset="-122"/>
                <a:cs typeface="Arial" pitchFamily="34" charset="-120"/>
              </a:rPr>
              <a:t>03</a:t>
            </a:r>
            <a:endParaRPr lang="en-US" sz="3400" dirty="0"/>
          </a:p>
        </p:txBody>
      </p:sp>
      <p:sp>
        <p:nvSpPr>
          <p:cNvPr id="21" name="Text 16"/>
          <p:cNvSpPr/>
          <p:nvPr/>
        </p:nvSpPr>
        <p:spPr>
          <a:xfrm>
            <a:off x="8385048" y="2606040"/>
            <a:ext cx="2971800" cy="777240"/>
          </a:xfrm>
          <a:prstGeom prst="rect">
            <a:avLst/>
          </a:prstGeom>
          <a:noFill/>
          <a:ln/>
        </p:spPr>
        <p:txBody>
          <a:bodyPr wrap="square" lIns="0" tIns="0" rIns="0" bIns="0" rtlCol="0" anchor="ctr"/>
          <a:lstStyle/>
          <a:p>
            <a:pPr marL="0" indent="0">
              <a:buNone/>
            </a:pPr>
            <a:r>
              <a:rPr lang="en-US" sz="1750" b="1" dirty="0">
                <a:solidFill>
                  <a:srgbClr val="212B36"/>
                </a:solidFill>
                <a:latin typeface="Aptos" pitchFamily="34" charset="0"/>
                <a:ea typeface="Arial" pitchFamily="34" charset="-122"/>
                <a:cs typeface="Arial" pitchFamily="34" charset="-120"/>
              </a:rPr>
              <a:t>Necrotizing soft tissue infection</a:t>
            </a:r>
            <a:endParaRPr lang="en-US" sz="1750" dirty="0"/>
          </a:p>
        </p:txBody>
      </p:sp>
      <p:sp>
        <p:nvSpPr>
          <p:cNvPr id="22" name="Text 17"/>
          <p:cNvSpPr/>
          <p:nvPr/>
        </p:nvSpPr>
        <p:spPr>
          <a:xfrm>
            <a:off x="8385048" y="3429000"/>
            <a:ext cx="2971800" cy="146304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Mortality 20 to 30%. The only intervention repeatedly tied to survival is early surgery.</a:t>
            </a:r>
            <a:endParaRPr lang="en-US" sz="1350" dirty="0"/>
          </a:p>
        </p:txBody>
      </p:sp>
      <p:sp>
        <p:nvSpPr>
          <p:cNvPr id="23" name="Shape 18"/>
          <p:cNvSpPr/>
          <p:nvPr/>
        </p:nvSpPr>
        <p:spPr>
          <a:xfrm>
            <a:off x="502920" y="5349240"/>
            <a:ext cx="11185855" cy="713232"/>
          </a:xfrm>
          <a:prstGeom prst="roundRect">
            <a:avLst>
              <a:gd name="adj" fmla="val 12821"/>
            </a:avLst>
          </a:prstGeom>
          <a:solidFill>
            <a:srgbClr val="F9E9EC"/>
          </a:solidFill>
          <a:ln w="12700">
            <a:solidFill>
              <a:srgbClr val="E5C2CA"/>
            </a:solidFill>
            <a:prstDash val="solid"/>
          </a:ln>
        </p:spPr>
        <p:txBody>
          <a:bodyPr/>
          <a:lstStyle/>
          <a:p>
            <a:endParaRPr/>
          </a:p>
        </p:txBody>
      </p:sp>
      <p:pic>
        <p:nvPicPr>
          <p:cNvPr id="24" name="Image 3" descr="icons/clock_r.png"/>
          <p:cNvPicPr>
            <a:picLocks noChangeAspect="1"/>
          </p:cNvPicPr>
          <p:nvPr/>
        </p:nvPicPr>
        <p:blipFill>
          <a:blip r:embed="rId6"/>
          <a:stretch>
            <a:fillRect/>
          </a:stretch>
        </p:blipFill>
        <p:spPr>
          <a:xfrm>
            <a:off x="777240" y="5513832"/>
            <a:ext cx="384048" cy="384048"/>
          </a:xfrm>
          <a:prstGeom prst="rect">
            <a:avLst/>
          </a:prstGeom>
        </p:spPr>
      </p:pic>
      <p:sp>
        <p:nvSpPr>
          <p:cNvPr id="25" name="Text 19"/>
          <p:cNvSpPr/>
          <p:nvPr/>
        </p:nvSpPr>
        <p:spPr>
          <a:xfrm>
            <a:off x="1371600" y="5349240"/>
            <a:ext cx="9997135" cy="713232"/>
          </a:xfrm>
          <a:prstGeom prst="rect">
            <a:avLst/>
          </a:prstGeom>
          <a:noFill/>
          <a:ln/>
        </p:spPr>
        <p:txBody>
          <a:bodyPr wrap="square" lIns="0" tIns="0" rIns="0" bIns="0" rtlCol="0" anchor="ctr"/>
          <a:lstStyle/>
          <a:p>
            <a:pPr marL="0" indent="0">
              <a:buNone/>
            </a:pPr>
            <a:r>
              <a:rPr lang="en-US" sz="1450" b="1" dirty="0">
                <a:solidFill>
                  <a:srgbClr val="AB0520"/>
                </a:solidFill>
                <a:latin typeface="Aptos" pitchFamily="34" charset="0"/>
                <a:ea typeface="Arial" pitchFamily="34" charset="-122"/>
                <a:cs typeface="Arial" pitchFamily="34" charset="-120"/>
              </a:rPr>
              <a:t>Recognition to treatment inside the first hour is the shared thread of today's cases.</a:t>
            </a:r>
            <a:endParaRPr lang="en-US" sz="1450" dirty="0"/>
          </a:p>
        </p:txBody>
      </p:sp>
      <p:sp>
        <p:nvSpPr>
          <p:cNvPr id="26" name="Text 20"/>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van de Beek NEJM 2004. Whitley NEJM 1986. Stevens and Bryant NEJM 2017.</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C234B"/>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3D5580"/>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3D5580"/>
                </a:solidFill>
                <a:latin typeface="Aptos" pitchFamily="34" charset="0"/>
                <a:ea typeface="Arial" pitchFamily="34" charset="-122"/>
                <a:cs typeface="Arial" pitchFamily="34" charset="-120"/>
              </a:rPr>
              <a:t>5</a:t>
            </a:r>
            <a:endParaRPr lang="en-US" sz="850" dirty="0"/>
          </a:p>
        </p:txBody>
      </p:sp>
      <p:sp>
        <p:nvSpPr>
          <p:cNvPr id="5" name="Text 3"/>
          <p:cNvSpPr/>
          <p:nvPr/>
        </p:nvSpPr>
        <p:spPr>
          <a:xfrm>
            <a:off x="502920" y="2880360"/>
            <a:ext cx="8778240" cy="777240"/>
          </a:xfrm>
          <a:prstGeom prst="rect">
            <a:avLst/>
          </a:prstGeom>
          <a:noFill/>
          <a:ln/>
        </p:spPr>
        <p:txBody>
          <a:bodyPr wrap="square" lIns="0" tIns="0" rIns="0" bIns="0" rtlCol="0" anchor="ctr"/>
          <a:lstStyle/>
          <a:p>
            <a:pPr marL="0" indent="0" algn="l">
              <a:buNone/>
            </a:pPr>
            <a:r>
              <a:rPr lang="en-US" sz="4200" b="1" dirty="0">
                <a:solidFill>
                  <a:srgbClr val="FFFFFF"/>
                </a:solidFill>
                <a:latin typeface="Aptos" pitchFamily="34" charset="0"/>
                <a:ea typeface="Arial" pitchFamily="34" charset="-122"/>
                <a:cs typeface="Arial" pitchFamily="34" charset="-120"/>
              </a:rPr>
              <a:t>Bacterial Meningitis</a:t>
            </a:r>
            <a:endParaRPr lang="en-US" sz="4200" dirty="0"/>
          </a:p>
        </p:txBody>
      </p:sp>
      <p:sp>
        <p:nvSpPr>
          <p:cNvPr id="7" name="Shape 5"/>
          <p:cNvSpPr/>
          <p:nvPr/>
        </p:nvSpPr>
        <p:spPr>
          <a:xfrm>
            <a:off x="8549640" y="868680"/>
            <a:ext cx="3108960" cy="1965960"/>
          </a:xfrm>
          <a:prstGeom prst="roundRect">
            <a:avLst>
              <a:gd name="adj" fmla="val 5581"/>
            </a:avLst>
          </a:prstGeom>
          <a:solidFill>
            <a:srgbClr val="16305E"/>
          </a:solidFill>
          <a:ln/>
        </p:spPr>
        <p:txBody>
          <a:bodyPr/>
          <a:lstStyle/>
          <a:p>
            <a:endParaRPr/>
          </a:p>
        </p:txBody>
      </p:sp>
      <p:sp>
        <p:nvSpPr>
          <p:cNvPr id="8" name="Text 6"/>
          <p:cNvSpPr/>
          <p:nvPr/>
        </p:nvSpPr>
        <p:spPr>
          <a:xfrm>
            <a:off x="8549640" y="1024128"/>
            <a:ext cx="3108960" cy="960120"/>
          </a:xfrm>
          <a:prstGeom prst="rect">
            <a:avLst/>
          </a:prstGeom>
          <a:noFill/>
          <a:ln/>
        </p:spPr>
        <p:txBody>
          <a:bodyPr wrap="square" lIns="0" tIns="0" rIns="0" bIns="0" rtlCol="0" anchor="ctr"/>
          <a:lstStyle/>
          <a:p>
            <a:pPr marL="0" indent="0" algn="ctr">
              <a:buNone/>
            </a:pPr>
            <a:r>
              <a:rPr lang="en-US" sz="4600" b="1" dirty="0">
                <a:solidFill>
                  <a:srgbClr val="FFFFFF"/>
                </a:solidFill>
                <a:latin typeface="Aptos" pitchFamily="34" charset="0"/>
                <a:ea typeface="Arial" pitchFamily="34" charset="-122"/>
                <a:cs typeface="Arial" pitchFamily="34" charset="-120"/>
              </a:rPr>
              <a:t>1 hr</a:t>
            </a:r>
            <a:endParaRPr lang="en-US" sz="4600" dirty="0"/>
          </a:p>
        </p:txBody>
      </p:sp>
      <p:sp>
        <p:nvSpPr>
          <p:cNvPr id="9" name="Text 7"/>
          <p:cNvSpPr/>
          <p:nvPr/>
        </p:nvSpPr>
        <p:spPr>
          <a:xfrm>
            <a:off x="8732520" y="2011680"/>
            <a:ext cx="2743200" cy="731520"/>
          </a:xfrm>
          <a:prstGeom prst="rect">
            <a:avLst/>
          </a:prstGeom>
          <a:noFill/>
          <a:ln/>
        </p:spPr>
        <p:txBody>
          <a:bodyPr wrap="square" lIns="0" tIns="0" rIns="0" bIns="0" rtlCol="0" anchor="ctr"/>
          <a:lstStyle/>
          <a:p>
            <a:pPr marL="0" indent="0" algn="ctr">
              <a:buNone/>
            </a:pPr>
            <a:r>
              <a:rPr lang="en-US" sz="1200" dirty="0">
                <a:solidFill>
                  <a:srgbClr val="C9D6EA"/>
                </a:solidFill>
                <a:latin typeface="Aptos" pitchFamily="34" charset="0"/>
                <a:ea typeface="Arial" pitchFamily="34" charset="-122"/>
                <a:cs typeface="Arial" pitchFamily="34" charset="-120"/>
              </a:rPr>
              <a:t>Door to antibiotic goal for suspected bacterial meningitis</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6</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1</a:t>
            </a:r>
            <a:endParaRPr lang="en-US" sz="1250" dirty="0"/>
          </a:p>
        </p:txBody>
      </p:sp>
      <p:sp>
        <p:nvSpPr>
          <p:cNvPr id="6" name="Text 4"/>
          <p:cNvSpPr/>
          <p:nvPr/>
        </p:nvSpPr>
        <p:spPr>
          <a:xfrm>
            <a:off x="1828800" y="310896"/>
            <a:ext cx="9951415" cy="475488"/>
          </a:xfrm>
          <a:prstGeom prst="rect">
            <a:avLst/>
          </a:prstGeom>
          <a:noFill/>
          <a:ln/>
        </p:spPr>
        <p:txBody>
          <a:bodyPr wrap="square" lIns="0" tIns="0" rIns="0" bIns="0" rtlCol="0" anchor="ctr"/>
          <a:lstStyle/>
          <a:p>
            <a:pPr marL="0" indent="0" algn="l">
              <a:buNone/>
            </a:pPr>
            <a:r>
              <a:rPr lang="en-US" sz="2600" b="1" dirty="0">
                <a:solidFill>
                  <a:srgbClr val="0B274E"/>
                </a:solidFill>
                <a:latin typeface="Aptos" pitchFamily="34" charset="0"/>
                <a:ea typeface="Arial" pitchFamily="34" charset="-122"/>
                <a:cs typeface="Arial" pitchFamily="34" charset="-120"/>
              </a:rPr>
              <a:t>A febrile, somnolent 45 year old</a:t>
            </a:r>
            <a:endParaRPr lang="en-US" sz="2400" dirty="0"/>
          </a:p>
        </p:txBody>
      </p:sp>
      <p:sp>
        <p:nvSpPr>
          <p:cNvPr id="7" name="Shape 5"/>
          <p:cNvSpPr/>
          <p:nvPr/>
        </p:nvSpPr>
        <p:spPr>
          <a:xfrm>
            <a:off x="667512" y="996696"/>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45 year old man with diabetes and CKD
24 h headache, fever, neck stiffness
 T 39.0 C, HR 118, somnolent, oriented to person only
 Nuchal rigidity, Kernig and Brudzinski signs present</a:t>
            </a:r>
            <a:endParaRPr lang="en-US" sz="1300" dirty="0"/>
          </a:p>
        </p:txBody>
      </p:sp>
      <p:sp>
        <p:nvSpPr>
          <p:cNvPr id="9" name="Shape 7"/>
          <p:cNvSpPr/>
          <p:nvPr/>
        </p:nvSpPr>
        <p:spPr>
          <a:xfrm>
            <a:off x="841248" y="3127248"/>
            <a:ext cx="5843016" cy="1170432"/>
          </a:xfrm>
          <a:prstGeom prst="roundRect">
            <a:avLst>
              <a:gd name="adj" fmla="val 5469"/>
            </a:avLst>
          </a:prstGeom>
          <a:solidFill>
            <a:srgbClr val="EAEFF7"/>
          </a:solidFill>
          <a:ln w="12700">
            <a:solidFill>
              <a:srgbClr val="C6D2E4"/>
            </a:solidFill>
            <a:prstDash val="solid"/>
          </a:ln>
        </p:spPr>
        <p:txBody>
          <a:bodyPr/>
          <a:lstStyle/>
          <a:p>
            <a:endParaRPr/>
          </a:p>
        </p:txBody>
      </p:sp>
      <p:sp>
        <p:nvSpPr>
          <p:cNvPr id="11" name="Text 9"/>
          <p:cNvSpPr/>
          <p:nvPr/>
        </p:nvSpPr>
        <p:spPr>
          <a:xfrm>
            <a:off x="960120" y="3502152"/>
            <a:ext cx="5440680" cy="749808"/>
          </a:xfrm>
          <a:prstGeom prst="rect">
            <a:avLst/>
          </a:prstGeom>
          <a:noFill/>
          <a:ln/>
        </p:spPr>
        <p:txBody>
          <a:bodyPr wrap="square" lIns="0" tIns="0" rIns="0" bIns="0" rtlCol="0" anchor="t"/>
          <a:lstStyle/>
          <a:p>
            <a:pPr marL="0" indent="0" algn="l">
              <a:spcAft>
                <a:spcPts val="0"/>
              </a:spcAft>
              <a:buNone/>
            </a:pPr>
            <a:r>
              <a:rPr sz="1500" b="1" dirty="0">
                <a:solidFill>
                  <a:srgbClr val="0B274E"/>
                </a:solidFill>
                <a:latin typeface="Aptos"/>
              </a:rPr>
              <a:t>CSF: WBC 2,500, 80% neutrophils  •  glucose 30  •  protein 310  •  Gram stain pending</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Which is the most likely pathogen?</a:t>
            </a:r>
            <a:endParaRPr lang="en-US" sz="1550" dirty="0"/>
          </a:p>
        </p:txBody>
      </p:sp>
      <p:sp>
        <p:nvSpPr>
          <p:cNvPr id="13" name="Shape 11"/>
          <p:cNvSpPr/>
          <p:nvPr/>
        </p:nvSpPr>
        <p:spPr>
          <a:xfrm>
            <a:off x="7150608" y="1728216"/>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172821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5" name="Text 13"/>
          <p:cNvSpPr/>
          <p:nvPr/>
        </p:nvSpPr>
        <p:spPr>
          <a:xfrm>
            <a:off x="7589520" y="1700784"/>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Haemophilus influenzae</a:t>
            </a:r>
            <a:endParaRPr lang="en-US" sz="1250" dirty="0"/>
          </a:p>
        </p:txBody>
      </p:sp>
      <p:sp>
        <p:nvSpPr>
          <p:cNvPr id="16" name="Shape 14"/>
          <p:cNvSpPr/>
          <p:nvPr/>
        </p:nvSpPr>
        <p:spPr>
          <a:xfrm>
            <a:off x="7150608" y="2340864"/>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340864"/>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8" name="Text 16"/>
          <p:cNvSpPr/>
          <p:nvPr/>
        </p:nvSpPr>
        <p:spPr>
          <a:xfrm>
            <a:off x="7589520" y="2313432"/>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Streptococcus pneumoniae</a:t>
            </a:r>
            <a:endParaRPr lang="en-US" sz="1250" dirty="0"/>
          </a:p>
        </p:txBody>
      </p:sp>
      <p:sp>
        <p:nvSpPr>
          <p:cNvPr id="19" name="Shape 17"/>
          <p:cNvSpPr/>
          <p:nvPr/>
        </p:nvSpPr>
        <p:spPr>
          <a:xfrm>
            <a:off x="7150608" y="2953512"/>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2953512"/>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1" name="Text 19"/>
          <p:cNvSpPr/>
          <p:nvPr/>
        </p:nvSpPr>
        <p:spPr>
          <a:xfrm>
            <a:off x="7589520" y="2926080"/>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Neisseria meningitidis</a:t>
            </a:r>
            <a:endParaRPr lang="en-US" sz="1250" dirty="0"/>
          </a:p>
        </p:txBody>
      </p:sp>
      <p:sp>
        <p:nvSpPr>
          <p:cNvPr id="22" name="Shape 20"/>
          <p:cNvSpPr/>
          <p:nvPr/>
        </p:nvSpPr>
        <p:spPr>
          <a:xfrm>
            <a:off x="7150608" y="3566160"/>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3566160"/>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4" name="Text 22"/>
          <p:cNvSpPr/>
          <p:nvPr/>
        </p:nvSpPr>
        <p:spPr>
          <a:xfrm>
            <a:off x="7589520" y="3538728"/>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Listeria monocytogenes</a:t>
            </a:r>
            <a:endParaRPr lang="en-US" sz="1250" dirty="0"/>
          </a:p>
        </p:txBody>
      </p:sp>
      <p:sp>
        <p:nvSpPr>
          <p:cNvPr id="25" name="Shape 23"/>
          <p:cNvSpPr/>
          <p:nvPr/>
        </p:nvSpPr>
        <p:spPr>
          <a:xfrm>
            <a:off x="7150608" y="4178808"/>
            <a:ext cx="310896" cy="310896"/>
          </a:xfrm>
          <a:prstGeom prst="ellipse">
            <a:avLst/>
          </a:prstGeom>
          <a:solidFill>
            <a:srgbClr val="FFFFFF"/>
          </a:solidFill>
          <a:ln w="17780">
            <a:solidFill>
              <a:srgbClr val="AB0520"/>
            </a:solidFill>
            <a:prstDash val="solid"/>
          </a:ln>
        </p:spPr>
        <p:txBody>
          <a:bodyPr/>
          <a:lstStyle/>
          <a:p>
            <a:endParaRPr/>
          </a:p>
        </p:txBody>
      </p:sp>
      <p:sp>
        <p:nvSpPr>
          <p:cNvPr id="26" name="Text 24"/>
          <p:cNvSpPr/>
          <p:nvPr/>
        </p:nvSpPr>
        <p:spPr>
          <a:xfrm>
            <a:off x="7150608" y="417880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E</a:t>
            </a:r>
            <a:endParaRPr lang="en-US" sz="1250" dirty="0"/>
          </a:p>
        </p:txBody>
      </p:sp>
      <p:sp>
        <p:nvSpPr>
          <p:cNvPr id="27" name="Text 25"/>
          <p:cNvSpPr/>
          <p:nvPr/>
        </p:nvSpPr>
        <p:spPr>
          <a:xfrm>
            <a:off x="7589520" y="4151376"/>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Escherichia coli</a:t>
            </a:r>
            <a:endParaRPr lang="en-US" sz="1250" dirty="0"/>
          </a:p>
        </p:txBody>
      </p:sp>
      <p:sp>
        <p:nvSpPr>
          <p:cNvPr id="28" name="Shape 26"/>
          <p:cNvSpPr/>
          <p:nvPr/>
        </p:nvSpPr>
        <p:spPr>
          <a:xfrm>
            <a:off x="7150608" y="4791456"/>
            <a:ext cx="310896" cy="310896"/>
          </a:xfrm>
          <a:prstGeom prst="ellipse">
            <a:avLst/>
          </a:prstGeom>
          <a:solidFill>
            <a:srgbClr val="FFFFFF"/>
          </a:solidFill>
          <a:ln w="17780">
            <a:solidFill>
              <a:srgbClr val="AB0520"/>
            </a:solidFill>
            <a:prstDash val="solid"/>
          </a:ln>
        </p:spPr>
        <p:txBody>
          <a:bodyPr/>
          <a:lstStyle/>
          <a:p>
            <a:endParaRPr/>
          </a:p>
        </p:txBody>
      </p:sp>
      <p:sp>
        <p:nvSpPr>
          <p:cNvPr id="29" name="Text 27"/>
          <p:cNvSpPr/>
          <p:nvPr/>
        </p:nvSpPr>
        <p:spPr>
          <a:xfrm>
            <a:off x="7150608" y="479145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F</a:t>
            </a:r>
            <a:endParaRPr lang="en-US" sz="1250" dirty="0"/>
          </a:p>
        </p:txBody>
      </p:sp>
      <p:sp>
        <p:nvSpPr>
          <p:cNvPr id="30" name="Text 28"/>
          <p:cNvSpPr/>
          <p:nvPr/>
        </p:nvSpPr>
        <p:spPr>
          <a:xfrm>
            <a:off x="7589520" y="4764024"/>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Prevotella melaninogenica</a:t>
            </a:r>
            <a:endParaRPr lang="en-US" sz="1250" dirty="0"/>
          </a:p>
        </p:txBody>
      </p:sp>
      <p:sp>
        <p:nvSpPr>
          <p:cNvPr id="31" name="Rounded Rectangle 30"/>
          <p:cNvSpPr/>
          <p:nvPr/>
        </p:nvSpPr>
        <p:spPr>
          <a:xfrm>
            <a:off x="10241280" y="329184"/>
            <a:ext cx="1353312" cy="310896"/>
          </a:xfrm>
          <a:prstGeom prst="round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0241280" y="329184"/>
            <a:ext cx="1353312" cy="310896"/>
          </a:xfrm>
          <a:prstGeom prst="rect">
            <a:avLst/>
          </a:prstGeom>
          <a:noFill/>
        </p:spPr>
        <p:txBody>
          <a:bodyPr wrap="none" lIns="45720" rIns="45720" anchor="ctr">
            <a:spAutoFit/>
          </a:bodyPr>
          <a:lstStyle/>
          <a:p>
            <a:pPr algn="ctr"/>
            <a:r>
              <a:rPr sz="1050" b="1">
                <a:solidFill>
                  <a:srgbClr val="FFFFFF"/>
                </a:solidFill>
                <a:latin typeface="Aptos"/>
              </a:rPr>
              <a:t>POLL • COMMIT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7</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Who causes adult bacterial meningitis</a:t>
            </a:r>
            <a:endParaRPr lang="en-US" sz="3100" dirty="0"/>
          </a:p>
        </p:txBody>
      </p:sp>
      <p:sp>
        <p:nvSpPr>
          <p:cNvPr id="5" name="Shape 3"/>
          <p:cNvSpPr/>
          <p:nvPr/>
        </p:nvSpPr>
        <p:spPr>
          <a:xfrm>
            <a:off x="502920" y="950976"/>
            <a:ext cx="566928" cy="566928"/>
          </a:xfrm>
          <a:prstGeom prst="roundRect">
            <a:avLst>
              <a:gd name="adj" fmla="val 16129"/>
            </a:avLst>
          </a:prstGeom>
          <a:solidFill>
            <a:srgbClr val="1D7A46"/>
          </a:solidFill>
          <a:ln/>
        </p:spPr>
        <p:txBody>
          <a:bodyPr/>
          <a:lstStyle/>
          <a:p>
            <a:endParaRPr/>
          </a:p>
        </p:txBody>
      </p:sp>
      <p:pic>
        <p:nvPicPr>
          <p:cNvPr id="6" name="Image 0" descr="icons/check_w.png"/>
          <p:cNvPicPr>
            <a:picLocks noChangeAspect="1"/>
          </p:cNvPicPr>
          <p:nvPr/>
        </p:nvPicPr>
        <p:blipFill>
          <a:blip r:embed="rId3"/>
          <a:stretch>
            <a:fillRect/>
          </a:stretch>
        </p:blipFill>
        <p:spPr>
          <a:xfrm>
            <a:off x="644652" y="1092708"/>
            <a:ext cx="283464" cy="283464"/>
          </a:xfrm>
          <a:prstGeom prst="rect">
            <a:avLst/>
          </a:prstGeom>
        </p:spPr>
      </p:pic>
      <p:sp>
        <p:nvSpPr>
          <p:cNvPr id="7" name="Text 4"/>
          <p:cNvSpPr/>
          <p:nvPr/>
        </p:nvSpPr>
        <p:spPr>
          <a:xfrm>
            <a:off x="1216152" y="932688"/>
            <a:ext cx="10472623" cy="310896"/>
          </a:xfrm>
          <a:prstGeom prst="rect">
            <a:avLst/>
          </a:prstGeom>
          <a:noFill/>
          <a:ln/>
        </p:spPr>
        <p:txBody>
          <a:bodyPr wrap="square" lIns="0" tIns="0" rIns="0" bIns="0" rtlCol="0" anchor="ctr"/>
          <a:lstStyle/>
          <a:p>
            <a:pPr marL="0" indent="0" algn="l">
              <a:buNone/>
            </a:pPr>
            <a:r>
              <a:rPr lang="en-US" sz="1500" b="1" dirty="0">
                <a:solidFill>
                  <a:srgbClr val="1D7A46"/>
                </a:solidFill>
                <a:latin typeface="Aptos" pitchFamily="34" charset="0"/>
                <a:ea typeface="Arial" pitchFamily="34" charset="-122"/>
                <a:cs typeface="Arial" pitchFamily="34" charset="-120"/>
              </a:rPr>
              <a:t>ANSWER B   </a:t>
            </a:r>
            <a:r>
              <a:rPr lang="en-US" sz="1500" b="1" dirty="0">
                <a:solidFill>
                  <a:srgbClr val="212B36"/>
                </a:solidFill>
                <a:latin typeface="Aptos" pitchFamily="34" charset="0"/>
                <a:ea typeface="Arial" pitchFamily="34" charset="-122"/>
                <a:cs typeface="Arial" pitchFamily="34" charset="-120"/>
              </a:rPr>
              <a:t>Streptococcus pneumoniae</a:t>
            </a:r>
            <a:endParaRPr lang="en-US" sz="1500" dirty="0"/>
          </a:p>
        </p:txBody>
      </p:sp>
      <p:sp>
        <p:nvSpPr>
          <p:cNvPr id="8" name="Text 5"/>
          <p:cNvSpPr/>
          <p:nvPr/>
        </p:nvSpPr>
        <p:spPr>
          <a:xfrm>
            <a:off x="1216152" y="1243584"/>
            <a:ext cx="10472623" cy="310896"/>
          </a:xfrm>
          <a:prstGeom prst="rect">
            <a:avLst/>
          </a:prstGeom>
          <a:noFill/>
          <a:ln/>
        </p:spPr>
        <p:txBody>
          <a:bodyPr wrap="square" lIns="0" tIns="0" rIns="0" bIns="0" rtlCol="0" anchor="ctr"/>
          <a:lstStyle/>
          <a:p>
            <a:pPr marL="0" indent="0" algn="l">
              <a:spcAft>
                <a:spcPts val="0"/>
              </a:spcAft>
              <a:buNone/>
            </a:pPr>
            <a:r>
              <a:rPr sz="1450">
                <a:solidFill>
                  <a:srgbClr val="212A37"/>
                </a:solidFill>
                <a:latin typeface="Aptos"/>
              </a:rPr>
              <a:t>Neutrophilic, low glucose CSF in an adult with diabetes. Pneumococcus is the most common cause of community acquired bacterial meningitis in adults.</a:t>
            </a:r>
            <a:endParaRPr lang="en-US" sz="1200" dirty="0"/>
          </a:p>
        </p:txBody>
      </p:sp>
      <p:sp>
        <p:nvSpPr>
          <p:cNvPr id="9" name="Shape 6"/>
          <p:cNvSpPr/>
          <p:nvPr/>
        </p:nvSpPr>
        <p:spPr>
          <a:xfrm>
            <a:off x="502920" y="1828800"/>
            <a:ext cx="5440680" cy="1901952"/>
          </a:xfrm>
          <a:prstGeom prst="roundRect">
            <a:avLst>
              <a:gd name="adj" fmla="val 4327"/>
            </a:avLst>
          </a:prstGeom>
          <a:solidFill>
            <a:srgbClr val="F4F6FA"/>
          </a:solidFill>
          <a:ln w="12700">
            <a:solidFill>
              <a:srgbClr val="DCE2EB"/>
            </a:solidFill>
            <a:prstDash val="solid"/>
          </a:ln>
        </p:spPr>
        <p:txBody>
          <a:bodyPr/>
          <a:lstStyle/>
          <a:p>
            <a:endParaRPr/>
          </a:p>
        </p:txBody>
      </p:sp>
      <p:sp>
        <p:nvSpPr>
          <p:cNvPr id="10" name="Shape 7"/>
          <p:cNvSpPr/>
          <p:nvPr/>
        </p:nvSpPr>
        <p:spPr>
          <a:xfrm>
            <a:off x="740664" y="2066544"/>
            <a:ext cx="512064" cy="512064"/>
          </a:xfrm>
          <a:prstGeom prst="ellipse">
            <a:avLst/>
          </a:prstGeom>
          <a:solidFill>
            <a:srgbClr val="EAEFF7"/>
          </a:solidFill>
          <a:ln/>
        </p:spPr>
        <p:txBody>
          <a:bodyPr/>
          <a:lstStyle/>
          <a:p>
            <a:endParaRPr/>
          </a:p>
        </p:txBody>
      </p:sp>
      <p:pic>
        <p:nvPicPr>
          <p:cNvPr id="11" name="Image 1" descr="icons/bact_n.png"/>
          <p:cNvPicPr>
            <a:picLocks noChangeAspect="1"/>
          </p:cNvPicPr>
          <p:nvPr/>
        </p:nvPicPr>
        <p:blipFill>
          <a:blip r:embed="rId4"/>
          <a:stretch>
            <a:fillRect/>
          </a:stretch>
        </p:blipFill>
        <p:spPr>
          <a:xfrm>
            <a:off x="551200" y="2103120"/>
            <a:ext cx="245791" cy="245791"/>
          </a:xfrm>
          <a:prstGeom prst="rect">
            <a:avLst/>
          </a:prstGeom>
        </p:spPr>
      </p:pic>
      <p:sp>
        <p:nvSpPr>
          <p:cNvPr id="12" name="Text 8"/>
          <p:cNvSpPr/>
          <p:nvPr/>
        </p:nvSpPr>
        <p:spPr>
          <a:xfrm>
            <a:off x="873801" y="1860255"/>
            <a:ext cx="4343400" cy="365760"/>
          </a:xfrm>
          <a:prstGeom prst="rect">
            <a:avLst/>
          </a:prstGeom>
          <a:noFill/>
          <a:ln/>
        </p:spPr>
        <p:txBody>
          <a:bodyPr wrap="square" lIns="0" tIns="0" rIns="0" bIns="0" rtlCol="0" anchor="ctr"/>
          <a:lstStyle/>
          <a:p>
            <a:pPr marL="0" indent="0">
              <a:buNone/>
            </a:pPr>
            <a:r>
              <a:rPr lang="en-US" sz="1550" b="1" i="1" dirty="0">
                <a:solidFill>
                  <a:srgbClr val="212B36"/>
                </a:solidFill>
                <a:latin typeface="Aptos" pitchFamily="34" charset="0"/>
                <a:ea typeface="Arial" pitchFamily="34" charset="-122"/>
                <a:cs typeface="Arial" pitchFamily="34" charset="-120"/>
              </a:rPr>
              <a:t>Streptococcus pneumoniae</a:t>
            </a:r>
            <a:endParaRPr lang="en-US" sz="1550" dirty="0"/>
          </a:p>
        </p:txBody>
      </p:sp>
      <p:sp>
        <p:nvSpPr>
          <p:cNvPr id="13" name="Text 9"/>
          <p:cNvSpPr/>
          <p:nvPr/>
        </p:nvSpPr>
        <p:spPr>
          <a:xfrm>
            <a:off x="903701" y="2212848"/>
            <a:ext cx="2880360" cy="1188720"/>
          </a:xfrm>
          <a:prstGeom prst="rect">
            <a:avLst/>
          </a:prstGeom>
          <a:noFill/>
          <a:ln/>
        </p:spPr>
        <p:txBody>
          <a:bodyPr wrap="square" lIns="0" tIns="0" rIns="0" bIns="0" rtlCol="0" anchor="ctr"/>
          <a:lstStyle/>
          <a:p>
            <a:pPr marL="0" indent="0">
              <a:spcAft>
                <a:spcPts val="0"/>
              </a:spcAft>
              <a:buNone/>
            </a:pPr>
            <a:r>
              <a:rPr sz="1340" dirty="0">
                <a:solidFill>
                  <a:srgbClr val="212A37"/>
                </a:solidFill>
                <a:latin typeface="Aptos"/>
              </a:rPr>
              <a:t>Gram positive diplococci.
Adult community acquired meningitis: think pneumococcus first.
Risks: alcohol use, asplenia, contiguous sinus or ear infection.</a:t>
            </a:r>
            <a:endParaRPr lang="en-US" sz="1250" dirty="0"/>
          </a:p>
        </p:txBody>
      </p:sp>
      <p:sp>
        <p:nvSpPr>
          <p:cNvPr id="14" name="Shape 10"/>
          <p:cNvSpPr/>
          <p:nvPr/>
        </p:nvSpPr>
        <p:spPr>
          <a:xfrm>
            <a:off x="6190488" y="1828800"/>
            <a:ext cx="5440680" cy="1901952"/>
          </a:xfrm>
          <a:prstGeom prst="roundRect">
            <a:avLst>
              <a:gd name="adj" fmla="val 4327"/>
            </a:avLst>
          </a:prstGeom>
          <a:solidFill>
            <a:srgbClr val="F4F6FA"/>
          </a:solidFill>
          <a:ln w="12700">
            <a:solidFill>
              <a:srgbClr val="DCE2EB"/>
            </a:solidFill>
            <a:prstDash val="solid"/>
          </a:ln>
        </p:spPr>
        <p:txBody>
          <a:bodyPr/>
          <a:lstStyle/>
          <a:p>
            <a:endParaRPr/>
          </a:p>
        </p:txBody>
      </p:sp>
      <p:sp>
        <p:nvSpPr>
          <p:cNvPr id="15" name="Shape 11"/>
          <p:cNvSpPr/>
          <p:nvPr/>
        </p:nvSpPr>
        <p:spPr>
          <a:xfrm>
            <a:off x="6428232" y="2066544"/>
            <a:ext cx="512064" cy="512064"/>
          </a:xfrm>
          <a:prstGeom prst="ellipse">
            <a:avLst/>
          </a:prstGeom>
          <a:solidFill>
            <a:srgbClr val="F9E9EC"/>
          </a:solidFill>
          <a:ln/>
        </p:spPr>
        <p:txBody>
          <a:bodyPr/>
          <a:lstStyle/>
          <a:p>
            <a:endParaRPr/>
          </a:p>
        </p:txBody>
      </p:sp>
      <p:pic>
        <p:nvPicPr>
          <p:cNvPr id="16" name="Image 2" descr="icons/bact_r.png"/>
          <p:cNvPicPr>
            <a:picLocks noChangeAspect="1"/>
          </p:cNvPicPr>
          <p:nvPr/>
        </p:nvPicPr>
        <p:blipFill>
          <a:blip r:embed="rId5"/>
          <a:stretch>
            <a:fillRect/>
          </a:stretch>
        </p:blipFill>
        <p:spPr>
          <a:xfrm>
            <a:off x="6561369" y="2199681"/>
            <a:ext cx="245791" cy="245791"/>
          </a:xfrm>
          <a:prstGeom prst="rect">
            <a:avLst/>
          </a:prstGeom>
        </p:spPr>
      </p:pic>
      <p:sp>
        <p:nvSpPr>
          <p:cNvPr id="17" name="Text 12"/>
          <p:cNvSpPr/>
          <p:nvPr/>
        </p:nvSpPr>
        <p:spPr>
          <a:xfrm>
            <a:off x="7104888" y="2029968"/>
            <a:ext cx="4343400" cy="365760"/>
          </a:xfrm>
          <a:prstGeom prst="rect">
            <a:avLst/>
          </a:prstGeom>
          <a:noFill/>
          <a:ln/>
        </p:spPr>
        <p:txBody>
          <a:bodyPr wrap="square" lIns="0" tIns="0" rIns="0" bIns="0" rtlCol="0" anchor="ctr"/>
          <a:lstStyle/>
          <a:p>
            <a:pPr marL="0" indent="0">
              <a:buNone/>
            </a:pPr>
            <a:r>
              <a:rPr lang="en-US" sz="1550" b="1" i="1" dirty="0">
                <a:solidFill>
                  <a:srgbClr val="212B36"/>
                </a:solidFill>
                <a:latin typeface="Aptos" pitchFamily="34" charset="0"/>
                <a:ea typeface="Arial" pitchFamily="34" charset="-122"/>
                <a:cs typeface="Arial" pitchFamily="34" charset="-120"/>
              </a:rPr>
              <a:t>Neisseria meningitidis</a:t>
            </a:r>
            <a:endParaRPr lang="en-US" sz="1550" dirty="0"/>
          </a:p>
        </p:txBody>
      </p:sp>
      <p:sp>
        <p:nvSpPr>
          <p:cNvPr id="18" name="Text 13"/>
          <p:cNvSpPr/>
          <p:nvPr/>
        </p:nvSpPr>
        <p:spPr>
          <a:xfrm>
            <a:off x="7104888" y="2432304"/>
            <a:ext cx="4343400" cy="1188720"/>
          </a:xfrm>
          <a:prstGeom prst="rect">
            <a:avLst/>
          </a:prstGeom>
          <a:noFill/>
          <a:ln/>
        </p:spPr>
        <p:txBody>
          <a:bodyPr wrap="square" lIns="0" tIns="0" rIns="0" bIns="0" rtlCol="0" anchor="ctr"/>
          <a:lstStyle/>
          <a:p>
            <a:pPr marL="0" indent="0">
              <a:buNone/>
            </a:pPr>
            <a:r>
              <a:rPr lang="en-US" sz="1250" dirty="0">
                <a:solidFill>
                  <a:srgbClr val="5C6773"/>
                </a:solidFill>
                <a:latin typeface="Aptos" pitchFamily="34" charset="0"/>
                <a:ea typeface="Arial" pitchFamily="34" charset="-122"/>
                <a:cs typeface="Arial" pitchFamily="34" charset="-120"/>
              </a:rPr>
              <a:t>Gram negative diplococci. Young adults and congregate settings. Droplet precautions for 24 hours and prophylaxis for close contacts.</a:t>
            </a:r>
            <a:endParaRPr lang="en-US" sz="1250" dirty="0"/>
          </a:p>
        </p:txBody>
      </p:sp>
      <p:sp>
        <p:nvSpPr>
          <p:cNvPr id="19" name="Shape 14"/>
          <p:cNvSpPr/>
          <p:nvPr/>
        </p:nvSpPr>
        <p:spPr>
          <a:xfrm>
            <a:off x="502920" y="3913632"/>
            <a:ext cx="5440680" cy="1901952"/>
          </a:xfrm>
          <a:prstGeom prst="roundRect">
            <a:avLst>
              <a:gd name="adj" fmla="val 4327"/>
            </a:avLst>
          </a:prstGeom>
          <a:solidFill>
            <a:srgbClr val="F4F6FA"/>
          </a:solidFill>
          <a:ln w="12700">
            <a:solidFill>
              <a:srgbClr val="DCE2EB"/>
            </a:solidFill>
            <a:prstDash val="solid"/>
          </a:ln>
        </p:spPr>
        <p:txBody>
          <a:bodyPr/>
          <a:lstStyle/>
          <a:p>
            <a:endParaRPr/>
          </a:p>
        </p:txBody>
      </p:sp>
      <p:sp>
        <p:nvSpPr>
          <p:cNvPr id="20" name="Shape 15"/>
          <p:cNvSpPr/>
          <p:nvPr/>
        </p:nvSpPr>
        <p:spPr>
          <a:xfrm>
            <a:off x="740664" y="4151376"/>
            <a:ext cx="512064" cy="512064"/>
          </a:xfrm>
          <a:prstGeom prst="ellipse">
            <a:avLst/>
          </a:prstGeom>
          <a:solidFill>
            <a:srgbClr val="EAEFF7"/>
          </a:solidFill>
          <a:ln/>
        </p:spPr>
        <p:txBody>
          <a:bodyPr/>
          <a:lstStyle/>
          <a:p>
            <a:endParaRPr/>
          </a:p>
        </p:txBody>
      </p:sp>
      <p:pic>
        <p:nvPicPr>
          <p:cNvPr id="21" name="Image 3" descr="icons/bact_n.png"/>
          <p:cNvPicPr>
            <a:picLocks noChangeAspect="1"/>
          </p:cNvPicPr>
          <p:nvPr/>
        </p:nvPicPr>
        <p:blipFill>
          <a:blip r:embed="rId4"/>
          <a:stretch>
            <a:fillRect/>
          </a:stretch>
        </p:blipFill>
        <p:spPr>
          <a:xfrm>
            <a:off x="873801" y="4284513"/>
            <a:ext cx="245791" cy="245791"/>
          </a:xfrm>
          <a:prstGeom prst="rect">
            <a:avLst/>
          </a:prstGeom>
        </p:spPr>
      </p:pic>
      <p:sp>
        <p:nvSpPr>
          <p:cNvPr id="22" name="Text 16"/>
          <p:cNvSpPr/>
          <p:nvPr/>
        </p:nvSpPr>
        <p:spPr>
          <a:xfrm>
            <a:off x="1417320" y="4114800"/>
            <a:ext cx="4343400" cy="365760"/>
          </a:xfrm>
          <a:prstGeom prst="rect">
            <a:avLst/>
          </a:prstGeom>
          <a:noFill/>
          <a:ln/>
        </p:spPr>
        <p:txBody>
          <a:bodyPr wrap="square" lIns="0" tIns="0" rIns="0" bIns="0" rtlCol="0" anchor="ctr"/>
          <a:lstStyle/>
          <a:p>
            <a:pPr marL="0" indent="0">
              <a:buNone/>
            </a:pPr>
            <a:r>
              <a:rPr lang="en-US" sz="1550" b="1" i="1" dirty="0">
                <a:solidFill>
                  <a:srgbClr val="212B36"/>
                </a:solidFill>
                <a:latin typeface="Aptos" pitchFamily="34" charset="0"/>
                <a:ea typeface="Arial" pitchFamily="34" charset="-122"/>
                <a:cs typeface="Arial" pitchFamily="34" charset="-120"/>
              </a:rPr>
              <a:t>Listeria monocytogenes</a:t>
            </a:r>
            <a:endParaRPr lang="en-US" sz="1550" dirty="0"/>
          </a:p>
        </p:txBody>
      </p:sp>
      <p:sp>
        <p:nvSpPr>
          <p:cNvPr id="23" name="Text 17"/>
          <p:cNvSpPr/>
          <p:nvPr/>
        </p:nvSpPr>
        <p:spPr>
          <a:xfrm>
            <a:off x="1417320" y="4517136"/>
            <a:ext cx="4343400" cy="1188720"/>
          </a:xfrm>
          <a:prstGeom prst="rect">
            <a:avLst/>
          </a:prstGeom>
          <a:noFill/>
          <a:ln/>
        </p:spPr>
        <p:txBody>
          <a:bodyPr wrap="square" lIns="0" tIns="0" rIns="0" bIns="0" rtlCol="0" anchor="ctr"/>
          <a:lstStyle/>
          <a:p>
            <a:pPr marL="0" indent="0">
              <a:buNone/>
            </a:pPr>
            <a:r>
              <a:rPr lang="en-US" sz="1250" dirty="0">
                <a:solidFill>
                  <a:srgbClr val="5C6773"/>
                </a:solidFill>
                <a:latin typeface="Aptos" pitchFamily="34" charset="0"/>
                <a:ea typeface="Arial" pitchFamily="34" charset="-122"/>
                <a:cs typeface="Arial" pitchFamily="34" charset="-120"/>
              </a:rPr>
              <a:t>Gram positive rods. Age over 50, impaired cellular immunity, pregnancy. Cephalosporins miss it, </a:t>
            </a:r>
            <a:r>
              <a:rPr lang="en-US" sz="1250" dirty="0">
                <a:solidFill>
                  <a:srgbClr val="FF0000"/>
                </a:solidFill>
                <a:latin typeface="Aptos" pitchFamily="34" charset="0"/>
                <a:ea typeface="Arial" pitchFamily="34" charset="-122"/>
                <a:cs typeface="Arial" pitchFamily="34" charset="-120"/>
              </a:rPr>
              <a:t>so add ampicillin</a:t>
            </a:r>
            <a:r>
              <a:rPr lang="en-US" sz="1250" dirty="0">
                <a:solidFill>
                  <a:srgbClr val="5C6773"/>
                </a:solidFill>
                <a:latin typeface="Aptos" pitchFamily="34" charset="0"/>
                <a:ea typeface="Arial" pitchFamily="34" charset="-122"/>
                <a:cs typeface="Arial" pitchFamily="34" charset="-120"/>
              </a:rPr>
              <a:t>.</a:t>
            </a:r>
            <a:endParaRPr lang="en-US" sz="1250" dirty="0"/>
          </a:p>
        </p:txBody>
      </p:sp>
      <p:sp>
        <p:nvSpPr>
          <p:cNvPr id="24" name="Shape 18"/>
          <p:cNvSpPr/>
          <p:nvPr/>
        </p:nvSpPr>
        <p:spPr>
          <a:xfrm>
            <a:off x="6190488" y="3913632"/>
            <a:ext cx="5440680" cy="1901952"/>
          </a:xfrm>
          <a:prstGeom prst="roundRect">
            <a:avLst>
              <a:gd name="adj" fmla="val 4327"/>
            </a:avLst>
          </a:prstGeom>
          <a:solidFill>
            <a:srgbClr val="F4F6FA"/>
          </a:solidFill>
          <a:ln w="12700">
            <a:solidFill>
              <a:srgbClr val="DCE2EB"/>
            </a:solidFill>
            <a:prstDash val="solid"/>
          </a:ln>
        </p:spPr>
        <p:txBody>
          <a:bodyPr/>
          <a:lstStyle/>
          <a:p>
            <a:endParaRPr/>
          </a:p>
        </p:txBody>
      </p:sp>
      <p:sp>
        <p:nvSpPr>
          <p:cNvPr id="25" name="Shape 19"/>
          <p:cNvSpPr/>
          <p:nvPr/>
        </p:nvSpPr>
        <p:spPr>
          <a:xfrm>
            <a:off x="6428232" y="4151376"/>
            <a:ext cx="512064" cy="512064"/>
          </a:xfrm>
          <a:prstGeom prst="ellipse">
            <a:avLst/>
          </a:prstGeom>
          <a:solidFill>
            <a:srgbClr val="F9E9EC"/>
          </a:solidFill>
          <a:ln/>
        </p:spPr>
        <p:txBody>
          <a:bodyPr/>
          <a:lstStyle/>
          <a:p>
            <a:endParaRPr/>
          </a:p>
        </p:txBody>
      </p:sp>
      <p:pic>
        <p:nvPicPr>
          <p:cNvPr id="26" name="Image 4" descr="icons/bact_r.png"/>
          <p:cNvPicPr>
            <a:picLocks noChangeAspect="1"/>
          </p:cNvPicPr>
          <p:nvPr/>
        </p:nvPicPr>
        <p:blipFill>
          <a:blip r:embed="rId5"/>
          <a:stretch>
            <a:fillRect/>
          </a:stretch>
        </p:blipFill>
        <p:spPr>
          <a:xfrm>
            <a:off x="6561369" y="4284513"/>
            <a:ext cx="245791" cy="245791"/>
          </a:xfrm>
          <a:prstGeom prst="rect">
            <a:avLst/>
          </a:prstGeom>
        </p:spPr>
      </p:pic>
      <p:sp>
        <p:nvSpPr>
          <p:cNvPr id="27" name="Text 20"/>
          <p:cNvSpPr/>
          <p:nvPr/>
        </p:nvSpPr>
        <p:spPr>
          <a:xfrm>
            <a:off x="7104888" y="4114800"/>
            <a:ext cx="4343400" cy="365760"/>
          </a:xfrm>
          <a:prstGeom prst="rect">
            <a:avLst/>
          </a:prstGeom>
          <a:noFill/>
          <a:ln/>
        </p:spPr>
        <p:txBody>
          <a:bodyPr wrap="square" lIns="0" tIns="0" rIns="0" bIns="0" rtlCol="0" anchor="ctr"/>
          <a:lstStyle/>
          <a:p>
            <a:pPr marL="0" indent="0">
              <a:buNone/>
            </a:pPr>
            <a:r>
              <a:rPr lang="en-US" sz="1550" b="1" i="1" dirty="0">
                <a:solidFill>
                  <a:srgbClr val="212B36"/>
                </a:solidFill>
                <a:latin typeface="Aptos" pitchFamily="34" charset="0"/>
                <a:ea typeface="Arial" pitchFamily="34" charset="-122"/>
                <a:cs typeface="Arial" pitchFamily="34" charset="-120"/>
              </a:rPr>
              <a:t>Haemophilus influenzae</a:t>
            </a:r>
            <a:endParaRPr lang="en-US" sz="1550" dirty="0"/>
          </a:p>
        </p:txBody>
      </p:sp>
      <p:sp>
        <p:nvSpPr>
          <p:cNvPr id="28" name="Text 21"/>
          <p:cNvSpPr/>
          <p:nvPr/>
        </p:nvSpPr>
        <p:spPr>
          <a:xfrm>
            <a:off x="7104888" y="4517136"/>
            <a:ext cx="4343400" cy="1188720"/>
          </a:xfrm>
          <a:prstGeom prst="rect">
            <a:avLst/>
          </a:prstGeom>
          <a:noFill/>
          <a:ln/>
        </p:spPr>
        <p:txBody>
          <a:bodyPr wrap="square" lIns="0" tIns="0" rIns="0" bIns="0" rtlCol="0" anchor="ctr"/>
          <a:lstStyle/>
          <a:p>
            <a:pPr marL="0" indent="0">
              <a:buNone/>
            </a:pPr>
            <a:r>
              <a:rPr lang="en-US" sz="1250" dirty="0">
                <a:solidFill>
                  <a:srgbClr val="5C6773"/>
                </a:solidFill>
                <a:latin typeface="Aptos" pitchFamily="34" charset="0"/>
                <a:ea typeface="Arial" pitchFamily="34" charset="-122"/>
                <a:cs typeface="Arial" pitchFamily="34" charset="-120"/>
              </a:rPr>
              <a:t>Small Gram negative coccobacilli. Now uncommon in vaccinated adults. Think of it after head trauma or with CSF leak.</a:t>
            </a:r>
            <a:endParaRPr lang="en-US" sz="1250" dirty="0"/>
          </a:p>
        </p:txBody>
      </p:sp>
      <p:sp>
        <p:nvSpPr>
          <p:cNvPr id="29" name="Text 22"/>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Tunkel Clin Infect Dis 2004. MKSAP Infectious Disease.</a:t>
            </a:r>
            <a:endParaRPr lang="en-US" sz="950" dirty="0"/>
          </a:p>
        </p:txBody>
      </p:sp>
      <p:pic>
        <p:nvPicPr>
          <p:cNvPr id="30" name="Picture 29" descr="image5.jpeg"/>
          <p:cNvPicPr>
            <a:picLocks noChangeAspect="1"/>
          </p:cNvPicPr>
          <p:nvPr/>
        </p:nvPicPr>
        <p:blipFill>
          <a:blip r:embed="rId6"/>
          <a:stretch>
            <a:fillRect/>
          </a:stretch>
        </p:blipFill>
        <p:spPr>
          <a:xfrm>
            <a:off x="3912077" y="1840389"/>
            <a:ext cx="2062214" cy="189036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8</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The classic triad is the exception</a:t>
            </a:r>
            <a:endParaRPr lang="en-US" sz="3100" dirty="0"/>
          </a:p>
        </p:txBody>
      </p:sp>
      <p:sp>
        <p:nvSpPr>
          <p:cNvPr id="5" name="Shape 3"/>
          <p:cNvSpPr/>
          <p:nvPr/>
        </p:nvSpPr>
        <p:spPr>
          <a:xfrm>
            <a:off x="502920" y="1234440"/>
            <a:ext cx="4160520" cy="2240280"/>
          </a:xfrm>
          <a:prstGeom prst="roundRect">
            <a:avLst>
              <a:gd name="adj" fmla="val 3673"/>
            </a:avLst>
          </a:prstGeom>
          <a:solidFill>
            <a:srgbClr val="F4F6FA"/>
          </a:solidFill>
          <a:ln w="12700">
            <a:solidFill>
              <a:srgbClr val="DCE2EB"/>
            </a:solidFill>
            <a:prstDash val="solid"/>
          </a:ln>
        </p:spPr>
        <p:txBody>
          <a:bodyPr/>
          <a:lstStyle/>
          <a:p>
            <a:endParaRPr/>
          </a:p>
        </p:txBody>
      </p:sp>
      <p:sp>
        <p:nvSpPr>
          <p:cNvPr id="6" name="Text 4"/>
          <p:cNvSpPr/>
          <p:nvPr/>
        </p:nvSpPr>
        <p:spPr>
          <a:xfrm>
            <a:off x="685800" y="1371600"/>
            <a:ext cx="3794760" cy="960120"/>
          </a:xfrm>
          <a:prstGeom prst="rect">
            <a:avLst/>
          </a:prstGeom>
          <a:noFill/>
          <a:ln/>
        </p:spPr>
        <p:txBody>
          <a:bodyPr wrap="square" lIns="0" tIns="0" rIns="0" bIns="0" rtlCol="0" anchor="ctr"/>
          <a:lstStyle/>
          <a:p>
            <a:pPr marL="0" indent="0" algn="l">
              <a:buNone/>
            </a:pPr>
            <a:r>
              <a:rPr lang="en-US" sz="5400" b="1" dirty="0">
                <a:solidFill>
                  <a:srgbClr val="AB0520"/>
                </a:solidFill>
                <a:latin typeface="Aptos" pitchFamily="34" charset="0"/>
                <a:ea typeface="Arial" pitchFamily="34" charset="-122"/>
                <a:cs typeface="Arial" pitchFamily="34" charset="-120"/>
              </a:rPr>
              <a:t>~41-44%</a:t>
            </a:r>
            <a:endParaRPr lang="en-US" sz="5400" dirty="0"/>
          </a:p>
        </p:txBody>
      </p:sp>
      <p:sp>
        <p:nvSpPr>
          <p:cNvPr id="7" name="Text 5"/>
          <p:cNvSpPr/>
          <p:nvPr/>
        </p:nvSpPr>
        <p:spPr>
          <a:xfrm>
            <a:off x="731520" y="2377440"/>
            <a:ext cx="3749040" cy="91440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present with the full triad of fever, neck stiffness, and altered mental status</a:t>
            </a:r>
            <a:endParaRPr lang="en-US" sz="1350" dirty="0"/>
          </a:p>
        </p:txBody>
      </p:sp>
      <p:sp>
        <p:nvSpPr>
          <p:cNvPr id="8" name="Shape 6"/>
          <p:cNvSpPr/>
          <p:nvPr/>
        </p:nvSpPr>
        <p:spPr>
          <a:xfrm>
            <a:off x="502920" y="3657600"/>
            <a:ext cx="4160520" cy="2240280"/>
          </a:xfrm>
          <a:prstGeom prst="roundRect">
            <a:avLst>
              <a:gd name="adj" fmla="val 3673"/>
            </a:avLst>
          </a:prstGeom>
          <a:solidFill>
            <a:srgbClr val="F4F6FA"/>
          </a:solidFill>
          <a:ln w="12700">
            <a:solidFill>
              <a:srgbClr val="DCE2EB"/>
            </a:solidFill>
            <a:prstDash val="solid"/>
          </a:ln>
        </p:spPr>
        <p:txBody>
          <a:bodyPr/>
          <a:lstStyle/>
          <a:p>
            <a:endParaRPr/>
          </a:p>
        </p:txBody>
      </p:sp>
      <p:sp>
        <p:nvSpPr>
          <p:cNvPr id="9" name="Text 7"/>
          <p:cNvSpPr/>
          <p:nvPr/>
        </p:nvSpPr>
        <p:spPr>
          <a:xfrm>
            <a:off x="685800" y="3794760"/>
            <a:ext cx="3794760" cy="960120"/>
          </a:xfrm>
          <a:prstGeom prst="rect">
            <a:avLst/>
          </a:prstGeom>
          <a:noFill/>
          <a:ln/>
        </p:spPr>
        <p:txBody>
          <a:bodyPr wrap="square" lIns="0" tIns="0" rIns="0" bIns="0" rtlCol="0" anchor="ctr"/>
          <a:lstStyle/>
          <a:p>
            <a:pPr marL="0" indent="0" algn="l">
              <a:buNone/>
            </a:pPr>
            <a:r>
              <a:rPr lang="en-US" sz="5400" b="1" dirty="0">
                <a:solidFill>
                  <a:srgbClr val="0C234B"/>
                </a:solidFill>
                <a:latin typeface="Aptos" pitchFamily="34" charset="0"/>
                <a:ea typeface="Arial" pitchFamily="34" charset="-122"/>
                <a:cs typeface="Arial" pitchFamily="34" charset="-120"/>
              </a:rPr>
              <a:t>95%</a:t>
            </a:r>
            <a:endParaRPr lang="en-US" sz="5400" dirty="0"/>
          </a:p>
        </p:txBody>
      </p:sp>
      <p:sp>
        <p:nvSpPr>
          <p:cNvPr id="10" name="Text 8"/>
          <p:cNvSpPr/>
          <p:nvPr/>
        </p:nvSpPr>
        <p:spPr>
          <a:xfrm>
            <a:off x="731520" y="4800600"/>
            <a:ext cx="3749040" cy="91440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have at least two of four: headache, fever, stiff neck, or altered mental status</a:t>
            </a:r>
            <a:endParaRPr lang="en-US" sz="1350" dirty="0"/>
          </a:p>
        </p:txBody>
      </p:sp>
      <p:graphicFrame>
        <p:nvGraphicFramePr>
          <p:cNvPr id="11" name="Chart 0"/>
          <p:cNvGraphicFramePr/>
          <p:nvPr>
            <p:extLst>
              <p:ext uri="{D42A27DB-BD31-4B8C-83A1-F6EECF244321}">
                <p14:modId xmlns:p14="http://schemas.microsoft.com/office/powerpoint/2010/main" val="1991517497"/>
              </p:ext>
            </p:extLst>
          </p:nvPr>
        </p:nvGraphicFramePr>
        <p:xfrm>
          <a:off x="5029200" y="1234440"/>
          <a:ext cx="6629400" cy="466344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 9"/>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van de Beek NEJM 2004. Bijlsma Lancet Infect Dis 2016.</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9</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Meningeal signs: specific, not sensitive</a:t>
            </a:r>
            <a:endParaRPr lang="en-US" sz="3100" dirty="0"/>
          </a:p>
        </p:txBody>
      </p:sp>
      <p:sp>
        <p:nvSpPr>
          <p:cNvPr id="24" name="Text 21"/>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Thomas Clin Infect Dis 2002.</a:t>
            </a:r>
            <a:endParaRPr lang="en-US" sz="950" dirty="0"/>
          </a:p>
        </p:txBody>
      </p:sp>
      <p:sp>
        <p:nvSpPr>
          <p:cNvPr id="25" name="Rounded Rectangle 24"/>
          <p:cNvSpPr/>
          <p:nvPr/>
        </p:nvSpPr>
        <p:spPr>
          <a:xfrm>
            <a:off x="102140" y="963037"/>
            <a:ext cx="7249636" cy="4781145"/>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662672" y="1572768"/>
            <a:ext cx="3611880" cy="411480"/>
          </a:xfrm>
          <a:prstGeom prst="rect">
            <a:avLst/>
          </a:prstGeom>
          <a:noFill/>
        </p:spPr>
        <p:txBody>
          <a:bodyPr wrap="none" lIns="45720" rIns="45720" anchor="ctr">
            <a:spAutoFit/>
          </a:bodyPr>
          <a:lstStyle/>
          <a:p>
            <a:pPr algn="l"/>
            <a:r>
              <a:rPr sz="2400" b="1">
                <a:solidFill>
                  <a:srgbClr val="0B274E"/>
                </a:solidFill>
                <a:latin typeface="Aptos"/>
              </a:rPr>
              <a:t>Diagnostic value</a:t>
            </a:r>
          </a:p>
        </p:txBody>
      </p:sp>
      <p:sp>
        <p:nvSpPr>
          <p:cNvPr id="29" name="TextBox 28"/>
          <p:cNvSpPr txBox="1"/>
          <p:nvPr/>
        </p:nvSpPr>
        <p:spPr>
          <a:xfrm>
            <a:off x="7662672" y="2191325"/>
            <a:ext cx="1530227" cy="353943"/>
          </a:xfrm>
          <a:prstGeom prst="rect">
            <a:avLst/>
          </a:prstGeom>
          <a:noFill/>
        </p:spPr>
        <p:txBody>
          <a:bodyPr wrap="none" lIns="45720" rIns="45720" anchor="ctr">
            <a:spAutoFit/>
          </a:bodyPr>
          <a:lstStyle/>
          <a:p>
            <a:pPr algn="l"/>
            <a:r>
              <a:rPr lang="en-US" sz="1700" b="1">
                <a:solidFill>
                  <a:srgbClr val="212A37"/>
                </a:solidFill>
                <a:latin typeface="Aptos"/>
              </a:rPr>
              <a:t>Nuchal rigidity</a:t>
            </a:r>
            <a:endParaRPr lang="en-US" sz="1700" b="1" dirty="0">
              <a:solidFill>
                <a:srgbClr val="212A37"/>
              </a:solidFill>
              <a:latin typeface="Aptos"/>
            </a:endParaRPr>
          </a:p>
        </p:txBody>
      </p:sp>
      <p:sp>
        <p:nvSpPr>
          <p:cNvPr id="30" name="TextBox 29"/>
          <p:cNvSpPr txBox="1"/>
          <p:nvPr/>
        </p:nvSpPr>
        <p:spPr>
          <a:xfrm>
            <a:off x="9555616" y="2031415"/>
            <a:ext cx="996427" cy="646331"/>
          </a:xfrm>
          <a:prstGeom prst="rect">
            <a:avLst/>
          </a:prstGeom>
          <a:noFill/>
        </p:spPr>
        <p:txBody>
          <a:bodyPr wrap="none" lIns="45720" rIns="45720" anchor="ctr">
            <a:spAutoFit/>
          </a:bodyPr>
          <a:lstStyle/>
          <a:p>
            <a:pPr algn="ctr"/>
            <a:r>
              <a:rPr b="1" dirty="0">
                <a:solidFill>
                  <a:srgbClr val="C21F3D"/>
                </a:solidFill>
                <a:latin typeface="Aptos"/>
              </a:rPr>
              <a:t>3</a:t>
            </a:r>
            <a:r>
              <a:rPr lang="en-US" b="1" dirty="0">
                <a:solidFill>
                  <a:srgbClr val="C21F3D"/>
                </a:solidFill>
                <a:latin typeface="Aptos"/>
              </a:rPr>
              <a:t>0</a:t>
            </a:r>
            <a:r>
              <a:rPr b="1" dirty="0">
                <a:solidFill>
                  <a:srgbClr val="C21F3D"/>
                </a:solidFill>
                <a:latin typeface="Aptos"/>
              </a:rPr>
              <a:t>%</a:t>
            </a:r>
            <a:r>
              <a:rPr lang="en-US" b="1" dirty="0">
                <a:solidFill>
                  <a:srgbClr val="C21F3D"/>
                </a:solidFill>
                <a:latin typeface="Aptos"/>
              </a:rPr>
              <a:t>   SS</a:t>
            </a:r>
          </a:p>
          <a:p>
            <a:pPr algn="ctr"/>
            <a:r>
              <a:rPr lang="en-US" b="1" dirty="0">
                <a:solidFill>
                  <a:srgbClr val="C21F3D"/>
                </a:solidFill>
                <a:latin typeface="Aptos"/>
              </a:rPr>
              <a:t>68 %  SP </a:t>
            </a:r>
            <a:endParaRPr b="1" dirty="0">
              <a:solidFill>
                <a:srgbClr val="C21F3D"/>
              </a:solidFill>
              <a:latin typeface="Aptos"/>
            </a:endParaRPr>
          </a:p>
        </p:txBody>
      </p:sp>
      <p:sp>
        <p:nvSpPr>
          <p:cNvPr id="32" name="TextBox 31"/>
          <p:cNvSpPr txBox="1"/>
          <p:nvPr/>
        </p:nvSpPr>
        <p:spPr>
          <a:xfrm>
            <a:off x="7662672" y="2862072"/>
            <a:ext cx="1874519" cy="347472"/>
          </a:xfrm>
          <a:prstGeom prst="rect">
            <a:avLst/>
          </a:prstGeom>
          <a:noFill/>
        </p:spPr>
        <p:txBody>
          <a:bodyPr wrap="none" lIns="45720" rIns="45720" anchor="ctr">
            <a:spAutoFit/>
          </a:bodyPr>
          <a:lstStyle/>
          <a:p>
            <a:pPr algn="l"/>
            <a:r>
              <a:rPr lang="en-US" sz="1700" b="1">
                <a:solidFill>
                  <a:srgbClr val="212A37"/>
                </a:solidFill>
                <a:latin typeface="Aptos"/>
              </a:rPr>
              <a:t>Kernig sign</a:t>
            </a:r>
          </a:p>
        </p:txBody>
      </p:sp>
      <p:sp>
        <p:nvSpPr>
          <p:cNvPr id="33" name="TextBox 32"/>
          <p:cNvSpPr txBox="1"/>
          <p:nvPr/>
        </p:nvSpPr>
        <p:spPr>
          <a:xfrm>
            <a:off x="9578858" y="2698927"/>
            <a:ext cx="949940" cy="646331"/>
          </a:xfrm>
          <a:prstGeom prst="rect">
            <a:avLst/>
          </a:prstGeom>
          <a:noFill/>
        </p:spPr>
        <p:txBody>
          <a:bodyPr wrap="none" lIns="45720" rIns="45720" anchor="ctr">
            <a:spAutoFit/>
          </a:bodyPr>
          <a:lstStyle/>
          <a:p>
            <a:pPr algn="ctr"/>
            <a:r>
              <a:rPr b="1" dirty="0">
                <a:solidFill>
                  <a:srgbClr val="C21F3D"/>
                </a:solidFill>
                <a:latin typeface="Aptos"/>
              </a:rPr>
              <a:t>5%</a:t>
            </a:r>
            <a:r>
              <a:rPr lang="en-US" b="1" dirty="0">
                <a:solidFill>
                  <a:srgbClr val="C21F3D"/>
                </a:solidFill>
                <a:latin typeface="Aptos"/>
              </a:rPr>
              <a:t>   SS</a:t>
            </a:r>
          </a:p>
          <a:p>
            <a:pPr algn="ctr"/>
            <a:r>
              <a:rPr lang="en-US" b="1" dirty="0">
                <a:solidFill>
                  <a:srgbClr val="C21F3D"/>
                </a:solidFill>
                <a:latin typeface="Aptos"/>
              </a:rPr>
              <a:t>95%  SP </a:t>
            </a:r>
            <a:endParaRPr b="1" dirty="0">
              <a:solidFill>
                <a:srgbClr val="C21F3D"/>
              </a:solidFill>
              <a:latin typeface="Aptos"/>
            </a:endParaRPr>
          </a:p>
        </p:txBody>
      </p:sp>
      <p:sp>
        <p:nvSpPr>
          <p:cNvPr id="35" name="TextBox 34"/>
          <p:cNvSpPr txBox="1"/>
          <p:nvPr/>
        </p:nvSpPr>
        <p:spPr>
          <a:xfrm>
            <a:off x="7662672" y="3529584"/>
            <a:ext cx="1874519" cy="347472"/>
          </a:xfrm>
          <a:prstGeom prst="rect">
            <a:avLst/>
          </a:prstGeom>
          <a:noFill/>
        </p:spPr>
        <p:txBody>
          <a:bodyPr wrap="none" lIns="45720" rIns="45720" anchor="ctr">
            <a:spAutoFit/>
          </a:bodyPr>
          <a:lstStyle/>
          <a:p>
            <a:pPr algn="l"/>
            <a:r>
              <a:rPr lang="en-US" sz="1700" b="1">
                <a:solidFill>
                  <a:srgbClr val="212A37"/>
                </a:solidFill>
                <a:latin typeface="Aptos"/>
              </a:rPr>
              <a:t>Brudzinski sign</a:t>
            </a:r>
          </a:p>
        </p:txBody>
      </p:sp>
      <p:sp>
        <p:nvSpPr>
          <p:cNvPr id="36" name="TextBox 35"/>
          <p:cNvSpPr txBox="1"/>
          <p:nvPr/>
        </p:nvSpPr>
        <p:spPr>
          <a:xfrm>
            <a:off x="9555615" y="3366439"/>
            <a:ext cx="996427" cy="646331"/>
          </a:xfrm>
          <a:prstGeom prst="rect">
            <a:avLst/>
          </a:prstGeom>
          <a:noFill/>
        </p:spPr>
        <p:txBody>
          <a:bodyPr wrap="none" lIns="45720" rIns="45720" anchor="ctr">
            <a:spAutoFit/>
          </a:bodyPr>
          <a:lstStyle/>
          <a:p>
            <a:pPr algn="ctr"/>
            <a:r>
              <a:rPr b="1" dirty="0">
                <a:solidFill>
                  <a:srgbClr val="C21F3D"/>
                </a:solidFill>
                <a:latin typeface="Aptos"/>
              </a:rPr>
              <a:t>5%</a:t>
            </a:r>
            <a:r>
              <a:rPr lang="en-US" b="1" dirty="0">
                <a:solidFill>
                  <a:srgbClr val="C21F3D"/>
                </a:solidFill>
                <a:latin typeface="Aptos"/>
              </a:rPr>
              <a:t>   SS</a:t>
            </a:r>
          </a:p>
          <a:p>
            <a:pPr algn="ctr"/>
            <a:r>
              <a:rPr lang="en-US" b="1" dirty="0">
                <a:solidFill>
                  <a:srgbClr val="C21F3D"/>
                </a:solidFill>
                <a:latin typeface="Aptos"/>
              </a:rPr>
              <a:t>95%   SP </a:t>
            </a:r>
            <a:endParaRPr b="1" dirty="0">
              <a:solidFill>
                <a:srgbClr val="C21F3D"/>
              </a:solidFill>
              <a:latin typeface="Aptos"/>
            </a:endParaRPr>
          </a:p>
        </p:txBody>
      </p:sp>
      <p:sp>
        <p:nvSpPr>
          <p:cNvPr id="38" name="Rounded Rectangle 37"/>
          <p:cNvSpPr/>
          <p:nvPr/>
        </p:nvSpPr>
        <p:spPr>
          <a:xfrm>
            <a:off x="7507224" y="4251960"/>
            <a:ext cx="3767328" cy="1078992"/>
          </a:xfrm>
          <a:prstGeom prst="round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7965786" y="4460260"/>
            <a:ext cx="2850204" cy="523220"/>
          </a:xfrm>
          <a:prstGeom prst="rect">
            <a:avLst/>
          </a:prstGeom>
          <a:noFill/>
        </p:spPr>
        <p:txBody>
          <a:bodyPr wrap="square" lIns="45720" rIns="45720" anchor="ctr">
            <a:spAutoFit/>
          </a:bodyPr>
          <a:lstStyle/>
          <a:p>
            <a:pPr algn="ctr"/>
            <a:r>
              <a:rPr sz="1400" b="1" dirty="0">
                <a:solidFill>
                  <a:srgbClr val="FFFFFF"/>
                </a:solidFill>
                <a:latin typeface="Aptos"/>
              </a:rPr>
              <a:t>A negative meningeal sign does not rule out meningitis.</a:t>
            </a:r>
          </a:p>
        </p:txBody>
      </p:sp>
      <p:sp>
        <p:nvSpPr>
          <p:cNvPr id="40" name="TextBox 39"/>
          <p:cNvSpPr txBox="1"/>
          <p:nvPr/>
        </p:nvSpPr>
        <p:spPr>
          <a:xfrm>
            <a:off x="658368" y="5806440"/>
            <a:ext cx="10698480" cy="475488"/>
          </a:xfrm>
          <a:prstGeom prst="rect">
            <a:avLst/>
          </a:prstGeom>
          <a:noFill/>
        </p:spPr>
        <p:txBody>
          <a:bodyPr wrap="none" lIns="45720" rIns="45720" anchor="ctr">
            <a:spAutoFit/>
          </a:bodyPr>
          <a:lstStyle/>
          <a:p>
            <a:pPr algn="ctr"/>
            <a:r>
              <a:rPr sz="1550" b="0" dirty="0">
                <a:solidFill>
                  <a:srgbClr val="0B274E"/>
                </a:solidFill>
                <a:latin typeface="Aptos"/>
              </a:rPr>
              <a:t>When present, the classic signs are specific. When absent, let the syndrome and CSF drive the diagnosis.</a:t>
            </a:r>
          </a:p>
        </p:txBody>
      </p:sp>
      <p:pic>
        <p:nvPicPr>
          <p:cNvPr id="8" name="Picture 7">
            <a:extLst>
              <a:ext uri="{FF2B5EF4-FFF2-40B4-BE49-F238E27FC236}">
                <a16:creationId xmlns:a16="http://schemas.microsoft.com/office/drawing/2014/main" id="{680CCCD7-C3C0-8538-CCE1-E38B7AB0FD17}"/>
              </a:ext>
            </a:extLst>
          </p:cNvPr>
          <p:cNvPicPr>
            <a:picLocks noChangeAspect="1"/>
          </p:cNvPicPr>
          <p:nvPr/>
        </p:nvPicPr>
        <p:blipFill>
          <a:blip r:embed="rId3"/>
          <a:stretch>
            <a:fillRect/>
          </a:stretch>
        </p:blipFill>
        <p:spPr>
          <a:xfrm>
            <a:off x="415061" y="1908374"/>
            <a:ext cx="6789049" cy="257795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10</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Diagnostics: cultures first, PCR fast</a:t>
            </a:r>
            <a:endParaRPr lang="en-US" sz="3100" dirty="0"/>
          </a:p>
        </p:txBody>
      </p:sp>
      <p:sp>
        <p:nvSpPr>
          <p:cNvPr id="5" name="Shape 3"/>
          <p:cNvSpPr/>
          <p:nvPr/>
        </p:nvSpPr>
        <p:spPr>
          <a:xfrm>
            <a:off x="502920" y="1234440"/>
            <a:ext cx="11185855" cy="1417320"/>
          </a:xfrm>
          <a:prstGeom prst="roundRect">
            <a:avLst>
              <a:gd name="adj" fmla="val 5806"/>
            </a:avLst>
          </a:prstGeom>
          <a:solidFill>
            <a:srgbClr val="F4F6FA"/>
          </a:solidFill>
          <a:ln w="12700">
            <a:solidFill>
              <a:srgbClr val="DCE2EB"/>
            </a:solidFill>
            <a:prstDash val="solid"/>
          </a:ln>
        </p:spPr>
        <p:txBody>
          <a:bodyPr/>
          <a:lstStyle/>
          <a:p>
            <a:endParaRPr/>
          </a:p>
        </p:txBody>
      </p:sp>
      <p:sp>
        <p:nvSpPr>
          <p:cNvPr id="6" name="Shape 4"/>
          <p:cNvSpPr/>
          <p:nvPr/>
        </p:nvSpPr>
        <p:spPr>
          <a:xfrm>
            <a:off x="777240" y="1636776"/>
            <a:ext cx="621792" cy="621792"/>
          </a:xfrm>
          <a:prstGeom prst="ellipse">
            <a:avLst/>
          </a:prstGeom>
          <a:solidFill>
            <a:srgbClr val="EAEFF7"/>
          </a:solidFill>
          <a:ln/>
        </p:spPr>
        <p:txBody>
          <a:bodyPr/>
          <a:lstStyle/>
          <a:p>
            <a:endParaRPr/>
          </a:p>
        </p:txBody>
      </p:sp>
      <p:pic>
        <p:nvPicPr>
          <p:cNvPr id="7" name="Image 0" descr="icons/vial_n.png"/>
          <p:cNvPicPr>
            <a:picLocks noChangeAspect="1"/>
          </p:cNvPicPr>
          <p:nvPr/>
        </p:nvPicPr>
        <p:blipFill>
          <a:blip r:embed="rId3"/>
          <a:stretch>
            <a:fillRect/>
          </a:stretch>
        </p:blipFill>
        <p:spPr>
          <a:xfrm>
            <a:off x="938906" y="1798442"/>
            <a:ext cx="298460" cy="298460"/>
          </a:xfrm>
          <a:prstGeom prst="rect">
            <a:avLst/>
          </a:prstGeom>
        </p:spPr>
      </p:pic>
      <p:sp>
        <p:nvSpPr>
          <p:cNvPr id="8" name="Text 5"/>
          <p:cNvSpPr/>
          <p:nvPr/>
        </p:nvSpPr>
        <p:spPr>
          <a:xfrm>
            <a:off x="1645920" y="1435608"/>
            <a:ext cx="9692640" cy="384048"/>
          </a:xfrm>
          <a:prstGeom prst="rect">
            <a:avLst/>
          </a:prstGeom>
          <a:noFill/>
          <a:ln/>
        </p:spPr>
        <p:txBody>
          <a:bodyPr wrap="square" lIns="0" tIns="0" rIns="0" bIns="0" rtlCol="0" anchor="ctr"/>
          <a:lstStyle/>
          <a:p>
            <a:pPr marL="0" indent="0">
              <a:buNone/>
            </a:pPr>
            <a:r>
              <a:rPr lang="en-US" sz="1650" b="1" dirty="0">
                <a:solidFill>
                  <a:srgbClr val="212B36"/>
                </a:solidFill>
                <a:latin typeface="Aptos" pitchFamily="34" charset="0"/>
                <a:ea typeface="Arial" pitchFamily="34" charset="-122"/>
                <a:cs typeface="Arial" pitchFamily="34" charset="-120"/>
              </a:rPr>
              <a:t>Blood cultures, two sets, STAT</a:t>
            </a:r>
            <a:endParaRPr lang="en-US" sz="1650" dirty="0"/>
          </a:p>
        </p:txBody>
      </p:sp>
      <p:sp>
        <p:nvSpPr>
          <p:cNvPr id="9" name="Text 6"/>
          <p:cNvSpPr/>
          <p:nvPr/>
        </p:nvSpPr>
        <p:spPr>
          <a:xfrm>
            <a:off x="1645920" y="1856232"/>
            <a:ext cx="9784080" cy="73152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Before any antibiotic. Positive in 50 to 90% and often the only microbiology you will get if the LP is delayed.</a:t>
            </a:r>
            <a:endParaRPr lang="en-US" sz="1350" dirty="0"/>
          </a:p>
        </p:txBody>
      </p:sp>
      <p:sp>
        <p:nvSpPr>
          <p:cNvPr id="10" name="Shape 7"/>
          <p:cNvSpPr/>
          <p:nvPr/>
        </p:nvSpPr>
        <p:spPr>
          <a:xfrm>
            <a:off x="502920" y="2834640"/>
            <a:ext cx="11185855" cy="1417320"/>
          </a:xfrm>
          <a:prstGeom prst="roundRect">
            <a:avLst>
              <a:gd name="adj" fmla="val 5806"/>
            </a:avLst>
          </a:prstGeom>
          <a:solidFill>
            <a:srgbClr val="F4F6FA"/>
          </a:solidFill>
          <a:ln w="12700">
            <a:solidFill>
              <a:srgbClr val="DCE2EB"/>
            </a:solidFill>
            <a:prstDash val="solid"/>
          </a:ln>
        </p:spPr>
        <p:txBody>
          <a:bodyPr/>
          <a:lstStyle/>
          <a:p>
            <a:endParaRPr/>
          </a:p>
        </p:txBody>
      </p:sp>
      <p:sp>
        <p:nvSpPr>
          <p:cNvPr id="11" name="Shape 8"/>
          <p:cNvSpPr/>
          <p:nvPr/>
        </p:nvSpPr>
        <p:spPr>
          <a:xfrm>
            <a:off x="777240" y="3236976"/>
            <a:ext cx="621792" cy="621792"/>
          </a:xfrm>
          <a:prstGeom prst="ellipse">
            <a:avLst/>
          </a:prstGeom>
          <a:solidFill>
            <a:srgbClr val="EAEFF7"/>
          </a:solidFill>
          <a:ln/>
        </p:spPr>
        <p:txBody>
          <a:bodyPr/>
          <a:lstStyle/>
          <a:p>
            <a:endParaRPr/>
          </a:p>
        </p:txBody>
      </p:sp>
      <p:pic>
        <p:nvPicPr>
          <p:cNvPr id="12" name="Image 1" descr="icons/syringe_n.png"/>
          <p:cNvPicPr>
            <a:picLocks noChangeAspect="1"/>
          </p:cNvPicPr>
          <p:nvPr/>
        </p:nvPicPr>
        <p:blipFill>
          <a:blip r:embed="rId4"/>
          <a:stretch>
            <a:fillRect/>
          </a:stretch>
        </p:blipFill>
        <p:spPr>
          <a:xfrm>
            <a:off x="938906" y="3398642"/>
            <a:ext cx="298460" cy="298460"/>
          </a:xfrm>
          <a:prstGeom prst="rect">
            <a:avLst/>
          </a:prstGeom>
        </p:spPr>
      </p:pic>
      <p:sp>
        <p:nvSpPr>
          <p:cNvPr id="13" name="Text 9"/>
          <p:cNvSpPr/>
          <p:nvPr/>
        </p:nvSpPr>
        <p:spPr>
          <a:xfrm>
            <a:off x="1645920" y="3035808"/>
            <a:ext cx="9692640" cy="384048"/>
          </a:xfrm>
          <a:prstGeom prst="rect">
            <a:avLst/>
          </a:prstGeom>
          <a:noFill/>
          <a:ln/>
        </p:spPr>
        <p:txBody>
          <a:bodyPr wrap="square" lIns="0" tIns="0" rIns="0" bIns="0" rtlCol="0" anchor="ctr"/>
          <a:lstStyle/>
          <a:p>
            <a:pPr marL="0" indent="0">
              <a:buNone/>
            </a:pPr>
            <a:r>
              <a:rPr lang="en-US" sz="1650" b="1" dirty="0">
                <a:solidFill>
                  <a:srgbClr val="212B36"/>
                </a:solidFill>
                <a:latin typeface="Aptos" pitchFamily="34" charset="0"/>
                <a:ea typeface="Arial" pitchFamily="34" charset="-122"/>
                <a:cs typeface="Arial" pitchFamily="34" charset="-120"/>
              </a:rPr>
              <a:t>Lumbar puncture</a:t>
            </a:r>
            <a:endParaRPr lang="en-US" sz="1650" dirty="0"/>
          </a:p>
        </p:txBody>
      </p:sp>
      <p:sp>
        <p:nvSpPr>
          <p:cNvPr id="14" name="Text 10"/>
          <p:cNvSpPr/>
          <p:nvPr/>
        </p:nvSpPr>
        <p:spPr>
          <a:xfrm>
            <a:off x="1645920" y="3456432"/>
            <a:ext cx="9784080" cy="73152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Cell count and differential, glucose, protein, Gram stain, culture. Always save an extra tube. Latex agglutination antigen panels are obsolete.</a:t>
            </a:r>
            <a:endParaRPr lang="en-US" sz="1350" dirty="0"/>
          </a:p>
        </p:txBody>
      </p:sp>
      <p:sp>
        <p:nvSpPr>
          <p:cNvPr id="15" name="Shape 11"/>
          <p:cNvSpPr/>
          <p:nvPr/>
        </p:nvSpPr>
        <p:spPr>
          <a:xfrm>
            <a:off x="502920" y="4434840"/>
            <a:ext cx="11185855" cy="1417320"/>
          </a:xfrm>
          <a:prstGeom prst="roundRect">
            <a:avLst>
              <a:gd name="adj" fmla="val 5806"/>
            </a:avLst>
          </a:prstGeom>
          <a:solidFill>
            <a:srgbClr val="F4F6FA"/>
          </a:solidFill>
          <a:ln w="12700">
            <a:solidFill>
              <a:srgbClr val="DCE2EB"/>
            </a:solidFill>
            <a:prstDash val="solid"/>
          </a:ln>
        </p:spPr>
        <p:txBody>
          <a:bodyPr/>
          <a:lstStyle/>
          <a:p>
            <a:endParaRPr/>
          </a:p>
        </p:txBody>
      </p:sp>
      <p:sp>
        <p:nvSpPr>
          <p:cNvPr id="16" name="Shape 12"/>
          <p:cNvSpPr/>
          <p:nvPr/>
        </p:nvSpPr>
        <p:spPr>
          <a:xfrm>
            <a:off x="777240" y="4837176"/>
            <a:ext cx="621792" cy="621792"/>
          </a:xfrm>
          <a:prstGeom prst="ellipse">
            <a:avLst/>
          </a:prstGeom>
          <a:solidFill>
            <a:srgbClr val="EAEFF7"/>
          </a:solidFill>
          <a:ln/>
        </p:spPr>
        <p:txBody>
          <a:bodyPr/>
          <a:lstStyle/>
          <a:p>
            <a:endParaRPr/>
          </a:p>
        </p:txBody>
      </p:sp>
      <p:pic>
        <p:nvPicPr>
          <p:cNvPr id="17" name="Image 2" descr="icons/dna_n.png"/>
          <p:cNvPicPr>
            <a:picLocks noChangeAspect="1"/>
          </p:cNvPicPr>
          <p:nvPr/>
        </p:nvPicPr>
        <p:blipFill>
          <a:blip r:embed="rId5"/>
          <a:stretch>
            <a:fillRect/>
          </a:stretch>
        </p:blipFill>
        <p:spPr>
          <a:xfrm>
            <a:off x="938906" y="4998842"/>
            <a:ext cx="298460" cy="298460"/>
          </a:xfrm>
          <a:prstGeom prst="rect">
            <a:avLst/>
          </a:prstGeom>
        </p:spPr>
      </p:pic>
      <p:sp>
        <p:nvSpPr>
          <p:cNvPr id="18" name="Text 13"/>
          <p:cNvSpPr/>
          <p:nvPr/>
        </p:nvSpPr>
        <p:spPr>
          <a:xfrm>
            <a:off x="1645920" y="4636008"/>
            <a:ext cx="9692640" cy="384048"/>
          </a:xfrm>
          <a:prstGeom prst="rect">
            <a:avLst/>
          </a:prstGeom>
          <a:noFill/>
          <a:ln/>
        </p:spPr>
        <p:txBody>
          <a:bodyPr wrap="square" lIns="0" tIns="0" rIns="0" bIns="0" rtlCol="0" anchor="ctr"/>
          <a:lstStyle/>
          <a:p>
            <a:pPr marL="0" indent="0">
              <a:buNone/>
            </a:pPr>
            <a:r>
              <a:rPr lang="en-US" sz="1650" b="1" dirty="0">
                <a:solidFill>
                  <a:srgbClr val="212B36"/>
                </a:solidFill>
                <a:latin typeface="Aptos" pitchFamily="34" charset="0"/>
                <a:ea typeface="Arial" pitchFamily="34" charset="-122"/>
                <a:cs typeface="Arial" pitchFamily="34" charset="-120"/>
              </a:rPr>
              <a:t>CSF multiplex PCR (meningitis panel)</a:t>
            </a:r>
            <a:endParaRPr lang="en-US" sz="1650" dirty="0"/>
          </a:p>
        </p:txBody>
      </p:sp>
      <p:sp>
        <p:nvSpPr>
          <p:cNvPr id="19" name="Text 14"/>
          <p:cNvSpPr/>
          <p:nvPr/>
        </p:nvSpPr>
        <p:spPr>
          <a:xfrm>
            <a:off x="1645920" y="5056632"/>
            <a:ext cx="9784080" cy="731520"/>
          </a:xfrm>
          <a:prstGeom prst="rect">
            <a:avLst/>
          </a:prstGeom>
          <a:noFill/>
          <a:ln/>
        </p:spPr>
        <p:txBody>
          <a:bodyPr wrap="square" lIns="0" tIns="0" rIns="0" bIns="0" rtlCol="0" anchor="ctr"/>
          <a:lstStyle/>
          <a:p>
            <a:pPr marL="0" indent="0">
              <a:buNone/>
            </a:pPr>
            <a:r>
              <a:rPr lang="en-US" sz="1350" dirty="0">
                <a:solidFill>
                  <a:srgbClr val="5C6773"/>
                </a:solidFill>
                <a:latin typeface="Aptos" pitchFamily="34" charset="0"/>
                <a:ea typeface="Arial" pitchFamily="34" charset="-122"/>
                <a:cs typeface="Arial" pitchFamily="34" charset="-120"/>
              </a:rPr>
              <a:t>Result in about one hour. Covers the six major bacteria, seven viruses, and Cryptococcus. Culture is still essential for susceptibilities.</a:t>
            </a:r>
            <a:endParaRPr lang="en-US" sz="1350" dirty="0"/>
          </a:p>
        </p:txBody>
      </p:sp>
      <p:sp>
        <p:nvSpPr>
          <p:cNvPr id="20" name="Text 15"/>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Tunkel Clin Infect Dis 2004. Mandell 9th edition. WHO meningitis guidelines 2025.</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11</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2</a:t>
            </a:r>
            <a:endParaRPr lang="en-US" sz="1250" dirty="0"/>
          </a:p>
        </p:txBody>
      </p:sp>
      <p:sp>
        <p:nvSpPr>
          <p:cNvPr id="7" name="Shape 5"/>
          <p:cNvSpPr/>
          <p:nvPr/>
        </p:nvSpPr>
        <p:spPr>
          <a:xfrm>
            <a:off x="454281" y="969264"/>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50 year old man with alcohol use disorder
Fever, stiff neck, profound altered mental status
Obtunded, withdraws to pain
Two sets of blood cultures already drawn</a:t>
            </a:r>
            <a:endParaRPr lang="en-US" sz="1300" dirty="0"/>
          </a:p>
        </p:txBody>
      </p:sp>
      <p:sp>
        <p:nvSpPr>
          <p:cNvPr id="9" name="Shape 7"/>
          <p:cNvSpPr/>
          <p:nvPr/>
        </p:nvSpPr>
        <p:spPr>
          <a:xfrm>
            <a:off x="710313" y="3246120"/>
            <a:ext cx="5843016" cy="1170432"/>
          </a:xfrm>
          <a:prstGeom prst="roundRect">
            <a:avLst>
              <a:gd name="adj" fmla="val 5469"/>
            </a:avLst>
          </a:prstGeom>
          <a:solidFill>
            <a:srgbClr val="EAEFF7"/>
          </a:solidFill>
          <a:ln w="12700">
            <a:solidFill>
              <a:srgbClr val="C6D2E4"/>
            </a:solidFill>
            <a:prstDash val="solid"/>
          </a:ln>
        </p:spPr>
        <p:txBody>
          <a:bodyPr/>
          <a:lstStyle/>
          <a:p>
            <a:endParaRPr/>
          </a:p>
        </p:txBody>
      </p:sp>
      <p:sp>
        <p:nvSpPr>
          <p:cNvPr id="11" name="Text 9"/>
          <p:cNvSpPr/>
          <p:nvPr/>
        </p:nvSpPr>
        <p:spPr>
          <a:xfrm>
            <a:off x="1005840" y="3566160"/>
            <a:ext cx="5440680" cy="749808"/>
          </a:xfrm>
          <a:prstGeom prst="rect">
            <a:avLst/>
          </a:prstGeom>
          <a:noFill/>
          <a:ln/>
        </p:spPr>
        <p:txBody>
          <a:bodyPr wrap="square" lIns="0" tIns="0" rIns="0" bIns="0" rtlCol="0" anchor="t"/>
          <a:lstStyle/>
          <a:p>
            <a:pPr marL="0" indent="0" algn="l">
              <a:spcAft>
                <a:spcPts val="0"/>
              </a:spcAft>
              <a:buNone/>
            </a:pPr>
            <a:r>
              <a:rPr sz="1500" b="1" dirty="0">
                <a:solidFill>
                  <a:srgbClr val="0B274E"/>
                </a:solidFill>
                <a:latin typeface="Aptos"/>
              </a:rPr>
              <a:t>CT wait: 20 min  •  cultures pending  •  pharmacy asks what to send now</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What is the next best step in management?</a:t>
            </a:r>
            <a:endParaRPr lang="en-US" sz="1550" dirty="0"/>
          </a:p>
        </p:txBody>
      </p:sp>
      <p:sp>
        <p:nvSpPr>
          <p:cNvPr id="13" name="Shape 11"/>
          <p:cNvSpPr/>
          <p:nvPr/>
        </p:nvSpPr>
        <p:spPr>
          <a:xfrm>
            <a:off x="7150608" y="1988820"/>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1975104"/>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5" name="Text 13"/>
          <p:cNvSpPr/>
          <p:nvPr/>
        </p:nvSpPr>
        <p:spPr>
          <a:xfrm>
            <a:off x="7550610" y="1761193"/>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Dexamethasone plus empiric antibiotics now</a:t>
            </a:r>
            <a:endParaRPr lang="en-US" sz="1250" dirty="0"/>
          </a:p>
        </p:txBody>
      </p:sp>
      <p:sp>
        <p:nvSpPr>
          <p:cNvPr id="16" name="Shape 14"/>
          <p:cNvSpPr/>
          <p:nvPr/>
        </p:nvSpPr>
        <p:spPr>
          <a:xfrm>
            <a:off x="7150608" y="2560320"/>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560320"/>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8" name="Text 16"/>
          <p:cNvSpPr/>
          <p:nvPr/>
        </p:nvSpPr>
        <p:spPr>
          <a:xfrm>
            <a:off x="7589520" y="2463530"/>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CT of the head</a:t>
            </a:r>
            <a:endParaRPr lang="en-US" sz="1250" dirty="0"/>
          </a:p>
        </p:txBody>
      </p:sp>
      <p:sp>
        <p:nvSpPr>
          <p:cNvPr id="19" name="Shape 17"/>
          <p:cNvSpPr/>
          <p:nvPr/>
        </p:nvSpPr>
        <p:spPr>
          <a:xfrm>
            <a:off x="7150608" y="3172968"/>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317296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1" name="Text 19"/>
          <p:cNvSpPr/>
          <p:nvPr/>
        </p:nvSpPr>
        <p:spPr>
          <a:xfrm>
            <a:off x="7589520" y="3044952"/>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Lumbar puncture</a:t>
            </a:r>
            <a:endParaRPr lang="en-US" sz="1250" dirty="0"/>
          </a:p>
        </p:txBody>
      </p:sp>
      <p:sp>
        <p:nvSpPr>
          <p:cNvPr id="22" name="Shape 20"/>
          <p:cNvSpPr/>
          <p:nvPr/>
        </p:nvSpPr>
        <p:spPr>
          <a:xfrm>
            <a:off x="7150608" y="3785616"/>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378561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4" name="Text 22"/>
          <p:cNvSpPr/>
          <p:nvPr/>
        </p:nvSpPr>
        <p:spPr>
          <a:xfrm>
            <a:off x="7589520" y="3659643"/>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Serum alcohol level</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12</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Who needs a CT before the LP</a:t>
            </a:r>
            <a:endParaRPr lang="en-US" sz="3100" dirty="0"/>
          </a:p>
        </p:txBody>
      </p:sp>
      <p:sp>
        <p:nvSpPr>
          <p:cNvPr id="5" name="Shape 3"/>
          <p:cNvSpPr/>
          <p:nvPr/>
        </p:nvSpPr>
        <p:spPr>
          <a:xfrm>
            <a:off x="502920" y="950976"/>
            <a:ext cx="566928" cy="566928"/>
          </a:xfrm>
          <a:prstGeom prst="roundRect">
            <a:avLst>
              <a:gd name="adj" fmla="val 16129"/>
            </a:avLst>
          </a:prstGeom>
          <a:solidFill>
            <a:srgbClr val="1D7A46"/>
          </a:solidFill>
          <a:ln/>
        </p:spPr>
        <p:txBody>
          <a:bodyPr/>
          <a:lstStyle/>
          <a:p>
            <a:endParaRPr/>
          </a:p>
        </p:txBody>
      </p:sp>
      <p:pic>
        <p:nvPicPr>
          <p:cNvPr id="6" name="Image 0" descr="icons/check_w.png"/>
          <p:cNvPicPr>
            <a:picLocks noChangeAspect="1"/>
          </p:cNvPicPr>
          <p:nvPr/>
        </p:nvPicPr>
        <p:blipFill>
          <a:blip r:embed="rId3"/>
          <a:stretch>
            <a:fillRect/>
          </a:stretch>
        </p:blipFill>
        <p:spPr>
          <a:xfrm>
            <a:off x="644652" y="1092708"/>
            <a:ext cx="283464" cy="283464"/>
          </a:xfrm>
          <a:prstGeom prst="rect">
            <a:avLst/>
          </a:prstGeom>
        </p:spPr>
      </p:pic>
      <p:sp>
        <p:nvSpPr>
          <p:cNvPr id="7" name="Text 4"/>
          <p:cNvSpPr/>
          <p:nvPr/>
        </p:nvSpPr>
        <p:spPr>
          <a:xfrm>
            <a:off x="1216152" y="932688"/>
            <a:ext cx="10472623" cy="310896"/>
          </a:xfrm>
          <a:prstGeom prst="rect">
            <a:avLst/>
          </a:prstGeom>
          <a:noFill/>
          <a:ln/>
        </p:spPr>
        <p:txBody>
          <a:bodyPr wrap="square" lIns="0" tIns="0" rIns="0" bIns="0" rtlCol="0" anchor="ctr"/>
          <a:lstStyle/>
          <a:p>
            <a:pPr marL="0" indent="0" algn="l">
              <a:buNone/>
            </a:pPr>
            <a:r>
              <a:rPr lang="en-US" sz="1500" b="1" dirty="0">
                <a:solidFill>
                  <a:srgbClr val="1D7A46"/>
                </a:solidFill>
                <a:latin typeface="Aptos" pitchFamily="34" charset="0"/>
                <a:ea typeface="Arial" pitchFamily="34" charset="-122"/>
                <a:cs typeface="Arial" pitchFamily="34" charset="-120"/>
              </a:rPr>
              <a:t>ANSWER A   </a:t>
            </a:r>
            <a:r>
              <a:rPr lang="en-US" sz="1500" b="1" dirty="0">
                <a:solidFill>
                  <a:srgbClr val="212B36"/>
                </a:solidFill>
                <a:latin typeface="Aptos" pitchFamily="34" charset="0"/>
                <a:ea typeface="Arial" pitchFamily="34" charset="-122"/>
                <a:cs typeface="Arial" pitchFamily="34" charset="-120"/>
              </a:rPr>
              <a:t>Dexamethasone plus empiric antibiotics now</a:t>
            </a:r>
            <a:endParaRPr lang="en-US" sz="1500" dirty="0"/>
          </a:p>
        </p:txBody>
      </p:sp>
      <p:sp>
        <p:nvSpPr>
          <p:cNvPr id="8" name="Text 5"/>
          <p:cNvSpPr/>
          <p:nvPr/>
        </p:nvSpPr>
        <p:spPr>
          <a:xfrm>
            <a:off x="1216152" y="1243584"/>
            <a:ext cx="10472623" cy="310896"/>
          </a:xfrm>
          <a:prstGeom prst="rect">
            <a:avLst/>
          </a:prstGeom>
          <a:noFill/>
          <a:ln/>
        </p:spPr>
        <p:txBody>
          <a:bodyPr wrap="square" lIns="0" tIns="0" rIns="0" bIns="0" rtlCol="0" anchor="ctr"/>
          <a:lstStyle/>
          <a:p>
            <a:pPr marL="0" indent="0" algn="l">
              <a:buNone/>
            </a:pPr>
            <a:r>
              <a:rPr lang="en-US" sz="1200" i="1" dirty="0">
                <a:solidFill>
                  <a:srgbClr val="5C6773"/>
                </a:solidFill>
                <a:latin typeface="Aptos" pitchFamily="34" charset="0"/>
                <a:ea typeface="Arial" pitchFamily="34" charset="-122"/>
                <a:cs typeface="Arial" pitchFamily="34" charset="-120"/>
              </a:rPr>
              <a:t>He is obtunded, so he needs imaging first. Imaging in the pathway means treatment jumps ahead of it, never behind it.</a:t>
            </a:r>
            <a:endParaRPr lang="en-US" sz="1200" dirty="0"/>
          </a:p>
        </p:txBody>
      </p:sp>
      <p:sp>
        <p:nvSpPr>
          <p:cNvPr id="9" name="Shape 6"/>
          <p:cNvSpPr/>
          <p:nvPr/>
        </p:nvSpPr>
        <p:spPr>
          <a:xfrm>
            <a:off x="502920" y="1874520"/>
            <a:ext cx="3520440" cy="1783080"/>
          </a:xfrm>
          <a:prstGeom prst="roundRect">
            <a:avLst>
              <a:gd name="adj" fmla="val 4615"/>
            </a:avLst>
          </a:prstGeom>
          <a:solidFill>
            <a:srgbClr val="F4F6FA"/>
          </a:solidFill>
          <a:ln w="12700">
            <a:solidFill>
              <a:srgbClr val="DCE2EB"/>
            </a:solidFill>
            <a:prstDash val="solid"/>
          </a:ln>
        </p:spPr>
        <p:txBody>
          <a:bodyPr/>
          <a:lstStyle/>
          <a:p>
            <a:endParaRPr/>
          </a:p>
        </p:txBody>
      </p:sp>
      <p:sp>
        <p:nvSpPr>
          <p:cNvPr id="10" name="Shape 7"/>
          <p:cNvSpPr/>
          <p:nvPr/>
        </p:nvSpPr>
        <p:spPr>
          <a:xfrm>
            <a:off x="740664" y="2093976"/>
            <a:ext cx="512064" cy="512064"/>
          </a:xfrm>
          <a:prstGeom prst="ellipse">
            <a:avLst/>
          </a:prstGeom>
          <a:solidFill>
            <a:srgbClr val="EAEFF7"/>
          </a:solidFill>
          <a:ln/>
        </p:spPr>
        <p:txBody>
          <a:bodyPr/>
          <a:lstStyle/>
          <a:p>
            <a:endParaRPr/>
          </a:p>
        </p:txBody>
      </p:sp>
      <p:pic>
        <p:nvPicPr>
          <p:cNvPr id="11" name="Image 1" descr="icons/shield_n.png"/>
          <p:cNvPicPr>
            <a:picLocks noChangeAspect="1"/>
          </p:cNvPicPr>
          <p:nvPr/>
        </p:nvPicPr>
        <p:blipFill>
          <a:blip r:embed="rId4"/>
          <a:stretch>
            <a:fillRect/>
          </a:stretch>
        </p:blipFill>
        <p:spPr>
          <a:xfrm>
            <a:off x="873801" y="2227113"/>
            <a:ext cx="245791" cy="245791"/>
          </a:xfrm>
          <a:prstGeom prst="rect">
            <a:avLst/>
          </a:prstGeom>
        </p:spPr>
      </p:pic>
      <p:sp>
        <p:nvSpPr>
          <p:cNvPr id="12" name="Text 8"/>
          <p:cNvSpPr/>
          <p:nvPr/>
        </p:nvSpPr>
        <p:spPr>
          <a:xfrm>
            <a:off x="740664" y="2743200"/>
            <a:ext cx="3063240" cy="502920"/>
          </a:xfrm>
          <a:prstGeom prst="rect">
            <a:avLst/>
          </a:prstGeom>
          <a:noFill/>
          <a:ln/>
        </p:spPr>
        <p:txBody>
          <a:bodyPr wrap="square" lIns="0" tIns="0" rIns="0" bIns="0" rtlCol="0" anchor="ctr"/>
          <a:lstStyle/>
          <a:p>
            <a:pPr marL="0" indent="0">
              <a:buNone/>
            </a:pPr>
            <a:r>
              <a:rPr lang="en-US" sz="1400" b="1" dirty="0">
                <a:solidFill>
                  <a:srgbClr val="212B36"/>
                </a:solidFill>
                <a:latin typeface="Aptos" pitchFamily="34" charset="0"/>
                <a:ea typeface="Arial" pitchFamily="34" charset="-122"/>
                <a:cs typeface="Arial" pitchFamily="34" charset="-120"/>
              </a:rPr>
              <a:t>Immunocompromised state</a:t>
            </a:r>
            <a:endParaRPr lang="en-US" sz="1400" dirty="0"/>
          </a:p>
        </p:txBody>
      </p:sp>
      <p:sp>
        <p:nvSpPr>
          <p:cNvPr id="13" name="Text 9"/>
          <p:cNvSpPr/>
          <p:nvPr/>
        </p:nvSpPr>
        <p:spPr>
          <a:xfrm>
            <a:off x="740664" y="3191256"/>
            <a:ext cx="3063240" cy="411480"/>
          </a:xfrm>
          <a:prstGeom prst="rect">
            <a:avLst/>
          </a:prstGeom>
          <a:noFill/>
          <a:ln/>
        </p:spPr>
        <p:txBody>
          <a:bodyPr wrap="square" lIns="0" tIns="0" rIns="0" bIns="0" rtlCol="0" anchor="ctr"/>
          <a:lstStyle/>
          <a:p>
            <a:pPr marL="0" indent="0">
              <a:buNone/>
            </a:pPr>
            <a:r>
              <a:rPr lang="en-US" sz="1150" dirty="0">
                <a:solidFill>
                  <a:srgbClr val="5C6773"/>
                </a:solidFill>
                <a:latin typeface="Aptos" pitchFamily="34" charset="0"/>
                <a:ea typeface="Arial" pitchFamily="34" charset="-122"/>
                <a:cs typeface="Arial" pitchFamily="34" charset="-120"/>
              </a:rPr>
              <a:t>HIV, transplant, immunosuppressive therapy</a:t>
            </a:r>
            <a:endParaRPr lang="en-US" sz="1150" dirty="0"/>
          </a:p>
        </p:txBody>
      </p:sp>
      <p:sp>
        <p:nvSpPr>
          <p:cNvPr id="14" name="Shape 10"/>
          <p:cNvSpPr/>
          <p:nvPr/>
        </p:nvSpPr>
        <p:spPr>
          <a:xfrm>
            <a:off x="4297680" y="1874520"/>
            <a:ext cx="3520440" cy="1783080"/>
          </a:xfrm>
          <a:prstGeom prst="roundRect">
            <a:avLst>
              <a:gd name="adj" fmla="val 4615"/>
            </a:avLst>
          </a:prstGeom>
          <a:solidFill>
            <a:srgbClr val="F4F6FA"/>
          </a:solidFill>
          <a:ln w="12700">
            <a:solidFill>
              <a:srgbClr val="DCE2EB"/>
            </a:solidFill>
            <a:prstDash val="solid"/>
          </a:ln>
        </p:spPr>
        <p:txBody>
          <a:bodyPr/>
          <a:lstStyle/>
          <a:p>
            <a:endParaRPr/>
          </a:p>
        </p:txBody>
      </p:sp>
      <p:sp>
        <p:nvSpPr>
          <p:cNvPr id="15" name="Shape 11"/>
          <p:cNvSpPr/>
          <p:nvPr/>
        </p:nvSpPr>
        <p:spPr>
          <a:xfrm>
            <a:off x="4535424" y="2093976"/>
            <a:ext cx="512064" cy="512064"/>
          </a:xfrm>
          <a:prstGeom prst="ellipse">
            <a:avLst/>
          </a:prstGeom>
          <a:solidFill>
            <a:srgbClr val="EAEFF7"/>
          </a:solidFill>
          <a:ln/>
        </p:spPr>
        <p:txBody>
          <a:bodyPr/>
          <a:lstStyle/>
          <a:p>
            <a:endParaRPr/>
          </a:p>
        </p:txBody>
      </p:sp>
      <p:pic>
        <p:nvPicPr>
          <p:cNvPr id="16" name="Image 2" descr="icons/brain_n.png"/>
          <p:cNvPicPr>
            <a:picLocks noChangeAspect="1"/>
          </p:cNvPicPr>
          <p:nvPr/>
        </p:nvPicPr>
        <p:blipFill>
          <a:blip r:embed="rId5"/>
          <a:stretch>
            <a:fillRect/>
          </a:stretch>
        </p:blipFill>
        <p:spPr>
          <a:xfrm>
            <a:off x="4668561" y="2227113"/>
            <a:ext cx="245791" cy="245791"/>
          </a:xfrm>
          <a:prstGeom prst="rect">
            <a:avLst/>
          </a:prstGeom>
        </p:spPr>
      </p:pic>
      <p:sp>
        <p:nvSpPr>
          <p:cNvPr id="17" name="Text 12"/>
          <p:cNvSpPr/>
          <p:nvPr/>
        </p:nvSpPr>
        <p:spPr>
          <a:xfrm>
            <a:off x="4535424" y="2743200"/>
            <a:ext cx="3063240" cy="502920"/>
          </a:xfrm>
          <a:prstGeom prst="rect">
            <a:avLst/>
          </a:prstGeom>
          <a:noFill/>
          <a:ln/>
        </p:spPr>
        <p:txBody>
          <a:bodyPr wrap="square" lIns="0" tIns="0" rIns="0" bIns="0" rtlCol="0" anchor="ctr"/>
          <a:lstStyle/>
          <a:p>
            <a:pPr marL="0" indent="0">
              <a:buNone/>
            </a:pPr>
            <a:r>
              <a:rPr lang="en-US" sz="1400" b="1" dirty="0">
                <a:solidFill>
                  <a:srgbClr val="212B36"/>
                </a:solidFill>
                <a:latin typeface="Aptos" pitchFamily="34" charset="0"/>
                <a:ea typeface="Arial" pitchFamily="34" charset="-122"/>
                <a:cs typeface="Arial" pitchFamily="34" charset="-120"/>
              </a:rPr>
              <a:t>History of CNS disease</a:t>
            </a:r>
            <a:endParaRPr lang="en-US" sz="1400" dirty="0"/>
          </a:p>
        </p:txBody>
      </p:sp>
      <p:sp>
        <p:nvSpPr>
          <p:cNvPr id="18" name="Text 13"/>
          <p:cNvSpPr/>
          <p:nvPr/>
        </p:nvSpPr>
        <p:spPr>
          <a:xfrm>
            <a:off x="4535424" y="3191256"/>
            <a:ext cx="3063240" cy="411480"/>
          </a:xfrm>
          <a:prstGeom prst="rect">
            <a:avLst/>
          </a:prstGeom>
          <a:noFill/>
          <a:ln/>
        </p:spPr>
        <p:txBody>
          <a:bodyPr wrap="square" lIns="0" tIns="0" rIns="0" bIns="0" rtlCol="0" anchor="ctr"/>
          <a:lstStyle/>
          <a:p>
            <a:pPr marL="0" indent="0">
              <a:buNone/>
            </a:pPr>
            <a:r>
              <a:rPr lang="en-US" sz="1150" dirty="0">
                <a:solidFill>
                  <a:srgbClr val="5C6773"/>
                </a:solidFill>
                <a:latin typeface="Aptos" pitchFamily="34" charset="0"/>
                <a:ea typeface="Arial" pitchFamily="34" charset="-122"/>
                <a:cs typeface="Arial" pitchFamily="34" charset="-120"/>
              </a:rPr>
              <a:t>Mass lesion, stroke, prior focal infection</a:t>
            </a:r>
            <a:endParaRPr lang="en-US" sz="1150" dirty="0"/>
          </a:p>
        </p:txBody>
      </p:sp>
      <p:sp>
        <p:nvSpPr>
          <p:cNvPr id="19" name="Shape 14"/>
          <p:cNvSpPr/>
          <p:nvPr/>
        </p:nvSpPr>
        <p:spPr>
          <a:xfrm>
            <a:off x="8092440" y="1874520"/>
            <a:ext cx="3520440" cy="1783080"/>
          </a:xfrm>
          <a:prstGeom prst="roundRect">
            <a:avLst>
              <a:gd name="adj" fmla="val 4615"/>
            </a:avLst>
          </a:prstGeom>
          <a:solidFill>
            <a:srgbClr val="F4F6FA"/>
          </a:solidFill>
          <a:ln w="12700">
            <a:solidFill>
              <a:srgbClr val="DCE2EB"/>
            </a:solidFill>
            <a:prstDash val="solid"/>
          </a:ln>
        </p:spPr>
        <p:txBody>
          <a:bodyPr/>
          <a:lstStyle/>
          <a:p>
            <a:endParaRPr/>
          </a:p>
        </p:txBody>
      </p:sp>
      <p:sp>
        <p:nvSpPr>
          <p:cNvPr id="20" name="Shape 15"/>
          <p:cNvSpPr/>
          <p:nvPr/>
        </p:nvSpPr>
        <p:spPr>
          <a:xfrm>
            <a:off x="8330184" y="2093976"/>
            <a:ext cx="512064" cy="512064"/>
          </a:xfrm>
          <a:prstGeom prst="ellipse">
            <a:avLst/>
          </a:prstGeom>
          <a:solidFill>
            <a:srgbClr val="EAEFF7"/>
          </a:solidFill>
          <a:ln/>
        </p:spPr>
        <p:txBody>
          <a:bodyPr/>
          <a:lstStyle/>
          <a:p>
            <a:endParaRPr/>
          </a:p>
        </p:txBody>
      </p:sp>
      <p:pic>
        <p:nvPicPr>
          <p:cNvPr id="21" name="Image 3" descr="icons/bolt_n.png"/>
          <p:cNvPicPr>
            <a:picLocks noChangeAspect="1"/>
          </p:cNvPicPr>
          <p:nvPr/>
        </p:nvPicPr>
        <p:blipFill>
          <a:blip r:embed="rId6"/>
          <a:stretch>
            <a:fillRect/>
          </a:stretch>
        </p:blipFill>
        <p:spPr>
          <a:xfrm>
            <a:off x="8463321" y="2227113"/>
            <a:ext cx="245791" cy="245791"/>
          </a:xfrm>
          <a:prstGeom prst="rect">
            <a:avLst/>
          </a:prstGeom>
        </p:spPr>
      </p:pic>
      <p:sp>
        <p:nvSpPr>
          <p:cNvPr id="22" name="Text 16"/>
          <p:cNvSpPr/>
          <p:nvPr/>
        </p:nvSpPr>
        <p:spPr>
          <a:xfrm>
            <a:off x="8330184" y="2743200"/>
            <a:ext cx="3063240" cy="502920"/>
          </a:xfrm>
          <a:prstGeom prst="rect">
            <a:avLst/>
          </a:prstGeom>
          <a:noFill/>
          <a:ln/>
        </p:spPr>
        <p:txBody>
          <a:bodyPr wrap="square" lIns="0" tIns="0" rIns="0" bIns="0" rtlCol="0" anchor="ctr"/>
          <a:lstStyle/>
          <a:p>
            <a:pPr marL="0" indent="0">
              <a:buNone/>
            </a:pPr>
            <a:r>
              <a:rPr lang="en-US" sz="1400" b="1" dirty="0">
                <a:solidFill>
                  <a:srgbClr val="212B36"/>
                </a:solidFill>
                <a:latin typeface="Aptos" pitchFamily="34" charset="0"/>
                <a:ea typeface="Arial" pitchFamily="34" charset="-122"/>
                <a:cs typeface="Arial" pitchFamily="34" charset="-120"/>
              </a:rPr>
              <a:t>New onset seizure</a:t>
            </a:r>
            <a:endParaRPr lang="en-US" sz="1400" dirty="0"/>
          </a:p>
        </p:txBody>
      </p:sp>
      <p:sp>
        <p:nvSpPr>
          <p:cNvPr id="23" name="Text 17"/>
          <p:cNvSpPr/>
          <p:nvPr/>
        </p:nvSpPr>
        <p:spPr>
          <a:xfrm>
            <a:off x="8330184" y="3191256"/>
            <a:ext cx="3063240" cy="411480"/>
          </a:xfrm>
          <a:prstGeom prst="rect">
            <a:avLst/>
          </a:prstGeom>
          <a:noFill/>
          <a:ln/>
        </p:spPr>
        <p:txBody>
          <a:bodyPr wrap="square" lIns="0" tIns="0" rIns="0" bIns="0" rtlCol="0" anchor="ctr"/>
          <a:lstStyle/>
          <a:p>
            <a:pPr marL="0" indent="0">
              <a:buNone/>
            </a:pPr>
            <a:r>
              <a:rPr lang="en-US" sz="1150" dirty="0">
                <a:solidFill>
                  <a:srgbClr val="5C6773"/>
                </a:solidFill>
                <a:latin typeface="Aptos" pitchFamily="34" charset="0"/>
                <a:ea typeface="Arial" pitchFamily="34" charset="-122"/>
                <a:cs typeface="Arial" pitchFamily="34" charset="-120"/>
              </a:rPr>
              <a:t>Within one week of presentation</a:t>
            </a:r>
            <a:endParaRPr lang="en-US" sz="1150" dirty="0"/>
          </a:p>
        </p:txBody>
      </p:sp>
      <p:sp>
        <p:nvSpPr>
          <p:cNvPr id="24" name="Shape 18"/>
          <p:cNvSpPr/>
          <p:nvPr/>
        </p:nvSpPr>
        <p:spPr>
          <a:xfrm>
            <a:off x="502920" y="3840480"/>
            <a:ext cx="3520440" cy="1783080"/>
          </a:xfrm>
          <a:prstGeom prst="roundRect">
            <a:avLst>
              <a:gd name="adj" fmla="val 4615"/>
            </a:avLst>
          </a:prstGeom>
          <a:solidFill>
            <a:srgbClr val="F4F6FA"/>
          </a:solidFill>
          <a:ln w="12700">
            <a:solidFill>
              <a:srgbClr val="DCE2EB"/>
            </a:solidFill>
            <a:prstDash val="solid"/>
          </a:ln>
        </p:spPr>
        <p:txBody>
          <a:bodyPr/>
          <a:lstStyle/>
          <a:p>
            <a:endParaRPr/>
          </a:p>
        </p:txBody>
      </p:sp>
      <p:sp>
        <p:nvSpPr>
          <p:cNvPr id="25" name="Shape 19"/>
          <p:cNvSpPr/>
          <p:nvPr/>
        </p:nvSpPr>
        <p:spPr>
          <a:xfrm>
            <a:off x="740664" y="4059936"/>
            <a:ext cx="512064" cy="512064"/>
          </a:xfrm>
          <a:prstGeom prst="ellipse">
            <a:avLst/>
          </a:prstGeom>
          <a:solidFill>
            <a:srgbClr val="EAEFF7"/>
          </a:solidFill>
          <a:ln/>
        </p:spPr>
        <p:txBody>
          <a:bodyPr/>
          <a:lstStyle/>
          <a:p>
            <a:endParaRPr/>
          </a:p>
        </p:txBody>
      </p:sp>
      <p:pic>
        <p:nvPicPr>
          <p:cNvPr id="26" name="Image 4" descr="icons/eye_n.png"/>
          <p:cNvPicPr>
            <a:picLocks noChangeAspect="1"/>
          </p:cNvPicPr>
          <p:nvPr/>
        </p:nvPicPr>
        <p:blipFill>
          <a:blip r:embed="rId7"/>
          <a:stretch>
            <a:fillRect/>
          </a:stretch>
        </p:blipFill>
        <p:spPr>
          <a:xfrm>
            <a:off x="873801" y="4193073"/>
            <a:ext cx="245791" cy="245791"/>
          </a:xfrm>
          <a:prstGeom prst="rect">
            <a:avLst/>
          </a:prstGeom>
        </p:spPr>
      </p:pic>
      <p:sp>
        <p:nvSpPr>
          <p:cNvPr id="27" name="Text 20"/>
          <p:cNvSpPr/>
          <p:nvPr/>
        </p:nvSpPr>
        <p:spPr>
          <a:xfrm>
            <a:off x="740664" y="4709160"/>
            <a:ext cx="3063240" cy="502920"/>
          </a:xfrm>
          <a:prstGeom prst="rect">
            <a:avLst/>
          </a:prstGeom>
          <a:noFill/>
          <a:ln/>
        </p:spPr>
        <p:txBody>
          <a:bodyPr wrap="square" lIns="0" tIns="0" rIns="0" bIns="0" rtlCol="0" anchor="ctr"/>
          <a:lstStyle/>
          <a:p>
            <a:pPr marL="0" indent="0">
              <a:buNone/>
            </a:pPr>
            <a:r>
              <a:rPr lang="en-US" sz="1400" b="1" dirty="0">
                <a:solidFill>
                  <a:srgbClr val="212B36"/>
                </a:solidFill>
                <a:latin typeface="Aptos" pitchFamily="34" charset="0"/>
                <a:ea typeface="Arial" pitchFamily="34" charset="-122"/>
                <a:cs typeface="Arial" pitchFamily="34" charset="-120"/>
              </a:rPr>
              <a:t>Papilledema</a:t>
            </a:r>
            <a:endParaRPr lang="en-US" sz="1400" dirty="0"/>
          </a:p>
        </p:txBody>
      </p:sp>
      <p:sp>
        <p:nvSpPr>
          <p:cNvPr id="28" name="Text 21"/>
          <p:cNvSpPr/>
          <p:nvPr/>
        </p:nvSpPr>
        <p:spPr>
          <a:xfrm>
            <a:off x="740664" y="5157216"/>
            <a:ext cx="3063240" cy="411480"/>
          </a:xfrm>
          <a:prstGeom prst="rect">
            <a:avLst/>
          </a:prstGeom>
          <a:noFill/>
          <a:ln/>
        </p:spPr>
        <p:txBody>
          <a:bodyPr wrap="square" lIns="0" tIns="0" rIns="0" bIns="0" rtlCol="0" anchor="ctr"/>
          <a:lstStyle/>
          <a:p>
            <a:pPr marL="0" indent="0">
              <a:buNone/>
            </a:pPr>
            <a:r>
              <a:rPr lang="en-US" sz="1150" dirty="0">
                <a:solidFill>
                  <a:srgbClr val="5C6773"/>
                </a:solidFill>
                <a:latin typeface="Aptos" pitchFamily="34" charset="0"/>
                <a:ea typeface="Arial" pitchFamily="34" charset="-122"/>
                <a:cs typeface="Arial" pitchFamily="34" charset="-120"/>
              </a:rPr>
              <a:t>On funduscopic examination</a:t>
            </a:r>
            <a:endParaRPr lang="en-US" sz="1150" dirty="0"/>
          </a:p>
        </p:txBody>
      </p:sp>
      <p:sp>
        <p:nvSpPr>
          <p:cNvPr id="29" name="Shape 22"/>
          <p:cNvSpPr/>
          <p:nvPr/>
        </p:nvSpPr>
        <p:spPr>
          <a:xfrm>
            <a:off x="4297680" y="3840480"/>
            <a:ext cx="3520440" cy="1783080"/>
          </a:xfrm>
          <a:prstGeom prst="roundRect">
            <a:avLst>
              <a:gd name="adj" fmla="val 4615"/>
            </a:avLst>
          </a:prstGeom>
          <a:solidFill>
            <a:srgbClr val="F4F6FA"/>
          </a:solidFill>
          <a:ln w="12700">
            <a:solidFill>
              <a:srgbClr val="DCE2EB"/>
            </a:solidFill>
            <a:prstDash val="solid"/>
          </a:ln>
        </p:spPr>
        <p:txBody>
          <a:bodyPr/>
          <a:lstStyle/>
          <a:p>
            <a:endParaRPr/>
          </a:p>
        </p:txBody>
      </p:sp>
      <p:sp>
        <p:nvSpPr>
          <p:cNvPr id="30" name="Shape 23"/>
          <p:cNvSpPr/>
          <p:nvPr/>
        </p:nvSpPr>
        <p:spPr>
          <a:xfrm>
            <a:off x="4535424" y="4059936"/>
            <a:ext cx="512064" cy="512064"/>
          </a:xfrm>
          <a:prstGeom prst="ellipse">
            <a:avLst/>
          </a:prstGeom>
          <a:solidFill>
            <a:srgbClr val="EAEFF7"/>
          </a:solidFill>
          <a:ln/>
        </p:spPr>
        <p:txBody>
          <a:bodyPr/>
          <a:lstStyle/>
          <a:p>
            <a:endParaRPr/>
          </a:p>
        </p:txBody>
      </p:sp>
      <p:pic>
        <p:nvPicPr>
          <p:cNvPr id="31" name="Image 5" descr="icons/bed_n.png"/>
          <p:cNvPicPr>
            <a:picLocks noChangeAspect="1"/>
          </p:cNvPicPr>
          <p:nvPr/>
        </p:nvPicPr>
        <p:blipFill>
          <a:blip r:embed="rId8"/>
          <a:stretch>
            <a:fillRect/>
          </a:stretch>
        </p:blipFill>
        <p:spPr>
          <a:xfrm>
            <a:off x="4668561" y="4193073"/>
            <a:ext cx="245791" cy="245791"/>
          </a:xfrm>
          <a:prstGeom prst="rect">
            <a:avLst/>
          </a:prstGeom>
        </p:spPr>
      </p:pic>
      <p:sp>
        <p:nvSpPr>
          <p:cNvPr id="32" name="Text 24"/>
          <p:cNvSpPr/>
          <p:nvPr/>
        </p:nvSpPr>
        <p:spPr>
          <a:xfrm>
            <a:off x="4535424" y="4709160"/>
            <a:ext cx="3063240" cy="502920"/>
          </a:xfrm>
          <a:prstGeom prst="rect">
            <a:avLst/>
          </a:prstGeom>
          <a:noFill/>
          <a:ln/>
        </p:spPr>
        <p:txBody>
          <a:bodyPr wrap="square" lIns="0" tIns="0" rIns="0" bIns="0" rtlCol="0" anchor="ctr"/>
          <a:lstStyle/>
          <a:p>
            <a:pPr marL="0" indent="0">
              <a:buNone/>
            </a:pPr>
            <a:r>
              <a:rPr lang="en-US" sz="1400" b="1" dirty="0">
                <a:solidFill>
                  <a:srgbClr val="212B36"/>
                </a:solidFill>
                <a:latin typeface="Aptos" pitchFamily="34" charset="0"/>
                <a:ea typeface="Arial" pitchFamily="34" charset="-122"/>
                <a:cs typeface="Arial" pitchFamily="34" charset="-120"/>
              </a:rPr>
              <a:t>Abnormal level of consciousness</a:t>
            </a:r>
            <a:endParaRPr lang="en-US" sz="1400" dirty="0"/>
          </a:p>
        </p:txBody>
      </p:sp>
      <p:sp>
        <p:nvSpPr>
          <p:cNvPr id="33" name="Text 25"/>
          <p:cNvSpPr/>
          <p:nvPr/>
        </p:nvSpPr>
        <p:spPr>
          <a:xfrm>
            <a:off x="4535424" y="5157216"/>
            <a:ext cx="3063240" cy="411480"/>
          </a:xfrm>
          <a:prstGeom prst="rect">
            <a:avLst/>
          </a:prstGeom>
          <a:noFill/>
          <a:ln/>
        </p:spPr>
        <p:txBody>
          <a:bodyPr wrap="square" lIns="0" tIns="0" rIns="0" bIns="0" rtlCol="0" anchor="ctr"/>
          <a:lstStyle/>
          <a:p>
            <a:pPr marL="0" indent="0">
              <a:buNone/>
            </a:pPr>
            <a:r>
              <a:rPr lang="en-US" sz="1150" dirty="0">
                <a:solidFill>
                  <a:srgbClr val="5C6773"/>
                </a:solidFill>
                <a:latin typeface="Aptos" pitchFamily="34" charset="0"/>
                <a:ea typeface="Arial" pitchFamily="34" charset="-122"/>
                <a:cs typeface="Arial" pitchFamily="34" charset="-120"/>
              </a:rPr>
              <a:t>Unable to follow commands or answer</a:t>
            </a:r>
            <a:endParaRPr lang="en-US" sz="1150" dirty="0"/>
          </a:p>
        </p:txBody>
      </p:sp>
      <p:sp>
        <p:nvSpPr>
          <p:cNvPr id="34" name="Shape 26"/>
          <p:cNvSpPr/>
          <p:nvPr/>
        </p:nvSpPr>
        <p:spPr>
          <a:xfrm>
            <a:off x="8092440" y="3840480"/>
            <a:ext cx="3520440" cy="1783080"/>
          </a:xfrm>
          <a:prstGeom prst="roundRect">
            <a:avLst>
              <a:gd name="adj" fmla="val 4615"/>
            </a:avLst>
          </a:prstGeom>
          <a:solidFill>
            <a:srgbClr val="F4F6FA"/>
          </a:solidFill>
          <a:ln w="12700">
            <a:solidFill>
              <a:srgbClr val="DCE2EB"/>
            </a:solidFill>
            <a:prstDash val="solid"/>
          </a:ln>
        </p:spPr>
        <p:txBody>
          <a:bodyPr/>
          <a:lstStyle/>
          <a:p>
            <a:endParaRPr/>
          </a:p>
        </p:txBody>
      </p:sp>
      <p:sp>
        <p:nvSpPr>
          <p:cNvPr id="35" name="Shape 27"/>
          <p:cNvSpPr/>
          <p:nvPr/>
        </p:nvSpPr>
        <p:spPr>
          <a:xfrm>
            <a:off x="8330184" y="4059936"/>
            <a:ext cx="512064" cy="512064"/>
          </a:xfrm>
          <a:prstGeom prst="ellipse">
            <a:avLst/>
          </a:prstGeom>
          <a:solidFill>
            <a:srgbClr val="EAEFF7"/>
          </a:solidFill>
          <a:ln/>
        </p:spPr>
        <p:txBody>
          <a:bodyPr/>
          <a:lstStyle/>
          <a:p>
            <a:endParaRPr/>
          </a:p>
        </p:txBody>
      </p:sp>
      <p:pic>
        <p:nvPicPr>
          <p:cNvPr id="36" name="Image 6" descr="icons/hand_n.png"/>
          <p:cNvPicPr>
            <a:picLocks noChangeAspect="1"/>
          </p:cNvPicPr>
          <p:nvPr/>
        </p:nvPicPr>
        <p:blipFill>
          <a:blip r:embed="rId9"/>
          <a:stretch>
            <a:fillRect/>
          </a:stretch>
        </p:blipFill>
        <p:spPr>
          <a:xfrm>
            <a:off x="8463321" y="4193073"/>
            <a:ext cx="245791" cy="245791"/>
          </a:xfrm>
          <a:prstGeom prst="rect">
            <a:avLst/>
          </a:prstGeom>
        </p:spPr>
      </p:pic>
      <p:sp>
        <p:nvSpPr>
          <p:cNvPr id="37" name="Text 28"/>
          <p:cNvSpPr/>
          <p:nvPr/>
        </p:nvSpPr>
        <p:spPr>
          <a:xfrm>
            <a:off x="8330184" y="4709160"/>
            <a:ext cx="3063240" cy="502920"/>
          </a:xfrm>
          <a:prstGeom prst="rect">
            <a:avLst/>
          </a:prstGeom>
          <a:noFill/>
          <a:ln/>
        </p:spPr>
        <p:txBody>
          <a:bodyPr wrap="square" lIns="0" tIns="0" rIns="0" bIns="0" rtlCol="0" anchor="ctr"/>
          <a:lstStyle/>
          <a:p>
            <a:pPr marL="0" indent="0">
              <a:buNone/>
            </a:pPr>
            <a:r>
              <a:rPr lang="en-US" sz="1400" b="1" dirty="0">
                <a:solidFill>
                  <a:srgbClr val="212B36"/>
                </a:solidFill>
                <a:latin typeface="Aptos" pitchFamily="34" charset="0"/>
                <a:ea typeface="Arial" pitchFamily="34" charset="-122"/>
                <a:cs typeface="Arial" pitchFamily="34" charset="-120"/>
              </a:rPr>
              <a:t>Focal neurologic deficit</a:t>
            </a:r>
            <a:endParaRPr lang="en-US" sz="1400" dirty="0"/>
          </a:p>
        </p:txBody>
      </p:sp>
      <p:sp>
        <p:nvSpPr>
          <p:cNvPr id="38" name="Text 29"/>
          <p:cNvSpPr/>
          <p:nvPr/>
        </p:nvSpPr>
        <p:spPr>
          <a:xfrm>
            <a:off x="8330184" y="5157216"/>
            <a:ext cx="3063240" cy="411480"/>
          </a:xfrm>
          <a:prstGeom prst="rect">
            <a:avLst/>
          </a:prstGeom>
          <a:noFill/>
          <a:ln/>
        </p:spPr>
        <p:txBody>
          <a:bodyPr wrap="square" lIns="0" tIns="0" rIns="0" bIns="0" rtlCol="0" anchor="ctr"/>
          <a:lstStyle/>
          <a:p>
            <a:pPr marL="0" indent="0">
              <a:buNone/>
            </a:pPr>
            <a:r>
              <a:rPr lang="en-US" sz="1150" dirty="0">
                <a:solidFill>
                  <a:srgbClr val="5C6773"/>
                </a:solidFill>
                <a:latin typeface="Aptos" pitchFamily="34" charset="0"/>
                <a:ea typeface="Arial" pitchFamily="34" charset="-122"/>
                <a:cs typeface="Arial" pitchFamily="34" charset="-120"/>
              </a:rPr>
              <a:t>Gaze palsy, visual fields, limb drift</a:t>
            </a:r>
            <a:endParaRPr lang="en-US" sz="1150" dirty="0"/>
          </a:p>
        </p:txBody>
      </p:sp>
      <p:sp>
        <p:nvSpPr>
          <p:cNvPr id="39" name="Text 30"/>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Hasbun NEJM 2001. Tunkel Clin Infect Dis 2004.</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13</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Management algorithm</a:t>
            </a:r>
            <a:endParaRPr lang="en-US" sz="3100" dirty="0"/>
          </a:p>
        </p:txBody>
      </p:sp>
      <p:sp>
        <p:nvSpPr>
          <p:cNvPr id="27" name="Text 24"/>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Tunkel Clin Infect Dis 2004. Aronin Ann Intern Med 1998.</a:t>
            </a:r>
            <a:endParaRPr lang="en-US" sz="950" dirty="0"/>
          </a:p>
        </p:txBody>
      </p:sp>
      <p:sp>
        <p:nvSpPr>
          <p:cNvPr id="28" name="Rounded Rectangle 27"/>
          <p:cNvSpPr/>
          <p:nvPr/>
        </p:nvSpPr>
        <p:spPr>
          <a:xfrm>
            <a:off x="3931920" y="1143000"/>
            <a:ext cx="4343400" cy="566928"/>
          </a:xfrm>
          <a:prstGeom prst="round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3977639" y="1143000"/>
            <a:ext cx="4251960" cy="566928"/>
          </a:xfrm>
          <a:prstGeom prst="rect">
            <a:avLst/>
          </a:prstGeom>
          <a:noFill/>
        </p:spPr>
        <p:txBody>
          <a:bodyPr wrap="none" lIns="45720" rIns="45720" anchor="ctr">
            <a:spAutoFit/>
          </a:bodyPr>
          <a:lstStyle/>
          <a:p>
            <a:pPr algn="ctr"/>
            <a:r>
              <a:rPr sz="1900" b="1">
                <a:solidFill>
                  <a:srgbClr val="FFFFFF"/>
                </a:solidFill>
                <a:latin typeface="Aptos"/>
              </a:rPr>
              <a:t>SUSPECTED BACTERIAL MENINGITIS</a:t>
            </a:r>
          </a:p>
        </p:txBody>
      </p:sp>
      <p:sp>
        <p:nvSpPr>
          <p:cNvPr id="30" name="Rectangle 29"/>
          <p:cNvSpPr/>
          <p:nvPr/>
        </p:nvSpPr>
        <p:spPr>
          <a:xfrm>
            <a:off x="6044184" y="1709928"/>
            <a:ext cx="45720" cy="365760"/>
          </a:xfrm>
          <a:prstGeom prst="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30"/>
          <p:cNvSpPr/>
          <p:nvPr/>
        </p:nvSpPr>
        <p:spPr>
          <a:xfrm>
            <a:off x="4343400" y="2057400"/>
            <a:ext cx="3520440" cy="585216"/>
          </a:xfrm>
          <a:prstGeom prst="roundRect">
            <a:avLst/>
          </a:prstGeom>
          <a:solidFill>
            <a:srgbClr val="E7EF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389120" y="2057400"/>
            <a:ext cx="3429000" cy="585216"/>
          </a:xfrm>
          <a:prstGeom prst="rect">
            <a:avLst/>
          </a:prstGeom>
          <a:noFill/>
        </p:spPr>
        <p:txBody>
          <a:bodyPr wrap="none" lIns="45720" rIns="45720" anchor="ctr">
            <a:spAutoFit/>
          </a:bodyPr>
          <a:lstStyle/>
          <a:p>
            <a:pPr algn="ctr"/>
            <a:r>
              <a:rPr sz="2000" b="1">
                <a:solidFill>
                  <a:srgbClr val="0B274E"/>
                </a:solidFill>
                <a:latin typeface="Aptos"/>
              </a:rPr>
              <a:t>Blood cultures ×2, STAT</a:t>
            </a:r>
          </a:p>
        </p:txBody>
      </p:sp>
      <p:sp>
        <p:nvSpPr>
          <p:cNvPr id="33" name="Rounded Rectangle 32"/>
          <p:cNvSpPr/>
          <p:nvPr/>
        </p:nvSpPr>
        <p:spPr>
          <a:xfrm>
            <a:off x="1097280" y="2880360"/>
            <a:ext cx="2103120" cy="411480"/>
          </a:xfrm>
          <a:prstGeom prst="roundRect">
            <a:avLst/>
          </a:prstGeom>
          <a:solidFill>
            <a:srgbClr val="1580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1097280" y="2880360"/>
            <a:ext cx="2103120" cy="411480"/>
          </a:xfrm>
          <a:prstGeom prst="rect">
            <a:avLst/>
          </a:prstGeom>
          <a:noFill/>
        </p:spPr>
        <p:txBody>
          <a:bodyPr wrap="none" lIns="45720" rIns="45720" anchor="ctr">
            <a:spAutoFit/>
          </a:bodyPr>
          <a:lstStyle/>
          <a:p>
            <a:pPr algn="ctr"/>
            <a:r>
              <a:rPr sz="1200" b="1">
                <a:solidFill>
                  <a:srgbClr val="FFFFFF"/>
                </a:solidFill>
                <a:latin typeface="Aptos"/>
              </a:rPr>
              <a:t>NO CT CRITERIA</a:t>
            </a:r>
          </a:p>
        </p:txBody>
      </p:sp>
      <p:sp>
        <p:nvSpPr>
          <p:cNvPr id="35" name="Rounded Rectangle 34"/>
          <p:cNvSpPr/>
          <p:nvPr/>
        </p:nvSpPr>
        <p:spPr>
          <a:xfrm>
            <a:off x="8961120" y="2880360"/>
            <a:ext cx="2103120" cy="411480"/>
          </a:xfrm>
          <a:prstGeom prst="round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961120" y="2880360"/>
            <a:ext cx="2103120" cy="411480"/>
          </a:xfrm>
          <a:prstGeom prst="rect">
            <a:avLst/>
          </a:prstGeom>
          <a:noFill/>
        </p:spPr>
        <p:txBody>
          <a:bodyPr wrap="none" lIns="45720" rIns="45720" anchor="ctr">
            <a:spAutoFit/>
          </a:bodyPr>
          <a:lstStyle/>
          <a:p>
            <a:pPr algn="ctr"/>
            <a:r>
              <a:rPr sz="1200" b="1">
                <a:solidFill>
                  <a:srgbClr val="FFFFFF"/>
                </a:solidFill>
                <a:latin typeface="Aptos"/>
              </a:rPr>
              <a:t>ANY CT CRITERION</a:t>
            </a:r>
          </a:p>
        </p:txBody>
      </p:sp>
      <p:sp>
        <p:nvSpPr>
          <p:cNvPr id="37" name="Rounded Rectangle 36"/>
          <p:cNvSpPr/>
          <p:nvPr/>
        </p:nvSpPr>
        <p:spPr>
          <a:xfrm>
            <a:off x="731520" y="3566160"/>
            <a:ext cx="2880360" cy="777240"/>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822960" y="3657600"/>
            <a:ext cx="2697480" cy="594360"/>
          </a:xfrm>
          <a:prstGeom prst="rect">
            <a:avLst/>
          </a:prstGeom>
          <a:noFill/>
        </p:spPr>
        <p:txBody>
          <a:bodyPr wrap="none" lIns="45720" rIns="45720" anchor="ctr">
            <a:spAutoFit/>
          </a:bodyPr>
          <a:lstStyle/>
          <a:p>
            <a:pPr algn="ctr"/>
            <a:r>
              <a:rPr sz="2400" b="1">
                <a:solidFill>
                  <a:srgbClr val="0B274E"/>
                </a:solidFill>
                <a:latin typeface="Aptos"/>
              </a:rPr>
              <a:t>LP immediately</a:t>
            </a:r>
          </a:p>
        </p:txBody>
      </p:sp>
      <p:sp>
        <p:nvSpPr>
          <p:cNvPr id="39" name="TextBox 38"/>
          <p:cNvSpPr txBox="1"/>
          <p:nvPr/>
        </p:nvSpPr>
        <p:spPr>
          <a:xfrm>
            <a:off x="1956816" y="4315968"/>
            <a:ext cx="411480" cy="411480"/>
          </a:xfrm>
          <a:prstGeom prst="rect">
            <a:avLst/>
          </a:prstGeom>
          <a:noFill/>
        </p:spPr>
        <p:txBody>
          <a:bodyPr wrap="none" lIns="45720" rIns="45720" anchor="ctr">
            <a:spAutoFit/>
          </a:bodyPr>
          <a:lstStyle/>
          <a:p>
            <a:pPr algn="ctr"/>
            <a:r>
              <a:rPr sz="2800" b="1">
                <a:solidFill>
                  <a:srgbClr val="0B274E"/>
                </a:solidFill>
                <a:latin typeface="Aptos"/>
              </a:rPr>
              <a:t>↓</a:t>
            </a:r>
          </a:p>
        </p:txBody>
      </p:sp>
      <p:sp>
        <p:nvSpPr>
          <p:cNvPr id="40" name="Rounded Rectangle 39"/>
          <p:cNvSpPr/>
          <p:nvPr/>
        </p:nvSpPr>
        <p:spPr>
          <a:xfrm>
            <a:off x="731520" y="4736592"/>
            <a:ext cx="2880360" cy="914400"/>
          </a:xfrm>
          <a:prstGeom prst="round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68680" y="4818888"/>
            <a:ext cx="2606040" cy="731520"/>
          </a:xfrm>
          <a:prstGeom prst="rect">
            <a:avLst/>
          </a:prstGeom>
          <a:noFill/>
        </p:spPr>
        <p:txBody>
          <a:bodyPr wrap="none" lIns="45720" rIns="45720" anchor="ctr">
            <a:spAutoFit/>
          </a:bodyPr>
          <a:lstStyle/>
          <a:p>
            <a:pPr algn="ctr"/>
            <a:r>
              <a:rPr sz="1900" b="1">
                <a:solidFill>
                  <a:srgbClr val="212A37"/>
                </a:solidFill>
                <a:latin typeface="Aptos"/>
              </a:rPr>
              <a:t>Dexamethasone +
empiric antibiotics</a:t>
            </a:r>
          </a:p>
        </p:txBody>
      </p:sp>
      <p:sp>
        <p:nvSpPr>
          <p:cNvPr id="42" name="Rounded Rectangle 41"/>
          <p:cNvSpPr/>
          <p:nvPr/>
        </p:nvSpPr>
        <p:spPr>
          <a:xfrm>
            <a:off x="8549640" y="3566160"/>
            <a:ext cx="2880360" cy="914400"/>
          </a:xfrm>
          <a:prstGeom prst="round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686800" y="3657600"/>
            <a:ext cx="2606040" cy="731520"/>
          </a:xfrm>
          <a:prstGeom prst="rect">
            <a:avLst/>
          </a:prstGeom>
          <a:noFill/>
        </p:spPr>
        <p:txBody>
          <a:bodyPr wrap="none" lIns="45720" rIns="45720" anchor="ctr">
            <a:spAutoFit/>
          </a:bodyPr>
          <a:lstStyle/>
          <a:p>
            <a:pPr algn="ctr"/>
            <a:r>
              <a:rPr sz="1900" b="1">
                <a:solidFill>
                  <a:srgbClr val="C21F3D"/>
                </a:solidFill>
                <a:latin typeface="Aptos"/>
              </a:rPr>
              <a:t>Dexamethasone +
empiric antibiotics NOW</a:t>
            </a:r>
          </a:p>
        </p:txBody>
      </p:sp>
      <p:sp>
        <p:nvSpPr>
          <p:cNvPr id="44" name="TextBox 43"/>
          <p:cNvSpPr txBox="1"/>
          <p:nvPr/>
        </p:nvSpPr>
        <p:spPr>
          <a:xfrm>
            <a:off x="9692640" y="4434840"/>
            <a:ext cx="411480" cy="411480"/>
          </a:xfrm>
          <a:prstGeom prst="rect">
            <a:avLst/>
          </a:prstGeom>
          <a:noFill/>
        </p:spPr>
        <p:txBody>
          <a:bodyPr wrap="none" lIns="45720" rIns="45720" anchor="ctr">
            <a:spAutoFit/>
          </a:bodyPr>
          <a:lstStyle/>
          <a:p>
            <a:pPr algn="ctr"/>
            <a:r>
              <a:rPr sz="2800" b="1">
                <a:solidFill>
                  <a:srgbClr val="0B274E"/>
                </a:solidFill>
                <a:latin typeface="Aptos"/>
              </a:rPr>
              <a:t>↓</a:t>
            </a:r>
          </a:p>
        </p:txBody>
      </p:sp>
      <p:sp>
        <p:nvSpPr>
          <p:cNvPr id="45" name="Rounded Rectangle 44"/>
          <p:cNvSpPr/>
          <p:nvPr/>
        </p:nvSpPr>
        <p:spPr>
          <a:xfrm>
            <a:off x="8549640" y="4846320"/>
            <a:ext cx="2880360" cy="804672"/>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xtBox 45"/>
          <p:cNvSpPr txBox="1"/>
          <p:nvPr/>
        </p:nvSpPr>
        <p:spPr>
          <a:xfrm>
            <a:off x="8668512" y="4937760"/>
            <a:ext cx="2651760" cy="603504"/>
          </a:xfrm>
          <a:prstGeom prst="rect">
            <a:avLst/>
          </a:prstGeom>
          <a:noFill/>
        </p:spPr>
        <p:txBody>
          <a:bodyPr wrap="none" lIns="45720" rIns="45720" anchor="ctr">
            <a:spAutoFit/>
          </a:bodyPr>
          <a:lstStyle/>
          <a:p>
            <a:pPr algn="ctr"/>
            <a:r>
              <a:rPr sz="2100" b="1">
                <a:solidFill>
                  <a:srgbClr val="0B274E"/>
                </a:solidFill>
                <a:latin typeface="Aptos"/>
              </a:rPr>
              <a:t>CT head → LP when safe</a:t>
            </a:r>
          </a:p>
        </p:txBody>
      </p:sp>
      <p:sp>
        <p:nvSpPr>
          <p:cNvPr id="47" name="Rounded Rectangle 46"/>
          <p:cNvSpPr/>
          <p:nvPr/>
        </p:nvSpPr>
        <p:spPr>
          <a:xfrm>
            <a:off x="3977639" y="3063240"/>
            <a:ext cx="4206240" cy="2514600"/>
          </a:xfrm>
          <a:prstGeom prst="round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4297680" y="3364992"/>
            <a:ext cx="3566160" cy="411480"/>
          </a:xfrm>
          <a:prstGeom prst="rect">
            <a:avLst/>
          </a:prstGeom>
          <a:noFill/>
        </p:spPr>
        <p:txBody>
          <a:bodyPr wrap="none" lIns="45720" rIns="45720" anchor="ctr">
            <a:spAutoFit/>
          </a:bodyPr>
          <a:lstStyle/>
          <a:p>
            <a:pPr algn="ctr"/>
            <a:r>
              <a:rPr sz="1600" b="1">
                <a:solidFill>
                  <a:srgbClr val="C4DCFF"/>
                </a:solidFill>
                <a:latin typeface="Aptos"/>
              </a:rPr>
              <a:t>THE RULE</a:t>
            </a:r>
          </a:p>
        </p:txBody>
      </p:sp>
      <p:sp>
        <p:nvSpPr>
          <p:cNvPr id="49" name="TextBox 48"/>
          <p:cNvSpPr txBox="1"/>
          <p:nvPr/>
        </p:nvSpPr>
        <p:spPr>
          <a:xfrm>
            <a:off x="4325112" y="3749039"/>
            <a:ext cx="3511296" cy="1481328"/>
          </a:xfrm>
          <a:prstGeom prst="rect">
            <a:avLst/>
          </a:prstGeom>
          <a:noFill/>
        </p:spPr>
        <p:txBody>
          <a:bodyPr wrap="none" lIns="45720" rIns="45720" anchor="ctr">
            <a:spAutoFit/>
          </a:bodyPr>
          <a:lstStyle/>
          <a:p>
            <a:pPr algn="ctr"/>
            <a:r>
              <a:rPr sz="2500" b="1">
                <a:solidFill>
                  <a:srgbClr val="FFFFFF"/>
                </a:solidFill>
                <a:latin typeface="Aptos"/>
              </a:rPr>
              <a:t>Imaging changes
the order of tests,
not the timing
of treatment.</a:t>
            </a:r>
          </a:p>
        </p:txBody>
      </p:sp>
      <p:sp>
        <p:nvSpPr>
          <p:cNvPr id="50" name="Rounded Rectangle 49"/>
          <p:cNvSpPr/>
          <p:nvPr/>
        </p:nvSpPr>
        <p:spPr>
          <a:xfrm>
            <a:off x="4251960" y="5806440"/>
            <a:ext cx="3657600" cy="475488"/>
          </a:xfrm>
          <a:prstGeom prst="round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4251960" y="5806440"/>
            <a:ext cx="3657600" cy="475488"/>
          </a:xfrm>
          <a:prstGeom prst="rect">
            <a:avLst/>
          </a:prstGeom>
          <a:noFill/>
        </p:spPr>
        <p:txBody>
          <a:bodyPr wrap="none" lIns="45720" rIns="45720" anchor="ctr">
            <a:spAutoFit/>
          </a:bodyPr>
          <a:lstStyle/>
          <a:p>
            <a:pPr algn="ctr"/>
            <a:r>
              <a:rPr sz="1500" b="1">
                <a:solidFill>
                  <a:srgbClr val="FFFFFF"/>
                </a:solidFill>
                <a:latin typeface="Aptos"/>
              </a:rPr>
              <a:t>ANTIBIOTICS ≤ 1 HOUR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14</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Reading the CSF</a:t>
            </a:r>
            <a:endParaRPr lang="en-US" sz="31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02920" y="1234440"/>
          <a:ext cx="11183112" cy="3291840"/>
        </p:xfrm>
        <a:graphic>
          <a:graphicData uri="http://schemas.openxmlformats.org/drawingml/2006/table">
            <a:tbl>
              <a:tblPr/>
              <a:tblGrid>
                <a:gridCol w="329184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3063240">
                  <a:extLst>
                    <a:ext uri="{9D8B030D-6E8A-4147-A177-3AD203B41FA5}">
                      <a16:colId xmlns:a16="http://schemas.microsoft.com/office/drawing/2014/main" val="20002"/>
                    </a:ext>
                  </a:extLst>
                </a:gridCol>
                <a:gridCol w="2542032">
                  <a:extLst>
                    <a:ext uri="{9D8B030D-6E8A-4147-A177-3AD203B41FA5}">
                      <a16:colId xmlns:a16="http://schemas.microsoft.com/office/drawing/2014/main" val="20003"/>
                    </a:ext>
                  </a:extLst>
                </a:gridCol>
              </a:tblGrid>
              <a:tr h="457200">
                <a:tc>
                  <a:txBody>
                    <a:bodyPr/>
                    <a:lstStyle/>
                    <a:p>
                      <a:pPr marL="0" indent="0" algn="ctr">
                        <a:buNone/>
                      </a:pPr>
                      <a:r>
                        <a:rPr lang="en-US" sz="1350" b="1" dirty="0">
                          <a:solidFill>
                            <a:srgbClr val="FFFFFF"/>
                          </a:solidFill>
                          <a:latin typeface="Arial" pitchFamily="34" charset="0"/>
                          <a:ea typeface="Arial" pitchFamily="34" charset="-122"/>
                          <a:cs typeface="Arial" pitchFamily="34" charset="-120"/>
                        </a:rPr>
                        <a:t>Parameter</a:t>
                      </a:r>
                      <a:endParaRPr lang="en-US" sz="13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tc>
                  <a:txBody>
                    <a:bodyPr/>
                    <a:lstStyle/>
                    <a:p>
                      <a:pPr marL="0" indent="0" algn="ctr">
                        <a:buNone/>
                      </a:pPr>
                      <a:r>
                        <a:rPr lang="en-US" sz="1350" b="1" dirty="0">
                          <a:solidFill>
                            <a:srgbClr val="FFFFFF"/>
                          </a:solidFill>
                          <a:latin typeface="Arial" pitchFamily="34" charset="0"/>
                          <a:ea typeface="Arial" pitchFamily="34" charset="-122"/>
                          <a:cs typeface="Arial" pitchFamily="34" charset="-120"/>
                        </a:rPr>
                        <a:t>Normal</a:t>
                      </a:r>
                      <a:endParaRPr lang="en-US" sz="13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tc>
                  <a:txBody>
                    <a:bodyPr/>
                    <a:lstStyle/>
                    <a:p>
                      <a:pPr marL="0" indent="0" algn="ctr">
                        <a:buNone/>
                      </a:pPr>
                      <a:r>
                        <a:rPr lang="en-US" sz="1350" b="1" dirty="0">
                          <a:solidFill>
                            <a:srgbClr val="FFFFFF"/>
                          </a:solidFill>
                          <a:latin typeface="Arial" pitchFamily="34" charset="0"/>
                          <a:ea typeface="Arial" pitchFamily="34" charset="-122"/>
                          <a:cs typeface="Arial" pitchFamily="34" charset="-120"/>
                        </a:rPr>
                        <a:t>Bacterial</a:t>
                      </a:r>
                      <a:endParaRPr lang="en-US" sz="13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tc>
                  <a:txBody>
                    <a:bodyPr/>
                    <a:lstStyle/>
                    <a:p>
                      <a:pPr marL="0" indent="0" algn="ctr">
                        <a:buNone/>
                      </a:pPr>
                      <a:r>
                        <a:rPr lang="en-US" sz="1350" b="1" dirty="0">
                          <a:solidFill>
                            <a:srgbClr val="FFFFFF"/>
                          </a:solidFill>
                          <a:latin typeface="Arial" pitchFamily="34" charset="0"/>
                          <a:ea typeface="Arial" pitchFamily="34" charset="-122"/>
                          <a:cs typeface="Arial" pitchFamily="34" charset="-120"/>
                        </a:rPr>
                        <a:t>Viral</a:t>
                      </a:r>
                      <a:endParaRPr lang="en-US" sz="13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extLst>
                  <a:ext uri="{0D108BD9-81ED-4DB2-BD59-A6C34878D82A}">
                    <a16:rowId xmlns:a16="http://schemas.microsoft.com/office/drawing/2014/main" val="10000"/>
                  </a:ext>
                </a:extLst>
              </a:tr>
              <a:tr h="56692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Appearance</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Clear</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Turbid</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Clear</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Opening pressure (mm H2O)</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90 to 180</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Elevated</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Normal or mildly up</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extLst>
                  <a:ext uri="{0D108BD9-81ED-4DB2-BD59-A6C34878D82A}">
                    <a16:rowId xmlns:a16="http://schemas.microsoft.com/office/drawing/2014/main" val="10002"/>
                  </a:ext>
                </a:extLst>
              </a:tr>
              <a:tr h="56692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WBC (cells/uL)</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Below 5</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1,000 to 5,000, neutrophils</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50 to 1,000, lymphocytes</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Glucose (mg/dL)</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50 to 80</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Below 40</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Normal</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extLst>
                  <a:ext uri="{0D108BD9-81ED-4DB2-BD59-A6C34878D82A}">
                    <a16:rowId xmlns:a16="http://schemas.microsoft.com/office/drawing/2014/main" val="10004"/>
                  </a:ext>
                </a:extLst>
              </a:tr>
              <a:tr h="56692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Protein (mg/dL)</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15 to 45</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Above 200</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ctr">
                        <a:buNone/>
                      </a:pPr>
                      <a:r>
                        <a:rPr lang="en-US" sz="1250" dirty="0">
                          <a:solidFill>
                            <a:srgbClr val="212B36"/>
                          </a:solidFill>
                          <a:latin typeface="Arial" pitchFamily="34" charset="0"/>
                          <a:ea typeface="Arial" pitchFamily="34" charset="-122"/>
                          <a:cs typeface="Arial" pitchFamily="34" charset="-120"/>
                        </a:rPr>
                        <a:t>50 to 150</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6" name="Shape 3"/>
          <p:cNvSpPr/>
          <p:nvPr/>
        </p:nvSpPr>
        <p:spPr>
          <a:xfrm>
            <a:off x="502920" y="5029200"/>
            <a:ext cx="11185855" cy="1005840"/>
          </a:xfrm>
          <a:prstGeom prst="roundRect">
            <a:avLst>
              <a:gd name="adj" fmla="val 9091"/>
            </a:avLst>
          </a:prstGeom>
          <a:solidFill>
            <a:srgbClr val="EAEFF7"/>
          </a:solidFill>
          <a:ln w="12700">
            <a:solidFill>
              <a:srgbClr val="C6D2E4"/>
            </a:solidFill>
            <a:prstDash val="solid"/>
          </a:ln>
        </p:spPr>
        <p:txBody>
          <a:bodyPr/>
          <a:lstStyle/>
          <a:p>
            <a:endParaRPr/>
          </a:p>
        </p:txBody>
      </p:sp>
      <p:sp>
        <p:nvSpPr>
          <p:cNvPr id="7" name="Text 4"/>
          <p:cNvSpPr/>
          <p:nvPr/>
        </p:nvSpPr>
        <p:spPr>
          <a:xfrm>
            <a:off x="777240" y="5029200"/>
            <a:ext cx="10637215" cy="1005840"/>
          </a:xfrm>
          <a:prstGeom prst="rect">
            <a:avLst/>
          </a:prstGeom>
          <a:noFill/>
          <a:ln/>
        </p:spPr>
        <p:txBody>
          <a:bodyPr wrap="square" lIns="0" tIns="0" rIns="0" bIns="0" rtlCol="0" anchor="ctr"/>
          <a:lstStyle/>
          <a:p>
            <a:pPr marL="0" indent="0" algn="l">
              <a:buNone/>
            </a:pPr>
            <a:r>
              <a:rPr lang="en-US" sz="1350" b="1" dirty="0">
                <a:solidFill>
                  <a:srgbClr val="0C234B"/>
                </a:solidFill>
                <a:latin typeface="Aptos" pitchFamily="34" charset="0"/>
                <a:ea typeface="Arial" pitchFamily="34" charset="-122"/>
                <a:cs typeface="Arial" pitchFamily="34" charset="-120"/>
              </a:rPr>
              <a:t>Bacterial disease is near certain when any one is present:  </a:t>
            </a:r>
            <a:r>
              <a:rPr lang="en-US" sz="1350" dirty="0">
                <a:solidFill>
                  <a:srgbClr val="212B36"/>
                </a:solidFill>
                <a:latin typeface="Aptos" pitchFamily="34" charset="0"/>
                <a:ea typeface="Arial" pitchFamily="34" charset="-122"/>
                <a:cs typeface="Arial" pitchFamily="34" charset="-120"/>
              </a:rPr>
              <a:t>CSF WBC above 2,000  ·  neutrophils above 1,180  ·  protein above 220  ·  glucose below 34</a:t>
            </a:r>
          </a:p>
          <a:p>
            <a:r>
              <a:rPr lang="en-US" dirty="0">
                <a:solidFill>
                  <a:srgbClr val="FF0000"/>
                </a:solidFill>
              </a:rPr>
              <a:t>&gt;99% probability of bacterial meningitis)</a:t>
            </a:r>
            <a:endParaRPr lang="en-US" sz="1350" dirty="0">
              <a:solidFill>
                <a:srgbClr val="FF0000"/>
              </a:solidFill>
            </a:endParaRPr>
          </a:p>
        </p:txBody>
      </p:sp>
      <p:sp>
        <p:nvSpPr>
          <p:cNvPr id="8" name="Text 5"/>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Spanos JAMA 1989. Tunkel Clin Infect Dis 2004.</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15</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3</a:t>
            </a:r>
            <a:endParaRPr lang="en-US" sz="1250" dirty="0"/>
          </a:p>
        </p:txBody>
      </p:sp>
      <p:sp>
        <p:nvSpPr>
          <p:cNvPr id="6" name="Text 4"/>
          <p:cNvSpPr/>
          <p:nvPr/>
        </p:nvSpPr>
        <p:spPr>
          <a:xfrm>
            <a:off x="1828800" y="310896"/>
            <a:ext cx="9951415" cy="475488"/>
          </a:xfrm>
          <a:prstGeom prst="rect">
            <a:avLst/>
          </a:prstGeom>
          <a:noFill/>
          <a:ln/>
        </p:spPr>
        <p:txBody>
          <a:bodyPr wrap="square" lIns="0" tIns="0" rIns="0" bIns="0" rtlCol="0" anchor="ctr"/>
          <a:lstStyle/>
          <a:p>
            <a:pPr marL="0" indent="0" algn="l">
              <a:buNone/>
            </a:pPr>
            <a:r>
              <a:rPr lang="en-US" sz="2600" b="1" dirty="0">
                <a:solidFill>
                  <a:srgbClr val="0B274E"/>
                </a:solidFill>
                <a:latin typeface="Aptos" pitchFamily="34" charset="0"/>
                <a:ea typeface="Arial" pitchFamily="34" charset="-122"/>
                <a:cs typeface="Arial" pitchFamily="34" charset="-120"/>
              </a:rPr>
              <a:t>Purulent CSF at 80</a:t>
            </a:r>
            <a:endParaRPr lang="en-US" sz="2400" dirty="0"/>
          </a:p>
        </p:txBody>
      </p:sp>
      <p:sp>
        <p:nvSpPr>
          <p:cNvPr id="7" name="Shape 5"/>
          <p:cNvSpPr/>
          <p:nvPr/>
        </p:nvSpPr>
        <p:spPr>
          <a:xfrm>
            <a:off x="502920" y="969264"/>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80 year old man with acute headache, stiff neck, and confusion
T 39.0 C, HR 128, GCS 12
CT: pansinusitis, no mass effect
LP completed</a:t>
            </a:r>
            <a:endParaRPr lang="en-US" sz="1300" dirty="0"/>
          </a:p>
        </p:txBody>
      </p:sp>
      <p:sp>
        <p:nvSpPr>
          <p:cNvPr id="9" name="Shape 7"/>
          <p:cNvSpPr/>
          <p:nvPr/>
        </p:nvSpPr>
        <p:spPr>
          <a:xfrm>
            <a:off x="886968" y="3067909"/>
            <a:ext cx="5843016" cy="1170432"/>
          </a:xfrm>
          <a:prstGeom prst="roundRect">
            <a:avLst>
              <a:gd name="adj" fmla="val 5469"/>
            </a:avLst>
          </a:prstGeom>
          <a:solidFill>
            <a:srgbClr val="EAEFF7"/>
          </a:solidFill>
          <a:ln w="12700">
            <a:solidFill>
              <a:srgbClr val="C6D2E4"/>
            </a:solidFill>
            <a:prstDash val="solid"/>
          </a:ln>
        </p:spPr>
        <p:txBody>
          <a:bodyPr/>
          <a:lstStyle/>
          <a:p>
            <a:endParaRPr/>
          </a:p>
        </p:txBody>
      </p:sp>
      <p:sp>
        <p:nvSpPr>
          <p:cNvPr id="11" name="Text 9"/>
          <p:cNvSpPr/>
          <p:nvPr/>
        </p:nvSpPr>
        <p:spPr>
          <a:xfrm>
            <a:off x="1005840" y="3352930"/>
            <a:ext cx="5440680" cy="749808"/>
          </a:xfrm>
          <a:prstGeom prst="rect">
            <a:avLst/>
          </a:prstGeom>
          <a:noFill/>
          <a:ln/>
        </p:spPr>
        <p:txBody>
          <a:bodyPr wrap="square" lIns="0" tIns="0" rIns="0" bIns="0" rtlCol="0" anchor="t"/>
          <a:lstStyle/>
          <a:p>
            <a:pPr marL="0" indent="0" algn="l">
              <a:spcAft>
                <a:spcPts val="0"/>
              </a:spcAft>
              <a:buNone/>
            </a:pPr>
            <a:r>
              <a:rPr sz="1500" b="1" dirty="0">
                <a:solidFill>
                  <a:srgbClr val="0B274E"/>
                </a:solidFill>
                <a:latin typeface="Aptos"/>
              </a:rPr>
              <a:t>CSF: WBC 3,395, 90% neutrophils  •  glucose 15  •  protein 300  •  Gram stain negative</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Which is the most appropriate empiric regimen?</a:t>
            </a:r>
            <a:endParaRPr lang="en-US" sz="1550" dirty="0"/>
          </a:p>
        </p:txBody>
      </p:sp>
      <p:sp>
        <p:nvSpPr>
          <p:cNvPr id="15" name="Text 13"/>
          <p:cNvSpPr/>
          <p:nvPr/>
        </p:nvSpPr>
        <p:spPr>
          <a:xfrm>
            <a:off x="7589520" y="1700784"/>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Ceftriaxone + ampicillin</a:t>
            </a:r>
            <a:endParaRPr lang="en-US" sz="1150" dirty="0"/>
          </a:p>
        </p:txBody>
      </p:sp>
      <p:sp>
        <p:nvSpPr>
          <p:cNvPr id="18" name="Text 16"/>
          <p:cNvSpPr/>
          <p:nvPr/>
        </p:nvSpPr>
        <p:spPr>
          <a:xfrm>
            <a:off x="7589520" y="2514600"/>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Ceftriaxone + vancomycin</a:t>
            </a:r>
            <a:endParaRPr lang="en-US" sz="1150" dirty="0"/>
          </a:p>
        </p:txBody>
      </p:sp>
      <p:sp>
        <p:nvSpPr>
          <p:cNvPr id="21" name="Text 19"/>
          <p:cNvSpPr/>
          <p:nvPr/>
        </p:nvSpPr>
        <p:spPr>
          <a:xfrm>
            <a:off x="7589520" y="3328416"/>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Ceftriaxone + vancomycin + dexamethasone</a:t>
            </a:r>
            <a:endParaRPr lang="en-US" sz="1150" dirty="0"/>
          </a:p>
        </p:txBody>
      </p:sp>
      <p:sp>
        <p:nvSpPr>
          <p:cNvPr id="24" name="Text 22"/>
          <p:cNvSpPr/>
          <p:nvPr/>
        </p:nvSpPr>
        <p:spPr>
          <a:xfrm>
            <a:off x="7589520" y="4142232"/>
            <a:ext cx="4099255" cy="932688"/>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Ceftriaxone + vancomycin + ampicillin + dexamethasone</a:t>
            </a:r>
            <a:endParaRPr lang="en-US" sz="1150" dirty="0"/>
          </a:p>
        </p:txBody>
      </p:sp>
      <p:grpSp>
        <p:nvGrpSpPr>
          <p:cNvPr id="31" name="Group 30">
            <a:extLst>
              <a:ext uri="{FF2B5EF4-FFF2-40B4-BE49-F238E27FC236}">
                <a16:creationId xmlns:a16="http://schemas.microsoft.com/office/drawing/2014/main" id="{60A78900-4783-26ED-06A6-ECD50D21B050}"/>
              </a:ext>
            </a:extLst>
          </p:cNvPr>
          <p:cNvGrpSpPr/>
          <p:nvPr/>
        </p:nvGrpSpPr>
        <p:grpSpPr>
          <a:xfrm>
            <a:off x="7150608" y="1917905"/>
            <a:ext cx="310896" cy="3785616"/>
            <a:chOff x="7150608" y="1728216"/>
            <a:chExt cx="310896" cy="3785616"/>
          </a:xfrm>
        </p:grpSpPr>
        <p:sp>
          <p:nvSpPr>
            <p:cNvPr id="13" name="Shape 11"/>
            <p:cNvSpPr/>
            <p:nvPr/>
          </p:nvSpPr>
          <p:spPr>
            <a:xfrm>
              <a:off x="7150608" y="1728216"/>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172821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6" name="Shape 14"/>
            <p:cNvSpPr/>
            <p:nvPr/>
          </p:nvSpPr>
          <p:spPr>
            <a:xfrm>
              <a:off x="7150608" y="2542032"/>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542032"/>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9" name="Shape 17"/>
            <p:cNvSpPr/>
            <p:nvPr/>
          </p:nvSpPr>
          <p:spPr>
            <a:xfrm>
              <a:off x="7150608" y="3355848"/>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335584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2" name="Shape 20"/>
            <p:cNvSpPr/>
            <p:nvPr/>
          </p:nvSpPr>
          <p:spPr>
            <a:xfrm>
              <a:off x="7150608" y="4169664"/>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4169664"/>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5" name="Shape 23"/>
            <p:cNvSpPr/>
            <p:nvPr/>
          </p:nvSpPr>
          <p:spPr>
            <a:xfrm>
              <a:off x="7150608" y="5202936"/>
              <a:ext cx="310896" cy="310896"/>
            </a:xfrm>
            <a:prstGeom prst="ellipse">
              <a:avLst/>
            </a:prstGeom>
            <a:solidFill>
              <a:srgbClr val="FFFFFF"/>
            </a:solidFill>
            <a:ln w="17780">
              <a:solidFill>
                <a:srgbClr val="AB0520"/>
              </a:solidFill>
              <a:prstDash val="solid"/>
            </a:ln>
          </p:spPr>
          <p:txBody>
            <a:bodyPr/>
            <a:lstStyle/>
            <a:p>
              <a:endParaRPr/>
            </a:p>
          </p:txBody>
        </p:sp>
        <p:sp>
          <p:nvSpPr>
            <p:cNvPr id="26" name="Text 24"/>
            <p:cNvSpPr/>
            <p:nvPr/>
          </p:nvSpPr>
          <p:spPr>
            <a:xfrm>
              <a:off x="7150608" y="520293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E</a:t>
              </a:r>
              <a:endParaRPr lang="en-US" sz="1250" dirty="0"/>
            </a:p>
          </p:txBody>
        </p:sp>
      </p:grpSp>
      <p:sp>
        <p:nvSpPr>
          <p:cNvPr id="27" name="Text 25"/>
          <p:cNvSpPr/>
          <p:nvPr/>
        </p:nvSpPr>
        <p:spPr>
          <a:xfrm>
            <a:off x="7589520" y="5175504"/>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Ceftriaxone + vancomycin + acyclovir</a:t>
            </a:r>
            <a:endParaRPr lang="en-US" sz="11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16</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Empiric therapy, meningeal doses</a:t>
            </a:r>
            <a:endParaRPr lang="en-US" sz="3100" dirty="0"/>
          </a:p>
        </p:txBody>
      </p:sp>
      <p:sp>
        <p:nvSpPr>
          <p:cNvPr id="5" name="Shape 3"/>
          <p:cNvSpPr/>
          <p:nvPr/>
        </p:nvSpPr>
        <p:spPr>
          <a:xfrm>
            <a:off x="502920" y="950976"/>
            <a:ext cx="566928" cy="566928"/>
          </a:xfrm>
          <a:prstGeom prst="roundRect">
            <a:avLst>
              <a:gd name="adj" fmla="val 16129"/>
            </a:avLst>
          </a:prstGeom>
          <a:solidFill>
            <a:srgbClr val="1D7A46"/>
          </a:solidFill>
          <a:ln/>
        </p:spPr>
        <p:txBody>
          <a:bodyPr/>
          <a:lstStyle/>
          <a:p>
            <a:endParaRPr/>
          </a:p>
        </p:txBody>
      </p:sp>
      <p:pic>
        <p:nvPicPr>
          <p:cNvPr id="6" name="Image 0" descr="icons/check_w.png"/>
          <p:cNvPicPr>
            <a:picLocks noChangeAspect="1"/>
          </p:cNvPicPr>
          <p:nvPr/>
        </p:nvPicPr>
        <p:blipFill>
          <a:blip r:embed="rId3"/>
          <a:stretch>
            <a:fillRect/>
          </a:stretch>
        </p:blipFill>
        <p:spPr>
          <a:xfrm>
            <a:off x="644652" y="1092708"/>
            <a:ext cx="283464" cy="283464"/>
          </a:xfrm>
          <a:prstGeom prst="rect">
            <a:avLst/>
          </a:prstGeom>
        </p:spPr>
      </p:pic>
      <p:sp>
        <p:nvSpPr>
          <p:cNvPr id="7" name="Text 4"/>
          <p:cNvSpPr/>
          <p:nvPr/>
        </p:nvSpPr>
        <p:spPr>
          <a:xfrm>
            <a:off x="1216152" y="932688"/>
            <a:ext cx="10472623" cy="310896"/>
          </a:xfrm>
          <a:prstGeom prst="rect">
            <a:avLst/>
          </a:prstGeom>
          <a:noFill/>
          <a:ln/>
        </p:spPr>
        <p:txBody>
          <a:bodyPr wrap="square" lIns="0" tIns="0" rIns="0" bIns="0" rtlCol="0" anchor="ctr"/>
          <a:lstStyle/>
          <a:p>
            <a:pPr marL="0" indent="0" algn="l">
              <a:buNone/>
            </a:pPr>
            <a:r>
              <a:rPr lang="en-US" sz="1500" b="1" dirty="0">
                <a:solidFill>
                  <a:srgbClr val="1D7A46"/>
                </a:solidFill>
                <a:latin typeface="Aptos" pitchFamily="34" charset="0"/>
                <a:ea typeface="Arial" pitchFamily="34" charset="-122"/>
                <a:cs typeface="Arial" pitchFamily="34" charset="-120"/>
              </a:rPr>
              <a:t>ANSWER D   </a:t>
            </a:r>
            <a:r>
              <a:rPr lang="en-US" sz="1500" b="1" dirty="0">
                <a:solidFill>
                  <a:srgbClr val="212B36"/>
                </a:solidFill>
                <a:latin typeface="Aptos" pitchFamily="34" charset="0"/>
                <a:ea typeface="Arial" pitchFamily="34" charset="-122"/>
                <a:cs typeface="Arial" pitchFamily="34" charset="-120"/>
              </a:rPr>
              <a:t>All four: ceftriaxone, vancomycin, ampicillin, dexamethasone</a:t>
            </a:r>
            <a:endParaRPr lang="en-US" sz="1500" dirty="0"/>
          </a:p>
        </p:txBody>
      </p:sp>
      <p:sp>
        <p:nvSpPr>
          <p:cNvPr id="8" name="Text 5"/>
          <p:cNvSpPr/>
          <p:nvPr/>
        </p:nvSpPr>
        <p:spPr>
          <a:xfrm>
            <a:off x="1216152" y="1243584"/>
            <a:ext cx="10472623" cy="310896"/>
          </a:xfrm>
          <a:prstGeom prst="rect">
            <a:avLst/>
          </a:prstGeom>
          <a:noFill/>
          <a:ln/>
        </p:spPr>
        <p:txBody>
          <a:bodyPr wrap="square" lIns="0" tIns="0" rIns="0" bIns="0" rtlCol="0" anchor="ctr"/>
          <a:lstStyle/>
          <a:p>
            <a:pPr marL="0" indent="0" algn="l">
              <a:buNone/>
            </a:pPr>
            <a:r>
              <a:rPr lang="en-US" sz="1200" i="1" dirty="0">
                <a:solidFill>
                  <a:srgbClr val="5C6773"/>
                </a:solidFill>
                <a:latin typeface="Aptos" pitchFamily="34" charset="0"/>
                <a:ea typeface="Arial" pitchFamily="34" charset="-122"/>
                <a:cs typeface="Arial" pitchFamily="34" charset="-120"/>
              </a:rPr>
              <a:t>Over age 50 buys Listeria coverage. Purulent CSF buys the steroid. The negative Gram stain changes nothing.</a:t>
            </a:r>
            <a:endParaRPr lang="en-US" sz="12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02920" y="1847088"/>
          <a:ext cx="11183112" cy="3374136"/>
        </p:xfrm>
        <a:graphic>
          <a:graphicData uri="http://schemas.openxmlformats.org/drawingml/2006/table">
            <a:tbl>
              <a:tblPr/>
              <a:tblGrid>
                <a:gridCol w="265176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325112">
                  <a:extLst>
                    <a:ext uri="{9D8B030D-6E8A-4147-A177-3AD203B41FA5}">
                      <a16:colId xmlns:a16="http://schemas.microsoft.com/office/drawing/2014/main" val="20002"/>
                    </a:ext>
                  </a:extLst>
                </a:gridCol>
              </a:tblGrid>
              <a:tr h="411480">
                <a:tc>
                  <a:txBody>
                    <a:bodyPr/>
                    <a:lstStyle/>
                    <a:p>
                      <a:pPr marL="0" indent="0" algn="l">
                        <a:buNone/>
                      </a:pPr>
                      <a:r>
                        <a:rPr lang="en-US" sz="1300" b="1" dirty="0">
                          <a:solidFill>
                            <a:srgbClr val="FFFFFF"/>
                          </a:solidFill>
                          <a:latin typeface="Arial" pitchFamily="34" charset="0"/>
                          <a:ea typeface="Arial" pitchFamily="34" charset="-122"/>
                          <a:cs typeface="Arial" pitchFamily="34" charset="-120"/>
                        </a:rPr>
                        <a:t>Agent</a:t>
                      </a:r>
                      <a:endParaRPr lang="en-US" sz="130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tc>
                  <a:txBody>
                    <a:bodyPr/>
                    <a:lstStyle/>
                    <a:p>
                      <a:pPr marL="0" indent="0" algn="l">
                        <a:buNone/>
                      </a:pPr>
                      <a:r>
                        <a:rPr lang="en-US" sz="1300" b="1" dirty="0">
                          <a:solidFill>
                            <a:srgbClr val="FFFFFF"/>
                          </a:solidFill>
                          <a:latin typeface="Arial" pitchFamily="34" charset="0"/>
                          <a:ea typeface="Arial" pitchFamily="34" charset="-122"/>
                          <a:cs typeface="Arial" pitchFamily="34" charset="-120"/>
                        </a:rPr>
                        <a:t>Dose</a:t>
                      </a:r>
                      <a:endParaRPr lang="en-US" sz="130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tc>
                  <a:txBody>
                    <a:bodyPr/>
                    <a:lstStyle/>
                    <a:p>
                      <a:pPr marL="0" indent="0" algn="l">
                        <a:buNone/>
                      </a:pPr>
                      <a:r>
                        <a:rPr lang="en-US" sz="1300" b="1" dirty="0">
                          <a:solidFill>
                            <a:srgbClr val="FFFFFF"/>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0C234B"/>
                    </a:solidFill>
                  </a:tcPr>
                </a:tc>
                <a:extLst>
                  <a:ext uri="{0D108BD9-81ED-4DB2-BD59-A6C34878D82A}">
                    <a16:rowId xmlns:a16="http://schemas.microsoft.com/office/drawing/2014/main" val="10000"/>
                  </a:ext>
                </a:extLst>
              </a:tr>
              <a:tr h="65836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Vancomycin (Vancocin)</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25 to 30 mg/kg load, then 15 to 20 mg/kg q8 to 12h, AUC guided</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Covers ceftriaxone resistant pneumococcus</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48640">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Ceftriaxone (Rocephin)</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2 g IV q12h</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Meningeal dose, core Gram negative and pneumococcal coverage</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extLst>
                  <a:ext uri="{0D108BD9-81ED-4DB2-BD59-A6C34878D82A}">
                    <a16:rowId xmlns:a16="http://schemas.microsoft.com/office/drawing/2014/main" val="10002"/>
                  </a:ext>
                </a:extLst>
              </a:tr>
              <a:tr h="658368">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Ampicillin (Principen)</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2 g IV q4h</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Add if over 50, impaired cellular immunity, or pregnancy, for Listeria</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48640">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Dexamethasone (Decadron)</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10 mg IV q6h for 4 days</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With or just before the first antibiotic dose</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4F6FA"/>
                    </a:solidFill>
                  </a:tcPr>
                </a:tc>
                <a:extLst>
                  <a:ext uri="{0D108BD9-81ED-4DB2-BD59-A6C34878D82A}">
                    <a16:rowId xmlns:a16="http://schemas.microsoft.com/office/drawing/2014/main" val="10004"/>
                  </a:ext>
                </a:extLst>
              </a:tr>
              <a:tr h="548640">
                <a:tc>
                  <a:txBody>
                    <a:bodyPr/>
                    <a:lstStyle/>
                    <a:p>
                      <a:pPr marL="0" indent="0" algn="l">
                        <a:buNone/>
                      </a:pPr>
                      <a:r>
                        <a:rPr lang="en-US" sz="1250" b="1" dirty="0">
                          <a:solidFill>
                            <a:srgbClr val="212B36"/>
                          </a:solidFill>
                          <a:latin typeface="Arial" pitchFamily="34" charset="0"/>
                          <a:ea typeface="Arial" pitchFamily="34" charset="-122"/>
                          <a:cs typeface="Arial" pitchFamily="34" charset="-120"/>
                        </a:rPr>
                        <a:t>Acyclovir (Zovirax)</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10 mg/kg IV q8h</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tc>
                  <a:txBody>
                    <a:bodyPr/>
                    <a:lstStyle/>
                    <a:p>
                      <a:pPr marL="0" indent="0" algn="l">
                        <a:buNone/>
                      </a:pPr>
                      <a:r>
                        <a:rPr lang="en-US" sz="1250" dirty="0">
                          <a:solidFill>
                            <a:srgbClr val="212B36"/>
                          </a:solidFill>
                          <a:latin typeface="Arial" pitchFamily="34" charset="0"/>
                          <a:ea typeface="Arial" pitchFamily="34" charset="-122"/>
                          <a:cs typeface="Arial" pitchFamily="34" charset="-120"/>
                        </a:rPr>
                        <a:t>Add whenever encephalitis is on the differential</a:t>
                      </a:r>
                      <a:endParaRPr lang="en-US" sz="1250" dirty="0">
                        <a:latin typeface="Arial" charset="0"/>
                        <a:ea typeface="Arial" charset="0"/>
                        <a:cs typeface="Arial" charset="0"/>
                      </a:endParaRPr>
                    </a:p>
                  </a:txBody>
                  <a:tcPr anchor="ctr">
                    <a:lnL w="12700" cap="flat" cmpd="sng" algn="ctr">
                      <a:solidFill>
                        <a:srgbClr val="DCE2EB"/>
                      </a:solidFill>
                      <a:prstDash val="solid"/>
                      <a:round/>
                      <a:headEnd type="none" w="med" len="med"/>
                      <a:tailEnd type="none" w="med" len="med"/>
                    </a:lnL>
                    <a:lnR w="12700" cap="flat" cmpd="sng" algn="ctr">
                      <a:solidFill>
                        <a:srgbClr val="DCE2EB"/>
                      </a:solidFill>
                      <a:prstDash val="solid"/>
                      <a:round/>
                      <a:headEnd type="none" w="med" len="med"/>
                      <a:tailEnd type="none" w="med" len="med"/>
                    </a:lnR>
                    <a:lnT w="12700" cap="flat" cmpd="sng" algn="ctr">
                      <a:solidFill>
                        <a:srgbClr val="DCE2EB"/>
                      </a:solidFill>
                      <a:prstDash val="solid"/>
                      <a:round/>
                      <a:headEnd type="none" w="med" len="med"/>
                      <a:tailEnd type="none" w="med" len="med"/>
                    </a:lnT>
                    <a:lnB w="12700" cap="flat" cmpd="sng" algn="ctr">
                      <a:solidFill>
                        <a:srgbClr val="DCE2EB"/>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0" name="Text 6"/>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Tunkel Clin Infect Dis 2004. Rybak Am J Health Syst Pharm 2020 for vancomycin dosing.</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17</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Dexamethasone: earn the benefit</a:t>
            </a:r>
            <a:endParaRPr lang="en-US" sz="3100" dirty="0"/>
          </a:p>
        </p:txBody>
      </p:sp>
      <p:sp>
        <p:nvSpPr>
          <p:cNvPr id="5" name="Shape 3"/>
          <p:cNvSpPr/>
          <p:nvPr/>
        </p:nvSpPr>
        <p:spPr>
          <a:xfrm>
            <a:off x="502920" y="1234440"/>
            <a:ext cx="5120640" cy="4709160"/>
          </a:xfrm>
          <a:prstGeom prst="roundRect">
            <a:avLst>
              <a:gd name="adj" fmla="val 1748"/>
            </a:avLst>
          </a:prstGeom>
          <a:solidFill>
            <a:srgbClr val="F4F6FA"/>
          </a:solidFill>
          <a:ln w="12700">
            <a:solidFill>
              <a:srgbClr val="DCE2EB"/>
            </a:solidFill>
            <a:prstDash val="solid"/>
          </a:ln>
        </p:spPr>
        <p:txBody>
          <a:bodyPr/>
          <a:lstStyle/>
          <a:p>
            <a:endParaRPr/>
          </a:p>
        </p:txBody>
      </p:sp>
      <p:sp>
        <p:nvSpPr>
          <p:cNvPr id="6" name="Text 4"/>
          <p:cNvSpPr/>
          <p:nvPr/>
        </p:nvSpPr>
        <p:spPr>
          <a:xfrm>
            <a:off x="795528" y="1463040"/>
            <a:ext cx="4572000" cy="365760"/>
          </a:xfrm>
          <a:prstGeom prst="rect">
            <a:avLst/>
          </a:prstGeom>
          <a:noFill/>
          <a:ln/>
        </p:spPr>
        <p:txBody>
          <a:bodyPr wrap="square" lIns="0" tIns="0" rIns="0" bIns="0" rtlCol="0" anchor="ctr"/>
          <a:lstStyle/>
          <a:p>
            <a:pPr marL="0" indent="0">
              <a:buNone/>
            </a:pPr>
            <a:r>
              <a:rPr lang="en-US" sz="1600" b="1" dirty="0">
                <a:solidFill>
                  <a:srgbClr val="AB0520"/>
                </a:solidFill>
                <a:latin typeface="Aptos" pitchFamily="34" charset="0"/>
                <a:ea typeface="Arial" pitchFamily="34" charset="-122"/>
                <a:cs typeface="Arial" pitchFamily="34" charset="-120"/>
              </a:rPr>
              <a:t>The trial</a:t>
            </a:r>
            <a:endParaRPr lang="en-US" sz="1600" dirty="0"/>
          </a:p>
        </p:txBody>
      </p:sp>
      <p:sp>
        <p:nvSpPr>
          <p:cNvPr id="7" name="Text 5"/>
          <p:cNvSpPr/>
          <p:nvPr/>
        </p:nvSpPr>
        <p:spPr>
          <a:xfrm>
            <a:off x="795528" y="1874520"/>
            <a:ext cx="4572000" cy="822960"/>
          </a:xfrm>
          <a:prstGeom prst="rect">
            <a:avLst/>
          </a:prstGeom>
          <a:noFill/>
          <a:ln/>
        </p:spPr>
        <p:txBody>
          <a:bodyPr wrap="square" lIns="0" tIns="0" rIns="0" bIns="0" rtlCol="0" anchor="ctr"/>
          <a:lstStyle/>
          <a:p>
            <a:pPr marL="0" indent="0">
              <a:buNone/>
            </a:pPr>
            <a:r>
              <a:rPr lang="en-US" sz="1300" dirty="0">
                <a:solidFill>
                  <a:srgbClr val="5C6773"/>
                </a:solidFill>
                <a:latin typeface="Aptos" pitchFamily="34" charset="0"/>
                <a:ea typeface="Arial" pitchFamily="34" charset="-122"/>
                <a:cs typeface="Arial" pitchFamily="34" charset="-120"/>
              </a:rPr>
              <a:t>301 adults randomized to dexamethasone 10 mg IV q6h for 4 days, first dose before or with the first antibiotic dose.</a:t>
            </a:r>
            <a:endParaRPr lang="en-US" sz="1300" dirty="0"/>
          </a:p>
        </p:txBody>
      </p:sp>
      <p:sp>
        <p:nvSpPr>
          <p:cNvPr id="8" name="Text 6"/>
          <p:cNvSpPr/>
          <p:nvPr/>
        </p:nvSpPr>
        <p:spPr>
          <a:xfrm>
            <a:off x="1800762" y="2756916"/>
            <a:ext cx="4572000" cy="594360"/>
          </a:xfrm>
          <a:prstGeom prst="rect">
            <a:avLst/>
          </a:prstGeom>
          <a:noFill/>
          <a:ln/>
        </p:spPr>
        <p:txBody>
          <a:bodyPr wrap="square" lIns="0" tIns="0" rIns="0" bIns="0" rtlCol="0" anchor="ctr"/>
          <a:lstStyle/>
          <a:p>
            <a:pPr marL="0" indent="0">
              <a:buNone/>
            </a:pPr>
            <a:r>
              <a:rPr lang="en-US" sz="3400" b="1" dirty="0">
                <a:solidFill>
                  <a:srgbClr val="5C6773"/>
                </a:solidFill>
                <a:latin typeface="Aptos" pitchFamily="34" charset="0"/>
                <a:ea typeface="Arial" pitchFamily="34" charset="-122"/>
                <a:cs typeface="Arial" pitchFamily="34" charset="-120"/>
              </a:rPr>
              <a:t>25% </a:t>
            </a:r>
            <a:r>
              <a:rPr lang="en-US" sz="1600" dirty="0">
                <a:solidFill>
                  <a:srgbClr val="5C6773"/>
                </a:solidFill>
                <a:latin typeface="Aptos" pitchFamily="34" charset="0"/>
                <a:ea typeface="Arial" pitchFamily="34" charset="-122"/>
                <a:cs typeface="Arial" pitchFamily="34" charset="-120"/>
              </a:rPr>
              <a:t>to</a:t>
            </a:r>
            <a:r>
              <a:rPr lang="en-US" sz="3400" b="1" dirty="0">
                <a:solidFill>
                  <a:srgbClr val="1D7A46"/>
                </a:solidFill>
                <a:latin typeface="Aptos" pitchFamily="34" charset="0"/>
                <a:ea typeface="Arial" pitchFamily="34" charset="-122"/>
                <a:cs typeface="Arial" pitchFamily="34" charset="-120"/>
              </a:rPr>
              <a:t> 15%</a:t>
            </a:r>
            <a:endParaRPr lang="en-US" sz="3400" dirty="0"/>
          </a:p>
        </p:txBody>
      </p:sp>
      <p:sp>
        <p:nvSpPr>
          <p:cNvPr id="9" name="Text 7"/>
          <p:cNvSpPr/>
          <p:nvPr/>
        </p:nvSpPr>
        <p:spPr>
          <a:xfrm>
            <a:off x="2047650" y="3337560"/>
            <a:ext cx="4572000" cy="274320"/>
          </a:xfrm>
          <a:prstGeom prst="rect">
            <a:avLst/>
          </a:prstGeom>
          <a:noFill/>
          <a:ln/>
        </p:spPr>
        <p:txBody>
          <a:bodyPr wrap="square" lIns="0" tIns="0" rIns="0" bIns="0" rtlCol="0" anchor="ctr"/>
          <a:lstStyle/>
          <a:p>
            <a:pPr marL="0" indent="0">
              <a:buNone/>
            </a:pPr>
            <a:r>
              <a:rPr lang="en-US" sz="1200" dirty="0">
                <a:solidFill>
                  <a:srgbClr val="5C6773"/>
                </a:solidFill>
                <a:latin typeface="Aptos" pitchFamily="34" charset="0"/>
                <a:ea typeface="Arial" pitchFamily="34" charset="-122"/>
                <a:cs typeface="Arial" pitchFamily="34" charset="-120"/>
              </a:rPr>
              <a:t>unfavorable outcome</a:t>
            </a:r>
            <a:endParaRPr lang="en-US" sz="1200" dirty="0"/>
          </a:p>
        </p:txBody>
      </p:sp>
      <p:sp>
        <p:nvSpPr>
          <p:cNvPr id="10" name="Text 8"/>
          <p:cNvSpPr/>
          <p:nvPr/>
        </p:nvSpPr>
        <p:spPr>
          <a:xfrm>
            <a:off x="1861318" y="3787947"/>
            <a:ext cx="4572000" cy="594360"/>
          </a:xfrm>
          <a:prstGeom prst="rect">
            <a:avLst/>
          </a:prstGeom>
          <a:noFill/>
          <a:ln/>
        </p:spPr>
        <p:txBody>
          <a:bodyPr wrap="square" lIns="0" tIns="0" rIns="0" bIns="0" rtlCol="0" anchor="ctr"/>
          <a:lstStyle/>
          <a:p>
            <a:pPr marL="0" indent="0">
              <a:buNone/>
            </a:pPr>
            <a:r>
              <a:rPr lang="en-US" sz="3400" b="1" dirty="0">
                <a:solidFill>
                  <a:srgbClr val="5C6773"/>
                </a:solidFill>
                <a:latin typeface="Aptos" pitchFamily="34" charset="0"/>
                <a:ea typeface="Arial" pitchFamily="34" charset="-122"/>
                <a:cs typeface="Arial" pitchFamily="34" charset="-120"/>
              </a:rPr>
              <a:t>15% </a:t>
            </a:r>
            <a:r>
              <a:rPr lang="en-US" sz="1600" dirty="0">
                <a:solidFill>
                  <a:srgbClr val="5C6773"/>
                </a:solidFill>
                <a:latin typeface="Aptos" pitchFamily="34" charset="0"/>
                <a:ea typeface="Arial" pitchFamily="34" charset="-122"/>
                <a:cs typeface="Arial" pitchFamily="34" charset="-120"/>
              </a:rPr>
              <a:t>to</a:t>
            </a:r>
            <a:r>
              <a:rPr lang="en-US" sz="3400" b="1" dirty="0">
                <a:solidFill>
                  <a:srgbClr val="1D7A46"/>
                </a:solidFill>
                <a:latin typeface="Aptos" pitchFamily="34" charset="0"/>
                <a:ea typeface="Arial" pitchFamily="34" charset="-122"/>
                <a:cs typeface="Arial" pitchFamily="34" charset="-120"/>
              </a:rPr>
              <a:t> 7%</a:t>
            </a:r>
            <a:endParaRPr lang="en-US" sz="3400" dirty="0"/>
          </a:p>
        </p:txBody>
      </p:sp>
      <p:sp>
        <p:nvSpPr>
          <p:cNvPr id="11" name="Text 9"/>
          <p:cNvSpPr/>
          <p:nvPr/>
        </p:nvSpPr>
        <p:spPr>
          <a:xfrm>
            <a:off x="1051560" y="4398354"/>
            <a:ext cx="4572000" cy="320040"/>
          </a:xfrm>
          <a:prstGeom prst="rect">
            <a:avLst/>
          </a:prstGeom>
          <a:noFill/>
          <a:ln/>
        </p:spPr>
        <p:txBody>
          <a:bodyPr wrap="square" lIns="0" tIns="0" rIns="0" bIns="0" rtlCol="0" anchor="ctr"/>
          <a:lstStyle/>
          <a:p>
            <a:pPr marL="0" indent="0">
              <a:buNone/>
            </a:pPr>
            <a:r>
              <a:rPr lang="en-US" sz="1200" dirty="0">
                <a:solidFill>
                  <a:srgbClr val="5C6773"/>
                </a:solidFill>
                <a:latin typeface="Aptos" pitchFamily="34" charset="0"/>
                <a:ea typeface="Arial" pitchFamily="34" charset="-122"/>
                <a:cs typeface="Arial" pitchFamily="34" charset="-120"/>
              </a:rPr>
              <a:t>mortality, benefit clearest in pneumococcal disease</a:t>
            </a:r>
            <a:endParaRPr lang="en-US" sz="1200" dirty="0"/>
          </a:p>
        </p:txBody>
      </p:sp>
      <p:sp>
        <p:nvSpPr>
          <p:cNvPr id="12" name="Shape 10"/>
          <p:cNvSpPr/>
          <p:nvPr/>
        </p:nvSpPr>
        <p:spPr>
          <a:xfrm>
            <a:off x="5943600" y="1234440"/>
            <a:ext cx="5742432" cy="4709160"/>
          </a:xfrm>
          <a:prstGeom prst="roundRect">
            <a:avLst>
              <a:gd name="adj" fmla="val 1748"/>
            </a:avLst>
          </a:prstGeom>
          <a:solidFill>
            <a:srgbClr val="F4F6FA"/>
          </a:solidFill>
          <a:ln w="12700">
            <a:solidFill>
              <a:srgbClr val="DCE2EB"/>
            </a:solidFill>
            <a:prstDash val="solid"/>
          </a:ln>
        </p:spPr>
        <p:txBody>
          <a:bodyPr/>
          <a:lstStyle/>
          <a:p>
            <a:endParaRPr/>
          </a:p>
        </p:txBody>
      </p:sp>
      <p:sp>
        <p:nvSpPr>
          <p:cNvPr id="13" name="Text 11"/>
          <p:cNvSpPr/>
          <p:nvPr/>
        </p:nvSpPr>
        <p:spPr>
          <a:xfrm>
            <a:off x="6236208" y="1463040"/>
            <a:ext cx="5120640" cy="365760"/>
          </a:xfrm>
          <a:prstGeom prst="rect">
            <a:avLst/>
          </a:prstGeom>
          <a:noFill/>
          <a:ln/>
        </p:spPr>
        <p:txBody>
          <a:bodyPr wrap="square" lIns="0" tIns="0" rIns="0" bIns="0" rtlCol="0" anchor="ctr"/>
          <a:lstStyle/>
          <a:p>
            <a:pPr marL="0" indent="0">
              <a:buNone/>
            </a:pPr>
            <a:r>
              <a:rPr lang="en-US" sz="1600" b="1" dirty="0">
                <a:solidFill>
                  <a:srgbClr val="0C234B"/>
                </a:solidFill>
                <a:latin typeface="Aptos" pitchFamily="34" charset="0"/>
                <a:ea typeface="Arial" pitchFamily="34" charset="-122"/>
                <a:cs typeface="Arial" pitchFamily="34" charset="-120"/>
              </a:rPr>
              <a:t>The rules</a:t>
            </a:r>
            <a:endParaRPr lang="en-US" sz="1600" dirty="0"/>
          </a:p>
        </p:txBody>
      </p:sp>
      <p:sp>
        <p:nvSpPr>
          <p:cNvPr id="14" name="Text 12"/>
          <p:cNvSpPr/>
          <p:nvPr/>
        </p:nvSpPr>
        <p:spPr>
          <a:xfrm>
            <a:off x="6190488" y="1508760"/>
            <a:ext cx="5166360" cy="3840480"/>
          </a:xfrm>
          <a:prstGeom prst="rect">
            <a:avLst/>
          </a:prstGeom>
          <a:noFill/>
          <a:ln/>
        </p:spPr>
        <p:txBody>
          <a:bodyPr wrap="square" lIns="0" tIns="0" rIns="0" bIns="0" rtlCol="0" anchor="ctr"/>
          <a:lstStyle/>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Give it for suspected or proven pneumococcal meningitis: classic presentation, cloudy CSF, Gram positive diplococci, or CSF WBC above 1,000.</a:t>
            </a:r>
            <a:endParaRPr lang="en-US" sz="1400" dirty="0"/>
          </a:p>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First dose with or just before the first antibiotic dose.</a:t>
            </a:r>
            <a:endParaRPr lang="en-US" sz="1400" dirty="0"/>
          </a:p>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Do not start it once antibiotics are already running. The window has closed.</a:t>
            </a:r>
            <a:endParaRPr lang="en-US" sz="1400" dirty="0"/>
          </a:p>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Continue the 4 days only if pneumococcus is confirmed, otherwise stop.</a:t>
            </a:r>
            <a:endParaRPr lang="en-US" sz="1400" dirty="0"/>
          </a:p>
        </p:txBody>
      </p:sp>
      <p:sp>
        <p:nvSpPr>
          <p:cNvPr id="15" name="Text 13"/>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de Gans and van de Beek NEJM 2002.</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256032"/>
            <a:ext cx="11274552" cy="502920"/>
          </a:xfrm>
          <a:prstGeom prst="rect">
            <a:avLst/>
          </a:prstGeom>
          <a:noFill/>
          <a:ln/>
        </p:spPr>
        <p:txBody>
          <a:bodyPr wrap="square" lIns="0" tIns="0" rIns="0" bIns="0" rtlCol="0" anchor="ctr"/>
          <a:lstStyle/>
          <a:p>
            <a:pPr marL="0" indent="0">
              <a:buNone/>
            </a:pPr>
            <a:r>
              <a:rPr lang="en-US" sz="2800" b="1" dirty="0">
                <a:solidFill>
                  <a:srgbClr val="A51C30"/>
                </a:solidFill>
                <a:latin typeface="Calibri" pitchFamily="34" charset="0"/>
                <a:ea typeface="Calibri" pitchFamily="34" charset="-122"/>
                <a:cs typeface="Calibri" pitchFamily="34" charset="-120"/>
              </a:rPr>
              <a:t>Adjunctive dexamethasone in adult bacterial meningitis</a:t>
            </a:r>
            <a:endParaRPr lang="en-US" sz="2800" dirty="0"/>
          </a:p>
        </p:txBody>
      </p:sp>
      <p:sp>
        <p:nvSpPr>
          <p:cNvPr id="3" name="Text 1"/>
          <p:cNvSpPr/>
          <p:nvPr/>
        </p:nvSpPr>
        <p:spPr>
          <a:xfrm>
            <a:off x="457200" y="786384"/>
            <a:ext cx="11274552" cy="274320"/>
          </a:xfrm>
          <a:prstGeom prst="rect">
            <a:avLst/>
          </a:prstGeom>
          <a:noFill/>
          <a:ln/>
        </p:spPr>
        <p:txBody>
          <a:bodyPr wrap="square" lIns="0" tIns="0" rIns="0" bIns="0" rtlCol="0" anchor="ctr"/>
          <a:lstStyle/>
          <a:p>
            <a:pPr marL="0" indent="0">
              <a:buNone/>
            </a:pPr>
            <a:r>
              <a:rPr lang="en-US" sz="1200" i="1" dirty="0">
                <a:solidFill>
                  <a:srgbClr val="595959"/>
                </a:solidFill>
                <a:latin typeface="Calibri" pitchFamily="34" charset="0"/>
                <a:ea typeface="Calibri" pitchFamily="34" charset="-122"/>
                <a:cs typeface="Calibri" pitchFamily="34" charset="-120"/>
              </a:rPr>
              <a:t>de Gans and van de Beek, New England Journal of Medicine, published 11/14/2002</a:t>
            </a:r>
            <a:endParaRPr lang="en-US" sz="1200" dirty="0"/>
          </a:p>
        </p:txBody>
      </p:sp>
      <p:sp>
        <p:nvSpPr>
          <p:cNvPr id="4" name="Shape 2"/>
          <p:cNvSpPr/>
          <p:nvPr/>
        </p:nvSpPr>
        <p:spPr>
          <a:xfrm>
            <a:off x="457200" y="1188720"/>
            <a:ext cx="3246120" cy="3703320"/>
          </a:xfrm>
          <a:prstGeom prst="roundRect">
            <a:avLst>
              <a:gd name="adj" fmla="val 2254"/>
            </a:avLst>
          </a:prstGeom>
          <a:solidFill>
            <a:srgbClr val="F4F4F4"/>
          </a:solidFill>
          <a:ln/>
        </p:spPr>
        <p:txBody>
          <a:bodyPr/>
          <a:lstStyle/>
          <a:p>
            <a:endParaRPr lang="en-US"/>
          </a:p>
        </p:txBody>
      </p:sp>
      <p:sp>
        <p:nvSpPr>
          <p:cNvPr id="5" name="Text 3"/>
          <p:cNvSpPr/>
          <p:nvPr/>
        </p:nvSpPr>
        <p:spPr>
          <a:xfrm>
            <a:off x="676656" y="1371600"/>
            <a:ext cx="2834640" cy="292608"/>
          </a:xfrm>
          <a:prstGeom prst="rect">
            <a:avLst/>
          </a:prstGeom>
          <a:noFill/>
          <a:ln/>
        </p:spPr>
        <p:txBody>
          <a:bodyPr wrap="square" lIns="0" tIns="0" rIns="0" bIns="0" rtlCol="0" anchor="ctr"/>
          <a:lstStyle/>
          <a:p>
            <a:pPr marL="0" indent="0">
              <a:buNone/>
            </a:pPr>
            <a:r>
              <a:rPr lang="en-US" sz="1500" b="1" dirty="0">
                <a:solidFill>
                  <a:srgbClr val="A51C30"/>
                </a:solidFill>
                <a:latin typeface="Calibri" pitchFamily="34" charset="0"/>
                <a:ea typeface="Calibri" pitchFamily="34" charset="-122"/>
                <a:cs typeface="Calibri" pitchFamily="34" charset="-120"/>
              </a:rPr>
              <a:t>Trial design</a:t>
            </a:r>
            <a:endParaRPr lang="en-US" sz="1500" dirty="0"/>
          </a:p>
        </p:txBody>
      </p:sp>
      <p:sp>
        <p:nvSpPr>
          <p:cNvPr id="6" name="Text 4"/>
          <p:cNvSpPr/>
          <p:nvPr/>
        </p:nvSpPr>
        <p:spPr>
          <a:xfrm>
            <a:off x="676656" y="1755648"/>
            <a:ext cx="2852928" cy="1371600"/>
          </a:xfrm>
          <a:prstGeom prst="rect">
            <a:avLst/>
          </a:prstGeom>
          <a:noFill/>
          <a:ln/>
        </p:spPr>
        <p:txBody>
          <a:bodyPr wrap="square" lIns="0" tIns="0" rIns="0" bIns="0" rtlCol="0" anchor="t"/>
          <a:lstStyle/>
          <a:p>
            <a:pPr marL="342900" indent="-342900">
              <a:spcAft>
                <a:spcPts val="800"/>
              </a:spcAft>
              <a:buSzPct val="100000"/>
              <a:buChar char="•"/>
            </a:pPr>
            <a:r>
              <a:rPr lang="en-US" sz="1150" dirty="0">
                <a:solidFill>
                  <a:srgbClr val="3A3A3A"/>
                </a:solidFill>
                <a:latin typeface="Calibri" pitchFamily="34" charset="0"/>
                <a:ea typeface="Calibri" pitchFamily="34" charset="-122"/>
                <a:cs typeface="Calibri" pitchFamily="34" charset="-120"/>
              </a:rPr>
              <a:t>301 adults with suspected bacterial meningitis, randomized, double blind</a:t>
            </a:r>
            <a:endParaRPr lang="en-US" sz="1150" dirty="0"/>
          </a:p>
          <a:p>
            <a:pPr marL="342900" indent="-342900">
              <a:spcAft>
                <a:spcPts val="800"/>
              </a:spcAft>
              <a:buSzPct val="100000"/>
              <a:buChar char="•"/>
            </a:pPr>
            <a:r>
              <a:rPr lang="en-US" sz="1150" dirty="0">
                <a:solidFill>
                  <a:srgbClr val="3A3A3A"/>
                </a:solidFill>
                <a:latin typeface="Calibri" pitchFamily="34" charset="0"/>
                <a:ea typeface="Calibri" pitchFamily="34" charset="-122"/>
                <a:cs typeface="Calibri" pitchFamily="34" charset="-120"/>
              </a:rPr>
              <a:t>Dexamethasone (Decadron) 10 mg IV q6h for 4 days vs placebo</a:t>
            </a:r>
            <a:endParaRPr lang="en-US" sz="1150" dirty="0"/>
          </a:p>
          <a:p>
            <a:pPr marL="342900" indent="-342900">
              <a:spcAft>
                <a:spcPts val="800"/>
              </a:spcAft>
              <a:buSzPct val="100000"/>
              <a:buChar char="•"/>
            </a:pPr>
            <a:r>
              <a:rPr lang="en-US" sz="1150" dirty="0">
                <a:solidFill>
                  <a:srgbClr val="3A3A3A"/>
                </a:solidFill>
                <a:latin typeface="Calibri" pitchFamily="34" charset="0"/>
                <a:ea typeface="Calibri" pitchFamily="34" charset="-122"/>
                <a:cs typeface="Calibri" pitchFamily="34" charset="-120"/>
              </a:rPr>
              <a:t>First dose 15 to 20 minutes before or with the first antibiotic dose</a:t>
            </a:r>
            <a:endParaRPr lang="en-US" sz="1150" dirty="0"/>
          </a:p>
        </p:txBody>
      </p:sp>
      <p:sp>
        <p:nvSpPr>
          <p:cNvPr id="7" name="Text 5"/>
          <p:cNvSpPr/>
          <p:nvPr/>
        </p:nvSpPr>
        <p:spPr>
          <a:xfrm>
            <a:off x="676656" y="3163824"/>
            <a:ext cx="2852928" cy="384048"/>
          </a:xfrm>
          <a:prstGeom prst="rect">
            <a:avLst/>
          </a:prstGeom>
          <a:noFill/>
          <a:ln/>
        </p:spPr>
        <p:txBody>
          <a:bodyPr wrap="square" lIns="0" tIns="0" rIns="0" bIns="0" rtlCol="0" anchor="t"/>
          <a:lstStyle/>
          <a:p>
            <a:pPr marL="0" indent="0">
              <a:buNone/>
            </a:pPr>
            <a:r>
              <a:rPr lang="en-US" sz="1200" b="1" dirty="0">
                <a:solidFill>
                  <a:srgbClr val="A51C30"/>
                </a:solidFill>
                <a:latin typeface="Calibri" pitchFamily="34" charset="0"/>
                <a:ea typeface="Calibri" pitchFamily="34" charset="-122"/>
                <a:cs typeface="Calibri" pitchFamily="34" charset="-120"/>
              </a:rPr>
              <a:t>Primary endpoint: Glasgow Outcome Scale at 8 weeks</a:t>
            </a:r>
            <a:endParaRPr lang="en-US" sz="1200" dirty="0"/>
          </a:p>
        </p:txBody>
      </p:sp>
      <p:sp>
        <p:nvSpPr>
          <p:cNvPr id="8" name="Text 6"/>
          <p:cNvSpPr/>
          <p:nvPr/>
        </p:nvSpPr>
        <p:spPr>
          <a:xfrm>
            <a:off x="676656" y="3593592"/>
            <a:ext cx="182880" cy="182880"/>
          </a:xfrm>
          <a:prstGeom prst="roundRect">
            <a:avLst>
              <a:gd name="adj" fmla="val 20000"/>
            </a:avLst>
          </a:prstGeom>
          <a:solidFill>
            <a:srgbClr val="F7E8EA"/>
          </a:solidFill>
          <a:ln w="9525">
            <a:solidFill>
              <a:srgbClr val="D9B8BE"/>
            </a:solidFill>
          </a:ln>
        </p:spPr>
        <p:txBody>
          <a:bodyPr wrap="square" lIns="0" tIns="0" rIns="0" bIns="0" rtlCol="0" anchor="ctr"/>
          <a:lstStyle/>
          <a:p>
            <a:pPr marL="0" indent="0" algn="ctr">
              <a:buNone/>
            </a:pPr>
            <a:r>
              <a:rPr lang="en-US" sz="1000" b="1" dirty="0">
                <a:solidFill>
                  <a:srgbClr val="6E1220"/>
                </a:solidFill>
                <a:latin typeface="Calibri" pitchFamily="34" charset="0"/>
                <a:ea typeface="Calibri" pitchFamily="34" charset="-122"/>
                <a:cs typeface="Calibri" pitchFamily="34" charset="-120"/>
              </a:rPr>
              <a:t>1</a:t>
            </a:r>
            <a:endParaRPr lang="en-US" sz="1000" dirty="0"/>
          </a:p>
        </p:txBody>
      </p:sp>
      <p:sp>
        <p:nvSpPr>
          <p:cNvPr id="9" name="Text 7"/>
          <p:cNvSpPr/>
          <p:nvPr/>
        </p:nvSpPr>
        <p:spPr>
          <a:xfrm>
            <a:off x="932688" y="3575304"/>
            <a:ext cx="2596896" cy="219456"/>
          </a:xfrm>
          <a:prstGeom prst="rect">
            <a:avLst/>
          </a:prstGeom>
          <a:noFill/>
          <a:ln/>
        </p:spPr>
        <p:txBody>
          <a:bodyPr wrap="square" lIns="0" tIns="0" rIns="0" bIns="0" rtlCol="0" anchor="ctr"/>
          <a:lstStyle/>
          <a:p>
            <a:pPr marL="0" indent="0">
              <a:buNone/>
            </a:pPr>
            <a:r>
              <a:rPr lang="en-US" sz="1050" dirty="0">
                <a:solidFill>
                  <a:srgbClr val="3A3A3A"/>
                </a:solidFill>
                <a:latin typeface="Calibri" pitchFamily="34" charset="0"/>
                <a:ea typeface="Calibri" pitchFamily="34" charset="-122"/>
                <a:cs typeface="Calibri" pitchFamily="34" charset="-120"/>
              </a:rPr>
              <a:t>Death</a:t>
            </a:r>
            <a:endParaRPr lang="en-US" sz="1050" dirty="0"/>
          </a:p>
        </p:txBody>
      </p:sp>
      <p:sp>
        <p:nvSpPr>
          <p:cNvPr id="10" name="Text 8"/>
          <p:cNvSpPr/>
          <p:nvPr/>
        </p:nvSpPr>
        <p:spPr>
          <a:xfrm>
            <a:off x="676656" y="3813048"/>
            <a:ext cx="182880" cy="182880"/>
          </a:xfrm>
          <a:prstGeom prst="roundRect">
            <a:avLst>
              <a:gd name="adj" fmla="val 20000"/>
            </a:avLst>
          </a:prstGeom>
          <a:solidFill>
            <a:srgbClr val="F7E8EA"/>
          </a:solidFill>
          <a:ln w="9525">
            <a:solidFill>
              <a:srgbClr val="D9B8BE"/>
            </a:solidFill>
          </a:ln>
        </p:spPr>
        <p:txBody>
          <a:bodyPr wrap="square" lIns="0" tIns="0" rIns="0" bIns="0" rtlCol="0" anchor="ctr"/>
          <a:lstStyle/>
          <a:p>
            <a:pPr marL="0" indent="0" algn="ctr">
              <a:buNone/>
            </a:pPr>
            <a:r>
              <a:rPr lang="en-US" sz="1000" b="1" dirty="0">
                <a:solidFill>
                  <a:srgbClr val="6E1220"/>
                </a:solidFill>
                <a:latin typeface="Calibri" pitchFamily="34" charset="0"/>
                <a:ea typeface="Calibri" pitchFamily="34" charset="-122"/>
                <a:cs typeface="Calibri" pitchFamily="34" charset="-120"/>
              </a:rPr>
              <a:t>2</a:t>
            </a:r>
            <a:endParaRPr lang="en-US" sz="1000" dirty="0"/>
          </a:p>
        </p:txBody>
      </p:sp>
      <p:sp>
        <p:nvSpPr>
          <p:cNvPr id="11" name="Text 9"/>
          <p:cNvSpPr/>
          <p:nvPr/>
        </p:nvSpPr>
        <p:spPr>
          <a:xfrm>
            <a:off x="932688" y="3794760"/>
            <a:ext cx="2596896" cy="219456"/>
          </a:xfrm>
          <a:prstGeom prst="rect">
            <a:avLst/>
          </a:prstGeom>
          <a:noFill/>
          <a:ln/>
        </p:spPr>
        <p:txBody>
          <a:bodyPr wrap="square" lIns="0" tIns="0" rIns="0" bIns="0" rtlCol="0" anchor="ctr"/>
          <a:lstStyle/>
          <a:p>
            <a:pPr marL="0" indent="0">
              <a:buNone/>
            </a:pPr>
            <a:r>
              <a:rPr lang="en-US" sz="1050" dirty="0">
                <a:solidFill>
                  <a:srgbClr val="3A3A3A"/>
                </a:solidFill>
                <a:latin typeface="Calibri" pitchFamily="34" charset="0"/>
                <a:ea typeface="Calibri" pitchFamily="34" charset="-122"/>
                <a:cs typeface="Calibri" pitchFamily="34" charset="-120"/>
              </a:rPr>
              <a:t>Persistent vegetative state</a:t>
            </a:r>
            <a:endParaRPr lang="en-US" sz="1050" dirty="0"/>
          </a:p>
        </p:txBody>
      </p:sp>
      <p:sp>
        <p:nvSpPr>
          <p:cNvPr id="12" name="Text 10"/>
          <p:cNvSpPr/>
          <p:nvPr/>
        </p:nvSpPr>
        <p:spPr>
          <a:xfrm>
            <a:off x="676656" y="4032504"/>
            <a:ext cx="182880" cy="182880"/>
          </a:xfrm>
          <a:prstGeom prst="roundRect">
            <a:avLst>
              <a:gd name="adj" fmla="val 20000"/>
            </a:avLst>
          </a:prstGeom>
          <a:solidFill>
            <a:srgbClr val="F7E8EA"/>
          </a:solidFill>
          <a:ln w="9525">
            <a:solidFill>
              <a:srgbClr val="D9B8BE"/>
            </a:solidFill>
          </a:ln>
        </p:spPr>
        <p:txBody>
          <a:bodyPr wrap="square" lIns="0" tIns="0" rIns="0" bIns="0" rtlCol="0" anchor="ctr"/>
          <a:lstStyle/>
          <a:p>
            <a:pPr marL="0" indent="0" algn="ctr">
              <a:buNone/>
            </a:pPr>
            <a:r>
              <a:rPr lang="en-US" sz="1000" b="1" dirty="0">
                <a:solidFill>
                  <a:srgbClr val="6E1220"/>
                </a:solidFill>
                <a:latin typeface="Calibri" pitchFamily="34" charset="0"/>
                <a:ea typeface="Calibri" pitchFamily="34" charset="-122"/>
                <a:cs typeface="Calibri" pitchFamily="34" charset="-120"/>
              </a:rPr>
              <a:t>3</a:t>
            </a:r>
            <a:endParaRPr lang="en-US" sz="1000" dirty="0"/>
          </a:p>
        </p:txBody>
      </p:sp>
      <p:sp>
        <p:nvSpPr>
          <p:cNvPr id="13" name="Text 11"/>
          <p:cNvSpPr/>
          <p:nvPr/>
        </p:nvSpPr>
        <p:spPr>
          <a:xfrm>
            <a:off x="932688" y="4014216"/>
            <a:ext cx="2596896" cy="219456"/>
          </a:xfrm>
          <a:prstGeom prst="rect">
            <a:avLst/>
          </a:prstGeom>
          <a:noFill/>
          <a:ln/>
        </p:spPr>
        <p:txBody>
          <a:bodyPr wrap="square" lIns="0" tIns="0" rIns="0" bIns="0" rtlCol="0" anchor="ctr"/>
          <a:lstStyle/>
          <a:p>
            <a:pPr marL="0" indent="0">
              <a:buNone/>
            </a:pPr>
            <a:r>
              <a:rPr lang="en-US" sz="1050" dirty="0">
                <a:solidFill>
                  <a:srgbClr val="3A3A3A"/>
                </a:solidFill>
                <a:latin typeface="Calibri" pitchFamily="34" charset="0"/>
                <a:ea typeface="Calibri" pitchFamily="34" charset="-122"/>
                <a:cs typeface="Calibri" pitchFamily="34" charset="-120"/>
              </a:rPr>
              <a:t>Severe disability, dependent</a:t>
            </a:r>
            <a:endParaRPr lang="en-US" sz="1050" dirty="0"/>
          </a:p>
        </p:txBody>
      </p:sp>
      <p:sp>
        <p:nvSpPr>
          <p:cNvPr id="14" name="Text 12"/>
          <p:cNvSpPr/>
          <p:nvPr/>
        </p:nvSpPr>
        <p:spPr>
          <a:xfrm>
            <a:off x="676656" y="4251960"/>
            <a:ext cx="182880" cy="182880"/>
          </a:xfrm>
          <a:prstGeom prst="roundRect">
            <a:avLst>
              <a:gd name="adj" fmla="val 20000"/>
            </a:avLst>
          </a:prstGeom>
          <a:solidFill>
            <a:srgbClr val="F7E8EA"/>
          </a:solidFill>
          <a:ln w="9525">
            <a:solidFill>
              <a:srgbClr val="D9B8BE"/>
            </a:solidFill>
          </a:ln>
        </p:spPr>
        <p:txBody>
          <a:bodyPr wrap="square" lIns="0" tIns="0" rIns="0" bIns="0" rtlCol="0" anchor="ctr"/>
          <a:lstStyle/>
          <a:p>
            <a:pPr marL="0" indent="0" algn="ctr">
              <a:buNone/>
            </a:pPr>
            <a:r>
              <a:rPr lang="en-US" sz="1000" b="1" dirty="0">
                <a:solidFill>
                  <a:srgbClr val="6E1220"/>
                </a:solidFill>
                <a:latin typeface="Calibri" pitchFamily="34" charset="0"/>
                <a:ea typeface="Calibri" pitchFamily="34" charset="-122"/>
                <a:cs typeface="Calibri" pitchFamily="34" charset="-120"/>
              </a:rPr>
              <a:t>4</a:t>
            </a:r>
            <a:endParaRPr lang="en-US" sz="1000" dirty="0"/>
          </a:p>
        </p:txBody>
      </p:sp>
      <p:sp>
        <p:nvSpPr>
          <p:cNvPr id="15" name="Text 13"/>
          <p:cNvSpPr/>
          <p:nvPr/>
        </p:nvSpPr>
        <p:spPr>
          <a:xfrm>
            <a:off x="932688" y="4233672"/>
            <a:ext cx="2596896" cy="219456"/>
          </a:xfrm>
          <a:prstGeom prst="rect">
            <a:avLst/>
          </a:prstGeom>
          <a:noFill/>
          <a:ln/>
        </p:spPr>
        <p:txBody>
          <a:bodyPr wrap="square" lIns="0" tIns="0" rIns="0" bIns="0" rtlCol="0" anchor="ctr"/>
          <a:lstStyle/>
          <a:p>
            <a:pPr marL="0" indent="0">
              <a:buNone/>
            </a:pPr>
            <a:r>
              <a:rPr lang="en-US" sz="1050" dirty="0">
                <a:solidFill>
                  <a:srgbClr val="3A3A3A"/>
                </a:solidFill>
                <a:latin typeface="Calibri" pitchFamily="34" charset="0"/>
                <a:ea typeface="Calibri" pitchFamily="34" charset="-122"/>
                <a:cs typeface="Calibri" pitchFamily="34" charset="-120"/>
              </a:rPr>
              <a:t>Moderate disability, independent</a:t>
            </a:r>
            <a:endParaRPr lang="en-US" sz="1050" dirty="0"/>
          </a:p>
        </p:txBody>
      </p:sp>
      <p:sp>
        <p:nvSpPr>
          <p:cNvPr id="16" name="Text 14"/>
          <p:cNvSpPr/>
          <p:nvPr/>
        </p:nvSpPr>
        <p:spPr>
          <a:xfrm>
            <a:off x="676656" y="4471416"/>
            <a:ext cx="182880" cy="182880"/>
          </a:xfrm>
          <a:prstGeom prst="roundRect">
            <a:avLst>
              <a:gd name="adj" fmla="val 20000"/>
            </a:avLst>
          </a:prstGeom>
          <a:solidFill>
            <a:srgbClr val="E7F2EB"/>
          </a:solidFill>
          <a:ln w="9525">
            <a:solidFill>
              <a:srgbClr val="BFDCCB"/>
            </a:solidFill>
          </a:ln>
        </p:spPr>
        <p:txBody>
          <a:bodyPr wrap="square" lIns="0" tIns="0" rIns="0" bIns="0" rtlCol="0" anchor="ctr"/>
          <a:lstStyle/>
          <a:p>
            <a:pPr marL="0" indent="0" algn="ctr">
              <a:buNone/>
            </a:pPr>
            <a:r>
              <a:rPr lang="en-US" sz="1000" b="1" dirty="0">
                <a:solidFill>
                  <a:srgbClr val="155A34"/>
                </a:solidFill>
                <a:latin typeface="Calibri" pitchFamily="34" charset="0"/>
                <a:ea typeface="Calibri" pitchFamily="34" charset="-122"/>
                <a:cs typeface="Calibri" pitchFamily="34" charset="-120"/>
              </a:rPr>
              <a:t>5</a:t>
            </a:r>
            <a:endParaRPr lang="en-US" sz="1000" dirty="0"/>
          </a:p>
        </p:txBody>
      </p:sp>
      <p:sp>
        <p:nvSpPr>
          <p:cNvPr id="17" name="Text 15"/>
          <p:cNvSpPr/>
          <p:nvPr/>
        </p:nvSpPr>
        <p:spPr>
          <a:xfrm>
            <a:off x="932688" y="4453128"/>
            <a:ext cx="2596896" cy="219456"/>
          </a:xfrm>
          <a:prstGeom prst="rect">
            <a:avLst/>
          </a:prstGeom>
          <a:noFill/>
          <a:ln/>
        </p:spPr>
        <p:txBody>
          <a:bodyPr wrap="square" lIns="0" tIns="0" rIns="0" bIns="0" rtlCol="0" anchor="ctr"/>
          <a:lstStyle/>
          <a:p>
            <a:pPr marL="0" indent="0">
              <a:buNone/>
            </a:pPr>
            <a:r>
              <a:rPr lang="en-US" sz="1050" dirty="0">
                <a:solidFill>
                  <a:srgbClr val="3A3A3A"/>
                </a:solidFill>
                <a:latin typeface="Calibri" pitchFamily="34" charset="0"/>
                <a:ea typeface="Calibri" pitchFamily="34" charset="-122"/>
                <a:cs typeface="Calibri" pitchFamily="34" charset="-120"/>
              </a:rPr>
              <a:t>Good recovery, resumes normal life</a:t>
            </a:r>
            <a:endParaRPr lang="en-US" sz="1050" dirty="0"/>
          </a:p>
        </p:txBody>
      </p:sp>
      <p:sp>
        <p:nvSpPr>
          <p:cNvPr id="18" name="Text 16"/>
          <p:cNvSpPr/>
          <p:nvPr/>
        </p:nvSpPr>
        <p:spPr>
          <a:xfrm>
            <a:off x="676656" y="4718304"/>
            <a:ext cx="2852928" cy="164592"/>
          </a:xfrm>
          <a:prstGeom prst="rect">
            <a:avLst/>
          </a:prstGeom>
          <a:noFill/>
          <a:ln/>
        </p:spPr>
        <p:txBody>
          <a:bodyPr wrap="square" lIns="0" tIns="0" rIns="0" bIns="0" rtlCol="0" anchor="t"/>
          <a:lstStyle/>
          <a:p>
            <a:pPr marL="0" indent="0">
              <a:buNone/>
            </a:pPr>
            <a:r>
              <a:rPr lang="en-US" sz="900" i="1" dirty="0">
                <a:solidFill>
                  <a:srgbClr val="595959"/>
                </a:solidFill>
                <a:latin typeface="Calibri" pitchFamily="34" charset="0"/>
                <a:ea typeface="Calibri" pitchFamily="34" charset="-122"/>
                <a:cs typeface="Calibri" pitchFamily="34" charset="-120"/>
              </a:rPr>
              <a:t>Scores 1 to 4 unfavorable, only 5 favorable</a:t>
            </a:r>
            <a:endParaRPr lang="en-US" sz="900" dirty="0"/>
          </a:p>
        </p:txBody>
      </p:sp>
      <p:sp>
        <p:nvSpPr>
          <p:cNvPr id="19" name="Text 17"/>
          <p:cNvSpPr/>
          <p:nvPr/>
        </p:nvSpPr>
        <p:spPr>
          <a:xfrm>
            <a:off x="3977640" y="1371600"/>
            <a:ext cx="4206240" cy="292608"/>
          </a:xfrm>
          <a:prstGeom prst="rect">
            <a:avLst/>
          </a:prstGeom>
          <a:noFill/>
          <a:ln/>
        </p:spPr>
        <p:txBody>
          <a:bodyPr wrap="square" lIns="0" tIns="0" rIns="0" bIns="0" rtlCol="0" anchor="ctr"/>
          <a:lstStyle/>
          <a:p>
            <a:pPr marL="0" indent="0">
              <a:buNone/>
            </a:pPr>
            <a:r>
              <a:rPr lang="en-US" sz="1500" b="1" dirty="0">
                <a:solidFill>
                  <a:srgbClr val="A51C30"/>
                </a:solidFill>
                <a:latin typeface="Calibri" pitchFamily="34" charset="0"/>
                <a:ea typeface="Calibri" pitchFamily="34" charset="-122"/>
                <a:cs typeface="Calibri" pitchFamily="34" charset="-120"/>
              </a:rPr>
              <a:t>Outcomes at 8 weeks</a:t>
            </a:r>
            <a:endParaRPr lang="en-US" sz="1500" dirty="0"/>
          </a:p>
        </p:txBody>
      </p:sp>
      <p:graphicFrame>
        <p:nvGraphicFramePr>
          <p:cNvPr id="20" name="Chart 0"/>
          <p:cNvGraphicFramePr/>
          <p:nvPr/>
        </p:nvGraphicFramePr>
        <p:xfrm>
          <a:off x="3977640" y="1737360"/>
          <a:ext cx="4206240" cy="2633472"/>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 18"/>
          <p:cNvSpPr/>
          <p:nvPr/>
        </p:nvSpPr>
        <p:spPr>
          <a:xfrm>
            <a:off x="3977640" y="4453128"/>
            <a:ext cx="4206240" cy="502920"/>
          </a:xfrm>
          <a:prstGeom prst="rect">
            <a:avLst/>
          </a:prstGeom>
          <a:noFill/>
          <a:ln/>
        </p:spPr>
        <p:txBody>
          <a:bodyPr wrap="square" lIns="0" tIns="0" rIns="0" bIns="0" rtlCol="0" anchor="t"/>
          <a:lstStyle/>
          <a:p>
            <a:pPr marL="0" indent="0">
              <a:buNone/>
            </a:pPr>
            <a:r>
              <a:rPr lang="en-US" sz="1050" i="1" dirty="0">
                <a:solidFill>
                  <a:srgbClr val="595959"/>
                </a:solidFill>
                <a:latin typeface="Calibri" pitchFamily="34" charset="0"/>
                <a:ea typeface="Calibri" pitchFamily="34" charset="-122"/>
                <a:cs typeface="Calibri" pitchFamily="34" charset="-120"/>
              </a:rPr>
              <a:t>Unfavorable outcome RR 0.59, death RR 0.48. NNT 10 for unfavorable outcome and 12 for death. Benefit concentrated in pneumococcal disease.</a:t>
            </a:r>
            <a:endParaRPr lang="en-US" sz="1050" dirty="0"/>
          </a:p>
        </p:txBody>
      </p:sp>
      <p:sp>
        <p:nvSpPr>
          <p:cNvPr id="22" name="Shape 19"/>
          <p:cNvSpPr/>
          <p:nvPr/>
        </p:nvSpPr>
        <p:spPr>
          <a:xfrm>
            <a:off x="8458200" y="1188720"/>
            <a:ext cx="3273552" cy="3703320"/>
          </a:xfrm>
          <a:prstGeom prst="roundRect">
            <a:avLst>
              <a:gd name="adj" fmla="val 2235"/>
            </a:avLst>
          </a:prstGeom>
          <a:solidFill>
            <a:srgbClr val="F4F4F4"/>
          </a:solidFill>
          <a:ln/>
        </p:spPr>
        <p:txBody>
          <a:bodyPr/>
          <a:lstStyle/>
          <a:p>
            <a:endParaRPr lang="en-US"/>
          </a:p>
        </p:txBody>
      </p:sp>
      <p:sp>
        <p:nvSpPr>
          <p:cNvPr id="23" name="Text 20"/>
          <p:cNvSpPr/>
          <p:nvPr/>
        </p:nvSpPr>
        <p:spPr>
          <a:xfrm>
            <a:off x="8677656" y="1371600"/>
            <a:ext cx="2880360" cy="292608"/>
          </a:xfrm>
          <a:prstGeom prst="rect">
            <a:avLst/>
          </a:prstGeom>
          <a:noFill/>
          <a:ln/>
        </p:spPr>
        <p:txBody>
          <a:bodyPr wrap="square" lIns="0" tIns="0" rIns="0" bIns="0" rtlCol="0" anchor="ctr"/>
          <a:lstStyle/>
          <a:p>
            <a:pPr marL="0" indent="0">
              <a:buNone/>
            </a:pPr>
            <a:r>
              <a:rPr lang="en-US" sz="1500" b="1" dirty="0">
                <a:solidFill>
                  <a:srgbClr val="A51C30"/>
                </a:solidFill>
                <a:latin typeface="Calibri" pitchFamily="34" charset="0"/>
                <a:ea typeface="Calibri" pitchFamily="34" charset="-122"/>
                <a:cs typeface="Calibri" pitchFamily="34" charset="-120"/>
              </a:rPr>
              <a:t>Into practice: IDSA 2004</a:t>
            </a:r>
            <a:endParaRPr lang="en-US" sz="1500" dirty="0"/>
          </a:p>
        </p:txBody>
      </p:sp>
      <p:sp>
        <p:nvSpPr>
          <p:cNvPr id="24" name="Text 21"/>
          <p:cNvSpPr/>
          <p:nvPr/>
        </p:nvSpPr>
        <p:spPr>
          <a:xfrm>
            <a:off x="8677656" y="1783080"/>
            <a:ext cx="2880360" cy="2971800"/>
          </a:xfrm>
          <a:prstGeom prst="rect">
            <a:avLst/>
          </a:prstGeom>
          <a:noFill/>
          <a:ln/>
        </p:spPr>
        <p:txBody>
          <a:bodyPr wrap="square" lIns="0" tIns="0" rIns="0" bIns="0" rtlCol="0" anchor="t"/>
          <a:lstStyle/>
          <a:p>
            <a:pPr marL="342900" indent="-342900">
              <a:spcAft>
                <a:spcPts val="1000"/>
              </a:spcAft>
              <a:buSzPct val="100000"/>
              <a:buChar char="•"/>
            </a:pPr>
            <a:r>
              <a:rPr lang="en-US" sz="1200" dirty="0">
                <a:solidFill>
                  <a:srgbClr val="3A3A3A"/>
                </a:solidFill>
                <a:latin typeface="Calibri" pitchFamily="34" charset="0"/>
                <a:ea typeface="Calibri" pitchFamily="34" charset="-122"/>
                <a:cs typeface="Calibri" pitchFamily="34" charset="-120"/>
              </a:rPr>
              <a:t>Dexamethasone (Decadron) 0.15 mg/kg IV q6h for 2 to 4 days</a:t>
            </a:r>
            <a:endParaRPr lang="en-US" sz="1200" dirty="0"/>
          </a:p>
          <a:p>
            <a:pPr marL="342900" indent="-342900">
              <a:spcAft>
                <a:spcPts val="1000"/>
              </a:spcAft>
              <a:buSzPct val="100000"/>
              <a:buChar char="•"/>
            </a:pPr>
            <a:r>
              <a:rPr lang="en-US" sz="1200" dirty="0">
                <a:solidFill>
                  <a:srgbClr val="3A3A3A"/>
                </a:solidFill>
                <a:latin typeface="Calibri" pitchFamily="34" charset="0"/>
                <a:ea typeface="Calibri" pitchFamily="34" charset="-122"/>
                <a:cs typeface="Calibri" pitchFamily="34" charset="-120"/>
              </a:rPr>
              <a:t>Continue only if pneumococcus is confirmed on Gram stain or culture</a:t>
            </a:r>
            <a:endParaRPr lang="en-US" sz="1200" dirty="0"/>
          </a:p>
          <a:p>
            <a:pPr marL="342900" indent="-342900">
              <a:spcAft>
                <a:spcPts val="1000"/>
              </a:spcAft>
              <a:buSzPct val="100000"/>
              <a:buChar char="•"/>
            </a:pPr>
            <a:r>
              <a:rPr lang="en-US" sz="1200" dirty="0">
                <a:solidFill>
                  <a:srgbClr val="3A3A3A"/>
                </a:solidFill>
                <a:latin typeface="Calibri" pitchFamily="34" charset="0"/>
                <a:ea typeface="Calibri" pitchFamily="34" charset="-122"/>
                <a:cs typeface="Calibri" pitchFamily="34" charset="-120"/>
              </a:rPr>
              <a:t>Stop if Listeria monocytogenes is identified</a:t>
            </a:r>
            <a:endParaRPr lang="en-US" sz="1200" dirty="0"/>
          </a:p>
          <a:p>
            <a:pPr marL="342900" indent="-342900">
              <a:spcAft>
                <a:spcPts val="1000"/>
              </a:spcAft>
              <a:buSzPct val="100000"/>
              <a:buChar char="•"/>
            </a:pPr>
            <a:r>
              <a:rPr lang="en-US" sz="1200" dirty="0">
                <a:solidFill>
                  <a:srgbClr val="3A3A3A"/>
                </a:solidFill>
                <a:latin typeface="Calibri" pitchFamily="34" charset="0"/>
                <a:ea typeface="Calibri" pitchFamily="34" charset="-122"/>
                <a:cs typeface="Calibri" pitchFamily="34" charset="-120"/>
              </a:rPr>
              <a:t>Benefit not replicated in resource limited settings (Malawi and Vietnam trials, 2007)</a:t>
            </a:r>
            <a:endParaRPr lang="en-US" sz="1200" dirty="0"/>
          </a:p>
        </p:txBody>
      </p:sp>
      <p:sp>
        <p:nvSpPr>
          <p:cNvPr id="25" name="Text 22"/>
          <p:cNvSpPr/>
          <p:nvPr/>
        </p:nvSpPr>
        <p:spPr>
          <a:xfrm>
            <a:off x="457200" y="4992624"/>
            <a:ext cx="3657600" cy="274320"/>
          </a:xfrm>
          <a:prstGeom prst="rect">
            <a:avLst/>
          </a:prstGeom>
          <a:noFill/>
          <a:ln/>
        </p:spPr>
        <p:txBody>
          <a:bodyPr wrap="square" lIns="0" tIns="0" rIns="0" bIns="0" rtlCol="0" anchor="ctr"/>
          <a:lstStyle/>
          <a:p>
            <a:pPr marL="0" indent="0">
              <a:buNone/>
            </a:pPr>
            <a:r>
              <a:rPr lang="en-US" sz="1300" b="1" dirty="0">
                <a:solidFill>
                  <a:srgbClr val="A51C30"/>
                </a:solidFill>
                <a:latin typeface="Calibri" pitchFamily="34" charset="0"/>
                <a:ea typeface="Calibri" pitchFamily="34" charset="-122"/>
                <a:cs typeface="Calibri" pitchFamily="34" charset="-120"/>
              </a:rPr>
              <a:t>Why timing matters</a:t>
            </a:r>
            <a:endParaRPr lang="en-US" sz="1300" dirty="0"/>
          </a:p>
        </p:txBody>
      </p:sp>
      <p:sp>
        <p:nvSpPr>
          <p:cNvPr id="26" name="Text 23"/>
          <p:cNvSpPr/>
          <p:nvPr/>
        </p:nvSpPr>
        <p:spPr>
          <a:xfrm>
            <a:off x="457200" y="5303520"/>
            <a:ext cx="2514600" cy="777240"/>
          </a:xfrm>
          <a:prstGeom prst="roundRect">
            <a:avLst>
              <a:gd name="adj" fmla="val 9412"/>
            </a:avLst>
          </a:prstGeom>
          <a:solidFill>
            <a:srgbClr val="F7E8EA"/>
          </a:solidFill>
          <a:ln w="9525">
            <a:solidFill>
              <a:srgbClr val="D9B8BE"/>
            </a:solidFill>
          </a:ln>
        </p:spPr>
        <p:txBody>
          <a:bodyPr wrap="square" rtlCol="0" anchor="ctr"/>
          <a:lstStyle/>
          <a:p>
            <a:pPr marL="0" indent="0" algn="ctr">
              <a:buNone/>
            </a:pPr>
            <a:r>
              <a:rPr lang="en-US" sz="1200" b="1" dirty="0">
                <a:solidFill>
                  <a:srgbClr val="6E1220"/>
                </a:solidFill>
                <a:latin typeface="Calibri" pitchFamily="34" charset="0"/>
                <a:ea typeface="Calibri" pitchFamily="34" charset="-122"/>
                <a:cs typeface="Calibri" pitchFamily="34" charset="-120"/>
              </a:rPr>
              <a:t>First antibiotic dose</a:t>
            </a:r>
            <a:endParaRPr lang="en-US" sz="1200" dirty="0"/>
          </a:p>
          <a:p>
            <a:pPr marL="0" indent="0" algn="ctr">
              <a:buNone/>
            </a:pPr>
            <a:r>
              <a:rPr lang="en-US" sz="1050" dirty="0">
                <a:solidFill>
                  <a:srgbClr val="595959"/>
                </a:solidFill>
                <a:latin typeface="Calibri" pitchFamily="34" charset="0"/>
                <a:ea typeface="Calibri" pitchFamily="34" charset="-122"/>
                <a:cs typeface="Calibri" pitchFamily="34" charset="-120"/>
              </a:rPr>
              <a:t>rapid bacteriolysis</a:t>
            </a:r>
            <a:endParaRPr lang="en-US" sz="1200" dirty="0"/>
          </a:p>
        </p:txBody>
      </p:sp>
      <p:sp>
        <p:nvSpPr>
          <p:cNvPr id="27" name="Shape 24"/>
          <p:cNvSpPr/>
          <p:nvPr/>
        </p:nvSpPr>
        <p:spPr>
          <a:xfrm>
            <a:off x="3035808" y="5573268"/>
            <a:ext cx="274320" cy="237744"/>
          </a:xfrm>
          <a:prstGeom prst="rightArrow">
            <a:avLst/>
          </a:prstGeom>
          <a:solidFill>
            <a:srgbClr val="9A9A9A"/>
          </a:solidFill>
          <a:ln/>
        </p:spPr>
        <p:txBody>
          <a:bodyPr/>
          <a:lstStyle/>
          <a:p>
            <a:endParaRPr lang="en-US"/>
          </a:p>
        </p:txBody>
      </p:sp>
      <p:sp>
        <p:nvSpPr>
          <p:cNvPr id="28" name="Text 25"/>
          <p:cNvSpPr/>
          <p:nvPr/>
        </p:nvSpPr>
        <p:spPr>
          <a:xfrm>
            <a:off x="3374136" y="5303520"/>
            <a:ext cx="2514600" cy="777240"/>
          </a:xfrm>
          <a:prstGeom prst="roundRect">
            <a:avLst>
              <a:gd name="adj" fmla="val 9412"/>
            </a:avLst>
          </a:prstGeom>
          <a:solidFill>
            <a:srgbClr val="F7E8EA"/>
          </a:solidFill>
          <a:ln w="9525">
            <a:solidFill>
              <a:srgbClr val="D9B8BE"/>
            </a:solidFill>
          </a:ln>
        </p:spPr>
        <p:txBody>
          <a:bodyPr wrap="square" rtlCol="0" anchor="ctr"/>
          <a:lstStyle/>
          <a:p>
            <a:pPr marL="0" indent="0" algn="ctr">
              <a:buNone/>
            </a:pPr>
            <a:r>
              <a:rPr lang="en-US" sz="1200" b="1" dirty="0">
                <a:solidFill>
                  <a:srgbClr val="6E1220"/>
                </a:solidFill>
                <a:latin typeface="Calibri" pitchFamily="34" charset="0"/>
                <a:ea typeface="Calibri" pitchFamily="34" charset="-122"/>
                <a:cs typeface="Calibri" pitchFamily="34" charset="-120"/>
              </a:rPr>
              <a:t>Cell wall debris released</a:t>
            </a:r>
            <a:endParaRPr lang="en-US" sz="1200" dirty="0"/>
          </a:p>
          <a:p>
            <a:pPr marL="0" indent="0" algn="ctr">
              <a:buNone/>
            </a:pPr>
            <a:r>
              <a:rPr lang="en-US" sz="1050" dirty="0">
                <a:solidFill>
                  <a:srgbClr val="595959"/>
                </a:solidFill>
                <a:latin typeface="Calibri" pitchFamily="34" charset="0"/>
                <a:ea typeface="Calibri" pitchFamily="34" charset="-122"/>
                <a:cs typeface="Calibri" pitchFamily="34" charset="-120"/>
              </a:rPr>
              <a:t>peptidoglycan, lipoteichoic acid</a:t>
            </a:r>
            <a:endParaRPr lang="en-US" sz="1200" dirty="0"/>
          </a:p>
        </p:txBody>
      </p:sp>
      <p:sp>
        <p:nvSpPr>
          <p:cNvPr id="29" name="Shape 26"/>
          <p:cNvSpPr/>
          <p:nvPr/>
        </p:nvSpPr>
        <p:spPr>
          <a:xfrm>
            <a:off x="5952744" y="5573268"/>
            <a:ext cx="274320" cy="237744"/>
          </a:xfrm>
          <a:prstGeom prst="rightArrow">
            <a:avLst/>
          </a:prstGeom>
          <a:solidFill>
            <a:srgbClr val="9A9A9A"/>
          </a:solidFill>
          <a:ln/>
        </p:spPr>
        <p:txBody>
          <a:bodyPr/>
          <a:lstStyle/>
          <a:p>
            <a:endParaRPr lang="en-US"/>
          </a:p>
        </p:txBody>
      </p:sp>
      <p:sp>
        <p:nvSpPr>
          <p:cNvPr id="30" name="Text 27"/>
          <p:cNvSpPr/>
          <p:nvPr/>
        </p:nvSpPr>
        <p:spPr>
          <a:xfrm>
            <a:off x="6291072" y="5303520"/>
            <a:ext cx="2514600" cy="777240"/>
          </a:xfrm>
          <a:prstGeom prst="roundRect">
            <a:avLst>
              <a:gd name="adj" fmla="val 9412"/>
            </a:avLst>
          </a:prstGeom>
          <a:solidFill>
            <a:srgbClr val="F7E8EA"/>
          </a:solidFill>
          <a:ln w="9525">
            <a:solidFill>
              <a:srgbClr val="D9B8BE"/>
            </a:solidFill>
          </a:ln>
        </p:spPr>
        <p:txBody>
          <a:bodyPr wrap="square" rtlCol="0" anchor="ctr"/>
          <a:lstStyle/>
          <a:p>
            <a:pPr marL="0" indent="0" algn="ctr">
              <a:buNone/>
            </a:pPr>
            <a:r>
              <a:rPr lang="en-US" sz="1200" b="1" dirty="0">
                <a:solidFill>
                  <a:srgbClr val="6E1220"/>
                </a:solidFill>
                <a:latin typeface="Calibri" pitchFamily="34" charset="0"/>
                <a:ea typeface="Calibri" pitchFamily="34" charset="-122"/>
                <a:cs typeface="Calibri" pitchFamily="34" charset="-120"/>
              </a:rPr>
              <a:t>Cytokine surge</a:t>
            </a:r>
            <a:endParaRPr lang="en-US" sz="1200" dirty="0"/>
          </a:p>
          <a:p>
            <a:pPr marL="0" indent="0" algn="ctr">
              <a:buNone/>
            </a:pPr>
            <a:r>
              <a:rPr lang="en-US" sz="1050" dirty="0">
                <a:solidFill>
                  <a:srgbClr val="595959"/>
                </a:solidFill>
                <a:latin typeface="Calibri" pitchFamily="34" charset="0"/>
                <a:ea typeface="Calibri" pitchFamily="34" charset="-122"/>
                <a:cs typeface="Calibri" pitchFamily="34" charset="-120"/>
              </a:rPr>
              <a:t>TNF-alpha and IL-1</a:t>
            </a:r>
            <a:endParaRPr lang="en-US" sz="1200" dirty="0"/>
          </a:p>
        </p:txBody>
      </p:sp>
      <p:sp>
        <p:nvSpPr>
          <p:cNvPr id="31" name="Shape 28"/>
          <p:cNvSpPr/>
          <p:nvPr/>
        </p:nvSpPr>
        <p:spPr>
          <a:xfrm>
            <a:off x="8869680" y="5573268"/>
            <a:ext cx="274320" cy="237744"/>
          </a:xfrm>
          <a:prstGeom prst="rightArrow">
            <a:avLst/>
          </a:prstGeom>
          <a:solidFill>
            <a:srgbClr val="9A9A9A"/>
          </a:solidFill>
          <a:ln/>
        </p:spPr>
        <p:txBody>
          <a:bodyPr/>
          <a:lstStyle/>
          <a:p>
            <a:endParaRPr lang="en-US"/>
          </a:p>
        </p:txBody>
      </p:sp>
      <p:sp>
        <p:nvSpPr>
          <p:cNvPr id="32" name="Text 29"/>
          <p:cNvSpPr/>
          <p:nvPr/>
        </p:nvSpPr>
        <p:spPr>
          <a:xfrm>
            <a:off x="9217152" y="5303520"/>
            <a:ext cx="2514600" cy="777240"/>
          </a:xfrm>
          <a:prstGeom prst="roundRect">
            <a:avLst>
              <a:gd name="adj" fmla="val 9412"/>
            </a:avLst>
          </a:prstGeom>
          <a:solidFill>
            <a:srgbClr val="E7F2EB"/>
          </a:solidFill>
          <a:ln w="9525">
            <a:solidFill>
              <a:srgbClr val="BFDCCB"/>
            </a:solidFill>
          </a:ln>
        </p:spPr>
        <p:txBody>
          <a:bodyPr wrap="square" rtlCol="0" anchor="ctr"/>
          <a:lstStyle/>
          <a:p>
            <a:pPr marL="0" indent="0" algn="ctr">
              <a:buNone/>
            </a:pPr>
            <a:r>
              <a:rPr lang="en-US" sz="1200" b="1" dirty="0">
                <a:solidFill>
                  <a:srgbClr val="155A34"/>
                </a:solidFill>
                <a:latin typeface="Calibri" pitchFamily="34" charset="0"/>
                <a:ea typeface="Calibri" pitchFamily="34" charset="-122"/>
                <a:cs typeface="Calibri" pitchFamily="34" charset="-120"/>
              </a:rPr>
              <a:t>Steroid given first</a:t>
            </a:r>
            <a:endParaRPr lang="en-US" sz="1200" dirty="0"/>
          </a:p>
          <a:p>
            <a:pPr marL="0" indent="0" algn="ctr">
              <a:buNone/>
            </a:pPr>
            <a:r>
              <a:rPr lang="en-US" sz="1050" dirty="0">
                <a:solidFill>
                  <a:srgbClr val="595959"/>
                </a:solidFill>
                <a:latin typeface="Calibri" pitchFamily="34" charset="0"/>
                <a:ea typeface="Calibri" pitchFamily="34" charset="-122"/>
                <a:cs typeface="Calibri" pitchFamily="34" charset="-120"/>
              </a:rPr>
              <a:t>blunts the inflammatory burst</a:t>
            </a:r>
            <a:endParaRPr lang="en-US" sz="1200" dirty="0"/>
          </a:p>
        </p:txBody>
      </p:sp>
      <p:sp>
        <p:nvSpPr>
          <p:cNvPr id="33" name="Text 30"/>
          <p:cNvSpPr/>
          <p:nvPr/>
        </p:nvSpPr>
        <p:spPr>
          <a:xfrm>
            <a:off x="457200" y="6355080"/>
            <a:ext cx="11274552" cy="274320"/>
          </a:xfrm>
          <a:prstGeom prst="rect">
            <a:avLst/>
          </a:prstGeom>
          <a:noFill/>
          <a:ln/>
        </p:spPr>
        <p:txBody>
          <a:bodyPr wrap="square" lIns="0" tIns="0" rIns="0" bIns="0" rtlCol="0" anchor="ctr"/>
          <a:lstStyle/>
          <a:p>
            <a:pPr marL="0" indent="0">
              <a:buNone/>
            </a:pPr>
            <a:r>
              <a:rPr lang="en-US" sz="900" dirty="0">
                <a:solidFill>
                  <a:srgbClr val="808080"/>
                </a:solidFill>
                <a:latin typeface="Calibri" pitchFamily="34" charset="0"/>
                <a:ea typeface="Calibri" pitchFamily="34" charset="-122"/>
                <a:cs typeface="Calibri" pitchFamily="34" charset="-120"/>
              </a:rPr>
              <a:t>de Gans J, van de Beek D. Dexamethasone in adults with bacterial meningitis. N Engl J Med. 2002;347(20):1549-1556. Published 11/14/2002.</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18</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Bacterial meningitis in four lines</a:t>
            </a:r>
            <a:endParaRPr lang="en-US" sz="3100" dirty="0"/>
          </a:p>
        </p:txBody>
      </p:sp>
      <p:sp>
        <p:nvSpPr>
          <p:cNvPr id="5" name="Shape 3"/>
          <p:cNvSpPr/>
          <p:nvPr/>
        </p:nvSpPr>
        <p:spPr>
          <a:xfrm>
            <a:off x="502920" y="1234440"/>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6" name="Shape 4"/>
          <p:cNvSpPr/>
          <p:nvPr/>
        </p:nvSpPr>
        <p:spPr>
          <a:xfrm>
            <a:off x="758952" y="1517904"/>
            <a:ext cx="475488" cy="475488"/>
          </a:xfrm>
          <a:prstGeom prst="ellipse">
            <a:avLst/>
          </a:prstGeom>
          <a:solidFill>
            <a:srgbClr val="0C234B"/>
          </a:solidFill>
          <a:ln/>
        </p:spPr>
        <p:txBody>
          <a:bodyPr/>
          <a:lstStyle/>
          <a:p>
            <a:endParaRPr/>
          </a:p>
        </p:txBody>
      </p:sp>
      <p:sp>
        <p:nvSpPr>
          <p:cNvPr id="7" name="Text 5"/>
          <p:cNvSpPr/>
          <p:nvPr/>
        </p:nvSpPr>
        <p:spPr>
          <a:xfrm>
            <a:off x="758952" y="1517904"/>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1</a:t>
            </a:r>
            <a:endParaRPr lang="en-US" sz="1600" dirty="0"/>
          </a:p>
        </p:txBody>
      </p:sp>
      <p:sp>
        <p:nvSpPr>
          <p:cNvPr id="8" name="Text 6"/>
          <p:cNvSpPr/>
          <p:nvPr/>
        </p:nvSpPr>
        <p:spPr>
          <a:xfrm>
            <a:off x="1463040" y="1234440"/>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Suspect it with any two of four: fever, headache, stiff neck, altered mentation. The full triad shows up in fewer than half.</a:t>
            </a:r>
            <a:endParaRPr lang="en-US" sz="1450" dirty="0"/>
          </a:p>
        </p:txBody>
      </p:sp>
      <p:sp>
        <p:nvSpPr>
          <p:cNvPr id="9" name="Shape 7"/>
          <p:cNvSpPr/>
          <p:nvPr/>
        </p:nvSpPr>
        <p:spPr>
          <a:xfrm>
            <a:off x="502920" y="2441448"/>
            <a:ext cx="11185855" cy="1042416"/>
          </a:xfrm>
          <a:prstGeom prst="roundRect">
            <a:avLst>
              <a:gd name="adj" fmla="val 7895"/>
            </a:avLst>
          </a:prstGeom>
          <a:solidFill>
            <a:srgbClr val="F9E9EC"/>
          </a:solidFill>
          <a:ln w="12700">
            <a:solidFill>
              <a:srgbClr val="E5C2CA"/>
            </a:solidFill>
            <a:prstDash val="solid"/>
          </a:ln>
        </p:spPr>
        <p:txBody>
          <a:bodyPr/>
          <a:lstStyle/>
          <a:p>
            <a:endParaRPr/>
          </a:p>
        </p:txBody>
      </p:sp>
      <p:sp>
        <p:nvSpPr>
          <p:cNvPr id="10" name="Shape 8"/>
          <p:cNvSpPr/>
          <p:nvPr/>
        </p:nvSpPr>
        <p:spPr>
          <a:xfrm>
            <a:off x="758952" y="2724912"/>
            <a:ext cx="475488" cy="475488"/>
          </a:xfrm>
          <a:prstGeom prst="ellipse">
            <a:avLst/>
          </a:prstGeom>
          <a:solidFill>
            <a:srgbClr val="AB0520"/>
          </a:solidFill>
          <a:ln/>
        </p:spPr>
        <p:txBody>
          <a:bodyPr/>
          <a:lstStyle/>
          <a:p>
            <a:endParaRPr/>
          </a:p>
        </p:txBody>
      </p:sp>
      <p:sp>
        <p:nvSpPr>
          <p:cNvPr id="11" name="Text 9"/>
          <p:cNvSpPr/>
          <p:nvPr/>
        </p:nvSpPr>
        <p:spPr>
          <a:xfrm>
            <a:off x="758952" y="2724912"/>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2</a:t>
            </a:r>
            <a:endParaRPr lang="en-US" sz="1600" dirty="0"/>
          </a:p>
        </p:txBody>
      </p:sp>
      <p:sp>
        <p:nvSpPr>
          <p:cNvPr id="12" name="Text 10"/>
          <p:cNvSpPr/>
          <p:nvPr/>
        </p:nvSpPr>
        <p:spPr>
          <a:xfrm>
            <a:off x="1463040" y="2441448"/>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Cultures, then treat. Dexamethasone and antibiotics within the first hour. A CT changes the order of tests, never the timing of treatment.</a:t>
            </a:r>
            <a:endParaRPr lang="en-US" sz="1450" dirty="0"/>
          </a:p>
        </p:txBody>
      </p:sp>
      <p:sp>
        <p:nvSpPr>
          <p:cNvPr id="13" name="Shape 11"/>
          <p:cNvSpPr/>
          <p:nvPr/>
        </p:nvSpPr>
        <p:spPr>
          <a:xfrm>
            <a:off x="502920" y="3648456"/>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4" name="Shape 12"/>
          <p:cNvSpPr/>
          <p:nvPr/>
        </p:nvSpPr>
        <p:spPr>
          <a:xfrm>
            <a:off x="758952" y="3931920"/>
            <a:ext cx="475488" cy="475488"/>
          </a:xfrm>
          <a:prstGeom prst="ellipse">
            <a:avLst/>
          </a:prstGeom>
          <a:solidFill>
            <a:srgbClr val="0C234B"/>
          </a:solidFill>
          <a:ln/>
        </p:spPr>
        <p:txBody>
          <a:bodyPr/>
          <a:lstStyle/>
          <a:p>
            <a:endParaRPr/>
          </a:p>
        </p:txBody>
      </p:sp>
      <p:sp>
        <p:nvSpPr>
          <p:cNvPr id="15" name="Text 13"/>
          <p:cNvSpPr/>
          <p:nvPr/>
        </p:nvSpPr>
        <p:spPr>
          <a:xfrm>
            <a:off x="758952" y="3931920"/>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3</a:t>
            </a:r>
            <a:endParaRPr lang="en-US" sz="1600" dirty="0"/>
          </a:p>
        </p:txBody>
      </p:sp>
      <p:sp>
        <p:nvSpPr>
          <p:cNvPr id="16" name="Text 14"/>
          <p:cNvSpPr/>
          <p:nvPr/>
        </p:nvSpPr>
        <p:spPr>
          <a:xfrm>
            <a:off x="1463040" y="3648456"/>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Vancomycin plus ceftriaxone. Add ampicillin over age 50, in impaired cellular immunity, or in pregnancy.</a:t>
            </a:r>
            <a:endParaRPr lang="en-US" sz="1450" dirty="0"/>
          </a:p>
        </p:txBody>
      </p:sp>
      <p:sp>
        <p:nvSpPr>
          <p:cNvPr id="17" name="Shape 15"/>
          <p:cNvSpPr/>
          <p:nvPr/>
        </p:nvSpPr>
        <p:spPr>
          <a:xfrm>
            <a:off x="502920" y="4855464"/>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8" name="Shape 16"/>
          <p:cNvSpPr/>
          <p:nvPr/>
        </p:nvSpPr>
        <p:spPr>
          <a:xfrm>
            <a:off x="758952" y="5138928"/>
            <a:ext cx="475488" cy="475488"/>
          </a:xfrm>
          <a:prstGeom prst="ellipse">
            <a:avLst/>
          </a:prstGeom>
          <a:solidFill>
            <a:srgbClr val="0C234B"/>
          </a:solidFill>
          <a:ln/>
        </p:spPr>
        <p:txBody>
          <a:bodyPr/>
          <a:lstStyle/>
          <a:p>
            <a:endParaRPr/>
          </a:p>
        </p:txBody>
      </p:sp>
      <p:sp>
        <p:nvSpPr>
          <p:cNvPr id="19" name="Text 17"/>
          <p:cNvSpPr/>
          <p:nvPr/>
        </p:nvSpPr>
        <p:spPr>
          <a:xfrm>
            <a:off x="758952" y="5138928"/>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4</a:t>
            </a:r>
            <a:endParaRPr lang="en-US" sz="1600" dirty="0"/>
          </a:p>
        </p:txBody>
      </p:sp>
      <p:sp>
        <p:nvSpPr>
          <p:cNvPr id="20" name="Text 18"/>
          <p:cNvSpPr/>
          <p:nvPr/>
        </p:nvSpPr>
        <p:spPr>
          <a:xfrm>
            <a:off x="1463040" y="4855464"/>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Neutrophilic pleocytosis with low glucose and high protein is bacterial until proven otherwise.</a:t>
            </a:r>
            <a:endParaRPr lang="en-US" sz="14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20</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4</a:t>
            </a:r>
            <a:endParaRPr lang="en-US" sz="1250" dirty="0"/>
          </a:p>
        </p:txBody>
      </p:sp>
      <p:sp>
        <p:nvSpPr>
          <p:cNvPr id="6" name="Text 4"/>
          <p:cNvSpPr/>
          <p:nvPr/>
        </p:nvSpPr>
        <p:spPr>
          <a:xfrm>
            <a:off x="1828800" y="310896"/>
            <a:ext cx="9951415" cy="475488"/>
          </a:xfrm>
          <a:prstGeom prst="rect">
            <a:avLst/>
          </a:prstGeom>
          <a:noFill/>
          <a:ln/>
        </p:spPr>
        <p:txBody>
          <a:bodyPr wrap="square" lIns="0" tIns="0" rIns="0" bIns="0" rtlCol="0" anchor="ctr"/>
          <a:lstStyle/>
          <a:p>
            <a:pPr marL="0" indent="0" algn="l">
              <a:buNone/>
            </a:pPr>
            <a:r>
              <a:rPr lang="en-US" sz="2600" b="1" dirty="0">
                <a:solidFill>
                  <a:srgbClr val="0B274E"/>
                </a:solidFill>
                <a:latin typeface="Aptos" pitchFamily="34" charset="0"/>
                <a:ea typeface="Arial" pitchFamily="34" charset="-122"/>
                <a:cs typeface="Arial" pitchFamily="34" charset="-120"/>
              </a:rPr>
              <a:t>Fever, aphasia, then a seizure</a:t>
            </a:r>
            <a:endParaRPr lang="en-US" sz="2400" dirty="0"/>
          </a:p>
        </p:txBody>
      </p:sp>
      <p:sp>
        <p:nvSpPr>
          <p:cNvPr id="7" name="Shape 5"/>
          <p:cNvSpPr/>
          <p:nvPr/>
        </p:nvSpPr>
        <p:spPr>
          <a:xfrm>
            <a:off x="502920" y="969264"/>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47 year old woman with 3 days of fever
New garbled speech and confusion
Generalized seizure in the ED
MRI: mesial temporal T2/FLAIR hyperintensity</a:t>
            </a:r>
            <a:endParaRPr lang="en-US" sz="1300" dirty="0"/>
          </a:p>
        </p:txBody>
      </p:sp>
      <p:sp>
        <p:nvSpPr>
          <p:cNvPr id="10" name="Text 8"/>
          <p:cNvSpPr/>
          <p:nvPr/>
        </p:nvSpPr>
        <p:spPr>
          <a:xfrm>
            <a:off x="960120" y="4846320"/>
            <a:ext cx="2194560" cy="219456"/>
          </a:xfrm>
          <a:prstGeom prst="rect">
            <a:avLst/>
          </a:prstGeom>
          <a:noFill/>
          <a:ln/>
        </p:spPr>
        <p:txBody>
          <a:bodyPr wrap="square" lIns="0" tIns="0" rIns="0" bIns="0" rtlCol="0" anchor="ctr"/>
          <a:lstStyle/>
          <a:p>
            <a:pPr marL="0" indent="0">
              <a:buNone/>
            </a:pPr>
            <a:endParaRPr lang="en-US" sz="1000" dirty="0"/>
          </a:p>
        </p:txBody>
      </p:sp>
      <p:sp>
        <p:nvSpPr>
          <p:cNvPr id="11" name="Text 9"/>
          <p:cNvSpPr/>
          <p:nvPr/>
        </p:nvSpPr>
        <p:spPr>
          <a:xfrm>
            <a:off x="960120" y="3264408"/>
            <a:ext cx="5440680" cy="749808"/>
          </a:xfrm>
          <a:prstGeom prst="rect">
            <a:avLst/>
          </a:prstGeom>
          <a:noFill/>
          <a:ln/>
        </p:spPr>
        <p:txBody>
          <a:bodyPr wrap="square" lIns="0" tIns="0" rIns="0" bIns="0" rtlCol="0" anchor="t"/>
          <a:lstStyle/>
          <a:p>
            <a:pPr marL="0" indent="0" algn="l">
              <a:spcAft>
                <a:spcPts val="0"/>
              </a:spcAft>
              <a:buNone/>
            </a:pPr>
            <a:r>
              <a:rPr sz="1500" b="1" dirty="0">
                <a:solidFill>
                  <a:srgbClr val="0B274E"/>
                </a:solidFill>
                <a:latin typeface="Aptos"/>
              </a:rPr>
              <a:t>CSF: WBC 92</a:t>
            </a:r>
            <a:endParaRPr lang="en-US" sz="1500" b="1" dirty="0">
              <a:solidFill>
                <a:srgbClr val="0B274E"/>
              </a:solidFill>
              <a:latin typeface="Aptos"/>
            </a:endParaRPr>
          </a:p>
          <a:p>
            <a:pPr marL="0" indent="0" algn="l">
              <a:spcAft>
                <a:spcPts val="0"/>
              </a:spcAft>
              <a:buNone/>
            </a:pPr>
            <a:r>
              <a:rPr sz="1500" b="1" dirty="0">
                <a:solidFill>
                  <a:srgbClr val="0B274E"/>
                </a:solidFill>
                <a:latin typeface="Aptos"/>
              </a:rPr>
              <a:t>95% lymphocytes  </a:t>
            </a:r>
            <a:endParaRPr lang="en-US" sz="1500" b="1" dirty="0">
              <a:solidFill>
                <a:srgbClr val="0B274E"/>
              </a:solidFill>
              <a:latin typeface="Aptos"/>
            </a:endParaRPr>
          </a:p>
          <a:p>
            <a:pPr marL="0" indent="0" algn="l">
              <a:spcAft>
                <a:spcPts val="0"/>
              </a:spcAft>
              <a:buNone/>
            </a:pPr>
            <a:r>
              <a:rPr sz="1500" b="1" dirty="0">
                <a:solidFill>
                  <a:srgbClr val="0B274E"/>
                </a:solidFill>
                <a:latin typeface="Aptos"/>
              </a:rPr>
              <a:t>RBC 156  </a:t>
            </a:r>
            <a:endParaRPr lang="en-US" sz="1500" b="1" dirty="0">
              <a:solidFill>
                <a:srgbClr val="0B274E"/>
              </a:solidFill>
              <a:latin typeface="Aptos"/>
            </a:endParaRPr>
          </a:p>
          <a:p>
            <a:pPr marL="0" indent="0" algn="l">
              <a:spcAft>
                <a:spcPts val="0"/>
              </a:spcAft>
              <a:buNone/>
            </a:pPr>
            <a:r>
              <a:rPr lang="en-US" sz="1500" b="1" dirty="0">
                <a:solidFill>
                  <a:srgbClr val="0B274E"/>
                </a:solidFill>
                <a:latin typeface="Aptos"/>
              </a:rPr>
              <a:t>G</a:t>
            </a:r>
            <a:r>
              <a:rPr sz="1500" b="1" dirty="0">
                <a:solidFill>
                  <a:srgbClr val="0B274E"/>
                </a:solidFill>
                <a:latin typeface="Aptos"/>
              </a:rPr>
              <a:t>lucose 77  </a:t>
            </a:r>
            <a:endParaRPr lang="en-US" sz="1500" b="1" dirty="0">
              <a:solidFill>
                <a:srgbClr val="0B274E"/>
              </a:solidFill>
              <a:latin typeface="Aptos"/>
            </a:endParaRPr>
          </a:p>
          <a:p>
            <a:pPr marL="0" indent="0" algn="l">
              <a:spcAft>
                <a:spcPts val="0"/>
              </a:spcAft>
              <a:buNone/>
            </a:pPr>
            <a:r>
              <a:rPr lang="en-US" sz="1500" b="1" dirty="0">
                <a:solidFill>
                  <a:srgbClr val="0B274E"/>
                </a:solidFill>
                <a:latin typeface="Aptos"/>
              </a:rPr>
              <a:t>P</a:t>
            </a:r>
            <a:r>
              <a:rPr sz="1500" b="1" dirty="0">
                <a:solidFill>
                  <a:srgbClr val="0B274E"/>
                </a:solidFill>
                <a:latin typeface="Aptos"/>
              </a:rPr>
              <a:t>rotein 118</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Which is the best treatment for this patient?</a:t>
            </a:r>
            <a:endParaRPr lang="en-US" sz="1550" dirty="0"/>
          </a:p>
        </p:txBody>
      </p:sp>
      <p:sp>
        <p:nvSpPr>
          <p:cNvPr id="15" name="Text 13"/>
          <p:cNvSpPr/>
          <p:nvPr/>
        </p:nvSpPr>
        <p:spPr>
          <a:xfrm>
            <a:off x="7589520" y="1869103"/>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Vancomycin + ceftriaxone + dexamethasone</a:t>
            </a:r>
            <a:endParaRPr lang="en-US" sz="1250" dirty="0"/>
          </a:p>
        </p:txBody>
      </p:sp>
      <p:sp>
        <p:nvSpPr>
          <p:cNvPr id="18" name="Text 16"/>
          <p:cNvSpPr/>
          <p:nvPr/>
        </p:nvSpPr>
        <p:spPr>
          <a:xfrm>
            <a:off x="7589520" y="2532888"/>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IV acyclovir</a:t>
            </a:r>
            <a:endParaRPr lang="en-US" sz="1250" dirty="0"/>
          </a:p>
        </p:txBody>
      </p:sp>
      <p:sp>
        <p:nvSpPr>
          <p:cNvPr id="21" name="Text 19"/>
          <p:cNvSpPr/>
          <p:nvPr/>
        </p:nvSpPr>
        <p:spPr>
          <a:xfrm>
            <a:off x="7589520" y="3145536"/>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IV ganciclovir</a:t>
            </a:r>
            <a:endParaRPr lang="en-US" sz="1250" dirty="0"/>
          </a:p>
        </p:txBody>
      </p:sp>
      <p:sp>
        <p:nvSpPr>
          <p:cNvPr id="24" name="Text 22"/>
          <p:cNvSpPr/>
          <p:nvPr/>
        </p:nvSpPr>
        <p:spPr>
          <a:xfrm>
            <a:off x="7589518" y="3648456"/>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IV liposomal amphotericin B</a:t>
            </a:r>
            <a:endParaRPr lang="en-US" sz="1250" dirty="0"/>
          </a:p>
        </p:txBody>
      </p:sp>
      <p:sp>
        <p:nvSpPr>
          <p:cNvPr id="13" name="Shape 11"/>
          <p:cNvSpPr/>
          <p:nvPr/>
        </p:nvSpPr>
        <p:spPr>
          <a:xfrm>
            <a:off x="7150608" y="2048256"/>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204825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6" name="Shape 14"/>
          <p:cNvSpPr/>
          <p:nvPr/>
        </p:nvSpPr>
        <p:spPr>
          <a:xfrm>
            <a:off x="7150608" y="2624328"/>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62432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9" name="Shape 17"/>
          <p:cNvSpPr/>
          <p:nvPr/>
        </p:nvSpPr>
        <p:spPr>
          <a:xfrm>
            <a:off x="7150608" y="3236976"/>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323697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2" name="Shape 20"/>
          <p:cNvSpPr/>
          <p:nvPr/>
        </p:nvSpPr>
        <p:spPr>
          <a:xfrm>
            <a:off x="7150608" y="3849624"/>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3849624"/>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5" name="Shape 23"/>
          <p:cNvSpPr/>
          <p:nvPr/>
        </p:nvSpPr>
        <p:spPr>
          <a:xfrm>
            <a:off x="7150608" y="4453128"/>
            <a:ext cx="310896" cy="310896"/>
          </a:xfrm>
          <a:prstGeom prst="ellipse">
            <a:avLst/>
          </a:prstGeom>
          <a:solidFill>
            <a:srgbClr val="FFFFFF"/>
          </a:solidFill>
          <a:ln w="17780">
            <a:solidFill>
              <a:srgbClr val="AB0520"/>
            </a:solidFill>
            <a:prstDash val="solid"/>
          </a:ln>
        </p:spPr>
        <p:txBody>
          <a:bodyPr/>
          <a:lstStyle/>
          <a:p>
            <a:endParaRPr/>
          </a:p>
        </p:txBody>
      </p:sp>
      <p:sp>
        <p:nvSpPr>
          <p:cNvPr id="26" name="Text 24"/>
          <p:cNvSpPr/>
          <p:nvPr/>
        </p:nvSpPr>
        <p:spPr>
          <a:xfrm>
            <a:off x="7150608" y="445312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E</a:t>
            </a:r>
            <a:endParaRPr lang="en-US" sz="1250" dirty="0"/>
          </a:p>
        </p:txBody>
      </p:sp>
      <p:sp>
        <p:nvSpPr>
          <p:cNvPr id="27" name="Text 25"/>
          <p:cNvSpPr/>
          <p:nvPr/>
        </p:nvSpPr>
        <p:spPr>
          <a:xfrm>
            <a:off x="7589520" y="4378287"/>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Anti-tuberculous therapy (RIPE)</a:t>
            </a:r>
            <a:endParaRPr lang="en-US" sz="1250" dirty="0"/>
          </a:p>
        </p:txBody>
      </p:sp>
    </p:spTree>
    <p:extLst>
      <p:ext uri="{BB962C8B-B14F-4D97-AF65-F5344CB8AC3E}">
        <p14:creationId xmlns:p14="http://schemas.microsoft.com/office/powerpoint/2010/main" val="394049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21</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HSV encephalitis: making the diagnosis</a:t>
            </a:r>
            <a:endParaRPr lang="en-US" sz="3100" dirty="0"/>
          </a:p>
        </p:txBody>
      </p:sp>
      <p:sp>
        <p:nvSpPr>
          <p:cNvPr id="15" name="Text 12"/>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Tunkel Clin Infect Dis 2008. Whitley Lancet 2002.</a:t>
            </a:r>
            <a:endParaRPr lang="en-US" sz="950" dirty="0"/>
          </a:p>
        </p:txBody>
      </p:sp>
      <p:sp>
        <p:nvSpPr>
          <p:cNvPr id="16" name="Rounded Rectangle 15"/>
          <p:cNvSpPr/>
          <p:nvPr/>
        </p:nvSpPr>
        <p:spPr>
          <a:xfrm>
            <a:off x="502920" y="1234440"/>
            <a:ext cx="11201400" cy="640080"/>
          </a:xfrm>
          <a:prstGeom prst="roundRect">
            <a:avLst/>
          </a:prstGeom>
          <a:solidFill>
            <a:srgbClr val="E7EF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49808" y="1234440"/>
            <a:ext cx="5120640" cy="640080"/>
          </a:xfrm>
          <a:prstGeom prst="rect">
            <a:avLst/>
          </a:prstGeom>
          <a:noFill/>
        </p:spPr>
        <p:txBody>
          <a:bodyPr wrap="none" lIns="45720" rIns="45720" anchor="ctr">
            <a:spAutoFit/>
          </a:bodyPr>
          <a:lstStyle/>
          <a:p>
            <a:pPr algn="l"/>
            <a:r>
              <a:rPr sz="2000" b="1" dirty="0">
                <a:solidFill>
                  <a:srgbClr val="158056"/>
                </a:solidFill>
                <a:latin typeface="Aptos"/>
              </a:rPr>
              <a:t>ANSWER B   IV acyclovir, started empirically</a:t>
            </a:r>
          </a:p>
        </p:txBody>
      </p:sp>
      <p:sp>
        <p:nvSpPr>
          <p:cNvPr id="18" name="TextBox 17"/>
          <p:cNvSpPr txBox="1"/>
          <p:nvPr/>
        </p:nvSpPr>
        <p:spPr>
          <a:xfrm>
            <a:off x="5559552" y="718328"/>
            <a:ext cx="5806440" cy="640080"/>
          </a:xfrm>
          <a:prstGeom prst="rect">
            <a:avLst/>
          </a:prstGeom>
          <a:noFill/>
        </p:spPr>
        <p:txBody>
          <a:bodyPr wrap="none" lIns="45720" rIns="45720" anchor="ctr">
            <a:spAutoFit/>
          </a:bodyPr>
          <a:lstStyle/>
          <a:p>
            <a:pPr algn="r"/>
            <a:r>
              <a:rPr sz="1550" b="1" dirty="0">
                <a:solidFill>
                  <a:srgbClr val="0B274E"/>
                </a:solidFill>
                <a:latin typeface="Aptos"/>
              </a:rPr>
              <a:t>Temporal lobe syndrome + lymphocytic CSF. Treat before confirmation.</a:t>
            </a:r>
          </a:p>
        </p:txBody>
      </p:sp>
      <p:sp>
        <p:nvSpPr>
          <p:cNvPr id="19" name="Rounded Rectangle 18"/>
          <p:cNvSpPr/>
          <p:nvPr/>
        </p:nvSpPr>
        <p:spPr>
          <a:xfrm>
            <a:off x="502920" y="2084831"/>
            <a:ext cx="4160520" cy="3621024"/>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0" name="Picture 19" descr="hsv_encephalitis.jpg"/>
          <p:cNvPicPr>
            <a:picLocks noChangeAspect="1"/>
          </p:cNvPicPr>
          <p:nvPr/>
        </p:nvPicPr>
        <p:blipFill>
          <a:blip r:embed="rId3"/>
          <a:stretch>
            <a:fillRect/>
          </a:stretch>
        </p:blipFill>
        <p:spPr>
          <a:xfrm>
            <a:off x="1216152" y="2322576"/>
            <a:ext cx="2743200" cy="2926080"/>
          </a:xfrm>
          <a:prstGeom prst="rect">
            <a:avLst/>
          </a:prstGeom>
        </p:spPr>
      </p:pic>
      <p:sp>
        <p:nvSpPr>
          <p:cNvPr id="21" name="TextBox 20"/>
          <p:cNvSpPr txBox="1"/>
          <p:nvPr/>
        </p:nvSpPr>
        <p:spPr>
          <a:xfrm>
            <a:off x="758952" y="5266944"/>
            <a:ext cx="3657600" cy="292608"/>
          </a:xfrm>
          <a:prstGeom prst="rect">
            <a:avLst/>
          </a:prstGeom>
          <a:noFill/>
        </p:spPr>
        <p:txBody>
          <a:bodyPr wrap="none" lIns="45720" rIns="45720" anchor="ctr">
            <a:spAutoFit/>
          </a:bodyPr>
          <a:lstStyle/>
          <a:p>
            <a:pPr algn="ctr"/>
            <a:r>
              <a:rPr sz="1050" b="0">
                <a:solidFill>
                  <a:srgbClr val="5A687D"/>
                </a:solidFill>
                <a:latin typeface="Aptos"/>
              </a:rPr>
              <a:t>Coronal T2 MRI: temporal lobe hyperintensity</a:t>
            </a:r>
          </a:p>
        </p:txBody>
      </p:sp>
      <p:sp>
        <p:nvSpPr>
          <p:cNvPr id="22" name="Rounded Rectangle 21"/>
          <p:cNvSpPr/>
          <p:nvPr/>
        </p:nvSpPr>
        <p:spPr>
          <a:xfrm>
            <a:off x="4983480" y="2103120"/>
            <a:ext cx="502920" cy="502920"/>
          </a:xfrm>
          <a:prstGeom prst="round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983480" y="2103120"/>
            <a:ext cx="502920" cy="502920"/>
          </a:xfrm>
          <a:prstGeom prst="rect">
            <a:avLst/>
          </a:prstGeom>
          <a:noFill/>
        </p:spPr>
        <p:txBody>
          <a:bodyPr wrap="none" lIns="45720" rIns="45720" anchor="ctr">
            <a:spAutoFit/>
          </a:bodyPr>
          <a:lstStyle/>
          <a:p>
            <a:pPr algn="ctr"/>
            <a:r>
              <a:rPr sz="1500" b="1">
                <a:solidFill>
                  <a:srgbClr val="FFFFFF"/>
                </a:solidFill>
                <a:latin typeface="Aptos"/>
              </a:rPr>
              <a:t>1</a:t>
            </a:r>
          </a:p>
        </p:txBody>
      </p:sp>
      <p:sp>
        <p:nvSpPr>
          <p:cNvPr id="24" name="TextBox 23"/>
          <p:cNvSpPr txBox="1"/>
          <p:nvPr/>
        </p:nvSpPr>
        <p:spPr>
          <a:xfrm>
            <a:off x="5650992" y="2084831"/>
            <a:ext cx="2240280" cy="365760"/>
          </a:xfrm>
          <a:prstGeom prst="rect">
            <a:avLst/>
          </a:prstGeom>
          <a:noFill/>
        </p:spPr>
        <p:txBody>
          <a:bodyPr wrap="none" lIns="45720" rIns="45720" anchor="ctr">
            <a:spAutoFit/>
          </a:bodyPr>
          <a:lstStyle/>
          <a:p>
            <a:pPr algn="l"/>
            <a:r>
              <a:rPr sz="1600" b="1">
                <a:solidFill>
                  <a:srgbClr val="0B274E"/>
                </a:solidFill>
                <a:latin typeface="Aptos"/>
              </a:rPr>
              <a:t>RECOGNIZE</a:t>
            </a:r>
          </a:p>
        </p:txBody>
      </p:sp>
      <p:sp>
        <p:nvSpPr>
          <p:cNvPr id="25" name="TextBox 24"/>
          <p:cNvSpPr txBox="1"/>
          <p:nvPr/>
        </p:nvSpPr>
        <p:spPr>
          <a:xfrm>
            <a:off x="5650992" y="2441448"/>
            <a:ext cx="5715000" cy="621792"/>
          </a:xfrm>
          <a:prstGeom prst="rect">
            <a:avLst/>
          </a:prstGeom>
          <a:noFill/>
        </p:spPr>
        <p:txBody>
          <a:bodyPr wrap="none" lIns="45720" rIns="45720" anchor="ctr">
            <a:spAutoFit/>
          </a:bodyPr>
          <a:lstStyle/>
          <a:p>
            <a:pPr algn="l"/>
            <a:r>
              <a:rPr sz="1600" b="0">
                <a:solidFill>
                  <a:srgbClr val="212A37"/>
                </a:solidFill>
                <a:latin typeface="Aptos"/>
              </a:rPr>
              <a:t>Fever + altered cognition + seizure or focal language deficit.</a:t>
            </a:r>
          </a:p>
        </p:txBody>
      </p:sp>
      <p:sp>
        <p:nvSpPr>
          <p:cNvPr id="26" name="Rounded Rectangle 25"/>
          <p:cNvSpPr/>
          <p:nvPr/>
        </p:nvSpPr>
        <p:spPr>
          <a:xfrm>
            <a:off x="4983480" y="3310128"/>
            <a:ext cx="502920" cy="502920"/>
          </a:xfrm>
          <a:prstGeom prst="round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4983480" y="3310128"/>
            <a:ext cx="502920" cy="502920"/>
          </a:xfrm>
          <a:prstGeom prst="rect">
            <a:avLst/>
          </a:prstGeom>
          <a:noFill/>
        </p:spPr>
        <p:txBody>
          <a:bodyPr wrap="none" lIns="45720" rIns="45720" anchor="ctr">
            <a:spAutoFit/>
          </a:bodyPr>
          <a:lstStyle/>
          <a:p>
            <a:pPr algn="ctr"/>
            <a:r>
              <a:rPr sz="1500" b="1">
                <a:solidFill>
                  <a:srgbClr val="FFFFFF"/>
                </a:solidFill>
                <a:latin typeface="Aptos"/>
              </a:rPr>
              <a:t>2</a:t>
            </a:r>
          </a:p>
        </p:txBody>
      </p:sp>
      <p:sp>
        <p:nvSpPr>
          <p:cNvPr id="28" name="TextBox 27"/>
          <p:cNvSpPr txBox="1"/>
          <p:nvPr/>
        </p:nvSpPr>
        <p:spPr>
          <a:xfrm>
            <a:off x="5650992" y="3291840"/>
            <a:ext cx="2240280" cy="365760"/>
          </a:xfrm>
          <a:prstGeom prst="rect">
            <a:avLst/>
          </a:prstGeom>
          <a:noFill/>
        </p:spPr>
        <p:txBody>
          <a:bodyPr wrap="none" lIns="45720" rIns="45720" anchor="ctr">
            <a:spAutoFit/>
          </a:bodyPr>
          <a:lstStyle/>
          <a:p>
            <a:pPr algn="l"/>
            <a:r>
              <a:rPr sz="1600" b="1">
                <a:solidFill>
                  <a:srgbClr val="0B274E"/>
                </a:solidFill>
                <a:latin typeface="Aptos"/>
              </a:rPr>
              <a:t>CONFIRM</a:t>
            </a:r>
          </a:p>
        </p:txBody>
      </p:sp>
      <p:sp>
        <p:nvSpPr>
          <p:cNvPr id="29" name="TextBox 28"/>
          <p:cNvSpPr txBox="1"/>
          <p:nvPr/>
        </p:nvSpPr>
        <p:spPr>
          <a:xfrm>
            <a:off x="5650992" y="3648456"/>
            <a:ext cx="5715000" cy="621792"/>
          </a:xfrm>
          <a:prstGeom prst="rect">
            <a:avLst/>
          </a:prstGeom>
          <a:noFill/>
        </p:spPr>
        <p:txBody>
          <a:bodyPr wrap="none" lIns="45720" rIns="45720" anchor="ctr">
            <a:spAutoFit/>
          </a:bodyPr>
          <a:lstStyle/>
          <a:p>
            <a:pPr algn="l"/>
            <a:r>
              <a:rPr sz="1600" b="0">
                <a:solidFill>
                  <a:srgbClr val="212A37"/>
                </a:solidFill>
                <a:latin typeface="Aptos"/>
              </a:rPr>
              <a:t>CSF HSV PCR is highly sensitive, but can be falsely negative early.</a:t>
            </a:r>
          </a:p>
        </p:txBody>
      </p:sp>
      <p:sp>
        <p:nvSpPr>
          <p:cNvPr id="30" name="Rounded Rectangle 29"/>
          <p:cNvSpPr/>
          <p:nvPr/>
        </p:nvSpPr>
        <p:spPr>
          <a:xfrm>
            <a:off x="4983480" y="4517136"/>
            <a:ext cx="502920" cy="502920"/>
          </a:xfrm>
          <a:prstGeom prst="roundRect">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4983480" y="4517136"/>
            <a:ext cx="502920" cy="502920"/>
          </a:xfrm>
          <a:prstGeom prst="rect">
            <a:avLst/>
          </a:prstGeom>
          <a:noFill/>
        </p:spPr>
        <p:txBody>
          <a:bodyPr wrap="none" lIns="45720" rIns="45720" anchor="ctr">
            <a:spAutoFit/>
          </a:bodyPr>
          <a:lstStyle/>
          <a:p>
            <a:pPr algn="ctr"/>
            <a:r>
              <a:rPr sz="1500" b="1">
                <a:solidFill>
                  <a:srgbClr val="FFFFFF"/>
                </a:solidFill>
                <a:latin typeface="Aptos"/>
              </a:rPr>
              <a:t>3</a:t>
            </a:r>
          </a:p>
        </p:txBody>
      </p:sp>
      <p:sp>
        <p:nvSpPr>
          <p:cNvPr id="32" name="TextBox 31"/>
          <p:cNvSpPr txBox="1"/>
          <p:nvPr/>
        </p:nvSpPr>
        <p:spPr>
          <a:xfrm>
            <a:off x="5650992" y="4498848"/>
            <a:ext cx="2240280" cy="365760"/>
          </a:xfrm>
          <a:prstGeom prst="rect">
            <a:avLst/>
          </a:prstGeom>
          <a:noFill/>
        </p:spPr>
        <p:txBody>
          <a:bodyPr wrap="none" lIns="45720" rIns="45720" anchor="ctr">
            <a:spAutoFit/>
          </a:bodyPr>
          <a:lstStyle/>
          <a:p>
            <a:pPr algn="l"/>
            <a:r>
              <a:rPr sz="1600" b="1">
                <a:solidFill>
                  <a:srgbClr val="0B274E"/>
                </a:solidFill>
                <a:latin typeface="Aptos"/>
              </a:rPr>
              <a:t>DO NOT STOP EARLY</a:t>
            </a:r>
          </a:p>
        </p:txBody>
      </p:sp>
      <p:sp>
        <p:nvSpPr>
          <p:cNvPr id="33" name="TextBox 32"/>
          <p:cNvSpPr txBox="1"/>
          <p:nvPr/>
        </p:nvSpPr>
        <p:spPr>
          <a:xfrm>
            <a:off x="5650992" y="4855464"/>
            <a:ext cx="5715000" cy="621792"/>
          </a:xfrm>
          <a:prstGeom prst="rect">
            <a:avLst/>
          </a:prstGeom>
          <a:noFill/>
        </p:spPr>
        <p:txBody>
          <a:bodyPr wrap="none" lIns="45720" rIns="45720" anchor="ctr">
            <a:spAutoFit/>
          </a:bodyPr>
          <a:lstStyle/>
          <a:p>
            <a:pPr algn="l"/>
            <a:r>
              <a:rPr sz="1600" b="0">
                <a:solidFill>
                  <a:srgbClr val="212A37"/>
                </a:solidFill>
                <a:latin typeface="Aptos"/>
              </a:rPr>
              <a:t>If suspicion remains high, continue acyclovir and repeat PCR in 3 to 7 days.</a:t>
            </a:r>
          </a:p>
        </p:txBody>
      </p:sp>
      <p:sp>
        <p:nvSpPr>
          <p:cNvPr id="34" name="TextBox 33"/>
          <p:cNvSpPr txBox="1"/>
          <p:nvPr/>
        </p:nvSpPr>
        <p:spPr>
          <a:xfrm>
            <a:off x="566928" y="6144768"/>
            <a:ext cx="4892040" cy="237744"/>
          </a:xfrm>
          <a:prstGeom prst="rect">
            <a:avLst/>
          </a:prstGeom>
          <a:noFill/>
        </p:spPr>
        <p:txBody>
          <a:bodyPr wrap="none" lIns="45720" rIns="45720" anchor="ctr">
            <a:spAutoFit/>
          </a:bodyPr>
          <a:lstStyle/>
          <a:p>
            <a:pPr algn="l"/>
            <a:r>
              <a:rPr sz="850" b="0">
                <a:solidFill>
                  <a:srgbClr val="5A687D"/>
                </a:solidFill>
                <a:latin typeface="Aptos"/>
              </a:rPr>
              <a:t>MRI image: Laughlin Dawes, CC BY 3.0 via Wikimedia Commons</a:t>
            </a:r>
          </a:p>
        </p:txBody>
      </p:sp>
    </p:spTree>
    <p:extLst>
      <p:ext uri="{BB962C8B-B14F-4D97-AF65-F5344CB8AC3E}">
        <p14:creationId xmlns:p14="http://schemas.microsoft.com/office/powerpoint/2010/main" val="41258192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9">
    <p:bg>
      <p:bgPr>
        <a:solidFill>
          <a:srgbClr val="0C234B"/>
        </a:solidFill>
        <a:effectLst/>
      </p:bgPr>
    </p:bg>
    <p:spTree>
      <p:nvGrpSpPr>
        <p:cNvPr id="1" name=""/>
        <p:cNvGrpSpPr/>
        <p:nvPr/>
      </p:nvGrpSpPr>
      <p:grpSpPr>
        <a:xfrm>
          <a:off x="0" y="0"/>
          <a:ext cx="0" cy="0"/>
          <a:chOff x="0" y="0"/>
          <a:chExt cx="0" cy="0"/>
        </a:xfrm>
      </p:grpSpPr>
      <p:pic>
        <p:nvPicPr>
          <p:cNvPr id="12" name="Picture 11" descr="La muerte Images - Free Download on Magnific (formerly Freepik)">
            <a:extLst>
              <a:ext uri="{FF2B5EF4-FFF2-40B4-BE49-F238E27FC236}">
                <a16:creationId xmlns:a16="http://schemas.microsoft.com/office/drawing/2014/main" id="{F22920C4-5591-3AD3-3CEF-9097DCE7263E}"/>
              </a:ext>
            </a:extLst>
          </p:cNvPr>
          <p:cNvPicPr>
            <a:picLocks noChangeAspect="1"/>
          </p:cNvPicPr>
          <p:nvPr/>
        </p:nvPicPr>
        <p:blipFill>
          <a:blip r:embed="rId3"/>
          <a:stretch>
            <a:fillRect/>
          </a:stretch>
        </p:blipFill>
        <p:spPr>
          <a:xfrm>
            <a:off x="1972109" y="625326"/>
            <a:ext cx="8948822" cy="5961850"/>
          </a:xfrm>
          <a:prstGeom prst="rect">
            <a:avLst/>
          </a:prstGeom>
          <a:gradFill>
            <a:gsLst>
              <a:gs pos="40777">
                <a:schemeClr val="accent1">
                  <a:lumMod val="45000"/>
                  <a:lumOff val="55000"/>
                  <a:alpha val="39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a:outerShdw blurRad="50800" dist="50800" dir="5400000" algn="ctr" rotWithShape="0">
              <a:srgbClr val="000000">
                <a:alpha val="60000"/>
              </a:srgbClr>
            </a:outerShdw>
          </a:effectLst>
        </p:spPr>
      </p:pic>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3D5580"/>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3D5580"/>
                </a:solidFill>
                <a:latin typeface="Aptos" pitchFamily="34" charset="0"/>
                <a:ea typeface="Arial" pitchFamily="34" charset="-122"/>
                <a:cs typeface="Arial" pitchFamily="34" charset="-120"/>
              </a:rPr>
              <a:t>19</a:t>
            </a:r>
            <a:endParaRPr lang="en-US" sz="850" dirty="0"/>
          </a:p>
        </p:txBody>
      </p:sp>
      <p:sp>
        <p:nvSpPr>
          <p:cNvPr id="5" name="Text 3"/>
          <p:cNvSpPr/>
          <p:nvPr/>
        </p:nvSpPr>
        <p:spPr>
          <a:xfrm>
            <a:off x="502920" y="2880360"/>
            <a:ext cx="8778240" cy="777240"/>
          </a:xfrm>
          <a:prstGeom prst="rect">
            <a:avLst/>
          </a:prstGeom>
          <a:noFill/>
          <a:ln/>
        </p:spPr>
        <p:txBody>
          <a:bodyPr wrap="square" lIns="0" tIns="0" rIns="0" bIns="0" rtlCol="0" anchor="ctr"/>
          <a:lstStyle/>
          <a:p>
            <a:pPr marL="0" indent="0" algn="l">
              <a:buNone/>
            </a:pPr>
            <a:r>
              <a:rPr lang="en-US" sz="4200" b="1" dirty="0">
                <a:solidFill>
                  <a:srgbClr val="FFFFFF"/>
                </a:solidFill>
                <a:latin typeface="Aptos" pitchFamily="34" charset="0"/>
                <a:ea typeface="Arial" pitchFamily="34" charset="-122"/>
                <a:cs typeface="Arial" pitchFamily="34" charset="-120"/>
              </a:rPr>
              <a:t>Encephalitis</a:t>
            </a:r>
            <a:endParaRPr lang="en-US" sz="4200" dirty="0"/>
          </a:p>
        </p:txBody>
      </p:sp>
      <p:sp>
        <p:nvSpPr>
          <p:cNvPr id="6" name="Text 4"/>
          <p:cNvSpPr/>
          <p:nvPr/>
        </p:nvSpPr>
        <p:spPr>
          <a:xfrm>
            <a:off x="502920" y="3675888"/>
            <a:ext cx="10056362" cy="685800"/>
          </a:xfrm>
          <a:prstGeom prst="rect">
            <a:avLst/>
          </a:prstGeom>
          <a:noFill/>
          <a:ln/>
        </p:spPr>
        <p:txBody>
          <a:bodyPr wrap="square" lIns="0" tIns="0" rIns="0" bIns="0" rtlCol="0" anchor="ctr"/>
          <a:lstStyle/>
          <a:p>
            <a:pPr marL="0" indent="0" algn="l">
              <a:buNone/>
            </a:pPr>
            <a:r>
              <a:rPr lang="en-US" sz="2000" dirty="0">
                <a:solidFill>
                  <a:srgbClr val="FFFF00"/>
                </a:solidFill>
                <a:latin typeface="Aptos" pitchFamily="34" charset="0"/>
                <a:ea typeface="Arial" pitchFamily="34" charset="-122"/>
                <a:cs typeface="Arial" pitchFamily="34" charset="-120"/>
              </a:rPr>
              <a:t>When the parenchyma itself is infected, cognition, focality, and seizures follow.</a:t>
            </a:r>
            <a:endParaRPr lang="en-US" sz="2000" dirty="0">
              <a:solidFill>
                <a:srgbClr val="FFFF00"/>
              </a:solidFill>
            </a:endParaRPr>
          </a:p>
        </p:txBody>
      </p:sp>
      <p:sp>
        <p:nvSpPr>
          <p:cNvPr id="7" name="Shape 5"/>
          <p:cNvSpPr/>
          <p:nvPr/>
        </p:nvSpPr>
        <p:spPr>
          <a:xfrm>
            <a:off x="8549640" y="868680"/>
            <a:ext cx="3108960" cy="1965960"/>
          </a:xfrm>
          <a:prstGeom prst="roundRect">
            <a:avLst>
              <a:gd name="adj" fmla="val 5581"/>
            </a:avLst>
          </a:prstGeom>
          <a:solidFill>
            <a:srgbClr val="16305E"/>
          </a:solidFill>
          <a:ln/>
        </p:spPr>
        <p:txBody>
          <a:bodyPr/>
          <a:lstStyle/>
          <a:p>
            <a:endParaRPr/>
          </a:p>
        </p:txBody>
      </p:sp>
      <p:sp>
        <p:nvSpPr>
          <p:cNvPr id="8" name="Text 6"/>
          <p:cNvSpPr/>
          <p:nvPr/>
        </p:nvSpPr>
        <p:spPr>
          <a:xfrm>
            <a:off x="8549640" y="1024128"/>
            <a:ext cx="3108960" cy="960120"/>
          </a:xfrm>
          <a:prstGeom prst="rect">
            <a:avLst/>
          </a:prstGeom>
          <a:noFill/>
          <a:ln/>
        </p:spPr>
        <p:txBody>
          <a:bodyPr wrap="square" lIns="0" tIns="0" rIns="0" bIns="0" rtlCol="0" anchor="ctr"/>
          <a:lstStyle/>
          <a:p>
            <a:pPr marL="0" indent="0" algn="ctr">
              <a:buNone/>
            </a:pPr>
            <a:r>
              <a:rPr lang="en-US" sz="4600" b="1" dirty="0">
                <a:solidFill>
                  <a:srgbClr val="FF0000"/>
                </a:solidFill>
                <a:latin typeface="Aptos" pitchFamily="34" charset="0"/>
                <a:ea typeface="Arial" pitchFamily="34" charset="-122"/>
                <a:cs typeface="Arial" pitchFamily="34" charset="-120"/>
              </a:rPr>
              <a:t>70%</a:t>
            </a:r>
            <a:endParaRPr lang="en-US" sz="4600" dirty="0">
              <a:solidFill>
                <a:srgbClr val="FF0000"/>
              </a:solidFill>
            </a:endParaRPr>
          </a:p>
        </p:txBody>
      </p:sp>
      <p:sp>
        <p:nvSpPr>
          <p:cNvPr id="9" name="Text 7"/>
          <p:cNvSpPr/>
          <p:nvPr/>
        </p:nvSpPr>
        <p:spPr>
          <a:xfrm>
            <a:off x="8732520" y="2011680"/>
            <a:ext cx="2743200" cy="731520"/>
          </a:xfrm>
          <a:prstGeom prst="rect">
            <a:avLst/>
          </a:prstGeom>
          <a:noFill/>
          <a:ln/>
        </p:spPr>
        <p:txBody>
          <a:bodyPr wrap="square" lIns="0" tIns="0" rIns="0" bIns="0" rtlCol="0" anchor="ctr"/>
          <a:lstStyle/>
          <a:p>
            <a:pPr marL="0" indent="0" algn="ctr">
              <a:buNone/>
            </a:pPr>
            <a:r>
              <a:rPr lang="en-US" sz="1200" dirty="0">
                <a:solidFill>
                  <a:srgbClr val="C9D6EA"/>
                </a:solidFill>
                <a:latin typeface="Aptos" pitchFamily="34" charset="0"/>
                <a:ea typeface="Arial" pitchFamily="34" charset="-122"/>
                <a:cs typeface="Arial" pitchFamily="34" charset="-120"/>
              </a:rPr>
              <a:t>Mortality of untreated HSV encephalitis. Early therapy drops it below 20%</a:t>
            </a:r>
            <a:endParaRPr lang="en-US" sz="1200" dirty="0"/>
          </a:p>
        </p:txBody>
      </p:sp>
      <p:sp>
        <p:nvSpPr>
          <p:cNvPr id="10" name="Shape 8"/>
          <p:cNvSpPr/>
          <p:nvPr/>
        </p:nvSpPr>
        <p:spPr>
          <a:xfrm>
            <a:off x="502920" y="4709160"/>
            <a:ext cx="11185855" cy="1234440"/>
          </a:xfrm>
          <a:prstGeom prst="roundRect">
            <a:avLst>
              <a:gd name="adj" fmla="val 7407"/>
            </a:avLst>
          </a:prstGeom>
          <a:solidFill>
            <a:srgbClr val="16305E"/>
          </a:solidFill>
          <a:ln/>
        </p:spPr>
        <p:txBody>
          <a:bodyPr/>
          <a:lstStyle/>
          <a:p>
            <a:endParaRPr/>
          </a:p>
        </p:txBody>
      </p:sp>
      <p:sp>
        <p:nvSpPr>
          <p:cNvPr id="11" name="Text 9"/>
          <p:cNvSpPr/>
          <p:nvPr/>
        </p:nvSpPr>
        <p:spPr>
          <a:xfrm>
            <a:off x="795528" y="4709160"/>
            <a:ext cx="10600639" cy="1234440"/>
          </a:xfrm>
          <a:prstGeom prst="rect">
            <a:avLst/>
          </a:prstGeom>
          <a:noFill/>
          <a:ln/>
        </p:spPr>
        <p:txBody>
          <a:bodyPr wrap="square" lIns="0" tIns="0" rIns="0" bIns="0" rtlCol="0" anchor="ctr"/>
          <a:lstStyle/>
          <a:p>
            <a:pPr marL="0" indent="0" algn="l">
              <a:buNone/>
            </a:pPr>
            <a:r>
              <a:rPr lang="en-US" dirty="0">
                <a:solidFill>
                  <a:srgbClr val="FFFF00"/>
                </a:solidFill>
                <a:latin typeface="Aptos" pitchFamily="34" charset="0"/>
                <a:ea typeface="Arial" pitchFamily="34" charset="-122"/>
                <a:cs typeface="Arial" pitchFamily="34" charset="-120"/>
              </a:rPr>
              <a:t>Meningitis inflames the lining, so the head hurts but the mind is intact. Encephalitis inflames the brain itself, so mentation changes, focal deficits appear, and seizures declare it. Both can coexist as meningoencephalitis.</a:t>
            </a:r>
            <a:endParaRPr lang="en-US" dirty="0">
              <a:solidFill>
                <a:srgbClr val="FFFF0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22</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Treat first, confirm second</a:t>
            </a:r>
            <a:endParaRPr lang="en-US" sz="3100" dirty="0"/>
          </a:p>
        </p:txBody>
      </p:sp>
      <p:sp>
        <p:nvSpPr>
          <p:cNvPr id="5" name="Shape 3"/>
          <p:cNvSpPr/>
          <p:nvPr/>
        </p:nvSpPr>
        <p:spPr>
          <a:xfrm>
            <a:off x="502920" y="1234440"/>
            <a:ext cx="5120640" cy="4709160"/>
          </a:xfrm>
          <a:prstGeom prst="roundRect">
            <a:avLst>
              <a:gd name="adj" fmla="val 2330"/>
            </a:avLst>
          </a:prstGeom>
          <a:solidFill>
            <a:srgbClr val="0C234B"/>
          </a:solidFill>
          <a:ln/>
        </p:spPr>
        <p:txBody>
          <a:bodyPr/>
          <a:lstStyle/>
          <a:p>
            <a:endParaRPr/>
          </a:p>
        </p:txBody>
      </p:sp>
      <p:sp>
        <p:nvSpPr>
          <p:cNvPr id="6" name="Text 4"/>
          <p:cNvSpPr/>
          <p:nvPr/>
        </p:nvSpPr>
        <p:spPr>
          <a:xfrm>
            <a:off x="822960" y="1508760"/>
            <a:ext cx="4480560" cy="365760"/>
          </a:xfrm>
          <a:prstGeom prst="rect">
            <a:avLst/>
          </a:prstGeom>
          <a:noFill/>
          <a:ln/>
        </p:spPr>
        <p:txBody>
          <a:bodyPr wrap="square" lIns="0" tIns="0" rIns="0" bIns="0" rtlCol="0" anchor="ctr"/>
          <a:lstStyle/>
          <a:p>
            <a:pPr marL="0" indent="0">
              <a:buNone/>
            </a:pPr>
            <a:r>
              <a:rPr lang="en-US" sz="1500" b="1" kern="0" spc="100" dirty="0">
                <a:solidFill>
                  <a:srgbClr val="C9D6EA"/>
                </a:solidFill>
                <a:latin typeface="Aptos" pitchFamily="34" charset="0"/>
                <a:ea typeface="Arial" pitchFamily="34" charset="-122"/>
                <a:cs typeface="Arial" pitchFamily="34" charset="-120"/>
              </a:rPr>
              <a:t>Mortality</a:t>
            </a:r>
            <a:endParaRPr lang="en-US" sz="1500" dirty="0"/>
          </a:p>
        </p:txBody>
      </p:sp>
      <p:sp>
        <p:nvSpPr>
          <p:cNvPr id="7" name="Text 5"/>
          <p:cNvSpPr/>
          <p:nvPr/>
        </p:nvSpPr>
        <p:spPr>
          <a:xfrm>
            <a:off x="822960" y="1965960"/>
            <a:ext cx="4480560" cy="914400"/>
          </a:xfrm>
          <a:prstGeom prst="rect">
            <a:avLst/>
          </a:prstGeom>
          <a:noFill/>
          <a:ln/>
        </p:spPr>
        <p:txBody>
          <a:bodyPr wrap="square" lIns="0" tIns="0" rIns="0" bIns="0" rtlCol="0" anchor="ctr"/>
          <a:lstStyle/>
          <a:p>
            <a:pPr marL="0" indent="0">
              <a:buNone/>
            </a:pPr>
            <a:r>
              <a:rPr lang="en-US" sz="5800" b="1" dirty="0">
                <a:solidFill>
                  <a:srgbClr val="FFFFFF"/>
                </a:solidFill>
                <a:latin typeface="Aptos" pitchFamily="34" charset="0"/>
                <a:ea typeface="Arial" pitchFamily="34" charset="-122"/>
                <a:cs typeface="Arial" pitchFamily="34" charset="-120"/>
              </a:rPr>
              <a:t>70%</a:t>
            </a:r>
            <a:r>
              <a:rPr lang="en-US" sz="1500" dirty="0">
                <a:solidFill>
                  <a:srgbClr val="C9D6EA"/>
                </a:solidFill>
                <a:latin typeface="Aptos" pitchFamily="34" charset="0"/>
                <a:ea typeface="Arial" pitchFamily="34" charset="-122"/>
                <a:cs typeface="Arial" pitchFamily="34" charset="-120"/>
              </a:rPr>
              <a:t>  untreated</a:t>
            </a:r>
            <a:endParaRPr lang="en-US" sz="5800" dirty="0"/>
          </a:p>
        </p:txBody>
      </p:sp>
      <p:sp>
        <p:nvSpPr>
          <p:cNvPr id="8" name="Text 6"/>
          <p:cNvSpPr/>
          <p:nvPr/>
        </p:nvSpPr>
        <p:spPr>
          <a:xfrm>
            <a:off x="822960" y="3063240"/>
            <a:ext cx="4480560" cy="822960"/>
          </a:xfrm>
          <a:prstGeom prst="rect">
            <a:avLst/>
          </a:prstGeom>
          <a:noFill/>
          <a:ln/>
        </p:spPr>
        <p:txBody>
          <a:bodyPr wrap="square" lIns="0" tIns="0" rIns="0" bIns="0" rtlCol="0" anchor="ctr"/>
          <a:lstStyle/>
          <a:p>
            <a:pPr marL="0" indent="0">
              <a:buNone/>
            </a:pPr>
            <a:r>
              <a:rPr lang="en-US" sz="4400" b="1" dirty="0">
                <a:solidFill>
                  <a:srgbClr val="7FD1A0"/>
                </a:solidFill>
                <a:latin typeface="Aptos" pitchFamily="34" charset="0"/>
                <a:ea typeface="Arial" pitchFamily="34" charset="-122"/>
                <a:cs typeface="Arial" pitchFamily="34" charset="-120"/>
              </a:rPr>
              <a:t>below 20%</a:t>
            </a:r>
            <a:r>
              <a:rPr lang="en-US" sz="1500" dirty="0">
                <a:solidFill>
                  <a:srgbClr val="C9D6EA"/>
                </a:solidFill>
                <a:latin typeface="Aptos" pitchFamily="34" charset="0"/>
                <a:ea typeface="Arial" pitchFamily="34" charset="-122"/>
                <a:cs typeface="Arial" pitchFamily="34" charset="-120"/>
              </a:rPr>
              <a:t>  treated early</a:t>
            </a:r>
            <a:endParaRPr lang="en-US" sz="4400" dirty="0"/>
          </a:p>
        </p:txBody>
      </p:sp>
      <p:sp>
        <p:nvSpPr>
          <p:cNvPr id="9" name="Text 7"/>
          <p:cNvSpPr/>
          <p:nvPr/>
        </p:nvSpPr>
        <p:spPr>
          <a:xfrm>
            <a:off x="822960" y="4114800"/>
            <a:ext cx="4480560" cy="1463040"/>
          </a:xfrm>
          <a:prstGeom prst="rect">
            <a:avLst/>
          </a:prstGeom>
          <a:noFill/>
          <a:ln/>
        </p:spPr>
        <p:txBody>
          <a:bodyPr wrap="square" lIns="0" tIns="0" rIns="0" bIns="0" rtlCol="0" anchor="ctr"/>
          <a:lstStyle/>
          <a:p>
            <a:pPr marL="0" indent="0">
              <a:buNone/>
            </a:pPr>
            <a:r>
              <a:rPr lang="en-US" sz="1300" dirty="0">
                <a:solidFill>
                  <a:srgbClr val="C9D6EA"/>
                </a:solidFill>
                <a:latin typeface="Aptos" pitchFamily="34" charset="0"/>
                <a:ea typeface="Arial" pitchFamily="34" charset="-122"/>
                <a:cs typeface="Arial" pitchFamily="34" charset="-120"/>
              </a:rPr>
              <a:t>Outcomes track directly with time to the first dose. Survivors treated late carry the neurologic cost.</a:t>
            </a:r>
            <a:endParaRPr lang="en-US" sz="1300" dirty="0"/>
          </a:p>
        </p:txBody>
      </p:sp>
      <p:sp>
        <p:nvSpPr>
          <p:cNvPr id="10" name="Shape 8"/>
          <p:cNvSpPr/>
          <p:nvPr/>
        </p:nvSpPr>
        <p:spPr>
          <a:xfrm>
            <a:off x="5943600" y="1234440"/>
            <a:ext cx="5742432" cy="4709160"/>
          </a:xfrm>
          <a:prstGeom prst="roundRect">
            <a:avLst>
              <a:gd name="adj" fmla="val 1748"/>
            </a:avLst>
          </a:prstGeom>
          <a:solidFill>
            <a:srgbClr val="F4F6FA"/>
          </a:solidFill>
          <a:ln w="12700">
            <a:solidFill>
              <a:srgbClr val="DCE2EB"/>
            </a:solidFill>
            <a:prstDash val="solid"/>
          </a:ln>
        </p:spPr>
        <p:txBody>
          <a:bodyPr/>
          <a:lstStyle/>
          <a:p>
            <a:endParaRPr/>
          </a:p>
        </p:txBody>
      </p:sp>
      <p:sp>
        <p:nvSpPr>
          <p:cNvPr id="11" name="Text 9"/>
          <p:cNvSpPr/>
          <p:nvPr/>
        </p:nvSpPr>
        <p:spPr>
          <a:xfrm>
            <a:off x="6236208" y="1463040"/>
            <a:ext cx="5120640" cy="365760"/>
          </a:xfrm>
          <a:prstGeom prst="rect">
            <a:avLst/>
          </a:prstGeom>
          <a:noFill/>
          <a:ln/>
        </p:spPr>
        <p:txBody>
          <a:bodyPr wrap="square" lIns="0" tIns="0" rIns="0" bIns="0" rtlCol="0" anchor="ctr"/>
          <a:lstStyle/>
          <a:p>
            <a:pPr marL="0" indent="0">
              <a:buNone/>
            </a:pPr>
            <a:r>
              <a:rPr lang="en-US" sz="1600" b="1" dirty="0">
                <a:solidFill>
                  <a:srgbClr val="0C234B"/>
                </a:solidFill>
                <a:latin typeface="Aptos" pitchFamily="34" charset="0"/>
                <a:ea typeface="Arial" pitchFamily="34" charset="-122"/>
                <a:cs typeface="Arial" pitchFamily="34" charset="-120"/>
              </a:rPr>
              <a:t>The regimen</a:t>
            </a:r>
            <a:endParaRPr lang="en-US" sz="1600" dirty="0"/>
          </a:p>
        </p:txBody>
      </p:sp>
      <p:sp>
        <p:nvSpPr>
          <p:cNvPr id="12" name="Text 10"/>
          <p:cNvSpPr/>
          <p:nvPr/>
        </p:nvSpPr>
        <p:spPr>
          <a:xfrm>
            <a:off x="6236208" y="1920240"/>
            <a:ext cx="5166360" cy="3840480"/>
          </a:xfrm>
          <a:prstGeom prst="rect">
            <a:avLst/>
          </a:prstGeom>
          <a:noFill/>
          <a:ln/>
        </p:spPr>
        <p:txBody>
          <a:bodyPr wrap="square" lIns="0" tIns="0" rIns="0" bIns="0" rtlCol="0" anchor="ctr"/>
          <a:lstStyle/>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Acyclovir 10 mg/kg IV every 8 hours for 14 to 21 days.</a:t>
            </a:r>
            <a:endParaRPr lang="en-US" sz="1400" dirty="0"/>
          </a:p>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Start at first suspicion. Every hour waiting on imaging or PCR is untreated encephalitis.</a:t>
            </a:r>
            <a:endParaRPr lang="en-US" sz="1400" dirty="0"/>
          </a:p>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Protect the kidneys: aggressive hydration, dose by ideal body weight in obesity, adjust for renal function.</a:t>
            </a:r>
            <a:endParaRPr lang="en-US" sz="1400" dirty="0"/>
          </a:p>
          <a:p>
            <a:pPr marL="152400" indent="-152400">
              <a:spcAft>
                <a:spcPts val="1200"/>
              </a:spcAft>
              <a:buSzPct val="100000"/>
              <a:buChar char="•"/>
            </a:pPr>
            <a:r>
              <a:rPr lang="en-US" sz="1400" dirty="0">
                <a:solidFill>
                  <a:srgbClr val="212B36"/>
                </a:solidFill>
                <a:latin typeface="Aptos" pitchFamily="34" charset="0"/>
                <a:ea typeface="Arial" pitchFamily="34" charset="-122"/>
                <a:cs typeface="Arial" pitchFamily="34" charset="-120"/>
              </a:rPr>
              <a:t>In severe disease many experts document CSF PCR clearance before stopping therapy.</a:t>
            </a:r>
            <a:endParaRPr lang="en-US" sz="1400" dirty="0"/>
          </a:p>
        </p:txBody>
      </p:sp>
      <p:sp>
        <p:nvSpPr>
          <p:cNvPr id="13" name="Text 11"/>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Whitley NEJM 1986. Tunkel Clin Infect Dis 2008.</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23</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5</a:t>
            </a:r>
            <a:endParaRPr lang="en-US" sz="1250" dirty="0"/>
          </a:p>
        </p:txBody>
      </p:sp>
      <p:sp>
        <p:nvSpPr>
          <p:cNvPr id="6" name="Text 4"/>
          <p:cNvSpPr/>
          <p:nvPr/>
        </p:nvSpPr>
        <p:spPr>
          <a:xfrm>
            <a:off x="1828800" y="310896"/>
            <a:ext cx="9951415" cy="475488"/>
          </a:xfrm>
          <a:prstGeom prst="rect">
            <a:avLst/>
          </a:prstGeom>
          <a:noFill/>
          <a:ln/>
        </p:spPr>
        <p:txBody>
          <a:bodyPr wrap="square" lIns="0" tIns="0" rIns="0" bIns="0" rtlCol="0" anchor="ctr"/>
          <a:lstStyle/>
          <a:p>
            <a:pPr marL="0" indent="0" algn="l">
              <a:buNone/>
            </a:pPr>
            <a:r>
              <a:rPr lang="en-US" sz="2600" b="1" dirty="0">
                <a:solidFill>
                  <a:srgbClr val="0B274E"/>
                </a:solidFill>
                <a:latin typeface="Aptos" pitchFamily="34" charset="0"/>
                <a:ea typeface="Arial" pitchFamily="34" charset="-122"/>
                <a:cs typeface="Arial" pitchFamily="34" charset="-120"/>
              </a:rPr>
              <a:t>August in Phoenix: tremor and confusion</a:t>
            </a:r>
            <a:endParaRPr lang="en-US" sz="2400" dirty="0"/>
          </a:p>
        </p:txBody>
      </p:sp>
      <p:sp>
        <p:nvSpPr>
          <p:cNvPr id="7" name="Shape 5"/>
          <p:cNvSpPr/>
          <p:nvPr/>
        </p:nvSpPr>
        <p:spPr>
          <a:xfrm>
            <a:off x="489233" y="996696"/>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72 year old man in late summer
 Fever, headache, rash, confusion
</a:t>
            </a:r>
            <a:r>
              <a:rPr lang="en-US" sz="1750" dirty="0">
                <a:solidFill>
                  <a:srgbClr val="212A37"/>
                </a:solidFill>
                <a:latin typeface="Aptos"/>
              </a:rPr>
              <a:t>F</a:t>
            </a:r>
            <a:r>
              <a:rPr sz="1750" dirty="0">
                <a:solidFill>
                  <a:srgbClr val="212A37"/>
                </a:solidFill>
                <a:latin typeface="Aptos"/>
              </a:rPr>
              <a:t>acial tremor and witnessed seizure
MRI: basal ganglia enhancement</a:t>
            </a:r>
            <a:endParaRPr lang="en-US" sz="1300" dirty="0"/>
          </a:p>
        </p:txBody>
      </p:sp>
      <p:sp>
        <p:nvSpPr>
          <p:cNvPr id="9" name="Shape 7"/>
          <p:cNvSpPr/>
          <p:nvPr/>
        </p:nvSpPr>
        <p:spPr>
          <a:xfrm>
            <a:off x="745265" y="2953512"/>
            <a:ext cx="5843016" cy="1719072"/>
          </a:xfrm>
          <a:prstGeom prst="roundRect">
            <a:avLst>
              <a:gd name="adj" fmla="val 5469"/>
            </a:avLst>
          </a:prstGeom>
          <a:solidFill>
            <a:srgbClr val="EAEFF7"/>
          </a:solidFill>
          <a:ln w="12700">
            <a:solidFill>
              <a:srgbClr val="C6D2E4"/>
            </a:solidFill>
            <a:prstDash val="solid"/>
          </a:ln>
        </p:spPr>
        <p:txBody>
          <a:bodyPr/>
          <a:lstStyle/>
          <a:p>
            <a:endParaRPr/>
          </a:p>
        </p:txBody>
      </p:sp>
      <p:sp>
        <p:nvSpPr>
          <p:cNvPr id="11" name="Text 9"/>
          <p:cNvSpPr/>
          <p:nvPr/>
        </p:nvSpPr>
        <p:spPr>
          <a:xfrm>
            <a:off x="896054" y="3344170"/>
            <a:ext cx="5440680" cy="749808"/>
          </a:xfrm>
          <a:prstGeom prst="rect">
            <a:avLst/>
          </a:prstGeom>
          <a:noFill/>
          <a:ln/>
        </p:spPr>
        <p:txBody>
          <a:bodyPr wrap="square" lIns="0" tIns="0" rIns="0" bIns="0" rtlCol="0" anchor="t"/>
          <a:lstStyle/>
          <a:p>
            <a:pPr marL="0" indent="0" algn="l">
              <a:spcAft>
                <a:spcPts val="0"/>
              </a:spcAft>
              <a:buNone/>
            </a:pPr>
            <a:r>
              <a:rPr sz="1500" b="1" dirty="0">
                <a:solidFill>
                  <a:srgbClr val="0B274E"/>
                </a:solidFill>
                <a:latin typeface="Aptos"/>
              </a:rPr>
              <a:t>CSF: WBC 154</a:t>
            </a:r>
            <a:endParaRPr lang="en-US" sz="1500" b="1" dirty="0">
              <a:solidFill>
                <a:srgbClr val="0B274E"/>
              </a:solidFill>
              <a:latin typeface="Aptos"/>
            </a:endParaRPr>
          </a:p>
          <a:p>
            <a:pPr marL="0" indent="0" algn="l">
              <a:spcAft>
                <a:spcPts val="0"/>
              </a:spcAft>
              <a:buNone/>
            </a:pPr>
            <a:r>
              <a:rPr sz="1500" b="1" dirty="0">
                <a:solidFill>
                  <a:srgbClr val="0B274E"/>
                </a:solidFill>
                <a:latin typeface="Aptos"/>
              </a:rPr>
              <a:t>60% lymphocytes  </a:t>
            </a:r>
            <a:endParaRPr lang="en-US" sz="1500" b="1" dirty="0">
              <a:solidFill>
                <a:srgbClr val="0B274E"/>
              </a:solidFill>
              <a:latin typeface="Aptos"/>
            </a:endParaRPr>
          </a:p>
          <a:p>
            <a:pPr marL="0" indent="0" algn="l">
              <a:spcAft>
                <a:spcPts val="0"/>
              </a:spcAft>
              <a:buNone/>
            </a:pPr>
            <a:r>
              <a:rPr lang="en-US" sz="1500" b="1" dirty="0">
                <a:solidFill>
                  <a:srgbClr val="0B274E"/>
                </a:solidFill>
                <a:latin typeface="Aptos"/>
              </a:rPr>
              <a:t>G</a:t>
            </a:r>
            <a:r>
              <a:rPr sz="1500" b="1" dirty="0">
                <a:solidFill>
                  <a:srgbClr val="0B274E"/>
                </a:solidFill>
                <a:latin typeface="Aptos"/>
              </a:rPr>
              <a:t>lucose 48  </a:t>
            </a:r>
            <a:endParaRPr lang="en-US" sz="1500" b="1" dirty="0">
              <a:solidFill>
                <a:srgbClr val="0B274E"/>
              </a:solidFill>
              <a:latin typeface="Aptos"/>
            </a:endParaRPr>
          </a:p>
          <a:p>
            <a:pPr marL="0" indent="0" algn="l">
              <a:spcAft>
                <a:spcPts val="0"/>
              </a:spcAft>
              <a:buNone/>
            </a:pPr>
            <a:r>
              <a:rPr lang="en-US" sz="1500" b="1" dirty="0">
                <a:solidFill>
                  <a:srgbClr val="0B274E"/>
                </a:solidFill>
                <a:latin typeface="Aptos"/>
              </a:rPr>
              <a:t>P</a:t>
            </a:r>
            <a:r>
              <a:rPr sz="1500" b="1" dirty="0">
                <a:solidFill>
                  <a:srgbClr val="0B274E"/>
                </a:solidFill>
                <a:latin typeface="Aptos"/>
              </a:rPr>
              <a:t>rotein 152</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Which CSF test will confirm the diagnosis?</a:t>
            </a:r>
            <a:endParaRPr lang="en-US" sz="1550" dirty="0"/>
          </a:p>
        </p:txBody>
      </p:sp>
      <p:sp>
        <p:nvSpPr>
          <p:cNvPr id="13" name="Shape 11"/>
          <p:cNvSpPr/>
          <p:nvPr/>
        </p:nvSpPr>
        <p:spPr>
          <a:xfrm>
            <a:off x="7150608" y="1728216"/>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172821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5" name="Text 13"/>
          <p:cNvSpPr/>
          <p:nvPr/>
        </p:nvSpPr>
        <p:spPr>
          <a:xfrm>
            <a:off x="7589520" y="1700784"/>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Herpes simplex virus PCR</a:t>
            </a:r>
            <a:endParaRPr lang="en-US" sz="1250" dirty="0"/>
          </a:p>
        </p:txBody>
      </p:sp>
      <p:sp>
        <p:nvSpPr>
          <p:cNvPr id="16" name="Shape 14"/>
          <p:cNvSpPr/>
          <p:nvPr/>
        </p:nvSpPr>
        <p:spPr>
          <a:xfrm>
            <a:off x="7150608" y="2340864"/>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340864"/>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8" name="Text 16"/>
          <p:cNvSpPr/>
          <p:nvPr/>
        </p:nvSpPr>
        <p:spPr>
          <a:xfrm>
            <a:off x="7589520" y="2313432"/>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Herpes simplex virus IgM</a:t>
            </a:r>
            <a:endParaRPr lang="en-US" sz="1250" dirty="0"/>
          </a:p>
        </p:txBody>
      </p:sp>
      <p:sp>
        <p:nvSpPr>
          <p:cNvPr id="19" name="Shape 17"/>
          <p:cNvSpPr/>
          <p:nvPr/>
        </p:nvSpPr>
        <p:spPr>
          <a:xfrm>
            <a:off x="7150608" y="2953512"/>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2953512"/>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1" name="Text 19"/>
          <p:cNvSpPr/>
          <p:nvPr/>
        </p:nvSpPr>
        <p:spPr>
          <a:xfrm>
            <a:off x="7589520" y="2926080"/>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West Nile virus PCR</a:t>
            </a:r>
            <a:endParaRPr lang="en-US" sz="1250" dirty="0"/>
          </a:p>
        </p:txBody>
      </p:sp>
      <p:sp>
        <p:nvSpPr>
          <p:cNvPr id="22" name="Shape 20"/>
          <p:cNvSpPr/>
          <p:nvPr/>
        </p:nvSpPr>
        <p:spPr>
          <a:xfrm>
            <a:off x="7150608" y="3566160"/>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3566160"/>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4" name="Text 22"/>
          <p:cNvSpPr/>
          <p:nvPr/>
        </p:nvSpPr>
        <p:spPr>
          <a:xfrm>
            <a:off x="7589520" y="3538728"/>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West Nile virus IgM</a:t>
            </a:r>
            <a:endParaRPr lang="en-US" sz="1250" dirty="0"/>
          </a:p>
        </p:txBody>
      </p:sp>
      <p:sp>
        <p:nvSpPr>
          <p:cNvPr id="25" name="Shape 23"/>
          <p:cNvSpPr/>
          <p:nvPr/>
        </p:nvSpPr>
        <p:spPr>
          <a:xfrm>
            <a:off x="7150608" y="4178808"/>
            <a:ext cx="310896" cy="310896"/>
          </a:xfrm>
          <a:prstGeom prst="ellipse">
            <a:avLst/>
          </a:prstGeom>
          <a:solidFill>
            <a:srgbClr val="FFFFFF"/>
          </a:solidFill>
          <a:ln w="17780">
            <a:solidFill>
              <a:srgbClr val="AB0520"/>
            </a:solidFill>
            <a:prstDash val="solid"/>
          </a:ln>
        </p:spPr>
        <p:txBody>
          <a:bodyPr/>
          <a:lstStyle/>
          <a:p>
            <a:endParaRPr/>
          </a:p>
        </p:txBody>
      </p:sp>
      <p:sp>
        <p:nvSpPr>
          <p:cNvPr id="26" name="Text 24"/>
          <p:cNvSpPr/>
          <p:nvPr/>
        </p:nvSpPr>
        <p:spPr>
          <a:xfrm>
            <a:off x="7150608" y="417880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E</a:t>
            </a:r>
            <a:endParaRPr lang="en-US" sz="1250" dirty="0"/>
          </a:p>
        </p:txBody>
      </p:sp>
      <p:sp>
        <p:nvSpPr>
          <p:cNvPr id="27" name="Text 25"/>
          <p:cNvSpPr/>
          <p:nvPr/>
        </p:nvSpPr>
        <p:spPr>
          <a:xfrm>
            <a:off x="7589520" y="4151376"/>
            <a:ext cx="4099255" cy="493776"/>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VDRL</a:t>
            </a:r>
            <a:endParaRPr lang="en-US" sz="12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24</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West Nile neuroinvasive disease</a:t>
            </a:r>
            <a:endParaRPr lang="en-US" sz="3100" dirty="0"/>
          </a:p>
        </p:txBody>
      </p:sp>
      <p:sp>
        <p:nvSpPr>
          <p:cNvPr id="15" name="Text 11"/>
          <p:cNvSpPr/>
          <p:nvPr/>
        </p:nvSpPr>
        <p:spPr>
          <a:xfrm>
            <a:off x="264633" y="5747912"/>
            <a:ext cx="3941607" cy="274320"/>
          </a:xfrm>
          <a:prstGeom prst="rect">
            <a:avLst/>
          </a:prstGeom>
          <a:noFill/>
          <a:ln/>
        </p:spPr>
        <p:txBody>
          <a:bodyPr wrap="square" lIns="0" tIns="0" rIns="0" bIns="0" rtlCol="0" anchor="ctr"/>
          <a:lstStyle/>
          <a:p>
            <a:pPr marL="0" indent="0" algn="l">
              <a:buNone/>
            </a:pPr>
            <a:r>
              <a:rPr lang="en-US" sz="950" i="1" dirty="0">
                <a:solidFill>
                  <a:schemeClr val="tx1">
                    <a:lumMod val="50000"/>
                    <a:lumOff val="50000"/>
                  </a:schemeClr>
                </a:solidFill>
                <a:latin typeface="Aptos" pitchFamily="34" charset="0"/>
                <a:ea typeface="Arial" pitchFamily="34" charset="-122"/>
                <a:cs typeface="Arial" pitchFamily="34" charset="-120"/>
              </a:rPr>
              <a:t>Kretschmer MMWR 2023. Tunkel Clin Infect Dis 2008.</a:t>
            </a:r>
          </a:p>
          <a:p>
            <a:r>
              <a:rPr lang="en-US" sz="1000" dirty="0">
                <a:solidFill>
                  <a:schemeClr val="tx1">
                    <a:lumMod val="50000"/>
                    <a:lumOff val="50000"/>
                  </a:schemeClr>
                </a:solidFill>
              </a:rPr>
              <a:t>Centers for Disease Control and Prevention. West Nile transmission cycle. CDC Stacks. </a:t>
            </a:r>
            <a:r>
              <a:rPr lang="en-US" sz="1000" dirty="0">
                <a:solidFill>
                  <a:schemeClr val="tx1">
                    <a:lumMod val="50000"/>
                    <a:lumOff val="50000"/>
                  </a:schemeClr>
                </a:solidFill>
                <a:hlinkClick r:id="rId3">
                  <a:extLst>
                    <a:ext uri="{A12FA001-AC4F-418D-AE19-62706E023703}">
                      <ahyp:hlinkClr xmlns:ahyp="http://schemas.microsoft.com/office/drawing/2018/hyperlinkcolor" val="tx"/>
                    </a:ext>
                  </a:extLst>
                </a:hlinkClick>
              </a:rPr>
              <a:t>https://stacks.cdc.gov/view/cdc/37783</a:t>
            </a:r>
            <a:r>
              <a:rPr lang="en-US" sz="950" i="1" dirty="0">
                <a:solidFill>
                  <a:schemeClr val="tx1">
                    <a:lumMod val="50000"/>
                    <a:lumOff val="50000"/>
                  </a:schemeClr>
                </a:solidFill>
                <a:latin typeface="Aptos" pitchFamily="34" charset="0"/>
                <a:ea typeface="Arial" pitchFamily="34" charset="-122"/>
                <a:cs typeface="Arial" pitchFamily="34" charset="-120"/>
              </a:rPr>
              <a:t> </a:t>
            </a:r>
            <a:endParaRPr lang="en-US" sz="950" dirty="0">
              <a:solidFill>
                <a:schemeClr val="tx1">
                  <a:lumMod val="50000"/>
                  <a:lumOff val="50000"/>
                </a:schemeClr>
              </a:solidFill>
            </a:endParaRPr>
          </a:p>
        </p:txBody>
      </p:sp>
      <p:sp>
        <p:nvSpPr>
          <p:cNvPr id="16" name="Rounded Rectangle 15"/>
          <p:cNvSpPr/>
          <p:nvPr/>
        </p:nvSpPr>
        <p:spPr>
          <a:xfrm>
            <a:off x="502920" y="1234440"/>
            <a:ext cx="11201400" cy="640080"/>
          </a:xfrm>
          <a:prstGeom prst="roundRect">
            <a:avLst/>
          </a:prstGeom>
          <a:solidFill>
            <a:srgbClr val="E7EF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49808" y="1234440"/>
            <a:ext cx="5212080" cy="640080"/>
          </a:xfrm>
          <a:prstGeom prst="rect">
            <a:avLst/>
          </a:prstGeom>
          <a:noFill/>
        </p:spPr>
        <p:txBody>
          <a:bodyPr wrap="none" lIns="45720" rIns="45720" anchor="ctr">
            <a:spAutoFit/>
          </a:bodyPr>
          <a:lstStyle/>
          <a:p>
            <a:pPr algn="l"/>
            <a:r>
              <a:rPr sz="2000" b="1">
                <a:solidFill>
                  <a:srgbClr val="158056"/>
                </a:solidFill>
                <a:latin typeface="Aptos"/>
              </a:rPr>
              <a:t>ANSWER D   West Nile virus IgM in CSF</a:t>
            </a:r>
          </a:p>
        </p:txBody>
      </p:sp>
      <p:sp>
        <p:nvSpPr>
          <p:cNvPr id="18" name="TextBox 17"/>
          <p:cNvSpPr txBox="1"/>
          <p:nvPr/>
        </p:nvSpPr>
        <p:spPr>
          <a:xfrm>
            <a:off x="5669280" y="1234440"/>
            <a:ext cx="5623560" cy="640080"/>
          </a:xfrm>
          <a:prstGeom prst="rect">
            <a:avLst/>
          </a:prstGeom>
          <a:noFill/>
        </p:spPr>
        <p:txBody>
          <a:bodyPr wrap="none" lIns="45720" rIns="45720" anchor="ctr">
            <a:spAutoFit/>
          </a:bodyPr>
          <a:lstStyle/>
          <a:p>
            <a:pPr algn="r"/>
            <a:r>
              <a:rPr sz="1550" b="1">
                <a:solidFill>
                  <a:srgbClr val="0B274E"/>
                </a:solidFill>
                <a:latin typeface="Aptos"/>
              </a:rPr>
              <a:t>Antibody, not PCR. Viremia is often gone by neuroinvasive disease.</a:t>
            </a:r>
          </a:p>
        </p:txBody>
      </p:sp>
      <p:sp>
        <p:nvSpPr>
          <p:cNvPr id="19" name="Rounded Rectangle 18"/>
          <p:cNvSpPr/>
          <p:nvPr/>
        </p:nvSpPr>
        <p:spPr>
          <a:xfrm>
            <a:off x="594360" y="2157984"/>
            <a:ext cx="3182112" cy="1993392"/>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41248" y="2255228"/>
            <a:ext cx="2852928" cy="457200"/>
          </a:xfrm>
          <a:prstGeom prst="rect">
            <a:avLst/>
          </a:prstGeom>
          <a:noFill/>
        </p:spPr>
        <p:txBody>
          <a:bodyPr wrap="none" lIns="45720" rIns="45720" anchor="ctr">
            <a:spAutoFit/>
          </a:bodyPr>
          <a:lstStyle/>
          <a:p>
            <a:pPr algn="ctr"/>
            <a:r>
              <a:rPr sz="1700" b="1">
                <a:solidFill>
                  <a:srgbClr val="0B274E"/>
                </a:solidFill>
                <a:latin typeface="Aptos"/>
              </a:rPr>
              <a:t>TREMOR / PARKINSONISM</a:t>
            </a:r>
          </a:p>
        </p:txBody>
      </p:sp>
      <p:sp>
        <p:nvSpPr>
          <p:cNvPr id="21" name="TextBox 20"/>
          <p:cNvSpPr txBox="1"/>
          <p:nvPr/>
        </p:nvSpPr>
        <p:spPr>
          <a:xfrm>
            <a:off x="999260" y="2712428"/>
            <a:ext cx="2392031" cy="807913"/>
          </a:xfrm>
          <a:prstGeom prst="rect">
            <a:avLst/>
          </a:prstGeom>
          <a:noFill/>
        </p:spPr>
        <p:txBody>
          <a:bodyPr wrap="square" lIns="45720" rIns="45720" anchor="ctr">
            <a:spAutoFit/>
          </a:bodyPr>
          <a:lstStyle/>
          <a:p>
            <a:pPr algn="ctr"/>
            <a:r>
              <a:rPr sz="1550" b="0" dirty="0">
                <a:solidFill>
                  <a:srgbClr val="212A37"/>
                </a:solidFill>
                <a:latin typeface="Aptos"/>
              </a:rPr>
              <a:t>Basal ganglia and thalamic involvement should move WNV high on the list.</a:t>
            </a:r>
          </a:p>
        </p:txBody>
      </p:sp>
      <p:sp>
        <p:nvSpPr>
          <p:cNvPr id="22" name="Rounded Rectangle 21"/>
          <p:cNvSpPr/>
          <p:nvPr/>
        </p:nvSpPr>
        <p:spPr>
          <a:xfrm>
            <a:off x="4041648" y="2157984"/>
            <a:ext cx="3182112" cy="1993392"/>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4206240" y="2190720"/>
            <a:ext cx="2852928" cy="457200"/>
          </a:xfrm>
          <a:prstGeom prst="rect">
            <a:avLst/>
          </a:prstGeom>
          <a:noFill/>
        </p:spPr>
        <p:txBody>
          <a:bodyPr wrap="none" lIns="45720" rIns="45720" anchor="ctr">
            <a:spAutoFit/>
          </a:bodyPr>
          <a:lstStyle/>
          <a:p>
            <a:pPr algn="ctr"/>
            <a:r>
              <a:rPr sz="1700" b="1" dirty="0">
                <a:solidFill>
                  <a:srgbClr val="0B274E"/>
                </a:solidFill>
                <a:latin typeface="Aptos"/>
              </a:rPr>
              <a:t>ACUTE FLACCID PARALYSIS</a:t>
            </a:r>
          </a:p>
        </p:txBody>
      </p:sp>
      <p:sp>
        <p:nvSpPr>
          <p:cNvPr id="24" name="TextBox 23"/>
          <p:cNvSpPr txBox="1"/>
          <p:nvPr/>
        </p:nvSpPr>
        <p:spPr>
          <a:xfrm>
            <a:off x="4286200" y="2553901"/>
            <a:ext cx="2516061" cy="807913"/>
          </a:xfrm>
          <a:prstGeom prst="rect">
            <a:avLst/>
          </a:prstGeom>
          <a:noFill/>
        </p:spPr>
        <p:txBody>
          <a:bodyPr wrap="square" lIns="45720" rIns="45720" anchor="ctr">
            <a:spAutoFit/>
          </a:bodyPr>
          <a:lstStyle/>
          <a:p>
            <a:pPr algn="ctr"/>
            <a:r>
              <a:rPr sz="1550" b="0" dirty="0">
                <a:solidFill>
                  <a:srgbClr val="212A37"/>
                </a:solidFill>
                <a:latin typeface="Aptos"/>
              </a:rPr>
              <a:t>A polio like anterior horn syndrome is a classic neuroinvasive presentation.</a:t>
            </a:r>
          </a:p>
        </p:txBody>
      </p:sp>
      <p:sp>
        <p:nvSpPr>
          <p:cNvPr id="25" name="Rounded Rectangle 24"/>
          <p:cNvSpPr/>
          <p:nvPr/>
        </p:nvSpPr>
        <p:spPr>
          <a:xfrm>
            <a:off x="7488936" y="2157984"/>
            <a:ext cx="3182112" cy="1993392"/>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7653526" y="2178625"/>
            <a:ext cx="2852928" cy="457200"/>
          </a:xfrm>
          <a:prstGeom prst="rect">
            <a:avLst/>
          </a:prstGeom>
          <a:noFill/>
        </p:spPr>
        <p:txBody>
          <a:bodyPr wrap="none" lIns="45720" rIns="45720" anchor="ctr">
            <a:spAutoFit/>
          </a:bodyPr>
          <a:lstStyle/>
          <a:p>
            <a:pPr algn="ctr"/>
            <a:r>
              <a:rPr sz="1700" b="1" dirty="0">
                <a:solidFill>
                  <a:srgbClr val="0B274E"/>
                </a:solidFill>
                <a:latin typeface="Aptos"/>
              </a:rPr>
              <a:t>TEST</a:t>
            </a:r>
          </a:p>
        </p:txBody>
      </p:sp>
      <p:sp>
        <p:nvSpPr>
          <p:cNvPr id="27" name="TextBox 26"/>
          <p:cNvSpPr txBox="1"/>
          <p:nvPr/>
        </p:nvSpPr>
        <p:spPr>
          <a:xfrm>
            <a:off x="8163255" y="2607349"/>
            <a:ext cx="1833469" cy="569387"/>
          </a:xfrm>
          <a:prstGeom prst="rect">
            <a:avLst/>
          </a:prstGeom>
          <a:noFill/>
        </p:spPr>
        <p:txBody>
          <a:bodyPr wrap="square" lIns="45720" rIns="45720" anchor="ctr">
            <a:spAutoFit/>
          </a:bodyPr>
          <a:lstStyle/>
          <a:p>
            <a:pPr algn="ctr"/>
            <a:r>
              <a:rPr sz="1550" b="0" dirty="0">
                <a:solidFill>
                  <a:srgbClr val="212A37"/>
                </a:solidFill>
                <a:latin typeface="Aptos"/>
              </a:rPr>
              <a:t>CSF or serum WNV IgM. </a:t>
            </a:r>
            <a:endParaRPr lang="en-US" sz="1550" b="0" dirty="0">
              <a:solidFill>
                <a:srgbClr val="212A37"/>
              </a:solidFill>
              <a:latin typeface="Aptos"/>
            </a:endParaRPr>
          </a:p>
        </p:txBody>
      </p:sp>
      <p:sp>
        <p:nvSpPr>
          <p:cNvPr id="29" name="TextBox 28"/>
          <p:cNvSpPr txBox="1"/>
          <p:nvPr/>
        </p:nvSpPr>
        <p:spPr>
          <a:xfrm>
            <a:off x="841248" y="4590288"/>
            <a:ext cx="1874519" cy="402336"/>
          </a:xfrm>
          <a:prstGeom prst="rect">
            <a:avLst/>
          </a:prstGeom>
          <a:noFill/>
        </p:spPr>
        <p:txBody>
          <a:bodyPr wrap="none" lIns="45720" rIns="45720" anchor="ctr">
            <a:spAutoFit/>
          </a:bodyPr>
          <a:lstStyle/>
          <a:p>
            <a:pPr algn="l"/>
            <a:r>
              <a:rPr sz="2100" b="1">
                <a:solidFill>
                  <a:srgbClr val="FFFFFF"/>
                </a:solidFill>
                <a:latin typeface="Aptos"/>
              </a:rPr>
              <a:t>ARIZONA 2026</a:t>
            </a:r>
          </a:p>
        </p:txBody>
      </p:sp>
      <p:sp>
        <p:nvSpPr>
          <p:cNvPr id="30" name="TextBox 29"/>
          <p:cNvSpPr txBox="1"/>
          <p:nvPr/>
        </p:nvSpPr>
        <p:spPr>
          <a:xfrm>
            <a:off x="2962655" y="4593628"/>
            <a:ext cx="7197885" cy="600164"/>
          </a:xfrm>
          <a:prstGeom prst="rect">
            <a:avLst/>
          </a:prstGeom>
          <a:noFill/>
        </p:spPr>
        <p:txBody>
          <a:bodyPr wrap="square" lIns="45720" rIns="45720" anchor="ctr">
            <a:spAutoFit/>
          </a:bodyPr>
          <a:lstStyle/>
          <a:p>
            <a:pPr algn="l"/>
            <a:r>
              <a:rPr sz="1650" b="1" dirty="0">
                <a:solidFill>
                  <a:srgbClr val="FFFFFF"/>
                </a:solidFill>
                <a:latin typeface="Aptos"/>
              </a:rPr>
              <a:t>Maricopa County reported 17 human cases and its first WNV death by 06/16/2026, compared with 4 cases at the same point in 2025.</a:t>
            </a:r>
          </a:p>
        </p:txBody>
      </p:sp>
      <p:pic>
        <p:nvPicPr>
          <p:cNvPr id="10" name="Picture 9">
            <a:extLst>
              <a:ext uri="{FF2B5EF4-FFF2-40B4-BE49-F238E27FC236}">
                <a16:creationId xmlns:a16="http://schemas.microsoft.com/office/drawing/2014/main" id="{F2A40151-504D-55E9-8E4D-242DDFF4324E}"/>
              </a:ext>
            </a:extLst>
          </p:cNvPr>
          <p:cNvPicPr>
            <a:picLocks noChangeAspect="1"/>
          </p:cNvPicPr>
          <p:nvPr/>
        </p:nvPicPr>
        <p:blipFill>
          <a:blip r:embed="rId4"/>
          <a:stretch>
            <a:fillRect/>
          </a:stretch>
        </p:blipFill>
        <p:spPr>
          <a:xfrm>
            <a:off x="5184843" y="3445473"/>
            <a:ext cx="6742524" cy="3398716"/>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56032"/>
            <a:ext cx="11155680" cy="512064"/>
          </a:xfrm>
          <a:prstGeom prst="rect">
            <a:avLst/>
          </a:prstGeom>
          <a:noFill/>
          <a:ln/>
        </p:spPr>
        <p:txBody>
          <a:bodyPr wrap="square" lIns="0" tIns="0" rIns="0" bIns="0" rtlCol="0" anchor="ctr"/>
          <a:lstStyle/>
          <a:p>
            <a:pPr marL="0" indent="0">
              <a:buNone/>
            </a:pPr>
            <a:r>
              <a:rPr lang="en-US" sz="3000" b="1" dirty="0">
                <a:solidFill>
                  <a:srgbClr val="16233F"/>
                </a:solidFill>
                <a:latin typeface="Cambria" pitchFamily="34" charset="0"/>
                <a:ea typeface="Cambria" pitchFamily="34" charset="-122"/>
                <a:cs typeface="Cambria" pitchFamily="34" charset="-120"/>
              </a:rPr>
              <a:t>Maricopa County: the U.S. epicenter of West Nile virus</a:t>
            </a:r>
            <a:endParaRPr lang="en-US" sz="3000" dirty="0"/>
          </a:p>
        </p:txBody>
      </p:sp>
      <p:sp>
        <p:nvSpPr>
          <p:cNvPr id="3" name="Text 1"/>
          <p:cNvSpPr/>
          <p:nvPr/>
        </p:nvSpPr>
        <p:spPr>
          <a:xfrm>
            <a:off x="502920" y="777240"/>
            <a:ext cx="11155680" cy="256032"/>
          </a:xfrm>
          <a:prstGeom prst="rect">
            <a:avLst/>
          </a:prstGeom>
          <a:noFill/>
          <a:ln/>
        </p:spPr>
        <p:txBody>
          <a:bodyPr wrap="square" lIns="0" tIns="0" rIns="0" bIns="0" rtlCol="0" anchor="ctr"/>
          <a:lstStyle/>
          <a:p>
            <a:pPr marL="0" indent="0">
              <a:buNone/>
            </a:pPr>
            <a:r>
              <a:rPr lang="en-US" sz="1200" i="1" dirty="0">
                <a:solidFill>
                  <a:srgbClr val="5A6478"/>
                </a:solidFill>
                <a:latin typeface="Calibri" pitchFamily="34" charset="0"/>
                <a:ea typeface="Calibri" pitchFamily="34" charset="-122"/>
                <a:cs typeface="Calibri" pitchFamily="34" charset="-120"/>
              </a:rPr>
              <a:t>West Nile virus reached Arizona in 2003 and is now enzootic in Maricopa County. Transmission is episodic and monsoon driven, not steady.</a:t>
            </a:r>
            <a:endParaRPr lang="en-US" sz="1200" dirty="0"/>
          </a:p>
        </p:txBody>
      </p:sp>
      <p:graphicFrame>
        <p:nvGraphicFramePr>
          <p:cNvPr id="4" name="Chart 0"/>
          <p:cNvGraphicFramePr/>
          <p:nvPr/>
        </p:nvGraphicFramePr>
        <p:xfrm>
          <a:off x="502920" y="1188720"/>
          <a:ext cx="6446520" cy="3913632"/>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269480" y="1216152"/>
            <a:ext cx="4389120" cy="1225296"/>
          </a:xfrm>
          <a:prstGeom prst="roundRect">
            <a:avLst>
              <a:gd name="adj" fmla="val 4478"/>
            </a:avLst>
          </a:prstGeom>
          <a:solidFill>
            <a:srgbClr val="EDF0F5"/>
          </a:solidFill>
          <a:ln w="9525">
            <a:solidFill>
              <a:srgbClr val="D7DDE7"/>
            </a:solidFill>
            <a:prstDash val="solid"/>
          </a:ln>
        </p:spPr>
        <p:txBody>
          <a:bodyPr/>
          <a:lstStyle/>
          <a:p>
            <a:endParaRPr lang="en-US"/>
          </a:p>
        </p:txBody>
      </p:sp>
      <p:sp>
        <p:nvSpPr>
          <p:cNvPr id="6" name="Text 3"/>
          <p:cNvSpPr/>
          <p:nvPr/>
        </p:nvSpPr>
        <p:spPr>
          <a:xfrm>
            <a:off x="7498080" y="1280160"/>
            <a:ext cx="3950208" cy="365760"/>
          </a:xfrm>
          <a:prstGeom prst="rect">
            <a:avLst/>
          </a:prstGeom>
          <a:noFill/>
          <a:ln/>
        </p:spPr>
        <p:txBody>
          <a:bodyPr wrap="square" lIns="0" tIns="0" rIns="0" bIns="0" rtlCol="0" anchor="ctr"/>
          <a:lstStyle/>
          <a:p>
            <a:pPr marL="0" indent="0">
              <a:buNone/>
            </a:pPr>
            <a:r>
              <a:rPr lang="en-US" sz="2300" b="1" dirty="0">
                <a:solidFill>
                  <a:srgbClr val="B0521C"/>
                </a:solidFill>
                <a:latin typeface="Cambria" pitchFamily="34" charset="0"/>
                <a:ea typeface="Cambria" pitchFamily="34" charset="-122"/>
                <a:cs typeface="Cambria" pitchFamily="34" charset="-120"/>
              </a:rPr>
              <a:t>1,480</a:t>
            </a:r>
            <a:endParaRPr lang="en-US" sz="2300" dirty="0"/>
          </a:p>
        </p:txBody>
      </p:sp>
      <p:sp>
        <p:nvSpPr>
          <p:cNvPr id="7" name="Text 4"/>
          <p:cNvSpPr/>
          <p:nvPr/>
        </p:nvSpPr>
        <p:spPr>
          <a:xfrm>
            <a:off x="7498080" y="1655064"/>
            <a:ext cx="3950208" cy="210312"/>
          </a:xfrm>
          <a:prstGeom prst="rect">
            <a:avLst/>
          </a:prstGeom>
          <a:noFill/>
          <a:ln/>
        </p:spPr>
        <p:txBody>
          <a:bodyPr wrap="square" lIns="0" tIns="0" rIns="0" bIns="0" rtlCol="0" anchor="ctr"/>
          <a:lstStyle/>
          <a:p>
            <a:pPr marL="0" indent="0">
              <a:buNone/>
            </a:pPr>
            <a:r>
              <a:rPr lang="en-US" sz="1050" b="1" dirty="0">
                <a:solidFill>
                  <a:srgbClr val="16233F"/>
                </a:solidFill>
                <a:latin typeface="Calibri" pitchFamily="34" charset="0"/>
                <a:ea typeface="Calibri" pitchFamily="34" charset="-122"/>
                <a:cs typeface="Calibri" pitchFamily="34" charset="-120"/>
              </a:rPr>
              <a:t>cases in Maricopa County, 2021</a:t>
            </a:r>
            <a:endParaRPr lang="en-US" sz="1050" dirty="0"/>
          </a:p>
        </p:txBody>
      </p:sp>
      <p:sp>
        <p:nvSpPr>
          <p:cNvPr id="8" name="Text 5"/>
          <p:cNvSpPr/>
          <p:nvPr/>
        </p:nvSpPr>
        <p:spPr>
          <a:xfrm>
            <a:off x="7498080" y="1874520"/>
            <a:ext cx="3950208" cy="457200"/>
          </a:xfrm>
          <a:prstGeom prst="rect">
            <a:avLst/>
          </a:prstGeom>
          <a:noFill/>
          <a:ln/>
        </p:spPr>
        <p:txBody>
          <a:bodyPr wrap="square" lIns="0" tIns="0" rIns="0" bIns="0" rtlCol="0" anchor="t"/>
          <a:lstStyle/>
          <a:p>
            <a:pPr marL="0" indent="0">
              <a:lnSpc>
                <a:spcPct val="100000"/>
              </a:lnSpc>
              <a:buNone/>
            </a:pPr>
            <a:r>
              <a:rPr lang="en-US" sz="1100" dirty="0">
                <a:solidFill>
                  <a:srgbClr val="5A6478"/>
                </a:solidFill>
                <a:latin typeface="Calibri" pitchFamily="34" charset="0"/>
                <a:ea typeface="Calibri" pitchFamily="34" charset="-122"/>
                <a:cs typeface="Calibri" pitchFamily="34" charset="-120"/>
              </a:rPr>
              <a:t>The </a:t>
            </a:r>
            <a:r>
              <a:rPr lang="en-US" sz="1100" dirty="0">
                <a:solidFill>
                  <a:srgbClr val="FF0000"/>
                </a:solidFill>
                <a:latin typeface="Calibri" pitchFamily="34" charset="0"/>
                <a:ea typeface="Calibri" pitchFamily="34" charset="-122"/>
                <a:cs typeface="Calibri" pitchFamily="34" charset="-120"/>
              </a:rPr>
              <a:t>largest focal WNV outbreak recorded </a:t>
            </a:r>
            <a:r>
              <a:rPr lang="en-US" sz="1100" dirty="0">
                <a:solidFill>
                  <a:srgbClr val="5A6478"/>
                </a:solidFill>
                <a:latin typeface="Calibri" pitchFamily="34" charset="0"/>
                <a:ea typeface="Calibri" pitchFamily="34" charset="-122"/>
                <a:cs typeface="Calibri" pitchFamily="34" charset="-120"/>
              </a:rPr>
              <a:t>in any single U.S. county. County incidence reached 33 per 100,000, and </a:t>
            </a:r>
            <a:r>
              <a:rPr lang="en-US" sz="1100" dirty="0">
                <a:solidFill>
                  <a:srgbClr val="FF0000"/>
                </a:solidFill>
                <a:latin typeface="Calibri" pitchFamily="34" charset="0"/>
                <a:ea typeface="Calibri" pitchFamily="34" charset="-122"/>
                <a:cs typeface="Calibri" pitchFamily="34" charset="-120"/>
              </a:rPr>
              <a:t>152</a:t>
            </a:r>
            <a:r>
              <a:rPr lang="en-US" sz="1100" dirty="0">
                <a:solidFill>
                  <a:srgbClr val="5A6478"/>
                </a:solidFill>
                <a:latin typeface="Calibri" pitchFamily="34" charset="0"/>
                <a:ea typeface="Calibri" pitchFamily="34" charset="-122"/>
                <a:cs typeface="Calibri" pitchFamily="34" charset="-120"/>
              </a:rPr>
              <a:t> per 100,000 </a:t>
            </a:r>
            <a:r>
              <a:rPr lang="en-US" sz="1100" dirty="0">
                <a:solidFill>
                  <a:srgbClr val="FF0000"/>
                </a:solidFill>
                <a:latin typeface="Calibri" pitchFamily="34" charset="0"/>
                <a:ea typeface="Calibri" pitchFamily="34" charset="-122"/>
                <a:cs typeface="Calibri" pitchFamily="34" charset="-120"/>
              </a:rPr>
              <a:t>in Scottsdale</a:t>
            </a:r>
            <a:r>
              <a:rPr lang="en-US" sz="1100" dirty="0">
                <a:solidFill>
                  <a:srgbClr val="5A6478"/>
                </a:solidFill>
                <a:latin typeface="Calibri" pitchFamily="34" charset="0"/>
                <a:ea typeface="Calibri" pitchFamily="34" charset="-122"/>
                <a:cs typeface="Calibri" pitchFamily="34" charset="-120"/>
              </a:rPr>
              <a:t>.</a:t>
            </a:r>
            <a:endParaRPr lang="en-US" sz="1100" dirty="0"/>
          </a:p>
        </p:txBody>
      </p:sp>
      <p:sp>
        <p:nvSpPr>
          <p:cNvPr id="9" name="Shape 6"/>
          <p:cNvSpPr/>
          <p:nvPr/>
        </p:nvSpPr>
        <p:spPr>
          <a:xfrm>
            <a:off x="7269480" y="2532888"/>
            <a:ext cx="4389120" cy="1225296"/>
          </a:xfrm>
          <a:prstGeom prst="roundRect">
            <a:avLst>
              <a:gd name="adj" fmla="val 4478"/>
            </a:avLst>
          </a:prstGeom>
          <a:solidFill>
            <a:srgbClr val="EDF0F5"/>
          </a:solidFill>
          <a:ln w="9525">
            <a:solidFill>
              <a:srgbClr val="D7DDE7"/>
            </a:solidFill>
            <a:prstDash val="solid"/>
          </a:ln>
        </p:spPr>
        <p:txBody>
          <a:bodyPr/>
          <a:lstStyle/>
          <a:p>
            <a:endParaRPr lang="en-US"/>
          </a:p>
        </p:txBody>
      </p:sp>
      <p:sp>
        <p:nvSpPr>
          <p:cNvPr id="10" name="Text 7"/>
          <p:cNvSpPr/>
          <p:nvPr/>
        </p:nvSpPr>
        <p:spPr>
          <a:xfrm>
            <a:off x="7498080" y="2624328"/>
            <a:ext cx="3950208" cy="365760"/>
          </a:xfrm>
          <a:prstGeom prst="rect">
            <a:avLst/>
          </a:prstGeom>
          <a:noFill/>
          <a:ln/>
        </p:spPr>
        <p:txBody>
          <a:bodyPr wrap="square" lIns="0" tIns="0" rIns="0" bIns="0" rtlCol="0" anchor="ctr"/>
          <a:lstStyle/>
          <a:p>
            <a:pPr marL="0" indent="0">
              <a:buNone/>
            </a:pPr>
            <a:r>
              <a:rPr lang="en-US" sz="2300" b="1" dirty="0">
                <a:solidFill>
                  <a:srgbClr val="B0521C"/>
                </a:solidFill>
                <a:latin typeface="Cambria" pitchFamily="34" charset="0"/>
                <a:ea typeface="Cambria" pitchFamily="34" charset="-122"/>
                <a:cs typeface="Cambria" pitchFamily="34" charset="-120"/>
              </a:rPr>
              <a:t>954 (64%)</a:t>
            </a:r>
            <a:endParaRPr lang="en-US" sz="2300" dirty="0"/>
          </a:p>
        </p:txBody>
      </p:sp>
      <p:sp>
        <p:nvSpPr>
          <p:cNvPr id="11" name="Text 8"/>
          <p:cNvSpPr/>
          <p:nvPr/>
        </p:nvSpPr>
        <p:spPr>
          <a:xfrm>
            <a:off x="7498080" y="2999232"/>
            <a:ext cx="3950208" cy="210312"/>
          </a:xfrm>
          <a:prstGeom prst="rect">
            <a:avLst/>
          </a:prstGeom>
          <a:noFill/>
          <a:ln/>
        </p:spPr>
        <p:txBody>
          <a:bodyPr wrap="square" lIns="0" tIns="0" rIns="0" bIns="0" rtlCol="0" anchor="ctr"/>
          <a:lstStyle/>
          <a:p>
            <a:pPr marL="0" indent="0">
              <a:buNone/>
            </a:pPr>
            <a:r>
              <a:rPr lang="en-US" sz="1050" b="1" dirty="0">
                <a:solidFill>
                  <a:srgbClr val="16233F"/>
                </a:solidFill>
                <a:latin typeface="Calibri" pitchFamily="34" charset="0"/>
                <a:ea typeface="Calibri" pitchFamily="34" charset="-122"/>
                <a:cs typeface="Calibri" pitchFamily="34" charset="-120"/>
              </a:rPr>
              <a:t>were neuroinvasive in 2021</a:t>
            </a:r>
            <a:endParaRPr lang="en-US" sz="1050" dirty="0"/>
          </a:p>
        </p:txBody>
      </p:sp>
      <p:sp>
        <p:nvSpPr>
          <p:cNvPr id="12" name="Text 9"/>
          <p:cNvSpPr/>
          <p:nvPr/>
        </p:nvSpPr>
        <p:spPr>
          <a:xfrm>
            <a:off x="7498080" y="3218688"/>
            <a:ext cx="3950208" cy="457200"/>
          </a:xfrm>
          <a:prstGeom prst="rect">
            <a:avLst/>
          </a:prstGeom>
          <a:noFill/>
          <a:ln/>
        </p:spPr>
        <p:txBody>
          <a:bodyPr wrap="square" lIns="0" tIns="0" rIns="0" bIns="0" rtlCol="0" anchor="t"/>
          <a:lstStyle/>
          <a:p>
            <a:pPr marL="0" indent="0">
              <a:lnSpc>
                <a:spcPct val="100000"/>
              </a:lnSpc>
              <a:buNone/>
            </a:pPr>
            <a:r>
              <a:rPr lang="en-US" sz="1000" dirty="0">
                <a:solidFill>
                  <a:srgbClr val="5A6478"/>
                </a:solidFill>
                <a:latin typeface="Calibri" pitchFamily="34" charset="0"/>
                <a:ea typeface="Calibri" pitchFamily="34" charset="-122"/>
                <a:cs typeface="Calibri" pitchFamily="34" charset="-120"/>
              </a:rPr>
              <a:t>1,011 hospitalized and </a:t>
            </a:r>
            <a:r>
              <a:rPr lang="en-US" sz="1000" dirty="0">
                <a:solidFill>
                  <a:srgbClr val="FF0000"/>
                </a:solidFill>
                <a:latin typeface="Calibri" pitchFamily="34" charset="0"/>
                <a:ea typeface="Calibri" pitchFamily="34" charset="-122"/>
                <a:cs typeface="Calibri" pitchFamily="34" charset="-120"/>
              </a:rPr>
              <a:t>101 died</a:t>
            </a:r>
            <a:r>
              <a:rPr lang="en-US" sz="1000" dirty="0">
                <a:solidFill>
                  <a:srgbClr val="5A6478"/>
                </a:solidFill>
                <a:latin typeface="Calibri" pitchFamily="34" charset="0"/>
                <a:ea typeface="Calibri" pitchFamily="34" charset="-122"/>
                <a:cs typeface="Calibri" pitchFamily="34" charset="-120"/>
              </a:rPr>
              <a:t>. Median age 66 years overall, </a:t>
            </a:r>
            <a:r>
              <a:rPr lang="en-US" sz="1000" b="1" dirty="0">
                <a:solidFill>
                  <a:srgbClr val="5A6478"/>
                </a:solidFill>
                <a:latin typeface="Calibri" pitchFamily="34" charset="0"/>
                <a:ea typeface="Calibri" pitchFamily="34" charset="-122"/>
                <a:cs typeface="Calibri" pitchFamily="34" charset="-120"/>
              </a:rPr>
              <a:t>79 years among those who died</a:t>
            </a:r>
            <a:r>
              <a:rPr lang="en-US" sz="1000" dirty="0">
                <a:solidFill>
                  <a:srgbClr val="5A6478"/>
                </a:solidFill>
                <a:latin typeface="Calibri" pitchFamily="34" charset="0"/>
                <a:ea typeface="Calibri" pitchFamily="34" charset="-122"/>
                <a:cs typeface="Calibri" pitchFamily="34" charset="-120"/>
              </a:rPr>
              <a:t>. Encephalitis (615) outnumbered meningitis (319).</a:t>
            </a:r>
            <a:endParaRPr lang="en-US" sz="1000" dirty="0"/>
          </a:p>
        </p:txBody>
      </p:sp>
      <p:sp>
        <p:nvSpPr>
          <p:cNvPr id="13" name="Shape 10"/>
          <p:cNvSpPr/>
          <p:nvPr/>
        </p:nvSpPr>
        <p:spPr>
          <a:xfrm>
            <a:off x="7269480" y="3877056"/>
            <a:ext cx="4389120" cy="1225296"/>
          </a:xfrm>
          <a:prstGeom prst="roundRect">
            <a:avLst>
              <a:gd name="adj" fmla="val 4478"/>
            </a:avLst>
          </a:prstGeom>
          <a:solidFill>
            <a:srgbClr val="EDF0F5"/>
          </a:solidFill>
          <a:ln w="9525">
            <a:solidFill>
              <a:srgbClr val="D7DDE7"/>
            </a:solidFill>
            <a:prstDash val="solid"/>
          </a:ln>
        </p:spPr>
        <p:txBody>
          <a:bodyPr/>
          <a:lstStyle/>
          <a:p>
            <a:endParaRPr lang="en-US"/>
          </a:p>
        </p:txBody>
      </p:sp>
      <p:sp>
        <p:nvSpPr>
          <p:cNvPr id="14" name="Text 11"/>
          <p:cNvSpPr/>
          <p:nvPr/>
        </p:nvSpPr>
        <p:spPr>
          <a:xfrm>
            <a:off x="7498080" y="3968496"/>
            <a:ext cx="3950208" cy="365760"/>
          </a:xfrm>
          <a:prstGeom prst="rect">
            <a:avLst/>
          </a:prstGeom>
          <a:noFill/>
          <a:ln/>
        </p:spPr>
        <p:txBody>
          <a:bodyPr wrap="square" lIns="0" tIns="0" rIns="0" bIns="0" rtlCol="0" anchor="ctr"/>
          <a:lstStyle/>
          <a:p>
            <a:pPr marL="0" indent="0">
              <a:buNone/>
            </a:pPr>
            <a:r>
              <a:rPr lang="en-US" sz="2300" b="1" dirty="0">
                <a:solidFill>
                  <a:srgbClr val="FF0000"/>
                </a:solidFill>
                <a:latin typeface="Cambria" pitchFamily="34" charset="0"/>
                <a:ea typeface="Cambria" pitchFamily="34" charset="-122"/>
                <a:cs typeface="Cambria" pitchFamily="34" charset="-120"/>
              </a:rPr>
              <a:t>61</a:t>
            </a:r>
            <a:r>
              <a:rPr lang="en-US" sz="2300" b="1" dirty="0">
                <a:solidFill>
                  <a:srgbClr val="B0521C"/>
                </a:solidFill>
                <a:latin typeface="Cambria" pitchFamily="34" charset="0"/>
                <a:ea typeface="Cambria" pitchFamily="34" charset="-122"/>
                <a:cs typeface="Cambria" pitchFamily="34" charset="-120"/>
              </a:rPr>
              <a:t> of 113</a:t>
            </a:r>
            <a:endParaRPr lang="en-US" sz="2300" dirty="0"/>
          </a:p>
        </p:txBody>
      </p:sp>
      <p:sp>
        <p:nvSpPr>
          <p:cNvPr id="15" name="Text 12"/>
          <p:cNvSpPr/>
          <p:nvPr/>
        </p:nvSpPr>
        <p:spPr>
          <a:xfrm>
            <a:off x="7498080" y="4343400"/>
            <a:ext cx="3950208" cy="210312"/>
          </a:xfrm>
          <a:prstGeom prst="rect">
            <a:avLst/>
          </a:prstGeom>
          <a:noFill/>
          <a:ln/>
        </p:spPr>
        <p:txBody>
          <a:bodyPr wrap="square" lIns="0" tIns="0" rIns="0" bIns="0" rtlCol="0" anchor="ctr"/>
          <a:lstStyle/>
          <a:p>
            <a:pPr marL="0" indent="0">
              <a:buNone/>
            </a:pPr>
            <a:r>
              <a:rPr lang="en-US" sz="1050" b="1" dirty="0">
                <a:solidFill>
                  <a:srgbClr val="FF0000"/>
                </a:solidFill>
                <a:latin typeface="Calibri" pitchFamily="34" charset="0"/>
                <a:ea typeface="Calibri" pitchFamily="34" charset="-122"/>
                <a:cs typeface="Calibri" pitchFamily="34" charset="-120"/>
              </a:rPr>
              <a:t>of all U.S.</a:t>
            </a:r>
            <a:r>
              <a:rPr lang="en-US" sz="1050" b="1" dirty="0">
                <a:solidFill>
                  <a:srgbClr val="16233F"/>
                </a:solidFill>
                <a:latin typeface="Calibri" pitchFamily="34" charset="0"/>
                <a:ea typeface="Calibri" pitchFamily="34" charset="-122"/>
                <a:cs typeface="Calibri" pitchFamily="34" charset="-120"/>
              </a:rPr>
              <a:t> cases in Arizona, 2026</a:t>
            </a:r>
            <a:endParaRPr lang="en-US" sz="1050" dirty="0"/>
          </a:p>
        </p:txBody>
      </p:sp>
      <p:sp>
        <p:nvSpPr>
          <p:cNvPr id="16" name="Text 13"/>
          <p:cNvSpPr/>
          <p:nvPr/>
        </p:nvSpPr>
        <p:spPr>
          <a:xfrm>
            <a:off x="7498080" y="4562856"/>
            <a:ext cx="3950208" cy="457200"/>
          </a:xfrm>
          <a:prstGeom prst="rect">
            <a:avLst/>
          </a:prstGeom>
          <a:noFill/>
          <a:ln/>
        </p:spPr>
        <p:txBody>
          <a:bodyPr wrap="square" lIns="0" tIns="0" rIns="0" bIns="0" rtlCol="0" anchor="t"/>
          <a:lstStyle/>
          <a:p>
            <a:pPr marL="0" indent="0">
              <a:lnSpc>
                <a:spcPct val="100000"/>
              </a:lnSpc>
              <a:buNone/>
            </a:pPr>
            <a:r>
              <a:rPr lang="en-US" sz="1100" dirty="0">
                <a:solidFill>
                  <a:srgbClr val="5A6478"/>
                </a:solidFill>
                <a:latin typeface="Calibri" pitchFamily="34" charset="0"/>
                <a:ea typeface="Calibri" pitchFamily="34" charset="-122"/>
                <a:cs typeface="Calibri" pitchFamily="34" charset="-120"/>
              </a:rPr>
              <a:t>42 of the 61 neuroinvasive. </a:t>
            </a:r>
            <a:r>
              <a:rPr lang="en-US" sz="1100" dirty="0">
                <a:solidFill>
                  <a:srgbClr val="FF0000"/>
                </a:solidFill>
                <a:latin typeface="Calibri" pitchFamily="34" charset="0"/>
                <a:ea typeface="Calibri" pitchFamily="34" charset="-122"/>
                <a:cs typeface="Calibri" pitchFamily="34" charset="-120"/>
              </a:rPr>
              <a:t>All five WNV deaths reported nationally were in Arizona</a:t>
            </a:r>
            <a:r>
              <a:rPr lang="en-US" sz="1100" dirty="0">
                <a:solidFill>
                  <a:srgbClr val="5A6478"/>
                </a:solidFill>
                <a:latin typeface="Calibri" pitchFamily="34" charset="0"/>
                <a:ea typeface="Calibri" pitchFamily="34" charset="-122"/>
                <a:cs typeface="Calibri" pitchFamily="34" charset="-120"/>
              </a:rPr>
              <a:t>. ArboNET, provisional as of 07/28/2026.</a:t>
            </a:r>
            <a:endParaRPr lang="en-US" sz="1100" dirty="0"/>
          </a:p>
        </p:txBody>
      </p:sp>
      <p:sp>
        <p:nvSpPr>
          <p:cNvPr id="20" name="Text 17"/>
          <p:cNvSpPr/>
          <p:nvPr/>
        </p:nvSpPr>
        <p:spPr>
          <a:xfrm>
            <a:off x="502920" y="6181344"/>
            <a:ext cx="11155680" cy="457200"/>
          </a:xfrm>
          <a:prstGeom prst="rect">
            <a:avLst/>
          </a:prstGeom>
          <a:noFill/>
          <a:ln/>
        </p:spPr>
        <p:txBody>
          <a:bodyPr wrap="square" lIns="0" tIns="0" rIns="0" bIns="0" rtlCol="0" anchor="t"/>
          <a:lstStyle/>
          <a:p>
            <a:pPr marL="0" indent="0">
              <a:lnSpc>
                <a:spcPct val="105000"/>
              </a:lnSpc>
              <a:buNone/>
            </a:pPr>
            <a:r>
              <a:rPr lang="en-US" sz="750" dirty="0">
                <a:solidFill>
                  <a:srgbClr val="5A6478"/>
                </a:solidFill>
                <a:latin typeface="Calibri" pitchFamily="34" charset="0"/>
                <a:ea typeface="Calibri" pitchFamily="34" charset="-122"/>
                <a:cs typeface="Calibri" pitchFamily="34" charset="-120"/>
              </a:rPr>
              <a:t>Sources: Maricopa County Department of Public Health, West Nile Virus and St. Louis Encephalitis End of Year Reports, 2020 through 2024 (county totals; 2021 report notes one case with 2020 onset, and 10 cases plus one death reported in 2022 that fall outside the year total). 2025 and 2026 counts are preliminary MCDPH weekly dashboard figures. 2004 figure and vector index data from Kretschmer M, Ruberto I, Townsend J, et al. MMWR Morb Mortal Wkly Rep. 2023;72(17):452-457, which reports 1,487 cases on the MMWR data pull. National comparison from CDC ArboNET provisional data as of 07/28/2026 (national total rose to 143 as of 08/04/2026). Slide prepared 08/10/2026.</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256032"/>
            <a:ext cx="11155680" cy="512064"/>
          </a:xfrm>
          <a:prstGeom prst="rect">
            <a:avLst/>
          </a:prstGeom>
          <a:noFill/>
          <a:ln/>
        </p:spPr>
        <p:txBody>
          <a:bodyPr wrap="square" lIns="0" tIns="0" rIns="0" bIns="0" rtlCol="0" anchor="ctr"/>
          <a:lstStyle/>
          <a:p>
            <a:pPr marL="0" indent="0">
              <a:buNone/>
            </a:pPr>
            <a:r>
              <a:rPr lang="en-US" sz="3000" b="1" dirty="0">
                <a:solidFill>
                  <a:srgbClr val="16233F"/>
                </a:solidFill>
                <a:latin typeface="Cambria" pitchFamily="34" charset="0"/>
                <a:ea typeface="Cambria" pitchFamily="34" charset="-122"/>
                <a:cs typeface="Cambria" pitchFamily="34" charset="-120"/>
              </a:rPr>
              <a:t>Neuroinvasive disease and its imaging signature</a:t>
            </a:r>
            <a:endParaRPr lang="en-US" sz="3000" dirty="0"/>
          </a:p>
        </p:txBody>
      </p:sp>
      <p:sp>
        <p:nvSpPr>
          <p:cNvPr id="3" name="Text 1"/>
          <p:cNvSpPr/>
          <p:nvPr/>
        </p:nvSpPr>
        <p:spPr>
          <a:xfrm>
            <a:off x="502920" y="777240"/>
            <a:ext cx="11155680" cy="256032"/>
          </a:xfrm>
          <a:prstGeom prst="rect">
            <a:avLst/>
          </a:prstGeom>
          <a:noFill/>
          <a:ln/>
        </p:spPr>
        <p:txBody>
          <a:bodyPr wrap="square" lIns="0" tIns="0" rIns="0" bIns="0" rtlCol="0" anchor="ctr"/>
          <a:lstStyle/>
          <a:p>
            <a:pPr marL="0" indent="0">
              <a:buNone/>
            </a:pPr>
            <a:r>
              <a:rPr lang="en-US" sz="1200" i="1" dirty="0">
                <a:solidFill>
                  <a:srgbClr val="5A6478"/>
                </a:solidFill>
                <a:latin typeface="Calibri" pitchFamily="34" charset="0"/>
                <a:ea typeface="Calibri" pitchFamily="34" charset="-122"/>
                <a:cs typeface="Calibri" pitchFamily="34" charset="-120"/>
              </a:rPr>
              <a:t>About 1 in 150 infections becomes neuroinvasive. Recognition is clinical, and imaging supports rather than establishes the diagnosis.</a:t>
            </a:r>
            <a:endParaRPr lang="en-US" sz="1200" dirty="0"/>
          </a:p>
        </p:txBody>
      </p:sp>
      <p:sp>
        <p:nvSpPr>
          <p:cNvPr id="4" name="Shape 2"/>
          <p:cNvSpPr/>
          <p:nvPr/>
        </p:nvSpPr>
        <p:spPr>
          <a:xfrm>
            <a:off x="502919" y="1152143"/>
            <a:ext cx="5411497" cy="2772967"/>
          </a:xfrm>
          <a:prstGeom prst="roundRect">
            <a:avLst>
              <a:gd name="adj" fmla="val 3488"/>
            </a:avLst>
          </a:prstGeom>
          <a:solidFill>
            <a:srgbClr val="EDF0F5"/>
          </a:solidFill>
          <a:ln w="9525">
            <a:solidFill>
              <a:srgbClr val="D7DDE7"/>
            </a:solidFill>
            <a:prstDash val="solid"/>
          </a:ln>
        </p:spPr>
        <p:txBody>
          <a:bodyPr/>
          <a:lstStyle/>
          <a:p>
            <a:endParaRPr lang="en-US"/>
          </a:p>
        </p:txBody>
      </p:sp>
      <p:sp>
        <p:nvSpPr>
          <p:cNvPr id="6" name="Text 4"/>
          <p:cNvSpPr/>
          <p:nvPr/>
        </p:nvSpPr>
        <p:spPr>
          <a:xfrm>
            <a:off x="905256" y="1298448"/>
            <a:ext cx="4480560" cy="237744"/>
          </a:xfrm>
          <a:prstGeom prst="rect">
            <a:avLst/>
          </a:prstGeom>
          <a:noFill/>
          <a:ln/>
        </p:spPr>
        <p:txBody>
          <a:bodyPr wrap="square" lIns="0" tIns="0" rIns="0" bIns="0" rtlCol="0" anchor="ctr"/>
          <a:lstStyle/>
          <a:p>
            <a:pPr marL="0" indent="0">
              <a:buNone/>
            </a:pPr>
            <a:r>
              <a:rPr lang="en-US" sz="1250" b="1" dirty="0">
                <a:solidFill>
                  <a:srgbClr val="16233F"/>
                </a:solidFill>
                <a:latin typeface="Cambria" pitchFamily="34" charset="0"/>
                <a:ea typeface="Cambria" pitchFamily="34" charset="-122"/>
                <a:cs typeface="Cambria" pitchFamily="34" charset="-120"/>
              </a:rPr>
              <a:t>Three overlapping syndromes</a:t>
            </a:r>
            <a:endParaRPr lang="en-US" sz="1250" dirty="0"/>
          </a:p>
        </p:txBody>
      </p:sp>
      <p:sp>
        <p:nvSpPr>
          <p:cNvPr id="7" name="Text 5"/>
          <p:cNvSpPr/>
          <p:nvPr/>
        </p:nvSpPr>
        <p:spPr>
          <a:xfrm>
            <a:off x="722376" y="1627632"/>
            <a:ext cx="4636008" cy="1440180"/>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sz="1200" dirty="0">
                <a:solidFill>
                  <a:srgbClr val="2C4270"/>
                </a:solidFill>
                <a:latin typeface="Calibri" pitchFamily="34" charset="0"/>
                <a:ea typeface="Calibri" pitchFamily="34" charset="-122"/>
                <a:cs typeface="Calibri" pitchFamily="34" charset="-120"/>
              </a:rPr>
              <a:t>Meningitis. Fever, headache and nuchal rigidity, with generally favorable recovery</a:t>
            </a:r>
            <a:endParaRPr lang="en-US" sz="1200" dirty="0"/>
          </a:p>
          <a:p>
            <a:pPr marL="177800" indent="-177800">
              <a:lnSpc>
                <a:spcPct val="98000"/>
              </a:lnSpc>
              <a:spcAft>
                <a:spcPts val="500"/>
              </a:spcAft>
              <a:buSzPct val="100000"/>
              <a:buChar char="•"/>
            </a:pPr>
            <a:r>
              <a:rPr lang="en-US" sz="1200" dirty="0">
                <a:solidFill>
                  <a:srgbClr val="2C4270"/>
                </a:solidFill>
                <a:latin typeface="Calibri" pitchFamily="34" charset="0"/>
                <a:ea typeface="Calibri" pitchFamily="34" charset="-122"/>
                <a:cs typeface="Calibri" pitchFamily="34" charset="-120"/>
              </a:rPr>
              <a:t>Encephalitis. Encephalopathy with coarse tremor, myoclonus, parkinsonism and ataxia. </a:t>
            </a:r>
            <a:r>
              <a:rPr lang="en-US" sz="1200" dirty="0">
                <a:solidFill>
                  <a:srgbClr val="FF0000"/>
                </a:solidFill>
                <a:latin typeface="Calibri" pitchFamily="34" charset="0"/>
                <a:ea typeface="Calibri" pitchFamily="34" charset="-122"/>
                <a:cs typeface="Calibri" pitchFamily="34" charset="-120"/>
              </a:rPr>
              <a:t>Carries the mortality.</a:t>
            </a:r>
            <a:r>
              <a:rPr lang="en-US" sz="1200" dirty="0">
                <a:solidFill>
                  <a:srgbClr val="2C4270"/>
                </a:solidFill>
                <a:latin typeface="Calibri" pitchFamily="34" charset="0"/>
                <a:ea typeface="Calibri" pitchFamily="34" charset="-122"/>
                <a:cs typeface="Calibri" pitchFamily="34" charset="-120"/>
              </a:rPr>
              <a:t> In Maricopa County it accounted for 83 percent of neuroinvasive cases in 2023</a:t>
            </a:r>
            <a:endParaRPr lang="en-US" sz="1200" dirty="0"/>
          </a:p>
          <a:p>
            <a:pPr marL="177800" indent="-177800">
              <a:lnSpc>
                <a:spcPct val="98000"/>
              </a:lnSpc>
              <a:spcAft>
                <a:spcPts val="500"/>
              </a:spcAft>
              <a:buSzPct val="100000"/>
              <a:buChar char="•"/>
            </a:pPr>
            <a:r>
              <a:rPr lang="en-US" sz="1200" dirty="0">
                <a:solidFill>
                  <a:srgbClr val="2C4270"/>
                </a:solidFill>
                <a:latin typeface="Calibri" pitchFamily="34" charset="0"/>
                <a:ea typeface="Calibri" pitchFamily="34" charset="-122"/>
                <a:cs typeface="Calibri" pitchFamily="34" charset="-120"/>
              </a:rPr>
              <a:t>Acute flaccid paralysis. Asymmetric, painless anterior horn cell injury that may progress to respiratory failure</a:t>
            </a:r>
            <a:endParaRPr lang="en-US" sz="1200" dirty="0"/>
          </a:p>
        </p:txBody>
      </p:sp>
      <p:sp>
        <p:nvSpPr>
          <p:cNvPr id="8" name="Shape 6"/>
          <p:cNvSpPr/>
          <p:nvPr/>
        </p:nvSpPr>
        <p:spPr>
          <a:xfrm>
            <a:off x="6157609" y="2388821"/>
            <a:ext cx="5206859" cy="3296996"/>
          </a:xfrm>
          <a:prstGeom prst="roundRect">
            <a:avLst>
              <a:gd name="adj" fmla="val 3488"/>
            </a:avLst>
          </a:prstGeom>
          <a:solidFill>
            <a:srgbClr val="EDF0F5"/>
          </a:solidFill>
          <a:ln w="9525">
            <a:solidFill>
              <a:srgbClr val="D7DDE7"/>
            </a:solidFill>
            <a:prstDash val="solid"/>
          </a:ln>
        </p:spPr>
        <p:txBody>
          <a:bodyPr/>
          <a:lstStyle/>
          <a:p>
            <a:endParaRPr lang="en-US"/>
          </a:p>
        </p:txBody>
      </p:sp>
      <p:sp>
        <p:nvSpPr>
          <p:cNvPr id="10" name="Text 8"/>
          <p:cNvSpPr/>
          <p:nvPr/>
        </p:nvSpPr>
        <p:spPr>
          <a:xfrm>
            <a:off x="7422691" y="2643004"/>
            <a:ext cx="4480560" cy="237744"/>
          </a:xfrm>
          <a:prstGeom prst="rect">
            <a:avLst/>
          </a:prstGeom>
          <a:noFill/>
          <a:ln/>
        </p:spPr>
        <p:txBody>
          <a:bodyPr wrap="square" lIns="0" tIns="0" rIns="0" bIns="0" rtlCol="0" anchor="ctr"/>
          <a:lstStyle/>
          <a:p>
            <a:pPr marL="0" indent="0">
              <a:buNone/>
            </a:pPr>
            <a:r>
              <a:rPr lang="en-US" sz="1250" b="1" dirty="0">
                <a:solidFill>
                  <a:srgbClr val="16233F"/>
                </a:solidFill>
                <a:latin typeface="Cambria" pitchFamily="34" charset="0"/>
                <a:ea typeface="Cambria" pitchFamily="34" charset="-122"/>
                <a:cs typeface="Cambria" pitchFamily="34" charset="-120"/>
              </a:rPr>
              <a:t>Who develops neuroinvasive disease ?</a:t>
            </a:r>
            <a:endParaRPr lang="en-US" sz="1250" dirty="0"/>
          </a:p>
        </p:txBody>
      </p:sp>
      <p:sp>
        <p:nvSpPr>
          <p:cNvPr id="11" name="Text 9"/>
          <p:cNvSpPr/>
          <p:nvPr/>
        </p:nvSpPr>
        <p:spPr>
          <a:xfrm>
            <a:off x="6513348" y="3188922"/>
            <a:ext cx="4636008" cy="2171700"/>
          </a:xfrm>
          <a:prstGeom prst="rect">
            <a:avLst/>
          </a:prstGeom>
          <a:noFill/>
          <a:ln/>
        </p:spPr>
        <p:txBody>
          <a:bodyPr wrap="square" lIns="0" tIns="0" rIns="0" bIns="0" rtlCol="0" anchor="t"/>
          <a:lstStyle/>
          <a:p>
            <a:pPr marL="177800" indent="-177800">
              <a:lnSpc>
                <a:spcPct val="98000"/>
              </a:lnSpc>
              <a:spcAft>
                <a:spcPts val="500"/>
              </a:spcAft>
              <a:buSzPct val="100000"/>
              <a:buChar char="•"/>
            </a:pPr>
            <a:r>
              <a:rPr lang="en-US" sz="1200" dirty="0">
                <a:solidFill>
                  <a:srgbClr val="2C4270"/>
                </a:solidFill>
                <a:latin typeface="Calibri" pitchFamily="34" charset="0"/>
                <a:ea typeface="Calibri" pitchFamily="34" charset="-122"/>
                <a:cs typeface="Calibri" pitchFamily="34" charset="-120"/>
              </a:rPr>
              <a:t>Age above 60 years dominates, alongside diabetes, hypertension, chronic kidney disease and malignancy</a:t>
            </a:r>
          </a:p>
          <a:p>
            <a:pPr marL="177800" indent="-177800">
              <a:lnSpc>
                <a:spcPct val="98000"/>
              </a:lnSpc>
              <a:spcAft>
                <a:spcPts val="500"/>
              </a:spcAft>
              <a:buSzPct val="100000"/>
              <a:buChar char="•"/>
            </a:pPr>
            <a:endParaRPr lang="en-US" sz="1200" dirty="0"/>
          </a:p>
          <a:p>
            <a:pPr marL="177800" indent="-177800">
              <a:lnSpc>
                <a:spcPct val="98000"/>
              </a:lnSpc>
              <a:spcAft>
                <a:spcPts val="500"/>
              </a:spcAft>
              <a:buSzPct val="100000"/>
              <a:buChar char="•"/>
            </a:pPr>
            <a:r>
              <a:rPr lang="en-US" sz="1200" dirty="0">
                <a:solidFill>
                  <a:srgbClr val="2C4270"/>
                </a:solidFill>
                <a:latin typeface="Calibri" pitchFamily="34" charset="0"/>
                <a:ea typeface="Calibri" pitchFamily="34" charset="-122"/>
                <a:cs typeface="Calibri" pitchFamily="34" charset="-120"/>
              </a:rPr>
              <a:t>Marked risk with B cell depleting therapy and with solid organ transplantation, including donor-derived transmission</a:t>
            </a:r>
          </a:p>
          <a:p>
            <a:pPr marL="177800" indent="-177800">
              <a:lnSpc>
                <a:spcPct val="98000"/>
              </a:lnSpc>
              <a:spcAft>
                <a:spcPts val="500"/>
              </a:spcAft>
              <a:buSzPct val="100000"/>
              <a:buChar char="•"/>
            </a:pPr>
            <a:endParaRPr lang="en-US" sz="1200" dirty="0"/>
          </a:p>
          <a:p>
            <a:pPr marL="177800" indent="-177800">
              <a:lnSpc>
                <a:spcPct val="98000"/>
              </a:lnSpc>
              <a:spcAft>
                <a:spcPts val="500"/>
              </a:spcAft>
              <a:buSzPct val="100000"/>
              <a:buChar char="•"/>
            </a:pPr>
            <a:r>
              <a:rPr lang="en-US" sz="1200" dirty="0">
                <a:solidFill>
                  <a:srgbClr val="2C4270"/>
                </a:solidFill>
                <a:latin typeface="Calibri" pitchFamily="34" charset="0"/>
                <a:ea typeface="Calibri" pitchFamily="34" charset="-122"/>
                <a:cs typeface="Calibri" pitchFamily="34" charset="-120"/>
              </a:rPr>
              <a:t>OPTN began requiring seasonal WNV screening of all organ donors from 07/01 to 10/31, effective June 2026</a:t>
            </a:r>
            <a:endParaRPr lang="en-US" sz="1200" dirty="0"/>
          </a:p>
        </p:txBody>
      </p:sp>
      <p:sp>
        <p:nvSpPr>
          <p:cNvPr id="22" name="Text 19"/>
          <p:cNvSpPr/>
          <p:nvPr/>
        </p:nvSpPr>
        <p:spPr>
          <a:xfrm>
            <a:off x="502920" y="6345936"/>
            <a:ext cx="11155680" cy="457200"/>
          </a:xfrm>
          <a:prstGeom prst="rect">
            <a:avLst/>
          </a:prstGeom>
          <a:noFill/>
          <a:ln/>
        </p:spPr>
        <p:txBody>
          <a:bodyPr wrap="square" lIns="0" tIns="0" rIns="0" bIns="0" rtlCol="0" anchor="t"/>
          <a:lstStyle/>
          <a:p>
            <a:pPr marL="0" indent="0">
              <a:lnSpc>
                <a:spcPct val="105000"/>
              </a:lnSpc>
              <a:buNone/>
            </a:pPr>
            <a:r>
              <a:rPr lang="en-US" sz="750" dirty="0">
                <a:solidFill>
                  <a:srgbClr val="5A6478"/>
                </a:solidFill>
                <a:latin typeface="Calibri" pitchFamily="34" charset="0"/>
                <a:ea typeface="Calibri" pitchFamily="34" charset="-122"/>
                <a:cs typeface="Calibri" pitchFamily="34" charset="-120"/>
              </a:rPr>
              <a:t>Sources: Petropoulou KA, Gordon SM, Prayson RA, Ruggierri PM. AJNR Am J Neuroradiol. 2005;26(8):1986-1995. Ali M, Safriel Y, Sohi J, et al. AJNR Am J Neuroradiol. 2005;26(2):289-297. Tyler KL, Pape J, Goody RJ, et al. Neurology. 2006;66(3):361-365. Mace KE, Jacobs D, Gould CV, Staples JE, Lyons SL. MMWR Morb Mortal Wkly Rep. 2026;75(29):369-376. Maricopa County Department of Public Health, West Nile Virus and SLE End of Year Report, 2023.</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6EC23899-3B8D-B66F-84B2-89E57B800AFD}"/>
              </a:ext>
            </a:extLst>
          </p:cNvPr>
          <p:cNvGrpSpPr/>
          <p:nvPr/>
        </p:nvGrpSpPr>
        <p:grpSpPr>
          <a:xfrm>
            <a:off x="327497" y="80254"/>
            <a:ext cx="11537005" cy="6697492"/>
            <a:chOff x="5897880" y="1152144"/>
            <a:chExt cx="5760720" cy="2743200"/>
          </a:xfrm>
        </p:grpSpPr>
        <p:pic>
          <p:nvPicPr>
            <p:cNvPr id="16" name="Image 0" descr="/home/claude/wnv/wnv_mri_schematic.png"/>
            <p:cNvPicPr>
              <a:picLocks noChangeAspect="1"/>
            </p:cNvPicPr>
            <p:nvPr/>
          </p:nvPicPr>
          <p:blipFill>
            <a:blip r:embed="rId2"/>
            <a:stretch>
              <a:fillRect/>
            </a:stretch>
          </p:blipFill>
          <p:spPr>
            <a:xfrm>
              <a:off x="5897880" y="1152144"/>
              <a:ext cx="5760720" cy="2400300"/>
            </a:xfrm>
            <a:prstGeom prst="rect">
              <a:avLst/>
            </a:prstGeom>
          </p:spPr>
        </p:pic>
        <p:sp>
          <p:nvSpPr>
            <p:cNvPr id="17" name="Text 14"/>
            <p:cNvSpPr/>
            <p:nvPr/>
          </p:nvSpPr>
          <p:spPr>
            <a:xfrm>
              <a:off x="5897880" y="3602736"/>
              <a:ext cx="5760720" cy="292608"/>
            </a:xfrm>
            <a:prstGeom prst="rect">
              <a:avLst/>
            </a:prstGeom>
            <a:noFill/>
            <a:ln/>
          </p:spPr>
          <p:txBody>
            <a:bodyPr wrap="square" lIns="0" tIns="0" rIns="0" bIns="0" rtlCol="0" anchor="t"/>
            <a:lstStyle/>
            <a:p>
              <a:pPr marL="0" indent="0">
                <a:buNone/>
              </a:pPr>
              <a:r>
                <a:rPr lang="en-US" sz="850" i="1" dirty="0">
                  <a:solidFill>
                    <a:srgbClr val="5A6478"/>
                  </a:solidFill>
                  <a:latin typeface="Calibri" pitchFamily="34" charset="0"/>
                  <a:ea typeface="Calibri" pitchFamily="34" charset="-122"/>
                  <a:cs typeface="Calibri" pitchFamily="34" charset="-120"/>
                </a:rPr>
                <a:t>Figure. Schematic distribution of the T2 and FLAIR signal abnormality described in West Nile neuroinvasive disease. Bright areas denote hyperintensity.</a:t>
              </a:r>
              <a:endParaRPr lang="en-US" sz="850" dirty="0"/>
            </a:p>
          </p:txBody>
        </p:sp>
      </p:grpSp>
    </p:spTree>
    <p:extLst>
      <p:ext uri="{BB962C8B-B14F-4D97-AF65-F5344CB8AC3E}">
        <p14:creationId xmlns:p14="http://schemas.microsoft.com/office/powerpoint/2010/main" val="15215806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25</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Not every lymphocytic CSF is herpes</a:t>
            </a:r>
            <a:endParaRPr lang="en-US" sz="3100" dirty="0"/>
          </a:p>
        </p:txBody>
      </p:sp>
      <p:sp>
        <p:nvSpPr>
          <p:cNvPr id="5" name="Shape 3"/>
          <p:cNvSpPr/>
          <p:nvPr/>
        </p:nvSpPr>
        <p:spPr>
          <a:xfrm>
            <a:off x="502920" y="1207008"/>
            <a:ext cx="5440680" cy="1938528"/>
          </a:xfrm>
          <a:prstGeom prst="roundRect">
            <a:avLst>
              <a:gd name="adj" fmla="val 4245"/>
            </a:avLst>
          </a:prstGeom>
          <a:solidFill>
            <a:srgbClr val="F4F6FA"/>
          </a:solidFill>
          <a:ln w="12700">
            <a:solidFill>
              <a:srgbClr val="DCE2EB"/>
            </a:solidFill>
            <a:prstDash val="solid"/>
          </a:ln>
        </p:spPr>
        <p:txBody>
          <a:bodyPr/>
          <a:lstStyle/>
          <a:p>
            <a:endParaRPr/>
          </a:p>
        </p:txBody>
      </p:sp>
      <p:sp>
        <p:nvSpPr>
          <p:cNvPr id="6" name="Shape 4"/>
          <p:cNvSpPr/>
          <p:nvPr/>
        </p:nvSpPr>
        <p:spPr>
          <a:xfrm>
            <a:off x="740664" y="1426464"/>
            <a:ext cx="512064" cy="512064"/>
          </a:xfrm>
          <a:prstGeom prst="ellipse">
            <a:avLst/>
          </a:prstGeom>
          <a:solidFill>
            <a:srgbClr val="EAEFF7"/>
          </a:solidFill>
          <a:ln/>
        </p:spPr>
        <p:txBody>
          <a:bodyPr/>
          <a:lstStyle/>
          <a:p>
            <a:endParaRPr/>
          </a:p>
        </p:txBody>
      </p:sp>
      <p:pic>
        <p:nvPicPr>
          <p:cNvPr id="7" name="Image 0" descr="icons/virus_n.png"/>
          <p:cNvPicPr>
            <a:picLocks noChangeAspect="1"/>
          </p:cNvPicPr>
          <p:nvPr/>
        </p:nvPicPr>
        <p:blipFill>
          <a:blip r:embed="rId3"/>
          <a:stretch>
            <a:fillRect/>
          </a:stretch>
        </p:blipFill>
        <p:spPr>
          <a:xfrm>
            <a:off x="873801" y="1559601"/>
            <a:ext cx="245791" cy="245791"/>
          </a:xfrm>
          <a:prstGeom prst="rect">
            <a:avLst/>
          </a:prstGeom>
        </p:spPr>
      </p:pic>
      <p:sp>
        <p:nvSpPr>
          <p:cNvPr id="8" name="Text 5"/>
          <p:cNvSpPr/>
          <p:nvPr/>
        </p:nvSpPr>
        <p:spPr>
          <a:xfrm>
            <a:off x="1417320" y="1426464"/>
            <a:ext cx="4343400" cy="365760"/>
          </a:xfrm>
          <a:prstGeom prst="rect">
            <a:avLst/>
          </a:prstGeom>
          <a:noFill/>
          <a:ln/>
        </p:spPr>
        <p:txBody>
          <a:bodyPr wrap="square" lIns="0" tIns="0" rIns="0" bIns="0" rtlCol="0" anchor="ctr"/>
          <a:lstStyle/>
          <a:p>
            <a:pPr marL="0" indent="0">
              <a:buNone/>
            </a:pPr>
            <a:r>
              <a:rPr lang="en-US" sz="1500" b="1" dirty="0">
                <a:solidFill>
                  <a:srgbClr val="212B36"/>
                </a:solidFill>
                <a:latin typeface="Aptos" pitchFamily="34" charset="0"/>
                <a:ea typeface="Arial" pitchFamily="34" charset="-122"/>
                <a:cs typeface="Arial" pitchFamily="34" charset="-120"/>
              </a:rPr>
              <a:t>Enterovirus</a:t>
            </a:r>
            <a:endParaRPr lang="en-US" sz="1500" dirty="0"/>
          </a:p>
        </p:txBody>
      </p:sp>
      <p:sp>
        <p:nvSpPr>
          <p:cNvPr id="9" name="Text 6"/>
          <p:cNvSpPr/>
          <p:nvPr/>
        </p:nvSpPr>
        <p:spPr>
          <a:xfrm>
            <a:off x="1417320" y="1828800"/>
            <a:ext cx="4343400" cy="1234440"/>
          </a:xfrm>
          <a:prstGeom prst="rect">
            <a:avLst/>
          </a:prstGeom>
          <a:noFill/>
          <a:ln/>
        </p:spPr>
        <p:txBody>
          <a:bodyPr wrap="square" lIns="0" tIns="0" rIns="0" bIns="0" rtlCol="0" anchor="ctr"/>
          <a:lstStyle/>
          <a:p>
            <a:pPr marL="0" indent="0">
              <a:buNone/>
            </a:pPr>
            <a:r>
              <a:rPr lang="en-US" sz="1200" dirty="0">
                <a:solidFill>
                  <a:srgbClr val="5C6773"/>
                </a:solidFill>
                <a:latin typeface="Aptos" pitchFamily="34" charset="0"/>
                <a:ea typeface="Arial" pitchFamily="34" charset="-122"/>
                <a:cs typeface="Arial" pitchFamily="34" charset="-120"/>
              </a:rPr>
              <a:t>The most common viral meningitis. May to November, sick contacts</a:t>
            </a:r>
            <a:r>
              <a:rPr lang="en-US" sz="1200" dirty="0">
                <a:solidFill>
                  <a:srgbClr val="5C6773"/>
                </a:solidFill>
                <a:highlight>
                  <a:srgbClr val="FFFF00"/>
                </a:highlight>
                <a:latin typeface="Aptos" pitchFamily="34" charset="0"/>
                <a:ea typeface="Arial" pitchFamily="34" charset="-122"/>
                <a:cs typeface="Arial" pitchFamily="34" charset="-120"/>
              </a:rPr>
              <a:t>, pharyngitis</a:t>
            </a:r>
            <a:r>
              <a:rPr lang="en-US" sz="1200" dirty="0">
                <a:solidFill>
                  <a:srgbClr val="5C6773"/>
                </a:solidFill>
                <a:latin typeface="Aptos" pitchFamily="34" charset="0"/>
                <a:ea typeface="Arial" pitchFamily="34" charset="-122"/>
                <a:cs typeface="Arial" pitchFamily="34" charset="-120"/>
              </a:rPr>
              <a:t>, </a:t>
            </a:r>
            <a:r>
              <a:rPr lang="en-US" sz="1200" dirty="0">
                <a:solidFill>
                  <a:srgbClr val="FF0000"/>
                </a:solidFill>
                <a:latin typeface="Aptos" pitchFamily="34" charset="0"/>
                <a:ea typeface="Arial" pitchFamily="34" charset="-122"/>
                <a:cs typeface="Arial" pitchFamily="34" charset="-120"/>
              </a:rPr>
              <a:t>rash</a:t>
            </a:r>
            <a:r>
              <a:rPr lang="en-US" sz="1200" dirty="0">
                <a:solidFill>
                  <a:srgbClr val="5C6773"/>
                </a:solidFill>
                <a:latin typeface="Aptos" pitchFamily="34" charset="0"/>
                <a:ea typeface="Arial" pitchFamily="34" charset="-122"/>
                <a:cs typeface="Arial" pitchFamily="34" charset="-120"/>
              </a:rPr>
              <a:t>, and myalgia. Self limited, supportive care.</a:t>
            </a:r>
            <a:endParaRPr lang="en-US" sz="1200" dirty="0"/>
          </a:p>
        </p:txBody>
      </p:sp>
      <p:sp>
        <p:nvSpPr>
          <p:cNvPr id="10" name="Shape 7"/>
          <p:cNvSpPr/>
          <p:nvPr/>
        </p:nvSpPr>
        <p:spPr>
          <a:xfrm>
            <a:off x="6190488" y="1207008"/>
            <a:ext cx="5440680" cy="1938528"/>
          </a:xfrm>
          <a:prstGeom prst="roundRect">
            <a:avLst>
              <a:gd name="adj" fmla="val 4245"/>
            </a:avLst>
          </a:prstGeom>
          <a:solidFill>
            <a:srgbClr val="F4F6FA"/>
          </a:solidFill>
          <a:ln w="12700">
            <a:solidFill>
              <a:srgbClr val="DCE2EB"/>
            </a:solidFill>
            <a:prstDash val="solid"/>
          </a:ln>
        </p:spPr>
        <p:txBody>
          <a:bodyPr/>
          <a:lstStyle/>
          <a:p>
            <a:endParaRPr/>
          </a:p>
        </p:txBody>
      </p:sp>
      <p:sp>
        <p:nvSpPr>
          <p:cNvPr id="11" name="Shape 8"/>
          <p:cNvSpPr/>
          <p:nvPr/>
        </p:nvSpPr>
        <p:spPr>
          <a:xfrm>
            <a:off x="6428232" y="1426464"/>
            <a:ext cx="512064" cy="512064"/>
          </a:xfrm>
          <a:prstGeom prst="ellipse">
            <a:avLst/>
          </a:prstGeom>
          <a:solidFill>
            <a:srgbClr val="F9E9EC"/>
          </a:solidFill>
          <a:ln/>
        </p:spPr>
        <p:txBody>
          <a:bodyPr/>
          <a:lstStyle/>
          <a:p>
            <a:endParaRPr/>
          </a:p>
        </p:txBody>
      </p:sp>
      <p:pic>
        <p:nvPicPr>
          <p:cNvPr id="12" name="Image 1" descr="icons/virus_r.png"/>
          <p:cNvPicPr>
            <a:picLocks noChangeAspect="1"/>
          </p:cNvPicPr>
          <p:nvPr/>
        </p:nvPicPr>
        <p:blipFill>
          <a:blip r:embed="rId4"/>
          <a:stretch>
            <a:fillRect/>
          </a:stretch>
        </p:blipFill>
        <p:spPr>
          <a:xfrm>
            <a:off x="6561369" y="1559601"/>
            <a:ext cx="245791" cy="245791"/>
          </a:xfrm>
          <a:prstGeom prst="rect">
            <a:avLst/>
          </a:prstGeom>
        </p:spPr>
      </p:pic>
      <p:sp>
        <p:nvSpPr>
          <p:cNvPr id="13" name="Text 9"/>
          <p:cNvSpPr/>
          <p:nvPr/>
        </p:nvSpPr>
        <p:spPr>
          <a:xfrm>
            <a:off x="7104888" y="1426464"/>
            <a:ext cx="4343400" cy="365760"/>
          </a:xfrm>
          <a:prstGeom prst="rect">
            <a:avLst/>
          </a:prstGeom>
          <a:noFill/>
          <a:ln/>
        </p:spPr>
        <p:txBody>
          <a:bodyPr wrap="square" lIns="0" tIns="0" rIns="0" bIns="0" rtlCol="0" anchor="ctr"/>
          <a:lstStyle/>
          <a:p>
            <a:pPr marL="0" indent="0">
              <a:buNone/>
            </a:pPr>
            <a:r>
              <a:rPr lang="en-US" sz="1500" b="1" dirty="0">
                <a:solidFill>
                  <a:srgbClr val="212B36"/>
                </a:solidFill>
                <a:latin typeface="Aptos" pitchFamily="34" charset="0"/>
                <a:ea typeface="Arial" pitchFamily="34" charset="-122"/>
                <a:cs typeface="Arial" pitchFamily="34" charset="-120"/>
              </a:rPr>
              <a:t>HSV-2, recurrent</a:t>
            </a:r>
            <a:endParaRPr lang="en-US" sz="1500" dirty="0"/>
          </a:p>
        </p:txBody>
      </p:sp>
      <p:sp>
        <p:nvSpPr>
          <p:cNvPr id="14" name="Text 10"/>
          <p:cNvSpPr/>
          <p:nvPr/>
        </p:nvSpPr>
        <p:spPr>
          <a:xfrm>
            <a:off x="7104888" y="1828800"/>
            <a:ext cx="4343400" cy="1234440"/>
          </a:xfrm>
          <a:prstGeom prst="rect">
            <a:avLst/>
          </a:prstGeom>
          <a:noFill/>
          <a:ln/>
        </p:spPr>
        <p:txBody>
          <a:bodyPr wrap="square" lIns="0" tIns="0" rIns="0" bIns="0" rtlCol="0" anchor="ctr"/>
          <a:lstStyle/>
          <a:p>
            <a:pPr marL="0" indent="0">
              <a:buNone/>
            </a:pPr>
            <a:r>
              <a:rPr lang="en-US" sz="1200" dirty="0">
                <a:solidFill>
                  <a:srgbClr val="5C6773"/>
                </a:solidFill>
                <a:latin typeface="Aptos" pitchFamily="34" charset="0"/>
                <a:ea typeface="Arial" pitchFamily="34" charset="-122"/>
                <a:cs typeface="Arial" pitchFamily="34" charset="-120"/>
              </a:rPr>
              <a:t>Year round. </a:t>
            </a:r>
            <a:r>
              <a:rPr lang="en-US" sz="1200" dirty="0">
                <a:solidFill>
                  <a:srgbClr val="FF0000"/>
                </a:solidFill>
                <a:latin typeface="Aptos" pitchFamily="34" charset="0"/>
                <a:ea typeface="Arial" pitchFamily="34" charset="-122"/>
                <a:cs typeface="Arial" pitchFamily="34" charset="-120"/>
              </a:rPr>
              <a:t>Genital lesions may precede </a:t>
            </a:r>
            <a:r>
              <a:rPr lang="en-US" sz="1200" dirty="0">
                <a:solidFill>
                  <a:srgbClr val="5C6773"/>
                </a:solidFill>
                <a:latin typeface="Aptos" pitchFamily="34" charset="0"/>
                <a:ea typeface="Arial" pitchFamily="34" charset="-122"/>
                <a:cs typeface="Arial" pitchFamily="34" charset="-120"/>
              </a:rPr>
              <a:t>by about a week. Recurrent </a:t>
            </a:r>
            <a:r>
              <a:rPr lang="en-US" sz="1200" dirty="0">
                <a:solidFill>
                  <a:srgbClr val="FF0000"/>
                </a:solidFill>
                <a:latin typeface="Aptos" pitchFamily="34" charset="0"/>
                <a:ea typeface="Arial" pitchFamily="34" charset="-122"/>
                <a:cs typeface="Arial" pitchFamily="34" charset="-120"/>
              </a:rPr>
              <a:t>benign lymphocytic meningitis </a:t>
            </a:r>
            <a:r>
              <a:rPr lang="en-US" sz="1200" dirty="0">
                <a:solidFill>
                  <a:srgbClr val="5C6773"/>
                </a:solidFill>
                <a:latin typeface="Aptos" pitchFamily="34" charset="0"/>
                <a:ea typeface="Arial" pitchFamily="34" charset="-122"/>
                <a:cs typeface="Arial" pitchFamily="34" charset="-120"/>
              </a:rPr>
              <a:t>(Mollaret) resolves without antivirals.</a:t>
            </a:r>
            <a:endParaRPr lang="en-US" sz="1200" dirty="0"/>
          </a:p>
        </p:txBody>
      </p:sp>
      <p:sp>
        <p:nvSpPr>
          <p:cNvPr id="15" name="Shape 11"/>
          <p:cNvSpPr/>
          <p:nvPr/>
        </p:nvSpPr>
        <p:spPr>
          <a:xfrm>
            <a:off x="502920" y="3328416"/>
            <a:ext cx="5440680" cy="1938528"/>
          </a:xfrm>
          <a:prstGeom prst="roundRect">
            <a:avLst>
              <a:gd name="adj" fmla="val 4245"/>
            </a:avLst>
          </a:prstGeom>
          <a:solidFill>
            <a:srgbClr val="F4F6FA"/>
          </a:solidFill>
          <a:ln w="12700">
            <a:solidFill>
              <a:srgbClr val="DCE2EB"/>
            </a:solidFill>
            <a:prstDash val="solid"/>
          </a:ln>
        </p:spPr>
        <p:txBody>
          <a:bodyPr/>
          <a:lstStyle/>
          <a:p>
            <a:endParaRPr/>
          </a:p>
        </p:txBody>
      </p:sp>
      <p:sp>
        <p:nvSpPr>
          <p:cNvPr id="16" name="Shape 12"/>
          <p:cNvSpPr/>
          <p:nvPr/>
        </p:nvSpPr>
        <p:spPr>
          <a:xfrm>
            <a:off x="740664" y="3547872"/>
            <a:ext cx="512064" cy="512064"/>
          </a:xfrm>
          <a:prstGeom prst="ellipse">
            <a:avLst/>
          </a:prstGeom>
          <a:solidFill>
            <a:srgbClr val="EAEFF7"/>
          </a:solidFill>
          <a:ln/>
        </p:spPr>
        <p:txBody>
          <a:bodyPr/>
          <a:lstStyle/>
          <a:p>
            <a:endParaRPr/>
          </a:p>
        </p:txBody>
      </p:sp>
      <p:pic>
        <p:nvPicPr>
          <p:cNvPr id="17" name="Image 2" descr="icons/virus_n.png"/>
          <p:cNvPicPr>
            <a:picLocks noChangeAspect="1"/>
          </p:cNvPicPr>
          <p:nvPr/>
        </p:nvPicPr>
        <p:blipFill>
          <a:blip r:embed="rId3"/>
          <a:stretch>
            <a:fillRect/>
          </a:stretch>
        </p:blipFill>
        <p:spPr>
          <a:xfrm>
            <a:off x="873801" y="3681009"/>
            <a:ext cx="245791" cy="245791"/>
          </a:xfrm>
          <a:prstGeom prst="rect">
            <a:avLst/>
          </a:prstGeom>
        </p:spPr>
      </p:pic>
      <p:sp>
        <p:nvSpPr>
          <p:cNvPr id="18" name="Text 13"/>
          <p:cNvSpPr/>
          <p:nvPr/>
        </p:nvSpPr>
        <p:spPr>
          <a:xfrm>
            <a:off x="1417320" y="3547872"/>
            <a:ext cx="4343400" cy="365760"/>
          </a:xfrm>
          <a:prstGeom prst="rect">
            <a:avLst/>
          </a:prstGeom>
          <a:noFill/>
          <a:ln/>
        </p:spPr>
        <p:txBody>
          <a:bodyPr wrap="square" lIns="0" tIns="0" rIns="0" bIns="0" rtlCol="0" anchor="ctr"/>
          <a:lstStyle/>
          <a:p>
            <a:pPr marL="0" indent="0">
              <a:buNone/>
            </a:pPr>
            <a:r>
              <a:rPr lang="en-US" sz="1500" b="1" dirty="0">
                <a:solidFill>
                  <a:srgbClr val="212B36"/>
                </a:solidFill>
                <a:latin typeface="Aptos" pitchFamily="34" charset="0"/>
                <a:ea typeface="Arial" pitchFamily="34" charset="-122"/>
                <a:cs typeface="Arial" pitchFamily="34" charset="-120"/>
              </a:rPr>
              <a:t>Varicella zoster virus</a:t>
            </a:r>
            <a:endParaRPr lang="en-US" sz="1500" dirty="0"/>
          </a:p>
        </p:txBody>
      </p:sp>
      <p:sp>
        <p:nvSpPr>
          <p:cNvPr id="19" name="Text 14"/>
          <p:cNvSpPr/>
          <p:nvPr/>
        </p:nvSpPr>
        <p:spPr>
          <a:xfrm>
            <a:off x="1417320" y="3950208"/>
            <a:ext cx="4343400" cy="1234440"/>
          </a:xfrm>
          <a:prstGeom prst="rect">
            <a:avLst/>
          </a:prstGeom>
          <a:noFill/>
          <a:ln/>
        </p:spPr>
        <p:txBody>
          <a:bodyPr wrap="square" lIns="0" tIns="0" rIns="0" bIns="0" rtlCol="0" anchor="ctr"/>
          <a:lstStyle/>
          <a:p>
            <a:pPr marL="0" indent="0">
              <a:buNone/>
            </a:pPr>
            <a:r>
              <a:rPr lang="en-US" sz="1200" dirty="0">
                <a:solidFill>
                  <a:srgbClr val="FF0000"/>
                </a:solidFill>
                <a:latin typeface="Aptos" pitchFamily="34" charset="0"/>
                <a:ea typeface="Arial" pitchFamily="34" charset="-122"/>
                <a:cs typeface="Arial" pitchFamily="34" charset="-120"/>
              </a:rPr>
              <a:t>Vasculopathy</a:t>
            </a:r>
            <a:r>
              <a:rPr lang="en-US" sz="1200" dirty="0">
                <a:solidFill>
                  <a:srgbClr val="5C6773"/>
                </a:solidFill>
                <a:latin typeface="Aptos" pitchFamily="34" charset="0"/>
                <a:ea typeface="Arial" pitchFamily="34" charset="-122"/>
                <a:cs typeface="Arial" pitchFamily="34" charset="-120"/>
              </a:rPr>
              <a:t> with stroke, myelitis, or encephalitis. Rash may be absent (sine herpete). CSF VZV PCR, treat with IV acyclovir.</a:t>
            </a:r>
            <a:endParaRPr lang="en-US" sz="1200" dirty="0"/>
          </a:p>
        </p:txBody>
      </p:sp>
      <p:sp>
        <p:nvSpPr>
          <p:cNvPr id="20" name="Shape 15"/>
          <p:cNvSpPr/>
          <p:nvPr/>
        </p:nvSpPr>
        <p:spPr>
          <a:xfrm>
            <a:off x="6190488" y="3328416"/>
            <a:ext cx="5440680" cy="1938528"/>
          </a:xfrm>
          <a:prstGeom prst="roundRect">
            <a:avLst>
              <a:gd name="adj" fmla="val 4245"/>
            </a:avLst>
          </a:prstGeom>
          <a:solidFill>
            <a:srgbClr val="F4F6FA"/>
          </a:solidFill>
          <a:ln w="12700">
            <a:solidFill>
              <a:srgbClr val="DCE2EB"/>
            </a:solidFill>
            <a:prstDash val="solid"/>
          </a:ln>
        </p:spPr>
        <p:txBody>
          <a:bodyPr/>
          <a:lstStyle/>
          <a:p>
            <a:endParaRPr/>
          </a:p>
        </p:txBody>
      </p:sp>
      <p:sp>
        <p:nvSpPr>
          <p:cNvPr id="21" name="Shape 16"/>
          <p:cNvSpPr/>
          <p:nvPr/>
        </p:nvSpPr>
        <p:spPr>
          <a:xfrm>
            <a:off x="6428232" y="3547872"/>
            <a:ext cx="512064" cy="512064"/>
          </a:xfrm>
          <a:prstGeom prst="ellipse">
            <a:avLst/>
          </a:prstGeom>
          <a:solidFill>
            <a:srgbClr val="F9E9EC"/>
          </a:solidFill>
          <a:ln/>
        </p:spPr>
        <p:txBody>
          <a:bodyPr/>
          <a:lstStyle/>
          <a:p>
            <a:endParaRPr/>
          </a:p>
        </p:txBody>
      </p:sp>
      <p:pic>
        <p:nvPicPr>
          <p:cNvPr id="22" name="Image 3" descr="icons/brain_r.png"/>
          <p:cNvPicPr>
            <a:picLocks noChangeAspect="1"/>
          </p:cNvPicPr>
          <p:nvPr/>
        </p:nvPicPr>
        <p:blipFill>
          <a:blip r:embed="rId5"/>
          <a:stretch>
            <a:fillRect/>
          </a:stretch>
        </p:blipFill>
        <p:spPr>
          <a:xfrm>
            <a:off x="6561369" y="3681009"/>
            <a:ext cx="245791" cy="245791"/>
          </a:xfrm>
          <a:prstGeom prst="rect">
            <a:avLst/>
          </a:prstGeom>
        </p:spPr>
      </p:pic>
      <p:sp>
        <p:nvSpPr>
          <p:cNvPr id="23" name="Text 17"/>
          <p:cNvSpPr/>
          <p:nvPr/>
        </p:nvSpPr>
        <p:spPr>
          <a:xfrm>
            <a:off x="7104888" y="3547872"/>
            <a:ext cx="4343400" cy="365760"/>
          </a:xfrm>
          <a:prstGeom prst="rect">
            <a:avLst/>
          </a:prstGeom>
          <a:noFill/>
          <a:ln/>
        </p:spPr>
        <p:txBody>
          <a:bodyPr wrap="square" lIns="0" tIns="0" rIns="0" bIns="0" rtlCol="0" anchor="ctr"/>
          <a:lstStyle/>
          <a:p>
            <a:pPr marL="0" indent="0">
              <a:buNone/>
            </a:pPr>
            <a:r>
              <a:rPr lang="en-US" sz="1500" b="1" dirty="0">
                <a:solidFill>
                  <a:srgbClr val="212B36"/>
                </a:solidFill>
                <a:latin typeface="Aptos" pitchFamily="34" charset="0"/>
                <a:ea typeface="Arial" pitchFamily="34" charset="-122"/>
                <a:cs typeface="Arial" pitchFamily="34" charset="-120"/>
              </a:rPr>
              <a:t>Autoimmune, anti-NMDAR</a:t>
            </a:r>
            <a:endParaRPr lang="en-US" sz="1500" dirty="0"/>
          </a:p>
        </p:txBody>
      </p:sp>
      <p:sp>
        <p:nvSpPr>
          <p:cNvPr id="24" name="Text 18"/>
          <p:cNvSpPr/>
          <p:nvPr/>
        </p:nvSpPr>
        <p:spPr>
          <a:xfrm>
            <a:off x="7104888" y="3950208"/>
            <a:ext cx="4343400" cy="1234440"/>
          </a:xfrm>
          <a:prstGeom prst="rect">
            <a:avLst/>
          </a:prstGeom>
          <a:noFill/>
          <a:ln/>
        </p:spPr>
        <p:txBody>
          <a:bodyPr wrap="square" lIns="0" tIns="0" rIns="0" bIns="0" rtlCol="0" anchor="ctr"/>
          <a:lstStyle/>
          <a:p>
            <a:pPr marL="0" indent="0">
              <a:buNone/>
            </a:pPr>
            <a:r>
              <a:rPr lang="en-US" sz="1200" dirty="0">
                <a:solidFill>
                  <a:srgbClr val="5C6773"/>
                </a:solidFill>
                <a:latin typeface="Aptos" pitchFamily="34" charset="0"/>
                <a:ea typeface="Arial" pitchFamily="34" charset="-122"/>
                <a:cs typeface="Arial" pitchFamily="34" charset="-120"/>
              </a:rPr>
              <a:t>Young adults, psychiatric onset, movement disorder, dysautonomia. Can follow HSV encephalitis. Send the antibody panel when PCR is negative.</a:t>
            </a:r>
          </a:p>
          <a:p>
            <a:pPr marL="0" indent="0">
              <a:buNone/>
            </a:pPr>
            <a:r>
              <a:rPr lang="en-US" sz="1200" dirty="0">
                <a:solidFill>
                  <a:srgbClr val="5C6773"/>
                </a:solidFill>
                <a:latin typeface="Aptos" pitchFamily="34" charset="0"/>
                <a:cs typeface="Arial" pitchFamily="34" charset="-120"/>
              </a:rPr>
              <a:t>Young woman with teratoma</a:t>
            </a:r>
            <a:endParaRPr lang="en-US" sz="1200" dirty="0"/>
          </a:p>
        </p:txBody>
      </p:sp>
      <p:sp>
        <p:nvSpPr>
          <p:cNvPr id="25" name="Shape 19"/>
          <p:cNvSpPr/>
          <p:nvPr/>
        </p:nvSpPr>
        <p:spPr>
          <a:xfrm>
            <a:off x="502920" y="5413248"/>
            <a:ext cx="11185855" cy="713232"/>
          </a:xfrm>
          <a:prstGeom prst="roundRect">
            <a:avLst>
              <a:gd name="adj" fmla="val 12821"/>
            </a:avLst>
          </a:prstGeom>
          <a:solidFill>
            <a:srgbClr val="EAEFF7"/>
          </a:solidFill>
          <a:ln w="12700">
            <a:solidFill>
              <a:srgbClr val="C6D2E4"/>
            </a:solidFill>
            <a:prstDash val="solid"/>
          </a:ln>
        </p:spPr>
        <p:txBody>
          <a:bodyPr/>
          <a:lstStyle/>
          <a:p>
            <a:endParaRPr/>
          </a:p>
        </p:txBody>
      </p:sp>
      <p:pic>
        <p:nvPicPr>
          <p:cNvPr id="26" name="Image 4" descr="icons/search_n.png"/>
          <p:cNvPicPr>
            <a:picLocks noChangeAspect="1"/>
          </p:cNvPicPr>
          <p:nvPr/>
        </p:nvPicPr>
        <p:blipFill>
          <a:blip r:embed="rId6"/>
          <a:stretch>
            <a:fillRect/>
          </a:stretch>
        </p:blipFill>
        <p:spPr>
          <a:xfrm>
            <a:off x="777240" y="5577840"/>
            <a:ext cx="384048" cy="384048"/>
          </a:xfrm>
          <a:prstGeom prst="rect">
            <a:avLst/>
          </a:prstGeom>
        </p:spPr>
      </p:pic>
      <p:sp>
        <p:nvSpPr>
          <p:cNvPr id="27" name="Text 20"/>
          <p:cNvSpPr/>
          <p:nvPr/>
        </p:nvSpPr>
        <p:spPr>
          <a:xfrm>
            <a:off x="1344168" y="5413248"/>
            <a:ext cx="10042855" cy="713232"/>
          </a:xfrm>
          <a:prstGeom prst="rect">
            <a:avLst/>
          </a:prstGeom>
          <a:noFill/>
          <a:ln/>
        </p:spPr>
        <p:txBody>
          <a:bodyPr wrap="square" lIns="0" tIns="0" rIns="0" bIns="0" rtlCol="0" anchor="ctr"/>
          <a:lstStyle/>
          <a:p>
            <a:pPr marL="0" indent="0" algn="l">
              <a:buNone/>
            </a:pPr>
            <a:r>
              <a:rPr lang="en-US" sz="1250" b="1" dirty="0">
                <a:solidFill>
                  <a:srgbClr val="0C234B"/>
                </a:solidFill>
                <a:latin typeface="Aptos" pitchFamily="34" charset="0"/>
                <a:ea typeface="Arial" pitchFamily="34" charset="-122"/>
                <a:cs typeface="Arial" pitchFamily="34" charset="-120"/>
              </a:rPr>
              <a:t>Lyme neuroborreliosis:  </a:t>
            </a:r>
            <a:r>
              <a:rPr lang="en-US" sz="1250" dirty="0">
                <a:solidFill>
                  <a:srgbClr val="212B36"/>
                </a:solidFill>
                <a:latin typeface="Aptos" pitchFamily="34" charset="0"/>
                <a:ea typeface="Arial" pitchFamily="34" charset="-122"/>
                <a:cs typeface="Arial" pitchFamily="34" charset="-120"/>
              </a:rPr>
              <a:t>lymphocytic meningitis with facial palsy in an endemic summer. Rule of 7s flags low risk: headache under 7 days, under 70% mononuclear cells, no seventh nerve palsy.</a:t>
            </a:r>
            <a:endParaRPr lang="en-US" sz="1250" dirty="0"/>
          </a:p>
        </p:txBody>
      </p:sp>
      <p:sp>
        <p:nvSpPr>
          <p:cNvPr id="28" name="Text 21"/>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MKSAP Infectious Disease. Tunkel Clin Infect Dis 2008. IDSA AAN ACR Lyme guideline 2020.</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26</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Encephalitis in four lines</a:t>
            </a:r>
            <a:endParaRPr lang="en-US" sz="3100" dirty="0"/>
          </a:p>
        </p:txBody>
      </p:sp>
      <p:sp>
        <p:nvSpPr>
          <p:cNvPr id="5" name="Shape 3"/>
          <p:cNvSpPr/>
          <p:nvPr/>
        </p:nvSpPr>
        <p:spPr>
          <a:xfrm>
            <a:off x="502920" y="1234440"/>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6" name="Shape 4"/>
          <p:cNvSpPr/>
          <p:nvPr/>
        </p:nvSpPr>
        <p:spPr>
          <a:xfrm>
            <a:off x="758952" y="1517904"/>
            <a:ext cx="475488" cy="475488"/>
          </a:xfrm>
          <a:prstGeom prst="ellipse">
            <a:avLst/>
          </a:prstGeom>
          <a:solidFill>
            <a:srgbClr val="0C234B"/>
          </a:solidFill>
          <a:ln/>
        </p:spPr>
        <p:txBody>
          <a:bodyPr/>
          <a:lstStyle/>
          <a:p>
            <a:endParaRPr/>
          </a:p>
        </p:txBody>
      </p:sp>
      <p:sp>
        <p:nvSpPr>
          <p:cNvPr id="7" name="Text 5"/>
          <p:cNvSpPr/>
          <p:nvPr/>
        </p:nvSpPr>
        <p:spPr>
          <a:xfrm>
            <a:off x="758952" y="1517904"/>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1</a:t>
            </a:r>
            <a:endParaRPr lang="en-US" sz="1600" dirty="0"/>
          </a:p>
        </p:txBody>
      </p:sp>
      <p:sp>
        <p:nvSpPr>
          <p:cNvPr id="8" name="Text 6"/>
          <p:cNvSpPr/>
          <p:nvPr/>
        </p:nvSpPr>
        <p:spPr>
          <a:xfrm>
            <a:off x="1463040" y="1234440"/>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Altered cognition, focal deficits, or seizures move you from meningitis to encephalitis. The empiric plan must change with the word.</a:t>
            </a:r>
            <a:endParaRPr lang="en-US" sz="1450" dirty="0"/>
          </a:p>
        </p:txBody>
      </p:sp>
      <p:sp>
        <p:nvSpPr>
          <p:cNvPr id="9" name="Shape 7"/>
          <p:cNvSpPr/>
          <p:nvPr/>
        </p:nvSpPr>
        <p:spPr>
          <a:xfrm>
            <a:off x="502920" y="2441448"/>
            <a:ext cx="11185855" cy="1042416"/>
          </a:xfrm>
          <a:prstGeom prst="roundRect">
            <a:avLst>
              <a:gd name="adj" fmla="val 7895"/>
            </a:avLst>
          </a:prstGeom>
          <a:solidFill>
            <a:srgbClr val="F9E9EC"/>
          </a:solidFill>
          <a:ln w="12700">
            <a:solidFill>
              <a:srgbClr val="E5C2CA"/>
            </a:solidFill>
            <a:prstDash val="solid"/>
          </a:ln>
        </p:spPr>
        <p:txBody>
          <a:bodyPr/>
          <a:lstStyle/>
          <a:p>
            <a:endParaRPr/>
          </a:p>
        </p:txBody>
      </p:sp>
      <p:sp>
        <p:nvSpPr>
          <p:cNvPr id="10" name="Shape 8"/>
          <p:cNvSpPr/>
          <p:nvPr/>
        </p:nvSpPr>
        <p:spPr>
          <a:xfrm>
            <a:off x="758952" y="2724912"/>
            <a:ext cx="475488" cy="475488"/>
          </a:xfrm>
          <a:prstGeom prst="ellipse">
            <a:avLst/>
          </a:prstGeom>
          <a:solidFill>
            <a:srgbClr val="AB0520"/>
          </a:solidFill>
          <a:ln/>
        </p:spPr>
        <p:txBody>
          <a:bodyPr/>
          <a:lstStyle/>
          <a:p>
            <a:endParaRPr/>
          </a:p>
        </p:txBody>
      </p:sp>
      <p:sp>
        <p:nvSpPr>
          <p:cNvPr id="11" name="Text 9"/>
          <p:cNvSpPr/>
          <p:nvPr/>
        </p:nvSpPr>
        <p:spPr>
          <a:xfrm>
            <a:off x="758952" y="2724912"/>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2</a:t>
            </a:r>
            <a:endParaRPr lang="en-US" sz="1600" dirty="0"/>
          </a:p>
        </p:txBody>
      </p:sp>
      <p:sp>
        <p:nvSpPr>
          <p:cNvPr id="12" name="Text 10"/>
          <p:cNvSpPr/>
          <p:nvPr/>
        </p:nvSpPr>
        <p:spPr>
          <a:xfrm>
            <a:off x="1463040" y="2441448"/>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Acyclovir 10 mg/kg IV q8h starts at first suspicion. Never wait for the PCR.</a:t>
            </a:r>
            <a:endParaRPr lang="en-US" sz="1450" dirty="0"/>
          </a:p>
        </p:txBody>
      </p:sp>
      <p:sp>
        <p:nvSpPr>
          <p:cNvPr id="13" name="Shape 11"/>
          <p:cNvSpPr/>
          <p:nvPr/>
        </p:nvSpPr>
        <p:spPr>
          <a:xfrm>
            <a:off x="502920" y="3648456"/>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4" name="Shape 12"/>
          <p:cNvSpPr/>
          <p:nvPr/>
        </p:nvSpPr>
        <p:spPr>
          <a:xfrm>
            <a:off x="758952" y="3931920"/>
            <a:ext cx="475488" cy="475488"/>
          </a:xfrm>
          <a:prstGeom prst="ellipse">
            <a:avLst/>
          </a:prstGeom>
          <a:solidFill>
            <a:srgbClr val="0C234B"/>
          </a:solidFill>
          <a:ln/>
        </p:spPr>
        <p:txBody>
          <a:bodyPr/>
          <a:lstStyle/>
          <a:p>
            <a:endParaRPr/>
          </a:p>
        </p:txBody>
      </p:sp>
      <p:sp>
        <p:nvSpPr>
          <p:cNvPr id="15" name="Text 13"/>
          <p:cNvSpPr/>
          <p:nvPr/>
        </p:nvSpPr>
        <p:spPr>
          <a:xfrm>
            <a:off x="758952" y="3931920"/>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3</a:t>
            </a:r>
            <a:endParaRPr lang="en-US" sz="1600" dirty="0"/>
          </a:p>
        </p:txBody>
      </p:sp>
      <p:sp>
        <p:nvSpPr>
          <p:cNvPr id="16" name="Text 14"/>
          <p:cNvSpPr/>
          <p:nvPr/>
        </p:nvSpPr>
        <p:spPr>
          <a:xfrm>
            <a:off x="1463040" y="3648456"/>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An early negative HSV PCR does not end the story. Repeat the tap in 3 to 7 days if the picture still fits.</a:t>
            </a:r>
            <a:endParaRPr lang="en-US" sz="1450" dirty="0"/>
          </a:p>
        </p:txBody>
      </p:sp>
      <p:sp>
        <p:nvSpPr>
          <p:cNvPr id="17" name="Shape 15"/>
          <p:cNvSpPr/>
          <p:nvPr/>
        </p:nvSpPr>
        <p:spPr>
          <a:xfrm>
            <a:off x="502920" y="4855464"/>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8" name="Shape 16"/>
          <p:cNvSpPr/>
          <p:nvPr/>
        </p:nvSpPr>
        <p:spPr>
          <a:xfrm>
            <a:off x="758952" y="5138928"/>
            <a:ext cx="475488" cy="475488"/>
          </a:xfrm>
          <a:prstGeom prst="ellipse">
            <a:avLst/>
          </a:prstGeom>
          <a:solidFill>
            <a:srgbClr val="0C234B"/>
          </a:solidFill>
          <a:ln/>
        </p:spPr>
        <p:txBody>
          <a:bodyPr/>
          <a:lstStyle/>
          <a:p>
            <a:endParaRPr/>
          </a:p>
        </p:txBody>
      </p:sp>
      <p:sp>
        <p:nvSpPr>
          <p:cNvPr id="19" name="Text 17"/>
          <p:cNvSpPr/>
          <p:nvPr/>
        </p:nvSpPr>
        <p:spPr>
          <a:xfrm>
            <a:off x="758952" y="5138928"/>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4</a:t>
            </a:r>
            <a:endParaRPr lang="en-US" sz="1600" dirty="0"/>
          </a:p>
        </p:txBody>
      </p:sp>
      <p:sp>
        <p:nvSpPr>
          <p:cNvPr id="20" name="Text 18"/>
          <p:cNvSpPr/>
          <p:nvPr/>
        </p:nvSpPr>
        <p:spPr>
          <a:xfrm>
            <a:off x="1463040" y="4855464"/>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During summers, send West Nile IgM. When herpes testing is negative, think VZV, arboviruses, and autoimmune disease.</a:t>
            </a:r>
            <a:endParaRPr lang="en-US" sz="14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27</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Two more you cannot miss: focal pus</a:t>
            </a:r>
            <a:endParaRPr lang="en-US" sz="3100" dirty="0"/>
          </a:p>
        </p:txBody>
      </p:sp>
      <p:sp>
        <p:nvSpPr>
          <p:cNvPr id="5" name="Shape 3"/>
          <p:cNvSpPr/>
          <p:nvPr/>
        </p:nvSpPr>
        <p:spPr>
          <a:xfrm>
            <a:off x="612648" y="1234440"/>
            <a:ext cx="5532120" cy="4800600"/>
          </a:xfrm>
          <a:prstGeom prst="roundRect">
            <a:avLst>
              <a:gd name="adj" fmla="val 1714"/>
            </a:avLst>
          </a:prstGeom>
          <a:solidFill>
            <a:srgbClr val="F4F6FA"/>
          </a:solidFill>
          <a:ln w="12700">
            <a:solidFill>
              <a:srgbClr val="DCE2EB"/>
            </a:solidFill>
            <a:prstDash val="solid"/>
          </a:ln>
        </p:spPr>
        <p:txBody>
          <a:bodyPr/>
          <a:lstStyle/>
          <a:p>
            <a:endParaRPr/>
          </a:p>
        </p:txBody>
      </p:sp>
      <p:sp>
        <p:nvSpPr>
          <p:cNvPr id="6" name="Shape 4"/>
          <p:cNvSpPr/>
          <p:nvPr/>
        </p:nvSpPr>
        <p:spPr>
          <a:xfrm>
            <a:off x="777240" y="1481328"/>
            <a:ext cx="512064" cy="512064"/>
          </a:xfrm>
          <a:prstGeom prst="ellipse">
            <a:avLst/>
          </a:prstGeom>
          <a:solidFill>
            <a:srgbClr val="EAEFF7"/>
          </a:solidFill>
          <a:ln/>
        </p:spPr>
        <p:txBody>
          <a:bodyPr/>
          <a:lstStyle/>
          <a:p>
            <a:endParaRPr/>
          </a:p>
        </p:txBody>
      </p:sp>
      <p:pic>
        <p:nvPicPr>
          <p:cNvPr id="7" name="Image 0" descr="icons/brain_n.png"/>
          <p:cNvPicPr>
            <a:picLocks noChangeAspect="1"/>
          </p:cNvPicPr>
          <p:nvPr/>
        </p:nvPicPr>
        <p:blipFill>
          <a:blip r:embed="rId3"/>
          <a:stretch>
            <a:fillRect/>
          </a:stretch>
        </p:blipFill>
        <p:spPr>
          <a:xfrm>
            <a:off x="910377" y="1614465"/>
            <a:ext cx="245791" cy="245791"/>
          </a:xfrm>
          <a:prstGeom prst="rect">
            <a:avLst/>
          </a:prstGeom>
        </p:spPr>
      </p:pic>
      <p:sp>
        <p:nvSpPr>
          <p:cNvPr id="8" name="Text 5"/>
          <p:cNvSpPr/>
          <p:nvPr/>
        </p:nvSpPr>
        <p:spPr>
          <a:xfrm>
            <a:off x="1435608" y="1517904"/>
            <a:ext cx="4389120" cy="411480"/>
          </a:xfrm>
          <a:prstGeom prst="rect">
            <a:avLst/>
          </a:prstGeom>
          <a:noFill/>
          <a:ln/>
        </p:spPr>
        <p:txBody>
          <a:bodyPr wrap="square" lIns="0" tIns="0" rIns="0" bIns="0" rtlCol="0" anchor="ctr"/>
          <a:lstStyle/>
          <a:p>
            <a:pPr marL="0" indent="0">
              <a:buNone/>
            </a:pPr>
            <a:r>
              <a:rPr lang="en-US" sz="1700" b="1" dirty="0">
                <a:solidFill>
                  <a:srgbClr val="212B36"/>
                </a:solidFill>
                <a:latin typeface="Aptos" pitchFamily="34" charset="0"/>
                <a:ea typeface="Arial" pitchFamily="34" charset="-122"/>
                <a:cs typeface="Arial" pitchFamily="34" charset="-120"/>
              </a:rPr>
              <a:t>Brain abscess</a:t>
            </a:r>
            <a:endParaRPr lang="en-US" sz="1700" dirty="0"/>
          </a:p>
        </p:txBody>
      </p:sp>
      <p:sp>
        <p:nvSpPr>
          <p:cNvPr id="9" name="Text 6"/>
          <p:cNvSpPr/>
          <p:nvPr/>
        </p:nvSpPr>
        <p:spPr>
          <a:xfrm>
            <a:off x="777240" y="2148840"/>
            <a:ext cx="5029200" cy="3749040"/>
          </a:xfrm>
          <a:prstGeom prst="rect">
            <a:avLst/>
          </a:prstGeom>
          <a:noFill/>
          <a:ln/>
        </p:spPr>
        <p:txBody>
          <a:bodyPr wrap="square" lIns="0" tIns="0" rIns="0" bIns="0" rtlCol="0" anchor="ctr"/>
          <a:lstStyle/>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Headache, new seizure, or focal deficit plus a ring enhancing lesion. Fever is absent in half.</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Streptococci, anaerobes, S. aureus. Sources are contiguous (ear, sinus, dental) or hematogenous.</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Lumbar puncture is contraindicated with mass effect. Aspirate lesions above 2.5 cm, it is diagnosis and treatment.</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Empiric ceftriaxone + metronidazole, 4 to 8 weeks with follow up imaging.</a:t>
            </a:r>
            <a:endParaRPr lang="en-US" sz="1250" dirty="0"/>
          </a:p>
        </p:txBody>
      </p:sp>
      <p:sp>
        <p:nvSpPr>
          <p:cNvPr id="10" name="Shape 7"/>
          <p:cNvSpPr/>
          <p:nvPr/>
        </p:nvSpPr>
        <p:spPr>
          <a:xfrm>
            <a:off x="6355080" y="1234440"/>
            <a:ext cx="5330952" cy="4800600"/>
          </a:xfrm>
          <a:prstGeom prst="roundRect">
            <a:avLst>
              <a:gd name="adj" fmla="val 1714"/>
            </a:avLst>
          </a:prstGeom>
          <a:solidFill>
            <a:srgbClr val="F4F6FA"/>
          </a:solidFill>
          <a:ln w="12700">
            <a:solidFill>
              <a:srgbClr val="DCE2EB"/>
            </a:solidFill>
            <a:prstDash val="solid"/>
          </a:ln>
        </p:spPr>
        <p:txBody>
          <a:bodyPr/>
          <a:lstStyle/>
          <a:p>
            <a:endParaRPr/>
          </a:p>
        </p:txBody>
      </p:sp>
      <p:sp>
        <p:nvSpPr>
          <p:cNvPr id="11" name="Shape 8"/>
          <p:cNvSpPr/>
          <p:nvPr/>
        </p:nvSpPr>
        <p:spPr>
          <a:xfrm>
            <a:off x="6629400" y="1481328"/>
            <a:ext cx="512064" cy="512064"/>
          </a:xfrm>
          <a:prstGeom prst="ellipse">
            <a:avLst/>
          </a:prstGeom>
          <a:solidFill>
            <a:srgbClr val="F9E9EC"/>
          </a:solidFill>
          <a:ln/>
        </p:spPr>
        <p:txBody>
          <a:bodyPr/>
          <a:lstStyle/>
          <a:p>
            <a:endParaRPr/>
          </a:p>
        </p:txBody>
      </p:sp>
      <p:pic>
        <p:nvPicPr>
          <p:cNvPr id="12" name="Image 1" descr="icons/bolt_r.png"/>
          <p:cNvPicPr>
            <a:picLocks noChangeAspect="1"/>
          </p:cNvPicPr>
          <p:nvPr/>
        </p:nvPicPr>
        <p:blipFill>
          <a:blip r:embed="rId4"/>
          <a:stretch>
            <a:fillRect/>
          </a:stretch>
        </p:blipFill>
        <p:spPr>
          <a:xfrm>
            <a:off x="6762537" y="1614465"/>
            <a:ext cx="245791" cy="245791"/>
          </a:xfrm>
          <a:prstGeom prst="rect">
            <a:avLst/>
          </a:prstGeom>
        </p:spPr>
      </p:pic>
      <p:sp>
        <p:nvSpPr>
          <p:cNvPr id="13" name="Text 9"/>
          <p:cNvSpPr/>
          <p:nvPr/>
        </p:nvSpPr>
        <p:spPr>
          <a:xfrm>
            <a:off x="7287768" y="1517904"/>
            <a:ext cx="4206240" cy="411480"/>
          </a:xfrm>
          <a:prstGeom prst="rect">
            <a:avLst/>
          </a:prstGeom>
          <a:noFill/>
          <a:ln/>
        </p:spPr>
        <p:txBody>
          <a:bodyPr wrap="square" lIns="0" tIns="0" rIns="0" bIns="0" rtlCol="0" anchor="ctr"/>
          <a:lstStyle/>
          <a:p>
            <a:pPr marL="0" indent="0">
              <a:buNone/>
            </a:pPr>
            <a:r>
              <a:rPr lang="en-US" sz="1700" b="1" dirty="0">
                <a:solidFill>
                  <a:srgbClr val="212B36"/>
                </a:solidFill>
                <a:latin typeface="Aptos" pitchFamily="34" charset="0"/>
                <a:ea typeface="Arial" pitchFamily="34" charset="-122"/>
                <a:cs typeface="Arial" pitchFamily="34" charset="-120"/>
              </a:rPr>
              <a:t>Spinal epidural abscess</a:t>
            </a:r>
            <a:endParaRPr lang="en-US" sz="1700" dirty="0"/>
          </a:p>
        </p:txBody>
      </p:sp>
      <p:sp>
        <p:nvSpPr>
          <p:cNvPr id="14" name="Text 10"/>
          <p:cNvSpPr/>
          <p:nvPr/>
        </p:nvSpPr>
        <p:spPr>
          <a:xfrm>
            <a:off x="6629400" y="2148840"/>
            <a:ext cx="4846320" cy="3749040"/>
          </a:xfrm>
          <a:prstGeom prst="rect">
            <a:avLst/>
          </a:prstGeom>
          <a:noFill/>
          <a:ln/>
        </p:spPr>
        <p:txBody>
          <a:bodyPr wrap="square" lIns="0" tIns="0" rIns="0" bIns="0" rtlCol="0" anchor="ctr"/>
          <a:lstStyle/>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Back pain plus fever plus any neurologic complaint equals MRI tonight, not in the morning.</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S. aureus in about half. Risks: bacteremia, injection drug use, catheters, recent spine procedures.</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Blood cultures before antibiotics. They are positive often enough to name the organism.</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At least 6 weeks of therapy. Surgery the moment deficits appear. If cultures stay negative, think tuberculosis and brucellosis.</a:t>
            </a:r>
            <a:endParaRPr lang="en-US" sz="1250" dirty="0"/>
          </a:p>
        </p:txBody>
      </p:sp>
      <p:sp>
        <p:nvSpPr>
          <p:cNvPr id="15" name="Text 11"/>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MKSAP Infectious Disease. Mandell 9th edition. Darouiche NEJM 2006.</a:t>
            </a:r>
            <a:endParaRPr lang="en-US" sz="9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29</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6</a:t>
            </a:r>
            <a:endParaRPr lang="en-US" sz="1250" dirty="0"/>
          </a:p>
        </p:txBody>
      </p:sp>
      <p:sp>
        <p:nvSpPr>
          <p:cNvPr id="6" name="Text 4"/>
          <p:cNvSpPr/>
          <p:nvPr/>
        </p:nvSpPr>
        <p:spPr>
          <a:xfrm>
            <a:off x="1828800" y="310896"/>
            <a:ext cx="9951415" cy="475488"/>
          </a:xfrm>
          <a:prstGeom prst="rect">
            <a:avLst/>
          </a:prstGeom>
          <a:noFill/>
          <a:ln/>
        </p:spPr>
        <p:txBody>
          <a:bodyPr wrap="square" lIns="0" tIns="0" rIns="0" bIns="0" rtlCol="0" anchor="ctr"/>
          <a:lstStyle/>
          <a:p>
            <a:pPr marL="0" indent="0" algn="l">
              <a:buNone/>
            </a:pPr>
            <a:r>
              <a:rPr lang="en-US" sz="2600" b="1" dirty="0">
                <a:solidFill>
                  <a:srgbClr val="0B274E"/>
                </a:solidFill>
                <a:latin typeface="Aptos" pitchFamily="34" charset="0"/>
                <a:ea typeface="Arial" pitchFamily="34" charset="-122"/>
                <a:cs typeface="Arial" pitchFamily="34" charset="-120"/>
              </a:rPr>
              <a:t>A leg that hurts more than it looks</a:t>
            </a:r>
            <a:endParaRPr lang="en-US" sz="2400" dirty="0"/>
          </a:p>
        </p:txBody>
      </p:sp>
      <p:sp>
        <p:nvSpPr>
          <p:cNvPr id="7" name="Shape 5"/>
          <p:cNvSpPr/>
          <p:nvPr/>
        </p:nvSpPr>
        <p:spPr>
          <a:xfrm>
            <a:off x="502920" y="969264"/>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56 year old man with poorly controlled diabetes
24 h rapidly progressive leg pain and swelling
Tense erythema, woody induration, exquisite tenderness
T 39.0 C, BP 90/60, HR 110</a:t>
            </a:r>
            <a:endParaRPr lang="en-US" sz="1300" dirty="0"/>
          </a:p>
        </p:txBody>
      </p:sp>
      <p:sp>
        <p:nvSpPr>
          <p:cNvPr id="9" name="Shape 7"/>
          <p:cNvSpPr/>
          <p:nvPr/>
        </p:nvSpPr>
        <p:spPr>
          <a:xfrm>
            <a:off x="758952" y="4718304"/>
            <a:ext cx="5843016" cy="1170432"/>
          </a:xfrm>
          <a:prstGeom prst="roundRect">
            <a:avLst>
              <a:gd name="adj" fmla="val 5469"/>
            </a:avLst>
          </a:prstGeom>
          <a:solidFill>
            <a:srgbClr val="EAEFF7"/>
          </a:solidFill>
          <a:ln w="12700">
            <a:solidFill>
              <a:srgbClr val="C6D2E4"/>
            </a:solidFill>
            <a:prstDash val="solid"/>
          </a:ln>
        </p:spPr>
        <p:txBody>
          <a:bodyPr/>
          <a:lstStyle/>
          <a:p>
            <a:endParaRPr/>
          </a:p>
        </p:txBody>
      </p:sp>
      <p:sp>
        <p:nvSpPr>
          <p:cNvPr id="10" name="Text 8"/>
          <p:cNvSpPr/>
          <p:nvPr/>
        </p:nvSpPr>
        <p:spPr>
          <a:xfrm>
            <a:off x="960120" y="4846320"/>
            <a:ext cx="2194560" cy="219456"/>
          </a:xfrm>
          <a:prstGeom prst="rect">
            <a:avLst/>
          </a:prstGeom>
          <a:noFill/>
          <a:ln/>
        </p:spPr>
        <p:txBody>
          <a:bodyPr wrap="square" lIns="0" tIns="0" rIns="0" bIns="0" rtlCol="0" anchor="ctr"/>
          <a:lstStyle/>
          <a:p>
            <a:pPr marL="0" indent="0">
              <a:buNone/>
            </a:pPr>
            <a:r>
              <a:rPr lang="en-US" sz="1000" b="1" kern="0" spc="150" dirty="0">
                <a:solidFill>
                  <a:srgbClr val="0C234B"/>
                </a:solidFill>
                <a:latin typeface="Aptos" pitchFamily="34" charset="0"/>
                <a:ea typeface="Arial" pitchFamily="34" charset="-122"/>
                <a:cs typeface="Arial" pitchFamily="34" charset="-120"/>
              </a:rPr>
              <a:t>KEY DATA</a:t>
            </a:r>
            <a:endParaRPr lang="en-US" sz="1000" dirty="0"/>
          </a:p>
        </p:txBody>
      </p:sp>
      <p:sp>
        <p:nvSpPr>
          <p:cNvPr id="11" name="Text 9"/>
          <p:cNvSpPr/>
          <p:nvPr/>
        </p:nvSpPr>
        <p:spPr>
          <a:xfrm>
            <a:off x="960120" y="5084064"/>
            <a:ext cx="5440680" cy="749808"/>
          </a:xfrm>
          <a:prstGeom prst="rect">
            <a:avLst/>
          </a:prstGeom>
          <a:noFill/>
          <a:ln/>
        </p:spPr>
        <p:txBody>
          <a:bodyPr wrap="square" lIns="0" tIns="0" rIns="0" bIns="0" rtlCol="0" anchor="t"/>
          <a:lstStyle/>
          <a:p>
            <a:pPr marL="0" indent="0" algn="l">
              <a:spcAft>
                <a:spcPts val="0"/>
              </a:spcAft>
              <a:buNone/>
            </a:pPr>
            <a:r>
              <a:rPr sz="1500" b="1">
                <a:solidFill>
                  <a:srgbClr val="0B274E"/>
                </a:solidFill>
                <a:latin typeface="Aptos"/>
              </a:rPr>
              <a:t>WBC 22,000  •  lactate 5.5 mmol/L  •  sodium 132 mEq/L</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What is the most appropriate next step?</a:t>
            </a:r>
            <a:endParaRPr lang="en-US" sz="1550" dirty="0"/>
          </a:p>
        </p:txBody>
      </p:sp>
      <p:sp>
        <p:nvSpPr>
          <p:cNvPr id="13" name="Shape 11"/>
          <p:cNvSpPr/>
          <p:nvPr/>
        </p:nvSpPr>
        <p:spPr>
          <a:xfrm>
            <a:off x="7150608" y="1728216"/>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172821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5" name="Text 13"/>
          <p:cNvSpPr/>
          <p:nvPr/>
        </p:nvSpPr>
        <p:spPr>
          <a:xfrm>
            <a:off x="7589520" y="1581912"/>
            <a:ext cx="4099255" cy="1152144"/>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Urgent surgical consultation for debridement, plus empiric vancomycin and piperacillin-tazobactam or a carbapenem, plus a toxin suppressing agent</a:t>
            </a:r>
            <a:endParaRPr lang="en-US" sz="1150" dirty="0"/>
          </a:p>
        </p:txBody>
      </p:sp>
      <p:sp>
        <p:nvSpPr>
          <p:cNvPr id="16" name="Shape 14"/>
          <p:cNvSpPr/>
          <p:nvPr/>
        </p:nvSpPr>
        <p:spPr>
          <a:xfrm>
            <a:off x="7150608" y="2990088"/>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99008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8" name="Text 16"/>
          <p:cNvSpPr/>
          <p:nvPr/>
        </p:nvSpPr>
        <p:spPr>
          <a:xfrm>
            <a:off x="7589519" y="2802636"/>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Broad spectrum antibiotics and ICU admission, observe the response</a:t>
            </a:r>
            <a:endParaRPr lang="en-US" sz="1150" dirty="0"/>
          </a:p>
        </p:txBody>
      </p:sp>
      <p:sp>
        <p:nvSpPr>
          <p:cNvPr id="19" name="Shape 17"/>
          <p:cNvSpPr/>
          <p:nvPr/>
        </p:nvSpPr>
        <p:spPr>
          <a:xfrm>
            <a:off x="7150608" y="3813048"/>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381304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1" name="Text 19"/>
          <p:cNvSpPr/>
          <p:nvPr/>
        </p:nvSpPr>
        <p:spPr>
          <a:xfrm>
            <a:off x="7589520" y="3566160"/>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MRI of the leg to confirm the diagnosis first</a:t>
            </a:r>
            <a:endParaRPr lang="en-US" sz="1150" dirty="0"/>
          </a:p>
        </p:txBody>
      </p:sp>
      <p:sp>
        <p:nvSpPr>
          <p:cNvPr id="22" name="Shape 20"/>
          <p:cNvSpPr/>
          <p:nvPr/>
        </p:nvSpPr>
        <p:spPr>
          <a:xfrm>
            <a:off x="7150608" y="4636008"/>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463600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4" name="Text 22"/>
          <p:cNvSpPr/>
          <p:nvPr/>
        </p:nvSpPr>
        <p:spPr>
          <a:xfrm>
            <a:off x="7589518" y="4489704"/>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Await blood culture results before starting antibiotics</a:t>
            </a:r>
            <a:endParaRPr lang="en-US" sz="1150" dirty="0"/>
          </a:p>
        </p:txBody>
      </p:sp>
      <p:sp>
        <p:nvSpPr>
          <p:cNvPr id="25" name="Shape 23"/>
          <p:cNvSpPr/>
          <p:nvPr/>
        </p:nvSpPr>
        <p:spPr>
          <a:xfrm>
            <a:off x="7150608" y="5458968"/>
            <a:ext cx="310896" cy="310896"/>
          </a:xfrm>
          <a:prstGeom prst="ellipse">
            <a:avLst/>
          </a:prstGeom>
          <a:solidFill>
            <a:srgbClr val="FFFFFF"/>
          </a:solidFill>
          <a:ln w="17780">
            <a:solidFill>
              <a:srgbClr val="AB0520"/>
            </a:solidFill>
            <a:prstDash val="solid"/>
          </a:ln>
        </p:spPr>
        <p:txBody>
          <a:bodyPr/>
          <a:lstStyle/>
          <a:p>
            <a:endParaRPr/>
          </a:p>
        </p:txBody>
      </p:sp>
      <p:sp>
        <p:nvSpPr>
          <p:cNvPr id="26" name="Text 24"/>
          <p:cNvSpPr/>
          <p:nvPr/>
        </p:nvSpPr>
        <p:spPr>
          <a:xfrm>
            <a:off x="7150608" y="545896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E</a:t>
            </a:r>
            <a:endParaRPr lang="en-US" sz="1250" dirty="0"/>
          </a:p>
        </p:txBody>
      </p:sp>
      <p:sp>
        <p:nvSpPr>
          <p:cNvPr id="27" name="Text 25"/>
          <p:cNvSpPr/>
          <p:nvPr/>
        </p:nvSpPr>
        <p:spPr>
          <a:xfrm>
            <a:off x="7589517" y="5202936"/>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Serial laboratory studies and examinations</a:t>
            </a:r>
            <a:endParaRPr lang="en-US" sz="1150" dirty="0"/>
          </a:p>
        </p:txBody>
      </p:sp>
      <p:sp>
        <p:nvSpPr>
          <p:cNvPr id="28" name="Rounded Rectangle 27"/>
          <p:cNvSpPr/>
          <p:nvPr/>
        </p:nvSpPr>
        <p:spPr>
          <a:xfrm>
            <a:off x="10241280" y="329184"/>
            <a:ext cx="1353312" cy="310896"/>
          </a:xfrm>
          <a:prstGeom prst="round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0241280" y="329184"/>
            <a:ext cx="1353312" cy="310896"/>
          </a:xfrm>
          <a:prstGeom prst="rect">
            <a:avLst/>
          </a:prstGeom>
          <a:noFill/>
        </p:spPr>
        <p:txBody>
          <a:bodyPr wrap="none" lIns="45720" rIns="45720" anchor="ctr">
            <a:spAutoFit/>
          </a:bodyPr>
          <a:lstStyle/>
          <a:p>
            <a:pPr algn="ctr"/>
            <a:r>
              <a:rPr sz="1050" b="1">
                <a:solidFill>
                  <a:srgbClr val="FFFFFF"/>
                </a:solidFill>
                <a:latin typeface="Aptos"/>
              </a:rPr>
              <a:t>POLL • COMMIT</a:t>
            </a:r>
          </a:p>
        </p:txBody>
      </p:sp>
    </p:spTree>
    <p:extLst>
      <p:ext uri="{BB962C8B-B14F-4D97-AF65-F5344CB8AC3E}">
        <p14:creationId xmlns:p14="http://schemas.microsoft.com/office/powerpoint/2010/main" val="4189600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30</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Recognition: trust the pain, not the skin</a:t>
            </a:r>
            <a:endParaRPr lang="en-US" sz="3100" dirty="0"/>
          </a:p>
        </p:txBody>
      </p:sp>
      <p:sp>
        <p:nvSpPr>
          <p:cNvPr id="17" name="Text 14"/>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Stevens Clin Infect Dis 2014. Stevens and Bryant NEJM 2017.</a:t>
            </a:r>
            <a:endParaRPr lang="en-US" sz="950" dirty="0"/>
          </a:p>
        </p:txBody>
      </p:sp>
      <p:sp>
        <p:nvSpPr>
          <p:cNvPr id="18" name="Rounded Rectangle 17"/>
          <p:cNvSpPr/>
          <p:nvPr/>
        </p:nvSpPr>
        <p:spPr>
          <a:xfrm>
            <a:off x="502920" y="1234440"/>
            <a:ext cx="11201400" cy="640080"/>
          </a:xfrm>
          <a:prstGeom prst="roundRect">
            <a:avLst/>
          </a:prstGeom>
          <a:solidFill>
            <a:srgbClr val="E7EF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49808" y="1234440"/>
            <a:ext cx="10561320" cy="640080"/>
          </a:xfrm>
          <a:prstGeom prst="rect">
            <a:avLst/>
          </a:prstGeom>
          <a:noFill/>
        </p:spPr>
        <p:txBody>
          <a:bodyPr wrap="none" lIns="45720" rIns="45720" anchor="ctr">
            <a:spAutoFit/>
          </a:bodyPr>
          <a:lstStyle/>
          <a:p>
            <a:pPr algn="l"/>
            <a:r>
              <a:rPr sz="2000" b="1">
                <a:solidFill>
                  <a:srgbClr val="158056"/>
                </a:solidFill>
                <a:latin typeface="Aptos"/>
              </a:rPr>
              <a:t>ANSWER A   Call surgery now. Start antibiotics on the way to the OR.</a:t>
            </a:r>
          </a:p>
        </p:txBody>
      </p:sp>
      <p:sp>
        <p:nvSpPr>
          <p:cNvPr id="20" name="Rounded Rectangle 19"/>
          <p:cNvSpPr/>
          <p:nvPr/>
        </p:nvSpPr>
        <p:spPr>
          <a:xfrm>
            <a:off x="594360" y="2148840"/>
            <a:ext cx="5623560" cy="3429000"/>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841248" y="2377440"/>
            <a:ext cx="1965960" cy="384048"/>
          </a:xfrm>
          <a:prstGeom prst="rect">
            <a:avLst/>
          </a:prstGeom>
          <a:noFill/>
        </p:spPr>
        <p:txBody>
          <a:bodyPr wrap="none" lIns="45720" rIns="45720" anchor="ctr">
            <a:spAutoFit/>
          </a:bodyPr>
          <a:lstStyle/>
          <a:p>
            <a:pPr algn="l"/>
            <a:r>
              <a:rPr sz="1900" b="1">
                <a:solidFill>
                  <a:srgbClr val="0B274E"/>
                </a:solidFill>
                <a:latin typeface="Aptos"/>
              </a:rPr>
              <a:t>EARLY CLUES</a:t>
            </a:r>
          </a:p>
        </p:txBody>
      </p:sp>
      <p:sp>
        <p:nvSpPr>
          <p:cNvPr id="22" name="TextBox 21"/>
          <p:cNvSpPr txBox="1"/>
          <p:nvPr/>
        </p:nvSpPr>
        <p:spPr>
          <a:xfrm>
            <a:off x="841248" y="2816352"/>
            <a:ext cx="4828032" cy="1280160"/>
          </a:xfrm>
          <a:prstGeom prst="rect">
            <a:avLst/>
          </a:prstGeom>
          <a:noFill/>
        </p:spPr>
        <p:txBody>
          <a:bodyPr wrap="none" lIns="45720" rIns="45720" anchor="ctr">
            <a:spAutoFit/>
          </a:bodyPr>
          <a:lstStyle/>
          <a:p>
            <a:pPr algn="l"/>
            <a:r>
              <a:rPr sz="2000" b="1">
                <a:solidFill>
                  <a:srgbClr val="212A37"/>
                </a:solidFill>
                <a:latin typeface="Aptos"/>
              </a:rPr>
              <a:t>• Pain out of proportion
• Rapid progression over hours
• Toxicity greater than skin findings</a:t>
            </a:r>
          </a:p>
        </p:txBody>
      </p:sp>
      <p:sp>
        <p:nvSpPr>
          <p:cNvPr id="23" name="TextBox 22"/>
          <p:cNvSpPr txBox="1"/>
          <p:nvPr/>
        </p:nvSpPr>
        <p:spPr>
          <a:xfrm>
            <a:off x="841248" y="4224528"/>
            <a:ext cx="1965960" cy="384048"/>
          </a:xfrm>
          <a:prstGeom prst="rect">
            <a:avLst/>
          </a:prstGeom>
          <a:noFill/>
        </p:spPr>
        <p:txBody>
          <a:bodyPr wrap="none" lIns="45720" rIns="45720" anchor="ctr">
            <a:spAutoFit/>
          </a:bodyPr>
          <a:lstStyle/>
          <a:p>
            <a:pPr algn="l"/>
            <a:r>
              <a:rPr sz="1900" b="1">
                <a:solidFill>
                  <a:srgbClr val="C21F3D"/>
                </a:solidFill>
                <a:latin typeface="Aptos"/>
              </a:rPr>
              <a:t>LATE CLUES</a:t>
            </a:r>
          </a:p>
        </p:txBody>
      </p:sp>
      <p:sp>
        <p:nvSpPr>
          <p:cNvPr id="24" name="TextBox 23"/>
          <p:cNvSpPr txBox="1"/>
          <p:nvPr/>
        </p:nvSpPr>
        <p:spPr>
          <a:xfrm>
            <a:off x="841248" y="4599432"/>
            <a:ext cx="4828032" cy="941832"/>
          </a:xfrm>
          <a:prstGeom prst="rect">
            <a:avLst/>
          </a:prstGeom>
          <a:noFill/>
        </p:spPr>
        <p:txBody>
          <a:bodyPr wrap="none" lIns="45720" rIns="45720" anchor="ctr">
            <a:spAutoFit/>
          </a:bodyPr>
          <a:lstStyle/>
          <a:p>
            <a:pPr algn="l"/>
            <a:r>
              <a:rPr sz="1750" b="0">
                <a:solidFill>
                  <a:srgbClr val="212A37"/>
                </a:solidFill>
                <a:latin typeface="Aptos"/>
              </a:rPr>
              <a:t>• Woody induration, bullae, necrosis
• Crepitus or anesthesia
• Hypotension or organ dysfunction</a:t>
            </a:r>
          </a:p>
        </p:txBody>
      </p:sp>
      <p:sp>
        <p:nvSpPr>
          <p:cNvPr id="25" name="Rounded Rectangle 24"/>
          <p:cNvSpPr/>
          <p:nvPr/>
        </p:nvSpPr>
        <p:spPr>
          <a:xfrm>
            <a:off x="6510528" y="2148840"/>
            <a:ext cx="5074920" cy="3429000"/>
          </a:xfrm>
          <a:prstGeom prst="round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6858000" y="2359152"/>
            <a:ext cx="4370832" cy="420624"/>
          </a:xfrm>
          <a:prstGeom prst="rect">
            <a:avLst/>
          </a:prstGeom>
          <a:noFill/>
        </p:spPr>
        <p:txBody>
          <a:bodyPr wrap="none" lIns="45720" rIns="45720" anchor="ctr">
            <a:spAutoFit/>
          </a:bodyPr>
          <a:lstStyle/>
          <a:p>
            <a:pPr algn="ctr"/>
            <a:r>
              <a:rPr sz="1800" b="1">
                <a:solidFill>
                  <a:srgbClr val="0B274E"/>
                </a:solidFill>
                <a:latin typeface="Aptos"/>
              </a:rPr>
              <a:t>WHY THE SKIN CAN FOOL YOU</a:t>
            </a:r>
          </a:p>
        </p:txBody>
      </p:sp>
      <p:sp>
        <p:nvSpPr>
          <p:cNvPr id="27" name="Rectangle 26"/>
          <p:cNvSpPr/>
          <p:nvPr/>
        </p:nvSpPr>
        <p:spPr>
          <a:xfrm>
            <a:off x="7059168" y="3017520"/>
            <a:ext cx="3520440" cy="438912"/>
          </a:xfrm>
          <a:prstGeom prst="rect">
            <a:avLst/>
          </a:prstGeom>
          <a:solidFill>
            <a:srgbClr val="F2CDB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7205472" y="3017520"/>
            <a:ext cx="1325880" cy="438912"/>
          </a:xfrm>
          <a:prstGeom prst="rect">
            <a:avLst/>
          </a:prstGeom>
          <a:noFill/>
        </p:spPr>
        <p:txBody>
          <a:bodyPr wrap="none" lIns="45720" rIns="45720" anchor="ctr">
            <a:spAutoFit/>
          </a:bodyPr>
          <a:lstStyle/>
          <a:p>
            <a:pPr algn="l"/>
            <a:r>
              <a:rPr sz="1300" b="1">
                <a:solidFill>
                  <a:srgbClr val="0B274E"/>
                </a:solidFill>
                <a:latin typeface="Aptos"/>
              </a:rPr>
              <a:t>SKIN</a:t>
            </a:r>
          </a:p>
        </p:txBody>
      </p:sp>
      <p:sp>
        <p:nvSpPr>
          <p:cNvPr id="29" name="Rectangle 28"/>
          <p:cNvSpPr/>
          <p:nvPr/>
        </p:nvSpPr>
        <p:spPr>
          <a:xfrm>
            <a:off x="7059168" y="3493008"/>
            <a:ext cx="3520440" cy="566928"/>
          </a:xfrm>
          <a:prstGeom prst="rect">
            <a:avLst/>
          </a:prstGeom>
          <a:solidFill>
            <a:srgbClr val="FAE0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205472" y="3493008"/>
            <a:ext cx="1325880" cy="566928"/>
          </a:xfrm>
          <a:prstGeom prst="rect">
            <a:avLst/>
          </a:prstGeom>
          <a:noFill/>
        </p:spPr>
        <p:txBody>
          <a:bodyPr wrap="none" lIns="45720" rIns="45720" anchor="ctr">
            <a:spAutoFit/>
          </a:bodyPr>
          <a:lstStyle/>
          <a:p>
            <a:pPr algn="l"/>
            <a:r>
              <a:rPr sz="1300" b="1">
                <a:solidFill>
                  <a:srgbClr val="0B274E"/>
                </a:solidFill>
                <a:latin typeface="Aptos"/>
              </a:rPr>
              <a:t>SUBCUTANEOUS</a:t>
            </a:r>
          </a:p>
        </p:txBody>
      </p:sp>
      <p:sp>
        <p:nvSpPr>
          <p:cNvPr id="31" name="Rectangle 30"/>
          <p:cNvSpPr/>
          <p:nvPr/>
        </p:nvSpPr>
        <p:spPr>
          <a:xfrm>
            <a:off x="7059168" y="4096512"/>
            <a:ext cx="3520440" cy="347472"/>
          </a:xfrm>
          <a:prstGeom prst="rect">
            <a:avLst/>
          </a:prstGeom>
          <a:solidFill>
            <a:srgbClr val="EFB8C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7205472" y="4096512"/>
            <a:ext cx="1325880" cy="347472"/>
          </a:xfrm>
          <a:prstGeom prst="rect">
            <a:avLst/>
          </a:prstGeom>
          <a:noFill/>
        </p:spPr>
        <p:txBody>
          <a:bodyPr wrap="none" lIns="45720" rIns="45720" anchor="ctr">
            <a:spAutoFit/>
          </a:bodyPr>
          <a:lstStyle/>
          <a:p>
            <a:pPr algn="l"/>
            <a:r>
              <a:rPr sz="1300" b="1">
                <a:solidFill>
                  <a:srgbClr val="0B274E"/>
                </a:solidFill>
                <a:latin typeface="Aptos"/>
              </a:rPr>
              <a:t>FASCIA</a:t>
            </a:r>
          </a:p>
        </p:txBody>
      </p:sp>
      <p:sp>
        <p:nvSpPr>
          <p:cNvPr id="33" name="Rectangle 32"/>
          <p:cNvSpPr/>
          <p:nvPr/>
        </p:nvSpPr>
        <p:spPr>
          <a:xfrm>
            <a:off x="7059168" y="4480560"/>
            <a:ext cx="3520440" cy="731520"/>
          </a:xfrm>
          <a:prstGeom prst="rect">
            <a:avLst/>
          </a:prstGeom>
          <a:solidFill>
            <a:srgbClr val="CF787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7205472" y="4480560"/>
            <a:ext cx="1325880" cy="731520"/>
          </a:xfrm>
          <a:prstGeom prst="rect">
            <a:avLst/>
          </a:prstGeom>
          <a:noFill/>
        </p:spPr>
        <p:txBody>
          <a:bodyPr wrap="none" lIns="45720" rIns="45720" anchor="ctr">
            <a:spAutoFit/>
          </a:bodyPr>
          <a:lstStyle/>
          <a:p>
            <a:pPr algn="l"/>
            <a:r>
              <a:rPr sz="1300" b="1">
                <a:solidFill>
                  <a:srgbClr val="0B274E"/>
                </a:solidFill>
                <a:latin typeface="Aptos"/>
              </a:rPr>
              <a:t>MUSCLE</a:t>
            </a:r>
          </a:p>
        </p:txBody>
      </p:sp>
      <p:sp>
        <p:nvSpPr>
          <p:cNvPr id="35" name="Rectangle 34"/>
          <p:cNvSpPr/>
          <p:nvPr/>
        </p:nvSpPr>
        <p:spPr>
          <a:xfrm>
            <a:off x="8485632" y="4123944"/>
            <a:ext cx="2651760" cy="292608"/>
          </a:xfrm>
          <a:prstGeom prst="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412480" y="3822191"/>
            <a:ext cx="2468880" cy="310896"/>
          </a:xfrm>
          <a:prstGeom prst="rect">
            <a:avLst/>
          </a:prstGeom>
          <a:noFill/>
        </p:spPr>
        <p:txBody>
          <a:bodyPr wrap="none" lIns="45720" rIns="45720" anchor="ctr">
            <a:spAutoFit/>
          </a:bodyPr>
          <a:lstStyle/>
          <a:p>
            <a:pPr algn="ctr"/>
            <a:r>
              <a:rPr sz="1250" b="1">
                <a:solidFill>
                  <a:srgbClr val="C21F3D"/>
                </a:solidFill>
                <a:latin typeface="Aptos"/>
              </a:rPr>
              <a:t>infection races along fascia</a:t>
            </a:r>
          </a:p>
        </p:txBody>
      </p:sp>
      <p:sp>
        <p:nvSpPr>
          <p:cNvPr id="37" name="TextBox 36"/>
          <p:cNvSpPr txBox="1"/>
          <p:nvPr/>
        </p:nvSpPr>
        <p:spPr>
          <a:xfrm>
            <a:off x="6903720" y="5330952"/>
            <a:ext cx="4297680" cy="502920"/>
          </a:xfrm>
          <a:prstGeom prst="rect">
            <a:avLst/>
          </a:prstGeom>
          <a:noFill/>
        </p:spPr>
        <p:txBody>
          <a:bodyPr wrap="none" lIns="45720" rIns="45720" anchor="ctr">
            <a:spAutoFit/>
          </a:bodyPr>
          <a:lstStyle/>
          <a:p>
            <a:pPr algn="ctr"/>
            <a:r>
              <a:rPr sz="1550" b="1">
                <a:solidFill>
                  <a:srgbClr val="0B274E"/>
                </a:solidFill>
                <a:latin typeface="Aptos"/>
              </a:rPr>
              <a:t>Pain and systemic toxicity can precede dramatic skin necrosis.</a:t>
            </a:r>
          </a:p>
        </p:txBody>
      </p:sp>
      <p:sp>
        <p:nvSpPr>
          <p:cNvPr id="38" name="Rounded Rectangle 37"/>
          <p:cNvSpPr/>
          <p:nvPr/>
        </p:nvSpPr>
        <p:spPr>
          <a:xfrm>
            <a:off x="3611880" y="5815584"/>
            <a:ext cx="4983480" cy="475488"/>
          </a:xfrm>
          <a:prstGeom prst="round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3611880" y="5815584"/>
            <a:ext cx="4983480" cy="475488"/>
          </a:xfrm>
          <a:prstGeom prst="rect">
            <a:avLst/>
          </a:prstGeom>
          <a:noFill/>
        </p:spPr>
        <p:txBody>
          <a:bodyPr wrap="none" lIns="45720" rIns="45720" anchor="ctr">
            <a:spAutoFit/>
          </a:bodyPr>
          <a:lstStyle/>
          <a:p>
            <a:pPr algn="ctr"/>
            <a:r>
              <a:rPr sz="1500" b="1" dirty="0">
                <a:solidFill>
                  <a:srgbClr val="FFFFFF"/>
                </a:solidFill>
                <a:latin typeface="Aptos"/>
              </a:rPr>
              <a:t>PAIN &gt; SKIN = SURGEON</a:t>
            </a:r>
          </a:p>
        </p:txBody>
      </p:sp>
    </p:spTree>
    <p:extLst>
      <p:ext uri="{BB962C8B-B14F-4D97-AF65-F5344CB8AC3E}">
        <p14:creationId xmlns:p14="http://schemas.microsoft.com/office/powerpoint/2010/main" val="1475422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8">
    <p:bg>
      <p:bgPr>
        <a:solidFill>
          <a:srgbClr val="0C234B"/>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3D5580"/>
                </a:solidFill>
                <a:latin typeface="Aptos" pitchFamily="34" charset="0"/>
                <a:ea typeface="Arial" pitchFamily="34" charset="-122"/>
                <a:cs typeface="Arial" pitchFamily="34" charset="-120"/>
              </a:rPr>
              <a:t>28</a:t>
            </a:r>
            <a:endParaRPr lang="en-US" sz="850" dirty="0"/>
          </a:p>
        </p:txBody>
      </p:sp>
      <p:sp>
        <p:nvSpPr>
          <p:cNvPr id="5" name="Text 3"/>
          <p:cNvSpPr/>
          <p:nvPr/>
        </p:nvSpPr>
        <p:spPr>
          <a:xfrm>
            <a:off x="502920" y="2880360"/>
            <a:ext cx="8778240" cy="777240"/>
          </a:xfrm>
          <a:prstGeom prst="rect">
            <a:avLst/>
          </a:prstGeom>
          <a:noFill/>
          <a:ln/>
        </p:spPr>
        <p:txBody>
          <a:bodyPr wrap="square" lIns="0" tIns="0" rIns="0" bIns="0" rtlCol="0" anchor="ctr"/>
          <a:lstStyle/>
          <a:p>
            <a:pPr marL="0" indent="0" algn="l">
              <a:buNone/>
            </a:pPr>
            <a:r>
              <a:rPr lang="en-US" sz="3400" b="1" dirty="0">
                <a:solidFill>
                  <a:srgbClr val="FFFFFF"/>
                </a:solidFill>
                <a:latin typeface="Aptos" pitchFamily="34" charset="0"/>
                <a:ea typeface="Arial" pitchFamily="34" charset="-122"/>
                <a:cs typeface="Arial" pitchFamily="34" charset="-120"/>
              </a:rPr>
              <a:t>Necrotizing Soft Tissue Infections</a:t>
            </a:r>
            <a:endParaRPr lang="en-US" sz="3400" dirty="0"/>
          </a:p>
        </p:txBody>
      </p:sp>
      <p:sp>
        <p:nvSpPr>
          <p:cNvPr id="6" name="Text 4"/>
          <p:cNvSpPr/>
          <p:nvPr/>
        </p:nvSpPr>
        <p:spPr>
          <a:xfrm>
            <a:off x="502920" y="3675888"/>
            <a:ext cx="7863840" cy="685800"/>
          </a:xfrm>
          <a:prstGeom prst="rect">
            <a:avLst/>
          </a:prstGeom>
          <a:noFill/>
          <a:ln/>
        </p:spPr>
        <p:txBody>
          <a:bodyPr wrap="square" lIns="0" tIns="0" rIns="0" bIns="0" rtlCol="0" anchor="ctr"/>
          <a:lstStyle/>
          <a:p>
            <a:pPr marL="0" indent="0" algn="l">
              <a:buNone/>
            </a:pPr>
            <a:r>
              <a:rPr lang="en-US" sz="1600" dirty="0">
                <a:solidFill>
                  <a:srgbClr val="C9D6EA"/>
                </a:solidFill>
                <a:latin typeface="Aptos" pitchFamily="34" charset="0"/>
                <a:ea typeface="Arial" pitchFamily="34" charset="-122"/>
                <a:cs typeface="Arial" pitchFamily="34" charset="-120"/>
              </a:rPr>
              <a:t>The </a:t>
            </a:r>
            <a:r>
              <a:rPr lang="en-US" sz="1600" dirty="0">
                <a:solidFill>
                  <a:srgbClr val="FF0000"/>
                </a:solidFill>
                <a:latin typeface="Aptos" pitchFamily="34" charset="0"/>
                <a:ea typeface="Arial" pitchFamily="34" charset="-122"/>
                <a:cs typeface="Arial" pitchFamily="34" charset="-120"/>
              </a:rPr>
              <a:t>diagnosis</a:t>
            </a:r>
            <a:r>
              <a:rPr lang="en-US" sz="1600" dirty="0">
                <a:solidFill>
                  <a:srgbClr val="C9D6EA"/>
                </a:solidFill>
                <a:latin typeface="Aptos" pitchFamily="34" charset="0"/>
                <a:ea typeface="Arial" pitchFamily="34" charset="-122"/>
                <a:cs typeface="Arial" pitchFamily="34" charset="-120"/>
              </a:rPr>
              <a:t> is made in the </a:t>
            </a:r>
            <a:r>
              <a:rPr lang="en-US" sz="1600" dirty="0">
                <a:solidFill>
                  <a:srgbClr val="FF0000"/>
                </a:solidFill>
                <a:highlight>
                  <a:srgbClr val="FFFF00"/>
                </a:highlight>
                <a:latin typeface="Aptos" pitchFamily="34" charset="0"/>
                <a:ea typeface="Arial" pitchFamily="34" charset="-122"/>
                <a:cs typeface="Arial" pitchFamily="34" charset="-120"/>
              </a:rPr>
              <a:t>operating room</a:t>
            </a:r>
            <a:r>
              <a:rPr lang="en-US" sz="1600" dirty="0">
                <a:solidFill>
                  <a:srgbClr val="C9D6EA"/>
                </a:solidFill>
                <a:highlight>
                  <a:srgbClr val="FFFF00"/>
                </a:highlight>
                <a:latin typeface="Aptos" pitchFamily="34" charset="0"/>
                <a:ea typeface="Arial" pitchFamily="34" charset="-122"/>
                <a:cs typeface="Arial" pitchFamily="34" charset="-120"/>
              </a:rPr>
              <a:t>.</a:t>
            </a:r>
            <a:r>
              <a:rPr lang="en-US" sz="1600" dirty="0">
                <a:solidFill>
                  <a:srgbClr val="C9D6EA"/>
                </a:solidFill>
                <a:latin typeface="Aptos" pitchFamily="34" charset="0"/>
                <a:ea typeface="Arial" pitchFamily="34" charset="-122"/>
                <a:cs typeface="Arial" pitchFamily="34" charset="-120"/>
              </a:rPr>
              <a:t> So is the </a:t>
            </a:r>
            <a:r>
              <a:rPr lang="en-US" sz="1600" dirty="0">
                <a:solidFill>
                  <a:srgbClr val="FF0000"/>
                </a:solidFill>
                <a:latin typeface="Aptos" pitchFamily="34" charset="0"/>
                <a:ea typeface="Arial" pitchFamily="34" charset="-122"/>
                <a:cs typeface="Arial" pitchFamily="34" charset="-120"/>
              </a:rPr>
              <a:t>cure.</a:t>
            </a:r>
            <a:endParaRPr lang="en-US" sz="1600" dirty="0">
              <a:solidFill>
                <a:srgbClr val="FF0000"/>
              </a:solidFill>
            </a:endParaRPr>
          </a:p>
        </p:txBody>
      </p:sp>
      <p:sp>
        <p:nvSpPr>
          <p:cNvPr id="7" name="Shape 5"/>
          <p:cNvSpPr/>
          <p:nvPr/>
        </p:nvSpPr>
        <p:spPr>
          <a:xfrm>
            <a:off x="8549640" y="868680"/>
            <a:ext cx="3108960" cy="1965960"/>
          </a:xfrm>
          <a:prstGeom prst="roundRect">
            <a:avLst>
              <a:gd name="adj" fmla="val 5581"/>
            </a:avLst>
          </a:prstGeom>
          <a:solidFill>
            <a:srgbClr val="16305E"/>
          </a:solidFill>
          <a:ln/>
        </p:spPr>
        <p:txBody>
          <a:bodyPr/>
          <a:lstStyle/>
          <a:p>
            <a:endParaRPr/>
          </a:p>
        </p:txBody>
      </p:sp>
      <p:sp>
        <p:nvSpPr>
          <p:cNvPr id="8" name="Text 6"/>
          <p:cNvSpPr/>
          <p:nvPr/>
        </p:nvSpPr>
        <p:spPr>
          <a:xfrm>
            <a:off x="8549640" y="1024128"/>
            <a:ext cx="3108960" cy="960120"/>
          </a:xfrm>
          <a:prstGeom prst="rect">
            <a:avLst/>
          </a:prstGeom>
          <a:noFill/>
          <a:ln/>
        </p:spPr>
        <p:txBody>
          <a:bodyPr wrap="square" lIns="0" tIns="0" rIns="0" bIns="0" rtlCol="0" anchor="ctr"/>
          <a:lstStyle/>
          <a:p>
            <a:pPr marL="0" indent="0" algn="ctr">
              <a:buNone/>
            </a:pPr>
            <a:r>
              <a:rPr lang="en-US" sz="3400" b="1" dirty="0">
                <a:solidFill>
                  <a:srgbClr val="FFFFFF"/>
                </a:solidFill>
                <a:latin typeface="Aptos" pitchFamily="34" charset="0"/>
                <a:ea typeface="Arial" pitchFamily="34" charset="-122"/>
                <a:cs typeface="Arial" pitchFamily="34" charset="-120"/>
              </a:rPr>
              <a:t>20-30%</a:t>
            </a:r>
            <a:endParaRPr lang="en-US" sz="3400" dirty="0"/>
          </a:p>
        </p:txBody>
      </p:sp>
      <p:sp>
        <p:nvSpPr>
          <p:cNvPr id="9" name="Text 7"/>
          <p:cNvSpPr/>
          <p:nvPr/>
        </p:nvSpPr>
        <p:spPr>
          <a:xfrm>
            <a:off x="8732520" y="2011680"/>
            <a:ext cx="2743200" cy="731520"/>
          </a:xfrm>
          <a:prstGeom prst="rect">
            <a:avLst/>
          </a:prstGeom>
          <a:noFill/>
          <a:ln/>
        </p:spPr>
        <p:txBody>
          <a:bodyPr wrap="square" lIns="0" tIns="0" rIns="0" bIns="0" rtlCol="0" anchor="ctr"/>
          <a:lstStyle/>
          <a:p>
            <a:pPr marL="0" indent="0" algn="ctr">
              <a:buNone/>
            </a:pPr>
            <a:r>
              <a:rPr lang="en-US" sz="1200" dirty="0">
                <a:solidFill>
                  <a:srgbClr val="C9D6EA"/>
                </a:solidFill>
                <a:latin typeface="Aptos" pitchFamily="34" charset="0"/>
                <a:ea typeface="Arial" pitchFamily="34" charset="-122"/>
                <a:cs typeface="Arial" pitchFamily="34" charset="-120"/>
              </a:rPr>
              <a:t>Mortality in modern series, climbing with every hour of surgical delay</a:t>
            </a:r>
            <a:endParaRPr lang="en-US" sz="1200" dirty="0"/>
          </a:p>
        </p:txBody>
      </p:sp>
      <p:sp>
        <p:nvSpPr>
          <p:cNvPr id="10" name="Shape 8"/>
          <p:cNvSpPr/>
          <p:nvPr/>
        </p:nvSpPr>
        <p:spPr>
          <a:xfrm>
            <a:off x="502920" y="4709160"/>
            <a:ext cx="11185855" cy="1234440"/>
          </a:xfrm>
          <a:prstGeom prst="roundRect">
            <a:avLst>
              <a:gd name="adj" fmla="val 7407"/>
            </a:avLst>
          </a:prstGeom>
          <a:solidFill>
            <a:srgbClr val="16305E"/>
          </a:solidFill>
          <a:ln/>
        </p:spPr>
        <p:txBody>
          <a:bodyPr/>
          <a:lstStyle/>
          <a:p>
            <a:endParaRPr/>
          </a:p>
        </p:txBody>
      </p:sp>
      <p:sp>
        <p:nvSpPr>
          <p:cNvPr id="11" name="Text 9"/>
          <p:cNvSpPr/>
          <p:nvPr/>
        </p:nvSpPr>
        <p:spPr>
          <a:xfrm>
            <a:off x="795528" y="4709160"/>
            <a:ext cx="10600639" cy="1234440"/>
          </a:xfrm>
          <a:prstGeom prst="rect">
            <a:avLst/>
          </a:prstGeom>
          <a:noFill/>
          <a:ln/>
        </p:spPr>
        <p:txBody>
          <a:bodyPr wrap="square" lIns="0" tIns="0" rIns="0" bIns="0" rtlCol="0" anchor="ctr"/>
          <a:lstStyle/>
          <a:p>
            <a:pPr marL="0" indent="0" algn="l">
              <a:buNone/>
            </a:pPr>
            <a:r>
              <a:rPr lang="en-US" sz="1350" dirty="0">
                <a:solidFill>
                  <a:srgbClr val="FFFFFF"/>
                </a:solidFill>
                <a:latin typeface="Aptos" pitchFamily="34" charset="0"/>
                <a:ea typeface="Arial" pitchFamily="34" charset="-122"/>
                <a:cs typeface="Arial" pitchFamily="34" charset="-120"/>
              </a:rPr>
              <a:t>Cellulitis sits on top of the fascia and answers to antibiotics. Necrotizing infection travels along the fascia, outruns the visible skin findings, and answers only to debridement. The bedside clue is a patient who is sicker, and in more pain, than the skin explains until later when pain resolves but now maybe too late and already  destroy never endings, hence no more pain.</a:t>
            </a:r>
            <a:endParaRPr lang="en-US" sz="13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31</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Diagnosis: the scalpel outranks the score</a:t>
            </a:r>
            <a:endParaRPr lang="en-US" sz="3100" dirty="0"/>
          </a:p>
        </p:txBody>
      </p:sp>
      <p:sp>
        <p:nvSpPr>
          <p:cNvPr id="20" name="Text 15"/>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Wong Crit Care Med 2004. Fernando Ann Surg 2019. Stevens Clin Infect Dis 2014.</a:t>
            </a:r>
            <a:endParaRPr lang="en-US" sz="950" dirty="0"/>
          </a:p>
        </p:txBody>
      </p:sp>
      <p:sp>
        <p:nvSpPr>
          <p:cNvPr id="21" name="TextBox 20"/>
          <p:cNvSpPr txBox="1"/>
          <p:nvPr/>
        </p:nvSpPr>
        <p:spPr>
          <a:xfrm>
            <a:off x="777240" y="1444752"/>
            <a:ext cx="3703320" cy="777240"/>
          </a:xfrm>
          <a:prstGeom prst="rect">
            <a:avLst/>
          </a:prstGeom>
          <a:noFill/>
        </p:spPr>
        <p:txBody>
          <a:bodyPr wrap="none" lIns="45720" rIns="45720" anchor="ctr">
            <a:spAutoFit/>
          </a:bodyPr>
          <a:lstStyle/>
          <a:p>
            <a:pPr algn="ctr"/>
            <a:r>
              <a:rPr sz="4000" b="1">
                <a:solidFill>
                  <a:srgbClr val="0B274E"/>
                </a:solidFill>
                <a:latin typeface="Aptos"/>
              </a:rPr>
              <a:t>SCALPEL</a:t>
            </a:r>
          </a:p>
        </p:txBody>
      </p:sp>
      <p:sp>
        <p:nvSpPr>
          <p:cNvPr id="22" name="TextBox 21"/>
          <p:cNvSpPr txBox="1"/>
          <p:nvPr/>
        </p:nvSpPr>
        <p:spPr>
          <a:xfrm>
            <a:off x="4617720" y="1444752"/>
            <a:ext cx="914400" cy="777240"/>
          </a:xfrm>
          <a:prstGeom prst="rect">
            <a:avLst/>
          </a:prstGeom>
          <a:noFill/>
        </p:spPr>
        <p:txBody>
          <a:bodyPr wrap="none" lIns="45720" rIns="45720" anchor="ctr">
            <a:spAutoFit/>
          </a:bodyPr>
          <a:lstStyle/>
          <a:p>
            <a:pPr algn="ctr"/>
            <a:r>
              <a:rPr sz="4600" b="1">
                <a:solidFill>
                  <a:srgbClr val="C21F3D"/>
                </a:solidFill>
                <a:latin typeface="Aptos"/>
              </a:rPr>
              <a:t>&gt;</a:t>
            </a:r>
          </a:p>
        </p:txBody>
      </p:sp>
      <p:sp>
        <p:nvSpPr>
          <p:cNvPr id="23" name="TextBox 22"/>
          <p:cNvSpPr txBox="1"/>
          <p:nvPr/>
        </p:nvSpPr>
        <p:spPr>
          <a:xfrm>
            <a:off x="5577840" y="1444752"/>
            <a:ext cx="3703320" cy="777240"/>
          </a:xfrm>
          <a:prstGeom prst="rect">
            <a:avLst/>
          </a:prstGeom>
          <a:noFill/>
        </p:spPr>
        <p:txBody>
          <a:bodyPr wrap="none" lIns="45720" rIns="45720" anchor="ctr">
            <a:spAutoFit/>
          </a:bodyPr>
          <a:lstStyle/>
          <a:p>
            <a:pPr algn="ctr"/>
            <a:r>
              <a:rPr sz="4000" b="1">
                <a:solidFill>
                  <a:srgbClr val="0B274E"/>
                </a:solidFill>
                <a:latin typeface="Aptos"/>
              </a:rPr>
              <a:t>SCORE</a:t>
            </a:r>
          </a:p>
        </p:txBody>
      </p:sp>
      <p:sp>
        <p:nvSpPr>
          <p:cNvPr id="24" name="Rounded Rectangle 23"/>
          <p:cNvSpPr/>
          <p:nvPr/>
        </p:nvSpPr>
        <p:spPr>
          <a:xfrm>
            <a:off x="685800" y="2468880"/>
            <a:ext cx="3456432" cy="2697480"/>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896112" y="2724912"/>
            <a:ext cx="438912" cy="438912"/>
          </a:xfrm>
          <a:prstGeom prst="rect">
            <a:avLst/>
          </a:prstGeom>
          <a:noFill/>
        </p:spPr>
        <p:txBody>
          <a:bodyPr wrap="none" lIns="45720" rIns="45720" anchor="ctr">
            <a:spAutoFit/>
          </a:bodyPr>
          <a:lstStyle/>
          <a:p>
            <a:pPr algn="ctr"/>
            <a:r>
              <a:rPr sz="1800" b="1">
                <a:solidFill>
                  <a:srgbClr val="FFFFFF"/>
                </a:solidFill>
                <a:latin typeface="Aptos"/>
              </a:rPr>
              <a:t>1</a:t>
            </a:r>
          </a:p>
        </p:txBody>
      </p:sp>
      <p:sp>
        <p:nvSpPr>
          <p:cNvPr id="26" name="Oval 25"/>
          <p:cNvSpPr/>
          <p:nvPr/>
        </p:nvSpPr>
        <p:spPr>
          <a:xfrm>
            <a:off x="822960" y="2660904"/>
            <a:ext cx="566928" cy="566928"/>
          </a:xfrm>
          <a:prstGeom prst="ellipse">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1536192" y="2660904"/>
            <a:ext cx="1965960" cy="457200"/>
          </a:xfrm>
          <a:prstGeom prst="rect">
            <a:avLst/>
          </a:prstGeom>
          <a:noFill/>
        </p:spPr>
        <p:txBody>
          <a:bodyPr wrap="none" lIns="45720" rIns="45720" anchor="ctr">
            <a:spAutoFit/>
          </a:bodyPr>
          <a:lstStyle/>
          <a:p>
            <a:pPr algn="l"/>
            <a:r>
              <a:rPr sz="2000" b="1">
                <a:solidFill>
                  <a:srgbClr val="0B274E"/>
                </a:solidFill>
                <a:latin typeface="Aptos"/>
              </a:rPr>
              <a:t>EXPLORE</a:t>
            </a:r>
          </a:p>
        </p:txBody>
      </p:sp>
      <p:sp>
        <p:nvSpPr>
          <p:cNvPr id="28" name="TextBox 27"/>
          <p:cNvSpPr txBox="1"/>
          <p:nvPr/>
        </p:nvSpPr>
        <p:spPr>
          <a:xfrm>
            <a:off x="914400" y="3568665"/>
            <a:ext cx="3014472" cy="900246"/>
          </a:xfrm>
          <a:prstGeom prst="rect">
            <a:avLst/>
          </a:prstGeom>
          <a:noFill/>
        </p:spPr>
        <p:txBody>
          <a:bodyPr wrap="square" lIns="45720" rIns="45720" anchor="ctr">
            <a:spAutoFit/>
          </a:bodyPr>
          <a:lstStyle/>
          <a:p>
            <a:pPr algn="ctr"/>
            <a:r>
              <a:rPr sz="1750" b="0" dirty="0">
                <a:solidFill>
                  <a:srgbClr val="212A37"/>
                </a:solidFill>
                <a:latin typeface="Aptos"/>
              </a:rPr>
              <a:t>Dishwater fluid, gray fascia, and easy finger dissection confirm the diagnosis.</a:t>
            </a:r>
          </a:p>
        </p:txBody>
      </p:sp>
      <p:sp>
        <p:nvSpPr>
          <p:cNvPr id="29" name="Rounded Rectangle 28"/>
          <p:cNvSpPr/>
          <p:nvPr/>
        </p:nvSpPr>
        <p:spPr>
          <a:xfrm>
            <a:off x="4367784" y="2468880"/>
            <a:ext cx="3456432" cy="2697480"/>
          </a:xfrm>
          <a:prstGeom prst="round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Oval 29"/>
          <p:cNvSpPr/>
          <p:nvPr/>
        </p:nvSpPr>
        <p:spPr>
          <a:xfrm>
            <a:off x="4507992" y="2660904"/>
            <a:ext cx="566928" cy="566928"/>
          </a:xfrm>
          <a:prstGeom prst="ellipse">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4507992" y="2660904"/>
            <a:ext cx="566928" cy="566928"/>
          </a:xfrm>
          <a:prstGeom prst="rect">
            <a:avLst/>
          </a:prstGeom>
          <a:noFill/>
        </p:spPr>
        <p:txBody>
          <a:bodyPr wrap="none" lIns="45720" rIns="45720" anchor="ctr">
            <a:spAutoFit/>
          </a:bodyPr>
          <a:lstStyle/>
          <a:p>
            <a:pPr algn="ctr"/>
            <a:r>
              <a:rPr sz="1800" b="1">
                <a:solidFill>
                  <a:srgbClr val="FFFFFF"/>
                </a:solidFill>
                <a:latin typeface="Aptos"/>
              </a:rPr>
              <a:t>2</a:t>
            </a:r>
          </a:p>
        </p:txBody>
      </p:sp>
      <p:sp>
        <p:nvSpPr>
          <p:cNvPr id="32" name="TextBox 31"/>
          <p:cNvSpPr txBox="1"/>
          <p:nvPr/>
        </p:nvSpPr>
        <p:spPr>
          <a:xfrm>
            <a:off x="5230368" y="2660904"/>
            <a:ext cx="2194560" cy="457200"/>
          </a:xfrm>
          <a:prstGeom prst="rect">
            <a:avLst/>
          </a:prstGeom>
          <a:noFill/>
        </p:spPr>
        <p:txBody>
          <a:bodyPr wrap="none" lIns="45720" rIns="45720" anchor="ctr">
            <a:spAutoFit/>
          </a:bodyPr>
          <a:lstStyle/>
          <a:p>
            <a:pPr algn="l"/>
            <a:r>
              <a:rPr sz="1800" b="1">
                <a:solidFill>
                  <a:srgbClr val="C21F3D"/>
                </a:solidFill>
                <a:latin typeface="Aptos"/>
              </a:rPr>
              <a:t>DO NOT REASSURE</a:t>
            </a:r>
          </a:p>
        </p:txBody>
      </p:sp>
      <p:sp>
        <p:nvSpPr>
          <p:cNvPr id="33" name="TextBox 32"/>
          <p:cNvSpPr txBox="1"/>
          <p:nvPr/>
        </p:nvSpPr>
        <p:spPr>
          <a:xfrm>
            <a:off x="4617720" y="3434012"/>
            <a:ext cx="2990087" cy="1169551"/>
          </a:xfrm>
          <a:prstGeom prst="rect">
            <a:avLst/>
          </a:prstGeom>
          <a:noFill/>
        </p:spPr>
        <p:txBody>
          <a:bodyPr wrap="square" lIns="45720" rIns="45720" anchor="ctr">
            <a:spAutoFit/>
          </a:bodyPr>
          <a:lstStyle/>
          <a:p>
            <a:pPr algn="ctr"/>
            <a:r>
              <a:rPr sz="1750" b="0" dirty="0">
                <a:solidFill>
                  <a:srgbClr val="212A37"/>
                </a:solidFill>
                <a:latin typeface="Aptos"/>
              </a:rPr>
              <a:t>LRINEC sensitivity is only about 68% at common cutoffs. A low score can miss disease.</a:t>
            </a:r>
          </a:p>
        </p:txBody>
      </p:sp>
      <p:sp>
        <p:nvSpPr>
          <p:cNvPr id="34" name="Rounded Rectangle 33"/>
          <p:cNvSpPr/>
          <p:nvPr/>
        </p:nvSpPr>
        <p:spPr>
          <a:xfrm>
            <a:off x="8046720" y="2468880"/>
            <a:ext cx="3456432" cy="2697480"/>
          </a:xfrm>
          <a:prstGeom prst="roundRect">
            <a:avLst/>
          </a:prstGeom>
          <a:solidFill>
            <a:srgbClr val="FFFFFF"/>
          </a:solidFill>
          <a:ln w="12700">
            <a:solidFill>
              <a:srgbClr val="E1E7E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8183879" y="2660904"/>
            <a:ext cx="566928" cy="566928"/>
          </a:xfrm>
          <a:prstGeom prst="ellipse">
            <a:avLst/>
          </a:prstGeom>
          <a:solidFill>
            <a:srgbClr val="0B27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183879" y="2660904"/>
            <a:ext cx="566928" cy="566928"/>
          </a:xfrm>
          <a:prstGeom prst="rect">
            <a:avLst/>
          </a:prstGeom>
          <a:noFill/>
        </p:spPr>
        <p:txBody>
          <a:bodyPr wrap="none" lIns="45720" rIns="45720" anchor="ctr">
            <a:spAutoFit/>
          </a:bodyPr>
          <a:lstStyle/>
          <a:p>
            <a:pPr algn="ctr"/>
            <a:r>
              <a:rPr sz="1800" b="1">
                <a:solidFill>
                  <a:srgbClr val="FFFFFF"/>
                </a:solidFill>
                <a:latin typeface="Aptos"/>
              </a:rPr>
              <a:t>3</a:t>
            </a:r>
          </a:p>
        </p:txBody>
      </p:sp>
      <p:sp>
        <p:nvSpPr>
          <p:cNvPr id="37" name="TextBox 36"/>
          <p:cNvSpPr txBox="1"/>
          <p:nvPr/>
        </p:nvSpPr>
        <p:spPr>
          <a:xfrm>
            <a:off x="8887968" y="2660904"/>
            <a:ext cx="2176272" cy="457200"/>
          </a:xfrm>
          <a:prstGeom prst="rect">
            <a:avLst/>
          </a:prstGeom>
          <a:noFill/>
        </p:spPr>
        <p:txBody>
          <a:bodyPr wrap="none" lIns="45720" rIns="45720" anchor="ctr">
            <a:spAutoFit/>
          </a:bodyPr>
          <a:lstStyle/>
          <a:p>
            <a:pPr algn="l"/>
            <a:r>
              <a:rPr sz="1750" b="1">
                <a:solidFill>
                  <a:srgbClr val="0B274E"/>
                </a:solidFill>
                <a:latin typeface="Aptos"/>
              </a:rPr>
              <a:t>IMAGE ONLY IF SAFE</a:t>
            </a:r>
          </a:p>
        </p:txBody>
      </p:sp>
      <p:sp>
        <p:nvSpPr>
          <p:cNvPr id="38" name="TextBox 37"/>
          <p:cNvSpPr txBox="1"/>
          <p:nvPr/>
        </p:nvSpPr>
        <p:spPr>
          <a:xfrm>
            <a:off x="8887968" y="3460560"/>
            <a:ext cx="2176272" cy="1169551"/>
          </a:xfrm>
          <a:prstGeom prst="rect">
            <a:avLst/>
          </a:prstGeom>
          <a:noFill/>
        </p:spPr>
        <p:txBody>
          <a:bodyPr wrap="square" lIns="45720" rIns="45720" anchor="ctr">
            <a:spAutoFit/>
          </a:bodyPr>
          <a:lstStyle/>
          <a:p>
            <a:pPr algn="ctr"/>
            <a:r>
              <a:rPr sz="1750" b="0" dirty="0">
                <a:solidFill>
                  <a:srgbClr val="212A37"/>
                </a:solidFill>
                <a:latin typeface="Aptos"/>
              </a:rPr>
              <a:t>CT can map gas, edema, or abscess, but only if it does not delay debridement.</a:t>
            </a:r>
          </a:p>
        </p:txBody>
      </p:sp>
      <p:sp>
        <p:nvSpPr>
          <p:cNvPr id="39" name="Rounded Rectangle 38"/>
          <p:cNvSpPr/>
          <p:nvPr/>
        </p:nvSpPr>
        <p:spPr>
          <a:xfrm>
            <a:off x="2029968" y="5632704"/>
            <a:ext cx="8138160" cy="530352"/>
          </a:xfrm>
          <a:prstGeom prst="roundRect">
            <a:avLst/>
          </a:prstGeom>
          <a:solidFill>
            <a:srgbClr val="C21F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2029968" y="5632704"/>
            <a:ext cx="8138160" cy="530352"/>
          </a:xfrm>
          <a:prstGeom prst="rect">
            <a:avLst/>
          </a:prstGeom>
          <a:noFill/>
        </p:spPr>
        <p:txBody>
          <a:bodyPr wrap="none" lIns="45720" rIns="45720" anchor="ctr">
            <a:spAutoFit/>
          </a:bodyPr>
          <a:lstStyle/>
          <a:p>
            <a:pPr algn="ctr"/>
            <a:r>
              <a:rPr sz="1600" b="1">
                <a:solidFill>
                  <a:srgbClr val="FFFFFF"/>
                </a:solidFill>
                <a:latin typeface="Aptos"/>
              </a:rPr>
              <a:t>WHEN SUSPICION IS HIGH, EXPLORATION IS THE TEST</a:t>
            </a:r>
          </a:p>
        </p:txBody>
      </p:sp>
      <p:sp>
        <p:nvSpPr>
          <p:cNvPr id="41" name="TextBox 40"/>
          <p:cNvSpPr txBox="1"/>
          <p:nvPr/>
        </p:nvSpPr>
        <p:spPr>
          <a:xfrm>
            <a:off x="822960" y="2660904"/>
            <a:ext cx="566928" cy="566928"/>
          </a:xfrm>
          <a:prstGeom prst="rect">
            <a:avLst/>
          </a:prstGeom>
          <a:noFill/>
        </p:spPr>
        <p:txBody>
          <a:bodyPr wrap="none" lIns="0" tIns="0" rIns="0" bIns="0" anchor="ctr">
            <a:spAutoFit/>
          </a:bodyPr>
          <a:lstStyle/>
          <a:p>
            <a:pPr algn="ctr"/>
            <a:r>
              <a:rPr sz="1800" b="1">
                <a:solidFill>
                  <a:srgbClr val="FFFFFF"/>
                </a:solidFill>
                <a:latin typeface="Aptos"/>
              </a:rPr>
              <a:t>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32</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Microbiology: three stories</a:t>
            </a:r>
            <a:endParaRPr lang="en-US" sz="3100" dirty="0"/>
          </a:p>
        </p:txBody>
      </p:sp>
      <p:sp>
        <p:nvSpPr>
          <p:cNvPr id="5" name="Shape 3"/>
          <p:cNvSpPr/>
          <p:nvPr/>
        </p:nvSpPr>
        <p:spPr>
          <a:xfrm>
            <a:off x="502920" y="1234440"/>
            <a:ext cx="3520440" cy="4800600"/>
          </a:xfrm>
          <a:prstGeom prst="roundRect">
            <a:avLst>
              <a:gd name="adj" fmla="val 2338"/>
            </a:avLst>
          </a:prstGeom>
          <a:solidFill>
            <a:srgbClr val="EAEFF7"/>
          </a:solidFill>
          <a:ln w="12700">
            <a:solidFill>
              <a:srgbClr val="C6D2E4"/>
            </a:solidFill>
            <a:prstDash val="solid"/>
          </a:ln>
        </p:spPr>
        <p:txBody>
          <a:bodyPr/>
          <a:lstStyle/>
          <a:p>
            <a:endParaRPr/>
          </a:p>
        </p:txBody>
      </p:sp>
      <p:sp>
        <p:nvSpPr>
          <p:cNvPr id="6" name="Text 4"/>
          <p:cNvSpPr/>
          <p:nvPr/>
        </p:nvSpPr>
        <p:spPr>
          <a:xfrm>
            <a:off x="758952" y="1463040"/>
            <a:ext cx="3017520" cy="411480"/>
          </a:xfrm>
          <a:prstGeom prst="rect">
            <a:avLst/>
          </a:prstGeom>
          <a:noFill/>
          <a:ln/>
        </p:spPr>
        <p:txBody>
          <a:bodyPr wrap="square" lIns="0" tIns="0" rIns="0" bIns="0" rtlCol="0" anchor="ctr"/>
          <a:lstStyle/>
          <a:p>
            <a:pPr marL="0" indent="0">
              <a:buNone/>
            </a:pPr>
            <a:r>
              <a:rPr lang="en-US" sz="1600" b="1" dirty="0">
                <a:solidFill>
                  <a:srgbClr val="0C234B"/>
                </a:solidFill>
                <a:latin typeface="Aptos" pitchFamily="34" charset="0"/>
                <a:ea typeface="Arial" pitchFamily="34" charset="-122"/>
                <a:cs typeface="Arial" pitchFamily="34" charset="-120"/>
              </a:rPr>
              <a:t>Type I, polymicrobial</a:t>
            </a:r>
            <a:endParaRPr lang="en-US" sz="1600" dirty="0"/>
          </a:p>
        </p:txBody>
      </p:sp>
      <p:sp>
        <p:nvSpPr>
          <p:cNvPr id="7" name="Text 5"/>
          <p:cNvSpPr/>
          <p:nvPr/>
        </p:nvSpPr>
        <p:spPr>
          <a:xfrm>
            <a:off x="758952" y="1920240"/>
            <a:ext cx="3017520" cy="685800"/>
          </a:xfrm>
          <a:prstGeom prst="rect">
            <a:avLst/>
          </a:prstGeom>
          <a:noFill/>
          <a:ln/>
        </p:spPr>
        <p:txBody>
          <a:bodyPr wrap="square" lIns="0" tIns="0" rIns="0" bIns="0" rtlCol="0" anchor="ctr"/>
          <a:lstStyle/>
          <a:p>
            <a:pPr marL="0" indent="0">
              <a:buNone/>
            </a:pPr>
            <a:r>
              <a:rPr lang="en-US" sz="1300" b="1" dirty="0">
                <a:solidFill>
                  <a:srgbClr val="212B36"/>
                </a:solidFill>
                <a:latin typeface="Aptos" pitchFamily="34" charset="0"/>
                <a:ea typeface="Arial" pitchFamily="34" charset="-122"/>
                <a:cs typeface="Arial" pitchFamily="34" charset="-120"/>
              </a:rPr>
              <a:t>Mixed anaerobes, Gram negatives, and streptococci.</a:t>
            </a:r>
            <a:endParaRPr lang="en-US" sz="1300" dirty="0"/>
          </a:p>
        </p:txBody>
      </p:sp>
      <p:sp>
        <p:nvSpPr>
          <p:cNvPr id="8" name="Text 6"/>
          <p:cNvSpPr/>
          <p:nvPr/>
        </p:nvSpPr>
        <p:spPr>
          <a:xfrm>
            <a:off x="758952" y="2651760"/>
            <a:ext cx="3063240" cy="2173159"/>
          </a:xfrm>
          <a:prstGeom prst="rect">
            <a:avLst/>
          </a:prstGeom>
          <a:noFill/>
          <a:ln/>
        </p:spPr>
        <p:txBody>
          <a:bodyPr wrap="square" lIns="0" tIns="0" rIns="0" bIns="0" rtlCol="0" anchor="ctr"/>
          <a:lstStyle/>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Perineum and trunk, Fournier gangrene.</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Diabetes, recent surgery, bowel or genitourinary source.</a:t>
            </a:r>
            <a:endParaRPr lang="en-US" sz="1250" dirty="0"/>
          </a:p>
        </p:txBody>
      </p:sp>
      <p:sp>
        <p:nvSpPr>
          <p:cNvPr id="9" name="Shape 7"/>
          <p:cNvSpPr/>
          <p:nvPr/>
        </p:nvSpPr>
        <p:spPr>
          <a:xfrm>
            <a:off x="4297680" y="1234440"/>
            <a:ext cx="3520440" cy="4800600"/>
          </a:xfrm>
          <a:prstGeom prst="roundRect">
            <a:avLst>
              <a:gd name="adj" fmla="val 2338"/>
            </a:avLst>
          </a:prstGeom>
          <a:solidFill>
            <a:srgbClr val="F9E9EC"/>
          </a:solidFill>
          <a:ln w="12700">
            <a:solidFill>
              <a:srgbClr val="E5C2CA"/>
            </a:solidFill>
            <a:prstDash val="solid"/>
          </a:ln>
        </p:spPr>
        <p:txBody>
          <a:bodyPr/>
          <a:lstStyle/>
          <a:p>
            <a:endParaRPr/>
          </a:p>
        </p:txBody>
      </p:sp>
      <p:sp>
        <p:nvSpPr>
          <p:cNvPr id="10" name="Text 8"/>
          <p:cNvSpPr/>
          <p:nvPr/>
        </p:nvSpPr>
        <p:spPr>
          <a:xfrm>
            <a:off x="4553712" y="1463040"/>
            <a:ext cx="3017520" cy="411480"/>
          </a:xfrm>
          <a:prstGeom prst="rect">
            <a:avLst/>
          </a:prstGeom>
          <a:noFill/>
          <a:ln/>
        </p:spPr>
        <p:txBody>
          <a:bodyPr wrap="square" lIns="0" tIns="0" rIns="0" bIns="0" rtlCol="0" anchor="ctr"/>
          <a:lstStyle/>
          <a:p>
            <a:pPr marL="0" indent="0">
              <a:buNone/>
            </a:pPr>
            <a:r>
              <a:rPr lang="en-US" sz="1600" b="1" dirty="0">
                <a:solidFill>
                  <a:srgbClr val="AB0520"/>
                </a:solidFill>
                <a:latin typeface="Aptos" pitchFamily="34" charset="0"/>
                <a:ea typeface="Arial" pitchFamily="34" charset="-122"/>
                <a:cs typeface="Arial" pitchFamily="34" charset="-120"/>
              </a:rPr>
              <a:t>Type II, monomicrobial</a:t>
            </a:r>
            <a:endParaRPr lang="en-US" sz="1600" dirty="0"/>
          </a:p>
        </p:txBody>
      </p:sp>
      <p:sp>
        <p:nvSpPr>
          <p:cNvPr id="11" name="Text 9"/>
          <p:cNvSpPr/>
          <p:nvPr/>
        </p:nvSpPr>
        <p:spPr>
          <a:xfrm>
            <a:off x="4553712" y="1920240"/>
            <a:ext cx="3017520" cy="685800"/>
          </a:xfrm>
          <a:prstGeom prst="rect">
            <a:avLst/>
          </a:prstGeom>
          <a:noFill/>
          <a:ln/>
        </p:spPr>
        <p:txBody>
          <a:bodyPr wrap="square" lIns="0" tIns="0" rIns="0" bIns="0" rtlCol="0" anchor="ctr"/>
          <a:lstStyle/>
          <a:p>
            <a:pPr marL="0" indent="0">
              <a:buNone/>
            </a:pPr>
            <a:r>
              <a:rPr lang="en-US" sz="1300" b="1" dirty="0">
                <a:solidFill>
                  <a:srgbClr val="212B36"/>
                </a:solidFill>
                <a:latin typeface="Aptos" pitchFamily="34" charset="0"/>
                <a:ea typeface="Arial" pitchFamily="34" charset="-122"/>
                <a:cs typeface="Arial" pitchFamily="34" charset="-120"/>
              </a:rPr>
              <a:t>Group A Streptococcus, and S. aureus including MRSA.</a:t>
            </a:r>
            <a:endParaRPr lang="en-US" sz="1300" dirty="0"/>
          </a:p>
        </p:txBody>
      </p:sp>
      <p:sp>
        <p:nvSpPr>
          <p:cNvPr id="12" name="Text 10"/>
          <p:cNvSpPr/>
          <p:nvPr/>
        </p:nvSpPr>
        <p:spPr>
          <a:xfrm>
            <a:off x="4553712" y="2651760"/>
            <a:ext cx="3063240" cy="1998061"/>
          </a:xfrm>
          <a:prstGeom prst="rect">
            <a:avLst/>
          </a:prstGeom>
          <a:noFill/>
          <a:ln/>
        </p:spPr>
        <p:txBody>
          <a:bodyPr wrap="square" lIns="0" tIns="0" rIns="0" bIns="0" rtlCol="0" anchor="ctr"/>
          <a:lstStyle/>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Healthy hosts, extremities, minor trauma.</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Watch for streptococcal toxic shock.</a:t>
            </a:r>
            <a:endParaRPr lang="en-US" sz="1250" dirty="0"/>
          </a:p>
        </p:txBody>
      </p:sp>
      <p:sp>
        <p:nvSpPr>
          <p:cNvPr id="13" name="Shape 11"/>
          <p:cNvSpPr/>
          <p:nvPr/>
        </p:nvSpPr>
        <p:spPr>
          <a:xfrm>
            <a:off x="8092440" y="1234440"/>
            <a:ext cx="3520440" cy="4800600"/>
          </a:xfrm>
          <a:prstGeom prst="roundRect">
            <a:avLst>
              <a:gd name="adj" fmla="val 2338"/>
            </a:avLst>
          </a:prstGeom>
          <a:solidFill>
            <a:srgbClr val="F4F6FA"/>
          </a:solidFill>
          <a:ln w="12700">
            <a:solidFill>
              <a:srgbClr val="DCE2EB"/>
            </a:solidFill>
            <a:prstDash val="solid"/>
          </a:ln>
        </p:spPr>
        <p:txBody>
          <a:bodyPr/>
          <a:lstStyle/>
          <a:p>
            <a:endParaRPr/>
          </a:p>
        </p:txBody>
      </p:sp>
      <p:sp>
        <p:nvSpPr>
          <p:cNvPr id="14" name="Text 12"/>
          <p:cNvSpPr/>
          <p:nvPr/>
        </p:nvSpPr>
        <p:spPr>
          <a:xfrm>
            <a:off x="8348472" y="1463040"/>
            <a:ext cx="3017520" cy="411480"/>
          </a:xfrm>
          <a:prstGeom prst="rect">
            <a:avLst/>
          </a:prstGeom>
          <a:noFill/>
          <a:ln/>
        </p:spPr>
        <p:txBody>
          <a:bodyPr wrap="square" lIns="0" tIns="0" rIns="0" bIns="0" rtlCol="0" anchor="ctr"/>
          <a:lstStyle/>
          <a:p>
            <a:pPr marL="0" indent="0">
              <a:buNone/>
            </a:pPr>
            <a:r>
              <a:rPr lang="en-US" sz="1600" b="1" dirty="0">
                <a:solidFill>
                  <a:srgbClr val="212B36"/>
                </a:solidFill>
                <a:latin typeface="Aptos" pitchFamily="34" charset="0"/>
                <a:ea typeface="Arial" pitchFamily="34" charset="-122"/>
                <a:cs typeface="Arial" pitchFamily="34" charset="-120"/>
              </a:rPr>
              <a:t>Exposure clues</a:t>
            </a:r>
            <a:endParaRPr lang="en-US" sz="1600" dirty="0"/>
          </a:p>
        </p:txBody>
      </p:sp>
      <p:sp>
        <p:nvSpPr>
          <p:cNvPr id="15" name="Text 13"/>
          <p:cNvSpPr/>
          <p:nvPr/>
        </p:nvSpPr>
        <p:spPr>
          <a:xfrm>
            <a:off x="8348472" y="1920240"/>
            <a:ext cx="3017520" cy="685800"/>
          </a:xfrm>
          <a:prstGeom prst="rect">
            <a:avLst/>
          </a:prstGeom>
          <a:noFill/>
          <a:ln/>
        </p:spPr>
        <p:txBody>
          <a:bodyPr wrap="square" lIns="0" tIns="0" rIns="0" bIns="0" rtlCol="0" anchor="ctr"/>
          <a:lstStyle/>
          <a:p>
            <a:pPr marL="0" indent="0">
              <a:buNone/>
            </a:pPr>
            <a:r>
              <a:rPr lang="en-US" sz="1300" b="1" dirty="0">
                <a:solidFill>
                  <a:srgbClr val="212B36"/>
                </a:solidFill>
                <a:latin typeface="Aptos" pitchFamily="34" charset="0"/>
                <a:ea typeface="Arial" pitchFamily="34" charset="-122"/>
                <a:cs typeface="Arial" pitchFamily="34" charset="-120"/>
              </a:rPr>
              <a:t>The history names the organism.</a:t>
            </a:r>
            <a:endParaRPr lang="en-US" sz="1300" dirty="0"/>
          </a:p>
        </p:txBody>
      </p:sp>
      <p:sp>
        <p:nvSpPr>
          <p:cNvPr id="16" name="Text 14"/>
          <p:cNvSpPr/>
          <p:nvPr/>
        </p:nvSpPr>
        <p:spPr>
          <a:xfrm>
            <a:off x="8348472" y="2651760"/>
            <a:ext cx="3063240" cy="1929968"/>
          </a:xfrm>
          <a:prstGeom prst="rect">
            <a:avLst/>
          </a:prstGeom>
          <a:noFill/>
          <a:ln/>
        </p:spPr>
        <p:txBody>
          <a:bodyPr wrap="square" lIns="0" tIns="0" rIns="0" bIns="0" rtlCol="0" anchor="ctr"/>
          <a:lstStyle/>
          <a:p>
            <a:pPr marL="152400" indent="-152400">
              <a:spcAft>
                <a:spcPts val="900"/>
              </a:spcAft>
              <a:buSzPct val="100000"/>
              <a:buChar char="•"/>
            </a:pPr>
            <a:r>
              <a:rPr lang="en-US" sz="1250" dirty="0">
                <a:solidFill>
                  <a:srgbClr val="FF0000"/>
                </a:solidFill>
                <a:latin typeface="Aptos" pitchFamily="34" charset="0"/>
                <a:ea typeface="Arial" pitchFamily="34" charset="-122"/>
                <a:cs typeface="Arial" pitchFamily="34" charset="-120"/>
              </a:rPr>
              <a:t>Salt water, raw oysters, cirrhosis</a:t>
            </a:r>
            <a:r>
              <a:rPr lang="en-US" sz="1250" dirty="0">
                <a:solidFill>
                  <a:srgbClr val="7030A0"/>
                </a:solidFill>
                <a:latin typeface="Aptos" pitchFamily="34" charset="0"/>
                <a:ea typeface="Arial" pitchFamily="34" charset="-122"/>
                <a:cs typeface="Arial" pitchFamily="34" charset="-120"/>
              </a:rPr>
              <a:t>: </a:t>
            </a:r>
            <a:r>
              <a:rPr lang="en-US" sz="1250" dirty="0">
                <a:solidFill>
                  <a:srgbClr val="7030A0"/>
                </a:solidFill>
                <a:highlight>
                  <a:srgbClr val="FFFF00"/>
                </a:highlight>
                <a:latin typeface="Aptos" pitchFamily="34" charset="0"/>
                <a:ea typeface="Arial" pitchFamily="34" charset="-122"/>
                <a:cs typeface="Arial" pitchFamily="34" charset="-120"/>
              </a:rPr>
              <a:t>Vibrio vulnificus</a:t>
            </a:r>
            <a:r>
              <a:rPr lang="en-US" sz="1250" dirty="0">
                <a:solidFill>
                  <a:srgbClr val="212B36"/>
                </a:solidFill>
                <a:latin typeface="Aptos" pitchFamily="34" charset="0"/>
                <a:ea typeface="Arial" pitchFamily="34" charset="-122"/>
                <a:cs typeface="Arial" pitchFamily="34" charset="-120"/>
              </a:rPr>
              <a:t>. Treat with doxycycline + ceftazidime.</a:t>
            </a:r>
            <a:endParaRPr lang="en-US" sz="1250" dirty="0"/>
          </a:p>
          <a:p>
            <a:pPr marL="152400" indent="-152400">
              <a:spcAft>
                <a:spcPts val="900"/>
              </a:spcAft>
              <a:buSzPct val="100000"/>
              <a:buChar char="•"/>
            </a:pPr>
            <a:r>
              <a:rPr lang="en-US" sz="1250" dirty="0">
                <a:solidFill>
                  <a:srgbClr val="FF0000"/>
                </a:solidFill>
                <a:latin typeface="Aptos" pitchFamily="34" charset="0"/>
                <a:ea typeface="Arial" pitchFamily="34" charset="-122"/>
                <a:cs typeface="Arial" pitchFamily="34" charset="-120"/>
              </a:rPr>
              <a:t>Fresh water</a:t>
            </a:r>
            <a:r>
              <a:rPr lang="en-US" sz="1250" dirty="0">
                <a:solidFill>
                  <a:srgbClr val="212B36"/>
                </a:solidFill>
                <a:latin typeface="Aptos" pitchFamily="34" charset="0"/>
                <a:ea typeface="Arial" pitchFamily="34" charset="-122"/>
                <a:cs typeface="Arial" pitchFamily="34" charset="-120"/>
              </a:rPr>
              <a:t>: </a:t>
            </a:r>
            <a:r>
              <a:rPr lang="en-US" sz="1250" dirty="0">
                <a:solidFill>
                  <a:srgbClr val="00B0F0"/>
                </a:solidFill>
                <a:latin typeface="Aptos" pitchFamily="34" charset="0"/>
                <a:ea typeface="Arial" pitchFamily="34" charset="-122"/>
                <a:cs typeface="Arial" pitchFamily="34" charset="-120"/>
              </a:rPr>
              <a:t>Aeromonas</a:t>
            </a:r>
            <a:r>
              <a:rPr lang="en-US" sz="1250" dirty="0">
                <a:solidFill>
                  <a:srgbClr val="212B36"/>
                </a:solidFill>
                <a:latin typeface="Aptos" pitchFamily="34" charset="0"/>
                <a:ea typeface="Arial" pitchFamily="34" charset="-122"/>
                <a:cs typeface="Arial" pitchFamily="34" charset="-120"/>
              </a:rPr>
              <a:t>. Ciprofloxacin + doxycycline.</a:t>
            </a:r>
            <a:endParaRPr lang="en-US" sz="1250" dirty="0"/>
          </a:p>
          <a:p>
            <a:pPr marL="152400" indent="-152400">
              <a:spcAft>
                <a:spcPts val="900"/>
              </a:spcAft>
              <a:buSzPct val="100000"/>
              <a:buChar char="•"/>
            </a:pPr>
            <a:r>
              <a:rPr lang="en-US" sz="1250" dirty="0">
                <a:solidFill>
                  <a:srgbClr val="FF0000"/>
                </a:solidFill>
                <a:latin typeface="Aptos" pitchFamily="34" charset="0"/>
                <a:ea typeface="Arial" pitchFamily="34" charset="-122"/>
                <a:cs typeface="Arial" pitchFamily="34" charset="-120"/>
              </a:rPr>
              <a:t>Trauma</a:t>
            </a:r>
            <a:r>
              <a:rPr lang="en-US" sz="1250" dirty="0">
                <a:solidFill>
                  <a:srgbClr val="212B36"/>
                </a:solidFill>
                <a:latin typeface="Aptos" pitchFamily="34" charset="0"/>
                <a:ea typeface="Arial" pitchFamily="34" charset="-122"/>
                <a:cs typeface="Arial" pitchFamily="34" charset="-120"/>
              </a:rPr>
              <a:t> or injection </a:t>
            </a:r>
            <a:r>
              <a:rPr lang="en-US" sz="1250" dirty="0">
                <a:solidFill>
                  <a:srgbClr val="FF0000"/>
                </a:solidFill>
                <a:latin typeface="Aptos" pitchFamily="34" charset="0"/>
                <a:ea typeface="Arial" pitchFamily="34" charset="-122"/>
                <a:cs typeface="Arial" pitchFamily="34" charset="-120"/>
              </a:rPr>
              <a:t>drug</a:t>
            </a:r>
            <a:r>
              <a:rPr lang="en-US" sz="1250" dirty="0">
                <a:solidFill>
                  <a:srgbClr val="212B36"/>
                </a:solidFill>
                <a:latin typeface="Aptos" pitchFamily="34" charset="0"/>
                <a:ea typeface="Arial" pitchFamily="34" charset="-122"/>
                <a:cs typeface="Arial" pitchFamily="34" charset="-120"/>
              </a:rPr>
              <a:t> use: </a:t>
            </a:r>
            <a:r>
              <a:rPr lang="en-US" sz="1250" dirty="0">
                <a:solidFill>
                  <a:srgbClr val="00B0F0"/>
                </a:solidFill>
                <a:latin typeface="Aptos" pitchFamily="34" charset="0"/>
                <a:ea typeface="Arial" pitchFamily="34" charset="-122"/>
                <a:cs typeface="Arial" pitchFamily="34" charset="-120"/>
              </a:rPr>
              <a:t>Clostridium species.</a:t>
            </a:r>
            <a:endParaRPr lang="en-US" sz="1250" dirty="0">
              <a:solidFill>
                <a:srgbClr val="00B0F0"/>
              </a:solidFill>
            </a:endParaRPr>
          </a:p>
        </p:txBody>
      </p:sp>
      <p:sp>
        <p:nvSpPr>
          <p:cNvPr id="17" name="Text 15"/>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Stevens and Bryant NEJM 2017. Stevens Clin Infect Dis 2014.</a:t>
            </a:r>
            <a:endParaRPr lang="en-US" sz="9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33</a:t>
            </a:r>
            <a:endParaRPr lang="en-US" sz="850" dirty="0"/>
          </a:p>
        </p:txBody>
      </p:sp>
      <p:sp>
        <p:nvSpPr>
          <p:cNvPr id="4" name="Shape 2"/>
          <p:cNvSpPr/>
          <p:nvPr/>
        </p:nvSpPr>
        <p:spPr>
          <a:xfrm>
            <a:off x="502920" y="347472"/>
            <a:ext cx="1143000" cy="402336"/>
          </a:xfrm>
          <a:prstGeom prst="roundRect">
            <a:avLst>
              <a:gd name="adj" fmla="val 50000"/>
            </a:avLst>
          </a:prstGeom>
          <a:solidFill>
            <a:srgbClr val="AB0520"/>
          </a:solidFill>
          <a:ln/>
        </p:spPr>
        <p:txBody>
          <a:bodyPr/>
          <a:lstStyle/>
          <a:p>
            <a:endParaRPr/>
          </a:p>
        </p:txBody>
      </p:sp>
      <p:sp>
        <p:nvSpPr>
          <p:cNvPr id="5" name="Text 3"/>
          <p:cNvSpPr/>
          <p:nvPr/>
        </p:nvSpPr>
        <p:spPr>
          <a:xfrm>
            <a:off x="502920" y="347472"/>
            <a:ext cx="1143000" cy="402336"/>
          </a:xfrm>
          <a:prstGeom prst="rect">
            <a:avLst/>
          </a:prstGeom>
          <a:noFill/>
          <a:ln/>
        </p:spPr>
        <p:txBody>
          <a:bodyPr wrap="square" lIns="0" tIns="0" rIns="0" bIns="0" rtlCol="0" anchor="ctr"/>
          <a:lstStyle/>
          <a:p>
            <a:pPr marL="0" indent="0" algn="ctr">
              <a:buNone/>
            </a:pPr>
            <a:r>
              <a:rPr lang="en-US" sz="1400" b="1" kern="0" spc="100" dirty="0">
                <a:solidFill>
                  <a:srgbClr val="FFFFFF"/>
                </a:solidFill>
                <a:latin typeface="Aptos" pitchFamily="34" charset="0"/>
                <a:ea typeface="Arial" pitchFamily="34" charset="-122"/>
                <a:cs typeface="Arial" pitchFamily="34" charset="-120"/>
              </a:rPr>
              <a:t>CASE 7</a:t>
            </a:r>
            <a:endParaRPr lang="en-US" sz="1250" dirty="0"/>
          </a:p>
        </p:txBody>
      </p:sp>
      <p:sp>
        <p:nvSpPr>
          <p:cNvPr id="6" name="Text 4"/>
          <p:cNvSpPr/>
          <p:nvPr/>
        </p:nvSpPr>
        <p:spPr>
          <a:xfrm>
            <a:off x="1828800" y="310896"/>
            <a:ext cx="9951415" cy="475488"/>
          </a:xfrm>
          <a:prstGeom prst="rect">
            <a:avLst/>
          </a:prstGeom>
          <a:noFill/>
          <a:ln/>
        </p:spPr>
        <p:txBody>
          <a:bodyPr wrap="square" lIns="0" tIns="0" rIns="0" bIns="0" rtlCol="0" anchor="ctr"/>
          <a:lstStyle/>
          <a:p>
            <a:pPr marL="0" indent="0" algn="l">
              <a:buNone/>
            </a:pPr>
            <a:r>
              <a:rPr lang="en-US" sz="2600" b="1" dirty="0">
                <a:solidFill>
                  <a:srgbClr val="0B274E"/>
                </a:solidFill>
                <a:latin typeface="Aptos" pitchFamily="34" charset="0"/>
                <a:ea typeface="Arial" pitchFamily="34" charset="-122"/>
                <a:cs typeface="Arial" pitchFamily="34" charset="-120"/>
              </a:rPr>
              <a:t>Gas in the thigh, an organism with a name</a:t>
            </a:r>
            <a:endParaRPr lang="en-US" sz="2400" dirty="0"/>
          </a:p>
        </p:txBody>
      </p:sp>
      <p:sp>
        <p:nvSpPr>
          <p:cNvPr id="7" name="Shape 5"/>
          <p:cNvSpPr/>
          <p:nvPr/>
        </p:nvSpPr>
        <p:spPr>
          <a:xfrm>
            <a:off x="502920" y="969264"/>
            <a:ext cx="6355080" cy="5138928"/>
          </a:xfrm>
          <a:prstGeom prst="roundRect">
            <a:avLst>
              <a:gd name="adj" fmla="val 1601"/>
            </a:avLst>
          </a:prstGeom>
          <a:solidFill>
            <a:srgbClr val="F4F6FA"/>
          </a:solidFill>
          <a:ln w="12700">
            <a:solidFill>
              <a:srgbClr val="DCE2EB"/>
            </a:solidFill>
            <a:prstDash val="solid"/>
          </a:ln>
        </p:spPr>
        <p:txBody>
          <a:bodyPr/>
          <a:lstStyle/>
          <a:p>
            <a:endParaRPr/>
          </a:p>
        </p:txBody>
      </p:sp>
      <p:sp>
        <p:nvSpPr>
          <p:cNvPr id="8" name="Text 6"/>
          <p:cNvSpPr/>
          <p:nvPr/>
        </p:nvSpPr>
        <p:spPr>
          <a:xfrm>
            <a:off x="758952" y="1170432"/>
            <a:ext cx="5843016" cy="3108960"/>
          </a:xfrm>
          <a:prstGeom prst="rect">
            <a:avLst/>
          </a:prstGeom>
          <a:noFill/>
          <a:ln/>
        </p:spPr>
        <p:txBody>
          <a:bodyPr wrap="square" lIns="73152" tIns="36576" rIns="73152" bIns="0" rtlCol="0" anchor="t"/>
          <a:lstStyle/>
          <a:p>
            <a:pPr marL="152400" indent="-152400" algn="l">
              <a:spcAft>
                <a:spcPts val="0"/>
              </a:spcAft>
              <a:buSzPct val="100000"/>
              <a:buChar char="•"/>
            </a:pPr>
            <a:r>
              <a:rPr sz="1750" dirty="0">
                <a:solidFill>
                  <a:srgbClr val="212A37"/>
                </a:solidFill>
                <a:latin typeface="Aptos"/>
              </a:rPr>
              <a:t>40 year old man with subcutaneous heroin injection
Rapidly progressive thigh pain and swelling
</a:t>
            </a:r>
            <a:r>
              <a:rPr sz="1750" dirty="0" err="1">
                <a:solidFill>
                  <a:srgbClr val="212A37"/>
                </a:solidFill>
                <a:latin typeface="Aptos"/>
              </a:rPr>
              <a:t>Ecchymotic</a:t>
            </a:r>
            <a:r>
              <a:rPr sz="1750" dirty="0">
                <a:solidFill>
                  <a:srgbClr val="212A37"/>
                </a:solidFill>
                <a:latin typeface="Aptos"/>
              </a:rPr>
              <a:t> bullae, crepitus, induration
OR confirms necrotizing fasciitis and myonecrosis
Culture: Clostridium perfringens</a:t>
            </a:r>
            <a:endParaRPr lang="en-US" sz="1300" dirty="0"/>
          </a:p>
        </p:txBody>
      </p:sp>
      <p:sp>
        <p:nvSpPr>
          <p:cNvPr id="9" name="Shape 7"/>
          <p:cNvSpPr/>
          <p:nvPr/>
        </p:nvSpPr>
        <p:spPr>
          <a:xfrm>
            <a:off x="758952" y="4718304"/>
            <a:ext cx="5843016" cy="1170432"/>
          </a:xfrm>
          <a:prstGeom prst="roundRect">
            <a:avLst>
              <a:gd name="adj" fmla="val 5469"/>
            </a:avLst>
          </a:prstGeom>
          <a:solidFill>
            <a:srgbClr val="EAEFF7"/>
          </a:solidFill>
          <a:ln w="12700">
            <a:solidFill>
              <a:srgbClr val="C6D2E4"/>
            </a:solidFill>
            <a:prstDash val="solid"/>
          </a:ln>
        </p:spPr>
        <p:txBody>
          <a:bodyPr/>
          <a:lstStyle/>
          <a:p>
            <a:endParaRPr/>
          </a:p>
        </p:txBody>
      </p:sp>
      <p:sp>
        <p:nvSpPr>
          <p:cNvPr id="10" name="Text 8"/>
          <p:cNvSpPr/>
          <p:nvPr/>
        </p:nvSpPr>
        <p:spPr>
          <a:xfrm>
            <a:off x="960120" y="4846320"/>
            <a:ext cx="2194560" cy="219456"/>
          </a:xfrm>
          <a:prstGeom prst="rect">
            <a:avLst/>
          </a:prstGeom>
          <a:noFill/>
          <a:ln/>
        </p:spPr>
        <p:txBody>
          <a:bodyPr wrap="square" lIns="0" tIns="0" rIns="0" bIns="0" rtlCol="0" anchor="ctr"/>
          <a:lstStyle/>
          <a:p>
            <a:pPr marL="0" indent="0">
              <a:buNone/>
            </a:pPr>
            <a:r>
              <a:rPr lang="en-US" sz="1000" b="1" kern="0" spc="150" dirty="0">
                <a:solidFill>
                  <a:srgbClr val="0C234B"/>
                </a:solidFill>
                <a:latin typeface="Aptos" pitchFamily="34" charset="0"/>
                <a:ea typeface="Arial" pitchFamily="34" charset="-122"/>
                <a:cs typeface="Arial" pitchFamily="34" charset="-120"/>
              </a:rPr>
              <a:t>KEY DATA</a:t>
            </a:r>
            <a:endParaRPr lang="en-US" sz="1000" dirty="0"/>
          </a:p>
        </p:txBody>
      </p:sp>
      <p:sp>
        <p:nvSpPr>
          <p:cNvPr id="11" name="Text 9"/>
          <p:cNvSpPr/>
          <p:nvPr/>
        </p:nvSpPr>
        <p:spPr>
          <a:xfrm>
            <a:off x="960120" y="5084064"/>
            <a:ext cx="5440680" cy="749808"/>
          </a:xfrm>
          <a:prstGeom prst="rect">
            <a:avLst/>
          </a:prstGeom>
          <a:noFill/>
          <a:ln/>
        </p:spPr>
        <p:txBody>
          <a:bodyPr wrap="square" lIns="0" tIns="0" rIns="0" bIns="0" rtlCol="0" anchor="t"/>
          <a:lstStyle/>
          <a:p>
            <a:pPr marL="0" indent="0" algn="l">
              <a:spcAft>
                <a:spcPts val="0"/>
              </a:spcAft>
              <a:buNone/>
            </a:pPr>
            <a:r>
              <a:rPr sz="1500" b="1">
                <a:solidFill>
                  <a:srgbClr val="0B274E"/>
                </a:solidFill>
                <a:latin typeface="Aptos"/>
              </a:rPr>
              <a:t>Current therapy: vancomycin + piperacillin tazobactam</a:t>
            </a:r>
            <a:endParaRPr lang="en-US" sz="1250" dirty="0"/>
          </a:p>
        </p:txBody>
      </p:sp>
      <p:sp>
        <p:nvSpPr>
          <p:cNvPr id="12" name="Text 10"/>
          <p:cNvSpPr/>
          <p:nvPr/>
        </p:nvSpPr>
        <p:spPr>
          <a:xfrm>
            <a:off x="7150608" y="969264"/>
            <a:ext cx="4538167" cy="603504"/>
          </a:xfrm>
          <a:prstGeom prst="rect">
            <a:avLst/>
          </a:prstGeom>
          <a:noFill/>
          <a:ln/>
        </p:spPr>
        <p:txBody>
          <a:bodyPr wrap="square" lIns="0" tIns="0" rIns="0" bIns="0" rtlCol="0" anchor="t"/>
          <a:lstStyle/>
          <a:p>
            <a:pPr marL="0" indent="0" algn="l">
              <a:buNone/>
            </a:pPr>
            <a:r>
              <a:rPr lang="en-US" sz="1800" b="1" dirty="0">
                <a:solidFill>
                  <a:srgbClr val="0B274E"/>
                </a:solidFill>
                <a:latin typeface="Aptos" pitchFamily="34" charset="0"/>
                <a:ea typeface="Arial" pitchFamily="34" charset="-122"/>
                <a:cs typeface="Arial" pitchFamily="34" charset="-120"/>
              </a:rPr>
              <a:t>Which is the most appropriate directed antibiotic therapy?</a:t>
            </a:r>
            <a:endParaRPr lang="en-US" sz="1550" dirty="0"/>
          </a:p>
        </p:txBody>
      </p:sp>
      <p:sp>
        <p:nvSpPr>
          <p:cNvPr id="13" name="Shape 11"/>
          <p:cNvSpPr/>
          <p:nvPr/>
        </p:nvSpPr>
        <p:spPr>
          <a:xfrm>
            <a:off x="7150608" y="1728216"/>
            <a:ext cx="310896" cy="310896"/>
          </a:xfrm>
          <a:prstGeom prst="ellipse">
            <a:avLst/>
          </a:prstGeom>
          <a:solidFill>
            <a:srgbClr val="FFFFFF"/>
          </a:solidFill>
          <a:ln w="17780">
            <a:solidFill>
              <a:srgbClr val="AB0520"/>
            </a:solidFill>
            <a:prstDash val="solid"/>
          </a:ln>
        </p:spPr>
        <p:txBody>
          <a:bodyPr/>
          <a:lstStyle/>
          <a:p>
            <a:endParaRPr/>
          </a:p>
        </p:txBody>
      </p:sp>
      <p:sp>
        <p:nvSpPr>
          <p:cNvPr id="14" name="Text 12"/>
          <p:cNvSpPr/>
          <p:nvPr/>
        </p:nvSpPr>
        <p:spPr>
          <a:xfrm>
            <a:off x="7150608" y="1728216"/>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A</a:t>
            </a:r>
            <a:endParaRPr lang="en-US" sz="1250" dirty="0"/>
          </a:p>
        </p:txBody>
      </p:sp>
      <p:sp>
        <p:nvSpPr>
          <p:cNvPr id="15" name="Text 13"/>
          <p:cNvSpPr/>
          <p:nvPr/>
        </p:nvSpPr>
        <p:spPr>
          <a:xfrm>
            <a:off x="7589520" y="1518390"/>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Ceftazidime + doxycycline</a:t>
            </a:r>
            <a:endParaRPr lang="en-US" sz="1250" dirty="0"/>
          </a:p>
        </p:txBody>
      </p:sp>
      <p:sp>
        <p:nvSpPr>
          <p:cNvPr id="16" name="Shape 14"/>
          <p:cNvSpPr/>
          <p:nvPr/>
        </p:nvSpPr>
        <p:spPr>
          <a:xfrm>
            <a:off x="7150608" y="2560320"/>
            <a:ext cx="310896" cy="310896"/>
          </a:xfrm>
          <a:prstGeom prst="ellipse">
            <a:avLst/>
          </a:prstGeom>
          <a:solidFill>
            <a:srgbClr val="FFFFFF"/>
          </a:solidFill>
          <a:ln w="17780">
            <a:solidFill>
              <a:srgbClr val="AB0520"/>
            </a:solidFill>
            <a:prstDash val="solid"/>
          </a:ln>
        </p:spPr>
        <p:txBody>
          <a:bodyPr/>
          <a:lstStyle/>
          <a:p>
            <a:endParaRPr/>
          </a:p>
        </p:txBody>
      </p:sp>
      <p:sp>
        <p:nvSpPr>
          <p:cNvPr id="17" name="Text 15"/>
          <p:cNvSpPr/>
          <p:nvPr/>
        </p:nvSpPr>
        <p:spPr>
          <a:xfrm>
            <a:off x="7150608" y="2560320"/>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B</a:t>
            </a:r>
            <a:endParaRPr lang="en-US" sz="1250" dirty="0"/>
          </a:p>
        </p:txBody>
      </p:sp>
      <p:sp>
        <p:nvSpPr>
          <p:cNvPr id="18" name="Text 16"/>
          <p:cNvSpPr/>
          <p:nvPr/>
        </p:nvSpPr>
        <p:spPr>
          <a:xfrm>
            <a:off x="7589520" y="2349522"/>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Ciprofloxacin + doxycycline</a:t>
            </a:r>
            <a:endParaRPr lang="en-US" sz="1250" dirty="0"/>
          </a:p>
        </p:txBody>
      </p:sp>
      <p:sp>
        <p:nvSpPr>
          <p:cNvPr id="19" name="Shape 17"/>
          <p:cNvSpPr/>
          <p:nvPr/>
        </p:nvSpPr>
        <p:spPr>
          <a:xfrm>
            <a:off x="7150608" y="3392424"/>
            <a:ext cx="310896" cy="310896"/>
          </a:xfrm>
          <a:prstGeom prst="ellipse">
            <a:avLst/>
          </a:prstGeom>
          <a:solidFill>
            <a:srgbClr val="FFFFFF"/>
          </a:solidFill>
          <a:ln w="17780">
            <a:solidFill>
              <a:srgbClr val="AB0520"/>
            </a:solidFill>
            <a:prstDash val="solid"/>
          </a:ln>
        </p:spPr>
        <p:txBody>
          <a:bodyPr/>
          <a:lstStyle/>
          <a:p>
            <a:endParaRPr/>
          </a:p>
        </p:txBody>
      </p:sp>
      <p:sp>
        <p:nvSpPr>
          <p:cNvPr id="20" name="Text 18"/>
          <p:cNvSpPr/>
          <p:nvPr/>
        </p:nvSpPr>
        <p:spPr>
          <a:xfrm>
            <a:off x="7150608" y="3392424"/>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C</a:t>
            </a:r>
            <a:endParaRPr lang="en-US" sz="1250" dirty="0"/>
          </a:p>
        </p:txBody>
      </p:sp>
      <p:sp>
        <p:nvSpPr>
          <p:cNvPr id="21" name="Text 19"/>
          <p:cNvSpPr/>
          <p:nvPr/>
        </p:nvSpPr>
        <p:spPr>
          <a:xfrm>
            <a:off x="7589519" y="3158766"/>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Penicillin G + clindamycin</a:t>
            </a:r>
            <a:endParaRPr lang="en-US" sz="1250" dirty="0"/>
          </a:p>
        </p:txBody>
      </p:sp>
      <p:sp>
        <p:nvSpPr>
          <p:cNvPr id="22" name="Shape 20"/>
          <p:cNvSpPr/>
          <p:nvPr/>
        </p:nvSpPr>
        <p:spPr>
          <a:xfrm>
            <a:off x="7150608" y="4224528"/>
            <a:ext cx="310896" cy="310896"/>
          </a:xfrm>
          <a:prstGeom prst="ellipse">
            <a:avLst/>
          </a:prstGeom>
          <a:solidFill>
            <a:srgbClr val="FFFFFF"/>
          </a:solidFill>
          <a:ln w="17780">
            <a:solidFill>
              <a:srgbClr val="AB0520"/>
            </a:solidFill>
            <a:prstDash val="solid"/>
          </a:ln>
        </p:spPr>
        <p:txBody>
          <a:bodyPr/>
          <a:lstStyle/>
          <a:p>
            <a:endParaRPr/>
          </a:p>
        </p:txBody>
      </p:sp>
      <p:sp>
        <p:nvSpPr>
          <p:cNvPr id="23" name="Text 21"/>
          <p:cNvSpPr/>
          <p:nvPr/>
        </p:nvSpPr>
        <p:spPr>
          <a:xfrm>
            <a:off x="7150608" y="4224528"/>
            <a:ext cx="310896" cy="310896"/>
          </a:xfrm>
          <a:prstGeom prst="rect">
            <a:avLst/>
          </a:prstGeom>
          <a:noFill/>
          <a:ln/>
        </p:spPr>
        <p:txBody>
          <a:bodyPr wrap="square" lIns="0" tIns="0" rIns="0" bIns="0" rtlCol="0" anchor="ctr"/>
          <a:lstStyle/>
          <a:p>
            <a:pPr marL="0" indent="0" algn="ctr">
              <a:buNone/>
            </a:pPr>
            <a:r>
              <a:rPr lang="en-US" sz="1500" b="1" dirty="0">
                <a:solidFill>
                  <a:srgbClr val="C21F3D"/>
                </a:solidFill>
                <a:latin typeface="Aptos" pitchFamily="34" charset="0"/>
                <a:ea typeface="Arial" pitchFamily="34" charset="-122"/>
                <a:cs typeface="Arial" pitchFamily="34" charset="-120"/>
              </a:rPr>
              <a:t>D</a:t>
            </a:r>
            <a:endParaRPr lang="en-US" sz="1250" dirty="0"/>
          </a:p>
        </p:txBody>
      </p:sp>
      <p:sp>
        <p:nvSpPr>
          <p:cNvPr id="24" name="Text 22"/>
          <p:cNvSpPr/>
          <p:nvPr/>
        </p:nvSpPr>
        <p:spPr>
          <a:xfrm>
            <a:off x="7589520" y="4023556"/>
            <a:ext cx="4099255" cy="713232"/>
          </a:xfrm>
          <a:prstGeom prst="rect">
            <a:avLst/>
          </a:prstGeom>
          <a:noFill/>
          <a:ln/>
        </p:spPr>
        <p:txBody>
          <a:bodyPr wrap="square" lIns="0" tIns="0" rIns="0" bIns="0" rtlCol="0" anchor="ctr"/>
          <a:lstStyle/>
          <a:p>
            <a:pPr marL="0" indent="0" algn="l">
              <a:buNone/>
            </a:pPr>
            <a:r>
              <a:rPr lang="en-US" sz="1550" dirty="0">
                <a:solidFill>
                  <a:srgbClr val="212A37"/>
                </a:solidFill>
                <a:latin typeface="Aptos" pitchFamily="34" charset="0"/>
                <a:ea typeface="Arial" pitchFamily="34" charset="-122"/>
                <a:cs typeface="Arial" pitchFamily="34" charset="-120"/>
              </a:rPr>
              <a:t>Continue vancomycin + piperacillin-tazobactam</a:t>
            </a:r>
            <a:endParaRPr lang="en-US" sz="12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34</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Management: source control plus smart antibiotics</a:t>
            </a:r>
            <a:endParaRPr lang="en-US" sz="3100" dirty="0"/>
          </a:p>
        </p:txBody>
      </p:sp>
      <p:sp>
        <p:nvSpPr>
          <p:cNvPr id="5" name="Shape 3"/>
          <p:cNvSpPr/>
          <p:nvPr/>
        </p:nvSpPr>
        <p:spPr>
          <a:xfrm>
            <a:off x="502920" y="950976"/>
            <a:ext cx="566928" cy="566928"/>
          </a:xfrm>
          <a:prstGeom prst="roundRect">
            <a:avLst>
              <a:gd name="adj" fmla="val 16129"/>
            </a:avLst>
          </a:prstGeom>
          <a:solidFill>
            <a:srgbClr val="1D7A46"/>
          </a:solidFill>
          <a:ln/>
        </p:spPr>
        <p:txBody>
          <a:bodyPr/>
          <a:lstStyle/>
          <a:p>
            <a:endParaRPr/>
          </a:p>
        </p:txBody>
      </p:sp>
      <p:pic>
        <p:nvPicPr>
          <p:cNvPr id="6" name="Image 0" descr="icons/check_w.png"/>
          <p:cNvPicPr>
            <a:picLocks noChangeAspect="1"/>
          </p:cNvPicPr>
          <p:nvPr/>
        </p:nvPicPr>
        <p:blipFill>
          <a:blip r:embed="rId3"/>
          <a:stretch>
            <a:fillRect/>
          </a:stretch>
        </p:blipFill>
        <p:spPr>
          <a:xfrm>
            <a:off x="644652" y="1092708"/>
            <a:ext cx="283464" cy="283464"/>
          </a:xfrm>
          <a:prstGeom prst="rect">
            <a:avLst/>
          </a:prstGeom>
        </p:spPr>
      </p:pic>
      <p:sp>
        <p:nvSpPr>
          <p:cNvPr id="7" name="Text 4"/>
          <p:cNvSpPr/>
          <p:nvPr/>
        </p:nvSpPr>
        <p:spPr>
          <a:xfrm>
            <a:off x="1216152" y="932688"/>
            <a:ext cx="10472623" cy="310896"/>
          </a:xfrm>
          <a:prstGeom prst="rect">
            <a:avLst/>
          </a:prstGeom>
          <a:noFill/>
          <a:ln/>
        </p:spPr>
        <p:txBody>
          <a:bodyPr wrap="square" lIns="0" tIns="0" rIns="0" bIns="0" rtlCol="0" anchor="ctr"/>
          <a:lstStyle/>
          <a:p>
            <a:pPr marL="0" indent="0" algn="l">
              <a:buNone/>
            </a:pPr>
            <a:r>
              <a:rPr lang="en-US" sz="1500" b="1" dirty="0">
                <a:solidFill>
                  <a:srgbClr val="1D7A46"/>
                </a:solidFill>
                <a:latin typeface="Aptos" pitchFamily="34" charset="0"/>
                <a:ea typeface="Arial" pitchFamily="34" charset="-122"/>
                <a:cs typeface="Arial" pitchFamily="34" charset="-120"/>
              </a:rPr>
              <a:t>ANSWER C   </a:t>
            </a:r>
            <a:r>
              <a:rPr lang="en-US" sz="1500" b="1" dirty="0">
                <a:solidFill>
                  <a:srgbClr val="212B36"/>
                </a:solidFill>
                <a:latin typeface="Aptos" pitchFamily="34" charset="0"/>
                <a:ea typeface="Arial" pitchFamily="34" charset="-122"/>
                <a:cs typeface="Arial" pitchFamily="34" charset="-120"/>
              </a:rPr>
              <a:t>Penicillin G + clindamycin</a:t>
            </a:r>
            <a:endParaRPr lang="en-US" sz="1500" dirty="0"/>
          </a:p>
        </p:txBody>
      </p:sp>
      <p:sp>
        <p:nvSpPr>
          <p:cNvPr id="8" name="Text 5"/>
          <p:cNvSpPr/>
          <p:nvPr/>
        </p:nvSpPr>
        <p:spPr>
          <a:xfrm>
            <a:off x="1216152" y="1243584"/>
            <a:ext cx="10472623" cy="310896"/>
          </a:xfrm>
          <a:prstGeom prst="rect">
            <a:avLst/>
          </a:prstGeom>
          <a:noFill/>
          <a:ln/>
        </p:spPr>
        <p:txBody>
          <a:bodyPr wrap="square" lIns="0" tIns="0" rIns="0" bIns="0" rtlCol="0" anchor="ctr"/>
          <a:lstStyle/>
          <a:p>
            <a:pPr marL="0" indent="0" algn="l">
              <a:buNone/>
            </a:pPr>
            <a:r>
              <a:rPr lang="en-US" sz="1200" i="1" dirty="0">
                <a:solidFill>
                  <a:srgbClr val="5C6773"/>
                </a:solidFill>
                <a:latin typeface="Aptos" pitchFamily="34" charset="0"/>
                <a:ea typeface="Arial" pitchFamily="34" charset="-122"/>
                <a:cs typeface="Arial" pitchFamily="34" charset="-120"/>
              </a:rPr>
              <a:t>Directed therapy for clostridial and group A streptococcal disease. Clindamycin shuts down toxin synthesis.</a:t>
            </a:r>
            <a:endParaRPr lang="en-US" sz="1200" dirty="0"/>
          </a:p>
        </p:txBody>
      </p:sp>
      <p:sp>
        <p:nvSpPr>
          <p:cNvPr id="9" name="Shape 6"/>
          <p:cNvSpPr/>
          <p:nvPr/>
        </p:nvSpPr>
        <p:spPr>
          <a:xfrm>
            <a:off x="502920" y="1874520"/>
            <a:ext cx="3749040" cy="3977640"/>
          </a:xfrm>
          <a:prstGeom prst="roundRect">
            <a:avLst>
              <a:gd name="adj" fmla="val 2195"/>
            </a:avLst>
          </a:prstGeom>
          <a:solidFill>
            <a:srgbClr val="F9E9EC"/>
          </a:solidFill>
          <a:ln w="12700">
            <a:solidFill>
              <a:srgbClr val="E5C2CA"/>
            </a:solidFill>
            <a:prstDash val="solid"/>
          </a:ln>
        </p:spPr>
        <p:txBody>
          <a:bodyPr/>
          <a:lstStyle/>
          <a:p>
            <a:endParaRPr/>
          </a:p>
        </p:txBody>
      </p:sp>
      <p:sp>
        <p:nvSpPr>
          <p:cNvPr id="10" name="Shape 7"/>
          <p:cNvSpPr/>
          <p:nvPr/>
        </p:nvSpPr>
        <p:spPr>
          <a:xfrm>
            <a:off x="758952" y="2103120"/>
            <a:ext cx="512064" cy="512064"/>
          </a:xfrm>
          <a:prstGeom prst="ellipse">
            <a:avLst/>
          </a:prstGeom>
          <a:solidFill>
            <a:srgbClr val="FFFFFF"/>
          </a:solidFill>
          <a:ln/>
        </p:spPr>
        <p:txBody>
          <a:bodyPr/>
          <a:lstStyle/>
          <a:p>
            <a:endParaRPr/>
          </a:p>
        </p:txBody>
      </p:sp>
      <p:pic>
        <p:nvPicPr>
          <p:cNvPr id="11" name="Image 1" descr="icons/cut_r.png"/>
          <p:cNvPicPr>
            <a:picLocks noChangeAspect="1"/>
          </p:cNvPicPr>
          <p:nvPr/>
        </p:nvPicPr>
        <p:blipFill>
          <a:blip r:embed="rId4"/>
          <a:stretch>
            <a:fillRect/>
          </a:stretch>
        </p:blipFill>
        <p:spPr>
          <a:xfrm>
            <a:off x="892089" y="2236257"/>
            <a:ext cx="245791" cy="245791"/>
          </a:xfrm>
          <a:prstGeom prst="rect">
            <a:avLst/>
          </a:prstGeom>
        </p:spPr>
      </p:pic>
      <p:sp>
        <p:nvSpPr>
          <p:cNvPr id="12" name="Text 8"/>
          <p:cNvSpPr/>
          <p:nvPr/>
        </p:nvSpPr>
        <p:spPr>
          <a:xfrm>
            <a:off x="1417320" y="2157984"/>
            <a:ext cx="2743200" cy="384048"/>
          </a:xfrm>
          <a:prstGeom prst="rect">
            <a:avLst/>
          </a:prstGeom>
          <a:noFill/>
          <a:ln/>
        </p:spPr>
        <p:txBody>
          <a:bodyPr wrap="square" lIns="0" tIns="0" rIns="0" bIns="0" rtlCol="0" anchor="ctr"/>
          <a:lstStyle/>
          <a:p>
            <a:pPr marL="0" indent="0">
              <a:buNone/>
            </a:pPr>
            <a:r>
              <a:rPr lang="en-US" sz="1550" b="1" dirty="0">
                <a:solidFill>
                  <a:srgbClr val="AB0520"/>
                </a:solidFill>
                <a:latin typeface="Aptos" pitchFamily="34" charset="0"/>
                <a:ea typeface="Arial" pitchFamily="34" charset="-122"/>
                <a:cs typeface="Arial" pitchFamily="34" charset="-120"/>
              </a:rPr>
              <a:t>Source control</a:t>
            </a:r>
            <a:endParaRPr lang="en-US" sz="1550" dirty="0"/>
          </a:p>
        </p:txBody>
      </p:sp>
      <p:sp>
        <p:nvSpPr>
          <p:cNvPr id="13" name="Text 9"/>
          <p:cNvSpPr/>
          <p:nvPr/>
        </p:nvSpPr>
        <p:spPr>
          <a:xfrm>
            <a:off x="758952" y="2743200"/>
            <a:ext cx="3246120" cy="2106038"/>
          </a:xfrm>
          <a:prstGeom prst="rect">
            <a:avLst/>
          </a:prstGeom>
          <a:noFill/>
          <a:ln/>
        </p:spPr>
        <p:txBody>
          <a:bodyPr wrap="square" lIns="0" tIns="0" rIns="0" bIns="0" rtlCol="0" anchor="ctr"/>
          <a:lstStyle/>
          <a:p>
            <a:pPr marL="152400" indent="-152400">
              <a:spcAft>
                <a:spcPts val="1000"/>
              </a:spcAft>
              <a:buSzPct val="100000"/>
              <a:buChar char="•"/>
            </a:pPr>
            <a:r>
              <a:rPr lang="en-US" sz="1250" dirty="0">
                <a:solidFill>
                  <a:srgbClr val="212B36"/>
                </a:solidFill>
                <a:latin typeface="Aptos" pitchFamily="34" charset="0"/>
                <a:ea typeface="Arial" pitchFamily="34" charset="-122"/>
                <a:cs typeface="Arial" pitchFamily="34" charset="-120"/>
              </a:rPr>
              <a:t>To the OR without delay. Early debridement is the only intervention repeatedly tied to survival.</a:t>
            </a:r>
            <a:endParaRPr lang="en-US" sz="1250" dirty="0"/>
          </a:p>
          <a:p>
            <a:pPr marL="152400" indent="-152400">
              <a:spcAft>
                <a:spcPts val="1000"/>
              </a:spcAft>
              <a:buSzPct val="100000"/>
              <a:buChar char="•"/>
            </a:pPr>
            <a:r>
              <a:rPr lang="en-US" sz="1250" dirty="0">
                <a:solidFill>
                  <a:srgbClr val="212B36"/>
                </a:solidFill>
                <a:latin typeface="Aptos" pitchFamily="34" charset="0"/>
                <a:ea typeface="Arial" pitchFamily="34" charset="-122"/>
                <a:cs typeface="Arial" pitchFamily="34" charset="-120"/>
              </a:rPr>
              <a:t>Re-explore every 12 to 24 hours until no further necrosis is found.</a:t>
            </a:r>
            <a:endParaRPr lang="en-US" sz="1250" dirty="0"/>
          </a:p>
        </p:txBody>
      </p:sp>
      <p:sp>
        <p:nvSpPr>
          <p:cNvPr id="14" name="Shape 10"/>
          <p:cNvSpPr/>
          <p:nvPr/>
        </p:nvSpPr>
        <p:spPr>
          <a:xfrm>
            <a:off x="4526280" y="1874520"/>
            <a:ext cx="3749040" cy="3977640"/>
          </a:xfrm>
          <a:prstGeom prst="roundRect">
            <a:avLst>
              <a:gd name="adj" fmla="val 2195"/>
            </a:avLst>
          </a:prstGeom>
          <a:solidFill>
            <a:srgbClr val="F4F6FA"/>
          </a:solidFill>
          <a:ln w="12700">
            <a:solidFill>
              <a:srgbClr val="DCE2EB"/>
            </a:solidFill>
            <a:prstDash val="solid"/>
          </a:ln>
        </p:spPr>
        <p:txBody>
          <a:bodyPr/>
          <a:lstStyle/>
          <a:p>
            <a:endParaRPr/>
          </a:p>
        </p:txBody>
      </p:sp>
      <p:sp>
        <p:nvSpPr>
          <p:cNvPr id="15" name="Shape 11"/>
          <p:cNvSpPr/>
          <p:nvPr/>
        </p:nvSpPr>
        <p:spPr>
          <a:xfrm>
            <a:off x="4782312" y="2103120"/>
            <a:ext cx="512064" cy="512064"/>
          </a:xfrm>
          <a:prstGeom prst="ellipse">
            <a:avLst/>
          </a:prstGeom>
          <a:solidFill>
            <a:srgbClr val="EAEFF7"/>
          </a:solidFill>
          <a:ln/>
        </p:spPr>
        <p:txBody>
          <a:bodyPr/>
          <a:lstStyle/>
          <a:p>
            <a:endParaRPr/>
          </a:p>
        </p:txBody>
      </p:sp>
      <p:pic>
        <p:nvPicPr>
          <p:cNvPr id="16" name="Image 2" descr="icons/caps_n.png"/>
          <p:cNvPicPr>
            <a:picLocks noChangeAspect="1"/>
          </p:cNvPicPr>
          <p:nvPr/>
        </p:nvPicPr>
        <p:blipFill>
          <a:blip r:embed="rId5"/>
          <a:stretch>
            <a:fillRect/>
          </a:stretch>
        </p:blipFill>
        <p:spPr>
          <a:xfrm>
            <a:off x="4915449" y="2236257"/>
            <a:ext cx="245791" cy="245791"/>
          </a:xfrm>
          <a:prstGeom prst="rect">
            <a:avLst/>
          </a:prstGeom>
        </p:spPr>
      </p:pic>
      <p:sp>
        <p:nvSpPr>
          <p:cNvPr id="17" name="Text 12"/>
          <p:cNvSpPr/>
          <p:nvPr/>
        </p:nvSpPr>
        <p:spPr>
          <a:xfrm>
            <a:off x="5440680" y="2157984"/>
            <a:ext cx="2743200" cy="384048"/>
          </a:xfrm>
          <a:prstGeom prst="rect">
            <a:avLst/>
          </a:prstGeom>
          <a:noFill/>
          <a:ln/>
        </p:spPr>
        <p:txBody>
          <a:bodyPr wrap="square" lIns="0" tIns="0" rIns="0" bIns="0" rtlCol="0" anchor="ctr"/>
          <a:lstStyle/>
          <a:p>
            <a:pPr marL="0" indent="0">
              <a:buNone/>
            </a:pPr>
            <a:r>
              <a:rPr lang="en-US" sz="1550" b="1" dirty="0">
                <a:solidFill>
                  <a:srgbClr val="0C234B"/>
                </a:solidFill>
                <a:latin typeface="Aptos" pitchFamily="34" charset="0"/>
                <a:ea typeface="Arial" pitchFamily="34" charset="-122"/>
                <a:cs typeface="Arial" pitchFamily="34" charset="-120"/>
              </a:rPr>
              <a:t>Empiric regimen</a:t>
            </a:r>
            <a:endParaRPr lang="en-US" sz="1550" dirty="0"/>
          </a:p>
        </p:txBody>
      </p:sp>
      <p:sp>
        <p:nvSpPr>
          <p:cNvPr id="18" name="Text 13"/>
          <p:cNvSpPr/>
          <p:nvPr/>
        </p:nvSpPr>
        <p:spPr>
          <a:xfrm>
            <a:off x="4782312" y="2743200"/>
            <a:ext cx="3291840" cy="2320047"/>
          </a:xfrm>
          <a:prstGeom prst="rect">
            <a:avLst/>
          </a:prstGeom>
          <a:noFill/>
          <a:ln/>
        </p:spPr>
        <p:txBody>
          <a:bodyPr wrap="square" lIns="0" tIns="0" rIns="0" bIns="0" rtlCol="0" anchor="ctr"/>
          <a:lstStyle/>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Vancomycin or linezolid, plus</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Piperacillin-tazobactam or meropenem, plus</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Clindamycin or Linezolid for toxin suppression.</a:t>
            </a:r>
            <a:endParaRPr lang="en-US" sz="1250" dirty="0"/>
          </a:p>
          <a:p>
            <a:pPr marL="152400" indent="-152400">
              <a:spcAft>
                <a:spcPts val="900"/>
              </a:spcAft>
              <a:buSzPct val="100000"/>
              <a:buChar char="•"/>
            </a:pPr>
            <a:r>
              <a:rPr lang="en-US" sz="1250" dirty="0">
                <a:solidFill>
                  <a:srgbClr val="212B36"/>
                </a:solidFill>
                <a:latin typeface="Aptos" pitchFamily="34" charset="0"/>
                <a:ea typeface="Arial" pitchFamily="34" charset="-122"/>
                <a:cs typeface="Arial" pitchFamily="34" charset="-120"/>
              </a:rPr>
              <a:t>De-escalate on operative cultures: GAS or Clostridium goes to penicillin G + clindamycin.</a:t>
            </a:r>
            <a:endParaRPr lang="en-US" sz="1250" dirty="0"/>
          </a:p>
        </p:txBody>
      </p:sp>
      <p:sp>
        <p:nvSpPr>
          <p:cNvPr id="19" name="Shape 14"/>
          <p:cNvSpPr/>
          <p:nvPr/>
        </p:nvSpPr>
        <p:spPr>
          <a:xfrm>
            <a:off x="8595360" y="1874520"/>
            <a:ext cx="3090672" cy="3977640"/>
          </a:xfrm>
          <a:prstGeom prst="roundRect">
            <a:avLst>
              <a:gd name="adj" fmla="val 2663"/>
            </a:avLst>
          </a:prstGeom>
          <a:solidFill>
            <a:srgbClr val="EAEFF7"/>
          </a:solidFill>
          <a:ln w="12700">
            <a:solidFill>
              <a:srgbClr val="C6D2E4"/>
            </a:solidFill>
            <a:prstDash val="solid"/>
          </a:ln>
        </p:spPr>
        <p:txBody>
          <a:bodyPr/>
          <a:lstStyle/>
          <a:p>
            <a:endParaRPr/>
          </a:p>
        </p:txBody>
      </p:sp>
      <p:sp>
        <p:nvSpPr>
          <p:cNvPr id="20" name="Shape 15"/>
          <p:cNvSpPr/>
          <p:nvPr/>
        </p:nvSpPr>
        <p:spPr>
          <a:xfrm>
            <a:off x="8851392" y="2103120"/>
            <a:ext cx="512064" cy="512064"/>
          </a:xfrm>
          <a:prstGeom prst="ellipse">
            <a:avLst/>
          </a:prstGeom>
          <a:solidFill>
            <a:srgbClr val="FFFFFF"/>
          </a:solidFill>
          <a:ln/>
        </p:spPr>
        <p:txBody>
          <a:bodyPr/>
          <a:lstStyle/>
          <a:p>
            <a:endParaRPr/>
          </a:p>
        </p:txBody>
      </p:sp>
      <p:pic>
        <p:nvPicPr>
          <p:cNvPr id="21" name="Image 3" descr="icons/warn_n.png"/>
          <p:cNvPicPr>
            <a:picLocks noChangeAspect="1"/>
          </p:cNvPicPr>
          <p:nvPr/>
        </p:nvPicPr>
        <p:blipFill>
          <a:blip r:embed="rId6"/>
          <a:stretch>
            <a:fillRect/>
          </a:stretch>
        </p:blipFill>
        <p:spPr>
          <a:xfrm>
            <a:off x="8984529" y="2236257"/>
            <a:ext cx="245791" cy="245791"/>
          </a:xfrm>
          <a:prstGeom prst="rect">
            <a:avLst/>
          </a:prstGeom>
        </p:spPr>
      </p:pic>
      <p:sp>
        <p:nvSpPr>
          <p:cNvPr id="22" name="Text 16"/>
          <p:cNvSpPr/>
          <p:nvPr/>
        </p:nvSpPr>
        <p:spPr>
          <a:xfrm>
            <a:off x="9509760" y="2157984"/>
            <a:ext cx="2103120" cy="384048"/>
          </a:xfrm>
          <a:prstGeom prst="rect">
            <a:avLst/>
          </a:prstGeom>
          <a:noFill/>
          <a:ln/>
        </p:spPr>
        <p:txBody>
          <a:bodyPr wrap="square" lIns="0" tIns="0" rIns="0" bIns="0" rtlCol="0" anchor="ctr"/>
          <a:lstStyle/>
          <a:p>
            <a:pPr marL="0" indent="0">
              <a:buNone/>
            </a:pPr>
            <a:r>
              <a:rPr lang="en-US" sz="1550" b="1" dirty="0">
                <a:solidFill>
                  <a:srgbClr val="0C234B"/>
                </a:solidFill>
                <a:latin typeface="Aptos" pitchFamily="34" charset="0"/>
                <a:ea typeface="Arial" pitchFamily="34" charset="-122"/>
                <a:cs typeface="Arial" pitchFamily="34" charset="-120"/>
              </a:rPr>
              <a:t>2026 notes</a:t>
            </a:r>
            <a:endParaRPr lang="en-US" sz="1550" dirty="0"/>
          </a:p>
        </p:txBody>
      </p:sp>
      <p:sp>
        <p:nvSpPr>
          <p:cNvPr id="23" name="Text 17"/>
          <p:cNvSpPr/>
          <p:nvPr/>
        </p:nvSpPr>
        <p:spPr>
          <a:xfrm>
            <a:off x="8851392" y="2743200"/>
            <a:ext cx="2606040" cy="2213043"/>
          </a:xfrm>
          <a:prstGeom prst="rect">
            <a:avLst/>
          </a:prstGeom>
          <a:noFill/>
          <a:ln/>
        </p:spPr>
        <p:txBody>
          <a:bodyPr wrap="square" lIns="0" tIns="0" rIns="0" bIns="0" rtlCol="0" anchor="ctr"/>
          <a:lstStyle/>
          <a:p>
            <a:pPr marL="152400" indent="-152400">
              <a:spcAft>
                <a:spcPts val="800"/>
              </a:spcAft>
              <a:buSzPct val="100000"/>
              <a:buChar char="•"/>
            </a:pPr>
            <a:r>
              <a:rPr lang="en-US" sz="1150" b="1" dirty="0">
                <a:solidFill>
                  <a:srgbClr val="212B36"/>
                </a:solidFill>
                <a:latin typeface="Aptos" pitchFamily="34" charset="0"/>
                <a:ea typeface="Arial" pitchFamily="34" charset="-122"/>
                <a:cs typeface="Arial" pitchFamily="34" charset="-120"/>
              </a:rPr>
              <a:t>Clindamycin</a:t>
            </a:r>
            <a:r>
              <a:rPr lang="en-US" sz="1150" dirty="0">
                <a:solidFill>
                  <a:srgbClr val="212B36"/>
                </a:solidFill>
                <a:latin typeface="Aptos" pitchFamily="34" charset="0"/>
                <a:ea typeface="Arial" pitchFamily="34" charset="-122"/>
                <a:cs typeface="Arial" pitchFamily="34" charset="-120"/>
              </a:rPr>
              <a:t> </a:t>
            </a:r>
            <a:r>
              <a:rPr lang="en-US" sz="1150" dirty="0">
                <a:solidFill>
                  <a:srgbClr val="FF0000"/>
                </a:solidFill>
                <a:latin typeface="Aptos" pitchFamily="34" charset="0"/>
                <a:ea typeface="Arial" pitchFamily="34" charset="-122"/>
                <a:cs typeface="Arial" pitchFamily="34" charset="-120"/>
              </a:rPr>
              <a:t>resistance in invasive group A strep now exceeds 30%</a:t>
            </a:r>
            <a:r>
              <a:rPr lang="en-US" sz="1150" dirty="0">
                <a:solidFill>
                  <a:srgbClr val="212B36"/>
                </a:solidFill>
                <a:latin typeface="Aptos" pitchFamily="34" charset="0"/>
                <a:ea typeface="Arial" pitchFamily="34" charset="-122"/>
                <a:cs typeface="Arial" pitchFamily="34" charset="-120"/>
              </a:rPr>
              <a:t> in US surveillance, so </a:t>
            </a:r>
            <a:r>
              <a:rPr lang="en-US" sz="1150" b="1" u="sng" dirty="0">
                <a:solidFill>
                  <a:srgbClr val="00B0F0"/>
                </a:solidFill>
                <a:latin typeface="Aptos" pitchFamily="34" charset="0"/>
                <a:ea typeface="Arial" pitchFamily="34" charset="-122"/>
                <a:cs typeface="Arial" pitchFamily="34" charset="-120"/>
              </a:rPr>
              <a:t>linezolid</a:t>
            </a:r>
            <a:r>
              <a:rPr lang="en-US" sz="1150" dirty="0">
                <a:solidFill>
                  <a:srgbClr val="00B0F0"/>
                </a:solidFill>
                <a:latin typeface="Aptos" pitchFamily="34" charset="0"/>
                <a:ea typeface="Arial" pitchFamily="34" charset="-122"/>
                <a:cs typeface="Arial" pitchFamily="34" charset="-120"/>
              </a:rPr>
              <a:t> </a:t>
            </a:r>
            <a:r>
              <a:rPr lang="en-US" sz="1150" dirty="0">
                <a:solidFill>
                  <a:srgbClr val="212B36"/>
                </a:solidFill>
                <a:latin typeface="Aptos" pitchFamily="34" charset="0"/>
                <a:ea typeface="Arial" pitchFamily="34" charset="-122"/>
                <a:cs typeface="Arial" pitchFamily="34" charset="-120"/>
              </a:rPr>
              <a:t>is a rational toxin suppressing alternative.</a:t>
            </a:r>
            <a:endParaRPr lang="en-US" sz="1150" dirty="0"/>
          </a:p>
          <a:p>
            <a:pPr marL="152400" indent="-152400">
              <a:spcAft>
                <a:spcPts val="800"/>
              </a:spcAft>
              <a:buSzPct val="100000"/>
              <a:buChar char="•"/>
            </a:pPr>
            <a:r>
              <a:rPr lang="en-US" sz="1150" dirty="0">
                <a:solidFill>
                  <a:srgbClr val="212B36"/>
                </a:solidFill>
                <a:latin typeface="Aptos" pitchFamily="34" charset="0"/>
                <a:ea typeface="Arial" pitchFamily="34" charset="-122"/>
                <a:cs typeface="Arial" pitchFamily="34" charset="-120"/>
              </a:rPr>
              <a:t>IVIG in streptococcal toxic shock remains unsettled.</a:t>
            </a:r>
            <a:endParaRPr lang="en-US" sz="1150" dirty="0"/>
          </a:p>
          <a:p>
            <a:pPr marL="152400" indent="-152400">
              <a:spcAft>
                <a:spcPts val="800"/>
              </a:spcAft>
              <a:buSzPct val="100000"/>
              <a:buChar char="•"/>
            </a:pPr>
            <a:r>
              <a:rPr lang="en-US" sz="1150" dirty="0">
                <a:solidFill>
                  <a:srgbClr val="212B36"/>
                </a:solidFill>
                <a:latin typeface="Aptos" pitchFamily="34" charset="0"/>
                <a:ea typeface="Arial" pitchFamily="34" charset="-122"/>
                <a:cs typeface="Arial" pitchFamily="34" charset="-120"/>
              </a:rPr>
              <a:t>Stop antibiotics about 48 hours after the final debridement once stable.</a:t>
            </a:r>
            <a:endParaRPr lang="en-US" sz="1150" dirty="0"/>
          </a:p>
        </p:txBody>
      </p:sp>
      <p:sp>
        <p:nvSpPr>
          <p:cNvPr id="24" name="Text 18"/>
          <p:cNvSpPr/>
          <p:nvPr/>
        </p:nvSpPr>
        <p:spPr>
          <a:xfrm>
            <a:off x="502920" y="6236208"/>
            <a:ext cx="11185855" cy="274320"/>
          </a:xfrm>
          <a:prstGeom prst="rect">
            <a:avLst/>
          </a:prstGeom>
          <a:noFill/>
          <a:ln/>
        </p:spPr>
        <p:txBody>
          <a:bodyPr wrap="square" lIns="0" tIns="0" rIns="0" bIns="0" rtlCol="0" anchor="ctr"/>
          <a:lstStyle/>
          <a:p>
            <a:pPr marL="0" indent="0" algn="l">
              <a:buNone/>
            </a:pPr>
            <a:r>
              <a:rPr lang="en-US" sz="950" i="1" dirty="0">
                <a:solidFill>
                  <a:srgbClr val="8A94A0"/>
                </a:solidFill>
                <a:latin typeface="Aptos" pitchFamily="34" charset="0"/>
                <a:ea typeface="Arial" pitchFamily="34" charset="-122"/>
                <a:cs typeface="Arial" pitchFamily="34" charset="-120"/>
              </a:rPr>
              <a:t>Stevens Clin Infect Dis 2014. Stevens and Bryant NEJM 2017. CDC ABCs surveillance.</a:t>
            </a:r>
            <a:endParaRPr lang="en-US" sz="9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35</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Necrotizing infection in four lines</a:t>
            </a:r>
            <a:endParaRPr lang="en-US" sz="3100" dirty="0"/>
          </a:p>
        </p:txBody>
      </p:sp>
      <p:sp>
        <p:nvSpPr>
          <p:cNvPr id="5" name="Shape 3"/>
          <p:cNvSpPr/>
          <p:nvPr/>
        </p:nvSpPr>
        <p:spPr>
          <a:xfrm>
            <a:off x="502920" y="1234440"/>
            <a:ext cx="11185855" cy="1042416"/>
          </a:xfrm>
          <a:prstGeom prst="roundRect">
            <a:avLst>
              <a:gd name="adj" fmla="val 7895"/>
            </a:avLst>
          </a:prstGeom>
          <a:solidFill>
            <a:srgbClr val="F9E9EC"/>
          </a:solidFill>
          <a:ln w="12700">
            <a:solidFill>
              <a:srgbClr val="E5C2CA"/>
            </a:solidFill>
            <a:prstDash val="solid"/>
          </a:ln>
        </p:spPr>
        <p:txBody>
          <a:bodyPr/>
          <a:lstStyle/>
          <a:p>
            <a:endParaRPr/>
          </a:p>
        </p:txBody>
      </p:sp>
      <p:sp>
        <p:nvSpPr>
          <p:cNvPr id="6" name="Shape 4"/>
          <p:cNvSpPr/>
          <p:nvPr/>
        </p:nvSpPr>
        <p:spPr>
          <a:xfrm>
            <a:off x="758952" y="1517904"/>
            <a:ext cx="475488" cy="475488"/>
          </a:xfrm>
          <a:prstGeom prst="ellipse">
            <a:avLst/>
          </a:prstGeom>
          <a:solidFill>
            <a:srgbClr val="AB0520"/>
          </a:solidFill>
          <a:ln/>
        </p:spPr>
        <p:txBody>
          <a:bodyPr/>
          <a:lstStyle/>
          <a:p>
            <a:endParaRPr/>
          </a:p>
        </p:txBody>
      </p:sp>
      <p:sp>
        <p:nvSpPr>
          <p:cNvPr id="7" name="Text 5"/>
          <p:cNvSpPr/>
          <p:nvPr/>
        </p:nvSpPr>
        <p:spPr>
          <a:xfrm>
            <a:off x="758952" y="1517904"/>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1</a:t>
            </a:r>
            <a:endParaRPr lang="en-US" sz="1600" dirty="0"/>
          </a:p>
        </p:txBody>
      </p:sp>
      <p:sp>
        <p:nvSpPr>
          <p:cNvPr id="8" name="Text 6"/>
          <p:cNvSpPr/>
          <p:nvPr/>
        </p:nvSpPr>
        <p:spPr>
          <a:xfrm>
            <a:off x="1463040" y="1234440"/>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Trust the pain, not the skin. Pain out of proportion plus toxicity means a surgeon, not a scan.</a:t>
            </a:r>
            <a:endParaRPr lang="en-US" sz="1450" dirty="0"/>
          </a:p>
        </p:txBody>
      </p:sp>
      <p:sp>
        <p:nvSpPr>
          <p:cNvPr id="9" name="Shape 7"/>
          <p:cNvSpPr/>
          <p:nvPr/>
        </p:nvSpPr>
        <p:spPr>
          <a:xfrm>
            <a:off x="502920" y="2441448"/>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0" name="Shape 8"/>
          <p:cNvSpPr/>
          <p:nvPr/>
        </p:nvSpPr>
        <p:spPr>
          <a:xfrm>
            <a:off x="758952" y="2724912"/>
            <a:ext cx="475488" cy="475488"/>
          </a:xfrm>
          <a:prstGeom prst="ellipse">
            <a:avLst/>
          </a:prstGeom>
          <a:solidFill>
            <a:srgbClr val="0C234B"/>
          </a:solidFill>
          <a:ln/>
        </p:spPr>
        <p:txBody>
          <a:bodyPr/>
          <a:lstStyle/>
          <a:p>
            <a:endParaRPr/>
          </a:p>
        </p:txBody>
      </p:sp>
      <p:sp>
        <p:nvSpPr>
          <p:cNvPr id="11" name="Text 9"/>
          <p:cNvSpPr/>
          <p:nvPr/>
        </p:nvSpPr>
        <p:spPr>
          <a:xfrm>
            <a:off x="758952" y="2724912"/>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2</a:t>
            </a:r>
            <a:endParaRPr lang="en-US" sz="1600" dirty="0"/>
          </a:p>
        </p:txBody>
      </p:sp>
      <p:sp>
        <p:nvSpPr>
          <p:cNvPr id="12" name="Text 10"/>
          <p:cNvSpPr/>
          <p:nvPr/>
        </p:nvSpPr>
        <p:spPr>
          <a:xfrm>
            <a:off x="1463040" y="2441448"/>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No lab, score, or image rules it out. Exploration makes the diagnosis, debridement makes the cure.</a:t>
            </a:r>
            <a:endParaRPr lang="en-US" sz="1450" dirty="0"/>
          </a:p>
        </p:txBody>
      </p:sp>
      <p:sp>
        <p:nvSpPr>
          <p:cNvPr id="13" name="Shape 11"/>
          <p:cNvSpPr/>
          <p:nvPr/>
        </p:nvSpPr>
        <p:spPr>
          <a:xfrm>
            <a:off x="502920" y="3648456"/>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4" name="Shape 12"/>
          <p:cNvSpPr/>
          <p:nvPr/>
        </p:nvSpPr>
        <p:spPr>
          <a:xfrm>
            <a:off x="758952" y="3931920"/>
            <a:ext cx="475488" cy="475488"/>
          </a:xfrm>
          <a:prstGeom prst="ellipse">
            <a:avLst/>
          </a:prstGeom>
          <a:solidFill>
            <a:srgbClr val="0C234B"/>
          </a:solidFill>
          <a:ln/>
        </p:spPr>
        <p:txBody>
          <a:bodyPr/>
          <a:lstStyle/>
          <a:p>
            <a:endParaRPr/>
          </a:p>
        </p:txBody>
      </p:sp>
      <p:sp>
        <p:nvSpPr>
          <p:cNvPr id="15" name="Text 13"/>
          <p:cNvSpPr/>
          <p:nvPr/>
        </p:nvSpPr>
        <p:spPr>
          <a:xfrm>
            <a:off x="758952" y="3931920"/>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3</a:t>
            </a:r>
            <a:endParaRPr lang="en-US" sz="1600" dirty="0"/>
          </a:p>
        </p:txBody>
      </p:sp>
      <p:sp>
        <p:nvSpPr>
          <p:cNvPr id="16" name="Text 14"/>
          <p:cNvSpPr/>
          <p:nvPr/>
        </p:nvSpPr>
        <p:spPr>
          <a:xfrm>
            <a:off x="1463040" y="3648456"/>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Empiric: vancomycin + piperacillin-tazobactam or meropenem + clindamycin ( or Linezolid).</a:t>
            </a:r>
            <a:endParaRPr lang="en-US" sz="1450" dirty="0"/>
          </a:p>
        </p:txBody>
      </p:sp>
      <p:sp>
        <p:nvSpPr>
          <p:cNvPr id="17" name="Shape 15"/>
          <p:cNvSpPr/>
          <p:nvPr/>
        </p:nvSpPr>
        <p:spPr>
          <a:xfrm>
            <a:off x="502920" y="4855464"/>
            <a:ext cx="11185855" cy="1042416"/>
          </a:xfrm>
          <a:prstGeom prst="roundRect">
            <a:avLst>
              <a:gd name="adj" fmla="val 7895"/>
            </a:avLst>
          </a:prstGeom>
          <a:solidFill>
            <a:srgbClr val="F4F6FA"/>
          </a:solidFill>
          <a:ln w="12700">
            <a:solidFill>
              <a:srgbClr val="DCE2EB"/>
            </a:solidFill>
            <a:prstDash val="solid"/>
          </a:ln>
        </p:spPr>
        <p:txBody>
          <a:bodyPr/>
          <a:lstStyle/>
          <a:p>
            <a:endParaRPr/>
          </a:p>
        </p:txBody>
      </p:sp>
      <p:sp>
        <p:nvSpPr>
          <p:cNvPr id="18" name="Shape 16"/>
          <p:cNvSpPr/>
          <p:nvPr/>
        </p:nvSpPr>
        <p:spPr>
          <a:xfrm>
            <a:off x="758952" y="5138928"/>
            <a:ext cx="475488" cy="475488"/>
          </a:xfrm>
          <a:prstGeom prst="ellipse">
            <a:avLst/>
          </a:prstGeom>
          <a:solidFill>
            <a:srgbClr val="0C234B"/>
          </a:solidFill>
          <a:ln/>
        </p:spPr>
        <p:txBody>
          <a:bodyPr/>
          <a:lstStyle/>
          <a:p>
            <a:endParaRPr/>
          </a:p>
        </p:txBody>
      </p:sp>
      <p:sp>
        <p:nvSpPr>
          <p:cNvPr id="19" name="Text 17"/>
          <p:cNvSpPr/>
          <p:nvPr/>
        </p:nvSpPr>
        <p:spPr>
          <a:xfrm>
            <a:off x="758952" y="5138928"/>
            <a:ext cx="475488" cy="475488"/>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rial" pitchFamily="34" charset="-122"/>
                <a:cs typeface="Arial" pitchFamily="34" charset="-120"/>
              </a:rPr>
              <a:t>4</a:t>
            </a:r>
            <a:endParaRPr lang="en-US" sz="1600" dirty="0"/>
          </a:p>
        </p:txBody>
      </p:sp>
      <p:sp>
        <p:nvSpPr>
          <p:cNvPr id="20" name="Text 18"/>
          <p:cNvSpPr/>
          <p:nvPr/>
        </p:nvSpPr>
        <p:spPr>
          <a:xfrm>
            <a:off x="1463040" y="4855464"/>
            <a:ext cx="9905695" cy="1042416"/>
          </a:xfrm>
          <a:prstGeom prst="rect">
            <a:avLst/>
          </a:prstGeom>
          <a:noFill/>
          <a:ln/>
        </p:spPr>
        <p:txBody>
          <a:bodyPr wrap="square" lIns="0" tIns="0" rIns="0" bIns="0" rtlCol="0" anchor="ctr"/>
          <a:lstStyle/>
          <a:p>
            <a:pPr marL="0" indent="0" algn="l">
              <a:buNone/>
            </a:pPr>
            <a:r>
              <a:rPr lang="en-US" sz="1450" dirty="0">
                <a:solidFill>
                  <a:srgbClr val="212B36"/>
                </a:solidFill>
                <a:latin typeface="Aptos" pitchFamily="34" charset="0"/>
                <a:ea typeface="Arial" pitchFamily="34" charset="-122"/>
                <a:cs typeface="Arial" pitchFamily="34" charset="-120"/>
              </a:rPr>
              <a:t>De-escalate once the organism declares itself. GAS or Clostridium: penicillin G + clindamycin.</a:t>
            </a:r>
            <a:endParaRPr lang="en-US" sz="14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6">
    <p:bg>
      <p:bgPr>
        <a:solidFill>
          <a:srgbClr val="0C234B"/>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3D5580"/>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3D5580"/>
                </a:solidFill>
                <a:latin typeface="Aptos" pitchFamily="34" charset="0"/>
                <a:ea typeface="Arial" pitchFamily="34" charset="-122"/>
                <a:cs typeface="Arial" pitchFamily="34" charset="-120"/>
              </a:rPr>
              <a:t>36</a:t>
            </a:r>
            <a:endParaRPr lang="en-US" sz="850" dirty="0"/>
          </a:p>
        </p:txBody>
      </p:sp>
      <p:sp>
        <p:nvSpPr>
          <p:cNvPr id="4" name="Text 2"/>
          <p:cNvSpPr/>
          <p:nvPr/>
        </p:nvSpPr>
        <p:spPr>
          <a:xfrm>
            <a:off x="502920" y="457200"/>
            <a:ext cx="11185855" cy="640080"/>
          </a:xfrm>
          <a:prstGeom prst="rect">
            <a:avLst/>
          </a:prstGeom>
          <a:noFill/>
          <a:ln/>
        </p:spPr>
        <p:txBody>
          <a:bodyPr wrap="square" lIns="0" tIns="0" rIns="0" bIns="0" rtlCol="0" anchor="ctr"/>
          <a:lstStyle/>
          <a:p>
            <a:pPr marL="0" indent="0">
              <a:buNone/>
            </a:pPr>
            <a:r>
              <a:rPr lang="en-US" sz="3200" b="1" dirty="0">
                <a:solidFill>
                  <a:srgbClr val="FFFFFF"/>
                </a:solidFill>
                <a:latin typeface="Aptos" pitchFamily="34" charset="0"/>
                <a:ea typeface="Arial" pitchFamily="34" charset="-122"/>
                <a:cs typeface="Arial" pitchFamily="34" charset="-120"/>
              </a:rPr>
              <a:t>If you keep only three things</a:t>
            </a:r>
            <a:endParaRPr lang="en-US" sz="3200" dirty="0"/>
          </a:p>
        </p:txBody>
      </p:sp>
      <p:sp>
        <p:nvSpPr>
          <p:cNvPr id="5" name="Shape 3"/>
          <p:cNvSpPr/>
          <p:nvPr/>
        </p:nvSpPr>
        <p:spPr>
          <a:xfrm>
            <a:off x="502920" y="1371600"/>
            <a:ext cx="11185855" cy="1389888"/>
          </a:xfrm>
          <a:prstGeom prst="roundRect">
            <a:avLst>
              <a:gd name="adj" fmla="val 6579"/>
            </a:avLst>
          </a:prstGeom>
          <a:solidFill>
            <a:srgbClr val="16305E"/>
          </a:solidFill>
          <a:ln/>
        </p:spPr>
        <p:txBody>
          <a:bodyPr/>
          <a:lstStyle/>
          <a:p>
            <a:endParaRPr/>
          </a:p>
        </p:txBody>
      </p:sp>
      <p:sp>
        <p:nvSpPr>
          <p:cNvPr id="6" name="Text 4"/>
          <p:cNvSpPr/>
          <p:nvPr/>
        </p:nvSpPr>
        <p:spPr>
          <a:xfrm>
            <a:off x="777240" y="1627632"/>
            <a:ext cx="1097280" cy="868680"/>
          </a:xfrm>
          <a:prstGeom prst="rect">
            <a:avLst/>
          </a:prstGeom>
          <a:noFill/>
          <a:ln/>
        </p:spPr>
        <p:txBody>
          <a:bodyPr wrap="square" lIns="0" tIns="0" rIns="0" bIns="0" rtlCol="0" anchor="ctr"/>
          <a:lstStyle/>
          <a:p>
            <a:pPr marL="0" indent="0">
              <a:buNone/>
            </a:pPr>
            <a:r>
              <a:rPr lang="en-US" sz="4000" b="1" dirty="0">
                <a:solidFill>
                  <a:srgbClr val="3D5580"/>
                </a:solidFill>
                <a:latin typeface="Aptos" pitchFamily="34" charset="0"/>
                <a:ea typeface="Arial" pitchFamily="34" charset="-122"/>
                <a:cs typeface="Arial" pitchFamily="34" charset="-120"/>
              </a:rPr>
              <a:t>01</a:t>
            </a:r>
            <a:endParaRPr lang="en-US" sz="4000" dirty="0"/>
          </a:p>
        </p:txBody>
      </p:sp>
      <p:sp>
        <p:nvSpPr>
          <p:cNvPr id="7" name="Text 5"/>
          <p:cNvSpPr/>
          <p:nvPr/>
        </p:nvSpPr>
        <p:spPr>
          <a:xfrm>
            <a:off x="2057400" y="1591056"/>
            <a:ext cx="9692640" cy="411480"/>
          </a:xfrm>
          <a:prstGeom prst="rect">
            <a:avLst/>
          </a:prstGeom>
          <a:noFill/>
          <a:ln/>
        </p:spPr>
        <p:txBody>
          <a:bodyPr wrap="square" lIns="0" tIns="0" rIns="0" bIns="0" rtlCol="0" anchor="ctr"/>
          <a:lstStyle/>
          <a:p>
            <a:pPr marL="0" indent="0">
              <a:buNone/>
            </a:pPr>
            <a:r>
              <a:rPr lang="en-US" sz="1700" b="1" dirty="0">
                <a:solidFill>
                  <a:srgbClr val="FFFFFF"/>
                </a:solidFill>
                <a:latin typeface="Aptos" pitchFamily="34" charset="0"/>
                <a:ea typeface="Arial" pitchFamily="34" charset="-122"/>
                <a:cs typeface="Arial" pitchFamily="34" charset="-120"/>
              </a:rPr>
              <a:t>Bacterial meningitis</a:t>
            </a:r>
            <a:endParaRPr lang="en-US" sz="1700" dirty="0"/>
          </a:p>
        </p:txBody>
      </p:sp>
      <p:sp>
        <p:nvSpPr>
          <p:cNvPr id="8" name="Text 6"/>
          <p:cNvSpPr/>
          <p:nvPr/>
        </p:nvSpPr>
        <p:spPr>
          <a:xfrm>
            <a:off x="2057400" y="2029968"/>
            <a:ext cx="9784080" cy="658368"/>
          </a:xfrm>
          <a:prstGeom prst="rect">
            <a:avLst/>
          </a:prstGeom>
          <a:noFill/>
          <a:ln/>
        </p:spPr>
        <p:txBody>
          <a:bodyPr wrap="square" lIns="0" tIns="0" rIns="0" bIns="0" rtlCol="0" anchor="ctr"/>
          <a:lstStyle/>
          <a:p>
            <a:pPr marL="0" indent="0">
              <a:buNone/>
            </a:pPr>
            <a:r>
              <a:rPr lang="en-US" sz="1400" dirty="0">
                <a:solidFill>
                  <a:srgbClr val="C9D6EA"/>
                </a:solidFill>
                <a:latin typeface="Aptos" pitchFamily="34" charset="0"/>
                <a:ea typeface="Arial" pitchFamily="34" charset="-122"/>
                <a:cs typeface="Arial" pitchFamily="34" charset="-120"/>
              </a:rPr>
              <a:t>Cultures, dexamethasone, antibiotics, all inside the first hour. Imaging waits its turn. Treatment does not.</a:t>
            </a:r>
            <a:endParaRPr lang="en-US" sz="1400" dirty="0"/>
          </a:p>
        </p:txBody>
      </p:sp>
      <p:sp>
        <p:nvSpPr>
          <p:cNvPr id="9" name="Shape 7"/>
          <p:cNvSpPr/>
          <p:nvPr/>
        </p:nvSpPr>
        <p:spPr>
          <a:xfrm>
            <a:off x="502920" y="2944368"/>
            <a:ext cx="11185855" cy="1389888"/>
          </a:xfrm>
          <a:prstGeom prst="roundRect">
            <a:avLst>
              <a:gd name="adj" fmla="val 6579"/>
            </a:avLst>
          </a:prstGeom>
          <a:solidFill>
            <a:srgbClr val="16305E"/>
          </a:solidFill>
          <a:ln/>
        </p:spPr>
        <p:txBody>
          <a:bodyPr/>
          <a:lstStyle/>
          <a:p>
            <a:endParaRPr/>
          </a:p>
        </p:txBody>
      </p:sp>
      <p:sp>
        <p:nvSpPr>
          <p:cNvPr id="10" name="Text 8"/>
          <p:cNvSpPr/>
          <p:nvPr/>
        </p:nvSpPr>
        <p:spPr>
          <a:xfrm>
            <a:off x="777240" y="3200400"/>
            <a:ext cx="1097280" cy="868680"/>
          </a:xfrm>
          <a:prstGeom prst="rect">
            <a:avLst/>
          </a:prstGeom>
          <a:noFill/>
          <a:ln/>
        </p:spPr>
        <p:txBody>
          <a:bodyPr wrap="square" lIns="0" tIns="0" rIns="0" bIns="0" rtlCol="0" anchor="ctr"/>
          <a:lstStyle/>
          <a:p>
            <a:pPr marL="0" indent="0">
              <a:buNone/>
            </a:pPr>
            <a:r>
              <a:rPr lang="en-US" sz="4000" b="1" dirty="0">
                <a:solidFill>
                  <a:srgbClr val="3D5580"/>
                </a:solidFill>
                <a:latin typeface="Aptos" pitchFamily="34" charset="0"/>
                <a:ea typeface="Arial" pitchFamily="34" charset="-122"/>
                <a:cs typeface="Arial" pitchFamily="34" charset="-120"/>
              </a:rPr>
              <a:t>02</a:t>
            </a:r>
            <a:endParaRPr lang="en-US" sz="4000" dirty="0"/>
          </a:p>
        </p:txBody>
      </p:sp>
      <p:sp>
        <p:nvSpPr>
          <p:cNvPr id="11" name="Text 9"/>
          <p:cNvSpPr/>
          <p:nvPr/>
        </p:nvSpPr>
        <p:spPr>
          <a:xfrm>
            <a:off x="2057400" y="3163824"/>
            <a:ext cx="9692640" cy="411480"/>
          </a:xfrm>
          <a:prstGeom prst="rect">
            <a:avLst/>
          </a:prstGeom>
          <a:noFill/>
          <a:ln/>
        </p:spPr>
        <p:txBody>
          <a:bodyPr wrap="square" lIns="0" tIns="0" rIns="0" bIns="0" rtlCol="0" anchor="ctr"/>
          <a:lstStyle/>
          <a:p>
            <a:pPr marL="0" indent="0">
              <a:buNone/>
            </a:pPr>
            <a:r>
              <a:rPr lang="en-US" sz="1700" b="1" dirty="0">
                <a:solidFill>
                  <a:srgbClr val="FFFFFF"/>
                </a:solidFill>
                <a:latin typeface="Aptos" pitchFamily="34" charset="0"/>
                <a:ea typeface="Arial" pitchFamily="34" charset="-122"/>
                <a:cs typeface="Arial" pitchFamily="34" charset="-120"/>
              </a:rPr>
              <a:t>Encephalitis</a:t>
            </a:r>
            <a:endParaRPr lang="en-US" sz="1700" dirty="0"/>
          </a:p>
        </p:txBody>
      </p:sp>
      <p:sp>
        <p:nvSpPr>
          <p:cNvPr id="12" name="Text 10"/>
          <p:cNvSpPr/>
          <p:nvPr/>
        </p:nvSpPr>
        <p:spPr>
          <a:xfrm>
            <a:off x="2057400" y="3602736"/>
            <a:ext cx="9784080" cy="658368"/>
          </a:xfrm>
          <a:prstGeom prst="rect">
            <a:avLst/>
          </a:prstGeom>
          <a:noFill/>
          <a:ln/>
        </p:spPr>
        <p:txBody>
          <a:bodyPr wrap="square" lIns="0" tIns="0" rIns="0" bIns="0" rtlCol="0" anchor="ctr"/>
          <a:lstStyle/>
          <a:p>
            <a:pPr marL="0" indent="0">
              <a:buNone/>
            </a:pPr>
            <a:r>
              <a:rPr lang="en-US" sz="1400" dirty="0">
                <a:solidFill>
                  <a:srgbClr val="C9D6EA"/>
                </a:solidFill>
                <a:latin typeface="Aptos" pitchFamily="34" charset="0"/>
                <a:ea typeface="Arial" pitchFamily="34" charset="-122"/>
                <a:cs typeface="Arial" pitchFamily="34" charset="-120"/>
              </a:rPr>
              <a:t>Acyclovir at first suspicion, and a negative early PCR does not end the story. In our desert summers, add a West Nile IgM.</a:t>
            </a:r>
            <a:endParaRPr lang="en-US" sz="1400" dirty="0"/>
          </a:p>
        </p:txBody>
      </p:sp>
      <p:sp>
        <p:nvSpPr>
          <p:cNvPr id="13" name="Shape 11"/>
          <p:cNvSpPr/>
          <p:nvPr/>
        </p:nvSpPr>
        <p:spPr>
          <a:xfrm>
            <a:off x="502920" y="4517136"/>
            <a:ext cx="11185855" cy="1389888"/>
          </a:xfrm>
          <a:prstGeom prst="roundRect">
            <a:avLst>
              <a:gd name="adj" fmla="val 6579"/>
            </a:avLst>
          </a:prstGeom>
          <a:solidFill>
            <a:srgbClr val="16305E"/>
          </a:solidFill>
          <a:ln/>
        </p:spPr>
        <p:txBody>
          <a:bodyPr/>
          <a:lstStyle/>
          <a:p>
            <a:endParaRPr/>
          </a:p>
        </p:txBody>
      </p:sp>
      <p:sp>
        <p:nvSpPr>
          <p:cNvPr id="14" name="Text 12"/>
          <p:cNvSpPr/>
          <p:nvPr/>
        </p:nvSpPr>
        <p:spPr>
          <a:xfrm>
            <a:off x="777240" y="4773168"/>
            <a:ext cx="1097280" cy="868680"/>
          </a:xfrm>
          <a:prstGeom prst="rect">
            <a:avLst/>
          </a:prstGeom>
          <a:noFill/>
          <a:ln/>
        </p:spPr>
        <p:txBody>
          <a:bodyPr wrap="square" lIns="0" tIns="0" rIns="0" bIns="0" rtlCol="0" anchor="ctr"/>
          <a:lstStyle/>
          <a:p>
            <a:pPr marL="0" indent="0">
              <a:buNone/>
            </a:pPr>
            <a:r>
              <a:rPr lang="en-US" sz="4000" b="1" dirty="0">
                <a:solidFill>
                  <a:srgbClr val="3D5580"/>
                </a:solidFill>
                <a:latin typeface="Aptos" pitchFamily="34" charset="0"/>
                <a:ea typeface="Arial" pitchFamily="34" charset="-122"/>
                <a:cs typeface="Arial" pitchFamily="34" charset="-120"/>
              </a:rPr>
              <a:t>03</a:t>
            </a:r>
            <a:endParaRPr lang="en-US" sz="4000" dirty="0"/>
          </a:p>
        </p:txBody>
      </p:sp>
      <p:sp>
        <p:nvSpPr>
          <p:cNvPr id="15" name="Text 13"/>
          <p:cNvSpPr/>
          <p:nvPr/>
        </p:nvSpPr>
        <p:spPr>
          <a:xfrm>
            <a:off x="2057400" y="4736592"/>
            <a:ext cx="9692640" cy="411480"/>
          </a:xfrm>
          <a:prstGeom prst="rect">
            <a:avLst/>
          </a:prstGeom>
          <a:noFill/>
          <a:ln/>
        </p:spPr>
        <p:txBody>
          <a:bodyPr wrap="square" lIns="0" tIns="0" rIns="0" bIns="0" rtlCol="0" anchor="ctr"/>
          <a:lstStyle/>
          <a:p>
            <a:pPr marL="0" indent="0">
              <a:buNone/>
            </a:pPr>
            <a:r>
              <a:rPr lang="en-US" sz="1700" b="1" dirty="0">
                <a:solidFill>
                  <a:srgbClr val="FFFFFF"/>
                </a:solidFill>
                <a:latin typeface="Aptos" pitchFamily="34" charset="0"/>
                <a:ea typeface="Arial" pitchFamily="34" charset="-122"/>
                <a:cs typeface="Arial" pitchFamily="34" charset="-120"/>
              </a:rPr>
              <a:t>Necrotizing infection</a:t>
            </a:r>
            <a:endParaRPr lang="en-US" sz="1700" dirty="0"/>
          </a:p>
        </p:txBody>
      </p:sp>
      <p:sp>
        <p:nvSpPr>
          <p:cNvPr id="16" name="Text 14"/>
          <p:cNvSpPr/>
          <p:nvPr/>
        </p:nvSpPr>
        <p:spPr>
          <a:xfrm>
            <a:off x="2057400" y="5175504"/>
            <a:ext cx="9784080" cy="658368"/>
          </a:xfrm>
          <a:prstGeom prst="rect">
            <a:avLst/>
          </a:prstGeom>
          <a:noFill/>
          <a:ln/>
        </p:spPr>
        <p:txBody>
          <a:bodyPr wrap="square" lIns="0" tIns="0" rIns="0" bIns="0" rtlCol="0" anchor="ctr"/>
          <a:lstStyle/>
          <a:p>
            <a:pPr marL="0" indent="0">
              <a:buNone/>
            </a:pPr>
            <a:r>
              <a:rPr lang="en-US" sz="1400" dirty="0">
                <a:solidFill>
                  <a:srgbClr val="C9D6EA"/>
                </a:solidFill>
                <a:latin typeface="Aptos" pitchFamily="34" charset="0"/>
                <a:ea typeface="Arial" pitchFamily="34" charset="-122"/>
                <a:cs typeface="Arial" pitchFamily="34" charset="-120"/>
              </a:rPr>
              <a:t>Pain out of proportion buys an operation, not an MRI. Every hour to the OR is mortality.</a:t>
            </a:r>
            <a:endParaRPr lang="en-US" sz="14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9AA5B1"/>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9AA5B1"/>
                </a:solidFill>
                <a:latin typeface="Aptos" pitchFamily="34" charset="0"/>
                <a:ea typeface="Arial" pitchFamily="34" charset="-122"/>
                <a:cs typeface="Arial" pitchFamily="34" charset="-120"/>
              </a:rPr>
              <a:t>37</a:t>
            </a:r>
            <a:endParaRPr lang="en-US" sz="850" dirty="0"/>
          </a:p>
        </p:txBody>
      </p:sp>
      <p:sp>
        <p:nvSpPr>
          <p:cNvPr id="4" name="Text 2"/>
          <p:cNvSpPr/>
          <p:nvPr/>
        </p:nvSpPr>
        <p:spPr>
          <a:xfrm>
            <a:off x="502920" y="310896"/>
            <a:ext cx="11185855" cy="566928"/>
          </a:xfrm>
          <a:prstGeom prst="rect">
            <a:avLst/>
          </a:prstGeom>
          <a:noFill/>
          <a:ln/>
        </p:spPr>
        <p:txBody>
          <a:bodyPr wrap="square" lIns="0" tIns="0" rIns="0" bIns="0" rtlCol="0" anchor="ctr"/>
          <a:lstStyle/>
          <a:p>
            <a:pPr marL="0" indent="0" algn="l">
              <a:buNone/>
            </a:pPr>
            <a:r>
              <a:rPr lang="en-US" sz="3100" b="1" dirty="0">
                <a:solidFill>
                  <a:srgbClr val="212B36"/>
                </a:solidFill>
                <a:latin typeface="Aptos" pitchFamily="34" charset="0"/>
                <a:ea typeface="Arial" pitchFamily="34" charset="-122"/>
                <a:cs typeface="Arial" pitchFamily="34" charset="-120"/>
              </a:rPr>
              <a:t>Key references</a:t>
            </a:r>
            <a:endParaRPr lang="en-US" sz="3100" dirty="0"/>
          </a:p>
        </p:txBody>
      </p:sp>
      <p:sp>
        <p:nvSpPr>
          <p:cNvPr id="5" name="Shape 3"/>
          <p:cNvSpPr/>
          <p:nvPr/>
        </p:nvSpPr>
        <p:spPr>
          <a:xfrm>
            <a:off x="502920" y="1188720"/>
            <a:ext cx="5532120" cy="4937760"/>
          </a:xfrm>
          <a:prstGeom prst="roundRect">
            <a:avLst>
              <a:gd name="adj" fmla="val 1667"/>
            </a:avLst>
          </a:prstGeom>
          <a:solidFill>
            <a:srgbClr val="F4F6FA"/>
          </a:solidFill>
          <a:ln w="12700">
            <a:solidFill>
              <a:srgbClr val="DCE2EB"/>
            </a:solidFill>
            <a:prstDash val="solid"/>
          </a:ln>
        </p:spPr>
        <p:txBody>
          <a:bodyPr/>
          <a:lstStyle/>
          <a:p>
            <a:endParaRPr/>
          </a:p>
        </p:txBody>
      </p:sp>
      <p:sp>
        <p:nvSpPr>
          <p:cNvPr id="6" name="Text 4"/>
          <p:cNvSpPr/>
          <p:nvPr/>
        </p:nvSpPr>
        <p:spPr>
          <a:xfrm>
            <a:off x="758952" y="1417320"/>
            <a:ext cx="5074920" cy="4526280"/>
          </a:xfrm>
          <a:prstGeom prst="rect">
            <a:avLst/>
          </a:prstGeom>
          <a:noFill/>
          <a:ln/>
        </p:spPr>
        <p:txBody>
          <a:bodyPr wrap="square" lIns="0" tIns="0" rIns="0" bIns="0" rtlCol="0" anchor="ctr"/>
          <a:lstStyle/>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Tunkel AR, et al. Practice guidelines for the management of bacterial meningitis. Clin Infect Dis. 2004;39(9):1267-1284.</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van de Beek D, et al. Clinical features and prognostic factors in adults with bacterial meningitis. N Engl J Med. 2004;351(18):1849-1859.</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Hasbun R, et al. Computed tomography of the head before lumbar puncture in adults with suspected meningitis. N Engl J Med. 2001;345(24):1727-1733.</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de Gans J, van de Beek D. Dexamethasone in adults with bacterial meningitis. N Engl J Med. 2002;347(20):1549-1556.</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Thomas KE, et al. The diagnostic accuracy of Kernig sign, Brudzinski sign, and nuchal rigidity in adults with suspected meningitis. Clin Infect Dis. 2002;35(1):46-52.</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World Health Organization. WHO guidelines on meningitis diagnosis, treatment and care. Geneva: WHO; 2025.</a:t>
            </a:r>
            <a:endParaRPr lang="en-US" sz="1050" dirty="0"/>
          </a:p>
        </p:txBody>
      </p:sp>
      <p:sp>
        <p:nvSpPr>
          <p:cNvPr id="7" name="Shape 5"/>
          <p:cNvSpPr/>
          <p:nvPr/>
        </p:nvSpPr>
        <p:spPr>
          <a:xfrm>
            <a:off x="6355080" y="1188720"/>
            <a:ext cx="5330952" cy="4937760"/>
          </a:xfrm>
          <a:prstGeom prst="roundRect">
            <a:avLst>
              <a:gd name="adj" fmla="val 1667"/>
            </a:avLst>
          </a:prstGeom>
          <a:solidFill>
            <a:srgbClr val="F4F6FA"/>
          </a:solidFill>
          <a:ln w="12700">
            <a:solidFill>
              <a:srgbClr val="DCE2EB"/>
            </a:solidFill>
            <a:prstDash val="solid"/>
          </a:ln>
        </p:spPr>
        <p:txBody>
          <a:bodyPr/>
          <a:lstStyle/>
          <a:p>
            <a:endParaRPr/>
          </a:p>
        </p:txBody>
      </p:sp>
      <p:sp>
        <p:nvSpPr>
          <p:cNvPr id="8" name="Text 6"/>
          <p:cNvSpPr/>
          <p:nvPr/>
        </p:nvSpPr>
        <p:spPr>
          <a:xfrm>
            <a:off x="6611112" y="1417320"/>
            <a:ext cx="4892040" cy="4526280"/>
          </a:xfrm>
          <a:prstGeom prst="rect">
            <a:avLst/>
          </a:prstGeom>
          <a:noFill/>
          <a:ln/>
        </p:spPr>
        <p:txBody>
          <a:bodyPr wrap="square" lIns="0" tIns="0" rIns="0" bIns="0" rtlCol="0" anchor="ctr"/>
          <a:lstStyle/>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Tunkel AR, et al. The management of encephalitis: clinical practice guidelines by the IDSA. Clin Infect Dis. 2008;47(3):303-327.</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Whitley RJ, et al. Vidarabine versus acyclovir therapy in herpes simplex encephalitis. N Engl J Med. 1986;314(3):144-149.</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Kretschmer M, et al. Unprecedented outbreak of West Nile virus, Maricopa County, Arizona, 2021. MMWR Morb Mortal Wkly Rep. 2023;72(17):452-457.</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Stevens DL, et al. Practice guidelines for the diagnosis and management of skin and soft tissue infections: 2014 update by the IDSA. Clin Infect Dis. 2014;59(2):e10-e52.</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Stevens DL, Bryant AE. Necrotizing soft-tissue infections. N Engl J Med. 2017;377(23):2253-2265.</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Wong CH, et al. The LRINEC score. Crit Care Med. 2004;32(7):1535-1541. Fernando SM, et al. Ann Surg. 2019;269(1):58-65.</a:t>
            </a:r>
            <a:endParaRPr lang="en-US" sz="1050" dirty="0"/>
          </a:p>
          <a:p>
            <a:pPr marL="152400" indent="-152400">
              <a:spcAft>
                <a:spcPts val="900"/>
              </a:spcAft>
              <a:buSzPct val="100000"/>
              <a:buChar char="•"/>
            </a:pPr>
            <a:r>
              <a:rPr lang="en-US" sz="1050" dirty="0">
                <a:solidFill>
                  <a:srgbClr val="212B36"/>
                </a:solidFill>
                <a:latin typeface="Aptos" pitchFamily="34" charset="0"/>
                <a:ea typeface="Arial" pitchFamily="34" charset="-122"/>
                <a:cs typeface="Arial" pitchFamily="34" charset="-120"/>
              </a:rPr>
              <a:t>Mandell, Douglas, and Bennett's Principles and Practice of Infectious Diseases. 9th ed. Elsevier; 2020. MKSAP Infectious Disease, ACP.</a:t>
            </a:r>
            <a:endParaRPr lang="en-US" sz="1050" dirty="0"/>
          </a:p>
        </p:txBody>
      </p:sp>
      <p:sp>
        <p:nvSpPr>
          <p:cNvPr id="9" name="TextBox 8"/>
          <p:cNvSpPr txBox="1"/>
          <p:nvPr/>
        </p:nvSpPr>
        <p:spPr>
          <a:xfrm>
            <a:off x="530352" y="6272784"/>
            <a:ext cx="11082528" cy="274320"/>
          </a:xfrm>
          <a:prstGeom prst="rect">
            <a:avLst/>
          </a:prstGeom>
          <a:noFill/>
        </p:spPr>
        <p:txBody>
          <a:bodyPr wrap="none" lIns="45720" rIns="45720" anchor="ctr">
            <a:spAutoFit/>
          </a:bodyPr>
          <a:lstStyle/>
          <a:p>
            <a:pPr algn="ctr"/>
            <a:r>
              <a:rPr sz="760" b="0">
                <a:solidFill>
                  <a:srgbClr val="5A687D"/>
                </a:solidFill>
                <a:latin typeface="Aptos"/>
              </a:rPr>
              <a:t>Image credits: HSV encephalitis MRI, Laughlin Dawes, CC BY 3.0 via Wikimedia Commons. Meningeal signs illustration created for this presentation. Gram stain image source: CDC PHIL.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8">
    <p:bg>
      <p:bgPr>
        <a:solidFill>
          <a:srgbClr val="0C234B"/>
        </a:solidFill>
        <a:effectLst/>
      </p:bgPr>
    </p:bg>
    <p:spTree>
      <p:nvGrpSpPr>
        <p:cNvPr id="1" name=""/>
        <p:cNvGrpSpPr/>
        <p:nvPr/>
      </p:nvGrpSpPr>
      <p:grpSpPr>
        <a:xfrm>
          <a:off x="0" y="0"/>
          <a:ext cx="0" cy="0"/>
          <a:chOff x="0" y="0"/>
          <a:chExt cx="0" cy="0"/>
        </a:xfrm>
      </p:grpSpPr>
      <p:sp>
        <p:nvSpPr>
          <p:cNvPr id="2" name="Text 0"/>
          <p:cNvSpPr/>
          <p:nvPr/>
        </p:nvSpPr>
        <p:spPr>
          <a:xfrm>
            <a:off x="502920" y="6528816"/>
            <a:ext cx="5943600" cy="237744"/>
          </a:xfrm>
          <a:prstGeom prst="rect">
            <a:avLst/>
          </a:prstGeom>
          <a:noFill/>
          <a:ln/>
        </p:spPr>
        <p:txBody>
          <a:bodyPr wrap="square" lIns="0" tIns="0" rIns="0" bIns="0" rtlCol="0" anchor="ctr"/>
          <a:lstStyle/>
          <a:p>
            <a:pPr marL="0" indent="0" algn="l">
              <a:buNone/>
            </a:pPr>
            <a:r>
              <a:rPr lang="en-US" sz="850" dirty="0">
                <a:solidFill>
                  <a:srgbClr val="3D5580"/>
                </a:solidFill>
                <a:latin typeface="Aptos" pitchFamily="34" charset="0"/>
                <a:ea typeface="Arial" pitchFamily="34" charset="-122"/>
                <a:cs typeface="Arial" pitchFamily="34" charset="-120"/>
              </a:rPr>
              <a:t>Gomez-Abundis  ·  ID Emergencies  ·  08/07/2026</a:t>
            </a:r>
            <a:endParaRPr lang="en-US" sz="850" dirty="0"/>
          </a:p>
        </p:txBody>
      </p:sp>
      <p:sp>
        <p:nvSpPr>
          <p:cNvPr id="3" name="Text 1"/>
          <p:cNvSpPr/>
          <p:nvPr/>
        </p:nvSpPr>
        <p:spPr>
          <a:xfrm>
            <a:off x="11231575" y="6528816"/>
            <a:ext cx="457200" cy="237744"/>
          </a:xfrm>
          <a:prstGeom prst="rect">
            <a:avLst/>
          </a:prstGeom>
          <a:noFill/>
          <a:ln/>
        </p:spPr>
        <p:txBody>
          <a:bodyPr wrap="square" lIns="0" tIns="0" rIns="0" bIns="0" rtlCol="0" anchor="ctr"/>
          <a:lstStyle/>
          <a:p>
            <a:pPr marL="0" indent="0" algn="r">
              <a:buNone/>
            </a:pPr>
            <a:r>
              <a:rPr lang="en-US" sz="850" dirty="0">
                <a:solidFill>
                  <a:srgbClr val="3D5580"/>
                </a:solidFill>
                <a:latin typeface="Aptos" pitchFamily="34" charset="0"/>
                <a:ea typeface="Arial" pitchFamily="34" charset="-122"/>
                <a:cs typeface="Arial" pitchFamily="34" charset="-120"/>
              </a:rPr>
              <a:t>38</a:t>
            </a:r>
            <a:endParaRPr lang="en-US" sz="850" dirty="0"/>
          </a:p>
        </p:txBody>
      </p:sp>
      <p:sp>
        <p:nvSpPr>
          <p:cNvPr id="4" name="Text 2"/>
          <p:cNvSpPr/>
          <p:nvPr/>
        </p:nvSpPr>
        <p:spPr>
          <a:xfrm>
            <a:off x="502920" y="1965960"/>
            <a:ext cx="8229600" cy="1005840"/>
          </a:xfrm>
          <a:prstGeom prst="rect">
            <a:avLst/>
          </a:prstGeom>
          <a:noFill/>
          <a:ln/>
        </p:spPr>
        <p:txBody>
          <a:bodyPr wrap="square" lIns="0" tIns="0" rIns="0" bIns="0" rtlCol="0" anchor="ctr"/>
          <a:lstStyle/>
          <a:p>
            <a:pPr marL="0" indent="0">
              <a:buNone/>
            </a:pPr>
            <a:r>
              <a:rPr lang="en-US" sz="5400" b="1" dirty="0">
                <a:solidFill>
                  <a:srgbClr val="FFFFFF"/>
                </a:solidFill>
                <a:latin typeface="Aptos" pitchFamily="34" charset="0"/>
                <a:ea typeface="Arial" pitchFamily="34" charset="-122"/>
                <a:cs typeface="Arial" pitchFamily="34" charset="-120"/>
              </a:rPr>
              <a:t>Thank you</a:t>
            </a:r>
            <a:endParaRPr lang="en-US" sz="5400" dirty="0"/>
          </a:p>
        </p:txBody>
      </p:sp>
      <p:sp>
        <p:nvSpPr>
          <p:cNvPr id="5" name="Text 3"/>
          <p:cNvSpPr/>
          <p:nvPr/>
        </p:nvSpPr>
        <p:spPr>
          <a:xfrm>
            <a:off x="502920" y="3063240"/>
            <a:ext cx="7772400" cy="502920"/>
          </a:xfrm>
          <a:prstGeom prst="rect">
            <a:avLst/>
          </a:prstGeom>
          <a:noFill/>
          <a:ln/>
        </p:spPr>
        <p:txBody>
          <a:bodyPr wrap="square" lIns="0" tIns="0" rIns="0" bIns="0" rtlCol="0" anchor="ctr"/>
          <a:lstStyle/>
          <a:p>
            <a:pPr marL="0" indent="0">
              <a:buNone/>
            </a:pPr>
            <a:r>
              <a:rPr lang="en-US" sz="1800" dirty="0">
                <a:solidFill>
                  <a:srgbClr val="C9D6EA"/>
                </a:solidFill>
                <a:latin typeface="Aptos" pitchFamily="34" charset="0"/>
                <a:ea typeface="Arial" pitchFamily="34" charset="-122"/>
                <a:cs typeface="Arial" pitchFamily="34" charset="-120"/>
              </a:rPr>
              <a:t>Questions and cases welcome.</a:t>
            </a:r>
            <a:endParaRPr lang="en-US" sz="1800" dirty="0"/>
          </a:p>
        </p:txBody>
      </p:sp>
      <p:sp>
        <p:nvSpPr>
          <p:cNvPr id="6" name="Text 4"/>
          <p:cNvSpPr/>
          <p:nvPr/>
        </p:nvSpPr>
        <p:spPr>
          <a:xfrm>
            <a:off x="502920" y="3794760"/>
            <a:ext cx="8138160" cy="1371600"/>
          </a:xfrm>
          <a:prstGeom prst="rect">
            <a:avLst/>
          </a:prstGeom>
          <a:noFill/>
          <a:ln/>
        </p:spPr>
        <p:txBody>
          <a:bodyPr wrap="square" lIns="0" tIns="0" rIns="0" bIns="0" rtlCol="0" anchor="ctr"/>
          <a:lstStyle/>
          <a:p>
            <a:pPr marL="0" indent="0">
              <a:spcAft>
                <a:spcPts val="300"/>
              </a:spcAft>
              <a:buNone/>
            </a:pPr>
            <a:r>
              <a:rPr lang="en-US" sz="1500" b="1" dirty="0">
                <a:solidFill>
                  <a:srgbClr val="FFFFFF"/>
                </a:solidFill>
                <a:latin typeface="Aptos" pitchFamily="34" charset="0"/>
                <a:ea typeface="Arial" pitchFamily="34" charset="-122"/>
                <a:cs typeface="Arial" pitchFamily="34" charset="-120"/>
              </a:rPr>
              <a:t>Gerardo Gomez-Abundis, MD</a:t>
            </a:r>
            <a:endParaRPr lang="en-US" sz="1500" dirty="0"/>
          </a:p>
          <a:p>
            <a:pPr marL="0" indent="0">
              <a:spcAft>
                <a:spcPts val="300"/>
              </a:spcAft>
              <a:buNone/>
            </a:pPr>
            <a:r>
              <a:rPr lang="en-US" sz="1250" dirty="0">
                <a:solidFill>
                  <a:srgbClr val="C9D6EA"/>
                </a:solidFill>
                <a:latin typeface="Aptos" pitchFamily="34" charset="0"/>
                <a:ea typeface="Arial" pitchFamily="34" charset="-122"/>
                <a:cs typeface="Arial" pitchFamily="34" charset="-120"/>
              </a:rPr>
              <a:t>Division of Infectious Diseases, Banner University Medical Center Phoenix</a:t>
            </a:r>
            <a:endParaRPr lang="en-US" sz="1500" dirty="0"/>
          </a:p>
          <a:p>
            <a:pPr marL="0" indent="0">
              <a:buNone/>
            </a:pPr>
            <a:r>
              <a:rPr lang="en-US" sz="1150" i="1" dirty="0">
                <a:solidFill>
                  <a:srgbClr val="C9D6EA"/>
                </a:solidFill>
                <a:latin typeface="Aptos" pitchFamily="34" charset="0"/>
                <a:ea typeface="Arial" pitchFamily="34" charset="-122"/>
                <a:cs typeface="Arial" pitchFamily="34" charset="-120"/>
              </a:rPr>
              <a:t>With appreciation to Lise Harper, MD, MPH and Edwin Yu, MD for the prior AHD material that informed this session.</a:t>
            </a:r>
            <a:endParaRPr lang="en-US" sz="1500" dirty="0"/>
          </a:p>
        </p:txBody>
      </p:sp>
      <p:sp>
        <p:nvSpPr>
          <p:cNvPr id="7" name="Shape 5"/>
          <p:cNvSpPr/>
          <p:nvPr/>
        </p:nvSpPr>
        <p:spPr>
          <a:xfrm>
            <a:off x="8092440" y="4983480"/>
            <a:ext cx="3611880" cy="1207008"/>
          </a:xfrm>
          <a:prstGeom prst="roundRect">
            <a:avLst>
              <a:gd name="adj" fmla="val 7576"/>
            </a:avLst>
          </a:prstGeom>
          <a:solidFill>
            <a:srgbClr val="FFFFFF"/>
          </a:solidFill>
          <a:ln/>
        </p:spPr>
        <p:txBody>
          <a:bodyPr/>
          <a:lstStyle/>
          <a:p>
            <a:endParaRPr/>
          </a:p>
        </p:txBody>
      </p:sp>
      <p:pic>
        <p:nvPicPr>
          <p:cNvPr id="8" name="Image 0" descr="assets/ua_logo.png"/>
          <p:cNvPicPr>
            <a:picLocks noChangeAspect="1"/>
          </p:cNvPicPr>
          <p:nvPr/>
        </p:nvPicPr>
        <p:blipFill>
          <a:blip r:embed="rId3"/>
          <a:stretch>
            <a:fillRect/>
          </a:stretch>
        </p:blipFill>
        <p:spPr>
          <a:xfrm>
            <a:off x="8321040" y="5230368"/>
            <a:ext cx="1828800" cy="694944"/>
          </a:xfrm>
          <a:prstGeom prst="rect">
            <a:avLst/>
          </a:prstGeom>
        </p:spPr>
      </p:pic>
      <p:pic>
        <p:nvPicPr>
          <p:cNvPr id="9" name="Image 1" descr="assets/banner_logo.png"/>
          <p:cNvPicPr>
            <a:picLocks noChangeAspect="1"/>
          </p:cNvPicPr>
          <p:nvPr/>
        </p:nvPicPr>
        <p:blipFill>
          <a:blip r:embed="rId4"/>
          <a:stretch>
            <a:fillRect/>
          </a:stretch>
        </p:blipFill>
        <p:spPr>
          <a:xfrm>
            <a:off x="10241280" y="5330952"/>
            <a:ext cx="1371600" cy="4206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756</TotalTime>
  <Words>7270</Words>
  <Application>Microsoft Office PowerPoint</Application>
  <PresentationFormat>Widescreen</PresentationFormat>
  <Paragraphs>679</Paragraphs>
  <Slides>42</Slides>
  <Notes>41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42</vt:i4>
      </vt:variant>
    </vt:vector>
  </HeadingPairs>
  <TitlesOfParts>
    <vt:vector size="47"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Infectious Disease Emergencies</dc:title>
  <dc:subject>PptxGenJS Presentation</dc:subject>
  <dc:creator>Gerardo Gomez-Abundis, MD</dc:creator>
  <cp:lastModifiedBy>Gerardo Gomez</cp:lastModifiedBy>
  <cp:revision>17</cp:revision>
  <dcterms:created xsi:type="dcterms:W3CDTF">2026-08-07T08:21:10Z</dcterms:created>
  <dcterms:modified xsi:type="dcterms:W3CDTF">2026-08-11T06:10:25Z</dcterms:modified>
</cp:coreProperties>
</file>