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6" r:id="rId3"/>
    <p:sldId id="289" r:id="rId4"/>
    <p:sldId id="306" r:id="rId5"/>
    <p:sldId id="307" r:id="rId6"/>
    <p:sldId id="283" r:id="rId7"/>
    <p:sldId id="290" r:id="rId8"/>
    <p:sldId id="291" r:id="rId9"/>
    <p:sldId id="293" r:id="rId10"/>
    <p:sldId id="285" r:id="rId11"/>
    <p:sldId id="260" r:id="rId12"/>
    <p:sldId id="276" r:id="rId13"/>
    <p:sldId id="263" r:id="rId14"/>
    <p:sldId id="269" r:id="rId15"/>
    <p:sldId id="266" r:id="rId16"/>
    <p:sldId id="257" r:id="rId17"/>
    <p:sldId id="295" r:id="rId18"/>
    <p:sldId id="296" r:id="rId19"/>
    <p:sldId id="297" r:id="rId20"/>
    <p:sldId id="284" r:id="rId21"/>
    <p:sldId id="258" r:id="rId22"/>
    <p:sldId id="288" r:id="rId23"/>
    <p:sldId id="279" r:id="rId24"/>
    <p:sldId id="267" r:id="rId25"/>
    <p:sldId id="268" r:id="rId26"/>
    <p:sldId id="262" r:id="rId27"/>
    <p:sldId id="299" r:id="rId28"/>
    <p:sldId id="300" r:id="rId29"/>
    <p:sldId id="270" r:id="rId30"/>
    <p:sldId id="265" r:id="rId31"/>
    <p:sldId id="271" r:id="rId32"/>
    <p:sldId id="272" r:id="rId33"/>
    <p:sldId id="301" r:id="rId34"/>
    <p:sldId id="304" r:id="rId35"/>
    <p:sldId id="305" r:id="rId36"/>
    <p:sldId id="303" r:id="rId37"/>
    <p:sldId id="277" r:id="rId38"/>
    <p:sldId id="278" r:id="rId39"/>
    <p:sldId id="280" r:id="rId40"/>
    <p:sldId id="302" r:id="rId41"/>
    <p:sldId id="275" r:id="rId42"/>
    <p:sldId id="27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922B7D-57D9-4174-A4D2-71C8B3D597AC}" type="doc">
      <dgm:prSet loTypeId="urn:microsoft.com/office/officeart/2005/8/layout/arrow3" loCatId="relationship" qsTypeId="urn:microsoft.com/office/officeart/2005/8/quickstyle/simple1" qsCatId="simple" csTypeId="urn:microsoft.com/office/officeart/2005/8/colors/accent4_3" csCatId="accent4" phldr="1"/>
      <dgm:spPr/>
      <dgm:t>
        <a:bodyPr/>
        <a:lstStyle/>
        <a:p>
          <a:endParaRPr lang="en-US"/>
        </a:p>
      </dgm:t>
    </dgm:pt>
    <dgm:pt modelId="{9C758619-66B5-488D-B2B7-1A2452FB4B5F}">
      <dgm:prSet phldrT="[Text]"/>
      <dgm:spPr/>
      <dgm:t>
        <a:bodyPr/>
        <a:lstStyle/>
        <a:p>
          <a:r>
            <a:rPr lang="en-US">
              <a:solidFill>
                <a:srgbClr val="00B050"/>
              </a:solidFill>
              <a:latin typeface="Verdana (Body)"/>
            </a:rPr>
            <a:t>Side Effects</a:t>
          </a:r>
        </a:p>
        <a:p>
          <a:r>
            <a:rPr lang="en-US">
              <a:solidFill>
                <a:srgbClr val="00B050"/>
              </a:solidFill>
              <a:latin typeface="Verdana (Body)"/>
            </a:rPr>
            <a:t>Infection</a:t>
          </a:r>
        </a:p>
        <a:p>
          <a:r>
            <a:rPr lang="en-US">
              <a:solidFill>
                <a:srgbClr val="00B050"/>
              </a:solidFill>
              <a:latin typeface="Verdana (Body)"/>
            </a:rPr>
            <a:t>Malignancy</a:t>
          </a:r>
        </a:p>
      </dgm:t>
    </dgm:pt>
    <dgm:pt modelId="{C9CA8E3B-E204-4601-88A3-C8271A1E6583}" type="parTrans" cxnId="{03B8EBC3-D4E8-42C2-AEB3-5CA38CBA5345}">
      <dgm:prSet/>
      <dgm:spPr/>
      <dgm:t>
        <a:bodyPr/>
        <a:lstStyle/>
        <a:p>
          <a:endParaRPr lang="en-US">
            <a:latin typeface="Verdana (Body)"/>
          </a:endParaRPr>
        </a:p>
      </dgm:t>
    </dgm:pt>
    <dgm:pt modelId="{728FFFF9-015B-4C7A-A459-9C931E26D1E4}" type="sibTrans" cxnId="{03B8EBC3-D4E8-42C2-AEB3-5CA38CBA5345}">
      <dgm:prSet/>
      <dgm:spPr/>
      <dgm:t>
        <a:bodyPr/>
        <a:lstStyle/>
        <a:p>
          <a:endParaRPr lang="en-US">
            <a:latin typeface="Verdana (Body)"/>
          </a:endParaRPr>
        </a:p>
      </dgm:t>
    </dgm:pt>
    <dgm:pt modelId="{1FA02D4F-804A-46F9-B9F3-62837C5E6D19}">
      <dgm:prSet phldrT="[Text]"/>
      <dgm:spPr/>
      <dgm:t>
        <a:bodyPr/>
        <a:lstStyle/>
        <a:p>
          <a:r>
            <a:rPr lang="en-US">
              <a:solidFill>
                <a:srgbClr val="00B050"/>
              </a:solidFill>
              <a:latin typeface="Verdana (Body)"/>
            </a:rPr>
            <a:t>Rejection</a:t>
          </a:r>
        </a:p>
      </dgm:t>
    </dgm:pt>
    <dgm:pt modelId="{E7A95409-1B22-4BDC-9BB3-172FB3B3CC99}" type="parTrans" cxnId="{4C50009E-A34F-4049-97B2-F34B84E3EDC8}">
      <dgm:prSet/>
      <dgm:spPr/>
      <dgm:t>
        <a:bodyPr/>
        <a:lstStyle/>
        <a:p>
          <a:endParaRPr lang="en-US">
            <a:latin typeface="Verdana (Body)"/>
          </a:endParaRPr>
        </a:p>
      </dgm:t>
    </dgm:pt>
    <dgm:pt modelId="{2960F825-77AF-4684-AE8B-0F1435FB5B3D}" type="sibTrans" cxnId="{4C50009E-A34F-4049-97B2-F34B84E3EDC8}">
      <dgm:prSet/>
      <dgm:spPr/>
      <dgm:t>
        <a:bodyPr/>
        <a:lstStyle/>
        <a:p>
          <a:endParaRPr lang="en-US">
            <a:latin typeface="Verdana (Body)"/>
          </a:endParaRPr>
        </a:p>
      </dgm:t>
    </dgm:pt>
    <dgm:pt modelId="{1C2FE06E-3FA6-4DEB-B568-2602BF869218}" type="pres">
      <dgm:prSet presAssocID="{97922B7D-57D9-4174-A4D2-71C8B3D597AC}" presName="compositeShape" presStyleCnt="0">
        <dgm:presLayoutVars>
          <dgm:chMax val="2"/>
          <dgm:dir/>
          <dgm:resizeHandles val="exact"/>
        </dgm:presLayoutVars>
      </dgm:prSet>
      <dgm:spPr/>
    </dgm:pt>
    <dgm:pt modelId="{ABF67896-3025-4576-B79C-377A6FEACD09}" type="pres">
      <dgm:prSet presAssocID="{97922B7D-57D9-4174-A4D2-71C8B3D597AC}" presName="divider" presStyleLbl="fgShp" presStyleIdx="0" presStyleCnt="1"/>
      <dgm:spPr/>
    </dgm:pt>
    <dgm:pt modelId="{1DF08E08-D7E0-4A40-A4CB-04CE05136149}" type="pres">
      <dgm:prSet presAssocID="{9C758619-66B5-488D-B2B7-1A2452FB4B5F}" presName="downArrow" presStyleLbl="node1" presStyleIdx="0" presStyleCnt="2" custScaleX="40640"/>
      <dgm:spPr/>
    </dgm:pt>
    <dgm:pt modelId="{33A049A8-3707-4500-BF92-52150A062EBB}" type="pres">
      <dgm:prSet presAssocID="{9C758619-66B5-488D-B2B7-1A2452FB4B5F}" presName="downArrowText" presStyleLbl="revTx" presStyleIdx="0" presStyleCnt="2" custLinFactNeighborX="5313">
        <dgm:presLayoutVars>
          <dgm:bulletEnabled val="1"/>
        </dgm:presLayoutVars>
      </dgm:prSet>
      <dgm:spPr/>
    </dgm:pt>
    <dgm:pt modelId="{97655392-AE5F-4EDC-9EFD-7F5EEF96E116}" type="pres">
      <dgm:prSet presAssocID="{1FA02D4F-804A-46F9-B9F3-62837C5E6D19}" presName="upArrow" presStyleLbl="node1" presStyleIdx="1" presStyleCnt="2" custScaleX="44887"/>
      <dgm:spPr/>
    </dgm:pt>
    <dgm:pt modelId="{860C8830-4A54-4E53-AF09-4BCC21CA94BC}" type="pres">
      <dgm:prSet presAssocID="{1FA02D4F-804A-46F9-B9F3-62837C5E6D19}" presName="upArrowText" presStyleLbl="revTx" presStyleIdx="1" presStyleCnt="2" custLinFactNeighborX="-7872" custLinFactNeighborY="0">
        <dgm:presLayoutVars>
          <dgm:bulletEnabled val="1"/>
        </dgm:presLayoutVars>
      </dgm:prSet>
      <dgm:spPr/>
    </dgm:pt>
  </dgm:ptLst>
  <dgm:cxnLst>
    <dgm:cxn modelId="{66664B65-D01E-4069-BB7A-24C1C82462C3}" type="presOf" srcId="{97922B7D-57D9-4174-A4D2-71C8B3D597AC}" destId="{1C2FE06E-3FA6-4DEB-B568-2602BF869218}" srcOrd="0" destOrd="0" presId="urn:microsoft.com/office/officeart/2005/8/layout/arrow3"/>
    <dgm:cxn modelId="{4C50009E-A34F-4049-97B2-F34B84E3EDC8}" srcId="{97922B7D-57D9-4174-A4D2-71C8B3D597AC}" destId="{1FA02D4F-804A-46F9-B9F3-62837C5E6D19}" srcOrd="1" destOrd="0" parTransId="{E7A95409-1B22-4BDC-9BB3-172FB3B3CC99}" sibTransId="{2960F825-77AF-4684-AE8B-0F1435FB5B3D}"/>
    <dgm:cxn modelId="{E3B2F4B3-E5D8-4988-A509-48EF404EC7E3}" type="presOf" srcId="{1FA02D4F-804A-46F9-B9F3-62837C5E6D19}" destId="{860C8830-4A54-4E53-AF09-4BCC21CA94BC}" srcOrd="0" destOrd="0" presId="urn:microsoft.com/office/officeart/2005/8/layout/arrow3"/>
    <dgm:cxn modelId="{03B8EBC3-D4E8-42C2-AEB3-5CA38CBA5345}" srcId="{97922B7D-57D9-4174-A4D2-71C8B3D597AC}" destId="{9C758619-66B5-488D-B2B7-1A2452FB4B5F}" srcOrd="0" destOrd="0" parTransId="{C9CA8E3B-E204-4601-88A3-C8271A1E6583}" sibTransId="{728FFFF9-015B-4C7A-A459-9C931E26D1E4}"/>
    <dgm:cxn modelId="{C7C0FBC6-9006-4A69-9FC2-828A003FEEA0}" type="presOf" srcId="{9C758619-66B5-488D-B2B7-1A2452FB4B5F}" destId="{33A049A8-3707-4500-BF92-52150A062EBB}" srcOrd="0" destOrd="0" presId="urn:microsoft.com/office/officeart/2005/8/layout/arrow3"/>
    <dgm:cxn modelId="{243D96AB-1E1F-4737-98C2-D475C542D752}" type="presParOf" srcId="{1C2FE06E-3FA6-4DEB-B568-2602BF869218}" destId="{ABF67896-3025-4576-B79C-377A6FEACD09}" srcOrd="0" destOrd="0" presId="urn:microsoft.com/office/officeart/2005/8/layout/arrow3"/>
    <dgm:cxn modelId="{0CC61B5C-E9B6-471C-A388-25A2486DEF6B}" type="presParOf" srcId="{1C2FE06E-3FA6-4DEB-B568-2602BF869218}" destId="{1DF08E08-D7E0-4A40-A4CB-04CE05136149}" srcOrd="1" destOrd="0" presId="urn:microsoft.com/office/officeart/2005/8/layout/arrow3"/>
    <dgm:cxn modelId="{60E83D82-2AAE-4958-943A-F73E6C5690CA}" type="presParOf" srcId="{1C2FE06E-3FA6-4DEB-B568-2602BF869218}" destId="{33A049A8-3707-4500-BF92-52150A062EBB}" srcOrd="2" destOrd="0" presId="urn:microsoft.com/office/officeart/2005/8/layout/arrow3"/>
    <dgm:cxn modelId="{3D01F6CF-C5B3-4B86-90C9-0940DDED47E1}" type="presParOf" srcId="{1C2FE06E-3FA6-4DEB-B568-2602BF869218}" destId="{97655392-AE5F-4EDC-9EFD-7F5EEF96E116}" srcOrd="3" destOrd="0" presId="urn:microsoft.com/office/officeart/2005/8/layout/arrow3"/>
    <dgm:cxn modelId="{90C15152-0B4B-4D56-B28D-359BF5BDE7B3}" type="presParOf" srcId="{1C2FE06E-3FA6-4DEB-B568-2602BF869218}" destId="{860C8830-4A54-4E53-AF09-4BCC21CA94BC}"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D42812-C621-C740-BFD4-C92988107DF1}" type="doc">
      <dgm:prSet loTypeId="urn:microsoft.com/office/officeart/2005/8/layout/list1" loCatId="" qsTypeId="urn:microsoft.com/office/officeart/2005/8/quickstyle/simple1" qsCatId="simple" csTypeId="urn:microsoft.com/office/officeart/2005/8/colors/colorful2" csCatId="colorful" phldr="1"/>
      <dgm:spPr/>
      <dgm:t>
        <a:bodyPr/>
        <a:lstStyle/>
        <a:p>
          <a:endParaRPr lang="en-US"/>
        </a:p>
      </dgm:t>
    </dgm:pt>
    <dgm:pt modelId="{9284E2B6-1927-A44B-9B97-ED75C38340BA}">
      <dgm:prSet phldrT="[Text]" custT="1"/>
      <dgm:spPr/>
      <dgm:t>
        <a:bodyPr/>
        <a:lstStyle/>
        <a:p>
          <a:r>
            <a:rPr lang="en-US" sz="2000" dirty="0"/>
            <a:t>Phase 1: Induction</a:t>
          </a:r>
          <a:r>
            <a:rPr lang="en-US" sz="2800" dirty="0"/>
            <a:t> </a:t>
          </a:r>
          <a:endParaRPr lang="en-US" sz="2000" dirty="0"/>
        </a:p>
      </dgm:t>
    </dgm:pt>
    <dgm:pt modelId="{FEFC4C6E-5F1D-024B-979A-F221826B4F22}" type="parTrans" cxnId="{5CEADC2B-6C62-0247-A4F4-381E85D820EB}">
      <dgm:prSet/>
      <dgm:spPr/>
      <dgm:t>
        <a:bodyPr/>
        <a:lstStyle/>
        <a:p>
          <a:endParaRPr lang="en-US" sz="2400"/>
        </a:p>
      </dgm:t>
    </dgm:pt>
    <dgm:pt modelId="{2B62E29A-D985-8042-9540-56A849F68091}" type="sibTrans" cxnId="{5CEADC2B-6C62-0247-A4F4-381E85D820EB}">
      <dgm:prSet/>
      <dgm:spPr/>
      <dgm:t>
        <a:bodyPr/>
        <a:lstStyle/>
        <a:p>
          <a:endParaRPr lang="en-US" sz="2400"/>
        </a:p>
      </dgm:t>
    </dgm:pt>
    <dgm:pt modelId="{1D6752F7-8C6E-4B40-BE5E-2E11AD557871}">
      <dgm:prSet phldrT="[Text]" custT="1"/>
      <dgm:spPr/>
      <dgm:t>
        <a:bodyPr/>
        <a:lstStyle/>
        <a:p>
          <a:pPr marL="0" lvl="0" indent="0" algn="l" defTabSz="889000">
            <a:lnSpc>
              <a:spcPct val="90000"/>
            </a:lnSpc>
            <a:spcBef>
              <a:spcPct val="0"/>
            </a:spcBef>
            <a:spcAft>
              <a:spcPct val="35000"/>
            </a:spcAft>
            <a:buNone/>
          </a:pPr>
          <a:r>
            <a:rPr lang="en-US" sz="2000" kern="1200" dirty="0">
              <a:solidFill>
                <a:prstClr val="white"/>
              </a:solidFill>
              <a:latin typeface="Aptos" panose="02110004020202020204"/>
              <a:ea typeface="+mn-ea"/>
              <a:cs typeface="+mn-cs"/>
            </a:rPr>
            <a:t>Phase 2: Maintenance</a:t>
          </a:r>
        </a:p>
      </dgm:t>
    </dgm:pt>
    <dgm:pt modelId="{0D353B72-2437-984A-998C-3DF8559FB65F}" type="parTrans" cxnId="{B7E2C2D0-FCDB-034F-9846-3509C0C3AD17}">
      <dgm:prSet/>
      <dgm:spPr/>
      <dgm:t>
        <a:bodyPr/>
        <a:lstStyle/>
        <a:p>
          <a:endParaRPr lang="en-US" sz="2400"/>
        </a:p>
      </dgm:t>
    </dgm:pt>
    <dgm:pt modelId="{74BB3EE2-45FD-DB4F-ABF6-5E1DA201CA76}" type="sibTrans" cxnId="{B7E2C2D0-FCDB-034F-9846-3509C0C3AD17}">
      <dgm:prSet/>
      <dgm:spPr/>
      <dgm:t>
        <a:bodyPr/>
        <a:lstStyle/>
        <a:p>
          <a:endParaRPr lang="en-US" sz="2400"/>
        </a:p>
      </dgm:t>
    </dgm:pt>
    <dgm:pt modelId="{77A4FB03-4492-F844-B9CE-20617663CF1B}">
      <dgm:prSet phldrT="[Text]" custT="1"/>
      <dgm:spPr/>
      <dgm:t>
        <a:bodyPr/>
        <a:lstStyle/>
        <a:p>
          <a:r>
            <a:rPr lang="en-US" sz="1600" dirty="0"/>
            <a:t>Standard double or triple drug regimen depending on organ</a:t>
          </a:r>
        </a:p>
      </dgm:t>
    </dgm:pt>
    <dgm:pt modelId="{9D34F050-A5B3-674F-99F1-00D21676488B}" type="parTrans" cxnId="{2F4759D3-7228-DA46-9B56-74B36508D9EF}">
      <dgm:prSet/>
      <dgm:spPr/>
      <dgm:t>
        <a:bodyPr/>
        <a:lstStyle/>
        <a:p>
          <a:endParaRPr lang="en-US" sz="2400"/>
        </a:p>
      </dgm:t>
    </dgm:pt>
    <dgm:pt modelId="{F6A9B163-4EB3-F244-9664-68482418A805}" type="sibTrans" cxnId="{2F4759D3-7228-DA46-9B56-74B36508D9EF}">
      <dgm:prSet/>
      <dgm:spPr/>
      <dgm:t>
        <a:bodyPr/>
        <a:lstStyle/>
        <a:p>
          <a:endParaRPr lang="en-US" sz="2400"/>
        </a:p>
      </dgm:t>
    </dgm:pt>
    <dgm:pt modelId="{0B2EA16E-1B24-284F-8D2A-C1315DF07B8F}">
      <dgm:prSet phldrT="[Text]" custT="1"/>
      <dgm:spPr/>
      <dgm:t>
        <a:bodyPr/>
        <a:lstStyle/>
        <a:p>
          <a:r>
            <a:rPr lang="en-US" sz="1600" dirty="0"/>
            <a:t>Balancing act between risk of infection and risk of rejection</a:t>
          </a:r>
        </a:p>
      </dgm:t>
    </dgm:pt>
    <dgm:pt modelId="{036BE2A1-E1B6-764B-9679-30ACB57484B1}" type="parTrans" cxnId="{41822557-A99E-C441-913A-864F5546F64A}">
      <dgm:prSet/>
      <dgm:spPr/>
      <dgm:t>
        <a:bodyPr/>
        <a:lstStyle/>
        <a:p>
          <a:endParaRPr lang="en-US" sz="2400"/>
        </a:p>
      </dgm:t>
    </dgm:pt>
    <dgm:pt modelId="{55620FEA-944D-514D-A24F-6456012F4CE1}" type="sibTrans" cxnId="{41822557-A99E-C441-913A-864F5546F64A}">
      <dgm:prSet/>
      <dgm:spPr/>
      <dgm:t>
        <a:bodyPr/>
        <a:lstStyle/>
        <a:p>
          <a:endParaRPr lang="en-US" sz="2400"/>
        </a:p>
      </dgm:t>
    </dgm:pt>
    <dgm:pt modelId="{EE15ADAE-FD06-4679-AA36-67C7C7A1A17C}">
      <dgm:prSet phldrT="[Text]" custT="1"/>
      <dgm:spPr/>
      <dgm:t>
        <a:bodyPr/>
        <a:lstStyle/>
        <a:p>
          <a:pPr marL="0" lvl="0" indent="0" algn="l" defTabSz="889000">
            <a:lnSpc>
              <a:spcPct val="90000"/>
            </a:lnSpc>
            <a:spcBef>
              <a:spcPct val="0"/>
            </a:spcBef>
            <a:spcAft>
              <a:spcPct val="35000"/>
            </a:spcAft>
            <a:buNone/>
          </a:pPr>
          <a:r>
            <a:rPr lang="en-US" sz="2000" kern="1200" dirty="0">
              <a:solidFill>
                <a:prstClr val="white"/>
              </a:solidFill>
              <a:latin typeface="Aptos" panose="02110004020202020204"/>
              <a:ea typeface="+mn-ea"/>
              <a:cs typeface="+mn-cs"/>
            </a:rPr>
            <a:t>Phase 3: Rescue</a:t>
          </a:r>
        </a:p>
      </dgm:t>
    </dgm:pt>
    <dgm:pt modelId="{E98ACCBD-9363-4EE7-A848-61D5DDA1E0EF}" type="parTrans" cxnId="{230F5D44-8F65-484E-B58F-A6384C980245}">
      <dgm:prSet/>
      <dgm:spPr/>
      <dgm:t>
        <a:bodyPr/>
        <a:lstStyle/>
        <a:p>
          <a:endParaRPr lang="en-US" sz="2400"/>
        </a:p>
      </dgm:t>
    </dgm:pt>
    <dgm:pt modelId="{5A010B9D-664A-475C-920D-8963B54D9810}" type="sibTrans" cxnId="{230F5D44-8F65-484E-B58F-A6384C980245}">
      <dgm:prSet/>
      <dgm:spPr/>
      <dgm:t>
        <a:bodyPr/>
        <a:lstStyle/>
        <a:p>
          <a:endParaRPr lang="en-US" sz="2400"/>
        </a:p>
      </dgm:t>
    </dgm:pt>
    <dgm:pt modelId="{EFCC8B26-1DCC-43E8-8310-294A508A7C54}">
      <dgm:prSet phldrT="[Text]" custT="1"/>
      <dgm:spPr/>
      <dgm:t>
        <a:bodyPr/>
        <a:lstStyle/>
        <a:p>
          <a:r>
            <a:rPr lang="en-US" sz="1600" dirty="0"/>
            <a:t>Optimization of immunosuppression regimen</a:t>
          </a:r>
          <a:endParaRPr lang="en-US" dirty="0"/>
        </a:p>
      </dgm:t>
    </dgm:pt>
    <dgm:pt modelId="{633AE310-0CF7-4DE4-8804-4EE326CC1D35}" type="parTrans" cxnId="{5639728A-EC51-4882-AC2F-96FBF4C867E9}">
      <dgm:prSet/>
      <dgm:spPr/>
      <dgm:t>
        <a:bodyPr/>
        <a:lstStyle/>
        <a:p>
          <a:endParaRPr lang="en-US" sz="2400"/>
        </a:p>
      </dgm:t>
    </dgm:pt>
    <dgm:pt modelId="{96703799-168F-4DCE-985F-9065221BFF34}" type="sibTrans" cxnId="{5639728A-EC51-4882-AC2F-96FBF4C867E9}">
      <dgm:prSet/>
      <dgm:spPr/>
      <dgm:t>
        <a:bodyPr/>
        <a:lstStyle/>
        <a:p>
          <a:endParaRPr lang="en-US" sz="2400"/>
        </a:p>
      </dgm:t>
    </dgm:pt>
    <dgm:pt modelId="{7C5CAAF0-2204-4D0B-B9AE-DF63173CFB00}">
      <dgm:prSet phldrT="[Text]" custT="1"/>
      <dgm:spPr/>
      <dgm:t>
        <a:bodyPr/>
        <a:lstStyle/>
        <a:p>
          <a:r>
            <a:rPr lang="en-US" sz="1600" dirty="0"/>
            <a:t>Prevent additional rejection episodes</a:t>
          </a:r>
        </a:p>
      </dgm:t>
    </dgm:pt>
    <dgm:pt modelId="{447595EC-ADE5-4CB5-9797-4D9A3E031861}" type="parTrans" cxnId="{9EA19475-7F4C-4310-82BE-07F9210C6299}">
      <dgm:prSet/>
      <dgm:spPr/>
      <dgm:t>
        <a:bodyPr/>
        <a:lstStyle/>
        <a:p>
          <a:endParaRPr lang="en-US" sz="2400"/>
        </a:p>
      </dgm:t>
    </dgm:pt>
    <dgm:pt modelId="{96F72BDF-2980-495F-AF98-46F3A7FA1004}" type="sibTrans" cxnId="{9EA19475-7F4C-4310-82BE-07F9210C6299}">
      <dgm:prSet/>
      <dgm:spPr/>
      <dgm:t>
        <a:bodyPr/>
        <a:lstStyle/>
        <a:p>
          <a:endParaRPr lang="en-US" sz="2400"/>
        </a:p>
      </dgm:t>
    </dgm:pt>
    <dgm:pt modelId="{6E75C920-FABA-4161-BF96-DF0D4AE5E6B9}">
      <dgm:prSet phldrT="[Text]" custT="1"/>
      <dgm:spPr/>
      <dgm:t>
        <a:bodyPr/>
        <a:lstStyle/>
        <a:p>
          <a:r>
            <a:rPr lang="en-US" sz="1600" dirty="0"/>
            <a:t>Increased risk of infections</a:t>
          </a:r>
        </a:p>
      </dgm:t>
    </dgm:pt>
    <dgm:pt modelId="{10EDD9A1-71C3-463C-8474-7E25C70CF2EC}" type="parTrans" cxnId="{019425C6-0047-4759-80C3-62CD8A6B1B1A}">
      <dgm:prSet/>
      <dgm:spPr/>
      <dgm:t>
        <a:bodyPr/>
        <a:lstStyle/>
        <a:p>
          <a:endParaRPr lang="en-US" sz="2400"/>
        </a:p>
      </dgm:t>
    </dgm:pt>
    <dgm:pt modelId="{46379EB4-AF1F-4B0D-BBDB-6DED7E0CB0D9}" type="sibTrans" cxnId="{019425C6-0047-4759-80C3-62CD8A6B1B1A}">
      <dgm:prSet/>
      <dgm:spPr/>
      <dgm:t>
        <a:bodyPr/>
        <a:lstStyle/>
        <a:p>
          <a:endParaRPr lang="en-US" sz="2400"/>
        </a:p>
      </dgm:t>
    </dgm:pt>
    <dgm:pt modelId="{5AB9BF6A-EAFE-6A4F-85B8-54AB0A68A35C}">
      <dgm:prSet phldrT="[Text]" custT="1"/>
      <dgm:spPr/>
      <dgm:t>
        <a:bodyPr/>
        <a:lstStyle/>
        <a:p>
          <a:r>
            <a:rPr lang="en-US" sz="1600" dirty="0"/>
            <a:t>High potency therapy used early post-transplant to reduce the risk of rejection</a:t>
          </a:r>
        </a:p>
      </dgm:t>
    </dgm:pt>
    <dgm:pt modelId="{C01AF215-E64B-EE44-A4C4-4F12EBD89C72}" type="sibTrans" cxnId="{0D7B6F92-320F-9046-9815-515A1E29F981}">
      <dgm:prSet/>
      <dgm:spPr/>
      <dgm:t>
        <a:bodyPr/>
        <a:lstStyle/>
        <a:p>
          <a:endParaRPr lang="en-US" sz="2400"/>
        </a:p>
      </dgm:t>
    </dgm:pt>
    <dgm:pt modelId="{07AFC5EF-FF66-F445-BAFA-EA1483D0146A}" type="parTrans" cxnId="{0D7B6F92-320F-9046-9815-515A1E29F981}">
      <dgm:prSet/>
      <dgm:spPr/>
      <dgm:t>
        <a:bodyPr/>
        <a:lstStyle/>
        <a:p>
          <a:endParaRPr lang="en-US" sz="2400"/>
        </a:p>
      </dgm:t>
    </dgm:pt>
    <dgm:pt modelId="{5F217515-8FD0-F144-9FCD-1AD31694AC77}">
      <dgm:prSet phldrT="[Text]" custT="1"/>
      <dgm:spPr/>
      <dgm:t>
        <a:bodyPr/>
        <a:lstStyle/>
        <a:p>
          <a:r>
            <a:rPr lang="en-US" sz="1600" dirty="0"/>
            <a:t>Agent of choice</a:t>
          </a:r>
        </a:p>
      </dgm:t>
    </dgm:pt>
    <dgm:pt modelId="{B2FB5E98-4763-0F4C-8F01-5DB95E15D0C0}" type="sibTrans" cxnId="{33E9D5F1-7F99-1C40-8DF4-E9B857040DD3}">
      <dgm:prSet/>
      <dgm:spPr/>
      <dgm:t>
        <a:bodyPr/>
        <a:lstStyle/>
        <a:p>
          <a:endParaRPr lang="en-US" sz="2400"/>
        </a:p>
      </dgm:t>
    </dgm:pt>
    <dgm:pt modelId="{14EF5812-38F8-7447-A494-16CF568C5171}" type="parTrans" cxnId="{33E9D5F1-7F99-1C40-8DF4-E9B857040DD3}">
      <dgm:prSet/>
      <dgm:spPr/>
      <dgm:t>
        <a:bodyPr/>
        <a:lstStyle/>
        <a:p>
          <a:endParaRPr lang="en-US" sz="2400"/>
        </a:p>
      </dgm:t>
    </dgm:pt>
    <dgm:pt modelId="{8BB8CB53-7A0D-7B4D-9AB6-AE0DAFBFD899}">
      <dgm:prSet phldrT="[Text]" custT="1"/>
      <dgm:spPr/>
      <dgm:t>
        <a:bodyPr/>
        <a:lstStyle/>
        <a:p>
          <a:r>
            <a:rPr lang="en-US" sz="1600" dirty="0"/>
            <a:t>Center-specific protocols based on organ and risk factors</a:t>
          </a:r>
        </a:p>
      </dgm:t>
    </dgm:pt>
    <dgm:pt modelId="{836B048D-3916-4540-A5E1-5336D238DC11}" type="sibTrans" cxnId="{709C21D6-43B5-8243-B8F3-1A08E30AF132}">
      <dgm:prSet/>
      <dgm:spPr/>
      <dgm:t>
        <a:bodyPr/>
        <a:lstStyle/>
        <a:p>
          <a:endParaRPr lang="en-US" sz="2400"/>
        </a:p>
      </dgm:t>
    </dgm:pt>
    <dgm:pt modelId="{75E37401-BD81-594B-BC2E-1C4354FA2650}" type="parTrans" cxnId="{709C21D6-43B5-8243-B8F3-1A08E30AF132}">
      <dgm:prSet/>
      <dgm:spPr/>
      <dgm:t>
        <a:bodyPr/>
        <a:lstStyle/>
        <a:p>
          <a:endParaRPr lang="en-US" sz="2400"/>
        </a:p>
      </dgm:t>
    </dgm:pt>
    <dgm:pt modelId="{9E130C4F-AF80-264A-8186-E28712CFA94D}">
      <dgm:prSet phldrT="[Text]" custT="1"/>
      <dgm:spPr/>
      <dgm:t>
        <a:bodyPr/>
        <a:lstStyle/>
        <a:p>
          <a:r>
            <a:rPr lang="en-US" sz="1600" dirty="0"/>
            <a:t>Depleting and non-depleting antibody products</a:t>
          </a:r>
        </a:p>
      </dgm:t>
    </dgm:pt>
    <dgm:pt modelId="{67587B9C-2724-0A4F-A72B-634DD71DC59F}" type="sibTrans" cxnId="{C4A21F44-DF02-6D4B-B64B-78FD1CE5FDCA}">
      <dgm:prSet/>
      <dgm:spPr/>
      <dgm:t>
        <a:bodyPr/>
        <a:lstStyle/>
        <a:p>
          <a:endParaRPr lang="en-US" sz="2400"/>
        </a:p>
      </dgm:t>
    </dgm:pt>
    <dgm:pt modelId="{4599BF79-7512-2944-BF22-CDF6464A7105}" type="parTrans" cxnId="{C4A21F44-DF02-6D4B-B64B-78FD1CE5FDCA}">
      <dgm:prSet/>
      <dgm:spPr/>
      <dgm:t>
        <a:bodyPr/>
        <a:lstStyle/>
        <a:p>
          <a:endParaRPr lang="en-US" sz="2400"/>
        </a:p>
      </dgm:t>
    </dgm:pt>
    <dgm:pt modelId="{AB8A7F05-EF26-48A3-B71D-5AAAD30550F2}">
      <dgm:prSet phldr="0"/>
      <dgm:spPr/>
      <dgm:t>
        <a:bodyPr/>
        <a:lstStyle/>
        <a:p>
          <a:pPr rtl="0"/>
          <a:r>
            <a:rPr lang="en-US" sz="1600" dirty="0"/>
            <a:t>The baseline </a:t>
          </a:r>
          <a:r>
            <a:rPr lang="en-US" sz="1600" dirty="0">
              <a:latin typeface="Aptos Display" panose="02110004020202020204"/>
            </a:rPr>
            <a:t>immunosuppression </a:t>
          </a:r>
          <a:r>
            <a:rPr lang="en-US" sz="1600" dirty="0"/>
            <a:t>is failing</a:t>
          </a:r>
          <a:r>
            <a:rPr lang="en-US" sz="1600" dirty="0">
              <a:latin typeface="Aptos Display" panose="02110004020202020204"/>
            </a:rPr>
            <a:t> (rejection)</a:t>
          </a:r>
        </a:p>
      </dgm:t>
    </dgm:pt>
    <dgm:pt modelId="{626955DC-11F9-48FE-A0F1-7AFA44948B1F}" type="parTrans" cxnId="{529108E9-FBF7-4C3B-821B-70F050345E91}">
      <dgm:prSet/>
      <dgm:spPr/>
      <dgm:t>
        <a:bodyPr/>
        <a:lstStyle/>
        <a:p>
          <a:endParaRPr lang="en-US"/>
        </a:p>
      </dgm:t>
    </dgm:pt>
    <dgm:pt modelId="{10A04CFF-7383-4156-93B1-1F872C9C7043}" type="sibTrans" cxnId="{529108E9-FBF7-4C3B-821B-70F050345E91}">
      <dgm:prSet/>
      <dgm:spPr/>
      <dgm:t>
        <a:bodyPr/>
        <a:lstStyle/>
        <a:p>
          <a:endParaRPr lang="en-US"/>
        </a:p>
      </dgm:t>
    </dgm:pt>
    <dgm:pt modelId="{8CC62609-43BE-A442-8750-3CE433C7CF8A}" type="pres">
      <dgm:prSet presAssocID="{A7D42812-C621-C740-BFD4-C92988107DF1}" presName="linear" presStyleCnt="0">
        <dgm:presLayoutVars>
          <dgm:dir/>
          <dgm:animLvl val="lvl"/>
          <dgm:resizeHandles val="exact"/>
        </dgm:presLayoutVars>
      </dgm:prSet>
      <dgm:spPr/>
    </dgm:pt>
    <dgm:pt modelId="{BF9D00F8-57C7-DF49-B99D-A9A800451396}" type="pres">
      <dgm:prSet presAssocID="{9284E2B6-1927-A44B-9B97-ED75C38340BA}" presName="parentLin" presStyleCnt="0"/>
      <dgm:spPr/>
    </dgm:pt>
    <dgm:pt modelId="{9433D959-1D2E-DF49-9AC5-C86FD5D66AA0}" type="pres">
      <dgm:prSet presAssocID="{9284E2B6-1927-A44B-9B97-ED75C38340BA}" presName="parentLeftMargin" presStyleLbl="node1" presStyleIdx="0" presStyleCnt="3"/>
      <dgm:spPr/>
    </dgm:pt>
    <dgm:pt modelId="{A5DC92B0-1549-2140-A1AB-AF2EB93EC848}" type="pres">
      <dgm:prSet presAssocID="{9284E2B6-1927-A44B-9B97-ED75C38340BA}" presName="parentText" presStyleLbl="node1" presStyleIdx="0" presStyleCnt="3">
        <dgm:presLayoutVars>
          <dgm:chMax val="0"/>
          <dgm:bulletEnabled val="1"/>
        </dgm:presLayoutVars>
      </dgm:prSet>
      <dgm:spPr/>
    </dgm:pt>
    <dgm:pt modelId="{A28AAA5B-F722-E940-8D1B-F79824FF0D81}" type="pres">
      <dgm:prSet presAssocID="{9284E2B6-1927-A44B-9B97-ED75C38340BA}" presName="negativeSpace" presStyleCnt="0"/>
      <dgm:spPr/>
    </dgm:pt>
    <dgm:pt modelId="{C76AE3E6-B5CF-7541-B78B-8E91FC05A694}" type="pres">
      <dgm:prSet presAssocID="{9284E2B6-1927-A44B-9B97-ED75C38340BA}" presName="childText" presStyleLbl="conFgAcc1" presStyleIdx="0" presStyleCnt="3">
        <dgm:presLayoutVars>
          <dgm:bulletEnabled val="1"/>
        </dgm:presLayoutVars>
      </dgm:prSet>
      <dgm:spPr/>
    </dgm:pt>
    <dgm:pt modelId="{C8CCB56B-7F1E-3444-8F98-F55E0EB91D96}" type="pres">
      <dgm:prSet presAssocID="{2B62E29A-D985-8042-9540-56A849F68091}" presName="spaceBetweenRectangles" presStyleCnt="0"/>
      <dgm:spPr/>
    </dgm:pt>
    <dgm:pt modelId="{C83EC169-F196-6B4D-8B2E-8A3F7D14DD30}" type="pres">
      <dgm:prSet presAssocID="{1D6752F7-8C6E-4B40-BE5E-2E11AD557871}" presName="parentLin" presStyleCnt="0"/>
      <dgm:spPr/>
    </dgm:pt>
    <dgm:pt modelId="{99D14673-EB2E-2640-9FDB-084D782A497D}" type="pres">
      <dgm:prSet presAssocID="{1D6752F7-8C6E-4B40-BE5E-2E11AD557871}" presName="parentLeftMargin" presStyleLbl="node1" presStyleIdx="0" presStyleCnt="3"/>
      <dgm:spPr/>
    </dgm:pt>
    <dgm:pt modelId="{7C3E0335-7DCE-4346-A289-D04FA9FA3815}" type="pres">
      <dgm:prSet presAssocID="{1D6752F7-8C6E-4B40-BE5E-2E11AD557871}" presName="parentText" presStyleLbl="node1" presStyleIdx="1" presStyleCnt="3">
        <dgm:presLayoutVars>
          <dgm:chMax val="0"/>
          <dgm:bulletEnabled val="1"/>
        </dgm:presLayoutVars>
      </dgm:prSet>
      <dgm:spPr/>
    </dgm:pt>
    <dgm:pt modelId="{A900B1F6-0814-8E47-B0B7-958B1D9820FE}" type="pres">
      <dgm:prSet presAssocID="{1D6752F7-8C6E-4B40-BE5E-2E11AD557871}" presName="negativeSpace" presStyleCnt="0"/>
      <dgm:spPr/>
    </dgm:pt>
    <dgm:pt modelId="{58C12266-7ADA-9145-94E3-01DEDE37C0BB}" type="pres">
      <dgm:prSet presAssocID="{1D6752F7-8C6E-4B40-BE5E-2E11AD557871}" presName="childText" presStyleLbl="conFgAcc1" presStyleIdx="1" presStyleCnt="3">
        <dgm:presLayoutVars>
          <dgm:bulletEnabled val="1"/>
        </dgm:presLayoutVars>
      </dgm:prSet>
      <dgm:spPr/>
    </dgm:pt>
    <dgm:pt modelId="{172ADB6D-2BF4-4BA7-8B02-A6B73C545970}" type="pres">
      <dgm:prSet presAssocID="{74BB3EE2-45FD-DB4F-ABF6-5E1DA201CA76}" presName="spaceBetweenRectangles" presStyleCnt="0"/>
      <dgm:spPr/>
    </dgm:pt>
    <dgm:pt modelId="{083A0E22-F241-4630-ACA7-C2889CAE699F}" type="pres">
      <dgm:prSet presAssocID="{EE15ADAE-FD06-4679-AA36-67C7C7A1A17C}" presName="parentLin" presStyleCnt="0"/>
      <dgm:spPr/>
    </dgm:pt>
    <dgm:pt modelId="{9055F4DA-F97F-4249-A35C-7A9FD850F367}" type="pres">
      <dgm:prSet presAssocID="{EE15ADAE-FD06-4679-AA36-67C7C7A1A17C}" presName="parentLeftMargin" presStyleLbl="node1" presStyleIdx="1" presStyleCnt="3"/>
      <dgm:spPr/>
    </dgm:pt>
    <dgm:pt modelId="{783E449C-0814-4D39-9335-DFD3D03DB133}" type="pres">
      <dgm:prSet presAssocID="{EE15ADAE-FD06-4679-AA36-67C7C7A1A17C}" presName="parentText" presStyleLbl="node1" presStyleIdx="2" presStyleCnt="3">
        <dgm:presLayoutVars>
          <dgm:chMax val="0"/>
          <dgm:bulletEnabled val="1"/>
        </dgm:presLayoutVars>
      </dgm:prSet>
      <dgm:spPr/>
    </dgm:pt>
    <dgm:pt modelId="{DBDA1DA6-8A3A-403D-AAF8-967AA3386208}" type="pres">
      <dgm:prSet presAssocID="{EE15ADAE-FD06-4679-AA36-67C7C7A1A17C}" presName="negativeSpace" presStyleCnt="0"/>
      <dgm:spPr/>
    </dgm:pt>
    <dgm:pt modelId="{02271462-24B4-4956-9882-BCB3E1472BA4}" type="pres">
      <dgm:prSet presAssocID="{EE15ADAE-FD06-4679-AA36-67C7C7A1A17C}" presName="childText" presStyleLbl="conFgAcc1" presStyleIdx="2" presStyleCnt="3">
        <dgm:presLayoutVars>
          <dgm:bulletEnabled val="1"/>
        </dgm:presLayoutVars>
      </dgm:prSet>
      <dgm:spPr/>
    </dgm:pt>
  </dgm:ptLst>
  <dgm:cxnLst>
    <dgm:cxn modelId="{4BDD4602-14A5-43F5-A0A3-0638BB7C5B32}" type="presOf" srcId="{6E75C920-FABA-4161-BF96-DF0D4AE5E6B9}" destId="{02271462-24B4-4956-9882-BCB3E1472BA4}" srcOrd="0" destOrd="3" presId="urn:microsoft.com/office/officeart/2005/8/layout/list1"/>
    <dgm:cxn modelId="{363C7A05-4385-4612-9A60-A3EA82918A25}" type="presOf" srcId="{1D6752F7-8C6E-4B40-BE5E-2E11AD557871}" destId="{7C3E0335-7DCE-4346-A289-D04FA9FA3815}" srcOrd="1" destOrd="0" presId="urn:microsoft.com/office/officeart/2005/8/layout/list1"/>
    <dgm:cxn modelId="{3A7C521A-2373-4745-9649-AC413A88C7C4}" type="presOf" srcId="{7C5CAAF0-2204-4D0B-B9AE-DF63173CFB00}" destId="{02271462-24B4-4956-9882-BCB3E1472BA4}" srcOrd="0" destOrd="2" presId="urn:microsoft.com/office/officeart/2005/8/layout/list1"/>
    <dgm:cxn modelId="{994D8C21-51BA-4DC7-81FD-3C907E02E544}" type="presOf" srcId="{9E130C4F-AF80-264A-8186-E28712CFA94D}" destId="{C76AE3E6-B5CF-7541-B78B-8E91FC05A694}" srcOrd="0" destOrd="3" presId="urn:microsoft.com/office/officeart/2005/8/layout/list1"/>
    <dgm:cxn modelId="{31F71922-7D96-4957-B4B2-8A685D6396BA}" type="presOf" srcId="{1D6752F7-8C6E-4B40-BE5E-2E11AD557871}" destId="{99D14673-EB2E-2640-9FDB-084D782A497D}" srcOrd="0" destOrd="0" presId="urn:microsoft.com/office/officeart/2005/8/layout/list1"/>
    <dgm:cxn modelId="{5CEADC2B-6C62-0247-A4F4-381E85D820EB}" srcId="{A7D42812-C621-C740-BFD4-C92988107DF1}" destId="{9284E2B6-1927-A44B-9B97-ED75C38340BA}" srcOrd="0" destOrd="0" parTransId="{FEFC4C6E-5F1D-024B-979A-F221826B4F22}" sibTransId="{2B62E29A-D985-8042-9540-56A849F68091}"/>
    <dgm:cxn modelId="{48EC3431-2F6E-49B1-8BE1-36EFD193461D}" type="presOf" srcId="{9284E2B6-1927-A44B-9B97-ED75C38340BA}" destId="{A5DC92B0-1549-2140-A1AB-AF2EB93EC848}" srcOrd="1" destOrd="0" presId="urn:microsoft.com/office/officeart/2005/8/layout/list1"/>
    <dgm:cxn modelId="{852B9943-3D61-4055-8C8C-08501FCD9B42}" type="presOf" srcId="{5F217515-8FD0-F144-9FCD-1AD31694AC77}" destId="{C76AE3E6-B5CF-7541-B78B-8E91FC05A694}" srcOrd="0" destOrd="1" presId="urn:microsoft.com/office/officeart/2005/8/layout/list1"/>
    <dgm:cxn modelId="{C4A21F44-DF02-6D4B-B64B-78FD1CE5FDCA}" srcId="{5F217515-8FD0-F144-9FCD-1AD31694AC77}" destId="{9E130C4F-AF80-264A-8186-E28712CFA94D}" srcOrd="1" destOrd="0" parTransId="{4599BF79-7512-2944-BF22-CDF6464A7105}" sibTransId="{67587B9C-2724-0A4F-A72B-634DD71DC59F}"/>
    <dgm:cxn modelId="{230F5D44-8F65-484E-B58F-A6384C980245}" srcId="{A7D42812-C621-C740-BFD4-C92988107DF1}" destId="{EE15ADAE-FD06-4679-AA36-67C7C7A1A17C}" srcOrd="2" destOrd="0" parTransId="{E98ACCBD-9363-4EE7-A848-61D5DDA1E0EF}" sibTransId="{5A010B9D-664A-475C-920D-8963B54D9810}"/>
    <dgm:cxn modelId="{A00DC06E-7740-4A55-915F-E3130810BC2D}" type="presOf" srcId="{77A4FB03-4492-F844-B9CE-20617663CF1B}" destId="{58C12266-7ADA-9145-94E3-01DEDE37C0BB}" srcOrd="0" destOrd="0" presId="urn:microsoft.com/office/officeart/2005/8/layout/list1"/>
    <dgm:cxn modelId="{F0203470-D658-48FD-9A2F-63E86C4870C3}" type="presOf" srcId="{EFCC8B26-1DCC-43E8-8310-294A508A7C54}" destId="{02271462-24B4-4956-9882-BCB3E1472BA4}" srcOrd="0" destOrd="1" presId="urn:microsoft.com/office/officeart/2005/8/layout/list1"/>
    <dgm:cxn modelId="{9EA19475-7F4C-4310-82BE-07F9210C6299}" srcId="{EE15ADAE-FD06-4679-AA36-67C7C7A1A17C}" destId="{7C5CAAF0-2204-4D0B-B9AE-DF63173CFB00}" srcOrd="2" destOrd="0" parTransId="{447595EC-ADE5-4CB5-9797-4D9A3E031861}" sibTransId="{96F72BDF-2980-495F-AF98-46F3A7FA1004}"/>
    <dgm:cxn modelId="{41822557-A99E-C441-913A-864F5546F64A}" srcId="{1D6752F7-8C6E-4B40-BE5E-2E11AD557871}" destId="{0B2EA16E-1B24-284F-8D2A-C1315DF07B8F}" srcOrd="1" destOrd="0" parTransId="{036BE2A1-E1B6-764B-9679-30ACB57484B1}" sibTransId="{55620FEA-944D-514D-A24F-6456012F4CE1}"/>
    <dgm:cxn modelId="{D8195577-35EB-4FA3-93E7-E51C4F9E37F9}" type="presOf" srcId="{EE15ADAE-FD06-4679-AA36-67C7C7A1A17C}" destId="{9055F4DA-F97F-4249-A35C-7A9FD850F367}" srcOrd="0" destOrd="0" presId="urn:microsoft.com/office/officeart/2005/8/layout/list1"/>
    <dgm:cxn modelId="{F7689979-8522-4248-BC8E-192ADA1CE58B}" type="presOf" srcId="{A7D42812-C621-C740-BFD4-C92988107DF1}" destId="{8CC62609-43BE-A442-8750-3CE433C7CF8A}" srcOrd="0" destOrd="0" presId="urn:microsoft.com/office/officeart/2005/8/layout/list1"/>
    <dgm:cxn modelId="{5639728A-EC51-4882-AC2F-96FBF4C867E9}" srcId="{EE15ADAE-FD06-4679-AA36-67C7C7A1A17C}" destId="{EFCC8B26-1DCC-43E8-8310-294A508A7C54}" srcOrd="1" destOrd="0" parTransId="{633AE310-0CF7-4DE4-8804-4EE326CC1D35}" sibTransId="{96703799-168F-4DCE-985F-9065221BFF34}"/>
    <dgm:cxn modelId="{48F0EF8D-14B3-4151-9ACE-597892A3AFCB}" type="presOf" srcId="{5AB9BF6A-EAFE-6A4F-85B8-54AB0A68A35C}" destId="{C76AE3E6-B5CF-7541-B78B-8E91FC05A694}" srcOrd="0" destOrd="0" presId="urn:microsoft.com/office/officeart/2005/8/layout/list1"/>
    <dgm:cxn modelId="{0D7B6F92-320F-9046-9815-515A1E29F981}" srcId="{9284E2B6-1927-A44B-9B97-ED75C38340BA}" destId="{5AB9BF6A-EAFE-6A4F-85B8-54AB0A68A35C}" srcOrd="0" destOrd="0" parTransId="{07AFC5EF-FF66-F445-BAFA-EA1483D0146A}" sibTransId="{C01AF215-E64B-EE44-A4C4-4F12EBD89C72}"/>
    <dgm:cxn modelId="{D7F2BDA6-D97C-4176-B863-17617254D9DC}" type="presOf" srcId="{9284E2B6-1927-A44B-9B97-ED75C38340BA}" destId="{9433D959-1D2E-DF49-9AC5-C86FD5D66AA0}" srcOrd="0" destOrd="0" presId="urn:microsoft.com/office/officeart/2005/8/layout/list1"/>
    <dgm:cxn modelId="{9FAD6FC1-7A7F-4081-892E-1B112791CDEE}" type="presOf" srcId="{0B2EA16E-1B24-284F-8D2A-C1315DF07B8F}" destId="{58C12266-7ADA-9145-94E3-01DEDE37C0BB}" srcOrd="0" destOrd="1" presId="urn:microsoft.com/office/officeart/2005/8/layout/list1"/>
    <dgm:cxn modelId="{019425C6-0047-4759-80C3-62CD8A6B1B1A}" srcId="{EE15ADAE-FD06-4679-AA36-67C7C7A1A17C}" destId="{6E75C920-FABA-4161-BF96-DF0D4AE5E6B9}" srcOrd="3" destOrd="0" parTransId="{10EDD9A1-71C3-463C-8474-7E25C70CF2EC}" sibTransId="{46379EB4-AF1F-4B0D-BBDB-6DED7E0CB0D9}"/>
    <dgm:cxn modelId="{0B5849CE-8BA8-46B3-8D0A-EE19AA8269CF}" type="presOf" srcId="{8BB8CB53-7A0D-7B4D-9AB6-AE0DAFBFD899}" destId="{C76AE3E6-B5CF-7541-B78B-8E91FC05A694}" srcOrd="0" destOrd="2" presId="urn:microsoft.com/office/officeart/2005/8/layout/list1"/>
    <dgm:cxn modelId="{B7E2C2D0-FCDB-034F-9846-3509C0C3AD17}" srcId="{A7D42812-C621-C740-BFD4-C92988107DF1}" destId="{1D6752F7-8C6E-4B40-BE5E-2E11AD557871}" srcOrd="1" destOrd="0" parTransId="{0D353B72-2437-984A-998C-3DF8559FB65F}" sibTransId="{74BB3EE2-45FD-DB4F-ABF6-5E1DA201CA76}"/>
    <dgm:cxn modelId="{2F4759D3-7228-DA46-9B56-74B36508D9EF}" srcId="{1D6752F7-8C6E-4B40-BE5E-2E11AD557871}" destId="{77A4FB03-4492-F844-B9CE-20617663CF1B}" srcOrd="0" destOrd="0" parTransId="{9D34F050-A5B3-674F-99F1-00D21676488B}" sibTransId="{F6A9B163-4EB3-F244-9664-68482418A805}"/>
    <dgm:cxn modelId="{709C21D6-43B5-8243-B8F3-1A08E30AF132}" srcId="{5F217515-8FD0-F144-9FCD-1AD31694AC77}" destId="{8BB8CB53-7A0D-7B4D-9AB6-AE0DAFBFD899}" srcOrd="0" destOrd="0" parTransId="{75E37401-BD81-594B-BC2E-1C4354FA2650}" sibTransId="{836B048D-3916-4540-A5E1-5336D238DC11}"/>
    <dgm:cxn modelId="{224BD8D6-417A-4DED-80B1-16CC501A3D38}" type="presOf" srcId="{AB8A7F05-EF26-48A3-B71D-5AAAD30550F2}" destId="{02271462-24B4-4956-9882-BCB3E1472BA4}" srcOrd="0" destOrd="0" presId="urn:microsoft.com/office/officeart/2005/8/layout/list1"/>
    <dgm:cxn modelId="{529108E9-FBF7-4C3B-821B-70F050345E91}" srcId="{EE15ADAE-FD06-4679-AA36-67C7C7A1A17C}" destId="{AB8A7F05-EF26-48A3-B71D-5AAAD30550F2}" srcOrd="0" destOrd="0" parTransId="{626955DC-11F9-48FE-A0F1-7AFA44948B1F}" sibTransId="{10A04CFF-7383-4156-93B1-1F872C9C7043}"/>
    <dgm:cxn modelId="{33E9D5F1-7F99-1C40-8DF4-E9B857040DD3}" srcId="{9284E2B6-1927-A44B-9B97-ED75C38340BA}" destId="{5F217515-8FD0-F144-9FCD-1AD31694AC77}" srcOrd="1" destOrd="0" parTransId="{14EF5812-38F8-7447-A494-16CF568C5171}" sibTransId="{B2FB5E98-4763-0F4C-8F01-5DB95E15D0C0}"/>
    <dgm:cxn modelId="{308D10FA-12A8-40E4-9249-3A57BC8EC36A}" type="presOf" srcId="{EE15ADAE-FD06-4679-AA36-67C7C7A1A17C}" destId="{783E449C-0814-4D39-9335-DFD3D03DB133}" srcOrd="1" destOrd="0" presId="urn:microsoft.com/office/officeart/2005/8/layout/list1"/>
    <dgm:cxn modelId="{C95FFA90-8EA7-4125-A91E-D63D20B22A41}" type="presParOf" srcId="{8CC62609-43BE-A442-8750-3CE433C7CF8A}" destId="{BF9D00F8-57C7-DF49-B99D-A9A800451396}" srcOrd="0" destOrd="0" presId="urn:microsoft.com/office/officeart/2005/8/layout/list1"/>
    <dgm:cxn modelId="{D723A18A-1588-4AE0-8201-F83BDAA54417}" type="presParOf" srcId="{BF9D00F8-57C7-DF49-B99D-A9A800451396}" destId="{9433D959-1D2E-DF49-9AC5-C86FD5D66AA0}" srcOrd="0" destOrd="0" presId="urn:microsoft.com/office/officeart/2005/8/layout/list1"/>
    <dgm:cxn modelId="{0E63352B-D594-4D55-BEB9-B34B9D382CEA}" type="presParOf" srcId="{BF9D00F8-57C7-DF49-B99D-A9A800451396}" destId="{A5DC92B0-1549-2140-A1AB-AF2EB93EC848}" srcOrd="1" destOrd="0" presId="urn:microsoft.com/office/officeart/2005/8/layout/list1"/>
    <dgm:cxn modelId="{E289F91F-6F70-4705-8A6F-ABF5CE8EF9E1}" type="presParOf" srcId="{8CC62609-43BE-A442-8750-3CE433C7CF8A}" destId="{A28AAA5B-F722-E940-8D1B-F79824FF0D81}" srcOrd="1" destOrd="0" presId="urn:microsoft.com/office/officeart/2005/8/layout/list1"/>
    <dgm:cxn modelId="{88D2AF0B-2232-481B-BD0D-2E84ECEB325D}" type="presParOf" srcId="{8CC62609-43BE-A442-8750-3CE433C7CF8A}" destId="{C76AE3E6-B5CF-7541-B78B-8E91FC05A694}" srcOrd="2" destOrd="0" presId="urn:microsoft.com/office/officeart/2005/8/layout/list1"/>
    <dgm:cxn modelId="{867A3B29-B4F6-48D7-9EF7-80D0AE2A5F5E}" type="presParOf" srcId="{8CC62609-43BE-A442-8750-3CE433C7CF8A}" destId="{C8CCB56B-7F1E-3444-8F98-F55E0EB91D96}" srcOrd="3" destOrd="0" presId="urn:microsoft.com/office/officeart/2005/8/layout/list1"/>
    <dgm:cxn modelId="{81559D79-8108-44F5-9DEF-308029A01E4D}" type="presParOf" srcId="{8CC62609-43BE-A442-8750-3CE433C7CF8A}" destId="{C83EC169-F196-6B4D-8B2E-8A3F7D14DD30}" srcOrd="4" destOrd="0" presId="urn:microsoft.com/office/officeart/2005/8/layout/list1"/>
    <dgm:cxn modelId="{F531650E-B138-49A8-903A-561D477F4E98}" type="presParOf" srcId="{C83EC169-F196-6B4D-8B2E-8A3F7D14DD30}" destId="{99D14673-EB2E-2640-9FDB-084D782A497D}" srcOrd="0" destOrd="0" presId="urn:microsoft.com/office/officeart/2005/8/layout/list1"/>
    <dgm:cxn modelId="{C2593F85-5398-4AFA-A66D-84C4F649351D}" type="presParOf" srcId="{C83EC169-F196-6B4D-8B2E-8A3F7D14DD30}" destId="{7C3E0335-7DCE-4346-A289-D04FA9FA3815}" srcOrd="1" destOrd="0" presId="urn:microsoft.com/office/officeart/2005/8/layout/list1"/>
    <dgm:cxn modelId="{0769DA91-B360-4C28-B600-FC4B5A30FAEA}" type="presParOf" srcId="{8CC62609-43BE-A442-8750-3CE433C7CF8A}" destId="{A900B1F6-0814-8E47-B0B7-958B1D9820FE}" srcOrd="5" destOrd="0" presId="urn:microsoft.com/office/officeart/2005/8/layout/list1"/>
    <dgm:cxn modelId="{024DA426-0AC8-415F-92C5-A301F9D65532}" type="presParOf" srcId="{8CC62609-43BE-A442-8750-3CE433C7CF8A}" destId="{58C12266-7ADA-9145-94E3-01DEDE37C0BB}" srcOrd="6" destOrd="0" presId="urn:microsoft.com/office/officeart/2005/8/layout/list1"/>
    <dgm:cxn modelId="{3357DA73-5D09-445E-89D6-BCBCBB42F42E}" type="presParOf" srcId="{8CC62609-43BE-A442-8750-3CE433C7CF8A}" destId="{172ADB6D-2BF4-4BA7-8B02-A6B73C545970}" srcOrd="7" destOrd="0" presId="urn:microsoft.com/office/officeart/2005/8/layout/list1"/>
    <dgm:cxn modelId="{53956B8A-9D9B-4473-9B56-1DA559F254F7}" type="presParOf" srcId="{8CC62609-43BE-A442-8750-3CE433C7CF8A}" destId="{083A0E22-F241-4630-ACA7-C2889CAE699F}" srcOrd="8" destOrd="0" presId="urn:microsoft.com/office/officeart/2005/8/layout/list1"/>
    <dgm:cxn modelId="{808383CB-12FE-4FC1-85BC-61B4A866D4E2}" type="presParOf" srcId="{083A0E22-F241-4630-ACA7-C2889CAE699F}" destId="{9055F4DA-F97F-4249-A35C-7A9FD850F367}" srcOrd="0" destOrd="0" presId="urn:microsoft.com/office/officeart/2005/8/layout/list1"/>
    <dgm:cxn modelId="{402288B6-4A64-4B19-A415-E887428FFAE9}" type="presParOf" srcId="{083A0E22-F241-4630-ACA7-C2889CAE699F}" destId="{783E449C-0814-4D39-9335-DFD3D03DB133}" srcOrd="1" destOrd="0" presId="urn:microsoft.com/office/officeart/2005/8/layout/list1"/>
    <dgm:cxn modelId="{FF0593D9-8A71-4D06-B5CC-B8AE2376CCC0}" type="presParOf" srcId="{8CC62609-43BE-A442-8750-3CE433C7CF8A}" destId="{DBDA1DA6-8A3A-403D-AAF8-967AA3386208}" srcOrd="9" destOrd="0" presId="urn:microsoft.com/office/officeart/2005/8/layout/list1"/>
    <dgm:cxn modelId="{E09C6208-4642-49D3-BFF3-A3F55B7AB768}" type="presParOf" srcId="{8CC62609-43BE-A442-8750-3CE433C7CF8A}" destId="{02271462-24B4-4956-9882-BCB3E1472BA4}"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904451-487E-46E8-A3A9-CD1668004FE6}" type="doc">
      <dgm:prSet loTypeId="urn:microsoft.com/office/officeart/2005/8/layout/hProcess9" loCatId="process" qsTypeId="urn:microsoft.com/office/officeart/2005/8/quickstyle/simple1" qsCatId="simple" csTypeId="urn:microsoft.com/office/officeart/2005/8/colors/colorful1" csCatId="colorful" phldr="1"/>
      <dgm:spPr/>
    </dgm:pt>
    <dgm:pt modelId="{D2F355A1-21C8-42D7-8F7F-C3FAAFB4E279}">
      <dgm:prSet phldrT="[Text]"/>
      <dgm:spPr/>
      <dgm:t>
        <a:bodyPr/>
        <a:lstStyle/>
        <a:p>
          <a:r>
            <a:rPr lang="en-US" dirty="0"/>
            <a:t>Viral</a:t>
          </a:r>
        </a:p>
      </dgm:t>
    </dgm:pt>
    <dgm:pt modelId="{6E27DBA0-BE97-4200-B92B-AC7A645DB52B}" type="parTrans" cxnId="{777E90D4-8E70-4CF8-BF60-5EBD8A1C4993}">
      <dgm:prSet/>
      <dgm:spPr/>
      <dgm:t>
        <a:bodyPr/>
        <a:lstStyle/>
        <a:p>
          <a:endParaRPr lang="en-US"/>
        </a:p>
      </dgm:t>
    </dgm:pt>
    <dgm:pt modelId="{DFB9EC92-DF7E-4010-B19B-F982584E7979}" type="sibTrans" cxnId="{777E90D4-8E70-4CF8-BF60-5EBD8A1C4993}">
      <dgm:prSet/>
      <dgm:spPr/>
      <dgm:t>
        <a:bodyPr/>
        <a:lstStyle/>
        <a:p>
          <a:endParaRPr lang="en-US"/>
        </a:p>
      </dgm:t>
    </dgm:pt>
    <dgm:pt modelId="{353C91B7-C838-4988-A631-53ADF9EA2649}">
      <dgm:prSet phldrT="[Text]"/>
      <dgm:spPr/>
      <dgm:t>
        <a:bodyPr/>
        <a:lstStyle/>
        <a:p>
          <a:r>
            <a:rPr lang="en-US" i="1" dirty="0"/>
            <a:t>PJP</a:t>
          </a:r>
          <a:r>
            <a:rPr lang="en-US" dirty="0"/>
            <a:t>/</a:t>
          </a:r>
          <a:r>
            <a:rPr lang="en-US" i="1" dirty="0" err="1"/>
            <a:t>Toxo</a:t>
          </a:r>
          <a:endParaRPr lang="en-US" i="1" dirty="0"/>
        </a:p>
      </dgm:t>
    </dgm:pt>
    <dgm:pt modelId="{153F528A-192E-4F8C-871E-8233FBDB0F24}" type="parTrans" cxnId="{DBD22087-F390-4274-81D0-E2AFFBC0BB33}">
      <dgm:prSet/>
      <dgm:spPr/>
      <dgm:t>
        <a:bodyPr/>
        <a:lstStyle/>
        <a:p>
          <a:endParaRPr lang="en-US"/>
        </a:p>
      </dgm:t>
    </dgm:pt>
    <dgm:pt modelId="{E993B2A7-3694-4450-8F6B-20E78059519D}" type="sibTrans" cxnId="{DBD22087-F390-4274-81D0-E2AFFBC0BB33}">
      <dgm:prSet/>
      <dgm:spPr/>
      <dgm:t>
        <a:bodyPr/>
        <a:lstStyle/>
        <a:p>
          <a:endParaRPr lang="en-US"/>
        </a:p>
      </dgm:t>
    </dgm:pt>
    <dgm:pt modelId="{6D202203-C0EA-4E81-9D39-9A909A50FCBD}">
      <dgm:prSet phldrT="[Text]"/>
      <dgm:spPr/>
      <dgm:t>
        <a:bodyPr/>
        <a:lstStyle/>
        <a:p>
          <a:r>
            <a:rPr lang="en-US" dirty="0"/>
            <a:t>Fungal</a:t>
          </a:r>
        </a:p>
      </dgm:t>
    </dgm:pt>
    <dgm:pt modelId="{02A3D7F1-CD8D-4AC5-A834-E291EC5845C1}" type="parTrans" cxnId="{A6D6FB9F-C8EC-4AD5-BD35-2E4CDED91BAA}">
      <dgm:prSet/>
      <dgm:spPr/>
      <dgm:t>
        <a:bodyPr/>
        <a:lstStyle/>
        <a:p>
          <a:endParaRPr lang="en-US"/>
        </a:p>
      </dgm:t>
    </dgm:pt>
    <dgm:pt modelId="{AC71E4FE-83BA-4B3B-828E-9AA4E507BEFD}" type="sibTrans" cxnId="{A6D6FB9F-C8EC-4AD5-BD35-2E4CDED91BAA}">
      <dgm:prSet/>
      <dgm:spPr/>
      <dgm:t>
        <a:bodyPr/>
        <a:lstStyle/>
        <a:p>
          <a:endParaRPr lang="en-US"/>
        </a:p>
      </dgm:t>
    </dgm:pt>
    <dgm:pt modelId="{8A0F000A-8CFD-4050-B5AA-E7E6AA8763DD}" type="pres">
      <dgm:prSet presAssocID="{D3904451-487E-46E8-A3A9-CD1668004FE6}" presName="CompostProcess" presStyleCnt="0">
        <dgm:presLayoutVars>
          <dgm:dir/>
          <dgm:resizeHandles val="exact"/>
        </dgm:presLayoutVars>
      </dgm:prSet>
      <dgm:spPr/>
    </dgm:pt>
    <dgm:pt modelId="{BA9FA88F-1744-4E1A-B27C-1F581B1B99FC}" type="pres">
      <dgm:prSet presAssocID="{D3904451-487E-46E8-A3A9-CD1668004FE6}" presName="arrow" presStyleLbl="bgShp" presStyleIdx="0" presStyleCnt="1"/>
      <dgm:spPr/>
    </dgm:pt>
    <dgm:pt modelId="{A74AF27E-39FE-4C2B-B220-DC47414421C8}" type="pres">
      <dgm:prSet presAssocID="{D3904451-487E-46E8-A3A9-CD1668004FE6}" presName="linearProcess" presStyleCnt="0"/>
      <dgm:spPr/>
    </dgm:pt>
    <dgm:pt modelId="{DEFA7139-71D5-4C6B-A5DC-AB7083B3D198}" type="pres">
      <dgm:prSet presAssocID="{D2F355A1-21C8-42D7-8F7F-C3FAAFB4E279}" presName="textNode" presStyleLbl="node1" presStyleIdx="0" presStyleCnt="3">
        <dgm:presLayoutVars>
          <dgm:bulletEnabled val="1"/>
        </dgm:presLayoutVars>
      </dgm:prSet>
      <dgm:spPr/>
    </dgm:pt>
    <dgm:pt modelId="{E0D9BECA-2D03-4E85-99D7-12CFBB3D9077}" type="pres">
      <dgm:prSet presAssocID="{DFB9EC92-DF7E-4010-B19B-F982584E7979}" presName="sibTrans" presStyleCnt="0"/>
      <dgm:spPr/>
    </dgm:pt>
    <dgm:pt modelId="{C9C654AF-C690-467B-83D8-101CF648C029}" type="pres">
      <dgm:prSet presAssocID="{353C91B7-C838-4988-A631-53ADF9EA2649}" presName="textNode" presStyleLbl="node1" presStyleIdx="1" presStyleCnt="3">
        <dgm:presLayoutVars>
          <dgm:bulletEnabled val="1"/>
        </dgm:presLayoutVars>
      </dgm:prSet>
      <dgm:spPr/>
    </dgm:pt>
    <dgm:pt modelId="{EB897AD6-A4B7-438A-B635-86100447F460}" type="pres">
      <dgm:prSet presAssocID="{E993B2A7-3694-4450-8F6B-20E78059519D}" presName="sibTrans" presStyleCnt="0"/>
      <dgm:spPr/>
    </dgm:pt>
    <dgm:pt modelId="{C84DE6FE-E23A-48B2-A6B6-AF3EC7613B57}" type="pres">
      <dgm:prSet presAssocID="{6D202203-C0EA-4E81-9D39-9A909A50FCBD}" presName="textNode" presStyleLbl="node1" presStyleIdx="2" presStyleCnt="3">
        <dgm:presLayoutVars>
          <dgm:bulletEnabled val="1"/>
        </dgm:presLayoutVars>
      </dgm:prSet>
      <dgm:spPr/>
    </dgm:pt>
  </dgm:ptLst>
  <dgm:cxnLst>
    <dgm:cxn modelId="{CF03FE4E-BC0B-46BE-9D3E-1D284E75D5A4}" type="presOf" srcId="{D3904451-487E-46E8-A3A9-CD1668004FE6}" destId="{8A0F000A-8CFD-4050-B5AA-E7E6AA8763DD}" srcOrd="0" destOrd="0" presId="urn:microsoft.com/office/officeart/2005/8/layout/hProcess9"/>
    <dgm:cxn modelId="{FA098D76-E0BB-41B0-A95A-1693FA14369F}" type="presOf" srcId="{6D202203-C0EA-4E81-9D39-9A909A50FCBD}" destId="{C84DE6FE-E23A-48B2-A6B6-AF3EC7613B57}" srcOrd="0" destOrd="0" presId="urn:microsoft.com/office/officeart/2005/8/layout/hProcess9"/>
    <dgm:cxn modelId="{DBD22087-F390-4274-81D0-E2AFFBC0BB33}" srcId="{D3904451-487E-46E8-A3A9-CD1668004FE6}" destId="{353C91B7-C838-4988-A631-53ADF9EA2649}" srcOrd="1" destOrd="0" parTransId="{153F528A-192E-4F8C-871E-8233FBDB0F24}" sibTransId="{E993B2A7-3694-4450-8F6B-20E78059519D}"/>
    <dgm:cxn modelId="{A6D6FB9F-C8EC-4AD5-BD35-2E4CDED91BAA}" srcId="{D3904451-487E-46E8-A3A9-CD1668004FE6}" destId="{6D202203-C0EA-4E81-9D39-9A909A50FCBD}" srcOrd="2" destOrd="0" parTransId="{02A3D7F1-CD8D-4AC5-A834-E291EC5845C1}" sibTransId="{AC71E4FE-83BA-4B3B-828E-9AA4E507BEFD}"/>
    <dgm:cxn modelId="{777E90D4-8E70-4CF8-BF60-5EBD8A1C4993}" srcId="{D3904451-487E-46E8-A3A9-CD1668004FE6}" destId="{D2F355A1-21C8-42D7-8F7F-C3FAAFB4E279}" srcOrd="0" destOrd="0" parTransId="{6E27DBA0-BE97-4200-B92B-AC7A645DB52B}" sibTransId="{DFB9EC92-DF7E-4010-B19B-F982584E7979}"/>
    <dgm:cxn modelId="{E0E67DEC-0F14-4F7F-B15D-B0BD023C6E61}" type="presOf" srcId="{353C91B7-C838-4988-A631-53ADF9EA2649}" destId="{C9C654AF-C690-467B-83D8-101CF648C029}" srcOrd="0" destOrd="0" presId="urn:microsoft.com/office/officeart/2005/8/layout/hProcess9"/>
    <dgm:cxn modelId="{1308CAEE-1F05-4C53-88C5-05CAD451854F}" type="presOf" srcId="{D2F355A1-21C8-42D7-8F7F-C3FAAFB4E279}" destId="{DEFA7139-71D5-4C6B-A5DC-AB7083B3D198}" srcOrd="0" destOrd="0" presId="urn:microsoft.com/office/officeart/2005/8/layout/hProcess9"/>
    <dgm:cxn modelId="{074D995B-0544-4D50-A6A3-6D02B95FB5DB}" type="presParOf" srcId="{8A0F000A-8CFD-4050-B5AA-E7E6AA8763DD}" destId="{BA9FA88F-1744-4E1A-B27C-1F581B1B99FC}" srcOrd="0" destOrd="0" presId="urn:microsoft.com/office/officeart/2005/8/layout/hProcess9"/>
    <dgm:cxn modelId="{382B469D-FDE3-42D0-B75C-A20DC7010F8E}" type="presParOf" srcId="{8A0F000A-8CFD-4050-B5AA-E7E6AA8763DD}" destId="{A74AF27E-39FE-4C2B-B220-DC47414421C8}" srcOrd="1" destOrd="0" presId="urn:microsoft.com/office/officeart/2005/8/layout/hProcess9"/>
    <dgm:cxn modelId="{34D0B033-7923-4113-803A-05F6207D36B4}" type="presParOf" srcId="{A74AF27E-39FE-4C2B-B220-DC47414421C8}" destId="{DEFA7139-71D5-4C6B-A5DC-AB7083B3D198}" srcOrd="0" destOrd="0" presId="urn:microsoft.com/office/officeart/2005/8/layout/hProcess9"/>
    <dgm:cxn modelId="{A2B82F18-BE56-41D0-8788-D255FAC65291}" type="presParOf" srcId="{A74AF27E-39FE-4C2B-B220-DC47414421C8}" destId="{E0D9BECA-2D03-4E85-99D7-12CFBB3D9077}" srcOrd="1" destOrd="0" presId="urn:microsoft.com/office/officeart/2005/8/layout/hProcess9"/>
    <dgm:cxn modelId="{DAB72B6E-3618-4F9A-B82E-26484BD3647E}" type="presParOf" srcId="{A74AF27E-39FE-4C2B-B220-DC47414421C8}" destId="{C9C654AF-C690-467B-83D8-101CF648C029}" srcOrd="2" destOrd="0" presId="urn:microsoft.com/office/officeart/2005/8/layout/hProcess9"/>
    <dgm:cxn modelId="{B1955679-FA75-44CB-8AAC-380157F7D9BE}" type="presParOf" srcId="{A74AF27E-39FE-4C2B-B220-DC47414421C8}" destId="{EB897AD6-A4B7-438A-B635-86100447F460}" srcOrd="3" destOrd="0" presId="urn:microsoft.com/office/officeart/2005/8/layout/hProcess9"/>
    <dgm:cxn modelId="{D6CD332C-726E-414B-99AA-D8456B1084EA}" type="presParOf" srcId="{A74AF27E-39FE-4C2B-B220-DC47414421C8}" destId="{C84DE6FE-E23A-48B2-A6B6-AF3EC7613B5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67896-3025-4576-B79C-377A6FEACD09}">
      <dsp:nvSpPr>
        <dsp:cNvPr id="0" name=""/>
        <dsp:cNvSpPr/>
      </dsp:nvSpPr>
      <dsp:spPr>
        <a:xfrm rot="21300000">
          <a:off x="22341" y="1526302"/>
          <a:ext cx="8087380" cy="865790"/>
        </a:xfrm>
        <a:prstGeom prst="mathMinus">
          <a:avLst/>
        </a:prstGeom>
        <a:solidFill>
          <a:schemeClr val="accent4">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F08E08-D7E0-4A40-A4CB-04CE05136149}">
      <dsp:nvSpPr>
        <dsp:cNvPr id="0" name=""/>
        <dsp:cNvSpPr/>
      </dsp:nvSpPr>
      <dsp:spPr>
        <a:xfrm>
          <a:off x="1699926" y="195919"/>
          <a:ext cx="991461" cy="1567358"/>
        </a:xfrm>
        <a:prstGeom prst="downArrow">
          <a:avLst/>
        </a:prstGeom>
        <a:solidFill>
          <a:schemeClr val="accent4">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A049A8-3707-4500-BF92-52150A062EBB}">
      <dsp:nvSpPr>
        <dsp:cNvPr id="0" name=""/>
        <dsp:cNvSpPr/>
      </dsp:nvSpPr>
      <dsp:spPr>
        <a:xfrm>
          <a:off x="4448252" y="0"/>
          <a:ext cx="2602260" cy="16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B050"/>
              </a:solidFill>
              <a:latin typeface="Verdana (Body)"/>
            </a:rPr>
            <a:t>Side Effects</a:t>
          </a:r>
        </a:p>
        <a:p>
          <a:pPr marL="0" lvl="0" indent="0" algn="ctr" defTabSz="1066800">
            <a:lnSpc>
              <a:spcPct val="90000"/>
            </a:lnSpc>
            <a:spcBef>
              <a:spcPct val="0"/>
            </a:spcBef>
            <a:spcAft>
              <a:spcPct val="35000"/>
            </a:spcAft>
            <a:buNone/>
          </a:pPr>
          <a:r>
            <a:rPr lang="en-US" sz="2400" kern="1200">
              <a:solidFill>
                <a:srgbClr val="00B050"/>
              </a:solidFill>
              <a:latin typeface="Verdana (Body)"/>
            </a:rPr>
            <a:t>Infection</a:t>
          </a:r>
        </a:p>
        <a:p>
          <a:pPr marL="0" lvl="0" indent="0" algn="ctr" defTabSz="1066800">
            <a:lnSpc>
              <a:spcPct val="90000"/>
            </a:lnSpc>
            <a:spcBef>
              <a:spcPct val="0"/>
            </a:spcBef>
            <a:spcAft>
              <a:spcPct val="35000"/>
            </a:spcAft>
            <a:buNone/>
          </a:pPr>
          <a:r>
            <a:rPr lang="en-US" sz="2400" kern="1200">
              <a:solidFill>
                <a:srgbClr val="00B050"/>
              </a:solidFill>
              <a:latin typeface="Verdana (Body)"/>
            </a:rPr>
            <a:t>Malignancy</a:t>
          </a:r>
        </a:p>
      </dsp:txBody>
      <dsp:txXfrm>
        <a:off x="4448252" y="0"/>
        <a:ext cx="2602260" cy="1645725"/>
      </dsp:txXfrm>
    </dsp:sp>
    <dsp:sp modelId="{97655392-AE5F-4EDC-9EFD-7F5EEF96E116}">
      <dsp:nvSpPr>
        <dsp:cNvPr id="0" name=""/>
        <dsp:cNvSpPr/>
      </dsp:nvSpPr>
      <dsp:spPr>
        <a:xfrm>
          <a:off x="5388870" y="2155117"/>
          <a:ext cx="1095071" cy="1567358"/>
        </a:xfrm>
        <a:prstGeom prst="upArrow">
          <a:avLst/>
        </a:prstGeom>
        <a:solidFill>
          <a:schemeClr val="accent4">
            <a:shade val="80000"/>
            <a:hueOff val="528246"/>
            <a:satOff val="-30258"/>
            <a:lumOff val="3354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0C8830-4A54-4E53-AF09-4BCC21CA94BC}">
      <dsp:nvSpPr>
        <dsp:cNvPr id="0" name=""/>
        <dsp:cNvSpPr/>
      </dsp:nvSpPr>
      <dsp:spPr>
        <a:xfrm>
          <a:off x="1014959" y="2272669"/>
          <a:ext cx="2602260" cy="1645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solidFill>
                <a:srgbClr val="00B050"/>
              </a:solidFill>
              <a:latin typeface="Verdana (Body)"/>
            </a:rPr>
            <a:t>Rejection</a:t>
          </a:r>
        </a:p>
      </dsp:txBody>
      <dsp:txXfrm>
        <a:off x="1014959" y="2272669"/>
        <a:ext cx="2602260" cy="1645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AE3E6-B5CF-7541-B78B-8E91FC05A694}">
      <dsp:nvSpPr>
        <dsp:cNvPr id="0" name=""/>
        <dsp:cNvSpPr/>
      </dsp:nvSpPr>
      <dsp:spPr>
        <a:xfrm>
          <a:off x="0" y="356087"/>
          <a:ext cx="10515600" cy="1543500"/>
        </a:xfrm>
        <a:prstGeom prst="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High potency therapy used early post-transplant to reduce the risk of rejection</a:t>
          </a:r>
        </a:p>
        <a:p>
          <a:pPr marL="171450" lvl="1" indent="-171450" algn="l" defTabSz="711200">
            <a:lnSpc>
              <a:spcPct val="90000"/>
            </a:lnSpc>
            <a:spcBef>
              <a:spcPct val="0"/>
            </a:spcBef>
            <a:spcAft>
              <a:spcPct val="15000"/>
            </a:spcAft>
            <a:buChar char="•"/>
          </a:pPr>
          <a:r>
            <a:rPr lang="en-US" sz="1600" kern="1200" dirty="0"/>
            <a:t>Agent of choice</a:t>
          </a:r>
        </a:p>
        <a:p>
          <a:pPr marL="342900" lvl="2" indent="-171450" algn="l" defTabSz="711200">
            <a:lnSpc>
              <a:spcPct val="90000"/>
            </a:lnSpc>
            <a:spcBef>
              <a:spcPct val="0"/>
            </a:spcBef>
            <a:spcAft>
              <a:spcPct val="15000"/>
            </a:spcAft>
            <a:buChar char="•"/>
          </a:pPr>
          <a:r>
            <a:rPr lang="en-US" sz="1600" kern="1200" dirty="0"/>
            <a:t>Center-specific protocols based on organ and risk factors</a:t>
          </a:r>
        </a:p>
        <a:p>
          <a:pPr marL="342900" lvl="2" indent="-171450" algn="l" defTabSz="711200">
            <a:lnSpc>
              <a:spcPct val="90000"/>
            </a:lnSpc>
            <a:spcBef>
              <a:spcPct val="0"/>
            </a:spcBef>
            <a:spcAft>
              <a:spcPct val="15000"/>
            </a:spcAft>
            <a:buChar char="•"/>
          </a:pPr>
          <a:r>
            <a:rPr lang="en-US" sz="1600" kern="1200" dirty="0"/>
            <a:t>Depleting and non-depleting antibody products</a:t>
          </a:r>
        </a:p>
      </dsp:txBody>
      <dsp:txXfrm>
        <a:off x="0" y="356087"/>
        <a:ext cx="10515600" cy="1543500"/>
      </dsp:txXfrm>
    </dsp:sp>
    <dsp:sp modelId="{A5DC92B0-1549-2140-A1AB-AF2EB93EC848}">
      <dsp:nvSpPr>
        <dsp:cNvPr id="0" name=""/>
        <dsp:cNvSpPr/>
      </dsp:nvSpPr>
      <dsp:spPr>
        <a:xfrm>
          <a:off x="525780" y="60887"/>
          <a:ext cx="7360920" cy="5904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t>Phase 1: Induction</a:t>
          </a:r>
          <a:r>
            <a:rPr lang="en-US" sz="2800" kern="1200" dirty="0"/>
            <a:t> </a:t>
          </a:r>
          <a:endParaRPr lang="en-US" sz="2000" kern="1200" dirty="0"/>
        </a:p>
      </dsp:txBody>
      <dsp:txXfrm>
        <a:off x="554601" y="89708"/>
        <a:ext cx="7303278" cy="532758"/>
      </dsp:txXfrm>
    </dsp:sp>
    <dsp:sp modelId="{58C12266-7ADA-9145-94E3-01DEDE37C0BB}">
      <dsp:nvSpPr>
        <dsp:cNvPr id="0" name=""/>
        <dsp:cNvSpPr/>
      </dsp:nvSpPr>
      <dsp:spPr>
        <a:xfrm>
          <a:off x="0" y="2302787"/>
          <a:ext cx="10515600" cy="1039500"/>
        </a:xfrm>
        <a:prstGeom prst="rect">
          <a:avLst/>
        </a:prstGeom>
        <a:solidFill>
          <a:schemeClr val="lt1">
            <a:alpha val="90000"/>
            <a:hueOff val="0"/>
            <a:satOff val="0"/>
            <a:lumOff val="0"/>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a:t>Standard double or triple drug regimen depending on organ</a:t>
          </a:r>
        </a:p>
        <a:p>
          <a:pPr marL="171450" lvl="1" indent="-171450" algn="l" defTabSz="711200">
            <a:lnSpc>
              <a:spcPct val="90000"/>
            </a:lnSpc>
            <a:spcBef>
              <a:spcPct val="0"/>
            </a:spcBef>
            <a:spcAft>
              <a:spcPct val="15000"/>
            </a:spcAft>
            <a:buChar char="•"/>
          </a:pPr>
          <a:r>
            <a:rPr lang="en-US" sz="1600" kern="1200" dirty="0"/>
            <a:t>Balancing act between risk of infection and risk of rejection</a:t>
          </a:r>
        </a:p>
      </dsp:txBody>
      <dsp:txXfrm>
        <a:off x="0" y="2302787"/>
        <a:ext cx="10515600" cy="1039500"/>
      </dsp:txXfrm>
    </dsp:sp>
    <dsp:sp modelId="{7C3E0335-7DCE-4346-A289-D04FA9FA3815}">
      <dsp:nvSpPr>
        <dsp:cNvPr id="0" name=""/>
        <dsp:cNvSpPr/>
      </dsp:nvSpPr>
      <dsp:spPr>
        <a:xfrm>
          <a:off x="525780" y="2007587"/>
          <a:ext cx="7360920" cy="59040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Aptos" panose="02110004020202020204"/>
              <a:ea typeface="+mn-ea"/>
              <a:cs typeface="+mn-cs"/>
            </a:rPr>
            <a:t>Phase 2: Maintenance</a:t>
          </a:r>
        </a:p>
      </dsp:txBody>
      <dsp:txXfrm>
        <a:off x="554601" y="2036408"/>
        <a:ext cx="7303278" cy="532758"/>
      </dsp:txXfrm>
    </dsp:sp>
    <dsp:sp modelId="{02271462-24B4-4956-9882-BCB3E1472BA4}">
      <dsp:nvSpPr>
        <dsp:cNvPr id="0" name=""/>
        <dsp:cNvSpPr/>
      </dsp:nvSpPr>
      <dsp:spPr>
        <a:xfrm>
          <a:off x="0" y="3745487"/>
          <a:ext cx="10515600" cy="1543500"/>
        </a:xfrm>
        <a:prstGeom prst="rect">
          <a:avLst/>
        </a:prstGeom>
        <a:solidFill>
          <a:schemeClr val="lt1">
            <a:alpha val="90000"/>
            <a:hueOff val="0"/>
            <a:satOff val="0"/>
            <a:lumOff val="0"/>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416560" rIns="816127" bIns="113792" numCol="1" spcCol="1270" anchor="t" anchorCtr="0">
          <a:noAutofit/>
        </a:bodyPr>
        <a:lstStyle/>
        <a:p>
          <a:pPr marL="171450" lvl="1" indent="-171450" algn="l" defTabSz="711200" rtl="0">
            <a:lnSpc>
              <a:spcPct val="90000"/>
            </a:lnSpc>
            <a:spcBef>
              <a:spcPct val="0"/>
            </a:spcBef>
            <a:spcAft>
              <a:spcPct val="15000"/>
            </a:spcAft>
            <a:buChar char="•"/>
          </a:pPr>
          <a:r>
            <a:rPr lang="en-US" sz="1600" kern="1200" dirty="0"/>
            <a:t>The baseline </a:t>
          </a:r>
          <a:r>
            <a:rPr lang="en-US" sz="1600" kern="1200" dirty="0">
              <a:latin typeface="Aptos Display" panose="02110004020202020204"/>
            </a:rPr>
            <a:t>immunosuppression </a:t>
          </a:r>
          <a:r>
            <a:rPr lang="en-US" sz="1600" kern="1200" dirty="0"/>
            <a:t>is failing</a:t>
          </a:r>
          <a:r>
            <a:rPr lang="en-US" sz="1600" kern="1200" dirty="0">
              <a:latin typeface="Aptos Display" panose="02110004020202020204"/>
            </a:rPr>
            <a:t> (rejection)</a:t>
          </a:r>
        </a:p>
        <a:p>
          <a:pPr marL="171450" lvl="1" indent="-171450" algn="l" defTabSz="711200">
            <a:lnSpc>
              <a:spcPct val="90000"/>
            </a:lnSpc>
            <a:spcBef>
              <a:spcPct val="0"/>
            </a:spcBef>
            <a:spcAft>
              <a:spcPct val="15000"/>
            </a:spcAft>
            <a:buChar char="•"/>
          </a:pPr>
          <a:r>
            <a:rPr lang="en-US" sz="1600" kern="1200" dirty="0"/>
            <a:t>Optimization of immunosuppression regimen</a:t>
          </a:r>
          <a:endParaRPr lang="en-US" kern="1200" dirty="0"/>
        </a:p>
        <a:p>
          <a:pPr marL="171450" lvl="1" indent="-171450" algn="l" defTabSz="711200">
            <a:lnSpc>
              <a:spcPct val="90000"/>
            </a:lnSpc>
            <a:spcBef>
              <a:spcPct val="0"/>
            </a:spcBef>
            <a:spcAft>
              <a:spcPct val="15000"/>
            </a:spcAft>
            <a:buChar char="•"/>
          </a:pPr>
          <a:r>
            <a:rPr lang="en-US" sz="1600" kern="1200" dirty="0"/>
            <a:t>Prevent additional rejection episodes</a:t>
          </a:r>
        </a:p>
        <a:p>
          <a:pPr marL="171450" lvl="1" indent="-171450" algn="l" defTabSz="711200">
            <a:lnSpc>
              <a:spcPct val="90000"/>
            </a:lnSpc>
            <a:spcBef>
              <a:spcPct val="0"/>
            </a:spcBef>
            <a:spcAft>
              <a:spcPct val="15000"/>
            </a:spcAft>
            <a:buChar char="•"/>
          </a:pPr>
          <a:r>
            <a:rPr lang="en-US" sz="1600" kern="1200" dirty="0"/>
            <a:t>Increased risk of infections</a:t>
          </a:r>
        </a:p>
      </dsp:txBody>
      <dsp:txXfrm>
        <a:off x="0" y="3745487"/>
        <a:ext cx="10515600" cy="1543500"/>
      </dsp:txXfrm>
    </dsp:sp>
    <dsp:sp modelId="{783E449C-0814-4D39-9335-DFD3D03DB133}">
      <dsp:nvSpPr>
        <dsp:cNvPr id="0" name=""/>
        <dsp:cNvSpPr/>
      </dsp:nvSpPr>
      <dsp:spPr>
        <a:xfrm>
          <a:off x="525780" y="3450287"/>
          <a:ext cx="7360920" cy="5904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prstClr val="white"/>
              </a:solidFill>
              <a:latin typeface="Aptos" panose="02110004020202020204"/>
              <a:ea typeface="+mn-ea"/>
              <a:cs typeface="+mn-cs"/>
            </a:rPr>
            <a:t>Phase 3: Rescue</a:t>
          </a:r>
        </a:p>
      </dsp:txBody>
      <dsp:txXfrm>
        <a:off x="554601" y="3479108"/>
        <a:ext cx="7303278" cy="5327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FA88F-1744-4E1A-B27C-1F581B1B99FC}">
      <dsp:nvSpPr>
        <dsp:cNvPr id="0" name=""/>
        <dsp:cNvSpPr/>
      </dsp:nvSpPr>
      <dsp:spPr>
        <a:xfrm>
          <a:off x="642823" y="0"/>
          <a:ext cx="7285329" cy="304971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A7139-71D5-4C6B-A5DC-AB7083B3D198}">
      <dsp:nvSpPr>
        <dsp:cNvPr id="0" name=""/>
        <dsp:cNvSpPr/>
      </dsp:nvSpPr>
      <dsp:spPr>
        <a:xfrm>
          <a:off x="915" y="914914"/>
          <a:ext cx="2603883" cy="121988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Viral</a:t>
          </a:r>
        </a:p>
      </dsp:txBody>
      <dsp:txXfrm>
        <a:off x="60465" y="974464"/>
        <a:ext cx="2484783" cy="1100786"/>
      </dsp:txXfrm>
    </dsp:sp>
    <dsp:sp modelId="{C9C654AF-C690-467B-83D8-101CF648C029}">
      <dsp:nvSpPr>
        <dsp:cNvPr id="0" name=""/>
        <dsp:cNvSpPr/>
      </dsp:nvSpPr>
      <dsp:spPr>
        <a:xfrm>
          <a:off x="2983546" y="914914"/>
          <a:ext cx="2603883" cy="1219886"/>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i="1" kern="1200" dirty="0"/>
            <a:t>PJP</a:t>
          </a:r>
          <a:r>
            <a:rPr lang="en-US" sz="4500" kern="1200" dirty="0"/>
            <a:t>/</a:t>
          </a:r>
          <a:r>
            <a:rPr lang="en-US" sz="4500" i="1" kern="1200" dirty="0" err="1"/>
            <a:t>Toxo</a:t>
          </a:r>
          <a:endParaRPr lang="en-US" sz="4500" i="1" kern="1200" dirty="0"/>
        </a:p>
      </dsp:txBody>
      <dsp:txXfrm>
        <a:off x="3043096" y="974464"/>
        <a:ext cx="2484783" cy="1100786"/>
      </dsp:txXfrm>
    </dsp:sp>
    <dsp:sp modelId="{C84DE6FE-E23A-48B2-A6B6-AF3EC7613B57}">
      <dsp:nvSpPr>
        <dsp:cNvPr id="0" name=""/>
        <dsp:cNvSpPr/>
      </dsp:nvSpPr>
      <dsp:spPr>
        <a:xfrm>
          <a:off x="5966176" y="914914"/>
          <a:ext cx="2603883" cy="1219886"/>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dirty="0"/>
            <a:t>Fungal</a:t>
          </a:r>
        </a:p>
      </dsp:txBody>
      <dsp:txXfrm>
        <a:off x="6025726" y="974464"/>
        <a:ext cx="2484783" cy="1100786"/>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C3870-2F6A-4453-B390-4AAE75FAE406}" type="datetimeFigureOut">
              <a:rPr lang="en-US" smtClean="0"/>
              <a:t>8/18/2025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132E7E-0F52-4402-BF16-A1267EF7A5D8}" type="slidenum">
              <a:rPr lang="en-US" smtClean="0"/>
              <a:t>‹#›</a:t>
            </a:fld>
            <a:endParaRPr lang="en-US"/>
          </a:p>
        </p:txBody>
      </p:sp>
    </p:spTree>
    <p:extLst>
      <p:ext uri="{BB962C8B-B14F-4D97-AF65-F5344CB8AC3E}">
        <p14:creationId xmlns:p14="http://schemas.microsoft.com/office/powerpoint/2010/main" val="90473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33333"/>
              </a:solidFill>
              <a:ea typeface="Calibri"/>
              <a:cs typeface="Calibri"/>
            </a:endParaRPr>
          </a:p>
        </p:txBody>
      </p:sp>
      <p:sp>
        <p:nvSpPr>
          <p:cNvPr id="4" name="Slide Number Placeholder 3"/>
          <p:cNvSpPr>
            <a:spLocks noGrp="1"/>
          </p:cNvSpPr>
          <p:nvPr>
            <p:ph type="sldNum" sz="quarter" idx="5"/>
          </p:nvPr>
        </p:nvSpPr>
        <p:spPr/>
        <p:txBody>
          <a:bodyPr/>
          <a:lstStyle/>
          <a:p>
            <a:fld id="{DE4649A1-1A57-4431-BD4C-E460C58EEA01}" type="slidenum">
              <a:rPr lang="en-US"/>
              <a:t>3</a:t>
            </a:fld>
            <a:endParaRPr lang="en-US"/>
          </a:p>
        </p:txBody>
      </p:sp>
    </p:spTree>
    <p:extLst>
      <p:ext uri="{BB962C8B-B14F-4D97-AF65-F5344CB8AC3E}">
        <p14:creationId xmlns:p14="http://schemas.microsoft.com/office/powerpoint/2010/main" val="3685953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CCB400"/>
                </a:solidFill>
              </a:rPr>
              <a:t>¡</a:t>
            </a:r>
            <a:r>
              <a:rPr lang="en-US" dirty="0">
                <a:solidFill>
                  <a:srgbClr val="646B86"/>
                </a:solidFill>
              </a:rPr>
              <a:t>Peri-transplant</a:t>
            </a:r>
            <a:endParaRPr lang="en-US" dirty="0"/>
          </a:p>
          <a:p>
            <a:r>
              <a:rPr lang="en-US" dirty="0">
                <a:solidFill>
                  <a:srgbClr val="8CADAE"/>
                </a:solidFill>
              </a:rPr>
              <a:t>÷</a:t>
            </a:r>
            <a:r>
              <a:rPr lang="en-US" dirty="0"/>
              <a:t> Surgical complications, wound infections, CLABSI/CA-UTI</a:t>
            </a:r>
            <a:endParaRPr lang="en-US" dirty="0">
              <a:ea typeface="Calibri"/>
              <a:cs typeface="Calibri"/>
            </a:endParaRPr>
          </a:p>
          <a:p>
            <a:r>
              <a:rPr lang="en-US" dirty="0">
                <a:solidFill>
                  <a:srgbClr val="CCB400"/>
                </a:solidFill>
              </a:rPr>
              <a:t>¡</a:t>
            </a:r>
            <a:r>
              <a:rPr lang="en-US" dirty="0">
                <a:solidFill>
                  <a:srgbClr val="646B86"/>
                </a:solidFill>
              </a:rPr>
              <a:t>Early post-transplant</a:t>
            </a:r>
            <a:endParaRPr lang="en-US" dirty="0"/>
          </a:p>
          <a:p>
            <a:r>
              <a:rPr lang="en-US" dirty="0">
                <a:solidFill>
                  <a:srgbClr val="8CADAE"/>
                </a:solidFill>
              </a:rPr>
              <a:t>÷</a:t>
            </a:r>
            <a:r>
              <a:rPr lang="en-US" dirty="0"/>
              <a:t>Viral re-activation, PCP, TB</a:t>
            </a:r>
            <a:endParaRPr lang="en-US" dirty="0">
              <a:ea typeface="Calibri"/>
              <a:cs typeface="Calibri"/>
            </a:endParaRPr>
          </a:p>
          <a:p>
            <a:r>
              <a:rPr lang="en-US" dirty="0">
                <a:solidFill>
                  <a:srgbClr val="CCB400"/>
                </a:solidFill>
              </a:rPr>
              <a:t>¡</a:t>
            </a:r>
            <a:r>
              <a:rPr lang="en-US" dirty="0">
                <a:solidFill>
                  <a:srgbClr val="646B86"/>
                </a:solidFill>
              </a:rPr>
              <a:t>Late post-transplant</a:t>
            </a:r>
            <a:endParaRPr lang="en-US" dirty="0"/>
          </a:p>
          <a:p>
            <a:r>
              <a:rPr lang="en-US" dirty="0">
                <a:solidFill>
                  <a:srgbClr val="8CADAE"/>
                </a:solidFill>
              </a:rPr>
              <a:t>÷</a:t>
            </a:r>
            <a:r>
              <a:rPr lang="en-US" dirty="0"/>
              <a:t>Community acquired infections, viral infections</a:t>
            </a:r>
          </a:p>
        </p:txBody>
      </p:sp>
      <p:sp>
        <p:nvSpPr>
          <p:cNvPr id="4" name="Slide Number Placeholder 3"/>
          <p:cNvSpPr>
            <a:spLocks noGrp="1"/>
          </p:cNvSpPr>
          <p:nvPr>
            <p:ph type="sldNum" sz="quarter" idx="5"/>
          </p:nvPr>
        </p:nvSpPr>
        <p:spPr/>
        <p:txBody>
          <a:bodyPr/>
          <a:lstStyle/>
          <a:p>
            <a:fld id="{DE4649A1-1A57-4431-BD4C-E460C58EEA01}" type="slidenum">
              <a:t>6</a:t>
            </a:fld>
            <a:endParaRPr lang="en-US"/>
          </a:p>
        </p:txBody>
      </p:sp>
    </p:spTree>
    <p:extLst>
      <p:ext uri="{BB962C8B-B14F-4D97-AF65-F5344CB8AC3E}">
        <p14:creationId xmlns:p14="http://schemas.microsoft.com/office/powerpoint/2010/main" val="1333247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4649A1-1A57-4431-BD4C-E460C58EEA01}" type="slidenum">
              <a:rPr lang="en-US" smtClean="0"/>
              <a:t>32</a:t>
            </a:fld>
            <a:endParaRPr lang="en-US"/>
          </a:p>
        </p:txBody>
      </p:sp>
    </p:spTree>
    <p:extLst>
      <p:ext uri="{BB962C8B-B14F-4D97-AF65-F5344CB8AC3E}">
        <p14:creationId xmlns:p14="http://schemas.microsoft.com/office/powerpoint/2010/main" val="321313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C5CF-378F-EC10-622C-2AEF4165AA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58F387-D426-5FFC-36D3-C57D6D7B20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C67EC3-997A-117E-AD1D-135AD5D1944E}"/>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5" name="Footer Placeholder 4">
            <a:extLst>
              <a:ext uri="{FF2B5EF4-FFF2-40B4-BE49-F238E27FC236}">
                <a16:creationId xmlns:a16="http://schemas.microsoft.com/office/drawing/2014/main" id="{4FB2A29C-1B1C-0595-8B46-980474A5A7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F197F-AC4F-2B81-8CB4-03C8AC1520E1}"/>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255551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D4BAE-86F9-94B0-11AC-A1D1326887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920BF47-71CB-5DE5-20D2-B77656FDF2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673DB2-5C56-8EC8-3D50-CDFE27BA420E}"/>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5" name="Footer Placeholder 4">
            <a:extLst>
              <a:ext uri="{FF2B5EF4-FFF2-40B4-BE49-F238E27FC236}">
                <a16:creationId xmlns:a16="http://schemas.microsoft.com/office/drawing/2014/main" id="{5E0B5F37-EF54-CAB4-91EA-5C52C4449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0F2039-7E5E-C422-6D5E-C2D002A22278}"/>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249804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5EEE1-4C63-F6AB-5B18-309F7C113E8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419617D-0061-138E-2497-D345ACBD83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BB7BE8-6009-D322-3790-123D6F5B096D}"/>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5" name="Footer Placeholder 4">
            <a:extLst>
              <a:ext uri="{FF2B5EF4-FFF2-40B4-BE49-F238E27FC236}">
                <a16:creationId xmlns:a16="http://schemas.microsoft.com/office/drawing/2014/main" id="{51D51F75-B4B2-0F4C-7E1C-852CCBEACC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23004C-C671-FC0C-BF8B-B4547202B40F}"/>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70729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ECEC3-C44D-CA9F-1F8E-1C79056DF6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019BF7-023B-52B9-38DA-827935171E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D51BC-B1B1-789B-7DBC-23BC074AE9CD}"/>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5" name="Footer Placeholder 4">
            <a:extLst>
              <a:ext uri="{FF2B5EF4-FFF2-40B4-BE49-F238E27FC236}">
                <a16:creationId xmlns:a16="http://schemas.microsoft.com/office/drawing/2014/main" id="{AC8DCCA8-9A00-5FF1-F776-9F8B27979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1854C-92BE-718D-D201-33B2DD25DBAF}"/>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184278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B91B0-B49E-0A67-6FE4-4487D70B66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23A7B0-228D-8628-E178-18E5AD476A0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9536EF-5B4B-6F4E-8B17-670D1AED0FF0}"/>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5" name="Footer Placeholder 4">
            <a:extLst>
              <a:ext uri="{FF2B5EF4-FFF2-40B4-BE49-F238E27FC236}">
                <a16:creationId xmlns:a16="http://schemas.microsoft.com/office/drawing/2014/main" id="{C4DBA134-4BF2-1E70-9BE5-E20B6C1EB3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75E94-91E4-E0E9-DD3A-06217FB705FC}"/>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626696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D7CC5-1B0E-E90B-0972-B574A1AA34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7A957E-8C44-F142-EB55-3E13806E02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03892B-D4A7-F441-6429-F00CB530B7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3FFC3-9DC3-D364-B20B-2F704D5100D0}"/>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6" name="Footer Placeholder 5">
            <a:extLst>
              <a:ext uri="{FF2B5EF4-FFF2-40B4-BE49-F238E27FC236}">
                <a16:creationId xmlns:a16="http://schemas.microsoft.com/office/drawing/2014/main" id="{B4C6DB90-EBB2-AD89-8E1F-EBB4CCBEE3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070132-B1C9-A726-C113-D2369914C040}"/>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238994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3B69-7671-758B-3A2E-B77D25F2A0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805811-1200-1DE9-823F-BC62A5FE11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800157-664D-52EF-BC2D-C97DB5704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7C5CE5-2D3F-F62F-E334-A921B2E4EE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0A2C2-A1A2-FE9A-1FB1-FDBB89AEEF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F3F889-5075-65EE-D240-85BA1AEF9B31}"/>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8" name="Footer Placeholder 7">
            <a:extLst>
              <a:ext uri="{FF2B5EF4-FFF2-40B4-BE49-F238E27FC236}">
                <a16:creationId xmlns:a16="http://schemas.microsoft.com/office/drawing/2014/main" id="{05B3B07B-783E-42C7-EC6C-86273A0C82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795E70-78FC-D67F-38FB-48AC42BD4756}"/>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86605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85578-E7FE-0FFC-07CA-61127C5298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D2DFE6-A101-3376-3D18-04C922DF29A6}"/>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4" name="Footer Placeholder 3">
            <a:extLst>
              <a:ext uri="{FF2B5EF4-FFF2-40B4-BE49-F238E27FC236}">
                <a16:creationId xmlns:a16="http://schemas.microsoft.com/office/drawing/2014/main" id="{509589E3-BD2C-1241-5105-7A72E9DB11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4F94CB0-4230-D894-A39E-FC7B2F8E3129}"/>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102317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1F71FE-D6EA-CEEF-E4D9-97AF32A86973}"/>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3" name="Footer Placeholder 2">
            <a:extLst>
              <a:ext uri="{FF2B5EF4-FFF2-40B4-BE49-F238E27FC236}">
                <a16:creationId xmlns:a16="http://schemas.microsoft.com/office/drawing/2014/main" id="{AA0DFAEE-9BD2-7BA2-6B9A-4E803E1F2BF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27B55A-CE7A-E66B-AF18-A6D1268B8FB1}"/>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1014801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6D25F-33E9-D70C-4521-F83D64E0F8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57B44B-F902-1280-B1D4-82847213A0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F9D1EF-63F6-3609-9935-110E388892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B15598-90B1-DE35-5E40-7523155EA781}"/>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6" name="Footer Placeholder 5">
            <a:extLst>
              <a:ext uri="{FF2B5EF4-FFF2-40B4-BE49-F238E27FC236}">
                <a16:creationId xmlns:a16="http://schemas.microsoft.com/office/drawing/2014/main" id="{5407D0C7-0F14-0F04-6872-FF1ECD0B5C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06A41-3B72-208B-70B9-F69EB38746D9}"/>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2319651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B24A0-2B03-1490-6CE1-B3CB988DC5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0669D24-4824-8236-0F0D-71C84486C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5B377-EE41-3533-DF31-CFA29B6811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D2A5EE-54C8-2309-AD0F-7E36B9C7F82F}"/>
              </a:ext>
            </a:extLst>
          </p:cNvPr>
          <p:cNvSpPr>
            <a:spLocks noGrp="1"/>
          </p:cNvSpPr>
          <p:nvPr>
            <p:ph type="dt" sz="half" idx="10"/>
          </p:nvPr>
        </p:nvSpPr>
        <p:spPr/>
        <p:txBody>
          <a:bodyPr/>
          <a:lstStyle/>
          <a:p>
            <a:fld id="{FC6A9787-59C1-432F-A720-748D79CBE8EB}" type="datetimeFigureOut">
              <a:rPr lang="en-US" smtClean="0"/>
              <a:t>8/18/2025</a:t>
            </a:fld>
            <a:endParaRPr lang="en-US"/>
          </a:p>
        </p:txBody>
      </p:sp>
      <p:sp>
        <p:nvSpPr>
          <p:cNvPr id="6" name="Footer Placeholder 5">
            <a:extLst>
              <a:ext uri="{FF2B5EF4-FFF2-40B4-BE49-F238E27FC236}">
                <a16:creationId xmlns:a16="http://schemas.microsoft.com/office/drawing/2014/main" id="{5FF11A71-B068-CEA7-05F6-7A66D2ECF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A6EDE-FC0F-6B2B-1485-30143517E6D0}"/>
              </a:ext>
            </a:extLst>
          </p:cNvPr>
          <p:cNvSpPr>
            <a:spLocks noGrp="1"/>
          </p:cNvSpPr>
          <p:nvPr>
            <p:ph type="sldNum" sz="quarter" idx="12"/>
          </p:nvPr>
        </p:nvSpPr>
        <p:spPr/>
        <p:txBody>
          <a:bodyPr/>
          <a:lstStyle/>
          <a:p>
            <a:fld id="{FA3CFB52-ED8F-4971-91E0-EBA4033D6F08}" type="slidenum">
              <a:rPr lang="en-US" smtClean="0"/>
              <a:t>‹#›</a:t>
            </a:fld>
            <a:endParaRPr lang="en-US"/>
          </a:p>
        </p:txBody>
      </p:sp>
    </p:spTree>
    <p:extLst>
      <p:ext uri="{BB962C8B-B14F-4D97-AF65-F5344CB8AC3E}">
        <p14:creationId xmlns:p14="http://schemas.microsoft.com/office/powerpoint/2010/main" val="358669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DA423C-5341-95A8-39A7-64903A42C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2DA4AE-1189-D967-7EEC-853DA81590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B34850-25C7-7C28-38A7-83255C07C4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6A9787-59C1-432F-A720-748D79CBE8EB}" type="datetimeFigureOut">
              <a:rPr lang="en-US" smtClean="0"/>
              <a:t>8/18/2025</a:t>
            </a:fld>
            <a:endParaRPr lang="en-US"/>
          </a:p>
        </p:txBody>
      </p:sp>
      <p:sp>
        <p:nvSpPr>
          <p:cNvPr id="5" name="Footer Placeholder 4">
            <a:extLst>
              <a:ext uri="{FF2B5EF4-FFF2-40B4-BE49-F238E27FC236}">
                <a16:creationId xmlns:a16="http://schemas.microsoft.com/office/drawing/2014/main" id="{D7FBB9CD-768B-285A-FE94-35CC61F0C5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F03DBCE-BD3A-D5EB-02D2-B0C6164480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A3CFB52-ED8F-4971-91E0-EBA4033D6F08}" type="slidenum">
              <a:rPr lang="en-US" smtClean="0"/>
              <a:t>‹#›</a:t>
            </a:fld>
            <a:endParaRPr lang="en-US"/>
          </a:p>
        </p:txBody>
      </p:sp>
    </p:spTree>
    <p:extLst>
      <p:ext uri="{BB962C8B-B14F-4D97-AF65-F5344CB8AC3E}">
        <p14:creationId xmlns:p14="http://schemas.microsoft.com/office/powerpoint/2010/main" val="200696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B0DF9-00FE-9349-BADD-E35083BE8B3C}"/>
              </a:ext>
            </a:extLst>
          </p:cNvPr>
          <p:cNvSpPr>
            <a:spLocks noGrp="1"/>
          </p:cNvSpPr>
          <p:nvPr>
            <p:ph type="ctrTitle"/>
          </p:nvPr>
        </p:nvSpPr>
        <p:spPr>
          <a:xfrm>
            <a:off x="1524000" y="1542987"/>
            <a:ext cx="9144000" cy="2387600"/>
          </a:xfrm>
        </p:spPr>
        <p:txBody>
          <a:bodyPr>
            <a:normAutofit/>
          </a:bodyPr>
          <a:lstStyle/>
          <a:p>
            <a:r>
              <a:rPr lang="en-US" sz="5400" dirty="0">
                <a:solidFill>
                  <a:srgbClr val="FF0000"/>
                </a:solidFill>
              </a:rPr>
              <a:t>Transplant Infectious Disease</a:t>
            </a:r>
            <a:br>
              <a:rPr lang="en-US" sz="5400" dirty="0"/>
            </a:br>
            <a:br>
              <a:rPr lang="en-US" sz="5400" dirty="0"/>
            </a:br>
            <a:r>
              <a:rPr lang="en-US" sz="3200" dirty="0">
                <a:solidFill>
                  <a:srgbClr val="0070C0"/>
                </a:solidFill>
              </a:rPr>
              <a:t>What an Internist Needs to Know</a:t>
            </a:r>
          </a:p>
        </p:txBody>
      </p:sp>
      <p:sp>
        <p:nvSpPr>
          <p:cNvPr id="3" name="Subtitle 2">
            <a:extLst>
              <a:ext uri="{FF2B5EF4-FFF2-40B4-BE49-F238E27FC236}">
                <a16:creationId xmlns:a16="http://schemas.microsoft.com/office/drawing/2014/main" id="{E633F80F-018A-D089-F150-30E72CAA235A}"/>
              </a:ext>
            </a:extLst>
          </p:cNvPr>
          <p:cNvSpPr>
            <a:spLocks noGrp="1"/>
          </p:cNvSpPr>
          <p:nvPr>
            <p:ph type="subTitle" idx="1"/>
          </p:nvPr>
        </p:nvSpPr>
        <p:spPr>
          <a:xfrm>
            <a:off x="1524000" y="4261104"/>
            <a:ext cx="9144000" cy="996696"/>
          </a:xfrm>
        </p:spPr>
        <p:txBody>
          <a:bodyPr/>
          <a:lstStyle/>
          <a:p>
            <a:r>
              <a:rPr lang="en-US" dirty="0"/>
              <a:t>Wajih Askar, MD</a:t>
            </a:r>
          </a:p>
        </p:txBody>
      </p:sp>
    </p:spTree>
    <p:extLst>
      <p:ext uri="{BB962C8B-B14F-4D97-AF65-F5344CB8AC3E}">
        <p14:creationId xmlns:p14="http://schemas.microsoft.com/office/powerpoint/2010/main" val="947685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A9CF-D1DA-EFB6-5243-AC0C5E798514}"/>
              </a:ext>
            </a:extLst>
          </p:cNvPr>
          <p:cNvSpPr>
            <a:spLocks noGrp="1"/>
          </p:cNvSpPr>
          <p:nvPr>
            <p:ph type="title"/>
          </p:nvPr>
        </p:nvSpPr>
        <p:spPr>
          <a:xfrm>
            <a:off x="838200" y="365125"/>
            <a:ext cx="10515600" cy="878040"/>
          </a:xfrm>
        </p:spPr>
        <p:txBody>
          <a:bodyPr/>
          <a:lstStyle/>
          <a:p>
            <a:r>
              <a:rPr lang="en-US" dirty="0">
                <a:solidFill>
                  <a:srgbClr val="FF0000"/>
                </a:solidFill>
                <a:ea typeface="+mj-lt"/>
                <a:cs typeface="+mj-lt"/>
              </a:rPr>
              <a:t>The Net State of Immunosuppression</a:t>
            </a:r>
            <a:endParaRPr lang="en-US" dirty="0"/>
          </a:p>
        </p:txBody>
      </p:sp>
      <p:sp>
        <p:nvSpPr>
          <p:cNvPr id="3" name="Content Placeholder 2">
            <a:extLst>
              <a:ext uri="{FF2B5EF4-FFF2-40B4-BE49-F238E27FC236}">
                <a16:creationId xmlns:a16="http://schemas.microsoft.com/office/drawing/2014/main" id="{10185A3D-70B5-1AC5-9368-929415DDA3E2}"/>
              </a:ext>
            </a:extLst>
          </p:cNvPr>
          <p:cNvSpPr>
            <a:spLocks noGrp="1"/>
          </p:cNvSpPr>
          <p:nvPr>
            <p:ph idx="1"/>
          </p:nvPr>
        </p:nvSpPr>
        <p:spPr>
          <a:xfrm>
            <a:off x="838200" y="1472073"/>
            <a:ext cx="6403848" cy="2865247"/>
          </a:xfrm>
        </p:spPr>
        <p:txBody>
          <a:bodyPr vert="horz" lIns="91440" tIns="45720" rIns="91440" bIns="45720" rtlCol="0" anchor="t">
            <a:normAutofit/>
          </a:bodyPr>
          <a:lstStyle/>
          <a:p>
            <a:pPr marL="0" indent="0">
              <a:buNone/>
            </a:pPr>
            <a:r>
              <a:rPr lang="en-US" sz="2700" b="1" u="sng" dirty="0">
                <a:solidFill>
                  <a:srgbClr val="000000"/>
                </a:solidFill>
                <a:ea typeface="+mn-lt"/>
                <a:cs typeface="+mn-lt"/>
              </a:rPr>
              <a:t>Greater infectious risk:</a:t>
            </a:r>
            <a:endParaRPr lang="en-US" sz="2700" dirty="0">
              <a:solidFill>
                <a:srgbClr val="000000"/>
              </a:solidFill>
              <a:ea typeface="+mn-lt"/>
              <a:cs typeface="+mn-lt"/>
            </a:endParaRPr>
          </a:p>
          <a:p>
            <a:pPr marL="0" indent="0">
              <a:buNone/>
            </a:pPr>
            <a:r>
              <a:rPr lang="en-US" sz="2400" dirty="0">
                <a:solidFill>
                  <a:srgbClr val="000000"/>
                </a:solidFill>
                <a:ea typeface="+mn-lt"/>
                <a:cs typeface="+mn-lt"/>
              </a:rPr>
              <a:t>•Induction therapy–</a:t>
            </a:r>
            <a:r>
              <a:rPr lang="en-US" sz="2400" dirty="0">
                <a:ea typeface="+mn-lt"/>
                <a:cs typeface="+mn-lt"/>
              </a:rPr>
              <a:t>lymphocyte depletion </a:t>
            </a:r>
          </a:p>
          <a:p>
            <a:pPr marL="0" indent="0">
              <a:buNone/>
            </a:pPr>
            <a:r>
              <a:rPr lang="en-US" sz="2400" dirty="0">
                <a:ea typeface="+mn-lt"/>
                <a:cs typeface="+mn-lt"/>
              </a:rPr>
              <a:t>•High-dose corticosteroids </a:t>
            </a:r>
          </a:p>
          <a:p>
            <a:pPr marL="0" indent="0">
              <a:buNone/>
            </a:pPr>
            <a:r>
              <a:rPr lang="en-US" sz="2400" dirty="0">
                <a:ea typeface="+mn-lt"/>
                <a:cs typeface="+mn-lt"/>
              </a:rPr>
              <a:t>•Early graft </a:t>
            </a:r>
            <a:r>
              <a:rPr lang="en-US" sz="2400" dirty="0">
                <a:solidFill>
                  <a:srgbClr val="000000"/>
                </a:solidFill>
                <a:ea typeface="+mn-lt"/>
                <a:cs typeface="+mn-lt"/>
              </a:rPr>
              <a:t>rejection </a:t>
            </a:r>
          </a:p>
          <a:p>
            <a:pPr marL="0" indent="0">
              <a:buNone/>
            </a:pPr>
            <a:r>
              <a:rPr lang="en-US" sz="2400" dirty="0">
                <a:solidFill>
                  <a:srgbClr val="000000"/>
                </a:solidFill>
                <a:ea typeface="+mn-lt"/>
                <a:cs typeface="+mn-lt"/>
              </a:rPr>
              <a:t>•Graft dysfunction</a:t>
            </a:r>
            <a:r>
              <a:rPr lang="en-US" sz="2400" dirty="0">
                <a:ea typeface="+mn-lt"/>
                <a:cs typeface="+mn-lt"/>
              </a:rPr>
              <a:t> </a:t>
            </a:r>
          </a:p>
          <a:p>
            <a:pPr marL="0" indent="0">
              <a:buNone/>
            </a:pPr>
            <a:r>
              <a:rPr lang="en-US" sz="2400" dirty="0">
                <a:ea typeface="+mn-lt"/>
                <a:cs typeface="+mn-lt"/>
              </a:rPr>
              <a:t>•Active/latent donor/recipient infection</a:t>
            </a:r>
            <a:endParaRPr lang="en-US" sz="2400" dirty="0"/>
          </a:p>
        </p:txBody>
      </p:sp>
      <p:sp>
        <p:nvSpPr>
          <p:cNvPr id="4" name="Content Placeholder 2">
            <a:extLst>
              <a:ext uri="{FF2B5EF4-FFF2-40B4-BE49-F238E27FC236}">
                <a16:creationId xmlns:a16="http://schemas.microsoft.com/office/drawing/2014/main" id="{898C2EB1-B9CA-E1B8-C583-2066D5B2CB62}"/>
              </a:ext>
            </a:extLst>
          </p:cNvPr>
          <p:cNvSpPr txBox="1">
            <a:spLocks/>
          </p:cNvSpPr>
          <p:nvPr/>
        </p:nvSpPr>
        <p:spPr>
          <a:xfrm>
            <a:off x="6409944" y="3773297"/>
            <a:ext cx="5782056" cy="28652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u="sng" dirty="0">
                <a:ea typeface="+mn-lt"/>
                <a:cs typeface="+mn-lt"/>
              </a:rPr>
              <a:t>Technical complications: </a:t>
            </a:r>
          </a:p>
          <a:p>
            <a:pPr marL="0" indent="0">
              <a:buFont typeface="Arial" panose="020B0604020202020204" pitchFamily="34" charset="0"/>
              <a:buNone/>
            </a:pPr>
            <a:r>
              <a:rPr lang="en-US" sz="2400" dirty="0">
                <a:ea typeface="+mn-lt"/>
                <a:cs typeface="+mn-lt"/>
              </a:rPr>
              <a:t>•Anastamotic leaks </a:t>
            </a:r>
          </a:p>
          <a:p>
            <a:pPr marL="0" indent="0">
              <a:buFont typeface="Arial" panose="020B0604020202020204" pitchFamily="34" charset="0"/>
              <a:buNone/>
            </a:pPr>
            <a:r>
              <a:rPr lang="en-US" sz="2400" dirty="0">
                <a:ea typeface="+mn-lt"/>
                <a:cs typeface="+mn-lt"/>
              </a:rPr>
              <a:t>•Bleeding </a:t>
            </a:r>
          </a:p>
          <a:p>
            <a:pPr marL="0" indent="0">
              <a:buFont typeface="Arial" panose="020B0604020202020204" pitchFamily="34" charset="0"/>
              <a:buNone/>
            </a:pPr>
            <a:r>
              <a:rPr lang="en-US" sz="2400" dirty="0">
                <a:ea typeface="+mn-lt"/>
                <a:cs typeface="+mn-lt"/>
              </a:rPr>
              <a:t>•Wound infection/poor wound healing </a:t>
            </a:r>
          </a:p>
          <a:p>
            <a:pPr marL="0" indent="0">
              <a:buFont typeface="Arial" panose="020B0604020202020204" pitchFamily="34" charset="0"/>
              <a:buNone/>
            </a:pPr>
            <a:r>
              <a:rPr lang="en-US" sz="2400" dirty="0">
                <a:ea typeface="+mn-lt"/>
                <a:cs typeface="+mn-lt"/>
              </a:rPr>
              <a:t>•Prolonged intubation/intensive unit care </a:t>
            </a:r>
          </a:p>
          <a:p>
            <a:pPr marL="0" indent="0">
              <a:buFont typeface="Arial" panose="020B0604020202020204" pitchFamily="34" charset="0"/>
              <a:buNone/>
            </a:pPr>
            <a:r>
              <a:rPr lang="en-US" sz="2400" dirty="0">
                <a:ea typeface="+mn-lt"/>
                <a:cs typeface="+mn-lt"/>
              </a:rPr>
              <a:t>•Surgical, vascular, or urinary catheters </a:t>
            </a:r>
            <a:endParaRPr lang="en-US" sz="2400" dirty="0"/>
          </a:p>
        </p:txBody>
      </p:sp>
    </p:spTree>
    <p:extLst>
      <p:ext uri="{BB962C8B-B14F-4D97-AF65-F5344CB8AC3E}">
        <p14:creationId xmlns:p14="http://schemas.microsoft.com/office/powerpoint/2010/main" val="151771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B9FF-106C-15D2-AFF2-EFB1AD9C78AA}"/>
              </a:ext>
            </a:extLst>
          </p:cNvPr>
          <p:cNvSpPr>
            <a:spLocks noGrp="1"/>
          </p:cNvSpPr>
          <p:nvPr>
            <p:ph type="title"/>
          </p:nvPr>
        </p:nvSpPr>
        <p:spPr>
          <a:xfrm>
            <a:off x="838200" y="365125"/>
            <a:ext cx="10515600" cy="777875"/>
          </a:xfrm>
        </p:spPr>
        <p:txBody>
          <a:bodyPr/>
          <a:lstStyle/>
          <a:p>
            <a:r>
              <a:rPr lang="en-US" dirty="0">
                <a:solidFill>
                  <a:srgbClr val="FF0000"/>
                </a:solidFill>
              </a:rPr>
              <a:t>Phases of Immunosuppression</a:t>
            </a:r>
          </a:p>
        </p:txBody>
      </p:sp>
      <p:graphicFrame>
        <p:nvGraphicFramePr>
          <p:cNvPr id="4" name="Content Placeholder 3">
            <a:extLst>
              <a:ext uri="{FF2B5EF4-FFF2-40B4-BE49-F238E27FC236}">
                <a16:creationId xmlns:a16="http://schemas.microsoft.com/office/drawing/2014/main" id="{E825D889-0BEF-4D40-A388-C0F298B47B2D}"/>
              </a:ext>
            </a:extLst>
          </p:cNvPr>
          <p:cNvGraphicFramePr>
            <a:graphicFrameLocks noGrp="1"/>
          </p:cNvGraphicFramePr>
          <p:nvPr>
            <p:ph idx="1"/>
            <p:extLst>
              <p:ext uri="{D42A27DB-BD31-4B8C-83A1-F6EECF244321}">
                <p14:modId xmlns:p14="http://schemas.microsoft.com/office/powerpoint/2010/main" val="3079936018"/>
              </p:ext>
            </p:extLst>
          </p:nvPr>
        </p:nvGraphicFramePr>
        <p:xfrm>
          <a:off x="838200" y="1240692"/>
          <a:ext cx="10515600" cy="5349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408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9075-B904-A7BF-68FD-FBEF5DB997EE}"/>
              </a:ext>
            </a:extLst>
          </p:cNvPr>
          <p:cNvSpPr>
            <a:spLocks noGrp="1"/>
          </p:cNvSpPr>
          <p:nvPr>
            <p:ph type="title"/>
          </p:nvPr>
        </p:nvSpPr>
        <p:spPr>
          <a:xfrm>
            <a:off x="838200" y="365125"/>
            <a:ext cx="10524161" cy="666305"/>
          </a:xfrm>
        </p:spPr>
        <p:txBody>
          <a:bodyPr>
            <a:normAutofit/>
          </a:bodyPr>
          <a:lstStyle/>
          <a:p>
            <a:r>
              <a:rPr lang="en-US" sz="3600">
                <a:solidFill>
                  <a:srgbClr val="FF0000"/>
                </a:solidFill>
              </a:rPr>
              <a:t>Immunosuppressive Agents Used in Transplantation</a:t>
            </a:r>
          </a:p>
        </p:txBody>
      </p:sp>
      <p:graphicFrame>
        <p:nvGraphicFramePr>
          <p:cNvPr id="4" name="Content Placeholder 3">
            <a:extLst>
              <a:ext uri="{FF2B5EF4-FFF2-40B4-BE49-F238E27FC236}">
                <a16:creationId xmlns:a16="http://schemas.microsoft.com/office/drawing/2014/main" id="{0AA7D533-2F16-F754-3351-303212843CB0}"/>
              </a:ext>
            </a:extLst>
          </p:cNvPr>
          <p:cNvGraphicFramePr>
            <a:graphicFrameLocks noGrp="1"/>
          </p:cNvGraphicFramePr>
          <p:nvPr>
            <p:ph idx="1"/>
            <p:extLst>
              <p:ext uri="{D42A27DB-BD31-4B8C-83A1-F6EECF244321}">
                <p14:modId xmlns:p14="http://schemas.microsoft.com/office/powerpoint/2010/main" val="2617989319"/>
              </p:ext>
            </p:extLst>
          </p:nvPr>
        </p:nvGraphicFramePr>
        <p:xfrm>
          <a:off x="456684" y="1067435"/>
          <a:ext cx="11278632" cy="5425440"/>
        </p:xfrm>
        <a:graphic>
          <a:graphicData uri="http://schemas.openxmlformats.org/drawingml/2006/table">
            <a:tbl>
              <a:tblPr firstRow="1" bandRow="1">
                <a:tableStyleId>{5C22544A-7EE6-4342-B048-85BDC9FD1C3A}</a:tableStyleId>
              </a:tblPr>
              <a:tblGrid>
                <a:gridCol w="3422662">
                  <a:extLst>
                    <a:ext uri="{9D8B030D-6E8A-4147-A177-3AD203B41FA5}">
                      <a16:colId xmlns:a16="http://schemas.microsoft.com/office/drawing/2014/main" val="1620881978"/>
                    </a:ext>
                  </a:extLst>
                </a:gridCol>
                <a:gridCol w="2503166">
                  <a:extLst>
                    <a:ext uri="{9D8B030D-6E8A-4147-A177-3AD203B41FA5}">
                      <a16:colId xmlns:a16="http://schemas.microsoft.com/office/drawing/2014/main" val="3281394028"/>
                    </a:ext>
                  </a:extLst>
                </a:gridCol>
                <a:gridCol w="5352804">
                  <a:extLst>
                    <a:ext uri="{9D8B030D-6E8A-4147-A177-3AD203B41FA5}">
                      <a16:colId xmlns:a16="http://schemas.microsoft.com/office/drawing/2014/main" val="2348626035"/>
                    </a:ext>
                  </a:extLst>
                </a:gridCol>
              </a:tblGrid>
              <a:tr h="303987">
                <a:tc>
                  <a:txBody>
                    <a:bodyPr/>
                    <a:lstStyle/>
                    <a:p>
                      <a:r>
                        <a:rPr lang="en-US" sz="1600" dirty="0"/>
                        <a:t>Class</a:t>
                      </a:r>
                    </a:p>
                  </a:txBody>
                  <a:tcPr/>
                </a:tc>
                <a:tc>
                  <a:txBody>
                    <a:bodyPr/>
                    <a:lstStyle/>
                    <a:p>
                      <a:r>
                        <a:rPr lang="en-US" sz="1600" dirty="0"/>
                        <a:t>Agents</a:t>
                      </a:r>
                    </a:p>
                  </a:txBody>
                  <a:tcPr/>
                </a:tc>
                <a:tc>
                  <a:txBody>
                    <a:bodyPr/>
                    <a:lstStyle/>
                    <a:p>
                      <a:pPr lvl="0">
                        <a:buNone/>
                      </a:pPr>
                      <a:r>
                        <a:rPr lang="en-US" sz="1600" dirty="0"/>
                        <a:t>Adverse Effects</a:t>
                      </a:r>
                    </a:p>
                  </a:txBody>
                  <a:tcPr/>
                </a:tc>
                <a:extLst>
                  <a:ext uri="{0D108BD9-81ED-4DB2-BD59-A6C34878D82A}">
                    <a16:rowId xmlns:a16="http://schemas.microsoft.com/office/drawing/2014/main" val="215750265"/>
                  </a:ext>
                </a:extLst>
              </a:tr>
              <a:tr h="303987">
                <a:tc>
                  <a:txBody>
                    <a:bodyPr/>
                    <a:lstStyle/>
                    <a:p>
                      <a:r>
                        <a:rPr lang="en-US" sz="1600" dirty="0"/>
                        <a:t>Glucocorticoids</a:t>
                      </a:r>
                    </a:p>
                  </a:txBody>
                  <a:tcPr>
                    <a:lnB w="12700">
                      <a:solidFill>
                        <a:schemeClr val="tx1"/>
                      </a:solidFill>
                    </a:lnB>
                  </a:tcPr>
                </a:tc>
                <a:tc>
                  <a:txBody>
                    <a:bodyPr/>
                    <a:lstStyle/>
                    <a:p>
                      <a:r>
                        <a:rPr lang="en-US" sz="1600" dirty="0"/>
                        <a:t>Prednisone, others</a:t>
                      </a:r>
                    </a:p>
                  </a:txBody>
                  <a:tcPr>
                    <a:lnB w="12700">
                      <a:solidFill>
                        <a:schemeClr val="tx1"/>
                      </a:solidFill>
                    </a:lnB>
                  </a:tcPr>
                </a:tc>
                <a:tc>
                  <a:txBody>
                    <a:bodyPr/>
                    <a:lstStyle/>
                    <a:p>
                      <a:pPr lvl="0">
                        <a:buNone/>
                      </a:pPr>
                      <a:r>
                        <a:rPr lang="en-US" sz="1600" dirty="0"/>
                        <a:t>Osteoporosis, osteonecrosis, HTN, HTN, DM, glaucoma</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7842970"/>
                  </a:ext>
                </a:extLst>
              </a:tr>
              <a:tr h="219053">
                <a:tc rowSpan="4">
                  <a:txBody>
                    <a:bodyPr/>
                    <a:lstStyle/>
                    <a:p>
                      <a:r>
                        <a:rPr lang="en-US" sz="1600" dirty="0"/>
                        <a:t>DNA synthesis inhibitors, antimetabolites</a:t>
                      </a:r>
                    </a:p>
                  </a:txBody>
                  <a:tcPr>
                    <a:lnT w="12700">
                      <a:solidFill>
                        <a:schemeClr val="tx1"/>
                      </a:solidFill>
                    </a:lnT>
                    <a:lnB w="12700">
                      <a:solidFill>
                        <a:schemeClr val="tx1"/>
                      </a:solidFill>
                    </a:lnB>
                  </a:tcPr>
                </a:tc>
                <a:tc>
                  <a:txBody>
                    <a:bodyPr/>
                    <a:lstStyle/>
                    <a:p>
                      <a:r>
                        <a:rPr lang="en-US" sz="1600" dirty="0"/>
                        <a:t>Mycophenolate mofetil</a:t>
                      </a:r>
                    </a:p>
                  </a:txBody>
                  <a:tcPr>
                    <a:lnT w="12700">
                      <a:solidFill>
                        <a:schemeClr val="tx1"/>
                      </a:solidFill>
                    </a:lnT>
                  </a:tcPr>
                </a:tc>
                <a:tc>
                  <a:txBody>
                    <a:bodyPr/>
                    <a:lstStyle/>
                    <a:p>
                      <a:pPr lvl="0">
                        <a:buNone/>
                      </a:pPr>
                      <a:r>
                        <a:rPr lang="en-US" sz="1600" b="1" dirty="0"/>
                        <a:t>Diarrhea</a:t>
                      </a:r>
                      <a:r>
                        <a:rPr lang="en-US" sz="1600" dirty="0"/>
                        <a:t>, nausea/vomiting, </a:t>
                      </a:r>
                      <a:r>
                        <a:rPr lang="en-US" sz="1600" b="1" dirty="0"/>
                        <a:t>cytopenia</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21197072"/>
                  </a:ext>
                </a:extLst>
              </a:tr>
              <a:tr h="219053">
                <a:tc vMerge="1">
                  <a:txBody>
                    <a:bodyPr/>
                    <a:lstStyle/>
                    <a:p>
                      <a:endParaRPr lang="en-US" sz="1600"/>
                    </a:p>
                  </a:txBody>
                  <a:tcPr/>
                </a:tc>
                <a:tc>
                  <a:txBody>
                    <a:bodyPr/>
                    <a:lstStyle/>
                    <a:p>
                      <a:pPr lvl="0">
                        <a:buNone/>
                      </a:pPr>
                      <a:r>
                        <a:rPr lang="en-US" sz="1600" dirty="0"/>
                        <a:t>Mycophenolate sodium</a:t>
                      </a:r>
                    </a:p>
                  </a:txBody>
                  <a:tcPr/>
                </a:tc>
                <a:tc>
                  <a:txBody>
                    <a:bodyPr/>
                    <a:lstStyle/>
                    <a:p>
                      <a:pPr lvl="0">
                        <a:buNone/>
                      </a:pPr>
                      <a:r>
                        <a:rPr lang="en-US" sz="1600" dirty="0"/>
                        <a:t>Less GI upset, and more expensive</a:t>
                      </a:r>
                    </a:p>
                  </a:txBody>
                  <a:tcPr/>
                </a:tc>
                <a:extLst>
                  <a:ext uri="{0D108BD9-81ED-4DB2-BD59-A6C34878D82A}">
                    <a16:rowId xmlns:a16="http://schemas.microsoft.com/office/drawing/2014/main" val="1610202255"/>
                  </a:ext>
                </a:extLst>
              </a:tr>
              <a:tr h="219053">
                <a:tc vMerge="1">
                  <a:txBody>
                    <a:bodyPr/>
                    <a:lstStyle/>
                    <a:p>
                      <a:endParaRPr lang="en-US" sz="1600"/>
                    </a:p>
                  </a:txBody>
                  <a:tcPr/>
                </a:tc>
                <a:tc>
                  <a:txBody>
                    <a:bodyPr/>
                    <a:lstStyle/>
                    <a:p>
                      <a:pPr lvl="0">
                        <a:buNone/>
                      </a:pPr>
                      <a:r>
                        <a:rPr lang="en-US" sz="1600" dirty="0"/>
                        <a:t>Azathioprine</a:t>
                      </a:r>
                    </a:p>
                  </a:txBody>
                  <a:tcPr/>
                </a:tc>
                <a:tc>
                  <a:txBody>
                    <a:bodyPr/>
                    <a:lstStyle/>
                    <a:p>
                      <a:pPr lvl="0">
                        <a:buNone/>
                      </a:pPr>
                      <a:r>
                        <a:rPr lang="en-US" sz="1600" b="1" dirty="0"/>
                        <a:t>Leukopenia</a:t>
                      </a:r>
                      <a:r>
                        <a:rPr lang="en-US" sz="1600" dirty="0"/>
                        <a:t>, hepatitis, pancreatitis</a:t>
                      </a:r>
                    </a:p>
                  </a:txBody>
                  <a:tcPr/>
                </a:tc>
                <a:extLst>
                  <a:ext uri="{0D108BD9-81ED-4DB2-BD59-A6C34878D82A}">
                    <a16:rowId xmlns:a16="http://schemas.microsoft.com/office/drawing/2014/main" val="1647726829"/>
                  </a:ext>
                </a:extLst>
              </a:tr>
              <a:tr h="219053">
                <a:tc vMerge="1">
                  <a:txBody>
                    <a:bodyPr/>
                    <a:lstStyle/>
                    <a:p>
                      <a:endParaRPr lang="en-US" sz="1600"/>
                    </a:p>
                  </a:txBody>
                  <a:tcPr>
                    <a:lnT w="12700" cap="flat" cmpd="sng" algn="ctr">
                      <a:solidFill>
                        <a:schemeClr val="tx1"/>
                      </a:solidFill>
                      <a:prstDash val="solid"/>
                      <a:round/>
                      <a:headEnd type="none" w="med" len="med"/>
                      <a:tailEnd type="none" w="med" len="med"/>
                    </a:lnT>
                  </a:tcPr>
                </a:tc>
                <a:tc>
                  <a:txBody>
                    <a:bodyPr/>
                    <a:lstStyle/>
                    <a:p>
                      <a:pPr lvl="0">
                        <a:buNone/>
                      </a:pPr>
                      <a:r>
                        <a:rPr lang="en-US" sz="1600" dirty="0"/>
                        <a:t>Cyclophosphamide</a:t>
                      </a:r>
                    </a:p>
                  </a:txBody>
                  <a:tcPr>
                    <a:lnB w="12700">
                      <a:solidFill>
                        <a:schemeClr val="tx1"/>
                      </a:solidFill>
                    </a:lnB>
                  </a:tcPr>
                </a:tc>
                <a:tc>
                  <a:txBody>
                    <a:bodyPr/>
                    <a:lstStyle/>
                    <a:p>
                      <a:pPr lvl="0">
                        <a:buNone/>
                      </a:pPr>
                      <a:r>
                        <a:rPr lang="en-US" sz="1600" b="1" i="0" u="none" strike="noStrike" noProof="0" dirty="0">
                          <a:latin typeface="Aptos"/>
                        </a:rPr>
                        <a:t>hemorrhagic cystitis</a:t>
                      </a:r>
                      <a:r>
                        <a:rPr lang="en-US" sz="1600" b="0" i="0" u="none" strike="noStrike" noProof="0" dirty="0">
                          <a:latin typeface="Aptos"/>
                        </a:rPr>
                        <a:t>, pancytopenia, alopecia, </a:t>
                      </a:r>
                      <a:endParaRPr lang="en-US" dirty="0"/>
                    </a:p>
                  </a:txBody>
                  <a:tcPr>
                    <a:lnB w="12700">
                      <a:solidFill>
                        <a:schemeClr val="tx1"/>
                      </a:solidFill>
                    </a:lnB>
                  </a:tcPr>
                </a:tc>
                <a:extLst>
                  <a:ext uri="{0D108BD9-81ED-4DB2-BD59-A6C34878D82A}">
                    <a16:rowId xmlns:a16="http://schemas.microsoft.com/office/drawing/2014/main" val="3581701138"/>
                  </a:ext>
                </a:extLst>
              </a:tr>
              <a:tr h="290373">
                <a:tc rowSpan="2">
                  <a:txBody>
                    <a:bodyPr/>
                    <a:lstStyle/>
                    <a:p>
                      <a:r>
                        <a:rPr lang="en-US" sz="1600" dirty="0"/>
                        <a:t>Calcineurin inhibitors</a:t>
                      </a:r>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600" dirty="0"/>
                        <a:t>Cyclosporine</a:t>
                      </a:r>
                    </a:p>
                  </a:txBody>
                  <a:tcPr>
                    <a:lnT w="12700" cap="flat" cmpd="sng" algn="ctr">
                      <a:solidFill>
                        <a:schemeClr val="tx1"/>
                      </a:solidFill>
                      <a:prstDash val="solid"/>
                      <a:round/>
                      <a:headEnd type="none" w="med" len="med"/>
                      <a:tailEnd type="none" w="med" len="med"/>
                    </a:lnT>
                  </a:tcPr>
                </a:tc>
                <a:tc>
                  <a:txBody>
                    <a:bodyPr/>
                    <a:lstStyle/>
                    <a:p>
                      <a:pPr lvl="0">
                        <a:buNone/>
                      </a:pPr>
                      <a:r>
                        <a:rPr lang="en-US" sz="1600" dirty="0"/>
                        <a:t>Tremor, </a:t>
                      </a:r>
                      <a:r>
                        <a:rPr lang="en-US" sz="1600" b="1" dirty="0"/>
                        <a:t>hirsutism</a:t>
                      </a:r>
                      <a:r>
                        <a:rPr lang="en-US" sz="1600" dirty="0"/>
                        <a:t>, </a:t>
                      </a:r>
                      <a:r>
                        <a:rPr lang="en-US" sz="1600" b="1" dirty="0"/>
                        <a:t>gingival hyperplasia</a:t>
                      </a:r>
                      <a:r>
                        <a:rPr lang="en-US" sz="1600" dirty="0"/>
                        <a:t>, HTN, -GFR</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1710899"/>
                  </a:ext>
                </a:extLst>
              </a:tr>
              <a:tr h="290373">
                <a:tc vMerge="1">
                  <a:txBody>
                    <a:bodyPr/>
                    <a:lstStyle/>
                    <a:p>
                      <a:endParaRPr lang="en-US" sz="1600"/>
                    </a:p>
                  </a:txBody>
                  <a:tcPr/>
                </a:tc>
                <a:tc>
                  <a:txBody>
                    <a:bodyPr/>
                    <a:lstStyle/>
                    <a:p>
                      <a:pPr lvl="0">
                        <a:buNone/>
                      </a:pPr>
                      <a:r>
                        <a:rPr lang="en-US" sz="1600" dirty="0"/>
                        <a:t>Tacrolimus</a:t>
                      </a:r>
                    </a:p>
                  </a:txBody>
                  <a:tcPr>
                    <a:lnB w="12700">
                      <a:solidFill>
                        <a:schemeClr val="tx1"/>
                      </a:solidFill>
                    </a:lnB>
                  </a:tcPr>
                </a:tc>
                <a:tc>
                  <a:txBody>
                    <a:bodyPr/>
                    <a:lstStyle/>
                    <a:p>
                      <a:pPr lvl="0">
                        <a:buNone/>
                      </a:pPr>
                      <a:r>
                        <a:rPr lang="en-US" sz="1600" b="1" dirty="0"/>
                        <a:t>Tremor</a:t>
                      </a:r>
                      <a:r>
                        <a:rPr lang="en-US" sz="1600" dirty="0"/>
                        <a:t>, hair loss, GI symptoms, </a:t>
                      </a:r>
                      <a:r>
                        <a:rPr lang="en-US" sz="1600" b="1" i="0" u="none" strike="noStrike" noProof="0" dirty="0">
                          <a:solidFill>
                            <a:srgbClr val="000000"/>
                          </a:solidFill>
                          <a:latin typeface="Aptos"/>
                        </a:rPr>
                        <a:t>PRES</a:t>
                      </a:r>
                      <a:r>
                        <a:rPr lang="en-US" sz="1600" b="0" i="0" u="none" strike="noStrike" noProof="0" dirty="0">
                          <a:solidFill>
                            <a:srgbClr val="000000"/>
                          </a:solidFill>
                          <a:latin typeface="Aptos"/>
                        </a:rPr>
                        <a:t>, </a:t>
                      </a:r>
                      <a:r>
                        <a:rPr lang="en-US" sz="1600" dirty="0"/>
                        <a:t>DM, </a:t>
                      </a:r>
                      <a:r>
                        <a:rPr lang="en-US" sz="1600" b="1" dirty="0"/>
                        <a:t>-GFR</a:t>
                      </a:r>
                      <a:r>
                        <a:rPr lang="en-US" sz="1600" dirty="0"/>
                        <a:t>, HTN</a:t>
                      </a:r>
                    </a:p>
                  </a:txBody>
                  <a:tcPr>
                    <a:lnB w="12700">
                      <a:solidFill>
                        <a:schemeClr val="tx1"/>
                      </a:solidFill>
                    </a:lnB>
                  </a:tcPr>
                </a:tc>
                <a:extLst>
                  <a:ext uri="{0D108BD9-81ED-4DB2-BD59-A6C34878D82A}">
                    <a16:rowId xmlns:a16="http://schemas.microsoft.com/office/drawing/2014/main" val="1956505490"/>
                  </a:ext>
                </a:extLst>
              </a:tr>
              <a:tr h="290373">
                <a:tc rowSpan="2">
                  <a:txBody>
                    <a:bodyPr/>
                    <a:lstStyle/>
                    <a:p>
                      <a:r>
                        <a:rPr lang="en-US" sz="1600" dirty="0"/>
                        <a:t>MTOR inhibitors</a:t>
                      </a:r>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600" dirty="0"/>
                        <a:t>Sirolimus</a:t>
                      </a:r>
                    </a:p>
                  </a:txBody>
                  <a:tcPr>
                    <a:lnT w="12700" cap="flat" cmpd="sng" algn="ctr">
                      <a:solidFill>
                        <a:schemeClr val="tx1"/>
                      </a:solidFill>
                      <a:prstDash val="solid"/>
                      <a:round/>
                      <a:headEnd type="none" w="med" len="med"/>
                      <a:tailEnd type="none" w="med" len="med"/>
                    </a:lnT>
                    <a:lnB w="12700">
                      <a:solidFill>
                        <a:schemeClr val="tx1"/>
                      </a:solidFill>
                    </a:lnB>
                  </a:tcPr>
                </a:tc>
                <a:tc rowSpan="2">
                  <a:txBody>
                    <a:bodyPr/>
                    <a:lstStyle/>
                    <a:p>
                      <a:pPr lvl="0">
                        <a:buNone/>
                      </a:pPr>
                      <a:r>
                        <a:rPr lang="en-US" sz="1600" dirty="0"/>
                        <a:t>Proteinuria, dyslipidemia, DM, cytopenia, </a:t>
                      </a:r>
                      <a:r>
                        <a:rPr lang="en-US" sz="1600" b="1" dirty="0"/>
                        <a:t>pneumonitis</a:t>
                      </a:r>
                      <a:r>
                        <a:rPr lang="en-US" sz="1600" dirty="0"/>
                        <a:t>, mouth ulcers</a:t>
                      </a:r>
                    </a:p>
                  </a:txBody>
                  <a:tcPr>
                    <a:lnT w="12700" cap="flat" cmpd="sng" algn="ctr">
                      <a:solidFill>
                        <a:schemeClr val="tx1"/>
                      </a:solidFill>
                      <a:prstDash val="solid"/>
                      <a:round/>
                      <a:headEnd type="none" w="med" len="med"/>
                      <a:tailEnd type="none" w="med" len="med"/>
                    </a:lnT>
                    <a:lnB w="12700">
                      <a:solidFill>
                        <a:schemeClr val="tx1"/>
                      </a:solidFill>
                    </a:lnB>
                  </a:tcPr>
                </a:tc>
                <a:extLst>
                  <a:ext uri="{0D108BD9-81ED-4DB2-BD59-A6C34878D82A}">
                    <a16:rowId xmlns:a16="http://schemas.microsoft.com/office/drawing/2014/main" val="871727735"/>
                  </a:ext>
                </a:extLst>
              </a:tr>
              <a:tr h="290373">
                <a:tc vMerge="1">
                  <a:txBody>
                    <a:bodyPr/>
                    <a:lstStyle/>
                    <a:p>
                      <a:endParaRPr lang="en-US" sz="1600"/>
                    </a:p>
                  </a:txBody>
                  <a:tcPr>
                    <a:lnT w="12700">
                      <a:solidFill>
                        <a:schemeClr val="tx1"/>
                      </a:solidFill>
                    </a:lnT>
                    <a:lnB w="12700">
                      <a:solidFill>
                        <a:schemeClr val="tx1"/>
                      </a:solidFill>
                    </a:lnB>
                  </a:tcPr>
                </a:tc>
                <a:tc>
                  <a:txBody>
                    <a:bodyPr/>
                    <a:lstStyle/>
                    <a:p>
                      <a:pPr lvl="0">
                        <a:buNone/>
                      </a:pPr>
                      <a:r>
                        <a:rPr lang="en-US" sz="1600" err="1"/>
                        <a:t>Everolimus</a:t>
                      </a:r>
                      <a:endParaRPr lang="en-US" sz="1600" dirty="0" err="1"/>
                    </a:p>
                  </a:txBody>
                  <a:tcPr>
                    <a:lnT w="12700">
                      <a:solidFill>
                        <a:schemeClr val="tx1"/>
                      </a:solidFill>
                    </a:lnT>
                    <a:lnB w="12700">
                      <a:solidFill>
                        <a:schemeClr val="tx1"/>
                      </a:solidFill>
                    </a:lnB>
                  </a:tcPr>
                </a:tc>
                <a:tc vMerge="1">
                  <a:txBody>
                    <a:bodyPr/>
                    <a:lstStyle/>
                    <a:p>
                      <a:endParaRPr lang="en-US"/>
                    </a:p>
                  </a:txBody>
                  <a:tcPr>
                    <a:lnT w="12700">
                      <a:solidFill>
                        <a:schemeClr val="tx1"/>
                      </a:solidFill>
                    </a:lnT>
                    <a:lnB w="12700">
                      <a:solidFill>
                        <a:schemeClr val="tx1"/>
                      </a:solidFill>
                    </a:lnB>
                  </a:tcPr>
                </a:tc>
                <a:extLst>
                  <a:ext uri="{0D108BD9-81ED-4DB2-BD59-A6C34878D82A}">
                    <a16:rowId xmlns:a16="http://schemas.microsoft.com/office/drawing/2014/main" val="4175249408"/>
                  </a:ext>
                </a:extLst>
              </a:tr>
              <a:tr h="168001">
                <a:tc>
                  <a:txBody>
                    <a:bodyPr/>
                    <a:lstStyle/>
                    <a:p>
                      <a:r>
                        <a:rPr lang="en-US" sz="1600" dirty="0"/>
                        <a:t>Lymphocyte co-stimulation blocker</a:t>
                      </a:r>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r>
                        <a:rPr lang="en-US" sz="1600" err="1"/>
                        <a:t>Belatacept</a:t>
                      </a:r>
                      <a:endParaRPr lang="en-US" sz="1600" dirty="0" err="1"/>
                    </a:p>
                  </a:txBody>
                  <a:tcPr>
                    <a:lnT w="12700" cap="flat" cmpd="sng" algn="ctr">
                      <a:solidFill>
                        <a:schemeClr val="tx1"/>
                      </a:solidFill>
                      <a:prstDash val="solid"/>
                      <a:round/>
                      <a:headEnd type="none" w="med" len="med"/>
                      <a:tailEnd type="none" w="med" len="med"/>
                    </a:lnT>
                    <a:lnB w="12700">
                      <a:solidFill>
                        <a:schemeClr val="tx1"/>
                      </a:solidFill>
                    </a:lnB>
                  </a:tcPr>
                </a:tc>
                <a:tc>
                  <a:txBody>
                    <a:bodyPr/>
                    <a:lstStyle/>
                    <a:p>
                      <a:pPr lvl="0">
                        <a:buNone/>
                      </a:pPr>
                      <a:r>
                        <a:rPr lang="en-US" sz="1600" b="1" dirty="0"/>
                        <a:t>PTLD</a:t>
                      </a:r>
                      <a:r>
                        <a:rPr lang="en-US" sz="1600" dirty="0"/>
                        <a:t> (use only in EBV+ recipient), increased infection risk</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3381952"/>
                  </a:ext>
                </a:extLst>
              </a:tr>
              <a:tr h="323850">
                <a:tc>
                  <a:txBody>
                    <a:bodyPr/>
                    <a:lstStyle/>
                    <a:p>
                      <a:pPr lvl="0">
                        <a:buNone/>
                      </a:pPr>
                      <a:r>
                        <a:rPr lang="en-US" sz="1600" dirty="0"/>
                        <a:t>Lymphocyte-depleting antibodies</a:t>
                      </a:r>
                    </a:p>
                  </a:txBody>
                  <a:tcPr>
                    <a:lnT w="12700">
                      <a:solidFill>
                        <a:schemeClr val="tx1"/>
                      </a:solidFill>
                    </a:lnT>
                    <a:lnB w="12700">
                      <a:solidFill>
                        <a:schemeClr val="tx1"/>
                      </a:solidFill>
                    </a:lnB>
                  </a:tcPr>
                </a:tc>
                <a:tc>
                  <a:txBody>
                    <a:bodyPr/>
                    <a:lstStyle/>
                    <a:p>
                      <a:pPr lvl="0">
                        <a:buNone/>
                      </a:pPr>
                      <a:endParaRPr lang="en-US" sz="1600"/>
                    </a:p>
                  </a:txBody>
                  <a:tcPr>
                    <a:lnT w="12700">
                      <a:solidFill>
                        <a:schemeClr val="tx1"/>
                      </a:solidFill>
                    </a:lnT>
                    <a:lnB w="12700">
                      <a:solidFill>
                        <a:schemeClr val="tx1"/>
                      </a:solidFill>
                    </a:lnB>
                  </a:tcPr>
                </a:tc>
                <a:tc>
                  <a:txBody>
                    <a:bodyPr/>
                    <a:lstStyle/>
                    <a:p>
                      <a:pPr lvl="0">
                        <a:buNone/>
                      </a:pPr>
                      <a:endParaRPr lang="en-US" sz="160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186952"/>
                  </a:ext>
                </a:extLst>
              </a:tr>
              <a:tr h="303987">
                <a:tc>
                  <a:txBody>
                    <a:bodyPr/>
                    <a:lstStyle/>
                    <a:p>
                      <a:pPr algn="l"/>
                      <a:r>
                        <a:rPr lang="en-US" sz="1600" dirty="0"/>
                        <a:t>          Polyclonal</a:t>
                      </a:r>
                    </a:p>
                  </a:txBody>
                  <a:tcPr>
                    <a:lnT w="12700">
                      <a:solidFill>
                        <a:schemeClr val="tx1"/>
                      </a:solidFill>
                    </a:lnT>
                  </a:tcPr>
                </a:tc>
                <a:tc>
                  <a:txBody>
                    <a:bodyPr/>
                    <a:lstStyle/>
                    <a:p>
                      <a:r>
                        <a:rPr lang="en-US" sz="1600" dirty="0" err="1"/>
                        <a:t>Antithymocyte</a:t>
                      </a:r>
                      <a:r>
                        <a:rPr lang="en-US" sz="1600" dirty="0"/>
                        <a:t> globulins</a:t>
                      </a:r>
                    </a:p>
                  </a:txBody>
                  <a:tcPr>
                    <a:lnT w="12700">
                      <a:solidFill>
                        <a:schemeClr val="tx1"/>
                      </a:solidFill>
                    </a:lnT>
                  </a:tcPr>
                </a:tc>
                <a:tc>
                  <a:txBody>
                    <a:bodyPr/>
                    <a:lstStyle/>
                    <a:p>
                      <a:pPr lvl="0">
                        <a:buNone/>
                      </a:pPr>
                      <a:r>
                        <a:rPr lang="en-US" sz="1600" dirty="0"/>
                        <a:t>Infusion reaction, leukopenia, </a:t>
                      </a:r>
                      <a:r>
                        <a:rPr lang="en-US" sz="1600" b="1" dirty="0"/>
                        <a:t>increased infection risk</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84068507"/>
                  </a:ext>
                </a:extLst>
              </a:tr>
              <a:tr h="768906">
                <a:tc>
                  <a:txBody>
                    <a:bodyPr/>
                    <a:lstStyle/>
                    <a:p>
                      <a:r>
                        <a:rPr lang="en-US" sz="1600" dirty="0"/>
                        <a:t>          Monoclonal</a:t>
                      </a:r>
                    </a:p>
                  </a:txBody>
                  <a:tcPr/>
                </a:tc>
                <a:tc>
                  <a:txBody>
                    <a:bodyPr/>
                    <a:lstStyle/>
                    <a:p>
                      <a:r>
                        <a:rPr lang="en-US" sz="1600" dirty="0" err="1"/>
                        <a:t>Basiliximab</a:t>
                      </a:r>
                      <a:r>
                        <a:rPr lang="en-US" sz="1600" dirty="0"/>
                        <a:t> (anti-IL-2 receptor)</a:t>
                      </a:r>
                    </a:p>
                    <a:p>
                      <a:pPr lvl="0">
                        <a:buNone/>
                      </a:pPr>
                      <a:r>
                        <a:rPr lang="en-US" sz="1600" dirty="0"/>
                        <a:t>Rituximab (anti-CD20)</a:t>
                      </a:r>
                    </a:p>
                    <a:p>
                      <a:pPr lvl="0">
                        <a:buNone/>
                      </a:pPr>
                      <a:r>
                        <a:rPr lang="en-US" sz="1600" dirty="0"/>
                        <a:t>Alemtuzumab (anti-CD52)</a:t>
                      </a:r>
                    </a:p>
                  </a:txBody>
                  <a:tcPr/>
                </a:tc>
                <a:tc>
                  <a:txBody>
                    <a:bodyPr/>
                    <a:lstStyle/>
                    <a:p>
                      <a:pPr lvl="0">
                        <a:buNone/>
                      </a:pPr>
                      <a:r>
                        <a:rPr lang="en-US" sz="1600" dirty="0"/>
                        <a:t>Increased infection risk, cytopenia</a:t>
                      </a:r>
                    </a:p>
                  </a:txBody>
                  <a:tcPr/>
                </a:tc>
                <a:extLst>
                  <a:ext uri="{0D108BD9-81ED-4DB2-BD59-A6C34878D82A}">
                    <a16:rowId xmlns:a16="http://schemas.microsoft.com/office/drawing/2014/main" val="889380445"/>
                  </a:ext>
                </a:extLst>
              </a:tr>
            </a:tbl>
          </a:graphicData>
        </a:graphic>
      </p:graphicFrame>
    </p:spTree>
    <p:extLst>
      <p:ext uri="{BB962C8B-B14F-4D97-AF65-F5344CB8AC3E}">
        <p14:creationId xmlns:p14="http://schemas.microsoft.com/office/powerpoint/2010/main" val="3964382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AA18-4534-DA8F-F96B-E42B8E709CC5}"/>
              </a:ext>
            </a:extLst>
          </p:cNvPr>
          <p:cNvSpPr>
            <a:spLocks noGrp="1"/>
          </p:cNvSpPr>
          <p:nvPr>
            <p:ph type="title"/>
          </p:nvPr>
        </p:nvSpPr>
        <p:spPr>
          <a:xfrm>
            <a:off x="838200" y="365125"/>
            <a:ext cx="10515600" cy="878459"/>
          </a:xfrm>
        </p:spPr>
        <p:txBody>
          <a:bodyPr/>
          <a:lstStyle/>
          <a:p>
            <a:r>
              <a:rPr lang="en-US">
                <a:solidFill>
                  <a:srgbClr val="FF0000"/>
                </a:solidFill>
              </a:rPr>
              <a:t>Typical OI Prophylaxis Regimen </a:t>
            </a:r>
          </a:p>
        </p:txBody>
      </p:sp>
      <p:graphicFrame>
        <p:nvGraphicFramePr>
          <p:cNvPr id="3" name="Content Placeholder 2">
            <a:extLst>
              <a:ext uri="{FF2B5EF4-FFF2-40B4-BE49-F238E27FC236}">
                <a16:creationId xmlns:a16="http://schemas.microsoft.com/office/drawing/2014/main" id="{1854E757-F350-C8A5-2359-F53EDC6CFC88}"/>
              </a:ext>
            </a:extLst>
          </p:cNvPr>
          <p:cNvGraphicFramePr>
            <a:graphicFrameLocks noGrp="1"/>
          </p:cNvGraphicFramePr>
          <p:nvPr>
            <p:ph idx="1"/>
            <p:extLst>
              <p:ext uri="{D42A27DB-BD31-4B8C-83A1-F6EECF244321}">
                <p14:modId xmlns:p14="http://schemas.microsoft.com/office/powerpoint/2010/main" val="1877758922"/>
              </p:ext>
            </p:extLst>
          </p:nvPr>
        </p:nvGraphicFramePr>
        <p:xfrm>
          <a:off x="1670304" y="2248788"/>
          <a:ext cx="8570976" cy="30497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7519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6B4B-21CC-264E-444F-478C0AB8C5CD}"/>
              </a:ext>
            </a:extLst>
          </p:cNvPr>
          <p:cNvSpPr>
            <a:spLocks noGrp="1"/>
          </p:cNvSpPr>
          <p:nvPr>
            <p:ph type="title"/>
          </p:nvPr>
        </p:nvSpPr>
        <p:spPr/>
        <p:txBody>
          <a:bodyPr/>
          <a:lstStyle/>
          <a:p>
            <a:r>
              <a:rPr lang="en-US" dirty="0">
                <a:solidFill>
                  <a:srgbClr val="7030A0"/>
                </a:solidFill>
              </a:rPr>
              <a:t>Question</a:t>
            </a:r>
          </a:p>
        </p:txBody>
      </p:sp>
      <p:sp>
        <p:nvSpPr>
          <p:cNvPr id="3" name="Content Placeholder 2">
            <a:extLst>
              <a:ext uri="{FF2B5EF4-FFF2-40B4-BE49-F238E27FC236}">
                <a16:creationId xmlns:a16="http://schemas.microsoft.com/office/drawing/2014/main" id="{7B9D7DFC-81F8-ED6B-B061-EB03C0935782}"/>
              </a:ext>
            </a:extLst>
          </p:cNvPr>
          <p:cNvSpPr>
            <a:spLocks noGrp="1"/>
          </p:cNvSpPr>
          <p:nvPr>
            <p:ph idx="1"/>
          </p:nvPr>
        </p:nvSpPr>
        <p:spPr/>
        <p:txBody>
          <a:bodyPr vert="horz" lIns="91440" tIns="45720" rIns="91440" bIns="45720" rtlCol="0" anchor="t">
            <a:normAutofit/>
          </a:bodyPr>
          <a:lstStyle/>
          <a:p>
            <a:r>
              <a:rPr lang="en-US" dirty="0">
                <a:ea typeface="+mn-lt"/>
                <a:cs typeface="+mn-lt"/>
              </a:rPr>
              <a:t>A 31 </a:t>
            </a:r>
            <a:r>
              <a:rPr lang="en-US" dirty="0" err="1">
                <a:ea typeface="+mn-lt"/>
                <a:cs typeface="+mn-lt"/>
              </a:rPr>
              <a:t>yo</a:t>
            </a:r>
            <a:r>
              <a:rPr lang="en-US" dirty="0">
                <a:ea typeface="+mn-lt"/>
                <a:cs typeface="+mn-lt"/>
              </a:rPr>
              <a:t> M with a history of alcoholic liver cirrhosis who just underwent liver transplant. His CMV status is D+/R-.</a:t>
            </a:r>
          </a:p>
          <a:p>
            <a:r>
              <a:rPr lang="en-US" dirty="0">
                <a:ea typeface="+mn-lt"/>
                <a:cs typeface="+mn-lt"/>
              </a:rPr>
              <a:t>Which of the following agents is most appropriate for CMV prophylaxis for this patient?</a:t>
            </a:r>
          </a:p>
          <a:p>
            <a:pPr marL="0" indent="0">
              <a:buNone/>
            </a:pPr>
            <a:r>
              <a:rPr lang="en-US" dirty="0">
                <a:ea typeface="+mn-lt"/>
                <a:cs typeface="+mn-lt"/>
              </a:rPr>
              <a:t>1- IV Foscarnet for 3 months. </a:t>
            </a:r>
          </a:p>
          <a:p>
            <a:pPr marL="0" indent="0">
              <a:buNone/>
            </a:pPr>
            <a:r>
              <a:rPr lang="en-US" dirty="0">
                <a:ea typeface="+mn-lt"/>
                <a:cs typeface="+mn-lt"/>
              </a:rPr>
              <a:t>2- High dose Valacyclovir for 6 months. </a:t>
            </a:r>
          </a:p>
          <a:p>
            <a:pPr marL="0" indent="0">
              <a:buNone/>
            </a:pPr>
            <a:r>
              <a:rPr lang="en-US" dirty="0">
                <a:ea typeface="+mn-lt"/>
                <a:cs typeface="+mn-lt"/>
              </a:rPr>
              <a:t>3- Valganciclovir for 1 month. </a:t>
            </a:r>
          </a:p>
          <a:p>
            <a:pPr marL="0" indent="0">
              <a:buNone/>
            </a:pPr>
            <a:r>
              <a:rPr lang="en-US" dirty="0">
                <a:ea typeface="+mn-lt"/>
                <a:cs typeface="+mn-lt"/>
              </a:rPr>
              <a:t>4- Valganciclovir for 6 months. </a:t>
            </a:r>
          </a:p>
        </p:txBody>
      </p:sp>
    </p:spTree>
    <p:extLst>
      <p:ext uri="{BB962C8B-B14F-4D97-AF65-F5344CB8AC3E}">
        <p14:creationId xmlns:p14="http://schemas.microsoft.com/office/powerpoint/2010/main" val="18999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D37A-5EC0-D6BE-F59F-99DFD6645381}"/>
              </a:ext>
            </a:extLst>
          </p:cNvPr>
          <p:cNvSpPr>
            <a:spLocks noGrp="1"/>
          </p:cNvSpPr>
          <p:nvPr>
            <p:ph type="title"/>
          </p:nvPr>
        </p:nvSpPr>
        <p:spPr>
          <a:xfrm>
            <a:off x="838200" y="365125"/>
            <a:ext cx="10515600" cy="778487"/>
          </a:xfrm>
        </p:spPr>
        <p:txBody>
          <a:bodyPr/>
          <a:lstStyle/>
          <a:p>
            <a:r>
              <a:rPr lang="en-US" dirty="0">
                <a:solidFill>
                  <a:srgbClr val="00B050"/>
                </a:solidFill>
              </a:rPr>
              <a:t>Viral Prophylaxis</a:t>
            </a:r>
          </a:p>
        </p:txBody>
      </p:sp>
      <p:pic>
        <p:nvPicPr>
          <p:cNvPr id="4" name="Content Placeholder 3" descr="A white and black text on a white background&#10;&#10;AI-generated content may be incorrect.">
            <a:extLst>
              <a:ext uri="{FF2B5EF4-FFF2-40B4-BE49-F238E27FC236}">
                <a16:creationId xmlns:a16="http://schemas.microsoft.com/office/drawing/2014/main" id="{E8EEB981-6A10-E4B9-AE25-F57B3CD7F5D6}"/>
              </a:ext>
            </a:extLst>
          </p:cNvPr>
          <p:cNvPicPr>
            <a:picLocks noGrp="1" noChangeAspect="1"/>
          </p:cNvPicPr>
          <p:nvPr>
            <p:ph idx="1"/>
          </p:nvPr>
        </p:nvPicPr>
        <p:blipFill>
          <a:blip r:embed="rId2"/>
          <a:stretch>
            <a:fillRect/>
          </a:stretch>
        </p:blipFill>
        <p:spPr>
          <a:xfrm>
            <a:off x="157162" y="1926253"/>
            <a:ext cx="11877675" cy="3244836"/>
          </a:xfrm>
          <a:prstGeom prst="rect">
            <a:avLst/>
          </a:prstGeom>
        </p:spPr>
      </p:pic>
      <p:sp>
        <p:nvSpPr>
          <p:cNvPr id="3" name="Rectangle 2">
            <a:extLst>
              <a:ext uri="{FF2B5EF4-FFF2-40B4-BE49-F238E27FC236}">
                <a16:creationId xmlns:a16="http://schemas.microsoft.com/office/drawing/2014/main" id="{4F7C0C03-FE62-644D-E19D-C818B7177731}"/>
              </a:ext>
            </a:extLst>
          </p:cNvPr>
          <p:cNvSpPr/>
          <p:nvPr/>
        </p:nvSpPr>
        <p:spPr>
          <a:xfrm>
            <a:off x="237744" y="2710669"/>
            <a:ext cx="1161288" cy="27941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E39CD1F-AD1F-5372-CB68-BD662FC629F5}"/>
              </a:ext>
            </a:extLst>
          </p:cNvPr>
          <p:cNvSpPr/>
          <p:nvPr/>
        </p:nvSpPr>
        <p:spPr>
          <a:xfrm>
            <a:off x="234696" y="3868909"/>
            <a:ext cx="1511808" cy="27941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AA49101-2AD7-76BF-831C-5FCA8ACFBBC8}"/>
              </a:ext>
            </a:extLst>
          </p:cNvPr>
          <p:cNvSpPr/>
          <p:nvPr/>
        </p:nvSpPr>
        <p:spPr>
          <a:xfrm>
            <a:off x="240792" y="4542517"/>
            <a:ext cx="1511808" cy="27941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6ECF755-24AB-16E9-EAA7-AECBD4D41567}"/>
              </a:ext>
            </a:extLst>
          </p:cNvPr>
          <p:cNvSpPr/>
          <p:nvPr/>
        </p:nvSpPr>
        <p:spPr>
          <a:xfrm>
            <a:off x="157163" y="1926253"/>
            <a:ext cx="4396550" cy="3322403"/>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045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DE3EC-1A53-5D68-4B5B-DAD837EA642D}"/>
              </a:ext>
            </a:extLst>
          </p:cNvPr>
          <p:cNvSpPr>
            <a:spLocks noGrp="1"/>
          </p:cNvSpPr>
          <p:nvPr>
            <p:ph type="title"/>
          </p:nvPr>
        </p:nvSpPr>
        <p:spPr/>
        <p:txBody>
          <a:bodyPr/>
          <a:lstStyle/>
          <a:p>
            <a:r>
              <a:rPr lang="en-US" dirty="0">
                <a:solidFill>
                  <a:srgbClr val="7030A0"/>
                </a:solidFill>
              </a:rPr>
              <a:t>Question</a:t>
            </a:r>
            <a:endParaRPr lang="en-US" dirty="0"/>
          </a:p>
        </p:txBody>
      </p:sp>
      <p:sp>
        <p:nvSpPr>
          <p:cNvPr id="3" name="Content Placeholder 2">
            <a:extLst>
              <a:ext uri="{FF2B5EF4-FFF2-40B4-BE49-F238E27FC236}">
                <a16:creationId xmlns:a16="http://schemas.microsoft.com/office/drawing/2014/main" id="{319A80A1-B4FD-D3CC-545F-474ACEDF0BD2}"/>
              </a:ext>
            </a:extLst>
          </p:cNvPr>
          <p:cNvSpPr>
            <a:spLocks noGrp="1"/>
          </p:cNvSpPr>
          <p:nvPr>
            <p:ph idx="1"/>
          </p:nvPr>
        </p:nvSpPr>
        <p:spPr>
          <a:xfrm>
            <a:off x="838200" y="1554480"/>
            <a:ext cx="10515600" cy="4622483"/>
          </a:xfrm>
        </p:spPr>
        <p:txBody>
          <a:bodyPr>
            <a:normAutofit fontScale="92500" lnSpcReduction="10000"/>
          </a:bodyPr>
          <a:lstStyle/>
          <a:p>
            <a:r>
              <a:rPr lang="en-US" dirty="0"/>
              <a:t>A 37-year-old man with a history of alcohol-related liver cirrhosis, and severe pulmonary coccidioidomycosis diagnosed six months ago after presenting with respiratory symptoms and multiple pulmonary nodules. He has been treated with oral fluconazole 800 mg daily, with noted clinical improvement.</a:t>
            </a:r>
          </a:p>
          <a:p>
            <a:r>
              <a:rPr lang="en-US" dirty="0"/>
              <a:t>He is now undergoing liver transplantation. What is your recommendation for antifungal prophylaxis in the post-transplant period?</a:t>
            </a:r>
          </a:p>
          <a:p>
            <a:pPr marL="0" indent="0">
              <a:buNone/>
            </a:pPr>
            <a:r>
              <a:rPr lang="en-US" dirty="0"/>
              <a:t>1- Stop Fluconazole now.</a:t>
            </a:r>
          </a:p>
          <a:p>
            <a:pPr marL="0" indent="0">
              <a:buNone/>
            </a:pPr>
            <a:r>
              <a:rPr lang="en-US" dirty="0"/>
              <a:t>2- Fluconazole for 6 months. </a:t>
            </a:r>
          </a:p>
          <a:p>
            <a:pPr marL="0" indent="0">
              <a:buNone/>
            </a:pPr>
            <a:r>
              <a:rPr lang="en-US" dirty="0"/>
              <a:t>3- Fluconazole for 12 months.</a:t>
            </a:r>
          </a:p>
          <a:p>
            <a:pPr marL="0" indent="0">
              <a:buNone/>
            </a:pPr>
            <a:r>
              <a:rPr lang="en-US" dirty="0"/>
              <a:t>4- Fluconazole for life.   </a:t>
            </a:r>
          </a:p>
          <a:p>
            <a:endParaRPr lang="en-US" dirty="0"/>
          </a:p>
          <a:p>
            <a:endParaRPr lang="en-US" dirty="0"/>
          </a:p>
        </p:txBody>
      </p:sp>
    </p:spTree>
    <p:extLst>
      <p:ext uri="{BB962C8B-B14F-4D97-AF65-F5344CB8AC3E}">
        <p14:creationId xmlns:p14="http://schemas.microsoft.com/office/powerpoint/2010/main" val="262687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21D3-C15F-DAF7-6485-4AB91030BBCB}"/>
              </a:ext>
            </a:extLst>
          </p:cNvPr>
          <p:cNvSpPr>
            <a:spLocks noGrp="1"/>
          </p:cNvSpPr>
          <p:nvPr>
            <p:ph type="title"/>
          </p:nvPr>
        </p:nvSpPr>
        <p:spPr>
          <a:xfrm>
            <a:off x="838200" y="365125"/>
            <a:ext cx="10515600" cy="640715"/>
          </a:xfrm>
        </p:spPr>
        <p:txBody>
          <a:bodyPr>
            <a:normAutofit fontScale="90000"/>
          </a:bodyPr>
          <a:lstStyle/>
          <a:p>
            <a:r>
              <a:rPr lang="en-US" dirty="0">
                <a:solidFill>
                  <a:srgbClr val="002060"/>
                </a:solidFill>
              </a:rPr>
              <a:t>Fungal Prophylaxis</a:t>
            </a:r>
          </a:p>
        </p:txBody>
      </p:sp>
      <p:graphicFrame>
        <p:nvGraphicFramePr>
          <p:cNvPr id="6" name="Table 5">
            <a:extLst>
              <a:ext uri="{FF2B5EF4-FFF2-40B4-BE49-F238E27FC236}">
                <a16:creationId xmlns:a16="http://schemas.microsoft.com/office/drawing/2014/main" id="{F0DA3B88-7D80-DC16-100A-A17BD3273FFE}"/>
              </a:ext>
            </a:extLst>
          </p:cNvPr>
          <p:cNvGraphicFramePr>
            <a:graphicFrameLocks noGrp="1"/>
          </p:cNvGraphicFramePr>
          <p:nvPr>
            <p:extLst>
              <p:ext uri="{D42A27DB-BD31-4B8C-83A1-F6EECF244321}">
                <p14:modId xmlns:p14="http://schemas.microsoft.com/office/powerpoint/2010/main" val="2192871158"/>
              </p:ext>
            </p:extLst>
          </p:nvPr>
        </p:nvGraphicFramePr>
        <p:xfrm>
          <a:off x="585216" y="1279525"/>
          <a:ext cx="11082528" cy="2392680"/>
        </p:xfrm>
        <a:graphic>
          <a:graphicData uri="http://schemas.openxmlformats.org/drawingml/2006/table">
            <a:tbl>
              <a:tblPr firstRow="1" bandRow="1">
                <a:tableStyleId>{5C22544A-7EE6-4342-B048-85BDC9FD1C3A}</a:tableStyleId>
              </a:tblPr>
              <a:tblGrid>
                <a:gridCol w="3989461">
                  <a:extLst>
                    <a:ext uri="{9D8B030D-6E8A-4147-A177-3AD203B41FA5}">
                      <a16:colId xmlns:a16="http://schemas.microsoft.com/office/drawing/2014/main" val="2045055047"/>
                    </a:ext>
                  </a:extLst>
                </a:gridCol>
                <a:gridCol w="7093067">
                  <a:extLst>
                    <a:ext uri="{9D8B030D-6E8A-4147-A177-3AD203B41FA5}">
                      <a16:colId xmlns:a16="http://schemas.microsoft.com/office/drawing/2014/main" val="3134662818"/>
                    </a:ext>
                  </a:extLst>
                </a:gridCol>
              </a:tblGrid>
              <a:tr h="370840">
                <a:tc>
                  <a:txBody>
                    <a:bodyPr/>
                    <a:lstStyle/>
                    <a:p>
                      <a:r>
                        <a:rPr lang="en-US" dirty="0"/>
                        <a:t>Characteristic</a:t>
                      </a:r>
                    </a:p>
                  </a:txBody>
                  <a:tcPr/>
                </a:tc>
                <a:tc>
                  <a:txBody>
                    <a:bodyPr/>
                    <a:lstStyle/>
                    <a:p>
                      <a:r>
                        <a:rPr lang="en-US" dirty="0"/>
                        <a:t>Coccidiomycosis prophylaxis</a:t>
                      </a:r>
                    </a:p>
                  </a:txBody>
                  <a:tcPr/>
                </a:tc>
                <a:extLst>
                  <a:ext uri="{0D108BD9-81ED-4DB2-BD59-A6C34878D82A}">
                    <a16:rowId xmlns:a16="http://schemas.microsoft.com/office/drawing/2014/main" val="1806335927"/>
                  </a:ext>
                </a:extLst>
              </a:tr>
              <a:tr h="370840">
                <a:tc>
                  <a:txBody>
                    <a:bodyPr/>
                    <a:lstStyle/>
                    <a:p>
                      <a:r>
                        <a:rPr lang="en-US" dirty="0"/>
                        <a:t>Previous history (seroconversion) of Coccidiomycosis</a:t>
                      </a:r>
                    </a:p>
                  </a:txBody>
                  <a:tcPr/>
                </a:tc>
                <a:tc>
                  <a:txBody>
                    <a:bodyPr/>
                    <a:lstStyle/>
                    <a:p>
                      <a:endParaRPr lang="en-US" dirty="0"/>
                    </a:p>
                  </a:txBody>
                  <a:tcPr/>
                </a:tc>
                <a:extLst>
                  <a:ext uri="{0D108BD9-81ED-4DB2-BD59-A6C34878D82A}">
                    <a16:rowId xmlns:a16="http://schemas.microsoft.com/office/drawing/2014/main" val="1710202484"/>
                  </a:ext>
                </a:extLst>
              </a:tr>
              <a:tr h="370840">
                <a:tc>
                  <a:txBody>
                    <a:bodyPr/>
                    <a:lstStyle/>
                    <a:p>
                      <a:r>
                        <a:rPr lang="en-US" dirty="0"/>
                        <a:t>        &gt;1 year before transplant</a:t>
                      </a:r>
                    </a:p>
                  </a:txBody>
                  <a:tcPr/>
                </a:tc>
                <a:tc>
                  <a:txBody>
                    <a:bodyPr/>
                    <a:lstStyle/>
                    <a:p>
                      <a:r>
                        <a:rPr lang="en-US" dirty="0"/>
                        <a:t>Fluconazole 400 mg PO daily for 12 </a:t>
                      </a:r>
                      <a:r>
                        <a:rPr lang="en-US" dirty="0" err="1"/>
                        <a:t>mo</a:t>
                      </a:r>
                      <a:r>
                        <a:rPr lang="en-US" dirty="0"/>
                        <a:t> </a:t>
                      </a:r>
                    </a:p>
                  </a:txBody>
                  <a:tcPr/>
                </a:tc>
                <a:extLst>
                  <a:ext uri="{0D108BD9-81ED-4DB2-BD59-A6C34878D82A}">
                    <a16:rowId xmlns:a16="http://schemas.microsoft.com/office/drawing/2014/main" val="811200056"/>
                  </a:ext>
                </a:extLst>
              </a:tr>
              <a:tr h="370840">
                <a:tc>
                  <a:txBody>
                    <a:bodyPr/>
                    <a:lstStyle/>
                    <a:p>
                      <a:r>
                        <a:rPr lang="en-US" dirty="0"/>
                        <a:t>        ≤1 year before transplant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Fluconazole 400 mg PO daily for 12 </a:t>
                      </a:r>
                      <a:r>
                        <a:rPr lang="en-US" dirty="0" err="1"/>
                        <a:t>mo</a:t>
                      </a:r>
                      <a:r>
                        <a:rPr lang="en-US" dirty="0"/>
                        <a:t>, followed by Fluconazole PO daily for lifelong</a:t>
                      </a:r>
                    </a:p>
                  </a:txBody>
                  <a:tcPr/>
                </a:tc>
                <a:extLst>
                  <a:ext uri="{0D108BD9-81ED-4DB2-BD59-A6C34878D82A}">
                    <a16:rowId xmlns:a16="http://schemas.microsoft.com/office/drawing/2014/main" val="2743806774"/>
                  </a:ext>
                </a:extLst>
              </a:tr>
              <a:tr h="370840">
                <a:tc>
                  <a:txBody>
                    <a:bodyPr/>
                    <a:lstStyle/>
                    <a:p>
                      <a:r>
                        <a:rPr lang="en-US" dirty="0"/>
                        <a:t>No history of Coccidiomycosis</a:t>
                      </a:r>
                    </a:p>
                  </a:txBody>
                  <a:tcPr/>
                </a:tc>
                <a:tc>
                  <a:txBody>
                    <a:bodyPr/>
                    <a:lstStyle/>
                    <a:p>
                      <a:r>
                        <a:rPr lang="en-US" dirty="0"/>
                        <a:t>Fluconazole 200 mg PO daily for 6-12 </a:t>
                      </a:r>
                      <a:r>
                        <a:rPr lang="en-US" dirty="0" err="1"/>
                        <a:t>mo</a:t>
                      </a:r>
                      <a:r>
                        <a:rPr lang="en-US" dirty="0"/>
                        <a:t> (depending  on the organ)</a:t>
                      </a:r>
                    </a:p>
                  </a:txBody>
                  <a:tcPr/>
                </a:tc>
                <a:extLst>
                  <a:ext uri="{0D108BD9-81ED-4DB2-BD59-A6C34878D82A}">
                    <a16:rowId xmlns:a16="http://schemas.microsoft.com/office/drawing/2014/main" val="1881750868"/>
                  </a:ext>
                </a:extLst>
              </a:tr>
            </a:tbl>
          </a:graphicData>
        </a:graphic>
      </p:graphicFrame>
      <p:sp>
        <p:nvSpPr>
          <p:cNvPr id="8" name="Content Placeholder 7">
            <a:extLst>
              <a:ext uri="{FF2B5EF4-FFF2-40B4-BE49-F238E27FC236}">
                <a16:creationId xmlns:a16="http://schemas.microsoft.com/office/drawing/2014/main" id="{8BB38808-8A37-3B5F-09E0-C0F34B1475A6}"/>
              </a:ext>
            </a:extLst>
          </p:cNvPr>
          <p:cNvSpPr>
            <a:spLocks noGrp="1"/>
          </p:cNvSpPr>
          <p:nvPr>
            <p:ph idx="1"/>
          </p:nvPr>
        </p:nvSpPr>
        <p:spPr>
          <a:xfrm>
            <a:off x="838200" y="3945890"/>
            <a:ext cx="10515600" cy="2546985"/>
          </a:xfrm>
        </p:spPr>
        <p:txBody>
          <a:bodyPr>
            <a:normAutofit fontScale="62500" lnSpcReduction="20000"/>
          </a:bodyPr>
          <a:lstStyle/>
          <a:p>
            <a:r>
              <a:rPr lang="en-US" b="1" u="sng" dirty="0">
                <a:solidFill>
                  <a:srgbClr val="C00000"/>
                </a:solidFill>
              </a:rPr>
              <a:t>Candida Prophylaxis </a:t>
            </a:r>
            <a:r>
              <a:rPr lang="en-US" dirty="0"/>
              <a:t>(Fluconazole 400 mg PO daily for 1</a:t>
            </a:r>
            <a:r>
              <a:rPr lang="en-US" baseline="30000" dirty="0"/>
              <a:t>st</a:t>
            </a:r>
            <a:r>
              <a:rPr lang="en-US" dirty="0"/>
              <a:t> month post-LIVER transplant) if:</a:t>
            </a:r>
          </a:p>
          <a:p>
            <a:pPr marL="0" indent="0">
              <a:buNone/>
            </a:pPr>
            <a:r>
              <a:rPr lang="en-US" dirty="0"/>
              <a:t>1- Re-transplantation</a:t>
            </a:r>
          </a:p>
          <a:p>
            <a:pPr marL="0" indent="0">
              <a:buNone/>
            </a:pPr>
            <a:r>
              <a:rPr lang="en-US" dirty="0"/>
              <a:t>2- Prolonged OR time (&gt;9 hours) or repeat operation.</a:t>
            </a:r>
          </a:p>
          <a:p>
            <a:pPr marL="0" indent="0">
              <a:buNone/>
            </a:pPr>
            <a:r>
              <a:rPr lang="en-US" dirty="0"/>
              <a:t>3- Renal failure requiring renal replacement</a:t>
            </a:r>
          </a:p>
          <a:p>
            <a:pPr marL="0" indent="0">
              <a:buNone/>
            </a:pPr>
            <a:r>
              <a:rPr lang="en-US" dirty="0"/>
              <a:t>4- Transfusion of ≥40units of cellular blood products including platelets, packed red blood cells, and auto transfusion. </a:t>
            </a:r>
          </a:p>
          <a:p>
            <a:pPr marL="0" indent="0">
              <a:buNone/>
            </a:pPr>
            <a:r>
              <a:rPr lang="en-US" dirty="0"/>
              <a:t>5- </a:t>
            </a:r>
            <a:r>
              <a:rPr lang="en-US" dirty="0" err="1"/>
              <a:t>Choledochojejunostomy</a:t>
            </a:r>
            <a:r>
              <a:rPr lang="en-US" dirty="0"/>
              <a:t>. </a:t>
            </a:r>
          </a:p>
          <a:p>
            <a:pPr marL="0" indent="0">
              <a:buNone/>
            </a:pPr>
            <a:r>
              <a:rPr lang="en-US" dirty="0"/>
              <a:t>6- Candida colonization.</a:t>
            </a:r>
          </a:p>
        </p:txBody>
      </p:sp>
    </p:spTree>
    <p:extLst>
      <p:ext uri="{BB962C8B-B14F-4D97-AF65-F5344CB8AC3E}">
        <p14:creationId xmlns:p14="http://schemas.microsoft.com/office/powerpoint/2010/main" val="18662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B0CC3-DB2F-CE55-1928-F5F7CD7A9F0B}"/>
              </a:ext>
            </a:extLst>
          </p:cNvPr>
          <p:cNvSpPr>
            <a:spLocks noGrp="1"/>
          </p:cNvSpPr>
          <p:nvPr>
            <p:ph type="title"/>
          </p:nvPr>
        </p:nvSpPr>
        <p:spPr/>
        <p:txBody>
          <a:bodyPr/>
          <a:lstStyle/>
          <a:p>
            <a:r>
              <a:rPr lang="en-US" dirty="0">
                <a:solidFill>
                  <a:srgbClr val="7030A0"/>
                </a:solidFill>
              </a:rPr>
              <a:t>Question</a:t>
            </a:r>
            <a:endParaRPr lang="en-US" dirty="0"/>
          </a:p>
        </p:txBody>
      </p:sp>
      <p:sp>
        <p:nvSpPr>
          <p:cNvPr id="3" name="Content Placeholder 2">
            <a:extLst>
              <a:ext uri="{FF2B5EF4-FFF2-40B4-BE49-F238E27FC236}">
                <a16:creationId xmlns:a16="http://schemas.microsoft.com/office/drawing/2014/main" id="{5B9641F8-EBF6-B666-B08C-E07ABA1E61B6}"/>
              </a:ext>
            </a:extLst>
          </p:cNvPr>
          <p:cNvSpPr>
            <a:spLocks noGrp="1"/>
          </p:cNvSpPr>
          <p:nvPr>
            <p:ph idx="1"/>
          </p:nvPr>
        </p:nvSpPr>
        <p:spPr/>
        <p:txBody>
          <a:bodyPr>
            <a:normAutofit/>
          </a:bodyPr>
          <a:lstStyle/>
          <a:p>
            <a:r>
              <a:rPr lang="en-US" dirty="0"/>
              <a:t>A 62 </a:t>
            </a:r>
            <a:r>
              <a:rPr lang="en-US" dirty="0" err="1"/>
              <a:t>yo</a:t>
            </a:r>
            <a:r>
              <a:rPr lang="en-US" dirty="0"/>
              <a:t> M with a history of ESRD secondary to DM/HTN who is undergoing kidney transplant. </a:t>
            </a:r>
            <a:r>
              <a:rPr lang="en-US" dirty="0" err="1"/>
              <a:t>Toxo</a:t>
            </a:r>
            <a:r>
              <a:rPr lang="en-US" dirty="0"/>
              <a:t> IgG D-/R-.</a:t>
            </a:r>
          </a:p>
          <a:p>
            <a:r>
              <a:rPr lang="en-US" dirty="0"/>
              <a:t>What do you recommend for </a:t>
            </a:r>
            <a:r>
              <a:rPr lang="en-US" dirty="0" err="1"/>
              <a:t>Toxo</a:t>
            </a:r>
            <a:r>
              <a:rPr lang="en-US" dirty="0"/>
              <a:t>/PJP prophylaxis?</a:t>
            </a:r>
          </a:p>
          <a:p>
            <a:pPr marL="0" indent="0">
              <a:buNone/>
            </a:pPr>
            <a:r>
              <a:rPr lang="en-US" dirty="0"/>
              <a:t>1- Dapsone for life.  </a:t>
            </a:r>
          </a:p>
          <a:p>
            <a:pPr marL="0" indent="0">
              <a:buNone/>
            </a:pPr>
            <a:r>
              <a:rPr lang="en-US" dirty="0"/>
              <a:t>2- Primaquine for 12 months. </a:t>
            </a:r>
          </a:p>
          <a:p>
            <a:pPr marL="0" indent="0">
              <a:buNone/>
            </a:pPr>
            <a:r>
              <a:rPr lang="en-US" dirty="0"/>
              <a:t>3- TMP/SMX for 6 months. </a:t>
            </a:r>
          </a:p>
          <a:p>
            <a:pPr marL="0" indent="0">
              <a:buNone/>
            </a:pPr>
            <a:r>
              <a:rPr lang="en-US" dirty="0"/>
              <a:t>4- No indication for prophylaxis. </a:t>
            </a:r>
          </a:p>
        </p:txBody>
      </p:sp>
    </p:spTree>
    <p:extLst>
      <p:ext uri="{BB962C8B-B14F-4D97-AF65-F5344CB8AC3E}">
        <p14:creationId xmlns:p14="http://schemas.microsoft.com/office/powerpoint/2010/main" val="244724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50CA1-56A7-FE7F-6DB2-68A8F326D5FC}"/>
              </a:ext>
            </a:extLst>
          </p:cNvPr>
          <p:cNvSpPr>
            <a:spLocks noGrp="1"/>
          </p:cNvSpPr>
          <p:nvPr>
            <p:ph type="title"/>
          </p:nvPr>
        </p:nvSpPr>
        <p:spPr/>
        <p:txBody>
          <a:bodyPr/>
          <a:lstStyle/>
          <a:p>
            <a:r>
              <a:rPr lang="en-US" dirty="0" err="1">
                <a:solidFill>
                  <a:schemeClr val="accent2">
                    <a:lumMod val="50000"/>
                  </a:schemeClr>
                </a:solidFill>
              </a:rPr>
              <a:t>Toxo</a:t>
            </a:r>
            <a:r>
              <a:rPr lang="en-US" dirty="0">
                <a:solidFill>
                  <a:schemeClr val="accent2">
                    <a:lumMod val="50000"/>
                  </a:schemeClr>
                </a:solidFill>
              </a:rPr>
              <a:t>/PJP Prophylaxis</a:t>
            </a:r>
          </a:p>
        </p:txBody>
      </p:sp>
      <p:graphicFrame>
        <p:nvGraphicFramePr>
          <p:cNvPr id="4" name="Content Placeholder 3">
            <a:extLst>
              <a:ext uri="{FF2B5EF4-FFF2-40B4-BE49-F238E27FC236}">
                <a16:creationId xmlns:a16="http://schemas.microsoft.com/office/drawing/2014/main" id="{580EEEE1-57F1-7E82-C459-14AE01CE0B85}"/>
              </a:ext>
            </a:extLst>
          </p:cNvPr>
          <p:cNvGraphicFramePr>
            <a:graphicFrameLocks noGrp="1"/>
          </p:cNvGraphicFramePr>
          <p:nvPr>
            <p:ph idx="1"/>
            <p:extLst>
              <p:ext uri="{D42A27DB-BD31-4B8C-83A1-F6EECF244321}">
                <p14:modId xmlns:p14="http://schemas.microsoft.com/office/powerpoint/2010/main" val="3273900597"/>
              </p:ext>
            </p:extLst>
          </p:nvPr>
        </p:nvGraphicFramePr>
        <p:xfrm>
          <a:off x="571500" y="2024743"/>
          <a:ext cx="10782300" cy="2291080"/>
        </p:xfrm>
        <a:graphic>
          <a:graphicData uri="http://schemas.openxmlformats.org/drawingml/2006/table">
            <a:tbl>
              <a:tblPr firstRow="1" bandRow="1">
                <a:tableStyleId>{21E4AEA4-8DFA-4A89-87EB-49C32662AFE0}</a:tableStyleId>
              </a:tblPr>
              <a:tblGrid>
                <a:gridCol w="963386">
                  <a:extLst>
                    <a:ext uri="{9D8B030D-6E8A-4147-A177-3AD203B41FA5}">
                      <a16:colId xmlns:a16="http://schemas.microsoft.com/office/drawing/2014/main" val="2335145777"/>
                    </a:ext>
                  </a:extLst>
                </a:gridCol>
                <a:gridCol w="4212771">
                  <a:extLst>
                    <a:ext uri="{9D8B030D-6E8A-4147-A177-3AD203B41FA5}">
                      <a16:colId xmlns:a16="http://schemas.microsoft.com/office/drawing/2014/main" val="2923104195"/>
                    </a:ext>
                  </a:extLst>
                </a:gridCol>
                <a:gridCol w="4076976">
                  <a:extLst>
                    <a:ext uri="{9D8B030D-6E8A-4147-A177-3AD203B41FA5}">
                      <a16:colId xmlns:a16="http://schemas.microsoft.com/office/drawing/2014/main" val="3275733651"/>
                    </a:ext>
                  </a:extLst>
                </a:gridCol>
                <a:gridCol w="1529167">
                  <a:extLst>
                    <a:ext uri="{9D8B030D-6E8A-4147-A177-3AD203B41FA5}">
                      <a16:colId xmlns:a16="http://schemas.microsoft.com/office/drawing/2014/main" val="3464651912"/>
                    </a:ext>
                  </a:extLst>
                </a:gridCol>
              </a:tblGrid>
              <a:tr h="171722">
                <a:tc>
                  <a:txBody>
                    <a:bodyPr/>
                    <a:lstStyle/>
                    <a:p>
                      <a:endParaRPr lang="en-US" dirty="0"/>
                    </a:p>
                  </a:txBody>
                  <a:tcPr/>
                </a:tc>
                <a:tc>
                  <a:txBody>
                    <a:bodyPr/>
                    <a:lstStyle/>
                    <a:p>
                      <a:r>
                        <a:rPr lang="en-US" dirty="0" err="1"/>
                        <a:t>Toxo</a:t>
                      </a:r>
                      <a:r>
                        <a:rPr lang="en-US" dirty="0"/>
                        <a:t> D-/R-</a:t>
                      </a:r>
                    </a:p>
                  </a:txBody>
                  <a:tcPr/>
                </a:tc>
                <a:tc>
                  <a:txBody>
                    <a:bodyPr/>
                    <a:lstStyle/>
                    <a:p>
                      <a:r>
                        <a:rPr lang="en-US" dirty="0" err="1"/>
                        <a:t>Toxo</a:t>
                      </a:r>
                      <a:r>
                        <a:rPr lang="en-US" dirty="0"/>
                        <a:t> D+ or R+</a:t>
                      </a:r>
                    </a:p>
                  </a:txBody>
                  <a:tcPr/>
                </a:tc>
                <a:tc>
                  <a:txBody>
                    <a:bodyPr/>
                    <a:lstStyle/>
                    <a:p>
                      <a:r>
                        <a:rPr lang="en-US" dirty="0"/>
                        <a:t>Coverage</a:t>
                      </a:r>
                    </a:p>
                  </a:txBody>
                  <a:tcPr/>
                </a:tc>
                <a:extLst>
                  <a:ext uri="{0D108BD9-81ED-4DB2-BD59-A6C34878D82A}">
                    <a16:rowId xmlns:a16="http://schemas.microsoft.com/office/drawing/2014/main" val="1978564438"/>
                  </a:ext>
                </a:extLst>
              </a:tr>
              <a:tr h="370840">
                <a:tc>
                  <a:txBody>
                    <a:bodyPr/>
                    <a:lstStyle/>
                    <a:p>
                      <a:r>
                        <a:rPr lang="en-US" dirty="0"/>
                        <a:t>1</a:t>
                      </a:r>
                      <a:r>
                        <a:rPr lang="en-US" baseline="30000" dirty="0"/>
                        <a:t>st</a:t>
                      </a:r>
                      <a:r>
                        <a:rPr lang="en-US" dirty="0"/>
                        <a:t> line</a:t>
                      </a:r>
                    </a:p>
                  </a:txBody>
                  <a:tcPr/>
                </a:tc>
                <a:tc>
                  <a:txBody>
                    <a:bodyPr/>
                    <a:lstStyle/>
                    <a:p>
                      <a:r>
                        <a:rPr lang="en-US" dirty="0"/>
                        <a:t>Bactrim 1 SS daily for 6 months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Bactrim 1 SS daily for 12 months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(Heart D+: lifelong Bactrim)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PJP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Toxo</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Nocardia</a:t>
                      </a:r>
                    </a:p>
                  </a:txBody>
                  <a:tcPr/>
                </a:tc>
                <a:extLst>
                  <a:ext uri="{0D108BD9-81ED-4DB2-BD59-A6C34878D82A}">
                    <a16:rowId xmlns:a16="http://schemas.microsoft.com/office/drawing/2014/main" val="2154943660"/>
                  </a:ext>
                </a:extLst>
              </a:tr>
              <a:tr h="370840">
                <a:tc>
                  <a:txBody>
                    <a:bodyPr/>
                    <a:lstStyle/>
                    <a:p>
                      <a:r>
                        <a:rPr lang="en-US" dirty="0"/>
                        <a:t>2</a:t>
                      </a:r>
                      <a:r>
                        <a:rPr lang="en-US" baseline="30000" dirty="0"/>
                        <a:t>nd</a:t>
                      </a:r>
                      <a:r>
                        <a:rPr lang="en-US" dirty="0"/>
                        <a:t> line</a:t>
                      </a:r>
                    </a:p>
                  </a:txBody>
                  <a:tcPr/>
                </a:tc>
                <a:tc>
                  <a:txBody>
                    <a:bodyPr/>
                    <a:lstStyle/>
                    <a:p>
                      <a:r>
                        <a:rPr lang="en-US" dirty="0"/>
                        <a:t>Atovaquone 1500 mg daily for 6 months</a:t>
                      </a:r>
                    </a:p>
                  </a:txBody>
                  <a:tcPr/>
                </a:tc>
                <a:tc>
                  <a:txBody>
                    <a:bodyPr/>
                    <a:lstStyle/>
                    <a:p>
                      <a:r>
                        <a:rPr lang="en-US" dirty="0"/>
                        <a:t>Atovaquone 1500 mg daily for 6 months</a:t>
                      </a:r>
                    </a:p>
                  </a:txBody>
                  <a:tcPr/>
                </a:tc>
                <a:tc>
                  <a:txBody>
                    <a:bodyPr/>
                    <a:lstStyle/>
                    <a:p>
                      <a:r>
                        <a:rPr lang="en-US" dirty="0"/>
                        <a:t>PJP</a:t>
                      </a:r>
                    </a:p>
                    <a:p>
                      <a:r>
                        <a:rPr lang="en-US" dirty="0" err="1"/>
                        <a:t>Toxo</a:t>
                      </a:r>
                      <a:endParaRPr lang="en-US" dirty="0"/>
                    </a:p>
                  </a:txBody>
                  <a:tcPr/>
                </a:tc>
                <a:extLst>
                  <a:ext uri="{0D108BD9-81ED-4DB2-BD59-A6C34878D82A}">
                    <a16:rowId xmlns:a16="http://schemas.microsoft.com/office/drawing/2014/main" val="3542866894"/>
                  </a:ext>
                </a:extLst>
              </a:tr>
              <a:tr h="370840">
                <a:tc>
                  <a:txBody>
                    <a:bodyPr/>
                    <a:lstStyle/>
                    <a:p>
                      <a:r>
                        <a:rPr lang="en-US" dirty="0"/>
                        <a:t>3</a:t>
                      </a:r>
                      <a:r>
                        <a:rPr lang="en-US" baseline="30000" dirty="0"/>
                        <a:t>rd</a:t>
                      </a:r>
                      <a:r>
                        <a:rPr lang="en-US" dirty="0"/>
                        <a:t> line</a:t>
                      </a:r>
                    </a:p>
                  </a:txBody>
                  <a:tcPr/>
                </a:tc>
                <a:tc>
                  <a:txBody>
                    <a:bodyPr/>
                    <a:lstStyle/>
                    <a:p>
                      <a:r>
                        <a:rPr lang="en-US" dirty="0"/>
                        <a:t>Dapsone 100 mg daily for 6 months. </a:t>
                      </a:r>
                    </a:p>
                  </a:txBody>
                  <a:tcPr/>
                </a:tc>
                <a:tc>
                  <a:txBody>
                    <a:bodyPr/>
                    <a:lstStyle/>
                    <a:p>
                      <a:r>
                        <a:rPr lang="en-US" dirty="0"/>
                        <a:t>Dapsone 100 mg daily for 6 months</a:t>
                      </a:r>
                    </a:p>
                  </a:txBody>
                  <a:tcPr/>
                </a:tc>
                <a:tc>
                  <a:txBody>
                    <a:bodyPr/>
                    <a:lstStyle/>
                    <a:p>
                      <a:r>
                        <a:rPr lang="en-US" dirty="0"/>
                        <a:t>PJP</a:t>
                      </a:r>
                    </a:p>
                  </a:txBody>
                  <a:tcPr/>
                </a:tc>
                <a:extLst>
                  <a:ext uri="{0D108BD9-81ED-4DB2-BD59-A6C34878D82A}">
                    <a16:rowId xmlns:a16="http://schemas.microsoft.com/office/drawing/2014/main" val="902226303"/>
                  </a:ext>
                </a:extLst>
              </a:tr>
            </a:tbl>
          </a:graphicData>
        </a:graphic>
      </p:graphicFrame>
    </p:spTree>
    <p:extLst>
      <p:ext uri="{BB962C8B-B14F-4D97-AF65-F5344CB8AC3E}">
        <p14:creationId xmlns:p14="http://schemas.microsoft.com/office/powerpoint/2010/main" val="314589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6A53-CA7A-FFA0-FE85-058DC8B6AB33}"/>
              </a:ext>
            </a:extLst>
          </p:cNvPr>
          <p:cNvSpPr>
            <a:spLocks noGrp="1"/>
          </p:cNvSpPr>
          <p:nvPr>
            <p:ph type="title"/>
          </p:nvPr>
        </p:nvSpPr>
        <p:spPr/>
        <p:txBody>
          <a:bodyPr/>
          <a:lstStyle/>
          <a:p>
            <a:r>
              <a:rPr lang="en-US" dirty="0">
                <a:solidFill>
                  <a:srgbClr val="FF0000"/>
                </a:solidFill>
              </a:rPr>
              <a:t>Objectives</a:t>
            </a:r>
          </a:p>
        </p:txBody>
      </p:sp>
      <p:sp>
        <p:nvSpPr>
          <p:cNvPr id="3" name="Content Placeholder 2">
            <a:extLst>
              <a:ext uri="{FF2B5EF4-FFF2-40B4-BE49-F238E27FC236}">
                <a16:creationId xmlns:a16="http://schemas.microsoft.com/office/drawing/2014/main" id="{46687819-8663-710F-6A2A-A8D4141F5A27}"/>
              </a:ext>
            </a:extLst>
          </p:cNvPr>
          <p:cNvSpPr>
            <a:spLocks noGrp="1"/>
          </p:cNvSpPr>
          <p:nvPr>
            <p:ph idx="1"/>
          </p:nvPr>
        </p:nvSpPr>
        <p:spPr/>
        <p:txBody>
          <a:bodyPr vert="horz" lIns="91440" tIns="45720" rIns="91440" bIns="45720" rtlCol="0" anchor="t">
            <a:normAutofit/>
          </a:bodyPr>
          <a:lstStyle/>
          <a:p>
            <a:r>
              <a:rPr lang="en-US" dirty="0"/>
              <a:t>Understand the balance between immunosuppression and infection risk.</a:t>
            </a:r>
          </a:p>
          <a:p>
            <a:r>
              <a:rPr lang="en-US" dirty="0"/>
              <a:t>Timeline of opportunistic infections after solid organ transplant (SOT).</a:t>
            </a:r>
          </a:p>
          <a:p>
            <a:r>
              <a:rPr lang="en-US" dirty="0"/>
              <a:t>Post-transplant prophylactic antimicrobials.</a:t>
            </a:r>
          </a:p>
          <a:p>
            <a:r>
              <a:rPr lang="en-US" dirty="0"/>
              <a:t>Transplant workup</a:t>
            </a:r>
          </a:p>
          <a:p>
            <a:r>
              <a:rPr lang="en-US" dirty="0"/>
              <a:t>Management of common post-transplant infections. </a:t>
            </a:r>
          </a:p>
        </p:txBody>
      </p:sp>
    </p:spTree>
    <p:extLst>
      <p:ext uri="{BB962C8B-B14F-4D97-AF65-F5344CB8AC3E}">
        <p14:creationId xmlns:p14="http://schemas.microsoft.com/office/powerpoint/2010/main" val="1487917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8F7B-7F82-F7CF-BE78-5E20A708B47A}"/>
              </a:ext>
            </a:extLst>
          </p:cNvPr>
          <p:cNvSpPr>
            <a:spLocks noGrp="1"/>
          </p:cNvSpPr>
          <p:nvPr>
            <p:ph type="title"/>
          </p:nvPr>
        </p:nvSpPr>
        <p:spPr>
          <a:xfrm>
            <a:off x="838200" y="365125"/>
            <a:ext cx="10515600" cy="729640"/>
          </a:xfrm>
        </p:spPr>
        <p:txBody>
          <a:bodyPr/>
          <a:lstStyle/>
          <a:p>
            <a:r>
              <a:rPr lang="en-US" dirty="0">
                <a:solidFill>
                  <a:srgbClr val="FF0000"/>
                </a:solidFill>
              </a:rPr>
              <a:t>Prophylactic Antimicrobials</a:t>
            </a:r>
          </a:p>
        </p:txBody>
      </p:sp>
      <p:graphicFrame>
        <p:nvGraphicFramePr>
          <p:cNvPr id="4" name="Content Placeholder 3">
            <a:extLst>
              <a:ext uri="{FF2B5EF4-FFF2-40B4-BE49-F238E27FC236}">
                <a16:creationId xmlns:a16="http://schemas.microsoft.com/office/drawing/2014/main" id="{4FB3BC81-204B-5ED0-0D47-F8AA7B0A8428}"/>
              </a:ext>
            </a:extLst>
          </p:cNvPr>
          <p:cNvGraphicFramePr>
            <a:graphicFrameLocks noGrp="1"/>
          </p:cNvGraphicFramePr>
          <p:nvPr>
            <p:ph idx="1"/>
            <p:extLst>
              <p:ext uri="{D42A27DB-BD31-4B8C-83A1-F6EECF244321}">
                <p14:modId xmlns:p14="http://schemas.microsoft.com/office/powerpoint/2010/main" val="3393630359"/>
              </p:ext>
            </p:extLst>
          </p:nvPr>
        </p:nvGraphicFramePr>
        <p:xfrm>
          <a:off x="478692" y="1250461"/>
          <a:ext cx="11256812" cy="5212080"/>
        </p:xfrm>
        <a:graphic>
          <a:graphicData uri="http://schemas.openxmlformats.org/drawingml/2006/table">
            <a:tbl>
              <a:tblPr firstRow="1" bandRow="1">
                <a:tableStyleId>{00A15C55-8517-42AA-B614-E9B94910E393}</a:tableStyleId>
              </a:tblPr>
              <a:tblGrid>
                <a:gridCol w="1106713">
                  <a:extLst>
                    <a:ext uri="{9D8B030D-6E8A-4147-A177-3AD203B41FA5}">
                      <a16:colId xmlns:a16="http://schemas.microsoft.com/office/drawing/2014/main" val="195893726"/>
                    </a:ext>
                  </a:extLst>
                </a:gridCol>
                <a:gridCol w="2630714">
                  <a:extLst>
                    <a:ext uri="{9D8B030D-6E8A-4147-A177-3AD203B41FA5}">
                      <a16:colId xmlns:a16="http://schemas.microsoft.com/office/drawing/2014/main" val="1102352285"/>
                    </a:ext>
                  </a:extLst>
                </a:gridCol>
                <a:gridCol w="1864641">
                  <a:extLst>
                    <a:ext uri="{9D8B030D-6E8A-4147-A177-3AD203B41FA5}">
                      <a16:colId xmlns:a16="http://schemas.microsoft.com/office/drawing/2014/main" val="2809013866"/>
                    </a:ext>
                  </a:extLst>
                </a:gridCol>
                <a:gridCol w="3578215">
                  <a:extLst>
                    <a:ext uri="{9D8B030D-6E8A-4147-A177-3AD203B41FA5}">
                      <a16:colId xmlns:a16="http://schemas.microsoft.com/office/drawing/2014/main" val="2674270690"/>
                    </a:ext>
                  </a:extLst>
                </a:gridCol>
                <a:gridCol w="2076529">
                  <a:extLst>
                    <a:ext uri="{9D8B030D-6E8A-4147-A177-3AD203B41FA5}">
                      <a16:colId xmlns:a16="http://schemas.microsoft.com/office/drawing/2014/main" val="3572479601"/>
                    </a:ext>
                  </a:extLst>
                </a:gridCol>
              </a:tblGrid>
              <a:tr h="634999">
                <a:tc>
                  <a:txBody>
                    <a:bodyPr/>
                    <a:lstStyle/>
                    <a:p>
                      <a:pPr algn="ctr"/>
                      <a:endParaRPr lang="en-US"/>
                    </a:p>
                  </a:txBody>
                  <a:tcPr/>
                </a:tc>
                <a:tc>
                  <a:txBody>
                    <a:bodyPr/>
                    <a:lstStyle/>
                    <a:p>
                      <a:pPr algn="ctr"/>
                      <a:r>
                        <a:rPr lang="en-US" dirty="0"/>
                        <a:t>Peri-OP</a:t>
                      </a:r>
                    </a:p>
                  </a:txBody>
                  <a:tcPr/>
                </a:tc>
                <a:tc>
                  <a:txBody>
                    <a:bodyPr/>
                    <a:lstStyle/>
                    <a:p>
                      <a:pPr algn="ctr"/>
                      <a:r>
                        <a:rPr lang="en-US" dirty="0"/>
                        <a:t>Viral</a:t>
                      </a:r>
                    </a:p>
                    <a:p>
                      <a:pPr lvl="0" algn="ctr">
                        <a:buNone/>
                      </a:pPr>
                      <a:r>
                        <a:rPr lang="en-US" dirty="0"/>
                        <a:t>(CMV/HSV/VZV)</a:t>
                      </a:r>
                    </a:p>
                  </a:txBody>
                  <a:tcPr/>
                </a:tc>
                <a:tc>
                  <a:txBody>
                    <a:bodyPr/>
                    <a:lstStyle/>
                    <a:p>
                      <a:pPr algn="ctr"/>
                      <a:r>
                        <a:rPr lang="en-US" dirty="0"/>
                        <a:t>PJP/</a:t>
                      </a:r>
                      <a:r>
                        <a:rPr lang="en-US" err="1"/>
                        <a:t>Toxo</a:t>
                      </a:r>
                      <a:endParaRPr lang="en-US" dirty="0" err="1"/>
                    </a:p>
                  </a:txBody>
                  <a:tcPr/>
                </a:tc>
                <a:tc>
                  <a:txBody>
                    <a:bodyPr/>
                    <a:lstStyle/>
                    <a:p>
                      <a:pPr algn="ctr"/>
                      <a:r>
                        <a:rPr lang="en-US" dirty="0"/>
                        <a:t>Fungal</a:t>
                      </a:r>
                    </a:p>
                  </a:txBody>
                  <a:tcPr/>
                </a:tc>
                <a:extLst>
                  <a:ext uri="{0D108BD9-81ED-4DB2-BD59-A6C34878D82A}">
                    <a16:rowId xmlns:a16="http://schemas.microsoft.com/office/drawing/2014/main" val="64938838"/>
                  </a:ext>
                </a:extLst>
              </a:tr>
              <a:tr h="1558545">
                <a:tc>
                  <a:txBody>
                    <a:bodyPr/>
                    <a:lstStyle/>
                    <a:p>
                      <a:pPr algn="ctr"/>
                      <a:r>
                        <a:rPr lang="en-US" dirty="0"/>
                        <a:t>HEART</a:t>
                      </a:r>
                    </a:p>
                  </a:txBody>
                  <a:tcPr/>
                </a:tc>
                <a:tc>
                  <a:txBody>
                    <a:bodyPr/>
                    <a:lstStyle/>
                    <a:p>
                      <a:pPr marL="0" indent="0" algn="ctr">
                        <a:buFont typeface="Arial"/>
                        <a:buChar char="•"/>
                      </a:pPr>
                      <a:r>
                        <a:rPr lang="en-US" b="1" dirty="0"/>
                        <a:t>GPC</a:t>
                      </a:r>
                      <a:r>
                        <a:rPr lang="en-US" dirty="0"/>
                        <a:t>/GNR</a:t>
                      </a:r>
                      <a:br>
                        <a:rPr lang="en-US" dirty="0"/>
                      </a:br>
                      <a:r>
                        <a:rPr lang="en-US" dirty="0"/>
                        <a:t>Vancomycin/Cefepime</a:t>
                      </a:r>
                    </a:p>
                  </a:txBody>
                  <a:tcPr/>
                </a:tc>
                <a:tc rowSpan="3">
                  <a:txBody>
                    <a:bodyPr/>
                    <a:lstStyle/>
                    <a:p>
                      <a:pPr algn="ctr"/>
                      <a:endParaRPr lang="en-US" dirty="0"/>
                    </a:p>
                    <a:p>
                      <a:pPr lvl="0" algn="ctr">
                        <a:buNone/>
                      </a:pPr>
                      <a:endParaRPr lang="en-US" dirty="0"/>
                    </a:p>
                    <a:p>
                      <a:pPr lvl="0" algn="ctr">
                        <a:buNone/>
                      </a:pPr>
                      <a:endParaRPr lang="en-US" dirty="0"/>
                    </a:p>
                    <a:p>
                      <a:pPr lvl="0" algn="ctr">
                        <a:buNone/>
                      </a:pPr>
                      <a:r>
                        <a:rPr lang="en-US" dirty="0"/>
                        <a:t>CMV  (D+/R-)</a:t>
                      </a:r>
                    </a:p>
                    <a:p>
                      <a:pPr lvl="0" algn="ctr">
                        <a:buNone/>
                      </a:pPr>
                      <a:r>
                        <a:rPr lang="en-US" dirty="0" err="1"/>
                        <a:t>Valcyte</a:t>
                      </a:r>
                      <a:r>
                        <a:rPr lang="en-US" dirty="0"/>
                        <a:t> for 6 </a:t>
                      </a:r>
                      <a:r>
                        <a:rPr lang="en-US" dirty="0" err="1"/>
                        <a:t>mo</a:t>
                      </a:r>
                      <a:endParaRPr lang="en-US" dirty="0"/>
                    </a:p>
                    <a:p>
                      <a:pPr lvl="0" algn="ctr">
                        <a:buNone/>
                      </a:pPr>
                      <a:endParaRPr lang="en-US" dirty="0"/>
                    </a:p>
                    <a:p>
                      <a:pPr lvl="0" algn="ctr">
                        <a:buNone/>
                      </a:pPr>
                      <a:r>
                        <a:rPr lang="en-US" dirty="0"/>
                        <a:t>CMV (R+)</a:t>
                      </a:r>
                    </a:p>
                    <a:p>
                      <a:pPr lvl="0" algn="ctr">
                        <a:buNone/>
                      </a:pPr>
                      <a:r>
                        <a:rPr lang="en-US" dirty="0" err="1"/>
                        <a:t>Valcyte</a:t>
                      </a:r>
                      <a:r>
                        <a:rPr lang="en-US" dirty="0"/>
                        <a:t> for 3 </a:t>
                      </a:r>
                      <a:r>
                        <a:rPr lang="en-US" dirty="0" err="1"/>
                        <a:t>mo</a:t>
                      </a:r>
                      <a:endParaRPr lang="en-US" dirty="0"/>
                    </a:p>
                    <a:p>
                      <a:pPr lvl="0" algn="ctr">
                        <a:buNone/>
                      </a:pPr>
                      <a:endParaRPr lang="en-US" dirty="0"/>
                    </a:p>
                    <a:p>
                      <a:pPr lvl="0" algn="ctr">
                        <a:buNone/>
                      </a:pPr>
                      <a:r>
                        <a:rPr lang="en-US" dirty="0"/>
                        <a:t>CMV (D-/R-)</a:t>
                      </a:r>
                    </a:p>
                    <a:p>
                      <a:pPr lvl="0" algn="ctr">
                        <a:buNone/>
                      </a:pPr>
                      <a:r>
                        <a:rPr lang="en-US" dirty="0"/>
                        <a:t>Valtrex for 1 </a:t>
                      </a:r>
                      <a:r>
                        <a:rPr lang="en-US" dirty="0" err="1"/>
                        <a:t>mo</a:t>
                      </a:r>
                      <a:endParaRPr lang="en-US" dirty="0"/>
                    </a:p>
                  </a:txBody>
                  <a:tcPr/>
                </a:tc>
                <a:tc>
                  <a:txBody>
                    <a:bodyPr/>
                    <a:lstStyle/>
                    <a:p>
                      <a:pPr marL="0" indent="0" algn="ctr">
                        <a:buFont typeface="Arial"/>
                        <a:buChar char="•"/>
                      </a:pPr>
                      <a:r>
                        <a:rPr lang="en-US" dirty="0"/>
                        <a:t> 12 </a:t>
                      </a:r>
                      <a:r>
                        <a:rPr lang="en-US" dirty="0" err="1"/>
                        <a:t>mo</a:t>
                      </a:r>
                      <a:r>
                        <a:rPr lang="en-US" dirty="0"/>
                        <a:t> (PJP, regardless of R </a:t>
                      </a:r>
                      <a:r>
                        <a:rPr lang="en-US" dirty="0" err="1"/>
                        <a:t>Toxo</a:t>
                      </a:r>
                      <a:r>
                        <a:rPr lang="en-US" dirty="0"/>
                        <a:t> IgG)</a:t>
                      </a:r>
                    </a:p>
                    <a:p>
                      <a:pPr marL="0" lvl="0" indent="0" algn="ctr">
                        <a:buFont typeface="Arial"/>
                        <a:buChar char="•"/>
                      </a:pPr>
                      <a:r>
                        <a:rPr lang="en-US" dirty="0"/>
                        <a:t> Lifelong (if Toxo D+)</a:t>
                      </a:r>
                    </a:p>
                    <a:p>
                      <a:pPr lvl="0" algn="ctr">
                        <a:buNone/>
                      </a:pPr>
                      <a:r>
                        <a:rPr lang="en-US" sz="1800" u="none" strike="noStrike" noProof="0" dirty="0">
                          <a:solidFill>
                            <a:srgbClr val="000000"/>
                          </a:solidFill>
                        </a:rPr>
                        <a:t>1- Bactrim 1 SS </a:t>
                      </a:r>
                      <a:r>
                        <a:rPr lang="en-US" sz="1800" u="none" strike="noStrike" noProof="0" dirty="0" err="1">
                          <a:solidFill>
                            <a:srgbClr val="000000"/>
                          </a:solidFill>
                        </a:rPr>
                        <a:t>qd</a:t>
                      </a:r>
                      <a:r>
                        <a:rPr lang="en-US" sz="1800" u="none" strike="noStrike" noProof="0" dirty="0">
                          <a:solidFill>
                            <a:srgbClr val="000000"/>
                          </a:solidFill>
                        </a:rPr>
                        <a:t> (if R </a:t>
                      </a:r>
                      <a:r>
                        <a:rPr lang="en-US" sz="1800" u="none" strike="noStrike" noProof="0" dirty="0" err="1">
                          <a:solidFill>
                            <a:srgbClr val="000000"/>
                          </a:solidFill>
                        </a:rPr>
                        <a:t>Toxo</a:t>
                      </a:r>
                      <a:r>
                        <a:rPr lang="en-US" sz="1800" u="none" strike="noStrike" noProof="0" dirty="0">
                          <a:solidFill>
                            <a:srgbClr val="000000"/>
                          </a:solidFill>
                        </a:rPr>
                        <a:t> IgG+)</a:t>
                      </a:r>
                    </a:p>
                    <a:p>
                      <a:pPr lvl="0" algn="ctr">
                        <a:buNone/>
                      </a:pPr>
                      <a:r>
                        <a:rPr lang="en-US" sz="1800" u="none" strike="noStrike" noProof="0" dirty="0">
                          <a:solidFill>
                            <a:srgbClr val="000000"/>
                          </a:solidFill>
                        </a:rPr>
                        <a:t>2- Atovaquone 1500 mg </a:t>
                      </a:r>
                      <a:r>
                        <a:rPr lang="en-US" sz="1800" u="none" strike="noStrike" noProof="0" dirty="0" err="1">
                          <a:solidFill>
                            <a:srgbClr val="000000"/>
                          </a:solidFill>
                        </a:rPr>
                        <a:t>qd</a:t>
                      </a:r>
                      <a:endParaRPr lang="en-US" sz="1800" u="none" strike="noStrike" noProof="0" dirty="0">
                        <a:solidFill>
                          <a:srgbClr val="000000"/>
                        </a:solidFill>
                      </a:endParaRPr>
                    </a:p>
                    <a:p>
                      <a:pPr lvl="0" algn="ctr">
                        <a:buNone/>
                      </a:pPr>
                      <a:r>
                        <a:rPr lang="en-US" sz="1800" u="none" strike="noStrike" noProof="0" dirty="0">
                          <a:solidFill>
                            <a:srgbClr val="000000"/>
                          </a:solidFill>
                        </a:rPr>
                        <a:t>3- Dapsone 100 mg </a:t>
                      </a:r>
                      <a:r>
                        <a:rPr lang="en-US" sz="1800" u="none" strike="noStrike" noProof="0" dirty="0" err="1">
                          <a:solidFill>
                            <a:srgbClr val="000000"/>
                          </a:solidFill>
                        </a:rPr>
                        <a:t>qd</a:t>
                      </a:r>
                      <a:endParaRPr lang="en-US" dirty="0"/>
                    </a:p>
                  </a:txBody>
                  <a:tcPr/>
                </a:tc>
                <a:tc>
                  <a:txBody>
                    <a:bodyPr/>
                    <a:lstStyle/>
                    <a:p>
                      <a:pPr algn="ctr"/>
                      <a:r>
                        <a:rPr lang="en-US" dirty="0"/>
                        <a:t>12 </a:t>
                      </a:r>
                      <a:r>
                        <a:rPr lang="en-US" dirty="0" err="1"/>
                        <a:t>mo</a:t>
                      </a:r>
                      <a:r>
                        <a:rPr lang="en-US" dirty="0"/>
                        <a:t> of anti-mold </a:t>
                      </a:r>
                      <a:r>
                        <a:rPr lang="en-US" dirty="0" err="1"/>
                        <a:t>PPx</a:t>
                      </a:r>
                      <a:br>
                        <a:rPr lang="en-US" dirty="0"/>
                      </a:br>
                      <a:r>
                        <a:rPr lang="en-US" dirty="0"/>
                        <a:t>(Posa or </a:t>
                      </a:r>
                      <a:r>
                        <a:rPr lang="en-US" dirty="0" err="1"/>
                        <a:t>Vori</a:t>
                      </a:r>
                      <a:r>
                        <a:rPr lang="en-US" dirty="0"/>
                        <a:t>)</a:t>
                      </a:r>
                    </a:p>
                  </a:txBody>
                  <a:tcPr/>
                </a:tc>
                <a:extLst>
                  <a:ext uri="{0D108BD9-81ED-4DB2-BD59-A6C34878D82A}">
                    <a16:rowId xmlns:a16="http://schemas.microsoft.com/office/drawing/2014/main" val="276119735"/>
                  </a:ext>
                </a:extLst>
              </a:tr>
              <a:tr h="1841371">
                <a:tc>
                  <a:txBody>
                    <a:bodyPr/>
                    <a:lstStyle/>
                    <a:p>
                      <a:pPr algn="ctr"/>
                      <a:r>
                        <a:rPr lang="en-US" dirty="0"/>
                        <a:t>LIVER</a:t>
                      </a:r>
                    </a:p>
                  </a:txBody>
                  <a:tcPr/>
                </a:tc>
                <a:tc>
                  <a:txBody>
                    <a:bodyPr/>
                    <a:lstStyle/>
                    <a:p>
                      <a:pPr marL="0" indent="0" algn="ctr">
                        <a:buFont typeface="Arial"/>
                        <a:buChar char="•"/>
                      </a:pPr>
                      <a:r>
                        <a:rPr lang="en-US" b="1" dirty="0"/>
                        <a:t>GNR</a:t>
                      </a:r>
                      <a:r>
                        <a:rPr lang="en-US" dirty="0"/>
                        <a:t> </a:t>
                      </a:r>
                      <a:br>
                        <a:rPr lang="en-US" dirty="0"/>
                      </a:br>
                      <a:r>
                        <a:rPr lang="en-US" dirty="0"/>
                        <a:t>Pip/</a:t>
                      </a:r>
                      <a:r>
                        <a:rPr lang="en-US" dirty="0" err="1"/>
                        <a:t>tazo</a:t>
                      </a:r>
                      <a:br>
                        <a:rPr lang="en-US" dirty="0"/>
                      </a:br>
                      <a:endParaRPr lang="en-US" dirty="0"/>
                    </a:p>
                    <a:p>
                      <a:pPr marL="0" lvl="0" indent="0" algn="ctr">
                        <a:buFont typeface="Arial"/>
                        <a:buChar char="•"/>
                      </a:pPr>
                      <a:r>
                        <a:rPr lang="en-US" b="1" dirty="0"/>
                        <a:t>VRE</a:t>
                      </a:r>
                      <a:r>
                        <a:rPr lang="en-US" dirty="0"/>
                        <a:t> </a:t>
                      </a:r>
                      <a:br>
                        <a:rPr lang="en-US" dirty="0"/>
                      </a:br>
                      <a:r>
                        <a:rPr lang="en-US" dirty="0"/>
                        <a:t>(if pre-</a:t>
                      </a:r>
                      <a:r>
                        <a:rPr lang="en-US" dirty="0" err="1"/>
                        <a:t>txp</a:t>
                      </a:r>
                      <a:r>
                        <a:rPr lang="en-US" dirty="0"/>
                        <a:t> Rectal swab +)</a:t>
                      </a:r>
                    </a:p>
                    <a:p>
                      <a:pPr lvl="0" algn="ctr">
                        <a:buNone/>
                      </a:pPr>
                      <a:r>
                        <a:rPr lang="en-US" dirty="0"/>
                        <a:t>Daptomycin</a:t>
                      </a:r>
                    </a:p>
                  </a:txBody>
                  <a:tcPr/>
                </a:tc>
                <a:tc vMerge="1">
                  <a:txBody>
                    <a:bodyPr/>
                    <a:lstStyle/>
                    <a:p>
                      <a:endParaRPr lang="en-US"/>
                    </a:p>
                  </a:txBody>
                  <a:tcPr marL="0" marR="0" marT="0" marB="0" horzOverflow="overflow"/>
                </a:tc>
                <a:tc rowSpan="2">
                  <a:txBody>
                    <a:bodyPr/>
                    <a:lstStyle/>
                    <a:p>
                      <a:pPr marL="0" lvl="0" indent="0" algn="ctr">
                        <a:buFont typeface="Arial"/>
                        <a:buChar char="•"/>
                      </a:pPr>
                      <a:r>
                        <a:rPr lang="en-US" sz="1800" u="none" strike="noStrike" noProof="0" dirty="0">
                          <a:solidFill>
                            <a:srgbClr val="000000"/>
                          </a:solidFill>
                        </a:rPr>
                        <a:t> 6 months (PJP)</a:t>
                      </a:r>
                    </a:p>
                    <a:p>
                      <a:pPr marL="0" lvl="0" indent="0" algn="ctr">
                        <a:buFont typeface="Arial"/>
                        <a:buChar char="•"/>
                      </a:pPr>
                      <a:r>
                        <a:rPr lang="en-US" sz="1800" u="none" strike="noStrike" noProof="0" dirty="0">
                          <a:solidFill>
                            <a:srgbClr val="000000"/>
                          </a:solidFill>
                        </a:rPr>
                        <a:t> 12 months (if D or R </a:t>
                      </a:r>
                      <a:r>
                        <a:rPr lang="en-US" sz="1800" u="none" strike="noStrike" noProof="0" err="1">
                          <a:solidFill>
                            <a:srgbClr val="000000"/>
                          </a:solidFill>
                        </a:rPr>
                        <a:t>Toxo</a:t>
                      </a:r>
                      <a:r>
                        <a:rPr lang="en-US" sz="1800" u="none" strike="noStrike" noProof="0" dirty="0">
                          <a:solidFill>
                            <a:srgbClr val="000000"/>
                          </a:solidFill>
                        </a:rPr>
                        <a:t> IgG +)</a:t>
                      </a:r>
                    </a:p>
                    <a:p>
                      <a:pPr lvl="0" algn="ctr">
                        <a:buNone/>
                      </a:pPr>
                      <a:endParaRPr lang="en-US" sz="1800" u="none" strike="noStrike" noProof="0" dirty="0">
                        <a:solidFill>
                          <a:srgbClr val="000000"/>
                        </a:solidFill>
                      </a:endParaRPr>
                    </a:p>
                    <a:p>
                      <a:pPr lvl="0" algn="ctr">
                        <a:buNone/>
                      </a:pPr>
                      <a:r>
                        <a:rPr lang="en-US" sz="1800" u="none" strike="noStrike" noProof="0" dirty="0">
                          <a:solidFill>
                            <a:srgbClr val="000000"/>
                          </a:solidFill>
                        </a:rPr>
                        <a:t>1- Bactrim 1 SS </a:t>
                      </a:r>
                      <a:r>
                        <a:rPr lang="en-US" sz="1800" u="none" strike="noStrike" noProof="0" err="1">
                          <a:solidFill>
                            <a:srgbClr val="000000"/>
                          </a:solidFill>
                        </a:rPr>
                        <a:t>qd</a:t>
                      </a:r>
                      <a:endParaRPr lang="en-US" sz="1800" u="none" strike="noStrike" noProof="0" dirty="0">
                        <a:solidFill>
                          <a:srgbClr val="000000"/>
                        </a:solidFill>
                      </a:endParaRPr>
                    </a:p>
                    <a:p>
                      <a:pPr lvl="0" algn="ctr">
                        <a:buNone/>
                      </a:pPr>
                      <a:r>
                        <a:rPr lang="en-US" sz="1800" u="none" strike="noStrike" noProof="0" dirty="0">
                          <a:solidFill>
                            <a:srgbClr val="000000"/>
                          </a:solidFill>
                        </a:rPr>
                        <a:t>2- Atovaquone 1500 mg </a:t>
                      </a:r>
                      <a:r>
                        <a:rPr lang="en-US" sz="1800" u="none" strike="noStrike" noProof="0" err="1">
                          <a:solidFill>
                            <a:srgbClr val="000000"/>
                          </a:solidFill>
                        </a:rPr>
                        <a:t>qd</a:t>
                      </a:r>
                      <a:endParaRPr lang="en-US" sz="1800" u="none" strike="noStrike" noProof="0" dirty="0">
                        <a:solidFill>
                          <a:srgbClr val="000000"/>
                        </a:solidFill>
                      </a:endParaRPr>
                    </a:p>
                    <a:p>
                      <a:pPr lvl="0" algn="ctr">
                        <a:buNone/>
                      </a:pPr>
                      <a:r>
                        <a:rPr lang="en-US" sz="1800" u="none" strike="noStrike" noProof="0" dirty="0">
                          <a:solidFill>
                            <a:srgbClr val="000000"/>
                          </a:solidFill>
                        </a:rPr>
                        <a:t>3- Dapsone 100 mg </a:t>
                      </a:r>
                      <a:r>
                        <a:rPr lang="en-US" sz="1800" u="none" strike="noStrike" noProof="0" err="1">
                          <a:solidFill>
                            <a:srgbClr val="000000"/>
                          </a:solidFill>
                        </a:rPr>
                        <a:t>qd</a:t>
                      </a:r>
                      <a:endParaRPr lang="en-US" sz="1800" u="none" strike="noStrike" noProof="0" dirty="0">
                        <a:solidFill>
                          <a:srgbClr val="000000"/>
                        </a:solidFill>
                      </a:endParaRPr>
                    </a:p>
                  </a:txBody>
                  <a:tcPr/>
                </a:tc>
                <a:tc rowSpan="2">
                  <a:txBody>
                    <a:bodyPr/>
                    <a:lstStyle/>
                    <a:p>
                      <a:pPr lvl="0" algn="ctr">
                        <a:buNone/>
                      </a:pPr>
                      <a:r>
                        <a:rPr lang="en-US" dirty="0"/>
                        <a:t>6-12 months (or lifelong) of Fluconazole depending on Cocci history.</a:t>
                      </a:r>
                    </a:p>
                    <a:p>
                      <a:pPr lvl="0" algn="ctr">
                        <a:buNone/>
                      </a:pPr>
                      <a:endParaRPr lang="en-US" dirty="0"/>
                    </a:p>
                    <a:p>
                      <a:pPr lvl="0" algn="ctr">
                        <a:buNone/>
                      </a:pPr>
                      <a:r>
                        <a:rPr lang="en-US" dirty="0"/>
                        <a:t>*Candida coverage in the first month for liver </a:t>
                      </a:r>
                      <a:r>
                        <a:rPr lang="en-US" dirty="0" err="1"/>
                        <a:t>txp</a:t>
                      </a:r>
                      <a:r>
                        <a:rPr lang="en-US" dirty="0"/>
                        <a:t> (if criteria met). </a:t>
                      </a:r>
                    </a:p>
                  </a:txBody>
                  <a:tcPr/>
                </a:tc>
                <a:extLst>
                  <a:ext uri="{0D108BD9-81ED-4DB2-BD59-A6C34878D82A}">
                    <a16:rowId xmlns:a16="http://schemas.microsoft.com/office/drawing/2014/main" val="1581916064"/>
                  </a:ext>
                </a:extLst>
              </a:tr>
              <a:tr h="974089">
                <a:tc>
                  <a:txBody>
                    <a:bodyPr/>
                    <a:lstStyle/>
                    <a:p>
                      <a:pPr algn="ctr"/>
                      <a:r>
                        <a:rPr lang="en-US" dirty="0"/>
                        <a:t>KIDNEY</a:t>
                      </a:r>
                      <a:endParaRPr lang="en-US" dirty="0" err="1"/>
                    </a:p>
                  </a:txBody>
                  <a:tcPr/>
                </a:tc>
                <a:tc>
                  <a:txBody>
                    <a:bodyPr/>
                    <a:lstStyle/>
                    <a:p>
                      <a:pPr marL="0" indent="0" algn="ctr">
                        <a:buFont typeface="Arial"/>
                        <a:buChar char="•"/>
                      </a:pPr>
                      <a:r>
                        <a:rPr lang="en-US" b="1" dirty="0"/>
                        <a:t>GPC</a:t>
                      </a:r>
                    </a:p>
                    <a:p>
                      <a:pPr lvl="0" algn="ctr">
                        <a:buNone/>
                      </a:pPr>
                      <a:r>
                        <a:rPr lang="en-US" dirty="0"/>
                        <a:t>Cefazolin</a:t>
                      </a:r>
                    </a:p>
                  </a:txBody>
                  <a:tcPr/>
                </a:tc>
                <a:tc vMerge="1">
                  <a:txBody>
                    <a:bodyPr/>
                    <a:lstStyle/>
                    <a:p>
                      <a:endParaRPr lang="en-US"/>
                    </a:p>
                  </a:txBody>
                  <a:tcPr marL="0" marR="0" marT="0" marB="0" horzOverflow="overflow"/>
                </a:tc>
                <a:tc vMerge="1">
                  <a:txBody>
                    <a:bodyPr/>
                    <a:lstStyle/>
                    <a:p>
                      <a:endParaRPr lang="en-US"/>
                    </a:p>
                  </a:txBody>
                  <a:tcPr marL="0" marR="0" marT="0" marB="0" horzOverflow="overflow"/>
                </a:tc>
                <a:tc vMerge="1">
                  <a:txBody>
                    <a:bodyPr/>
                    <a:lstStyle/>
                    <a:p>
                      <a:endParaRPr lang="en-US" dirty="0"/>
                    </a:p>
                  </a:txBody>
                  <a:tcPr marL="0" marR="0" marT="0" marB="0" horzOverflow="overflow"/>
                </a:tc>
                <a:extLst>
                  <a:ext uri="{0D108BD9-81ED-4DB2-BD59-A6C34878D82A}">
                    <a16:rowId xmlns:a16="http://schemas.microsoft.com/office/drawing/2014/main" val="1850711531"/>
                  </a:ext>
                </a:extLst>
              </a:tr>
            </a:tbl>
          </a:graphicData>
        </a:graphic>
      </p:graphicFrame>
    </p:spTree>
    <p:extLst>
      <p:ext uri="{BB962C8B-B14F-4D97-AF65-F5344CB8AC3E}">
        <p14:creationId xmlns:p14="http://schemas.microsoft.com/office/powerpoint/2010/main" val="1073205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3C61-7562-5F55-CE56-BA9B2B4133B6}"/>
              </a:ext>
            </a:extLst>
          </p:cNvPr>
          <p:cNvSpPr>
            <a:spLocks noGrp="1"/>
          </p:cNvSpPr>
          <p:nvPr>
            <p:ph type="title"/>
          </p:nvPr>
        </p:nvSpPr>
        <p:spPr>
          <a:xfrm>
            <a:off x="838200" y="365125"/>
            <a:ext cx="10515600" cy="823595"/>
          </a:xfrm>
        </p:spPr>
        <p:txBody>
          <a:bodyPr/>
          <a:lstStyle/>
          <a:p>
            <a:r>
              <a:rPr lang="en-US">
                <a:solidFill>
                  <a:srgbClr val="FF0000"/>
                </a:solidFill>
              </a:rPr>
              <a:t>Transplant Workup</a:t>
            </a:r>
          </a:p>
        </p:txBody>
      </p:sp>
      <p:sp>
        <p:nvSpPr>
          <p:cNvPr id="3" name="Content Placeholder 2">
            <a:extLst>
              <a:ext uri="{FF2B5EF4-FFF2-40B4-BE49-F238E27FC236}">
                <a16:creationId xmlns:a16="http://schemas.microsoft.com/office/drawing/2014/main" id="{2243170E-D631-43BC-A2BE-D88468D2B3A8}"/>
              </a:ext>
            </a:extLst>
          </p:cNvPr>
          <p:cNvSpPr>
            <a:spLocks noGrp="1"/>
          </p:cNvSpPr>
          <p:nvPr>
            <p:ph idx="1"/>
          </p:nvPr>
        </p:nvSpPr>
        <p:spPr>
          <a:xfrm>
            <a:off x="838200" y="1335024"/>
            <a:ext cx="10515600" cy="5150612"/>
          </a:xfrm>
        </p:spPr>
        <p:txBody>
          <a:bodyPr vert="horz" lIns="91440" tIns="45720" rIns="91440" bIns="45720" rtlCol="0" anchor="t">
            <a:normAutofit fontScale="70000" lnSpcReduction="20000"/>
          </a:bodyPr>
          <a:lstStyle/>
          <a:p>
            <a:r>
              <a:rPr lang="en-US" dirty="0"/>
              <a:t>Cytomegalovirus (CMV) IgG</a:t>
            </a:r>
          </a:p>
          <a:p>
            <a:r>
              <a:rPr lang="en-US" dirty="0"/>
              <a:t>Epstein-Barr Virus (EBV) serology: VCA IgG and EBNA AB</a:t>
            </a:r>
          </a:p>
          <a:p>
            <a:r>
              <a:rPr lang="en-US" dirty="0"/>
              <a:t>Toxoplasmosis (</a:t>
            </a:r>
            <a:r>
              <a:rPr lang="en-US" dirty="0" err="1"/>
              <a:t>Toxo</a:t>
            </a:r>
            <a:r>
              <a:rPr lang="en-US" dirty="0"/>
              <a:t>) IgG</a:t>
            </a:r>
          </a:p>
          <a:p>
            <a:r>
              <a:rPr lang="en-US" dirty="0"/>
              <a:t>Coccidiomycosis: EIA screen and CF. </a:t>
            </a:r>
          </a:p>
          <a:p>
            <a:r>
              <a:rPr lang="en-US" dirty="0"/>
              <a:t>Tuberculosis (TB): </a:t>
            </a:r>
            <a:r>
              <a:rPr lang="en-US" dirty="0" err="1"/>
              <a:t>Quantiferon</a:t>
            </a:r>
            <a:r>
              <a:rPr lang="en-US" dirty="0"/>
              <a:t> TB Gold</a:t>
            </a:r>
          </a:p>
          <a:p>
            <a:r>
              <a:rPr lang="en-US" dirty="0" err="1"/>
              <a:t>Strongyloides</a:t>
            </a:r>
            <a:r>
              <a:rPr lang="en-US" dirty="0"/>
              <a:t> (</a:t>
            </a:r>
            <a:r>
              <a:rPr lang="en-US" dirty="0" err="1"/>
              <a:t>Strongy</a:t>
            </a:r>
            <a:r>
              <a:rPr lang="en-US" dirty="0"/>
              <a:t>) IgG</a:t>
            </a:r>
          </a:p>
          <a:p>
            <a:r>
              <a:rPr lang="en-US" dirty="0"/>
              <a:t>Syphilis (Reverse algorithm: AB with reflex to RPR)</a:t>
            </a:r>
          </a:p>
          <a:p>
            <a:r>
              <a:rPr lang="en-US" dirty="0"/>
              <a:t>Hepatitis A IgG</a:t>
            </a:r>
          </a:p>
          <a:p>
            <a:r>
              <a:rPr lang="en-US" dirty="0"/>
              <a:t>Hepatitis B Virus (HBV) panel (</a:t>
            </a:r>
            <a:r>
              <a:rPr lang="en-US" dirty="0" err="1"/>
              <a:t>HBsAb</a:t>
            </a:r>
            <a:r>
              <a:rPr lang="en-US" dirty="0"/>
              <a:t>, HBsAg, </a:t>
            </a:r>
            <a:r>
              <a:rPr lang="en-US" dirty="0" err="1"/>
              <a:t>HBcAb</a:t>
            </a:r>
            <a:r>
              <a:rPr lang="en-US" dirty="0"/>
              <a:t>)</a:t>
            </a:r>
          </a:p>
          <a:p>
            <a:r>
              <a:rPr lang="en-US" dirty="0"/>
              <a:t>Hepatitis C Virus (HCV) AB with reflex to NAAT</a:t>
            </a:r>
          </a:p>
          <a:p>
            <a:r>
              <a:rPr lang="en-US" dirty="0"/>
              <a:t>Human Immunodeficiency Virus (HIV) 4</a:t>
            </a:r>
            <a:r>
              <a:rPr lang="en-US" baseline="30000" dirty="0"/>
              <a:t>th</a:t>
            </a:r>
            <a:r>
              <a:rPr lang="en-US" dirty="0"/>
              <a:t> gen</a:t>
            </a:r>
          </a:p>
          <a:p>
            <a:r>
              <a:rPr lang="en-US" dirty="0"/>
              <a:t>Varicella Zoster Virus (VZV) IgG</a:t>
            </a:r>
          </a:p>
          <a:p>
            <a:r>
              <a:rPr lang="en-US" dirty="0"/>
              <a:t>Measles/Mumps/Rubella (MMR) IgG</a:t>
            </a:r>
          </a:p>
          <a:p>
            <a:r>
              <a:rPr lang="en-US" dirty="0"/>
              <a:t>Chagas IgG (Only in patients from endemic area/Latin America)</a:t>
            </a:r>
          </a:p>
          <a:p>
            <a:r>
              <a:rPr lang="en-US" dirty="0"/>
              <a:t>VRE rectal screen (Liver only)</a:t>
            </a:r>
          </a:p>
        </p:txBody>
      </p:sp>
    </p:spTree>
    <p:extLst>
      <p:ext uri="{BB962C8B-B14F-4D97-AF65-F5344CB8AC3E}">
        <p14:creationId xmlns:p14="http://schemas.microsoft.com/office/powerpoint/2010/main" val="4132642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318F7-CFD6-F2CA-7311-ACE0386FEA60}"/>
              </a:ext>
            </a:extLst>
          </p:cNvPr>
          <p:cNvSpPr>
            <a:spLocks noGrp="1"/>
          </p:cNvSpPr>
          <p:nvPr>
            <p:ph type="title"/>
          </p:nvPr>
        </p:nvSpPr>
        <p:spPr>
          <a:xfrm>
            <a:off x="838200" y="365125"/>
            <a:ext cx="10515600" cy="887603"/>
          </a:xfrm>
        </p:spPr>
        <p:txBody>
          <a:bodyPr/>
          <a:lstStyle/>
          <a:p>
            <a:r>
              <a:rPr lang="en-US" dirty="0">
                <a:solidFill>
                  <a:srgbClr val="7030A0"/>
                </a:solidFill>
              </a:rPr>
              <a:t>Question</a:t>
            </a:r>
          </a:p>
        </p:txBody>
      </p:sp>
      <p:sp>
        <p:nvSpPr>
          <p:cNvPr id="3" name="Content Placeholder 2">
            <a:extLst>
              <a:ext uri="{FF2B5EF4-FFF2-40B4-BE49-F238E27FC236}">
                <a16:creationId xmlns:a16="http://schemas.microsoft.com/office/drawing/2014/main" id="{B169DC4A-2CBF-B6F7-8644-C87DB87B882C}"/>
              </a:ext>
            </a:extLst>
          </p:cNvPr>
          <p:cNvSpPr>
            <a:spLocks noGrp="1"/>
          </p:cNvSpPr>
          <p:nvPr>
            <p:ph idx="1"/>
          </p:nvPr>
        </p:nvSpPr>
        <p:spPr>
          <a:xfrm>
            <a:off x="838200" y="1380744"/>
            <a:ext cx="10515600" cy="4922085"/>
          </a:xfrm>
        </p:spPr>
        <p:txBody>
          <a:bodyPr>
            <a:normAutofit lnSpcReduction="10000"/>
          </a:bodyPr>
          <a:lstStyle/>
          <a:p>
            <a:r>
              <a:rPr lang="en-US" dirty="0"/>
              <a:t>A 28 </a:t>
            </a:r>
            <a:r>
              <a:rPr lang="en-US" dirty="0" err="1"/>
              <a:t>yo</a:t>
            </a:r>
            <a:r>
              <a:rPr lang="en-US" dirty="0"/>
              <a:t> M undergoing emergent evaluation for heart transplant after he was found to have severe non-ischemic cardiomyopathy.</a:t>
            </a:r>
          </a:p>
          <a:p>
            <a:r>
              <a:rPr lang="en-US" dirty="0"/>
              <a:t>Pre-transplant serology:  Measles IgG negative, Hepatitis A IgG negative, </a:t>
            </a:r>
            <a:r>
              <a:rPr lang="en-US" dirty="0" err="1"/>
              <a:t>HbsAb</a:t>
            </a:r>
            <a:r>
              <a:rPr lang="en-US" dirty="0"/>
              <a:t> negative, Varicella IgG positive.</a:t>
            </a:r>
          </a:p>
          <a:p>
            <a:r>
              <a:rPr lang="en-US" dirty="0"/>
              <a:t>All of the following vaccines should be administered to this patient but which of them is contraindicated if he is going to be listed for transplant?</a:t>
            </a:r>
          </a:p>
          <a:p>
            <a:pPr marL="0" indent="0">
              <a:buNone/>
            </a:pPr>
            <a:r>
              <a:rPr lang="en-US" dirty="0"/>
              <a:t>1- </a:t>
            </a:r>
            <a:r>
              <a:rPr lang="en-US" dirty="0" err="1"/>
              <a:t>Havrix</a:t>
            </a:r>
            <a:r>
              <a:rPr lang="en-US" dirty="0"/>
              <a:t> (hepatitis A)</a:t>
            </a:r>
          </a:p>
          <a:p>
            <a:pPr marL="0" indent="0">
              <a:buNone/>
            </a:pPr>
            <a:r>
              <a:rPr lang="en-US" dirty="0"/>
              <a:t>2- </a:t>
            </a:r>
            <a:r>
              <a:rPr lang="en-US" dirty="0" err="1"/>
              <a:t>Heplisav</a:t>
            </a:r>
            <a:r>
              <a:rPr lang="en-US" dirty="0"/>
              <a:t>-B (hepatitis B)</a:t>
            </a:r>
          </a:p>
          <a:p>
            <a:pPr marL="0" indent="0">
              <a:buNone/>
            </a:pPr>
            <a:r>
              <a:rPr lang="en-US" dirty="0"/>
              <a:t>3- MMR</a:t>
            </a:r>
          </a:p>
          <a:p>
            <a:pPr marL="0" indent="0">
              <a:buNone/>
            </a:pPr>
            <a:r>
              <a:rPr lang="en-US" dirty="0"/>
              <a:t>4- Shingrix</a:t>
            </a:r>
          </a:p>
        </p:txBody>
      </p:sp>
    </p:spTree>
    <p:extLst>
      <p:ext uri="{BB962C8B-B14F-4D97-AF65-F5344CB8AC3E}">
        <p14:creationId xmlns:p14="http://schemas.microsoft.com/office/powerpoint/2010/main" val="334530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1F13E-85EC-40C2-CCAB-F2D4EF8CAE66}"/>
              </a:ext>
            </a:extLst>
          </p:cNvPr>
          <p:cNvSpPr>
            <a:spLocks noGrp="1"/>
          </p:cNvSpPr>
          <p:nvPr>
            <p:ph type="title"/>
          </p:nvPr>
        </p:nvSpPr>
        <p:spPr/>
        <p:txBody>
          <a:bodyPr/>
          <a:lstStyle/>
          <a:p>
            <a:r>
              <a:rPr lang="en-US">
                <a:solidFill>
                  <a:srgbClr val="FF0000"/>
                </a:solidFill>
              </a:rPr>
              <a:t>Transplant Workup-cont'd</a:t>
            </a:r>
          </a:p>
        </p:txBody>
      </p:sp>
      <p:sp>
        <p:nvSpPr>
          <p:cNvPr id="3" name="Content Placeholder 2">
            <a:extLst>
              <a:ext uri="{FF2B5EF4-FFF2-40B4-BE49-F238E27FC236}">
                <a16:creationId xmlns:a16="http://schemas.microsoft.com/office/drawing/2014/main" id="{31A5195A-BB89-0C5E-D552-DF222E8D5464}"/>
              </a:ext>
            </a:extLst>
          </p:cNvPr>
          <p:cNvSpPr>
            <a:spLocks noGrp="1"/>
          </p:cNvSpPr>
          <p:nvPr>
            <p:ph idx="1"/>
          </p:nvPr>
        </p:nvSpPr>
        <p:spPr>
          <a:xfrm>
            <a:off x="838200" y="1589955"/>
            <a:ext cx="10515600" cy="4759832"/>
          </a:xfrm>
        </p:spPr>
        <p:txBody>
          <a:bodyPr vert="horz" lIns="91440" tIns="45720" rIns="91440" bIns="45720" rtlCol="0" anchor="t">
            <a:normAutofit fontScale="70000" lnSpcReduction="20000"/>
          </a:bodyPr>
          <a:lstStyle/>
          <a:p>
            <a:r>
              <a:rPr lang="en-US" dirty="0">
                <a:solidFill>
                  <a:schemeClr val="accent6"/>
                </a:solidFill>
              </a:rPr>
              <a:t>Imaging</a:t>
            </a:r>
          </a:p>
          <a:p>
            <a:pPr lvl="1">
              <a:buFont typeface="Courier New" panose="020B0604020202020204" pitchFamily="34" charset="0"/>
              <a:buChar char="o"/>
            </a:pPr>
            <a:r>
              <a:rPr lang="en-US" dirty="0"/>
              <a:t>Cardiac stress test/ECHO</a:t>
            </a:r>
          </a:p>
          <a:p>
            <a:pPr lvl="1">
              <a:buFont typeface="Courier New" panose="020B0604020202020204" pitchFamily="34" charset="0"/>
              <a:buChar char="o"/>
            </a:pPr>
            <a:r>
              <a:rPr lang="en-US" dirty="0"/>
              <a:t>DEXA</a:t>
            </a:r>
          </a:p>
          <a:p>
            <a:pPr lvl="1">
              <a:buFont typeface="Courier New" panose="020B0604020202020204" pitchFamily="34" charset="0"/>
              <a:buChar char="o"/>
            </a:pPr>
            <a:r>
              <a:rPr lang="en-US" dirty="0"/>
              <a:t>Chest CT</a:t>
            </a:r>
          </a:p>
          <a:p>
            <a:pPr lvl="1">
              <a:buFont typeface="Courier New" panose="020B0604020202020204" pitchFamily="34" charset="0"/>
              <a:buChar char="o"/>
            </a:pPr>
            <a:r>
              <a:rPr lang="en-US" dirty="0"/>
              <a:t>Colonoscopy</a:t>
            </a:r>
          </a:p>
          <a:p>
            <a:r>
              <a:rPr lang="en-US" dirty="0">
                <a:solidFill>
                  <a:schemeClr val="accent6"/>
                </a:solidFill>
              </a:rPr>
              <a:t>Anesthesia pre-op</a:t>
            </a:r>
          </a:p>
          <a:p>
            <a:r>
              <a:rPr lang="en-US" dirty="0">
                <a:solidFill>
                  <a:schemeClr val="accent6"/>
                </a:solidFill>
              </a:rPr>
              <a:t>Up-to-date on cancer screening</a:t>
            </a:r>
          </a:p>
          <a:p>
            <a:r>
              <a:rPr lang="en-US" dirty="0">
                <a:solidFill>
                  <a:schemeClr val="accent6"/>
                </a:solidFill>
              </a:rPr>
              <a:t>Dental evaluation</a:t>
            </a:r>
          </a:p>
          <a:p>
            <a:r>
              <a:rPr lang="en-US" dirty="0">
                <a:solidFill>
                  <a:schemeClr val="accent6"/>
                </a:solidFill>
              </a:rPr>
              <a:t>Vaccines</a:t>
            </a:r>
          </a:p>
          <a:p>
            <a:pPr lvl="1">
              <a:buFont typeface="Courier New" panose="020B0604020202020204" pitchFamily="34" charset="0"/>
              <a:buChar char="o"/>
            </a:pPr>
            <a:r>
              <a:rPr lang="en-US" dirty="0"/>
              <a:t>Pneumococcal</a:t>
            </a:r>
          </a:p>
          <a:p>
            <a:pPr lvl="1">
              <a:buFont typeface="Courier New" panose="020B0604020202020204" pitchFamily="34" charset="0"/>
              <a:buChar char="o"/>
            </a:pPr>
            <a:r>
              <a:rPr lang="en-US" dirty="0" err="1"/>
              <a:t>TDaP</a:t>
            </a:r>
            <a:endParaRPr lang="en-US" dirty="0"/>
          </a:p>
          <a:p>
            <a:pPr lvl="1">
              <a:buFont typeface="Courier New" panose="020B0604020202020204" pitchFamily="34" charset="0"/>
              <a:buChar char="o"/>
            </a:pPr>
            <a:r>
              <a:rPr lang="en-US" dirty="0"/>
              <a:t>Influenza</a:t>
            </a:r>
          </a:p>
          <a:p>
            <a:pPr lvl="1">
              <a:buFont typeface="Courier New" panose="020B0604020202020204" pitchFamily="34" charset="0"/>
              <a:buChar char="o"/>
            </a:pPr>
            <a:r>
              <a:rPr lang="en-US" dirty="0"/>
              <a:t>COVID</a:t>
            </a:r>
          </a:p>
          <a:p>
            <a:pPr lvl="1">
              <a:buFont typeface="Courier New" panose="020B0604020202020204" pitchFamily="34" charset="0"/>
              <a:buChar char="o"/>
            </a:pPr>
            <a:r>
              <a:rPr lang="en-US" dirty="0"/>
              <a:t>HAV/HBV</a:t>
            </a:r>
          </a:p>
          <a:p>
            <a:pPr lvl="1">
              <a:buFont typeface="Courier New" panose="020B0604020202020204" pitchFamily="34" charset="0"/>
              <a:buChar char="o"/>
            </a:pPr>
            <a:r>
              <a:rPr lang="en-US" dirty="0"/>
              <a:t>MMR (live vaccine)</a:t>
            </a:r>
          </a:p>
          <a:p>
            <a:pPr lvl="1">
              <a:buFont typeface="Courier New" panose="020B0604020202020204" pitchFamily="34" charset="0"/>
              <a:buChar char="o"/>
            </a:pPr>
            <a:r>
              <a:rPr lang="en-US" dirty="0"/>
              <a:t>Varicella (live vaccine)</a:t>
            </a:r>
          </a:p>
          <a:p>
            <a:pPr lvl="1">
              <a:buFont typeface="Courier New" panose="020B0604020202020204" pitchFamily="34" charset="0"/>
              <a:buChar char="o"/>
            </a:pPr>
            <a:r>
              <a:rPr lang="en-US" dirty="0"/>
              <a:t>Shingrix</a:t>
            </a:r>
          </a:p>
        </p:txBody>
      </p:sp>
      <p:sp>
        <p:nvSpPr>
          <p:cNvPr id="4" name="Content Placeholder 2">
            <a:extLst>
              <a:ext uri="{FF2B5EF4-FFF2-40B4-BE49-F238E27FC236}">
                <a16:creationId xmlns:a16="http://schemas.microsoft.com/office/drawing/2014/main" id="{216B2793-48E4-F355-E86E-1DA9A7E52F26}"/>
              </a:ext>
            </a:extLst>
          </p:cNvPr>
          <p:cNvSpPr txBox="1">
            <a:spLocks/>
          </p:cNvSpPr>
          <p:nvPr/>
        </p:nvSpPr>
        <p:spPr>
          <a:xfrm>
            <a:off x="5986272" y="4928616"/>
            <a:ext cx="5105400" cy="98755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solidFill>
                  <a:srgbClr val="00B050"/>
                </a:solidFill>
              </a:rPr>
              <a:t>Live vaccines are contraindicated less than 30-days before the transplant. </a:t>
            </a:r>
          </a:p>
        </p:txBody>
      </p:sp>
    </p:spTree>
    <p:extLst>
      <p:ext uri="{BB962C8B-B14F-4D97-AF65-F5344CB8AC3E}">
        <p14:creationId xmlns:p14="http://schemas.microsoft.com/office/powerpoint/2010/main" val="139010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A3AA7-B396-EE2C-09E0-3A8FE7E225FB}"/>
              </a:ext>
            </a:extLst>
          </p:cNvPr>
          <p:cNvSpPr>
            <a:spLocks noGrp="1"/>
          </p:cNvSpPr>
          <p:nvPr>
            <p:ph type="title"/>
          </p:nvPr>
        </p:nvSpPr>
        <p:spPr>
          <a:xfrm>
            <a:off x="838200" y="365125"/>
            <a:ext cx="10515600" cy="782638"/>
          </a:xfrm>
        </p:spPr>
        <p:txBody>
          <a:bodyPr/>
          <a:lstStyle/>
          <a:p>
            <a:r>
              <a:rPr lang="en-US">
                <a:solidFill>
                  <a:srgbClr val="7030A0"/>
                </a:solidFill>
              </a:rPr>
              <a:t>Question</a:t>
            </a:r>
          </a:p>
        </p:txBody>
      </p:sp>
      <p:sp>
        <p:nvSpPr>
          <p:cNvPr id="3" name="Content Placeholder 2">
            <a:extLst>
              <a:ext uri="{FF2B5EF4-FFF2-40B4-BE49-F238E27FC236}">
                <a16:creationId xmlns:a16="http://schemas.microsoft.com/office/drawing/2014/main" id="{CAA5E3F7-8FDD-C36F-8A10-FB1ED8596960}"/>
              </a:ext>
            </a:extLst>
          </p:cNvPr>
          <p:cNvSpPr>
            <a:spLocks noGrp="1"/>
          </p:cNvSpPr>
          <p:nvPr>
            <p:ph idx="1"/>
          </p:nvPr>
        </p:nvSpPr>
        <p:spPr>
          <a:xfrm>
            <a:off x="352425" y="1322165"/>
            <a:ext cx="11001375" cy="4665663"/>
          </a:xfrm>
        </p:spPr>
        <p:txBody>
          <a:bodyPr vert="horz" lIns="91440" tIns="45720" rIns="91440" bIns="45720" rtlCol="0" anchor="t">
            <a:normAutofit/>
          </a:bodyPr>
          <a:lstStyle/>
          <a:p>
            <a:r>
              <a:rPr lang="en-US" dirty="0"/>
              <a:t>A 51 </a:t>
            </a:r>
            <a:r>
              <a:rPr lang="en-US" dirty="0" err="1"/>
              <a:t>yo</a:t>
            </a:r>
            <a:r>
              <a:rPr lang="en-US" dirty="0"/>
              <a:t> F with a history of alcohol use disorder who was transferred from outside hospital for urgent liver transplant evaluation after she was found to have severe liver cirrhosis. </a:t>
            </a:r>
          </a:p>
          <a:p>
            <a:r>
              <a:rPr lang="en-US" dirty="0"/>
              <a:t>Pre-TXP infectious workup ordered, and her Quant TB Gold is indeterminate. </a:t>
            </a:r>
          </a:p>
          <a:p>
            <a:r>
              <a:rPr lang="en-US" dirty="0"/>
              <a:t>No known exposure to TB. </a:t>
            </a:r>
          </a:p>
          <a:p>
            <a:r>
              <a:rPr lang="en-US" dirty="0"/>
              <a:t>No chronic resp symptoms or B-symptoms.</a:t>
            </a:r>
          </a:p>
          <a:p>
            <a:r>
              <a:rPr lang="en-US" dirty="0"/>
              <a:t>CT Chest: </a:t>
            </a:r>
            <a:r>
              <a:rPr lang="en-US" dirty="0">
                <a:ea typeface="+mn-lt"/>
                <a:cs typeface="+mn-lt"/>
              </a:rPr>
              <a:t>Small left-sided pleural effusion.</a:t>
            </a:r>
          </a:p>
        </p:txBody>
      </p:sp>
      <p:pic>
        <p:nvPicPr>
          <p:cNvPr id="4" name="Picture 3" descr="A screenshot of a computer&#10;&#10;AI-generated content may be incorrect.">
            <a:extLst>
              <a:ext uri="{FF2B5EF4-FFF2-40B4-BE49-F238E27FC236}">
                <a16:creationId xmlns:a16="http://schemas.microsoft.com/office/drawing/2014/main" id="{5CBA0F16-DE85-D0C9-BDFF-BDE32DD91806}"/>
              </a:ext>
            </a:extLst>
          </p:cNvPr>
          <p:cNvPicPr>
            <a:picLocks noChangeAspect="1"/>
          </p:cNvPicPr>
          <p:nvPr/>
        </p:nvPicPr>
        <p:blipFill>
          <a:blip r:embed="rId2"/>
          <a:stretch>
            <a:fillRect/>
          </a:stretch>
        </p:blipFill>
        <p:spPr>
          <a:xfrm>
            <a:off x="7558088" y="3444967"/>
            <a:ext cx="3962400" cy="1323975"/>
          </a:xfrm>
          <a:prstGeom prst="rect">
            <a:avLst/>
          </a:prstGeom>
        </p:spPr>
      </p:pic>
    </p:spTree>
    <p:extLst>
      <p:ext uri="{BB962C8B-B14F-4D97-AF65-F5344CB8AC3E}">
        <p14:creationId xmlns:p14="http://schemas.microsoft.com/office/powerpoint/2010/main" val="2371531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CE08-669E-F009-3C1B-A26AF97BFA21}"/>
              </a:ext>
            </a:extLst>
          </p:cNvPr>
          <p:cNvSpPr>
            <a:spLocks noGrp="1"/>
          </p:cNvSpPr>
          <p:nvPr>
            <p:ph type="title"/>
          </p:nvPr>
        </p:nvSpPr>
        <p:spPr/>
        <p:txBody>
          <a:bodyPr/>
          <a:lstStyle/>
          <a:p>
            <a:r>
              <a:rPr lang="en-US">
                <a:solidFill>
                  <a:srgbClr val="7030A0"/>
                </a:solidFill>
              </a:rPr>
              <a:t>Question-cont'd</a:t>
            </a:r>
            <a:endParaRPr lang="en-US"/>
          </a:p>
        </p:txBody>
      </p:sp>
      <p:sp>
        <p:nvSpPr>
          <p:cNvPr id="3" name="Content Placeholder 2">
            <a:extLst>
              <a:ext uri="{FF2B5EF4-FFF2-40B4-BE49-F238E27FC236}">
                <a16:creationId xmlns:a16="http://schemas.microsoft.com/office/drawing/2014/main" id="{869BA302-1567-D088-FD54-AF277F77E8C2}"/>
              </a:ext>
            </a:extLst>
          </p:cNvPr>
          <p:cNvSpPr>
            <a:spLocks noGrp="1"/>
          </p:cNvSpPr>
          <p:nvPr>
            <p:ph idx="1"/>
          </p:nvPr>
        </p:nvSpPr>
        <p:spPr/>
        <p:txBody>
          <a:bodyPr vert="horz" lIns="91440" tIns="45720" rIns="91440" bIns="45720" rtlCol="0" anchor="t">
            <a:normAutofit/>
          </a:bodyPr>
          <a:lstStyle/>
          <a:p>
            <a:r>
              <a:rPr lang="en-US" dirty="0"/>
              <a:t>Which of the following is the best next step?</a:t>
            </a:r>
          </a:p>
          <a:p>
            <a:pPr marL="0" indent="0">
              <a:buNone/>
            </a:pPr>
            <a:r>
              <a:rPr lang="en-US" dirty="0"/>
              <a:t>1- Do nothing. </a:t>
            </a:r>
          </a:p>
          <a:p>
            <a:pPr marL="0" indent="0">
              <a:buNone/>
            </a:pPr>
            <a:r>
              <a:rPr lang="en-US" dirty="0"/>
              <a:t>2- Obtain TB skin test (TST).</a:t>
            </a:r>
          </a:p>
          <a:p>
            <a:pPr marL="0" indent="0">
              <a:buNone/>
            </a:pPr>
            <a:r>
              <a:rPr lang="en-US" dirty="0"/>
              <a:t>3- Start isoniazid/vit B6 for 9 months to treat latent TB.</a:t>
            </a:r>
          </a:p>
          <a:p>
            <a:pPr marL="0" indent="0">
              <a:buNone/>
            </a:pPr>
            <a:r>
              <a:rPr lang="en-US" dirty="0"/>
              <a:t>4- Start RIPE to treat active TB.</a:t>
            </a:r>
          </a:p>
        </p:txBody>
      </p:sp>
    </p:spTree>
    <p:extLst>
      <p:ext uri="{BB962C8B-B14F-4D97-AF65-F5344CB8AC3E}">
        <p14:creationId xmlns:p14="http://schemas.microsoft.com/office/powerpoint/2010/main" val="244111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88ABA-8639-A840-9CDF-A3F13B8F39F0}"/>
              </a:ext>
            </a:extLst>
          </p:cNvPr>
          <p:cNvSpPr>
            <a:spLocks noGrp="1"/>
          </p:cNvSpPr>
          <p:nvPr>
            <p:ph type="title"/>
          </p:nvPr>
        </p:nvSpPr>
        <p:spPr>
          <a:xfrm>
            <a:off x="838200" y="365125"/>
            <a:ext cx="10515600" cy="857283"/>
          </a:xfrm>
        </p:spPr>
        <p:txBody>
          <a:bodyPr/>
          <a:lstStyle/>
          <a:p>
            <a:r>
              <a:rPr lang="en-US" dirty="0">
                <a:solidFill>
                  <a:srgbClr val="FF0000"/>
                </a:solidFill>
              </a:rPr>
              <a:t>Tuberculosis Screening</a:t>
            </a:r>
          </a:p>
        </p:txBody>
      </p:sp>
      <p:pic>
        <p:nvPicPr>
          <p:cNvPr id="5" name="Content Placeholder 4">
            <a:extLst>
              <a:ext uri="{FF2B5EF4-FFF2-40B4-BE49-F238E27FC236}">
                <a16:creationId xmlns:a16="http://schemas.microsoft.com/office/drawing/2014/main" id="{75CD92EE-3086-4B8F-5333-3CE50D8963F8}"/>
              </a:ext>
            </a:extLst>
          </p:cNvPr>
          <p:cNvPicPr>
            <a:picLocks noGrp="1" noChangeAspect="1"/>
          </p:cNvPicPr>
          <p:nvPr>
            <p:ph idx="1"/>
          </p:nvPr>
        </p:nvPicPr>
        <p:blipFill>
          <a:blip r:embed="rId2"/>
          <a:stretch>
            <a:fillRect/>
          </a:stretch>
        </p:blipFill>
        <p:spPr>
          <a:xfrm>
            <a:off x="0" y="1378620"/>
            <a:ext cx="7488936" cy="5407372"/>
          </a:xfrm>
        </p:spPr>
      </p:pic>
      <p:sp>
        <p:nvSpPr>
          <p:cNvPr id="6" name="Content Placeholder 2">
            <a:extLst>
              <a:ext uri="{FF2B5EF4-FFF2-40B4-BE49-F238E27FC236}">
                <a16:creationId xmlns:a16="http://schemas.microsoft.com/office/drawing/2014/main" id="{86A8359B-CE8A-3135-E3CF-5416E6D9FC8E}"/>
              </a:ext>
            </a:extLst>
          </p:cNvPr>
          <p:cNvSpPr txBox="1">
            <a:spLocks/>
          </p:cNvSpPr>
          <p:nvPr/>
        </p:nvSpPr>
        <p:spPr>
          <a:xfrm>
            <a:off x="7190073" y="863099"/>
            <a:ext cx="4716378" cy="301395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1- A current negative screening test, especially in patients with organ failure awaiting transplantation, </a:t>
            </a:r>
            <a:r>
              <a:rPr lang="en-US" sz="2400" b="1" dirty="0"/>
              <a:t>does not negate </a:t>
            </a:r>
            <a:r>
              <a:rPr lang="en-US" sz="2400" dirty="0"/>
              <a:t>a prior positive test result.</a:t>
            </a:r>
          </a:p>
          <a:p>
            <a:pPr marL="0" indent="0">
              <a:buNone/>
            </a:pPr>
            <a:r>
              <a:rPr lang="en-US" sz="2400" dirty="0"/>
              <a:t>2- If IGRA test is indeterminate, attempt to obtain TB skin test. </a:t>
            </a:r>
            <a:br>
              <a:rPr lang="en-US" sz="2400" dirty="0"/>
            </a:br>
            <a:endParaRPr lang="en-US" sz="2400" dirty="0"/>
          </a:p>
          <a:p>
            <a:pPr marL="0" indent="0">
              <a:buNone/>
            </a:pPr>
            <a:endParaRPr lang="en-US" sz="2400" dirty="0"/>
          </a:p>
        </p:txBody>
      </p:sp>
      <p:pic>
        <p:nvPicPr>
          <p:cNvPr id="1026" name="Picture 2">
            <a:extLst>
              <a:ext uri="{FF2B5EF4-FFF2-40B4-BE49-F238E27FC236}">
                <a16:creationId xmlns:a16="http://schemas.microsoft.com/office/drawing/2014/main" id="{C97B46E5-23B5-4BC5-FFD0-16B062230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5815" y="4927200"/>
            <a:ext cx="4857179" cy="16930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21AE408E-5DF3-0F7F-F951-A9E6C24F5804}"/>
              </a:ext>
            </a:extLst>
          </p:cNvPr>
          <p:cNvPicPr>
            <a:picLocks noChangeAspect="1"/>
          </p:cNvPicPr>
          <p:nvPr/>
        </p:nvPicPr>
        <p:blipFill>
          <a:blip r:embed="rId4"/>
          <a:stretch>
            <a:fillRect/>
          </a:stretch>
        </p:blipFill>
        <p:spPr>
          <a:xfrm>
            <a:off x="2631757" y="5111740"/>
            <a:ext cx="3962400" cy="1323975"/>
          </a:xfrm>
          <a:prstGeom prst="rect">
            <a:avLst/>
          </a:prstGeom>
        </p:spPr>
      </p:pic>
    </p:spTree>
    <p:extLst>
      <p:ext uri="{BB962C8B-B14F-4D97-AF65-F5344CB8AC3E}">
        <p14:creationId xmlns:p14="http://schemas.microsoft.com/office/powerpoint/2010/main" val="161149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486B0-DC92-3E48-C846-74DDA5FD8340}"/>
              </a:ext>
            </a:extLst>
          </p:cNvPr>
          <p:cNvSpPr>
            <a:spLocks noGrp="1"/>
          </p:cNvSpPr>
          <p:nvPr>
            <p:ph type="title"/>
          </p:nvPr>
        </p:nvSpPr>
        <p:spPr/>
        <p:txBody>
          <a:bodyPr/>
          <a:lstStyle/>
          <a:p>
            <a:r>
              <a:rPr lang="en-US" dirty="0">
                <a:solidFill>
                  <a:srgbClr val="FF0000"/>
                </a:solidFill>
              </a:rPr>
              <a:t>Latent Tuberculosis </a:t>
            </a:r>
            <a:endParaRPr lang="en-US" dirty="0"/>
          </a:p>
        </p:txBody>
      </p:sp>
      <p:sp>
        <p:nvSpPr>
          <p:cNvPr id="3" name="Content Placeholder 2">
            <a:extLst>
              <a:ext uri="{FF2B5EF4-FFF2-40B4-BE49-F238E27FC236}">
                <a16:creationId xmlns:a16="http://schemas.microsoft.com/office/drawing/2014/main" id="{8B3BFF89-739B-17B9-8365-AB89F8BF873D}"/>
              </a:ext>
            </a:extLst>
          </p:cNvPr>
          <p:cNvSpPr>
            <a:spLocks noGrp="1"/>
          </p:cNvSpPr>
          <p:nvPr>
            <p:ph idx="1"/>
          </p:nvPr>
        </p:nvSpPr>
        <p:spPr/>
        <p:txBody>
          <a:bodyPr/>
          <a:lstStyle/>
          <a:p>
            <a:pPr marL="0" indent="0">
              <a:buNone/>
            </a:pPr>
            <a:r>
              <a:rPr lang="en-US" dirty="0"/>
              <a:t>1- If LTBI, treat before transplant if time allows: 3HP (12 weeks), INH (9 months), or RIF (4 months).</a:t>
            </a:r>
          </a:p>
          <a:p>
            <a:pPr marL="0" indent="0">
              <a:buNone/>
            </a:pPr>
            <a:r>
              <a:rPr lang="en-US" dirty="0"/>
              <a:t>2- If not treated/missed</a:t>
            </a:r>
            <a:r>
              <a:rPr lang="en-US" dirty="0">
                <a:sym typeface="Wingdings" panose="05000000000000000000" pitchFamily="2" charset="2"/>
              </a:rPr>
              <a:t> risk of post-TXP activation is 100%.</a:t>
            </a:r>
          </a:p>
          <a:p>
            <a:pPr marL="0" indent="0">
              <a:buNone/>
            </a:pPr>
            <a:r>
              <a:rPr lang="en-US" dirty="0">
                <a:sym typeface="Wingdings" panose="05000000000000000000" pitchFamily="2" charset="2"/>
              </a:rPr>
              <a:t>3- For liver cirrhosis: use Rifampin in pre-transplant, and INH for post-transplant (if treatment is not completed).</a:t>
            </a:r>
            <a:br>
              <a:rPr lang="en-US" dirty="0">
                <a:sym typeface="Wingdings" panose="05000000000000000000" pitchFamily="2" charset="2"/>
              </a:rPr>
            </a:br>
            <a:endParaRPr lang="en-US" dirty="0"/>
          </a:p>
        </p:txBody>
      </p:sp>
    </p:spTree>
    <p:extLst>
      <p:ext uri="{BB962C8B-B14F-4D97-AF65-F5344CB8AC3E}">
        <p14:creationId xmlns:p14="http://schemas.microsoft.com/office/powerpoint/2010/main" val="22607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80277-F4C3-BD3F-0A9C-87EF5AAEB6DB}"/>
              </a:ext>
            </a:extLst>
          </p:cNvPr>
          <p:cNvSpPr>
            <a:spLocks noGrp="1"/>
          </p:cNvSpPr>
          <p:nvPr>
            <p:ph type="title"/>
          </p:nvPr>
        </p:nvSpPr>
        <p:spPr/>
        <p:txBody>
          <a:bodyPr/>
          <a:lstStyle/>
          <a:p>
            <a:r>
              <a:rPr lang="en-US" dirty="0">
                <a:solidFill>
                  <a:srgbClr val="FF0000"/>
                </a:solidFill>
              </a:rPr>
              <a:t>Active Tuberculosis</a:t>
            </a:r>
          </a:p>
        </p:txBody>
      </p:sp>
      <p:sp>
        <p:nvSpPr>
          <p:cNvPr id="3" name="Content Placeholder 2">
            <a:extLst>
              <a:ext uri="{FF2B5EF4-FFF2-40B4-BE49-F238E27FC236}">
                <a16:creationId xmlns:a16="http://schemas.microsoft.com/office/drawing/2014/main" id="{98C9C869-794B-B1B5-1485-C24273FBEDAA}"/>
              </a:ext>
            </a:extLst>
          </p:cNvPr>
          <p:cNvSpPr>
            <a:spLocks noGrp="1"/>
          </p:cNvSpPr>
          <p:nvPr>
            <p:ph idx="1"/>
          </p:nvPr>
        </p:nvSpPr>
        <p:spPr/>
        <p:txBody>
          <a:bodyPr/>
          <a:lstStyle/>
          <a:p>
            <a:pPr marL="0" indent="0">
              <a:buNone/>
            </a:pPr>
            <a:r>
              <a:rPr lang="en-US" dirty="0"/>
              <a:t>1- If active TB, avoid transplant.</a:t>
            </a:r>
          </a:p>
          <a:p>
            <a:pPr marL="0" indent="0">
              <a:buNone/>
            </a:pPr>
            <a:r>
              <a:rPr lang="en-US" dirty="0"/>
              <a:t>2- Individuals having a reliable prior history of treated latent TB infection or treated TB disease need not undergo TST, QFT, or T-SPOT.</a:t>
            </a:r>
            <a:r>
              <a:rPr lang="en-US" dirty="0">
                <a:sym typeface="Wingdings" panose="05000000000000000000" pitchFamily="2" charset="2"/>
              </a:rPr>
              <a:t> Check re-exposure risk, symptoms and CXR.</a:t>
            </a:r>
          </a:p>
          <a:p>
            <a:pPr marL="0" indent="0">
              <a:buNone/>
            </a:pPr>
            <a:endParaRPr lang="en-US" dirty="0"/>
          </a:p>
        </p:txBody>
      </p:sp>
    </p:spTree>
    <p:extLst>
      <p:ext uri="{BB962C8B-B14F-4D97-AF65-F5344CB8AC3E}">
        <p14:creationId xmlns:p14="http://schemas.microsoft.com/office/powerpoint/2010/main" val="148480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81BF-B8C7-2AE5-076F-C410AAB0AE38}"/>
              </a:ext>
            </a:extLst>
          </p:cNvPr>
          <p:cNvSpPr>
            <a:spLocks noGrp="1"/>
          </p:cNvSpPr>
          <p:nvPr>
            <p:ph type="title"/>
          </p:nvPr>
        </p:nvSpPr>
        <p:spPr>
          <a:xfrm>
            <a:off x="838200" y="365125"/>
            <a:ext cx="10515600" cy="798025"/>
          </a:xfrm>
        </p:spPr>
        <p:txBody>
          <a:bodyPr/>
          <a:lstStyle/>
          <a:p>
            <a:r>
              <a:rPr lang="en-US">
                <a:solidFill>
                  <a:srgbClr val="7030A0"/>
                </a:solidFill>
              </a:rPr>
              <a:t>Question</a:t>
            </a:r>
          </a:p>
        </p:txBody>
      </p:sp>
      <p:sp>
        <p:nvSpPr>
          <p:cNvPr id="3" name="Content Placeholder 2">
            <a:extLst>
              <a:ext uri="{FF2B5EF4-FFF2-40B4-BE49-F238E27FC236}">
                <a16:creationId xmlns:a16="http://schemas.microsoft.com/office/drawing/2014/main" id="{00976163-D581-421F-DD81-021E92483943}"/>
              </a:ext>
            </a:extLst>
          </p:cNvPr>
          <p:cNvSpPr>
            <a:spLocks noGrp="1"/>
          </p:cNvSpPr>
          <p:nvPr>
            <p:ph idx="1"/>
          </p:nvPr>
        </p:nvSpPr>
        <p:spPr>
          <a:xfrm>
            <a:off x="838200" y="1278549"/>
            <a:ext cx="10515600" cy="4898414"/>
          </a:xfrm>
        </p:spPr>
        <p:txBody>
          <a:bodyPr vert="horz" lIns="91440" tIns="45720" rIns="91440" bIns="45720" rtlCol="0" anchor="t">
            <a:normAutofit/>
          </a:bodyPr>
          <a:lstStyle/>
          <a:p>
            <a:r>
              <a:rPr lang="en-US" dirty="0"/>
              <a:t>A 37 </a:t>
            </a:r>
            <a:r>
              <a:rPr lang="en-US" dirty="0" err="1"/>
              <a:t>yo</a:t>
            </a:r>
            <a:r>
              <a:rPr lang="en-US" dirty="0"/>
              <a:t> M with a PMHx of NICMP who presented with SOB and lower extremities edema. Patient was found to have cardiogenic shock and is currently admitted to the CVICU for management.</a:t>
            </a:r>
          </a:p>
          <a:p>
            <a:r>
              <a:rPr lang="en-US" dirty="0"/>
              <a:t>Heart failure team is considering heart transplant.</a:t>
            </a:r>
          </a:p>
          <a:p>
            <a:r>
              <a:rPr lang="en-US" dirty="0"/>
              <a:t>Pre-TXP infectious workup revealed positive </a:t>
            </a:r>
            <a:r>
              <a:rPr lang="en-US" dirty="0" err="1"/>
              <a:t>Strongyloides</a:t>
            </a:r>
            <a:r>
              <a:rPr lang="en-US" dirty="0"/>
              <a:t> IgG.</a:t>
            </a:r>
          </a:p>
          <a:p>
            <a:r>
              <a:rPr lang="en-US" dirty="0"/>
              <a:t>Patient denies fevers, productive cough, and diarrhea. </a:t>
            </a:r>
          </a:p>
          <a:p>
            <a:r>
              <a:rPr lang="en-US" dirty="0"/>
              <a:t>What is the best next step?</a:t>
            </a:r>
          </a:p>
          <a:p>
            <a:pPr marL="0" indent="0">
              <a:buNone/>
            </a:pPr>
            <a:r>
              <a:rPr lang="en-US" dirty="0"/>
              <a:t>1- Start ivermectin. </a:t>
            </a:r>
          </a:p>
          <a:p>
            <a:pPr marL="0" indent="0">
              <a:buNone/>
            </a:pPr>
            <a:r>
              <a:rPr lang="en-US" dirty="0"/>
              <a:t>2- Asymptomatic; nothing to do.</a:t>
            </a:r>
          </a:p>
          <a:p>
            <a:pPr marL="0" indent="0">
              <a:buNone/>
            </a:pPr>
            <a:r>
              <a:rPr lang="en-US" dirty="0"/>
              <a:t>3- Positive </a:t>
            </a:r>
            <a:r>
              <a:rPr lang="en-US" dirty="0" err="1"/>
              <a:t>Strongyloides</a:t>
            </a:r>
            <a:r>
              <a:rPr lang="en-US" dirty="0"/>
              <a:t> IgG is an absolute contraindication for SOT</a:t>
            </a:r>
          </a:p>
          <a:p>
            <a:pPr marL="0" indent="0">
              <a:buNone/>
            </a:pPr>
            <a:endParaRPr lang="en-US" dirty="0"/>
          </a:p>
          <a:p>
            <a:endParaRPr lang="en-US" dirty="0"/>
          </a:p>
        </p:txBody>
      </p:sp>
    </p:spTree>
    <p:extLst>
      <p:ext uri="{BB962C8B-B14F-4D97-AF65-F5344CB8AC3E}">
        <p14:creationId xmlns:p14="http://schemas.microsoft.com/office/powerpoint/2010/main" val="197510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A61FF-CC67-0D89-1802-AB1D11599EFB}"/>
              </a:ext>
            </a:extLst>
          </p:cNvPr>
          <p:cNvSpPr>
            <a:spLocks noGrp="1"/>
          </p:cNvSpPr>
          <p:nvPr>
            <p:ph type="title"/>
          </p:nvPr>
        </p:nvSpPr>
        <p:spPr/>
        <p:txBody>
          <a:bodyPr/>
          <a:lstStyle/>
          <a:p>
            <a:r>
              <a:rPr lang="en-US" dirty="0">
                <a:solidFill>
                  <a:srgbClr val="FF0000"/>
                </a:solidFill>
              </a:rPr>
              <a:t>Background</a:t>
            </a:r>
          </a:p>
        </p:txBody>
      </p:sp>
      <p:sp>
        <p:nvSpPr>
          <p:cNvPr id="3" name="Content Placeholder 2">
            <a:extLst>
              <a:ext uri="{FF2B5EF4-FFF2-40B4-BE49-F238E27FC236}">
                <a16:creationId xmlns:a16="http://schemas.microsoft.com/office/drawing/2014/main" id="{792F0311-89CC-A601-A8C3-49E32A7C2ED6}"/>
              </a:ext>
            </a:extLst>
          </p:cNvPr>
          <p:cNvSpPr>
            <a:spLocks noGrp="1"/>
          </p:cNvSpPr>
          <p:nvPr>
            <p:ph idx="1"/>
          </p:nvPr>
        </p:nvSpPr>
        <p:spPr/>
        <p:txBody>
          <a:bodyPr vert="horz" lIns="91440" tIns="45720" rIns="91440" bIns="45720" rtlCol="0" anchor="t">
            <a:normAutofit/>
          </a:bodyPr>
          <a:lstStyle/>
          <a:p>
            <a:r>
              <a:rPr lang="en-US" dirty="0">
                <a:ea typeface="+mn-lt"/>
                <a:cs typeface="+mn-lt"/>
              </a:rPr>
              <a:t>In 2024, 48,149 organ transplants were performed in the United States, 3.3% increase from the prior year.</a:t>
            </a:r>
          </a:p>
          <a:p>
            <a:endParaRPr lang="en-US" dirty="0">
              <a:ea typeface="+mn-lt"/>
              <a:cs typeface="+mn-lt"/>
            </a:endParaRPr>
          </a:p>
          <a:p>
            <a:r>
              <a:rPr lang="en-US" dirty="0">
                <a:ea typeface="+mn-lt"/>
                <a:cs typeface="+mn-lt"/>
              </a:rPr>
              <a:t>Improved immunosuppressive therapies decreased allograft rejection but increased opportunistic infections.</a:t>
            </a:r>
          </a:p>
          <a:p>
            <a:endParaRPr lang="en-US" dirty="0">
              <a:ea typeface="+mn-lt"/>
              <a:cs typeface="+mn-lt"/>
            </a:endParaRPr>
          </a:p>
          <a:p>
            <a:r>
              <a:rPr lang="en-US" dirty="0">
                <a:ea typeface="+mn-lt"/>
                <a:cs typeface="+mn-lt"/>
              </a:rPr>
              <a:t>Patterns of post-transplant opportunistic infections are altered by antifungal and antiviral prophylaxis</a:t>
            </a:r>
            <a:endParaRPr lang="en-US" dirty="0"/>
          </a:p>
        </p:txBody>
      </p:sp>
    </p:spTree>
    <p:extLst>
      <p:ext uri="{BB962C8B-B14F-4D97-AF65-F5344CB8AC3E}">
        <p14:creationId xmlns:p14="http://schemas.microsoft.com/office/powerpoint/2010/main" val="351149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D6F9F-C0B6-D21A-3DC1-3E568BA302ED}"/>
              </a:ext>
            </a:extLst>
          </p:cNvPr>
          <p:cNvSpPr>
            <a:spLocks noGrp="1"/>
          </p:cNvSpPr>
          <p:nvPr>
            <p:ph type="title"/>
          </p:nvPr>
        </p:nvSpPr>
        <p:spPr>
          <a:xfrm>
            <a:off x="838200" y="365125"/>
            <a:ext cx="10515600" cy="750443"/>
          </a:xfrm>
        </p:spPr>
        <p:txBody>
          <a:bodyPr/>
          <a:lstStyle/>
          <a:p>
            <a:r>
              <a:rPr lang="en-US" dirty="0">
                <a:solidFill>
                  <a:srgbClr val="FF0000"/>
                </a:solidFill>
              </a:rPr>
              <a:t>Strongyloidiasis Treatment</a:t>
            </a:r>
          </a:p>
        </p:txBody>
      </p:sp>
      <p:sp>
        <p:nvSpPr>
          <p:cNvPr id="3" name="Content Placeholder 2">
            <a:extLst>
              <a:ext uri="{FF2B5EF4-FFF2-40B4-BE49-F238E27FC236}">
                <a16:creationId xmlns:a16="http://schemas.microsoft.com/office/drawing/2014/main" id="{6DA79F86-CBA3-AD05-1474-DE6DF78D307E}"/>
              </a:ext>
            </a:extLst>
          </p:cNvPr>
          <p:cNvSpPr>
            <a:spLocks noGrp="1"/>
          </p:cNvSpPr>
          <p:nvPr>
            <p:ph idx="1"/>
          </p:nvPr>
        </p:nvSpPr>
        <p:spPr>
          <a:xfrm>
            <a:off x="512064" y="1490472"/>
            <a:ext cx="10841736" cy="4686491"/>
          </a:xfrm>
        </p:spPr>
        <p:txBody>
          <a:bodyPr>
            <a:normAutofit/>
          </a:bodyPr>
          <a:lstStyle/>
          <a:p>
            <a:pPr lvl="0"/>
            <a:r>
              <a:rPr lang="en-US" b="1" dirty="0"/>
              <a:t>Positive </a:t>
            </a:r>
            <a:r>
              <a:rPr lang="en-US" b="1" dirty="0" err="1"/>
              <a:t>Strongyloides</a:t>
            </a:r>
            <a:r>
              <a:rPr lang="en-US" b="1" dirty="0"/>
              <a:t> IgG in an asymptomatic pre-transplant patient:</a:t>
            </a:r>
            <a:endParaRPr lang="en-US" dirty="0"/>
          </a:p>
          <a:p>
            <a:pPr lvl="0"/>
            <a:r>
              <a:rPr lang="en-US" dirty="0"/>
              <a:t>Treatment: </a:t>
            </a:r>
            <a:r>
              <a:rPr lang="en-US" u="sng" dirty="0">
                <a:solidFill>
                  <a:srgbClr val="00B050"/>
                </a:solidFill>
              </a:rPr>
              <a:t>Ivermectin</a:t>
            </a:r>
            <a:r>
              <a:rPr lang="en-US" dirty="0"/>
              <a:t> PO 200 mcg/kg x2 days (Day 1 &amp; 2), to be repeated 2 weeks later (Day 14 &amp; 15).</a:t>
            </a:r>
          </a:p>
          <a:p>
            <a:pPr lvl="0"/>
            <a:r>
              <a:rPr lang="en-US" dirty="0"/>
              <a:t>If allergic to Ivermectin, use </a:t>
            </a:r>
            <a:r>
              <a:rPr lang="en-US" b="1" dirty="0"/>
              <a:t>Albendazole</a:t>
            </a:r>
            <a:r>
              <a:rPr lang="en-US" dirty="0"/>
              <a:t> 400 mg PO BID x7 days.</a:t>
            </a:r>
          </a:p>
          <a:p>
            <a:pPr lvl="0"/>
            <a:endParaRPr lang="en-US" dirty="0"/>
          </a:p>
          <a:p>
            <a:r>
              <a:rPr lang="en-US" dirty="0"/>
              <a:t>Patient should be delisted from the transplant waitlist until the treatment is completed (A minimum of 1</a:t>
            </a:r>
            <a:r>
              <a:rPr lang="en-US" baseline="30000" dirty="0"/>
              <a:t>st</a:t>
            </a:r>
            <a:r>
              <a:rPr lang="en-US" dirty="0"/>
              <a:t> 2 doses), unless benefits of the transplant outweigh the risks of the disseminated Strongyloidiasis.</a:t>
            </a:r>
          </a:p>
          <a:p>
            <a:pPr lvl="0"/>
            <a:endParaRPr lang="en-US" dirty="0"/>
          </a:p>
        </p:txBody>
      </p:sp>
    </p:spTree>
    <p:extLst>
      <p:ext uri="{BB962C8B-B14F-4D97-AF65-F5344CB8AC3E}">
        <p14:creationId xmlns:p14="http://schemas.microsoft.com/office/powerpoint/2010/main" val="2363125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700E0-44DA-D3AA-1D62-E5DF51AF8947}"/>
              </a:ext>
            </a:extLst>
          </p:cNvPr>
          <p:cNvSpPr>
            <a:spLocks noGrp="1"/>
          </p:cNvSpPr>
          <p:nvPr>
            <p:ph type="title"/>
          </p:nvPr>
        </p:nvSpPr>
        <p:spPr/>
        <p:txBody>
          <a:bodyPr>
            <a:normAutofit/>
          </a:bodyPr>
          <a:lstStyle/>
          <a:p>
            <a:r>
              <a:rPr lang="en-US">
                <a:solidFill>
                  <a:srgbClr val="7030A0"/>
                </a:solidFill>
              </a:rPr>
              <a:t>Question</a:t>
            </a:r>
          </a:p>
        </p:txBody>
      </p:sp>
      <p:sp>
        <p:nvSpPr>
          <p:cNvPr id="3" name="Content Placeholder 2">
            <a:extLst>
              <a:ext uri="{FF2B5EF4-FFF2-40B4-BE49-F238E27FC236}">
                <a16:creationId xmlns:a16="http://schemas.microsoft.com/office/drawing/2014/main" id="{1F0DFE99-E4CB-0B58-A916-64D8B9D80DFA}"/>
              </a:ext>
            </a:extLst>
          </p:cNvPr>
          <p:cNvSpPr>
            <a:spLocks noGrp="1"/>
          </p:cNvSpPr>
          <p:nvPr>
            <p:ph idx="1"/>
          </p:nvPr>
        </p:nvSpPr>
        <p:spPr>
          <a:xfrm>
            <a:off x="838200" y="1662951"/>
            <a:ext cx="10515600" cy="4856483"/>
          </a:xfrm>
        </p:spPr>
        <p:txBody>
          <a:bodyPr vert="horz" lIns="91440" tIns="45720" rIns="91440" bIns="45720" rtlCol="0" anchor="t">
            <a:normAutofit/>
          </a:bodyPr>
          <a:lstStyle/>
          <a:p>
            <a:r>
              <a:rPr lang="en-US" dirty="0"/>
              <a:t>A 45-yo M is hospitalized for malaise, a 2-week </a:t>
            </a:r>
            <a:r>
              <a:rPr lang="en-US" dirty="0" err="1"/>
              <a:t>hx</a:t>
            </a:r>
            <a:r>
              <a:rPr lang="en-US" dirty="0"/>
              <a:t> of low-grade fever, and 10-12 episodes/day of watery diarrhea that has worsened over the past week. Medical history is notable for IgG nephropathy, for which he underwent kidney transplantation 9 months ago. Pretransplant testing demonstrated CMV D+/R-. The patient experienced acute cellular rejection ~ 4 weeks ago and was treated with </a:t>
            </a:r>
            <a:r>
              <a:rPr lang="en-US" dirty="0" err="1"/>
              <a:t>antithymocyte</a:t>
            </a:r>
            <a:r>
              <a:rPr lang="en-US" dirty="0"/>
              <a:t> globulin (ATG).</a:t>
            </a:r>
          </a:p>
          <a:p>
            <a:r>
              <a:rPr lang="en-US" dirty="0"/>
              <a:t>Current medications are tacrolimus, mycophenolate mofetil, and prednisone; he completed Bactrim and Valganciclovir for 6 months following transplantation.</a:t>
            </a:r>
          </a:p>
        </p:txBody>
      </p:sp>
    </p:spTree>
    <p:extLst>
      <p:ext uri="{BB962C8B-B14F-4D97-AF65-F5344CB8AC3E}">
        <p14:creationId xmlns:p14="http://schemas.microsoft.com/office/powerpoint/2010/main" val="38665891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F426F-FFF4-2493-9D25-04E0F7E6728A}"/>
              </a:ext>
            </a:extLst>
          </p:cNvPr>
          <p:cNvSpPr>
            <a:spLocks noGrp="1"/>
          </p:cNvSpPr>
          <p:nvPr>
            <p:ph type="title"/>
          </p:nvPr>
        </p:nvSpPr>
        <p:spPr/>
        <p:txBody>
          <a:bodyPr>
            <a:normAutofit/>
          </a:bodyPr>
          <a:lstStyle/>
          <a:p>
            <a:r>
              <a:rPr lang="en-US" dirty="0">
                <a:solidFill>
                  <a:srgbClr val="7030A0"/>
                </a:solidFill>
              </a:rPr>
              <a:t>Question-cont'd</a:t>
            </a:r>
          </a:p>
        </p:txBody>
      </p:sp>
      <p:sp>
        <p:nvSpPr>
          <p:cNvPr id="3" name="Content Placeholder 2">
            <a:extLst>
              <a:ext uri="{FF2B5EF4-FFF2-40B4-BE49-F238E27FC236}">
                <a16:creationId xmlns:a16="http://schemas.microsoft.com/office/drawing/2014/main" id="{DC15B234-0CA8-E063-53F7-5C34CF4CE8E6}"/>
              </a:ext>
            </a:extLst>
          </p:cNvPr>
          <p:cNvSpPr>
            <a:spLocks noGrp="1"/>
          </p:cNvSpPr>
          <p:nvPr>
            <p:ph idx="1"/>
          </p:nvPr>
        </p:nvSpPr>
        <p:spPr>
          <a:xfrm>
            <a:off x="838200" y="1680075"/>
            <a:ext cx="10515600" cy="4496888"/>
          </a:xfrm>
        </p:spPr>
        <p:txBody>
          <a:bodyPr vert="horz" lIns="91440" tIns="45720" rIns="91440" bIns="45720" rtlCol="0" anchor="t">
            <a:normAutofit fontScale="85000" lnSpcReduction="20000"/>
          </a:bodyPr>
          <a:lstStyle/>
          <a:p>
            <a:r>
              <a:rPr lang="en-US" dirty="0"/>
              <a:t>On physical examination, temp is </a:t>
            </a:r>
            <a:r>
              <a:rPr lang="en-US" b="1" dirty="0"/>
              <a:t>38.2 C</a:t>
            </a:r>
            <a:r>
              <a:rPr lang="en-US" dirty="0"/>
              <a:t> (100.8F), blood pressure is 90/60 mm Hg, pulse rate is 100/min, and respiration rate is 14/min. On abdominal examination, he was mild diffuse tenderness to palpation without rebound. </a:t>
            </a:r>
          </a:p>
          <a:p>
            <a:r>
              <a:rPr lang="en-US" dirty="0"/>
              <a:t>Laboratory studies: </a:t>
            </a:r>
            <a:r>
              <a:rPr lang="en-US" b="1" dirty="0"/>
              <a:t>WBC  2000µL</a:t>
            </a:r>
            <a:r>
              <a:rPr lang="en-US" dirty="0"/>
              <a:t>, </a:t>
            </a:r>
            <a:r>
              <a:rPr lang="en-US" b="1" dirty="0"/>
              <a:t>PLTS 88,000µL</a:t>
            </a:r>
            <a:r>
              <a:rPr lang="en-US" dirty="0"/>
              <a:t>.</a:t>
            </a:r>
          </a:p>
          <a:p>
            <a:r>
              <a:rPr lang="en-US" dirty="0"/>
              <a:t>Gastrointestinal pathogen PCR and C diff are negative. </a:t>
            </a:r>
          </a:p>
          <a:p>
            <a:r>
              <a:rPr lang="en-US" dirty="0"/>
              <a:t>The patient received IV fluids, with normalization of his pulse rate and blood pressure. </a:t>
            </a:r>
          </a:p>
          <a:p>
            <a:r>
              <a:rPr lang="en-US" dirty="0"/>
              <a:t>Which of the following is the most appropriate next step?</a:t>
            </a:r>
          </a:p>
          <a:p>
            <a:pPr marL="0" indent="0">
              <a:buNone/>
            </a:pPr>
            <a:r>
              <a:rPr lang="en-US" dirty="0"/>
              <a:t>1- Colonoscopy with biopsy. </a:t>
            </a:r>
          </a:p>
          <a:p>
            <a:pPr marL="0" indent="0">
              <a:buNone/>
            </a:pPr>
            <a:r>
              <a:rPr lang="en-US" dirty="0"/>
              <a:t>2- Discontinuation of immunosuppressants. </a:t>
            </a:r>
          </a:p>
          <a:p>
            <a:pPr marL="0" indent="0">
              <a:buNone/>
            </a:pPr>
            <a:r>
              <a:rPr lang="en-US" dirty="0"/>
              <a:t>3- PCR of stool for cytomegalovirus. </a:t>
            </a:r>
          </a:p>
          <a:p>
            <a:pPr marL="0" indent="0">
              <a:buNone/>
            </a:pPr>
            <a:r>
              <a:rPr lang="en-US" dirty="0"/>
              <a:t>4- Serology for Epstein-Barr virus. </a:t>
            </a:r>
          </a:p>
        </p:txBody>
      </p:sp>
    </p:spTree>
    <p:extLst>
      <p:ext uri="{BB962C8B-B14F-4D97-AF65-F5344CB8AC3E}">
        <p14:creationId xmlns:p14="http://schemas.microsoft.com/office/powerpoint/2010/main" val="46464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5" end="5"/>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1641-A476-4371-55A4-ECF3CFE4C2DB}"/>
              </a:ext>
            </a:extLst>
          </p:cNvPr>
          <p:cNvSpPr>
            <a:spLocks noGrp="1"/>
          </p:cNvSpPr>
          <p:nvPr>
            <p:ph type="title"/>
          </p:nvPr>
        </p:nvSpPr>
        <p:spPr/>
        <p:txBody>
          <a:bodyPr>
            <a:normAutofit/>
          </a:bodyPr>
          <a:lstStyle/>
          <a:p>
            <a:r>
              <a:rPr lang="en-US" dirty="0">
                <a:solidFill>
                  <a:srgbClr val="FF0000"/>
                </a:solidFill>
                <a:latin typeface="Aptos (Body)"/>
                <a:cs typeface="Times New Roman" panose="02020603050405020304" pitchFamily="18" charset="0"/>
              </a:rPr>
              <a:t>CMV-Epidemiology and Risk Factors </a:t>
            </a:r>
          </a:p>
        </p:txBody>
      </p:sp>
      <p:sp>
        <p:nvSpPr>
          <p:cNvPr id="3" name="Content Placeholder 2">
            <a:extLst>
              <a:ext uri="{FF2B5EF4-FFF2-40B4-BE49-F238E27FC236}">
                <a16:creationId xmlns:a16="http://schemas.microsoft.com/office/drawing/2014/main" id="{51E8A703-C23B-023A-510C-92A06C48BCDA}"/>
              </a:ext>
            </a:extLst>
          </p:cNvPr>
          <p:cNvSpPr>
            <a:spLocks noGrp="1"/>
          </p:cNvSpPr>
          <p:nvPr>
            <p:ph idx="1"/>
          </p:nvPr>
        </p:nvSpPr>
        <p:spPr>
          <a:xfrm>
            <a:off x="636375" y="1825624"/>
            <a:ext cx="6239256" cy="4667251"/>
          </a:xfrm>
        </p:spPr>
        <p:txBody>
          <a:bodyPr>
            <a:normAutofit/>
          </a:bodyPr>
          <a:lstStyle/>
          <a:p>
            <a:r>
              <a:rPr lang="en-US" dirty="0">
                <a:latin typeface="Aptos (Body)"/>
                <a:cs typeface="Times New Roman" panose="02020603050405020304" pitchFamily="18" charset="0"/>
              </a:rPr>
              <a:t>Double-stranded DNA virus (Herpes virus 5).</a:t>
            </a:r>
          </a:p>
          <a:p>
            <a:r>
              <a:rPr lang="en-US" dirty="0">
                <a:latin typeface="Aptos (Body)"/>
                <a:cs typeface="Times New Roman" panose="02020603050405020304" pitchFamily="18" charset="0"/>
              </a:rPr>
              <a:t>Most common opportunistic viral infection in SOT.</a:t>
            </a:r>
          </a:p>
          <a:p>
            <a:r>
              <a:rPr lang="en-US" dirty="0">
                <a:latin typeface="Aptos (Body)"/>
                <a:cs typeface="Times New Roman" panose="02020603050405020304" pitchFamily="18" charset="0"/>
              </a:rPr>
              <a:t>Lead to serious illness in SOT due to its immune modulation effect (acute rejection, chronic rejection, allograft dysfunction, and increased risk of fungal infection). </a:t>
            </a:r>
          </a:p>
          <a:p>
            <a:r>
              <a:rPr lang="en-US" dirty="0">
                <a:latin typeface="Aptos (Body)"/>
                <a:cs typeface="Times New Roman" panose="02020603050405020304" pitchFamily="18" charset="0"/>
              </a:rPr>
              <a:t>“Troll of Transplantation.” </a:t>
            </a:r>
          </a:p>
          <a:p>
            <a:pPr marL="0" indent="0">
              <a:buNone/>
            </a:pPr>
            <a:endParaRPr lang="en-US" dirty="0">
              <a:latin typeface="Aptos (Body)"/>
            </a:endParaRPr>
          </a:p>
        </p:txBody>
      </p:sp>
      <p:sp>
        <p:nvSpPr>
          <p:cNvPr id="7" name="TextBox 6">
            <a:extLst>
              <a:ext uri="{FF2B5EF4-FFF2-40B4-BE49-F238E27FC236}">
                <a16:creationId xmlns:a16="http://schemas.microsoft.com/office/drawing/2014/main" id="{53DF07CA-9124-4239-4ADF-1F65C8178A00}"/>
              </a:ext>
            </a:extLst>
          </p:cNvPr>
          <p:cNvSpPr txBox="1"/>
          <p:nvPr/>
        </p:nvSpPr>
        <p:spPr>
          <a:xfrm>
            <a:off x="7077456" y="1690688"/>
            <a:ext cx="3912110" cy="2308324"/>
          </a:xfrm>
          <a:prstGeom prst="rect">
            <a:avLst/>
          </a:prstGeom>
          <a:noFill/>
        </p:spPr>
        <p:txBody>
          <a:bodyPr wrap="square">
            <a:spAutoFit/>
          </a:bodyPr>
          <a:lstStyle/>
          <a:p>
            <a:pPr marL="285750" indent="-285750">
              <a:buFont typeface="Arial" panose="020B0604020202020204" pitchFamily="34" charset="0"/>
              <a:buChar char="•"/>
            </a:pPr>
            <a:r>
              <a:rPr lang="en-US" sz="2400" b="1" u="sng" dirty="0">
                <a:solidFill>
                  <a:srgbClr val="7030A0"/>
                </a:solidFill>
                <a:latin typeface="Aptos (Body)"/>
                <a:cs typeface="Times New Roman" panose="02020603050405020304" pitchFamily="18" charset="0"/>
              </a:rPr>
              <a:t>Risk factors:</a:t>
            </a:r>
          </a:p>
          <a:p>
            <a:pPr marL="285750" indent="-285750">
              <a:buFont typeface="Wingdings" panose="05000000000000000000" pitchFamily="2" charset="2"/>
              <a:buChar char="q"/>
            </a:pPr>
            <a:r>
              <a:rPr lang="en-US" sz="2400" dirty="0">
                <a:solidFill>
                  <a:schemeClr val="accent6">
                    <a:lumMod val="75000"/>
                  </a:schemeClr>
                </a:solidFill>
                <a:latin typeface="Aptos (Body)"/>
                <a:cs typeface="Times New Roman" panose="02020603050405020304" pitchFamily="18" charset="0"/>
              </a:rPr>
              <a:t>CMV D+/R- </a:t>
            </a:r>
          </a:p>
          <a:p>
            <a:pPr marL="285750" indent="-285750">
              <a:buFont typeface="Wingdings" panose="05000000000000000000" pitchFamily="2" charset="2"/>
              <a:buChar char="q"/>
            </a:pPr>
            <a:r>
              <a:rPr lang="en-US" sz="2400" dirty="0">
                <a:solidFill>
                  <a:srgbClr val="1B1B1B"/>
                </a:solidFill>
                <a:latin typeface="Aptos (Body)"/>
                <a:cs typeface="Times New Roman" panose="02020603050405020304" pitchFamily="18" charset="0"/>
              </a:rPr>
              <a:t>Induction therapy–ATG </a:t>
            </a:r>
          </a:p>
          <a:p>
            <a:pPr marL="285750" indent="-285750">
              <a:buFont typeface="Wingdings" panose="05000000000000000000" pitchFamily="2" charset="2"/>
              <a:buChar char="q"/>
            </a:pPr>
            <a:r>
              <a:rPr lang="en-US" sz="2400" dirty="0">
                <a:solidFill>
                  <a:srgbClr val="1B1B1B"/>
                </a:solidFill>
                <a:latin typeface="Aptos (Body)"/>
                <a:cs typeface="Times New Roman" panose="02020603050405020304" pitchFamily="18" charset="0"/>
              </a:rPr>
              <a:t>High-dose corticosteroids</a:t>
            </a:r>
          </a:p>
          <a:p>
            <a:pPr marL="285750" indent="-285750">
              <a:buFont typeface="Wingdings" panose="05000000000000000000" pitchFamily="2" charset="2"/>
              <a:buChar char="q"/>
            </a:pPr>
            <a:r>
              <a:rPr lang="en-US" sz="2400" dirty="0">
                <a:solidFill>
                  <a:srgbClr val="1B1B1B"/>
                </a:solidFill>
                <a:latin typeface="Aptos (Body)"/>
                <a:cs typeface="Times New Roman" panose="02020603050405020304" pitchFamily="18" charset="0"/>
              </a:rPr>
              <a:t>Acute rejection</a:t>
            </a:r>
          </a:p>
          <a:p>
            <a:pPr marL="285750" indent="-285750">
              <a:buFont typeface="Wingdings" panose="05000000000000000000" pitchFamily="2" charset="2"/>
              <a:buChar char="q"/>
            </a:pPr>
            <a:r>
              <a:rPr lang="en-US" sz="2400" dirty="0">
                <a:solidFill>
                  <a:srgbClr val="1B1B1B"/>
                </a:solidFill>
                <a:latin typeface="Aptos (Body)"/>
                <a:cs typeface="Times New Roman" panose="02020603050405020304" pitchFamily="18" charset="0"/>
              </a:rPr>
              <a:t>Advanced age</a:t>
            </a:r>
          </a:p>
        </p:txBody>
      </p:sp>
      <p:sp>
        <p:nvSpPr>
          <p:cNvPr id="9" name="TextBox 8">
            <a:extLst>
              <a:ext uri="{FF2B5EF4-FFF2-40B4-BE49-F238E27FC236}">
                <a16:creationId xmlns:a16="http://schemas.microsoft.com/office/drawing/2014/main" id="{132A4F46-406F-812A-1BAB-C629BAF723DD}"/>
              </a:ext>
            </a:extLst>
          </p:cNvPr>
          <p:cNvSpPr txBox="1"/>
          <p:nvPr/>
        </p:nvSpPr>
        <p:spPr>
          <a:xfrm>
            <a:off x="7091992" y="4770577"/>
            <a:ext cx="4436632" cy="1569660"/>
          </a:xfrm>
          <a:prstGeom prst="rect">
            <a:avLst/>
          </a:prstGeom>
          <a:noFill/>
        </p:spPr>
        <p:txBody>
          <a:bodyPr wrap="square">
            <a:spAutoFit/>
          </a:bodyPr>
          <a:lstStyle/>
          <a:p>
            <a:pPr>
              <a:buFont typeface="Wingdings" panose="05000000000000000000" pitchFamily="2" charset="2"/>
              <a:buChar char="q"/>
            </a:pPr>
            <a:r>
              <a:rPr lang="en-US" sz="2400" dirty="0">
                <a:latin typeface="Aptos (Body)"/>
                <a:cs typeface="Times New Roman" panose="02020603050405020304" pitchFamily="18" charset="0"/>
              </a:rPr>
              <a:t>High risk (</a:t>
            </a:r>
            <a:r>
              <a:rPr lang="en-US" sz="2400" b="1" dirty="0">
                <a:latin typeface="Aptos (Body)"/>
                <a:cs typeface="Times New Roman" panose="02020603050405020304" pitchFamily="18" charset="0"/>
              </a:rPr>
              <a:t>D+/R-</a:t>
            </a:r>
            <a:r>
              <a:rPr lang="en-US" sz="2400" dirty="0">
                <a:latin typeface="Aptos (Body)"/>
                <a:cs typeface="Times New Roman" panose="02020603050405020304" pitchFamily="18" charset="0"/>
              </a:rPr>
              <a:t>)</a:t>
            </a:r>
            <a:r>
              <a:rPr lang="en-US" sz="2400" dirty="0">
                <a:latin typeface="Aptos (Body)"/>
                <a:cs typeface="Times New Roman" panose="02020603050405020304" pitchFamily="18" charset="0"/>
                <a:sym typeface="Wingdings" panose="05000000000000000000" pitchFamily="2" charset="2"/>
              </a:rPr>
              <a:t></a:t>
            </a:r>
            <a:r>
              <a:rPr lang="en-US" sz="2400" dirty="0">
                <a:latin typeface="Aptos (Body)"/>
                <a:cs typeface="Times New Roman" panose="02020603050405020304" pitchFamily="18" charset="0"/>
              </a:rPr>
              <a:t>15%–25% of the transplant population</a:t>
            </a:r>
          </a:p>
          <a:p>
            <a:pPr>
              <a:buFont typeface="Wingdings" panose="05000000000000000000" pitchFamily="2" charset="2"/>
              <a:buChar char="q"/>
            </a:pPr>
            <a:r>
              <a:rPr lang="en-US" sz="2400" dirty="0">
                <a:latin typeface="Aptos (Body)"/>
                <a:cs typeface="Times New Roman" panose="02020603050405020304" pitchFamily="18" charset="0"/>
              </a:rPr>
              <a:t>Intermediate (</a:t>
            </a:r>
            <a:r>
              <a:rPr lang="en-US" sz="2400" b="1" dirty="0">
                <a:latin typeface="Aptos (Body)"/>
                <a:cs typeface="Times New Roman" panose="02020603050405020304" pitchFamily="18" charset="0"/>
              </a:rPr>
              <a:t>R+</a:t>
            </a:r>
            <a:r>
              <a:rPr lang="en-US" sz="2400" dirty="0">
                <a:latin typeface="Aptos (Body)"/>
                <a:cs typeface="Times New Roman" panose="02020603050405020304" pitchFamily="18" charset="0"/>
              </a:rPr>
              <a:t>)</a:t>
            </a:r>
          </a:p>
          <a:p>
            <a:pPr>
              <a:buFont typeface="Wingdings" panose="05000000000000000000" pitchFamily="2" charset="2"/>
              <a:buChar char="q"/>
            </a:pPr>
            <a:r>
              <a:rPr lang="en-US" sz="2400" dirty="0">
                <a:latin typeface="Aptos (Body)"/>
                <a:cs typeface="Times New Roman" panose="02020603050405020304" pitchFamily="18" charset="0"/>
              </a:rPr>
              <a:t>Low risk (</a:t>
            </a:r>
            <a:r>
              <a:rPr lang="en-US" sz="2400" b="1" dirty="0">
                <a:latin typeface="Aptos (Body)"/>
                <a:cs typeface="Times New Roman" panose="02020603050405020304" pitchFamily="18" charset="0"/>
              </a:rPr>
              <a:t>D-/R-</a:t>
            </a:r>
            <a:r>
              <a:rPr lang="en-US" sz="2400" dirty="0">
                <a:latin typeface="Aptos (Body)"/>
                <a:cs typeface="Times New Roman" panose="02020603050405020304" pitchFamily="18" charset="0"/>
              </a:rPr>
              <a:t>).</a:t>
            </a:r>
          </a:p>
        </p:txBody>
      </p:sp>
    </p:spTree>
    <p:extLst>
      <p:ext uri="{BB962C8B-B14F-4D97-AF65-F5344CB8AC3E}">
        <p14:creationId xmlns:p14="http://schemas.microsoft.com/office/powerpoint/2010/main" val="87118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0BC53-B0F5-36F9-6A4D-BE5752E95400}"/>
              </a:ext>
            </a:extLst>
          </p:cNvPr>
          <p:cNvSpPr>
            <a:spLocks noGrp="1"/>
          </p:cNvSpPr>
          <p:nvPr>
            <p:ph type="title"/>
          </p:nvPr>
        </p:nvSpPr>
        <p:spPr/>
        <p:txBody>
          <a:bodyPr/>
          <a:lstStyle/>
          <a:p>
            <a:r>
              <a:rPr lang="en-US" dirty="0">
                <a:solidFill>
                  <a:srgbClr val="FF0000"/>
                </a:solidFill>
                <a:latin typeface="Apots"/>
                <a:cs typeface="Times New Roman" panose="02020603050405020304" pitchFamily="18" charset="0"/>
              </a:rPr>
              <a:t>CMV-Definitions</a:t>
            </a:r>
          </a:p>
        </p:txBody>
      </p:sp>
      <p:sp>
        <p:nvSpPr>
          <p:cNvPr id="3" name="Content Placeholder 2">
            <a:extLst>
              <a:ext uri="{FF2B5EF4-FFF2-40B4-BE49-F238E27FC236}">
                <a16:creationId xmlns:a16="http://schemas.microsoft.com/office/drawing/2014/main" id="{26E0D607-AE57-F4ED-DDDA-15090553A1EB}"/>
              </a:ext>
            </a:extLst>
          </p:cNvPr>
          <p:cNvSpPr>
            <a:spLocks noGrp="1"/>
          </p:cNvSpPr>
          <p:nvPr>
            <p:ph idx="1"/>
          </p:nvPr>
        </p:nvSpPr>
        <p:spPr>
          <a:xfrm>
            <a:off x="838199" y="1690688"/>
            <a:ext cx="8442031" cy="4486275"/>
          </a:xfrm>
        </p:spPr>
        <p:txBody>
          <a:bodyPr>
            <a:normAutofit fontScale="92500" lnSpcReduction="10000"/>
          </a:bodyPr>
          <a:lstStyle/>
          <a:p>
            <a:r>
              <a:rPr lang="en-US" b="1" u="sng" dirty="0">
                <a:solidFill>
                  <a:srgbClr val="00B050"/>
                </a:solidFill>
                <a:latin typeface="Apots"/>
                <a:cs typeface="Times New Roman" panose="02020603050405020304" pitchFamily="18" charset="0"/>
              </a:rPr>
              <a:t>Asymptomatic CMV: </a:t>
            </a:r>
          </a:p>
          <a:p>
            <a:r>
              <a:rPr lang="en-US" dirty="0">
                <a:latin typeface="Apots"/>
                <a:cs typeface="Times New Roman" panose="02020603050405020304" pitchFamily="18" charset="0"/>
              </a:rPr>
              <a:t>CMV </a:t>
            </a:r>
            <a:r>
              <a:rPr lang="en-US" dirty="0" err="1">
                <a:latin typeface="Apots"/>
                <a:cs typeface="Times New Roman" panose="02020603050405020304" pitchFamily="18" charset="0"/>
              </a:rPr>
              <a:t>DNAemia</a:t>
            </a:r>
            <a:r>
              <a:rPr lang="en-US" dirty="0">
                <a:latin typeface="Apots"/>
                <a:cs typeface="Times New Roman" panose="02020603050405020304" pitchFamily="18" charset="0"/>
              </a:rPr>
              <a:t>/viremia: </a:t>
            </a:r>
            <a:r>
              <a:rPr lang="en-US" dirty="0">
                <a:solidFill>
                  <a:srgbClr val="2A2A2A"/>
                </a:solidFill>
                <a:latin typeface="Apots"/>
                <a:cs typeface="Times New Roman" panose="02020603050405020304" pitchFamily="18" charset="0"/>
              </a:rPr>
              <a:t>the detection of CMV DNA in samples of plasm or whole blood in an asymptomatic patient. </a:t>
            </a:r>
          </a:p>
          <a:p>
            <a:endParaRPr lang="en-US" dirty="0">
              <a:solidFill>
                <a:srgbClr val="2A2A2A"/>
              </a:solidFill>
              <a:latin typeface="Apots"/>
              <a:cs typeface="Times New Roman" panose="02020603050405020304" pitchFamily="18" charset="0"/>
            </a:endParaRPr>
          </a:p>
          <a:p>
            <a:pPr marL="0" marR="0">
              <a:lnSpc>
                <a:spcPct val="107000"/>
              </a:lnSpc>
              <a:spcBef>
                <a:spcPts val="0"/>
              </a:spcBef>
              <a:spcAft>
                <a:spcPts val="800"/>
              </a:spcAft>
            </a:pPr>
            <a:r>
              <a:rPr lang="en-US" b="1" u="sng" kern="100" dirty="0">
                <a:solidFill>
                  <a:srgbClr val="0070C0"/>
                </a:solidFill>
                <a:latin typeface="Apots"/>
                <a:ea typeface="Aptos" panose="020B0004020202020204" pitchFamily="34" charset="0"/>
                <a:cs typeface="Times New Roman" panose="02020603050405020304" pitchFamily="18" charset="0"/>
              </a:rPr>
              <a:t>Symptomatic CMV:</a:t>
            </a:r>
          </a:p>
          <a:p>
            <a:pPr marL="0" marR="0">
              <a:lnSpc>
                <a:spcPct val="107000"/>
              </a:lnSpc>
              <a:spcBef>
                <a:spcPts val="0"/>
              </a:spcBef>
              <a:spcAft>
                <a:spcPts val="800"/>
              </a:spcAft>
            </a:pPr>
            <a:r>
              <a:rPr lang="en-US" kern="100" dirty="0">
                <a:solidFill>
                  <a:srgbClr val="00B0F0"/>
                </a:solidFill>
                <a:latin typeface="Apots"/>
                <a:ea typeface="Aptos" panose="020B0004020202020204" pitchFamily="34" charset="0"/>
                <a:cs typeface="Times New Roman" panose="02020603050405020304" pitchFamily="18" charset="0"/>
              </a:rPr>
              <a:t>CMV Disease: </a:t>
            </a:r>
            <a:r>
              <a:rPr lang="en-US" kern="100" dirty="0">
                <a:latin typeface="Apots"/>
                <a:ea typeface="Aptos" panose="020B0004020202020204" pitchFamily="34" charset="0"/>
                <a:cs typeface="Times New Roman" panose="02020603050405020304" pitchFamily="18" charset="0"/>
              </a:rPr>
              <a:t>End-organ disease (i.e. pneumonitis, esophagitis, hepatitis, retinitis, CNS) +/- CMV viremia.</a:t>
            </a:r>
          </a:p>
          <a:p>
            <a:r>
              <a:rPr lang="en-US" dirty="0">
                <a:solidFill>
                  <a:srgbClr val="00B0F0"/>
                </a:solidFill>
                <a:latin typeface="Apots"/>
                <a:ea typeface="Aptos" panose="020B0004020202020204" pitchFamily="34" charset="0"/>
                <a:cs typeface="Times New Roman" panose="02020603050405020304" pitchFamily="18" charset="0"/>
              </a:rPr>
              <a:t>CMV Syndrome: </a:t>
            </a:r>
            <a:r>
              <a:rPr lang="en-US" dirty="0">
                <a:latin typeface="Apots"/>
                <a:ea typeface="Aptos" panose="020B0004020202020204" pitchFamily="34" charset="0"/>
                <a:cs typeface="Times New Roman" panose="02020603050405020304" pitchFamily="18" charset="0"/>
              </a:rPr>
              <a:t>CMV Viremia + 2 of the following: fever, malaise, leukopenia, transaminitis, thrombocytopenia, 5% atypical lymphocyte.</a:t>
            </a:r>
          </a:p>
          <a:p>
            <a:endParaRPr lang="en-US" dirty="0">
              <a:latin typeface="Apots"/>
            </a:endParaRPr>
          </a:p>
        </p:txBody>
      </p:sp>
      <p:pic>
        <p:nvPicPr>
          <p:cNvPr id="4" name="Content Placeholder 4">
            <a:extLst>
              <a:ext uri="{FF2B5EF4-FFF2-40B4-BE49-F238E27FC236}">
                <a16:creationId xmlns:a16="http://schemas.microsoft.com/office/drawing/2014/main" id="{C845EA8D-B19A-775C-0D40-066BE9E72125}"/>
              </a:ext>
            </a:extLst>
          </p:cNvPr>
          <p:cNvPicPr>
            <a:picLocks noChangeAspect="1"/>
          </p:cNvPicPr>
          <p:nvPr/>
        </p:nvPicPr>
        <p:blipFill>
          <a:blip r:embed="rId2"/>
          <a:srcRect l="49529"/>
          <a:stretch/>
        </p:blipFill>
        <p:spPr>
          <a:xfrm>
            <a:off x="9280231" y="281577"/>
            <a:ext cx="2713088" cy="4098399"/>
          </a:xfrm>
          <a:prstGeom prst="rect">
            <a:avLst/>
          </a:prstGeom>
        </p:spPr>
      </p:pic>
      <p:pic>
        <p:nvPicPr>
          <p:cNvPr id="5" name="Content Placeholder 4">
            <a:extLst>
              <a:ext uri="{FF2B5EF4-FFF2-40B4-BE49-F238E27FC236}">
                <a16:creationId xmlns:a16="http://schemas.microsoft.com/office/drawing/2014/main" id="{F2AD29A0-3F1F-9B07-FC7C-ED0A179CE4C2}"/>
              </a:ext>
            </a:extLst>
          </p:cNvPr>
          <p:cNvPicPr>
            <a:picLocks noChangeAspect="1"/>
          </p:cNvPicPr>
          <p:nvPr/>
        </p:nvPicPr>
        <p:blipFill>
          <a:blip r:embed="rId2"/>
          <a:srcRect r="50896" b="49370"/>
          <a:stretch/>
        </p:blipFill>
        <p:spPr>
          <a:xfrm>
            <a:off x="9363873" y="4519612"/>
            <a:ext cx="2732722" cy="2148251"/>
          </a:xfrm>
          <a:prstGeom prst="rect">
            <a:avLst/>
          </a:prstGeom>
        </p:spPr>
      </p:pic>
    </p:spTree>
    <p:extLst>
      <p:ext uri="{BB962C8B-B14F-4D97-AF65-F5344CB8AC3E}">
        <p14:creationId xmlns:p14="http://schemas.microsoft.com/office/powerpoint/2010/main" val="4019494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30837-9ACB-A911-357D-CD6AD574BF04}"/>
              </a:ext>
            </a:extLst>
          </p:cNvPr>
          <p:cNvSpPr>
            <a:spLocks noGrp="1"/>
          </p:cNvSpPr>
          <p:nvPr>
            <p:ph type="title"/>
          </p:nvPr>
        </p:nvSpPr>
        <p:spPr/>
        <p:txBody>
          <a:bodyPr/>
          <a:lstStyle/>
          <a:p>
            <a:r>
              <a:rPr lang="en-US" dirty="0">
                <a:solidFill>
                  <a:srgbClr val="FF0000"/>
                </a:solidFill>
                <a:latin typeface="Aptos (Body)"/>
                <a:cs typeface="Times New Roman" panose="02020603050405020304" pitchFamily="18" charset="0"/>
              </a:rPr>
              <a:t>CMV-Testing</a:t>
            </a:r>
            <a:endParaRPr lang="en-US" dirty="0"/>
          </a:p>
        </p:txBody>
      </p:sp>
      <p:sp>
        <p:nvSpPr>
          <p:cNvPr id="3" name="Content Placeholder 2">
            <a:extLst>
              <a:ext uri="{FF2B5EF4-FFF2-40B4-BE49-F238E27FC236}">
                <a16:creationId xmlns:a16="http://schemas.microsoft.com/office/drawing/2014/main" id="{C385D6ED-617A-0367-F764-416D7964D267}"/>
              </a:ext>
            </a:extLst>
          </p:cNvPr>
          <p:cNvSpPr>
            <a:spLocks noGrp="1"/>
          </p:cNvSpPr>
          <p:nvPr>
            <p:ph idx="1"/>
          </p:nvPr>
        </p:nvSpPr>
        <p:spPr/>
        <p:txBody>
          <a:bodyPr>
            <a:normAutofit fontScale="92500" lnSpcReduction="10000"/>
          </a:bodyPr>
          <a:lstStyle/>
          <a:p>
            <a:pPr marL="0" indent="0">
              <a:buNone/>
            </a:pPr>
            <a:r>
              <a:rPr lang="en-US" dirty="0">
                <a:solidFill>
                  <a:srgbClr val="7030A0"/>
                </a:solidFill>
              </a:rPr>
              <a:t>Pre-transplant screening:</a:t>
            </a:r>
          </a:p>
          <a:p>
            <a:pPr marL="0" indent="0">
              <a:buNone/>
            </a:pPr>
            <a:r>
              <a:rPr lang="en-US" dirty="0"/>
              <a:t>-Check CMV IgG. </a:t>
            </a:r>
          </a:p>
          <a:p>
            <a:pPr marL="0" indent="0">
              <a:buNone/>
            </a:pPr>
            <a:r>
              <a:rPr lang="en-US" dirty="0"/>
              <a:t>-Avoid CMV IgM due to low specificity.</a:t>
            </a:r>
          </a:p>
          <a:p>
            <a:endParaRPr lang="en-US" dirty="0"/>
          </a:p>
          <a:p>
            <a:pPr marL="0" indent="0">
              <a:buNone/>
            </a:pPr>
            <a:r>
              <a:rPr lang="en-US" dirty="0">
                <a:solidFill>
                  <a:srgbClr val="00B050"/>
                </a:solidFill>
              </a:rPr>
              <a:t>Post-transplant testing:</a:t>
            </a:r>
          </a:p>
          <a:p>
            <a:pPr marL="0" indent="0">
              <a:buNone/>
            </a:pPr>
            <a:r>
              <a:rPr lang="en-US" dirty="0"/>
              <a:t>-Blood or Plasma CMV Quantitative</a:t>
            </a:r>
            <a:r>
              <a:rPr lang="en-US" dirty="0">
                <a:sym typeface="Wingdings" panose="05000000000000000000" pitchFamily="2" charset="2"/>
              </a:rPr>
              <a:t> Diagnostic and prognostic info (use single specimen type).</a:t>
            </a:r>
            <a:endParaRPr lang="en-US" dirty="0"/>
          </a:p>
          <a:p>
            <a:pPr marL="0" indent="0">
              <a:buNone/>
            </a:pPr>
            <a:r>
              <a:rPr lang="en-US" b="1" u="sng" dirty="0"/>
              <a:t>-No role for CMV antibodies in the diagnosis of CMV. </a:t>
            </a:r>
          </a:p>
          <a:p>
            <a:pPr marL="0" indent="0">
              <a:buNone/>
            </a:pPr>
            <a:r>
              <a:rPr lang="en-US" dirty="0"/>
              <a:t>-No recommendation to use saliva, urine, or stool CMV. </a:t>
            </a:r>
          </a:p>
          <a:p>
            <a:pPr marL="0" indent="0">
              <a:buNone/>
            </a:pPr>
            <a:r>
              <a:rPr lang="en-US" dirty="0"/>
              <a:t>-Use pathology, and IHC to diagnose tissue-invasive disease.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1180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1847-8270-353D-6982-9C6B6ED56832}"/>
              </a:ext>
            </a:extLst>
          </p:cNvPr>
          <p:cNvSpPr>
            <a:spLocks noGrp="1"/>
          </p:cNvSpPr>
          <p:nvPr>
            <p:ph type="title"/>
          </p:nvPr>
        </p:nvSpPr>
        <p:spPr/>
        <p:txBody>
          <a:bodyPr/>
          <a:lstStyle/>
          <a:p>
            <a:r>
              <a:rPr lang="en-US" dirty="0">
                <a:solidFill>
                  <a:srgbClr val="FF0000"/>
                </a:solidFill>
              </a:rPr>
              <a:t>CMV-Treatment</a:t>
            </a:r>
          </a:p>
        </p:txBody>
      </p:sp>
      <p:sp>
        <p:nvSpPr>
          <p:cNvPr id="3" name="Content Placeholder 2">
            <a:extLst>
              <a:ext uri="{FF2B5EF4-FFF2-40B4-BE49-F238E27FC236}">
                <a16:creationId xmlns:a16="http://schemas.microsoft.com/office/drawing/2014/main" id="{441B69ED-6696-076E-A2AA-BEFB6271DDE2}"/>
              </a:ext>
            </a:extLst>
          </p:cNvPr>
          <p:cNvSpPr>
            <a:spLocks noGrp="1"/>
          </p:cNvSpPr>
          <p:nvPr>
            <p:ph idx="1"/>
          </p:nvPr>
        </p:nvSpPr>
        <p:spPr/>
        <p:txBody>
          <a:bodyPr>
            <a:normAutofit lnSpcReduction="10000"/>
          </a:bodyPr>
          <a:lstStyle/>
          <a:p>
            <a:pPr marL="0" indent="0">
              <a:buNone/>
            </a:pPr>
            <a:r>
              <a:rPr lang="en-US" dirty="0"/>
              <a:t>-Valganciclovir (PO) and Ganciclovir (IV) are most commonly used</a:t>
            </a:r>
          </a:p>
          <a:p>
            <a:pPr marL="0" indent="0">
              <a:buNone/>
            </a:pPr>
            <a:r>
              <a:rPr lang="en-US" dirty="0"/>
              <a:t>-Inhibits CMV DNA polymerase</a:t>
            </a:r>
          </a:p>
          <a:p>
            <a:pPr marL="0" indent="0">
              <a:buNone/>
            </a:pPr>
            <a:r>
              <a:rPr lang="en-US" dirty="0"/>
              <a:t>-Used as maintenance (prophylaxis) or Treatment (induction)</a:t>
            </a:r>
          </a:p>
          <a:p>
            <a:pPr marL="0" indent="0">
              <a:buNone/>
            </a:pPr>
            <a:r>
              <a:rPr lang="en-US" dirty="0"/>
              <a:t>-</a:t>
            </a:r>
            <a:r>
              <a:rPr lang="en-US" u="sng" dirty="0"/>
              <a:t>Renally dosed.</a:t>
            </a:r>
          </a:p>
          <a:p>
            <a:pPr marL="0" indent="0">
              <a:buNone/>
            </a:pPr>
            <a:r>
              <a:rPr lang="en-US" dirty="0"/>
              <a:t>-</a:t>
            </a:r>
            <a:r>
              <a:rPr lang="en-US" b="1" dirty="0"/>
              <a:t>Monitor for pancytopenia </a:t>
            </a:r>
            <a:r>
              <a:rPr lang="en-US" dirty="0"/>
              <a:t>(weekly CBC/diff)</a:t>
            </a:r>
          </a:p>
          <a:p>
            <a:pPr marL="0" indent="0">
              <a:buNone/>
            </a:pPr>
            <a:r>
              <a:rPr lang="en-US" dirty="0"/>
              <a:t>-Consider immunosuppression reduction while treating CMV.</a:t>
            </a:r>
          </a:p>
          <a:p>
            <a:pPr marL="0" indent="0">
              <a:buNone/>
            </a:pPr>
            <a:r>
              <a:rPr lang="en-US" dirty="0"/>
              <a:t>-Treatment duration at least 14 days (21 days for CMV end-organ disease) + CMV quant &lt;35 IU/</a:t>
            </a:r>
            <a:r>
              <a:rPr lang="en-US" dirty="0" err="1"/>
              <a:t>mL.</a:t>
            </a:r>
            <a:r>
              <a:rPr lang="en-US" dirty="0"/>
              <a:t> </a:t>
            </a:r>
          </a:p>
          <a:p>
            <a:pPr marL="0" indent="0">
              <a:buNone/>
            </a:pPr>
            <a:r>
              <a:rPr lang="en-US" dirty="0"/>
              <a:t> </a:t>
            </a:r>
          </a:p>
        </p:txBody>
      </p:sp>
    </p:spTree>
    <p:extLst>
      <p:ext uri="{BB962C8B-B14F-4D97-AF65-F5344CB8AC3E}">
        <p14:creationId xmlns:p14="http://schemas.microsoft.com/office/powerpoint/2010/main" val="1215699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E9E4C-FBA0-A8D6-40A2-AA83FE23D353}"/>
              </a:ext>
            </a:extLst>
          </p:cNvPr>
          <p:cNvSpPr>
            <a:spLocks noGrp="1"/>
          </p:cNvSpPr>
          <p:nvPr>
            <p:ph type="title"/>
          </p:nvPr>
        </p:nvSpPr>
        <p:spPr/>
        <p:txBody>
          <a:bodyPr>
            <a:normAutofit/>
          </a:bodyPr>
          <a:lstStyle/>
          <a:p>
            <a:r>
              <a:rPr lang="en-US">
                <a:solidFill>
                  <a:srgbClr val="7030A0"/>
                </a:solidFill>
              </a:rPr>
              <a:t>Question</a:t>
            </a:r>
          </a:p>
        </p:txBody>
      </p:sp>
      <p:sp>
        <p:nvSpPr>
          <p:cNvPr id="3" name="Content Placeholder 2">
            <a:extLst>
              <a:ext uri="{FF2B5EF4-FFF2-40B4-BE49-F238E27FC236}">
                <a16:creationId xmlns:a16="http://schemas.microsoft.com/office/drawing/2014/main" id="{0BDC8B5F-978E-1317-F736-D05A2C581A83}"/>
              </a:ext>
            </a:extLst>
          </p:cNvPr>
          <p:cNvSpPr>
            <a:spLocks noGrp="1"/>
          </p:cNvSpPr>
          <p:nvPr>
            <p:ph idx="1"/>
          </p:nvPr>
        </p:nvSpPr>
        <p:spPr>
          <a:xfrm>
            <a:off x="838200" y="1694154"/>
            <a:ext cx="10515600" cy="4797036"/>
          </a:xfrm>
        </p:spPr>
        <p:txBody>
          <a:bodyPr vert="horz" lIns="91440" tIns="45720" rIns="91440" bIns="45720" rtlCol="0" anchor="t">
            <a:normAutofit/>
          </a:bodyPr>
          <a:lstStyle/>
          <a:p>
            <a:r>
              <a:rPr lang="en-US" dirty="0"/>
              <a:t>A </a:t>
            </a:r>
            <a:r>
              <a:rPr lang="en-US" dirty="0">
                <a:solidFill>
                  <a:srgbClr val="000000"/>
                </a:solidFill>
                <a:latin typeface="Aptos"/>
                <a:ea typeface="+mj-ea"/>
                <a:cs typeface="+mj-cs"/>
              </a:rPr>
              <a:t>62</a:t>
            </a:r>
            <a:r>
              <a:rPr lang="en-US" dirty="0"/>
              <a:t> </a:t>
            </a:r>
            <a:r>
              <a:rPr lang="en-US" dirty="0" err="1"/>
              <a:t>yo</a:t>
            </a:r>
            <a:r>
              <a:rPr lang="en-US" dirty="0"/>
              <a:t> M undergoes follow-up evaluation for UA results obtained as part of life insurance evaluation. He reports no urinary symptoms of frequency, urgency, or dysuria. Medical history is notable for kidney transplantation 1 year ago. Medications are tacrolimus mycophenolate mofetil. </a:t>
            </a:r>
          </a:p>
          <a:p>
            <a:r>
              <a:rPr lang="en-US" dirty="0"/>
              <a:t>Vital signs are normal, and physical exam findings are unremarkable.</a:t>
            </a:r>
          </a:p>
          <a:p>
            <a:r>
              <a:rPr lang="en-US" dirty="0"/>
              <a:t>The previous UA revealed positive Leukocyte esterase, and a leukocyte count of 10/</a:t>
            </a:r>
            <a:r>
              <a:rPr lang="en-US" dirty="0" err="1"/>
              <a:t>hpf</a:t>
            </a:r>
            <a:r>
              <a:rPr lang="en-US" dirty="0"/>
              <a:t>. A reflex urine culture grows &gt;100,000 CFU of pan-sensitive </a:t>
            </a:r>
            <a:r>
              <a:rPr lang="en-US" i="1" dirty="0"/>
              <a:t>Pseudomonas aeruginosa</a:t>
            </a:r>
            <a:r>
              <a:rPr lang="en-US" dirty="0"/>
              <a:t>.</a:t>
            </a:r>
          </a:p>
        </p:txBody>
      </p:sp>
    </p:spTree>
    <p:extLst>
      <p:ext uri="{BB962C8B-B14F-4D97-AF65-F5344CB8AC3E}">
        <p14:creationId xmlns:p14="http://schemas.microsoft.com/office/powerpoint/2010/main" val="7989946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0D211-635C-FC2A-F5AA-EB42CAEA4781}"/>
              </a:ext>
            </a:extLst>
          </p:cNvPr>
          <p:cNvSpPr>
            <a:spLocks noGrp="1"/>
          </p:cNvSpPr>
          <p:nvPr>
            <p:ph type="title"/>
          </p:nvPr>
        </p:nvSpPr>
        <p:spPr/>
        <p:txBody>
          <a:bodyPr/>
          <a:lstStyle/>
          <a:p>
            <a:r>
              <a:rPr lang="en-US">
                <a:solidFill>
                  <a:srgbClr val="7030A0"/>
                </a:solidFill>
              </a:rPr>
              <a:t>Question-cont'd</a:t>
            </a:r>
            <a:r>
              <a:rPr lang="en-US"/>
              <a:t> </a:t>
            </a:r>
          </a:p>
        </p:txBody>
      </p:sp>
      <p:sp>
        <p:nvSpPr>
          <p:cNvPr id="3" name="Content Placeholder 2">
            <a:extLst>
              <a:ext uri="{FF2B5EF4-FFF2-40B4-BE49-F238E27FC236}">
                <a16:creationId xmlns:a16="http://schemas.microsoft.com/office/drawing/2014/main" id="{09E54CF3-559D-4721-6F37-C01B65C863E6}"/>
              </a:ext>
            </a:extLst>
          </p:cNvPr>
          <p:cNvSpPr>
            <a:spLocks noGrp="1"/>
          </p:cNvSpPr>
          <p:nvPr>
            <p:ph idx="1"/>
          </p:nvPr>
        </p:nvSpPr>
        <p:spPr/>
        <p:txBody>
          <a:bodyPr vert="horz" lIns="91440" tIns="45720" rIns="91440" bIns="45720" rtlCol="0" anchor="t">
            <a:normAutofit/>
          </a:bodyPr>
          <a:lstStyle/>
          <a:p>
            <a:r>
              <a:rPr lang="en-US" dirty="0"/>
              <a:t>Which of the following is the most appropriate management? </a:t>
            </a:r>
          </a:p>
          <a:p>
            <a:pPr marL="0" indent="0">
              <a:buNone/>
            </a:pPr>
            <a:r>
              <a:rPr lang="en-US" dirty="0"/>
              <a:t>1- IV cefepime for 7 days</a:t>
            </a:r>
          </a:p>
          <a:p>
            <a:pPr marL="0" indent="0">
              <a:buNone/>
            </a:pPr>
            <a:r>
              <a:rPr lang="en-US" dirty="0"/>
              <a:t>2- Oral Ciprofloxacin for 3 days</a:t>
            </a:r>
          </a:p>
          <a:p>
            <a:pPr marL="0" indent="0">
              <a:buNone/>
            </a:pPr>
            <a:r>
              <a:rPr lang="en-US" dirty="0"/>
              <a:t>3- Oral Fosfomycin in a single dose</a:t>
            </a:r>
          </a:p>
          <a:p>
            <a:pPr marL="0" indent="0">
              <a:buNone/>
            </a:pPr>
            <a:r>
              <a:rPr lang="en-US" dirty="0"/>
              <a:t>4- No further management </a:t>
            </a:r>
          </a:p>
        </p:txBody>
      </p:sp>
    </p:spTree>
    <p:extLst>
      <p:ext uri="{BB962C8B-B14F-4D97-AF65-F5344CB8AC3E}">
        <p14:creationId xmlns:p14="http://schemas.microsoft.com/office/powerpoint/2010/main" val="44053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D7FC-5F75-C1CC-F0D7-A620E2CB341F}"/>
              </a:ext>
            </a:extLst>
          </p:cNvPr>
          <p:cNvSpPr>
            <a:spLocks noGrp="1"/>
          </p:cNvSpPr>
          <p:nvPr>
            <p:ph type="title"/>
          </p:nvPr>
        </p:nvSpPr>
        <p:spPr>
          <a:xfrm>
            <a:off x="838200" y="365125"/>
            <a:ext cx="10515600" cy="914325"/>
          </a:xfrm>
        </p:spPr>
        <p:txBody>
          <a:bodyPr/>
          <a:lstStyle/>
          <a:p>
            <a:r>
              <a:rPr lang="en-US" dirty="0">
                <a:solidFill>
                  <a:srgbClr val="FF0000"/>
                </a:solidFill>
              </a:rPr>
              <a:t>Asymptomatic Bacteriuria (ASB)</a:t>
            </a:r>
          </a:p>
        </p:txBody>
      </p:sp>
      <p:sp>
        <p:nvSpPr>
          <p:cNvPr id="3" name="Content Placeholder 2">
            <a:extLst>
              <a:ext uri="{FF2B5EF4-FFF2-40B4-BE49-F238E27FC236}">
                <a16:creationId xmlns:a16="http://schemas.microsoft.com/office/drawing/2014/main" id="{8468B4C6-4BED-43C1-8067-7019358B96BB}"/>
              </a:ext>
            </a:extLst>
          </p:cNvPr>
          <p:cNvSpPr>
            <a:spLocks noGrp="1"/>
          </p:cNvSpPr>
          <p:nvPr>
            <p:ph idx="1"/>
          </p:nvPr>
        </p:nvSpPr>
        <p:spPr>
          <a:xfrm>
            <a:off x="838200" y="1305531"/>
            <a:ext cx="10427208" cy="4919812"/>
          </a:xfrm>
        </p:spPr>
        <p:txBody>
          <a:bodyPr vert="horz" lIns="91440" tIns="45720" rIns="91440" bIns="45720" rtlCol="0" anchor="t">
            <a:noAutofit/>
          </a:bodyPr>
          <a:lstStyle/>
          <a:p>
            <a:r>
              <a:rPr lang="en-US" sz="2000" dirty="0">
                <a:ea typeface="+mn-lt"/>
                <a:cs typeface="+mn-lt"/>
              </a:rPr>
              <a:t>ASB is the presence of 1 or more species of bacteria in the urine(≥10</a:t>
            </a:r>
            <a:r>
              <a:rPr lang="en-US" sz="2000" baseline="30000" dirty="0">
                <a:ea typeface="+mn-lt"/>
                <a:cs typeface="+mn-lt"/>
              </a:rPr>
              <a:t>5</a:t>
            </a:r>
            <a:r>
              <a:rPr lang="en-US" sz="2000" dirty="0">
                <a:ea typeface="+mn-lt"/>
                <a:cs typeface="+mn-lt"/>
              </a:rPr>
              <a:t> CFU/mL), irrespective of the presence of pyuria, in the absence of signs or symptoms of urinary tract infection (UTI).</a:t>
            </a:r>
            <a:br>
              <a:rPr lang="en-US" sz="2000" dirty="0">
                <a:ea typeface="+mn-lt"/>
                <a:cs typeface="+mn-lt"/>
              </a:rPr>
            </a:br>
            <a:endParaRPr lang="en-US" sz="2000" dirty="0">
              <a:ea typeface="+mn-lt"/>
              <a:cs typeface="+mn-lt"/>
            </a:endParaRPr>
          </a:p>
          <a:p>
            <a:r>
              <a:rPr lang="en-US" sz="2000" b="1" dirty="0">
                <a:solidFill>
                  <a:srgbClr val="00B050"/>
                </a:solidFill>
                <a:ea typeface="+mn-lt"/>
                <a:cs typeface="+mn-lt"/>
              </a:rPr>
              <a:t>Indications to screen/treat in the general population:</a:t>
            </a:r>
          </a:p>
          <a:p>
            <a:pPr marL="0" indent="0">
              <a:buNone/>
            </a:pPr>
            <a:r>
              <a:rPr lang="en-US" sz="2000" dirty="0">
                <a:ea typeface="+mn-lt"/>
                <a:cs typeface="+mn-lt"/>
              </a:rPr>
              <a:t>1- Pregnancy. </a:t>
            </a:r>
          </a:p>
          <a:p>
            <a:pPr marL="0" indent="0">
              <a:buNone/>
            </a:pPr>
            <a:r>
              <a:rPr lang="en-US" sz="2000" dirty="0">
                <a:ea typeface="+mn-lt"/>
                <a:cs typeface="+mn-lt"/>
              </a:rPr>
              <a:t>2- Invasive urologic procedures.</a:t>
            </a:r>
          </a:p>
          <a:p>
            <a:pPr marL="0" indent="0">
              <a:buNone/>
            </a:pPr>
            <a:endParaRPr lang="en-US" sz="2000" dirty="0">
              <a:solidFill>
                <a:srgbClr val="000000"/>
              </a:solidFill>
              <a:ea typeface="+mn-lt"/>
              <a:cs typeface="+mn-lt"/>
            </a:endParaRPr>
          </a:p>
          <a:p>
            <a:pPr marL="285750" indent="-285750"/>
            <a:r>
              <a:rPr lang="en-US" sz="2000" b="1" dirty="0">
                <a:solidFill>
                  <a:srgbClr val="0070C0"/>
                </a:solidFill>
                <a:ea typeface="+mn-lt"/>
                <a:cs typeface="+mn-lt"/>
              </a:rPr>
              <a:t>In Kidney transplant:</a:t>
            </a:r>
            <a:endParaRPr lang="en-US" sz="2000" dirty="0">
              <a:solidFill>
                <a:srgbClr val="0070C0"/>
              </a:solidFill>
            </a:endParaRPr>
          </a:p>
          <a:p>
            <a:pPr marL="0" indent="0">
              <a:buNone/>
            </a:pPr>
            <a:r>
              <a:rPr lang="en-US" sz="2000" dirty="0">
                <a:ea typeface="+mn-lt"/>
                <a:cs typeface="+mn-lt"/>
              </a:rPr>
              <a:t>1- First month of kidney transplant: No recommendation for or against screening/treatment of ASB.</a:t>
            </a:r>
          </a:p>
          <a:p>
            <a:pPr marL="0" indent="0">
              <a:buNone/>
            </a:pPr>
            <a:r>
              <a:rPr lang="en-US" sz="2000" dirty="0">
                <a:ea typeface="+mn-lt"/>
                <a:cs typeface="+mn-lt"/>
              </a:rPr>
              <a:t>2- More than 1 month post kidney transplant: Recommend against screening/treatment of ASB. </a:t>
            </a:r>
            <a:endParaRPr lang="en-US" sz="2000" dirty="0">
              <a:solidFill>
                <a:srgbClr val="000000"/>
              </a:solidFill>
              <a:ea typeface="+mn-lt"/>
              <a:cs typeface="+mn-lt"/>
            </a:endParaRPr>
          </a:p>
        </p:txBody>
      </p:sp>
    </p:spTree>
    <p:extLst>
      <p:ext uri="{BB962C8B-B14F-4D97-AF65-F5344CB8AC3E}">
        <p14:creationId xmlns:p14="http://schemas.microsoft.com/office/powerpoint/2010/main" val="274409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B895-8096-8AC2-218C-BF9C2B247530}"/>
              </a:ext>
            </a:extLst>
          </p:cNvPr>
          <p:cNvSpPr>
            <a:spLocks noGrp="1"/>
          </p:cNvSpPr>
          <p:nvPr>
            <p:ph type="title"/>
          </p:nvPr>
        </p:nvSpPr>
        <p:spPr>
          <a:xfrm>
            <a:off x="838200" y="365125"/>
            <a:ext cx="10515600" cy="732155"/>
          </a:xfrm>
        </p:spPr>
        <p:txBody>
          <a:bodyPr/>
          <a:lstStyle/>
          <a:p>
            <a:r>
              <a:rPr lang="en-US" dirty="0">
                <a:solidFill>
                  <a:srgbClr val="7030A0"/>
                </a:solidFill>
              </a:rPr>
              <a:t>Question</a:t>
            </a:r>
            <a:endParaRPr lang="en-US" dirty="0"/>
          </a:p>
        </p:txBody>
      </p:sp>
      <p:sp>
        <p:nvSpPr>
          <p:cNvPr id="3" name="Content Placeholder 2">
            <a:extLst>
              <a:ext uri="{FF2B5EF4-FFF2-40B4-BE49-F238E27FC236}">
                <a16:creationId xmlns:a16="http://schemas.microsoft.com/office/drawing/2014/main" id="{FC08A693-C8F0-900F-AF98-4BF3A00C1128}"/>
              </a:ext>
            </a:extLst>
          </p:cNvPr>
          <p:cNvSpPr>
            <a:spLocks noGrp="1"/>
          </p:cNvSpPr>
          <p:nvPr>
            <p:ph idx="1"/>
          </p:nvPr>
        </p:nvSpPr>
        <p:spPr>
          <a:xfrm>
            <a:off x="838200" y="1380744"/>
            <a:ext cx="10515600" cy="5029200"/>
          </a:xfrm>
        </p:spPr>
        <p:txBody>
          <a:bodyPr>
            <a:normAutofit fontScale="85000" lnSpcReduction="20000"/>
          </a:bodyPr>
          <a:lstStyle/>
          <a:p>
            <a:r>
              <a:rPr lang="en-US" dirty="0"/>
              <a:t>A 23 </a:t>
            </a:r>
            <a:r>
              <a:rPr lang="en-US" dirty="0" err="1"/>
              <a:t>yo</a:t>
            </a:r>
            <a:r>
              <a:rPr lang="en-US" dirty="0"/>
              <a:t> M s/p renal transplant presented 21 days post transplant with confusion, lethargy, and rapid neurological decline. </a:t>
            </a:r>
          </a:p>
          <a:p>
            <a:r>
              <a:rPr lang="en-US" dirty="0"/>
              <a:t>On TMP-SMX, Valganciclovir, and Fluconazole for post-transplant prophylaxis. </a:t>
            </a:r>
          </a:p>
          <a:p>
            <a:r>
              <a:rPr lang="en-US" dirty="0"/>
              <a:t>Blood and urine cultures: negative.</a:t>
            </a:r>
          </a:p>
          <a:p>
            <a:r>
              <a:rPr lang="en-US" dirty="0"/>
              <a:t>CSF: Lymphocytic pleocytosis (WBC 25), elevated protein with negative gram stain, bacterial, fungal cultures, and meningitis/encephalitis panel. </a:t>
            </a:r>
          </a:p>
          <a:p>
            <a:r>
              <a:rPr lang="en-US" dirty="0"/>
              <a:t>MRI brain showed encephalitis.</a:t>
            </a:r>
          </a:p>
          <a:p>
            <a:r>
              <a:rPr lang="en-US" dirty="0"/>
              <a:t>Despite broad antimicrobial coverage (ganciclovir, vancomycin, </a:t>
            </a:r>
            <a:r>
              <a:rPr lang="en-US" dirty="0" err="1"/>
              <a:t>ampicillin,and</a:t>
            </a:r>
            <a:r>
              <a:rPr lang="en-US" dirty="0"/>
              <a:t> ceftriaxone, in addition to TMP-SMX/Fluconazole for prophylaxis), patient died 13 days later. </a:t>
            </a:r>
          </a:p>
          <a:p>
            <a:r>
              <a:rPr lang="en-US" dirty="0"/>
              <a:t>Donor was previously healthy with a subarachnoid hemorrhage </a:t>
            </a:r>
          </a:p>
          <a:p>
            <a:pPr marL="0" indent="0">
              <a:buNone/>
            </a:pPr>
            <a:r>
              <a:rPr lang="en-US" dirty="0"/>
              <a:t>➢Toxicology screen: + cocaine and marijuana ➢Was recently on a camping trip.</a:t>
            </a:r>
          </a:p>
        </p:txBody>
      </p:sp>
    </p:spTree>
    <p:extLst>
      <p:ext uri="{BB962C8B-B14F-4D97-AF65-F5344CB8AC3E}">
        <p14:creationId xmlns:p14="http://schemas.microsoft.com/office/powerpoint/2010/main" val="3102253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69F72-3B89-DF05-0AFA-7DFAF98B0105}"/>
              </a:ext>
            </a:extLst>
          </p:cNvPr>
          <p:cNvSpPr>
            <a:spLocks noGrp="1"/>
          </p:cNvSpPr>
          <p:nvPr>
            <p:ph type="title"/>
          </p:nvPr>
        </p:nvSpPr>
        <p:spPr/>
        <p:txBody>
          <a:bodyPr/>
          <a:lstStyle/>
          <a:p>
            <a:r>
              <a:rPr lang="en-US" dirty="0">
                <a:solidFill>
                  <a:srgbClr val="FF0000"/>
                </a:solidFill>
              </a:rPr>
              <a:t>Asymptomatic Bacteriuria (ASB)</a:t>
            </a:r>
            <a:endParaRPr lang="en-US" dirty="0"/>
          </a:p>
        </p:txBody>
      </p:sp>
      <p:sp>
        <p:nvSpPr>
          <p:cNvPr id="3" name="Content Placeholder 2">
            <a:extLst>
              <a:ext uri="{FF2B5EF4-FFF2-40B4-BE49-F238E27FC236}">
                <a16:creationId xmlns:a16="http://schemas.microsoft.com/office/drawing/2014/main" id="{4A9A4914-71DE-0BD7-4BDE-7B7FEE2B56F5}"/>
              </a:ext>
            </a:extLst>
          </p:cNvPr>
          <p:cNvSpPr>
            <a:spLocks noGrp="1"/>
          </p:cNvSpPr>
          <p:nvPr>
            <p:ph idx="1"/>
          </p:nvPr>
        </p:nvSpPr>
        <p:spPr/>
        <p:txBody>
          <a:bodyPr/>
          <a:lstStyle/>
          <a:p>
            <a:pPr marL="285750" indent="-285750"/>
            <a:r>
              <a:rPr lang="en-US" b="1" dirty="0">
                <a:solidFill>
                  <a:schemeClr val="accent6">
                    <a:lumMod val="75000"/>
                  </a:schemeClr>
                </a:solidFill>
                <a:ea typeface="+mn-lt"/>
                <a:cs typeface="+mn-lt"/>
              </a:rPr>
              <a:t>In  non-renal solid organ transplant:</a:t>
            </a:r>
            <a:endParaRPr lang="en-US" dirty="0">
              <a:solidFill>
                <a:schemeClr val="accent6">
                  <a:lumMod val="75000"/>
                </a:schemeClr>
              </a:solidFill>
            </a:endParaRPr>
          </a:p>
          <a:p>
            <a:pPr marL="0" indent="0">
              <a:buNone/>
            </a:pPr>
            <a:r>
              <a:rPr lang="en-US" dirty="0">
                <a:ea typeface="+mn-lt"/>
                <a:cs typeface="+mn-lt"/>
              </a:rPr>
              <a:t>- Recommend against screening for or treating ASB. </a:t>
            </a:r>
            <a:br>
              <a:rPr lang="en-US" dirty="0">
                <a:ea typeface="+mn-lt"/>
                <a:cs typeface="+mn-lt"/>
              </a:rPr>
            </a:br>
            <a:endParaRPr lang="en-US" dirty="0">
              <a:solidFill>
                <a:srgbClr val="000000"/>
              </a:solidFill>
              <a:ea typeface="+mn-lt"/>
              <a:cs typeface="+mn-lt"/>
            </a:endParaRPr>
          </a:p>
          <a:p>
            <a:pPr marL="285750" indent="-285750"/>
            <a:r>
              <a:rPr lang="en-US" b="1" dirty="0">
                <a:solidFill>
                  <a:srgbClr val="7030A0"/>
                </a:solidFill>
                <a:ea typeface="+mn-lt"/>
                <a:cs typeface="+mn-lt"/>
              </a:rPr>
              <a:t>What about high-risk neutropenia</a:t>
            </a:r>
            <a:r>
              <a:rPr lang="en-US" dirty="0">
                <a:ea typeface="+mn-lt"/>
                <a:cs typeface="+mn-lt"/>
              </a:rPr>
              <a:t> (absolute neutrophil count &lt;100 cells/mm3 , ≥7 days’ duration following chemotherapy:</a:t>
            </a:r>
            <a:endParaRPr lang="en-US" dirty="0"/>
          </a:p>
          <a:p>
            <a:pPr>
              <a:buFontTx/>
              <a:buChar char="-"/>
            </a:pPr>
            <a:r>
              <a:rPr lang="en-US" dirty="0">
                <a:ea typeface="+mn-lt"/>
                <a:cs typeface="+mn-lt"/>
              </a:rPr>
              <a:t>No recommendation for or against screening for or treatment of ASB.</a:t>
            </a:r>
          </a:p>
          <a:p>
            <a:pPr>
              <a:buFontTx/>
              <a:buChar char="-"/>
            </a:pPr>
            <a:r>
              <a:rPr lang="en-US" dirty="0">
                <a:ea typeface="+mn-lt"/>
                <a:cs typeface="+mn-lt"/>
              </a:rPr>
              <a:t>However, patients are already on </a:t>
            </a:r>
            <a:r>
              <a:rPr lang="en-US" i="1" dirty="0">
                <a:ea typeface="+mn-lt"/>
                <a:cs typeface="+mn-lt"/>
              </a:rPr>
              <a:t>Pseudomonas</a:t>
            </a:r>
            <a:r>
              <a:rPr lang="en-US" dirty="0">
                <a:ea typeface="+mn-lt"/>
                <a:cs typeface="+mn-lt"/>
              </a:rPr>
              <a:t> prophylaxis. </a:t>
            </a:r>
            <a:endParaRPr lang="en-US" dirty="0"/>
          </a:p>
          <a:p>
            <a:endParaRPr lang="en-US" dirty="0"/>
          </a:p>
        </p:txBody>
      </p:sp>
    </p:spTree>
    <p:extLst>
      <p:ext uri="{BB962C8B-B14F-4D97-AF65-F5344CB8AC3E}">
        <p14:creationId xmlns:p14="http://schemas.microsoft.com/office/powerpoint/2010/main" val="837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491E-C2C3-61EA-1054-3B5BE1758926}"/>
              </a:ext>
            </a:extLst>
          </p:cNvPr>
          <p:cNvSpPr>
            <a:spLocks noGrp="1"/>
          </p:cNvSpPr>
          <p:nvPr>
            <p:ph type="title"/>
          </p:nvPr>
        </p:nvSpPr>
        <p:spPr/>
        <p:txBody>
          <a:bodyPr>
            <a:normAutofit/>
          </a:bodyPr>
          <a:lstStyle/>
          <a:p>
            <a:r>
              <a:rPr lang="en-US">
                <a:solidFill>
                  <a:srgbClr val="7030A0"/>
                </a:solidFill>
              </a:rPr>
              <a:t>Question</a:t>
            </a:r>
          </a:p>
        </p:txBody>
      </p:sp>
      <p:sp>
        <p:nvSpPr>
          <p:cNvPr id="3" name="Content Placeholder 2">
            <a:extLst>
              <a:ext uri="{FF2B5EF4-FFF2-40B4-BE49-F238E27FC236}">
                <a16:creationId xmlns:a16="http://schemas.microsoft.com/office/drawing/2014/main" id="{9A592BD3-7D31-8B06-FE7D-C762C62746E5}"/>
              </a:ext>
            </a:extLst>
          </p:cNvPr>
          <p:cNvSpPr>
            <a:spLocks noGrp="1"/>
          </p:cNvSpPr>
          <p:nvPr>
            <p:ph idx="1"/>
          </p:nvPr>
        </p:nvSpPr>
        <p:spPr>
          <a:xfrm>
            <a:off x="838200" y="1686870"/>
            <a:ext cx="10515600" cy="4738385"/>
          </a:xfrm>
        </p:spPr>
        <p:txBody>
          <a:bodyPr vert="horz" lIns="91440" tIns="45720" rIns="91440" bIns="45720" rtlCol="0" anchor="t">
            <a:normAutofit fontScale="92500" lnSpcReduction="10000"/>
          </a:bodyPr>
          <a:lstStyle/>
          <a:p>
            <a:r>
              <a:rPr lang="en-US" dirty="0"/>
              <a:t>A 33-yo patient is diagnosed with esophageal candidiasis after experiencing pain with swallowing. Treatment with Fluconazole has been initiated. Three years ago, they underwent successful living-donor related kidney transplant for ESRD due to T1DM. Current medications are tacrolimus, prednisone, mycophenolate mofetil, and insulin.</a:t>
            </a:r>
          </a:p>
          <a:p>
            <a:r>
              <a:rPr lang="en-US" dirty="0"/>
              <a:t>Laboratory studies:  Creatinine 0.8 mg/dL</a:t>
            </a:r>
          </a:p>
          <a:p>
            <a:r>
              <a:rPr lang="en-US" dirty="0"/>
              <a:t>Which of the following medications may require adjustment?</a:t>
            </a:r>
          </a:p>
          <a:p>
            <a:pPr marL="0" indent="0">
              <a:buNone/>
            </a:pPr>
            <a:r>
              <a:rPr lang="en-US" dirty="0"/>
              <a:t>1- Insulin</a:t>
            </a:r>
          </a:p>
          <a:p>
            <a:pPr marL="0" indent="0">
              <a:buNone/>
            </a:pPr>
            <a:r>
              <a:rPr lang="en-US" dirty="0"/>
              <a:t>2- Mycophenolate mofetil</a:t>
            </a:r>
          </a:p>
          <a:p>
            <a:pPr marL="0" indent="0">
              <a:buNone/>
            </a:pPr>
            <a:r>
              <a:rPr lang="en-US" dirty="0"/>
              <a:t>3- Prednisone. </a:t>
            </a:r>
          </a:p>
          <a:p>
            <a:pPr marL="0" indent="0">
              <a:buNone/>
            </a:pPr>
            <a:r>
              <a:rPr lang="en-US" dirty="0"/>
              <a:t>4- Tacrolimus</a:t>
            </a:r>
          </a:p>
        </p:txBody>
      </p:sp>
    </p:spTree>
    <p:extLst>
      <p:ext uri="{BB962C8B-B14F-4D97-AF65-F5344CB8AC3E}">
        <p14:creationId xmlns:p14="http://schemas.microsoft.com/office/powerpoint/2010/main" val="73951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6" end="6"/>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A4B29-5FB3-DD23-EB39-CC8A4E38EF86}"/>
              </a:ext>
            </a:extLst>
          </p:cNvPr>
          <p:cNvSpPr>
            <a:spLocks noGrp="1"/>
          </p:cNvSpPr>
          <p:nvPr>
            <p:ph type="title"/>
          </p:nvPr>
        </p:nvSpPr>
        <p:spPr/>
        <p:txBody>
          <a:bodyPr/>
          <a:lstStyle/>
          <a:p>
            <a:r>
              <a:rPr lang="en-US" dirty="0">
                <a:solidFill>
                  <a:srgbClr val="FF0000"/>
                </a:solidFill>
              </a:rPr>
              <a:t>Important DDI in Transplant</a:t>
            </a:r>
          </a:p>
        </p:txBody>
      </p:sp>
      <p:sp>
        <p:nvSpPr>
          <p:cNvPr id="3" name="Content Placeholder 2">
            <a:extLst>
              <a:ext uri="{FF2B5EF4-FFF2-40B4-BE49-F238E27FC236}">
                <a16:creationId xmlns:a16="http://schemas.microsoft.com/office/drawing/2014/main" id="{45DE4144-B90A-7BD5-BDC4-0DB09571EB95}"/>
              </a:ext>
            </a:extLst>
          </p:cNvPr>
          <p:cNvSpPr>
            <a:spLocks noGrp="1"/>
          </p:cNvSpPr>
          <p:nvPr>
            <p:ph idx="1"/>
          </p:nvPr>
        </p:nvSpPr>
        <p:spPr>
          <a:xfrm>
            <a:off x="838200" y="1800416"/>
            <a:ext cx="10515600" cy="4691823"/>
          </a:xfrm>
        </p:spPr>
        <p:txBody>
          <a:bodyPr vert="horz" lIns="91440" tIns="45720" rIns="91440" bIns="45720" rtlCol="0" anchor="t">
            <a:normAutofit/>
          </a:bodyPr>
          <a:lstStyle/>
          <a:p>
            <a:r>
              <a:rPr lang="en-US" dirty="0">
                <a:solidFill>
                  <a:srgbClr val="7030A0"/>
                </a:solidFill>
              </a:rPr>
              <a:t>Azole antifungals:</a:t>
            </a:r>
          </a:p>
          <a:p>
            <a:pPr lvl="1">
              <a:buFont typeface="Courier New" panose="020B0604020202020204" pitchFamily="34" charset="0"/>
              <a:buChar char="o"/>
            </a:pPr>
            <a:r>
              <a:rPr lang="en-US" dirty="0"/>
              <a:t>Inhibits P450 --&gt; increases tacrolimus, sirolimus, cyclosporine</a:t>
            </a:r>
          </a:p>
          <a:p>
            <a:pPr lvl="1">
              <a:buFont typeface="Courier New" panose="020B0604020202020204" pitchFamily="34" charset="0"/>
              <a:buChar char="o"/>
            </a:pPr>
            <a:r>
              <a:rPr lang="en-US" dirty="0"/>
              <a:t>Itraconazole&gt;Voriconazole&gt;Posaconazole&gt;Fluconazole</a:t>
            </a:r>
          </a:p>
          <a:p>
            <a:r>
              <a:rPr lang="en-US" dirty="0">
                <a:solidFill>
                  <a:srgbClr val="FF0000"/>
                </a:solidFill>
              </a:rPr>
              <a:t>Rifampin:</a:t>
            </a:r>
          </a:p>
          <a:p>
            <a:pPr lvl="1"/>
            <a:r>
              <a:rPr lang="en-US" dirty="0"/>
              <a:t>Induces P450 --&gt; Decreases tacrolimus, sirolimus cyclosporine</a:t>
            </a:r>
          </a:p>
          <a:p>
            <a:r>
              <a:rPr lang="en-US" dirty="0">
                <a:solidFill>
                  <a:srgbClr val="0070C0"/>
                </a:solidFill>
              </a:rPr>
              <a:t>Bactrim, Ganciclovir, Valganciclovir, Dapsone:</a:t>
            </a:r>
          </a:p>
          <a:p>
            <a:pPr lvl="1">
              <a:buFont typeface="Courier New" panose="020B0604020202020204" pitchFamily="34" charset="0"/>
              <a:buChar char="o"/>
            </a:pPr>
            <a:r>
              <a:rPr lang="en-US" dirty="0"/>
              <a:t>Cumulative Myelosuppression with Mycophenolate</a:t>
            </a:r>
          </a:p>
          <a:p>
            <a:r>
              <a:rPr lang="en-US" dirty="0">
                <a:solidFill>
                  <a:srgbClr val="00B050"/>
                </a:solidFill>
              </a:rPr>
              <a:t>Amphotericin B, Vancomycin, Aminoglycosides:</a:t>
            </a:r>
          </a:p>
          <a:p>
            <a:pPr lvl="1">
              <a:buFont typeface="Courier New" panose="020B0604020202020204" pitchFamily="34" charset="0"/>
              <a:buChar char="o"/>
            </a:pPr>
            <a:r>
              <a:rPr lang="en-US" dirty="0"/>
              <a:t>Cumulative nephrotoxicity with CNI</a:t>
            </a:r>
          </a:p>
        </p:txBody>
      </p:sp>
    </p:spTree>
    <p:extLst>
      <p:ext uri="{BB962C8B-B14F-4D97-AF65-F5344CB8AC3E}">
        <p14:creationId xmlns:p14="http://schemas.microsoft.com/office/powerpoint/2010/main" val="41601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AE94-099F-8059-9BFB-008598D5A7A6}"/>
              </a:ext>
            </a:extLst>
          </p:cNvPr>
          <p:cNvSpPr>
            <a:spLocks noGrp="1"/>
          </p:cNvSpPr>
          <p:nvPr>
            <p:ph type="title"/>
          </p:nvPr>
        </p:nvSpPr>
        <p:spPr/>
        <p:txBody>
          <a:bodyPr/>
          <a:lstStyle/>
          <a:p>
            <a:r>
              <a:rPr lang="en-US" dirty="0">
                <a:solidFill>
                  <a:srgbClr val="7030A0"/>
                </a:solidFill>
              </a:rPr>
              <a:t>Question-cont’d</a:t>
            </a:r>
            <a:endParaRPr lang="en-US" dirty="0"/>
          </a:p>
        </p:txBody>
      </p:sp>
      <p:sp>
        <p:nvSpPr>
          <p:cNvPr id="3" name="Content Placeholder 2">
            <a:extLst>
              <a:ext uri="{FF2B5EF4-FFF2-40B4-BE49-F238E27FC236}">
                <a16:creationId xmlns:a16="http://schemas.microsoft.com/office/drawing/2014/main" id="{C4DB6DB0-75AE-5C51-A047-177E2A26EE92}"/>
              </a:ext>
            </a:extLst>
          </p:cNvPr>
          <p:cNvSpPr>
            <a:spLocks noGrp="1"/>
          </p:cNvSpPr>
          <p:nvPr>
            <p:ph idx="1"/>
          </p:nvPr>
        </p:nvSpPr>
        <p:spPr/>
        <p:txBody>
          <a:bodyPr/>
          <a:lstStyle/>
          <a:p>
            <a:r>
              <a:rPr lang="en-US" dirty="0"/>
              <a:t>The presentation is most consistent with:</a:t>
            </a:r>
          </a:p>
          <a:p>
            <a:pPr marL="0" indent="0">
              <a:buNone/>
            </a:pPr>
            <a:r>
              <a:rPr lang="en-US" dirty="0"/>
              <a:t>1- CMV encephalitis </a:t>
            </a:r>
          </a:p>
          <a:p>
            <a:pPr marL="0" indent="0">
              <a:buNone/>
            </a:pPr>
            <a:r>
              <a:rPr lang="en-US" dirty="0"/>
              <a:t>2- HHV6 encephalitis </a:t>
            </a:r>
          </a:p>
          <a:p>
            <a:pPr marL="0" indent="0">
              <a:buNone/>
            </a:pPr>
            <a:r>
              <a:rPr lang="en-US" dirty="0"/>
              <a:t>3- VZV encephalitis </a:t>
            </a:r>
          </a:p>
          <a:p>
            <a:pPr marL="0" indent="0">
              <a:buNone/>
            </a:pPr>
            <a:r>
              <a:rPr lang="en-US" dirty="0"/>
              <a:t>4- Rabies encephalitis </a:t>
            </a:r>
          </a:p>
          <a:p>
            <a:pPr marL="0" indent="0">
              <a:buNone/>
            </a:pPr>
            <a:r>
              <a:rPr lang="en-US" dirty="0"/>
              <a:t>5- Cryptococcal meningitis</a:t>
            </a:r>
          </a:p>
        </p:txBody>
      </p:sp>
    </p:spTree>
    <p:extLst>
      <p:ext uri="{BB962C8B-B14F-4D97-AF65-F5344CB8AC3E}">
        <p14:creationId xmlns:p14="http://schemas.microsoft.com/office/powerpoint/2010/main" val="189037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3">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CB3056-AD49-1043-6609-3C092FC215FC}"/>
              </a:ext>
            </a:extLst>
          </p:cNvPr>
          <p:cNvSpPr/>
          <p:nvPr/>
        </p:nvSpPr>
        <p:spPr>
          <a:xfrm>
            <a:off x="3365500" y="1381125"/>
            <a:ext cx="2079624" cy="476250"/>
          </a:xfrm>
          <a:prstGeom prst="rect">
            <a:avLst/>
          </a:prstGeom>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684A3D-FC7B-DA0C-AB58-DEEC9EE2A694}"/>
              </a:ext>
            </a:extLst>
          </p:cNvPr>
          <p:cNvSpPr>
            <a:spLocks noGrp="1"/>
          </p:cNvSpPr>
          <p:nvPr>
            <p:ph type="title"/>
          </p:nvPr>
        </p:nvSpPr>
        <p:spPr>
          <a:xfrm>
            <a:off x="838200" y="365125"/>
            <a:ext cx="10515600" cy="853849"/>
          </a:xfrm>
        </p:spPr>
        <p:txBody>
          <a:bodyPr>
            <a:normAutofit/>
          </a:bodyPr>
          <a:lstStyle/>
          <a:p>
            <a:r>
              <a:rPr lang="en-US" sz="4000" dirty="0">
                <a:solidFill>
                  <a:srgbClr val="FF0000"/>
                </a:solidFill>
              </a:rPr>
              <a:t>Timeline of Infections After Solid Organ Transplant </a:t>
            </a:r>
          </a:p>
        </p:txBody>
      </p:sp>
      <p:sp>
        <p:nvSpPr>
          <p:cNvPr id="5" name="Rectangle 4">
            <a:extLst>
              <a:ext uri="{FF2B5EF4-FFF2-40B4-BE49-F238E27FC236}">
                <a16:creationId xmlns:a16="http://schemas.microsoft.com/office/drawing/2014/main" id="{730BBA68-FDA6-C37F-3EE4-288ABB1C1F19}"/>
              </a:ext>
            </a:extLst>
          </p:cNvPr>
          <p:cNvSpPr/>
          <p:nvPr/>
        </p:nvSpPr>
        <p:spPr>
          <a:xfrm>
            <a:off x="3381375" y="1517894"/>
            <a:ext cx="2079624" cy="476250"/>
          </a:xfrm>
          <a:prstGeom prst="rect">
            <a:avLst/>
          </a:prstGeom>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 name="Content Placeholder 3" descr="A screenshot of a computer screen&#10;&#10;AI-generated content may be incorrect.">
            <a:extLst>
              <a:ext uri="{FF2B5EF4-FFF2-40B4-BE49-F238E27FC236}">
                <a16:creationId xmlns:a16="http://schemas.microsoft.com/office/drawing/2014/main" id="{47AF2CC6-E212-E4AD-D36E-AB652E415AFC}"/>
              </a:ext>
            </a:extLst>
          </p:cNvPr>
          <p:cNvPicPr>
            <a:picLocks noGrp="1" noChangeAspect="1"/>
          </p:cNvPicPr>
          <p:nvPr>
            <p:ph idx="1"/>
          </p:nvPr>
        </p:nvPicPr>
        <p:blipFill>
          <a:blip r:embed="rId3"/>
          <a:srcRect t="266" r="-188" b="29828"/>
          <a:stretch>
            <a:fillRect/>
          </a:stretch>
        </p:blipFill>
        <p:spPr>
          <a:xfrm>
            <a:off x="1757570" y="1208944"/>
            <a:ext cx="8965105" cy="5607227"/>
          </a:xfrm>
          <a:prstGeom prst="rect">
            <a:avLst/>
          </a:prstGeom>
        </p:spPr>
      </p:pic>
      <p:sp>
        <p:nvSpPr>
          <p:cNvPr id="7" name="Rectangle 6">
            <a:extLst>
              <a:ext uri="{FF2B5EF4-FFF2-40B4-BE49-F238E27FC236}">
                <a16:creationId xmlns:a16="http://schemas.microsoft.com/office/drawing/2014/main" id="{39E2BE7E-2BC1-9D26-3120-01469D1D36E0}"/>
              </a:ext>
            </a:extLst>
          </p:cNvPr>
          <p:cNvSpPr/>
          <p:nvPr/>
        </p:nvSpPr>
        <p:spPr>
          <a:xfrm>
            <a:off x="3397248" y="1384788"/>
            <a:ext cx="2082070" cy="50311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A74C68-7343-7D89-DCA5-98351001210F}"/>
              </a:ext>
            </a:extLst>
          </p:cNvPr>
          <p:cNvSpPr/>
          <p:nvPr/>
        </p:nvSpPr>
        <p:spPr>
          <a:xfrm>
            <a:off x="3377709" y="3387479"/>
            <a:ext cx="2082070" cy="737577"/>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F47A9B1-353C-C4DE-5015-F3957771D9BD}"/>
              </a:ext>
            </a:extLst>
          </p:cNvPr>
          <p:cNvSpPr/>
          <p:nvPr/>
        </p:nvSpPr>
        <p:spPr>
          <a:xfrm>
            <a:off x="3377709" y="4139710"/>
            <a:ext cx="2082070" cy="786422"/>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9F4F6C6-57EE-87FD-239F-C1B36B8BB2B7}"/>
              </a:ext>
            </a:extLst>
          </p:cNvPr>
          <p:cNvSpPr/>
          <p:nvPr/>
        </p:nvSpPr>
        <p:spPr>
          <a:xfrm>
            <a:off x="3387478" y="5048249"/>
            <a:ext cx="2082070" cy="854806"/>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E788C4-E443-4AE0-F6E1-B73A584536AC}"/>
              </a:ext>
            </a:extLst>
          </p:cNvPr>
          <p:cNvSpPr/>
          <p:nvPr/>
        </p:nvSpPr>
        <p:spPr>
          <a:xfrm>
            <a:off x="5614863" y="1384788"/>
            <a:ext cx="2453300" cy="493346"/>
          </a:xfrm>
          <a:prstGeom prst="rect">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D546295-3A5D-B537-4D59-7C94FCA65856}"/>
              </a:ext>
            </a:extLst>
          </p:cNvPr>
          <p:cNvSpPr/>
          <p:nvPr/>
        </p:nvSpPr>
        <p:spPr>
          <a:xfrm>
            <a:off x="5634400" y="4911478"/>
            <a:ext cx="2326300" cy="1284653"/>
          </a:xfrm>
          <a:prstGeom prst="rect">
            <a:avLst/>
          </a:prstGeom>
          <a:no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68C429-FEF4-0B4F-9EA3-CE0AEFB32140}"/>
              </a:ext>
            </a:extLst>
          </p:cNvPr>
          <p:cNvSpPr/>
          <p:nvPr/>
        </p:nvSpPr>
        <p:spPr>
          <a:xfrm>
            <a:off x="5634401" y="3358170"/>
            <a:ext cx="2326300" cy="1480038"/>
          </a:xfrm>
          <a:prstGeom prst="rect">
            <a:avLst/>
          </a:prstGeom>
          <a:no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4530CAF-8DCD-9402-3C12-D0E668CBEF6F}"/>
              </a:ext>
            </a:extLst>
          </p:cNvPr>
          <p:cNvSpPr/>
          <p:nvPr/>
        </p:nvSpPr>
        <p:spPr>
          <a:xfrm>
            <a:off x="8213478" y="1394557"/>
            <a:ext cx="2082070" cy="503115"/>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7667D4F-9615-14CD-DC7F-8FB7D473F338}"/>
              </a:ext>
            </a:extLst>
          </p:cNvPr>
          <p:cNvSpPr/>
          <p:nvPr/>
        </p:nvSpPr>
        <p:spPr>
          <a:xfrm>
            <a:off x="8213476" y="3358169"/>
            <a:ext cx="2082069" cy="942731"/>
          </a:xfrm>
          <a:prstGeom prst="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47A17F9-2FF9-BB36-997B-E23928F68AE0}"/>
              </a:ext>
            </a:extLst>
          </p:cNvPr>
          <p:cNvSpPr/>
          <p:nvPr/>
        </p:nvSpPr>
        <p:spPr>
          <a:xfrm>
            <a:off x="8213475" y="4481629"/>
            <a:ext cx="2082069" cy="307732"/>
          </a:xfrm>
          <a:prstGeom prst="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3910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D5382-9B58-7D07-EC0F-9928F097DF1A}"/>
              </a:ext>
            </a:extLst>
          </p:cNvPr>
          <p:cNvSpPr>
            <a:spLocks noGrp="1"/>
          </p:cNvSpPr>
          <p:nvPr>
            <p:ph type="title"/>
          </p:nvPr>
        </p:nvSpPr>
        <p:spPr/>
        <p:txBody>
          <a:bodyPr/>
          <a:lstStyle/>
          <a:p>
            <a:r>
              <a:rPr lang="en-US" dirty="0">
                <a:solidFill>
                  <a:srgbClr val="FF0000"/>
                </a:solidFill>
              </a:rPr>
              <a:t>Infections after Transplantation</a:t>
            </a:r>
          </a:p>
        </p:txBody>
      </p:sp>
      <p:sp>
        <p:nvSpPr>
          <p:cNvPr id="3" name="Content Placeholder 2">
            <a:extLst>
              <a:ext uri="{FF2B5EF4-FFF2-40B4-BE49-F238E27FC236}">
                <a16:creationId xmlns:a16="http://schemas.microsoft.com/office/drawing/2014/main" id="{FE58743A-F047-81FF-BAD9-0438D63EB512}"/>
              </a:ext>
            </a:extLst>
          </p:cNvPr>
          <p:cNvSpPr>
            <a:spLocks noGrp="1"/>
          </p:cNvSpPr>
          <p:nvPr>
            <p:ph idx="1"/>
          </p:nvPr>
        </p:nvSpPr>
        <p:spPr/>
        <p:txBody>
          <a:bodyPr vert="horz" lIns="91440" tIns="45720" rIns="91440" bIns="45720" rtlCol="0" anchor="t">
            <a:normAutofit/>
          </a:bodyPr>
          <a:lstStyle/>
          <a:p>
            <a:r>
              <a:rPr lang="en-US" dirty="0">
                <a:ea typeface="+mn-lt"/>
                <a:cs typeface="+mn-lt"/>
              </a:rPr>
              <a:t>Patterns of post-transplant opportunistic infections are altered by the post-transplant antimicrobial prophylaxis.</a:t>
            </a:r>
          </a:p>
          <a:p>
            <a:r>
              <a:rPr lang="en-US" dirty="0">
                <a:ea typeface="+mn-lt"/>
                <a:cs typeface="+mn-lt"/>
              </a:rPr>
              <a:t>Early and specific microbiological diagnosis is essential.</a:t>
            </a:r>
          </a:p>
          <a:p>
            <a:r>
              <a:rPr lang="en-US" dirty="0">
                <a:ea typeface="+mn-lt"/>
                <a:cs typeface="+mn-lt"/>
              </a:rPr>
              <a:t>Invasive diagnostic procedures are often required for accurate and timely diagnosis (EGD, colonoscopy, excisional biopsy, BAL, </a:t>
            </a:r>
            <a:r>
              <a:rPr lang="en-US" dirty="0" err="1">
                <a:ea typeface="+mn-lt"/>
                <a:cs typeface="+mn-lt"/>
              </a:rPr>
              <a:t>etc</a:t>
            </a:r>
            <a:r>
              <a:rPr lang="en-US" dirty="0">
                <a:ea typeface="+mn-lt"/>
                <a:cs typeface="+mn-lt"/>
              </a:rPr>
              <a:t>…).</a:t>
            </a:r>
          </a:p>
          <a:p>
            <a:r>
              <a:rPr lang="en-US" dirty="0">
                <a:ea typeface="+mn-lt"/>
                <a:cs typeface="+mn-lt"/>
              </a:rPr>
              <a:t>Drug interactions and toxicities are common</a:t>
            </a:r>
            <a:endParaRPr lang="en-US" dirty="0"/>
          </a:p>
        </p:txBody>
      </p:sp>
    </p:spTree>
    <p:extLst>
      <p:ext uri="{BB962C8B-B14F-4D97-AF65-F5344CB8AC3E}">
        <p14:creationId xmlns:p14="http://schemas.microsoft.com/office/powerpoint/2010/main" val="1230619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6154C-8558-499A-901F-5BE7003846C8}"/>
              </a:ext>
            </a:extLst>
          </p:cNvPr>
          <p:cNvSpPr>
            <a:spLocks noGrp="1"/>
          </p:cNvSpPr>
          <p:nvPr>
            <p:ph type="title"/>
          </p:nvPr>
        </p:nvSpPr>
        <p:spPr/>
        <p:txBody>
          <a:bodyPr/>
          <a:lstStyle/>
          <a:p>
            <a:r>
              <a:rPr lang="en-US" dirty="0">
                <a:solidFill>
                  <a:srgbClr val="FF0000"/>
                </a:solidFill>
              </a:rPr>
              <a:t>Why Diagnosis is Difficult?</a:t>
            </a:r>
          </a:p>
        </p:txBody>
      </p:sp>
      <p:sp>
        <p:nvSpPr>
          <p:cNvPr id="3" name="Content Placeholder 2">
            <a:extLst>
              <a:ext uri="{FF2B5EF4-FFF2-40B4-BE49-F238E27FC236}">
                <a16:creationId xmlns:a16="http://schemas.microsoft.com/office/drawing/2014/main" id="{E39067AF-38FF-9A8D-C8FB-BBCCE29CE4CA}"/>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 The DDx is broad, and infection often progresses rapidly.</a:t>
            </a:r>
            <a:br>
              <a:rPr lang="en-US" dirty="0">
                <a:ea typeface="+mn-lt"/>
                <a:cs typeface="+mn-lt"/>
              </a:rPr>
            </a:br>
            <a:endParaRPr lang="en-US" dirty="0">
              <a:ea typeface="+mn-lt"/>
              <a:cs typeface="+mn-lt"/>
            </a:endParaRPr>
          </a:p>
          <a:p>
            <a:pPr marL="0" indent="0">
              <a:buNone/>
            </a:pPr>
            <a:r>
              <a:rPr lang="en-US" dirty="0">
                <a:ea typeface="+mn-lt"/>
                <a:cs typeface="+mn-lt"/>
              </a:rPr>
              <a:t>• Presentations are often complicated by noninfectious causes of fever (rejection, GVHD, lupus, drug fever, transfusion reaction, DVT, </a:t>
            </a:r>
            <a:r>
              <a:rPr lang="en-US" dirty="0" err="1">
                <a:ea typeface="+mn-lt"/>
                <a:cs typeface="+mn-lt"/>
              </a:rPr>
              <a:t>etc</a:t>
            </a:r>
            <a:r>
              <a:rPr lang="en-US" dirty="0">
                <a:ea typeface="+mn-lt"/>
                <a:cs typeface="+mn-lt"/>
              </a:rPr>
              <a:t>…).</a:t>
            </a:r>
          </a:p>
          <a:p>
            <a:pPr marL="0" indent="0">
              <a:buNone/>
            </a:pPr>
            <a:endParaRPr lang="en-US" dirty="0">
              <a:ea typeface="+mn-lt"/>
              <a:cs typeface="+mn-lt"/>
            </a:endParaRPr>
          </a:p>
        </p:txBody>
      </p:sp>
    </p:spTree>
    <p:extLst>
      <p:ext uri="{BB962C8B-B14F-4D97-AF65-F5344CB8AC3E}">
        <p14:creationId xmlns:p14="http://schemas.microsoft.com/office/powerpoint/2010/main" val="2312135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9F32581-1684-6437-81ED-512667A4B71A}"/>
              </a:ext>
            </a:extLst>
          </p:cNvPr>
          <p:cNvGraphicFramePr>
            <a:graphicFrameLocks noGrp="1"/>
          </p:cNvGraphicFramePr>
          <p:nvPr>
            <p:ph idx="1"/>
          </p:nvPr>
        </p:nvGraphicFramePr>
        <p:xfrm>
          <a:off x="838200" y="2258567"/>
          <a:ext cx="8132064" cy="3918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2F4BA093-4A4C-F9FD-0BEA-94D5ABC84ED2}"/>
              </a:ext>
            </a:extLst>
          </p:cNvPr>
          <p:cNvSpPr txBox="1"/>
          <p:nvPr/>
        </p:nvSpPr>
        <p:spPr>
          <a:xfrm>
            <a:off x="2353127" y="2025520"/>
            <a:ext cx="1384738" cy="461665"/>
          </a:xfrm>
          <a:prstGeom prst="rect">
            <a:avLst/>
          </a:prstGeom>
          <a:noFill/>
        </p:spPr>
        <p:txBody>
          <a:bodyPr wrap="none" lIns="91440" tIns="45720" rIns="91440" bIns="45720" rtlCol="0" anchor="t">
            <a:spAutoFit/>
          </a:bodyPr>
          <a:lstStyle/>
          <a:p>
            <a:r>
              <a:rPr lang="en-US" sz="2400" b="1" dirty="0">
                <a:solidFill>
                  <a:srgbClr val="7030A0"/>
                </a:solidFill>
              </a:rPr>
              <a:t>Too little</a:t>
            </a:r>
          </a:p>
        </p:txBody>
      </p:sp>
      <p:sp>
        <p:nvSpPr>
          <p:cNvPr id="6" name="TextBox 5">
            <a:extLst>
              <a:ext uri="{FF2B5EF4-FFF2-40B4-BE49-F238E27FC236}">
                <a16:creationId xmlns:a16="http://schemas.microsoft.com/office/drawing/2014/main" id="{29C9F3A6-A6A3-4305-0EC8-4411461584D9}"/>
              </a:ext>
            </a:extLst>
          </p:cNvPr>
          <p:cNvSpPr txBox="1"/>
          <p:nvPr/>
        </p:nvSpPr>
        <p:spPr>
          <a:xfrm>
            <a:off x="6235246" y="5992296"/>
            <a:ext cx="1516762" cy="461665"/>
          </a:xfrm>
          <a:prstGeom prst="rect">
            <a:avLst/>
          </a:prstGeom>
          <a:noFill/>
        </p:spPr>
        <p:txBody>
          <a:bodyPr wrap="none" lIns="91440" tIns="45720" rIns="91440" bIns="45720" rtlCol="0" anchor="t">
            <a:spAutoFit/>
          </a:bodyPr>
          <a:lstStyle/>
          <a:p>
            <a:r>
              <a:rPr lang="en-US" sz="2400" b="1" dirty="0">
                <a:solidFill>
                  <a:srgbClr val="7030A0"/>
                </a:solidFill>
              </a:rPr>
              <a:t>Too much</a:t>
            </a:r>
          </a:p>
        </p:txBody>
      </p:sp>
      <p:sp>
        <p:nvSpPr>
          <p:cNvPr id="7" name="Title 6">
            <a:extLst>
              <a:ext uri="{FF2B5EF4-FFF2-40B4-BE49-F238E27FC236}">
                <a16:creationId xmlns:a16="http://schemas.microsoft.com/office/drawing/2014/main" id="{EAA4E750-4FC2-ADA4-54F3-1C691E798AD1}"/>
              </a:ext>
            </a:extLst>
          </p:cNvPr>
          <p:cNvSpPr txBox="1">
            <a:spLocks noGrp="1"/>
          </p:cNvSpPr>
          <p:nvPr>
            <p:ph type="title"/>
          </p:nvPr>
        </p:nvSpPr>
        <p:spPr>
          <a:xfrm>
            <a:off x="838200" y="730837"/>
            <a:ext cx="9045553" cy="594137"/>
          </a:xfrm>
          <a:prstGeom prst="rect">
            <a:avLst/>
          </a:prstGeom>
          <a:noFill/>
        </p:spPr>
        <p:txBody>
          <a:bodyPr wrap="none" rtlCol="0">
            <a:spAutoFit/>
          </a:bodyPr>
          <a:lstStyle/>
          <a:p>
            <a:r>
              <a:rPr lang="en-US" sz="3600">
                <a:solidFill>
                  <a:srgbClr val="FF0000"/>
                </a:solidFill>
              </a:rPr>
              <a:t>Immunosuppression: “The Great Balancing Act”</a:t>
            </a:r>
            <a:endParaRPr lang="en-US" sz="3600" b="1">
              <a:solidFill>
                <a:srgbClr val="FF0000"/>
              </a:solidFill>
            </a:endParaRPr>
          </a:p>
        </p:txBody>
      </p:sp>
    </p:spTree>
    <p:extLst>
      <p:ext uri="{BB962C8B-B14F-4D97-AF65-F5344CB8AC3E}">
        <p14:creationId xmlns:p14="http://schemas.microsoft.com/office/powerpoint/2010/main" val="1627170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4e77fabd-40e5-4335-9d12-298222ec242f}" enabled="1" method="Standard" siteId="{adeadcd2-3aaf-4835-b273-1ebe8a7726f1}" contentBits="0" removed="0"/>
</clbl:labelList>
</file>

<file path=docProps/app.xml><?xml version="1.0" encoding="utf-8"?>
<Properties xmlns="http://schemas.openxmlformats.org/officeDocument/2006/extended-properties" xmlns:vt="http://schemas.openxmlformats.org/officeDocument/2006/docPropsVTypes">
  <TotalTime>1981</TotalTime>
  <Words>2993</Words>
  <Application>Microsoft Office PowerPoint</Application>
  <PresentationFormat>Widescreen</PresentationFormat>
  <Paragraphs>400</Paragraphs>
  <Slides>42</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Apots</vt:lpstr>
      <vt:lpstr>Aptos</vt:lpstr>
      <vt:lpstr>Aptos (Body)</vt:lpstr>
      <vt:lpstr>Aptos Display</vt:lpstr>
      <vt:lpstr>Arial</vt:lpstr>
      <vt:lpstr>Calibri</vt:lpstr>
      <vt:lpstr>Courier New</vt:lpstr>
      <vt:lpstr>Verdana (Body)</vt:lpstr>
      <vt:lpstr>Wingdings</vt:lpstr>
      <vt:lpstr>Office Theme</vt:lpstr>
      <vt:lpstr>Transplant Infectious Disease  What an Internist Needs to Know</vt:lpstr>
      <vt:lpstr>Objectives</vt:lpstr>
      <vt:lpstr>Background</vt:lpstr>
      <vt:lpstr>Question</vt:lpstr>
      <vt:lpstr>Question-cont’d</vt:lpstr>
      <vt:lpstr>Timeline of Infections After Solid Organ Transplant </vt:lpstr>
      <vt:lpstr>Infections after Transplantation</vt:lpstr>
      <vt:lpstr>Why Diagnosis is Difficult?</vt:lpstr>
      <vt:lpstr>Immunosuppression: “The Great Balancing Act”</vt:lpstr>
      <vt:lpstr>The Net State of Immunosuppression</vt:lpstr>
      <vt:lpstr>Phases of Immunosuppression</vt:lpstr>
      <vt:lpstr>Immunosuppressive Agents Used in Transplantation</vt:lpstr>
      <vt:lpstr>Typical OI Prophylaxis Regimen </vt:lpstr>
      <vt:lpstr>Question</vt:lpstr>
      <vt:lpstr>Viral Prophylaxis</vt:lpstr>
      <vt:lpstr>Question</vt:lpstr>
      <vt:lpstr>Fungal Prophylaxis</vt:lpstr>
      <vt:lpstr>Question</vt:lpstr>
      <vt:lpstr>Toxo/PJP Prophylaxis</vt:lpstr>
      <vt:lpstr>Prophylactic Antimicrobials</vt:lpstr>
      <vt:lpstr>Transplant Workup</vt:lpstr>
      <vt:lpstr>Question</vt:lpstr>
      <vt:lpstr>Transplant Workup-cont'd</vt:lpstr>
      <vt:lpstr>Question</vt:lpstr>
      <vt:lpstr>Question-cont'd</vt:lpstr>
      <vt:lpstr>Tuberculosis Screening</vt:lpstr>
      <vt:lpstr>Latent Tuberculosis </vt:lpstr>
      <vt:lpstr>Active Tuberculosis</vt:lpstr>
      <vt:lpstr>Question</vt:lpstr>
      <vt:lpstr>Strongyloidiasis Treatment</vt:lpstr>
      <vt:lpstr>Question</vt:lpstr>
      <vt:lpstr>Question-cont'd</vt:lpstr>
      <vt:lpstr>CMV-Epidemiology and Risk Factors </vt:lpstr>
      <vt:lpstr>CMV-Definitions</vt:lpstr>
      <vt:lpstr>CMV-Testing</vt:lpstr>
      <vt:lpstr>CMV-Treatment</vt:lpstr>
      <vt:lpstr>Question</vt:lpstr>
      <vt:lpstr>Question-cont'd </vt:lpstr>
      <vt:lpstr>Asymptomatic Bacteriuria (ASB)</vt:lpstr>
      <vt:lpstr>Asymptomatic Bacteriuria (ASB)</vt:lpstr>
      <vt:lpstr>Question</vt:lpstr>
      <vt:lpstr>Important DDI in Transplant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Askar, Wajih</dc:creator>
  <cp:lastModifiedBy>Askar, Wajih</cp:lastModifiedBy>
  <cp:revision>10</cp:revision>
  <dcterms:created xsi:type="dcterms:W3CDTF">2025-08-15T02:07:17Z</dcterms:created>
  <dcterms:modified xsi:type="dcterms:W3CDTF">2025-08-19T03:57:11Z</dcterms:modified>
</cp:coreProperties>
</file>