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Lst>
  <p:sldSz cy="6858000" cx="12192000"/>
  <p:notesSz cx="6858000" cy="9144000"/>
  <p:embeddedFontLst>
    <p:embeddedFont>
      <p:font typeface="Average"/>
      <p:regular r:id="rId48"/>
    </p:embeddedFont>
    <p:embeddedFont>
      <p:font typeface="Oswald"/>
      <p:regular r:id="rId49"/>
      <p:bold r:id="rId50"/>
    </p:embeddedFont>
    <p:embeddedFont>
      <p:font typeface="Century Gothic"/>
      <p:regular r:id="rId51"/>
      <p:bold r:id="rId52"/>
      <p:italic r:id="rId53"/>
      <p:boldItalic r:id="rId5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Average-regular.fntdata"/><Relationship Id="rId47" Type="http://schemas.openxmlformats.org/officeDocument/2006/relationships/slide" Target="slides/slide43.xml"/><Relationship Id="rId49" Type="http://schemas.openxmlformats.org/officeDocument/2006/relationships/font" Target="fonts/Oswald-regular.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font" Target="fonts/CenturyGothic-regular.fntdata"/><Relationship Id="rId50" Type="http://schemas.openxmlformats.org/officeDocument/2006/relationships/font" Target="fonts/Oswald-bold.fntdata"/><Relationship Id="rId53" Type="http://schemas.openxmlformats.org/officeDocument/2006/relationships/font" Target="fonts/CenturyGothic-italic.fntdata"/><Relationship Id="rId52" Type="http://schemas.openxmlformats.org/officeDocument/2006/relationships/font" Target="fonts/CenturyGothic-bold.fntdata"/><Relationship Id="rId11" Type="http://schemas.openxmlformats.org/officeDocument/2006/relationships/slide" Target="slides/slide7.xml"/><Relationship Id="rId10" Type="http://schemas.openxmlformats.org/officeDocument/2006/relationships/slide" Target="slides/slide6.xml"/><Relationship Id="rId54" Type="http://schemas.openxmlformats.org/officeDocument/2006/relationships/font" Target="fonts/CenturyGothic-boldItalic.fntdata"/><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3ed0345d057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 name="Google Shape;67;g3ed0345d057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8" name="Google Shape;68;g3ed0345d057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3ed0345d057_0_6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6" name="Google Shape;76;g3ed0345d057_0_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3eaadea50d6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3" name="Google Shape;83;g3eaadea50d6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 name="Google Shape;84;g3eaadea50d6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3f51c262b11_1_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90" name="Google Shape;90;g3f51c262b11_1_3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 name="Google Shape;91;g3f51c262b11_1_3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3eaadea50d6_0_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98" name="Google Shape;98;g3eaadea50d6_0_2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 name="Google Shape;99;g3eaadea50d6_0_2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3f51c262b11_1_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3f51c262b11_1_2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 name="Google Shape;106;g3f51c262b11_1_2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3eaadea50d6_0_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3eaadea50d6_0_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 name="Google Shape;113;g3eaadea50d6_0_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f51c262b11_1_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f51c262b11_1_3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 name="Google Shape;120;g3f51c262b11_1_39: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3f51c262b11_1_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3f51c262b11_1_4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7" name="Google Shape;127;g3f51c262b11_1_4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3f51c262b11_1_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3f51c262b11_1_5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 name="Google Shape;134;g3f51c262b11_1_5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3f80ea44ea4_0_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3f80ea44ea4_0_1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Kussmaul respirations - </a:t>
            </a:r>
            <a:r>
              <a:rPr lang="en-US"/>
              <a:t>Deep rapid regular respirations reflection compensatory hyperventilation </a:t>
            </a:r>
            <a:endParaRPr/>
          </a:p>
          <a:p>
            <a:pPr indent="0" lvl="0" marL="0" rtl="0" algn="l">
              <a:spcBef>
                <a:spcPts val="0"/>
              </a:spcBef>
              <a:spcAft>
                <a:spcPts val="0"/>
              </a:spcAft>
              <a:buClr>
                <a:schemeClr val="dk1"/>
              </a:buClr>
              <a:buSzPts val="1100"/>
              <a:buFont typeface="Arial"/>
              <a:buNone/>
            </a:pPr>
            <a:r>
              <a:rPr lang="en-US"/>
              <a:t>DKA more rapid onset. HHS usually polyuria, polydipsia, weight loss days before admission </a:t>
            </a:r>
            <a:endParaRPr/>
          </a:p>
          <a:p>
            <a:pPr indent="0" lvl="0" marL="0" rtl="0" algn="l">
              <a:spcBef>
                <a:spcPts val="0"/>
              </a:spcBef>
              <a:spcAft>
                <a:spcPts val="0"/>
              </a:spcAft>
              <a:buClr>
                <a:schemeClr val="dk1"/>
              </a:buClr>
              <a:buSzPts val="1100"/>
              <a:buFont typeface="Arial"/>
              <a:buNone/>
            </a:pPr>
            <a:r>
              <a:rPr lang="en-US"/>
              <a:t>Hyperventilation and abdominal pain - DKA</a:t>
            </a:r>
            <a:endParaRPr/>
          </a:p>
          <a:p>
            <a:pPr indent="0" lvl="0" marL="0" rtl="0" algn="l">
              <a:spcBef>
                <a:spcPts val="0"/>
              </a:spcBef>
              <a:spcAft>
                <a:spcPts val="0"/>
              </a:spcAft>
              <a:buClr>
                <a:schemeClr val="dk1"/>
              </a:buClr>
              <a:buSzPts val="1100"/>
              <a:buFont typeface="Arial"/>
              <a:buNone/>
            </a:pPr>
            <a:r>
              <a:rPr lang="en-US"/>
              <a:t>Neuro symptoms more common HHS</a:t>
            </a:r>
            <a:endParaRPr/>
          </a:p>
          <a:p>
            <a:pPr indent="-243840" lvl="0" marL="457200" rtl="0" algn="l">
              <a:spcBef>
                <a:spcPts val="1000"/>
              </a:spcBef>
              <a:spcAft>
                <a:spcPts val="0"/>
              </a:spcAft>
              <a:buClr>
                <a:schemeClr val="dk1"/>
              </a:buClr>
              <a:buSzPts val="240"/>
              <a:buFont typeface="Average"/>
              <a:buChar char="-"/>
            </a:pPr>
            <a:r>
              <a:rPr lang="en-US">
                <a:latin typeface="Average"/>
                <a:ea typeface="Average"/>
                <a:cs typeface="Average"/>
                <a:sym typeface="Average"/>
              </a:rPr>
              <a:t>Lethargy, obtundation, coma</a:t>
            </a:r>
            <a:endParaRPr>
              <a:latin typeface="Average"/>
              <a:ea typeface="Average"/>
              <a:cs typeface="Average"/>
              <a:sym typeface="Average"/>
            </a:endParaRPr>
          </a:p>
          <a:p>
            <a:pPr indent="-243840" lvl="1" marL="914400" rtl="0" algn="l">
              <a:spcBef>
                <a:spcPts val="0"/>
              </a:spcBef>
              <a:spcAft>
                <a:spcPts val="0"/>
              </a:spcAft>
              <a:buClr>
                <a:schemeClr val="dk1"/>
              </a:buClr>
              <a:buSzPts val="240"/>
              <a:buFont typeface="Average"/>
              <a:buChar char="-"/>
            </a:pPr>
            <a:r>
              <a:rPr lang="en-US" sz="700">
                <a:latin typeface="Average"/>
                <a:ea typeface="Average"/>
                <a:cs typeface="Average"/>
                <a:sym typeface="Average"/>
              </a:rPr>
              <a:t>Associated plasma osm &gt;320</a:t>
            </a:r>
            <a:endParaRPr sz="700">
              <a:latin typeface="Average"/>
              <a:ea typeface="Average"/>
              <a:cs typeface="Average"/>
              <a:sym typeface="Average"/>
            </a:endParaRPr>
          </a:p>
          <a:p>
            <a:pPr indent="-243840" lvl="1" marL="914400" rtl="0" algn="l">
              <a:spcBef>
                <a:spcPts val="0"/>
              </a:spcBef>
              <a:spcAft>
                <a:spcPts val="0"/>
              </a:spcAft>
              <a:buClr>
                <a:schemeClr val="dk1"/>
              </a:buClr>
              <a:buSzPts val="240"/>
              <a:buFont typeface="Average"/>
              <a:buChar char="-"/>
            </a:pPr>
            <a:r>
              <a:rPr lang="en-US" sz="700">
                <a:latin typeface="Average"/>
                <a:ea typeface="Average"/>
                <a:cs typeface="Average"/>
                <a:sym typeface="Average"/>
              </a:rPr>
              <a:t>Focal signs: Hemiparesis or hemianopsia </a:t>
            </a:r>
            <a:endParaRPr sz="700">
              <a:latin typeface="Average"/>
              <a:ea typeface="Average"/>
              <a:cs typeface="Average"/>
              <a:sym typeface="Average"/>
            </a:endParaRPr>
          </a:p>
          <a:p>
            <a:pPr indent="-243840" lvl="1" marL="914400" rtl="0" algn="l">
              <a:spcBef>
                <a:spcPts val="0"/>
              </a:spcBef>
              <a:spcAft>
                <a:spcPts val="0"/>
              </a:spcAft>
              <a:buClr>
                <a:schemeClr val="dk1"/>
              </a:buClr>
              <a:buSzPts val="240"/>
              <a:buFont typeface="Average"/>
              <a:buChar char="-"/>
            </a:pPr>
            <a:r>
              <a:rPr lang="en-US" sz="700">
                <a:latin typeface="Average"/>
                <a:ea typeface="Average"/>
                <a:cs typeface="Average"/>
                <a:sym typeface="Average"/>
              </a:rPr>
              <a:t>In DKA less common, be on alter if mental status change</a:t>
            </a:r>
            <a:endParaRPr sz="700">
              <a:latin typeface="Average"/>
              <a:ea typeface="Average"/>
              <a:cs typeface="Average"/>
              <a:sym typeface="Average"/>
            </a:endParaRPr>
          </a:p>
          <a:p>
            <a:pPr indent="-243840" lvl="0" marL="457200" rtl="0" algn="l">
              <a:spcBef>
                <a:spcPts val="0"/>
              </a:spcBef>
              <a:spcAft>
                <a:spcPts val="0"/>
              </a:spcAft>
              <a:buClr>
                <a:schemeClr val="dk1"/>
              </a:buClr>
              <a:buSzPts val="240"/>
              <a:buFont typeface="Average"/>
              <a:buChar char="-"/>
            </a:pPr>
            <a:r>
              <a:rPr lang="en-US">
                <a:latin typeface="Average"/>
                <a:ea typeface="Average"/>
                <a:cs typeface="Average"/>
                <a:sym typeface="Average"/>
              </a:rPr>
              <a:t>Abdominal pain, nausea, vomiting - DKA</a:t>
            </a:r>
            <a:endParaRPr>
              <a:latin typeface="Average"/>
              <a:ea typeface="Average"/>
              <a:cs typeface="Average"/>
              <a:sym typeface="Average"/>
            </a:endParaRPr>
          </a:p>
          <a:p>
            <a:pPr indent="-243840" lvl="1" marL="914400" rtl="0" algn="l">
              <a:spcBef>
                <a:spcPts val="0"/>
              </a:spcBef>
              <a:spcAft>
                <a:spcPts val="0"/>
              </a:spcAft>
              <a:buClr>
                <a:schemeClr val="dk1"/>
              </a:buClr>
              <a:buSzPts val="240"/>
              <a:buFont typeface="Average"/>
              <a:buChar char="-"/>
            </a:pPr>
            <a:r>
              <a:rPr lang="en-US" sz="700">
                <a:latin typeface="Average"/>
                <a:ea typeface="Average"/>
                <a:cs typeface="Average"/>
                <a:sym typeface="Average"/>
              </a:rPr>
              <a:t>Associated with severity of metabolic acidosis</a:t>
            </a:r>
            <a:endParaRPr sz="700">
              <a:latin typeface="Average"/>
              <a:ea typeface="Average"/>
              <a:cs typeface="Average"/>
              <a:sym typeface="Average"/>
            </a:endParaRPr>
          </a:p>
          <a:p>
            <a:pPr indent="-243840" lvl="1" marL="914400" rtl="0" algn="l">
              <a:spcBef>
                <a:spcPts val="0"/>
              </a:spcBef>
              <a:spcAft>
                <a:spcPts val="0"/>
              </a:spcAft>
              <a:buClr>
                <a:schemeClr val="dk1"/>
              </a:buClr>
              <a:buSzPts val="240"/>
              <a:buFont typeface="Average"/>
              <a:buChar char="-"/>
            </a:pPr>
            <a:r>
              <a:rPr lang="en-US" sz="700">
                <a:latin typeface="Average"/>
                <a:ea typeface="Average"/>
                <a:cs typeface="Average"/>
                <a:sym typeface="Average"/>
              </a:rPr>
              <a:t>Possible etiologies delayed gastric emptying, ileus </a:t>
            </a:r>
            <a:endParaRPr sz="700">
              <a:latin typeface="Average"/>
              <a:ea typeface="Average"/>
              <a:cs typeface="Average"/>
              <a:sym typeface="Average"/>
            </a:endParaRPr>
          </a:p>
          <a:p>
            <a:pPr indent="-243840" lvl="0" marL="457200" rtl="0" algn="l">
              <a:spcBef>
                <a:spcPts val="0"/>
              </a:spcBef>
              <a:spcAft>
                <a:spcPts val="0"/>
              </a:spcAft>
              <a:buClr>
                <a:schemeClr val="dk1"/>
              </a:buClr>
              <a:buSzPts val="240"/>
              <a:buFont typeface="Average"/>
              <a:buChar char="-"/>
            </a:pPr>
            <a:r>
              <a:rPr lang="en-US">
                <a:latin typeface="Average"/>
                <a:ea typeface="Average"/>
                <a:cs typeface="Average"/>
                <a:sym typeface="Average"/>
              </a:rPr>
              <a:t>Volume depletion signs </a:t>
            </a:r>
            <a:endParaRPr>
              <a:latin typeface="Average"/>
              <a:ea typeface="Average"/>
              <a:cs typeface="Average"/>
              <a:sym typeface="Average"/>
            </a:endParaRPr>
          </a:p>
          <a:p>
            <a:pPr indent="-243840" lvl="0" marL="457200" rtl="0" algn="l">
              <a:spcBef>
                <a:spcPts val="0"/>
              </a:spcBef>
              <a:spcAft>
                <a:spcPts val="0"/>
              </a:spcAft>
              <a:buClr>
                <a:schemeClr val="dk1"/>
              </a:buClr>
              <a:buSzPts val="240"/>
              <a:buFont typeface="Average"/>
              <a:buChar char="-"/>
            </a:pPr>
            <a:r>
              <a:rPr lang="en-US">
                <a:latin typeface="Average"/>
                <a:ea typeface="Average"/>
                <a:cs typeface="Average"/>
                <a:sym typeface="Average"/>
              </a:rPr>
              <a:t>Fruity odor - exhaled acetone - DKA</a:t>
            </a:r>
            <a:endParaRPr>
              <a:latin typeface="Average"/>
              <a:ea typeface="Average"/>
              <a:cs typeface="Average"/>
              <a:sym typeface="Average"/>
            </a:endParaRPr>
          </a:p>
          <a:p>
            <a:pPr indent="0" lvl="0" marL="0" rtl="0" algn="l">
              <a:spcBef>
                <a:spcPts val="0"/>
              </a:spcBef>
              <a:spcAft>
                <a:spcPts val="0"/>
              </a:spcAft>
              <a:buClr>
                <a:schemeClr val="dk1"/>
              </a:buClr>
              <a:buSzPts val="1100"/>
              <a:buFont typeface="Arial"/>
              <a:buNone/>
            </a:pPr>
            <a:r>
              <a:t/>
            </a:r>
            <a:endParaRPr sz="100"/>
          </a:p>
          <a:p>
            <a:pPr indent="0" lvl="0" marL="0" rtl="0" algn="l">
              <a:spcBef>
                <a:spcPts val="0"/>
              </a:spcBef>
              <a:spcAft>
                <a:spcPts val="0"/>
              </a:spcAft>
              <a:buNone/>
            </a:pPr>
            <a:r>
              <a:t/>
            </a:r>
            <a:endParaRPr sz="100"/>
          </a:p>
        </p:txBody>
      </p:sp>
      <p:sp>
        <p:nvSpPr>
          <p:cNvPr id="141" name="Google Shape;141;g3f80ea44ea4_0_1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3f51c262b11_1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3f51c262b11_1_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8" name="Google Shape;148;g3f51c262b11_1_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f80ea44ea4_0_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3f80ea44ea4_0_1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7" name="Google Shape;157;g3f80ea44ea4_0_19: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f80ea44ea4_0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3f80ea44ea4_0_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4" name="Google Shape;164;g3f80ea44ea4_0_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3f80ea44ea4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3f80ea44ea4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BG &gt;800-1000 HHS. DKA generally 350-500 </a:t>
            </a:r>
            <a:endParaRPr/>
          </a:p>
          <a:p>
            <a:pPr indent="0" lvl="0" marL="0" rtl="0" algn="l">
              <a:spcBef>
                <a:spcPts val="0"/>
              </a:spcBef>
              <a:spcAft>
                <a:spcPts val="0"/>
              </a:spcAft>
              <a:buNone/>
            </a:pPr>
            <a:r>
              <a:rPr lang="en-US"/>
              <a:t>Ketones bodies produced and </a:t>
            </a:r>
            <a:r>
              <a:rPr lang="en-US"/>
              <a:t>accumulate</a:t>
            </a:r>
            <a:r>
              <a:rPr lang="en-US"/>
              <a:t> DKA</a:t>
            </a:r>
            <a:endParaRPr/>
          </a:p>
          <a:p>
            <a:pPr indent="-317500" lvl="0" marL="457200" rtl="0" algn="l">
              <a:spcBef>
                <a:spcPts val="0"/>
              </a:spcBef>
              <a:spcAft>
                <a:spcPts val="0"/>
              </a:spcAft>
              <a:buSzPts val="1400"/>
              <a:buChar char="-"/>
            </a:pPr>
            <a:r>
              <a:rPr lang="en-US"/>
              <a:t>acetoacetic acid - true ketoacid</a:t>
            </a:r>
            <a:endParaRPr/>
          </a:p>
          <a:p>
            <a:pPr indent="-317500" lvl="0" marL="457200" rtl="0" algn="l">
              <a:spcBef>
                <a:spcPts val="0"/>
              </a:spcBef>
              <a:spcAft>
                <a:spcPts val="0"/>
              </a:spcAft>
              <a:buSzPts val="1400"/>
              <a:buChar char="-"/>
            </a:pPr>
            <a:r>
              <a:rPr lang="en-US"/>
              <a:t>BHB - hydroxyacid </a:t>
            </a:r>
            <a:r>
              <a:rPr lang="en-US"/>
              <a:t>formed</a:t>
            </a:r>
            <a:r>
              <a:rPr lang="en-US"/>
              <a:t> reduction acetoacetci acid</a:t>
            </a:r>
            <a:endParaRPr/>
          </a:p>
          <a:p>
            <a:pPr indent="-317500" lvl="0" marL="457200" rtl="0" algn="l">
              <a:spcBef>
                <a:spcPts val="0"/>
              </a:spcBef>
              <a:spcAft>
                <a:spcPts val="0"/>
              </a:spcAft>
              <a:buSzPts val="1400"/>
              <a:buChar char="-"/>
            </a:pPr>
            <a:r>
              <a:rPr lang="en-US"/>
              <a:t>Acetone - derived decarboyxlation acetoacetic acid - true ketone not acid </a:t>
            </a:r>
            <a:endParaRPr/>
          </a:p>
          <a:p>
            <a:pPr indent="-317500" lvl="0" marL="457200" rtl="0" algn="l">
              <a:spcBef>
                <a:spcPts val="0"/>
              </a:spcBef>
              <a:spcAft>
                <a:spcPts val="0"/>
              </a:spcAft>
              <a:buSzPts val="1400"/>
              <a:buChar char="-"/>
            </a:pPr>
            <a:r>
              <a:rPr lang="en-US"/>
              <a:t>Nitroprusside test - urine turns purple if acetoacetic acid and acetone </a:t>
            </a:r>
            <a:endParaRPr/>
          </a:p>
          <a:p>
            <a:pPr indent="-317500" lvl="1" marL="914400" rtl="0" algn="l">
              <a:spcBef>
                <a:spcPts val="0"/>
              </a:spcBef>
              <a:spcAft>
                <a:spcPts val="0"/>
              </a:spcAft>
              <a:buSzPts val="1400"/>
              <a:buChar char="-"/>
            </a:pPr>
            <a:r>
              <a:rPr lang="en-US"/>
              <a:t>More false positives/negatives </a:t>
            </a:r>
            <a:endParaRPr/>
          </a:p>
          <a:p>
            <a:pPr indent="-317500" lvl="0" marL="457200" rtl="0" algn="l">
              <a:spcBef>
                <a:spcPts val="0"/>
              </a:spcBef>
              <a:spcAft>
                <a:spcPts val="0"/>
              </a:spcAft>
              <a:buSzPts val="1400"/>
              <a:buChar char="-"/>
            </a:pPr>
            <a:r>
              <a:rPr lang="en-US"/>
              <a:t>Direct BHB levels - </a:t>
            </a:r>
            <a:r>
              <a:rPr lang="en-US"/>
              <a:t>serum</a:t>
            </a:r>
            <a:r>
              <a:rPr lang="en-US"/>
              <a:t> ketones </a:t>
            </a:r>
            <a:endParaRPr/>
          </a:p>
          <a:p>
            <a:pPr indent="0" lvl="0" marL="0" rtl="0" algn="l">
              <a:spcBef>
                <a:spcPts val="0"/>
              </a:spcBef>
              <a:spcAft>
                <a:spcPts val="0"/>
              </a:spcAft>
              <a:buNone/>
            </a:pPr>
            <a:br>
              <a:rPr lang="en-US"/>
            </a:br>
            <a:r>
              <a:rPr lang="en-US"/>
              <a:t>AG can indicate coexisting metabolic alkalosis due vomiting. Less role in monitoring/treatment than BHB </a:t>
            </a:r>
            <a:endParaRPr/>
          </a:p>
          <a:p>
            <a:pPr indent="0" lvl="0" marL="0" rtl="0" algn="l">
              <a:spcBef>
                <a:spcPts val="0"/>
              </a:spcBef>
              <a:spcAft>
                <a:spcPts val="0"/>
              </a:spcAft>
              <a:buNone/>
            </a:pPr>
            <a:r>
              <a:rPr lang="en-US"/>
              <a:t>Use actual measured NA (not corrected BG). DKA usually &gt;20, HHS only mild elevation </a:t>
            </a:r>
            <a:endParaRPr/>
          </a:p>
          <a:p>
            <a:pPr indent="0" lvl="0" marL="0" rtl="0" algn="l">
              <a:spcBef>
                <a:spcPts val="0"/>
              </a:spcBef>
              <a:spcAft>
                <a:spcPts val="0"/>
              </a:spcAft>
              <a:buNone/>
            </a:pPr>
            <a:r>
              <a:rPr lang="en-US"/>
              <a:t>Compensatory hyperventiation can help prevent fall pH, however severe ketacodisosi pH decreases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Normal serum osm 275-295, normally HHS &gt;320 </a:t>
            </a:r>
            <a:endParaRPr/>
          </a:p>
          <a:p>
            <a:pPr indent="0" lvl="0" marL="0" rtl="0" algn="l">
              <a:spcBef>
                <a:spcPts val="0"/>
              </a:spcBef>
              <a:spcAft>
                <a:spcPts val="0"/>
              </a:spcAft>
              <a:buNone/>
            </a:pPr>
            <a:r>
              <a:rPr lang="en-US"/>
              <a:t>Equation use actuall NA not corrected </a:t>
            </a:r>
            <a:endParaRPr/>
          </a:p>
          <a:p>
            <a:pPr indent="-317500" lvl="0" marL="457200" rtl="0" algn="l">
              <a:spcBef>
                <a:spcPts val="0"/>
              </a:spcBef>
              <a:spcAft>
                <a:spcPts val="0"/>
              </a:spcAft>
              <a:buSzPts val="1400"/>
              <a:buChar char="-"/>
            </a:pPr>
            <a:r>
              <a:rPr lang="en-US"/>
              <a:t>Na multiplied by 2 to account osmotic </a:t>
            </a:r>
            <a:r>
              <a:rPr lang="en-US"/>
              <a:t>contribution</a:t>
            </a:r>
            <a:r>
              <a:rPr lang="en-US"/>
              <a:t> Na anions (Cl and bicarb). 18 converts glucose mg/dL to mmol/L</a:t>
            </a:r>
            <a:endParaRPr/>
          </a:p>
          <a:p>
            <a:pPr indent="0" lvl="0" marL="0" rtl="0" algn="l">
              <a:spcBef>
                <a:spcPts val="0"/>
              </a:spcBef>
              <a:spcAft>
                <a:spcPts val="0"/>
              </a:spcAft>
              <a:buNone/>
            </a:pPr>
            <a:r>
              <a:rPr lang="en-US"/>
              <a:t>Sodium normally mildly hyponatremia - HHS may have elevated - especially hot weather and older individuals impaired thirst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K deficit 300-600mEq - urinary losses due glucose osmotic diureiss and excretion K ketoacid anion salts</a:t>
            </a:r>
            <a:endParaRPr/>
          </a:p>
          <a:p>
            <a:pPr indent="-317500" lvl="0" marL="457200" rtl="0" algn="l">
              <a:spcBef>
                <a:spcPts val="0"/>
              </a:spcBef>
              <a:spcAft>
                <a:spcPts val="0"/>
              </a:spcAft>
              <a:buSzPts val="1400"/>
              <a:buChar char="-"/>
            </a:pPr>
            <a:r>
              <a:rPr lang="en-US"/>
              <a:t>Hypokalemia only 5%, serum K normally or elevated due to shift of K from intracellular fluid to ECF from hyperosmolality and insulin deficiciency</a:t>
            </a:r>
            <a:endParaRPr/>
          </a:p>
          <a:p>
            <a:pPr indent="-317500" lvl="0" marL="457200" rtl="0" algn="l">
              <a:spcBef>
                <a:spcPts val="0"/>
              </a:spcBef>
              <a:spcAft>
                <a:spcPts val="0"/>
              </a:spcAft>
              <a:buSzPts val="1400"/>
              <a:buChar char="-"/>
            </a:pPr>
            <a:r>
              <a:rPr lang="en-US"/>
              <a:t>Insulin shifts K into cells → lower K contraction → severe hypokalemia if low/normal K</a:t>
            </a:r>
            <a:endParaRPr/>
          </a:p>
          <a:p>
            <a:pPr indent="0" lvl="0" marL="0" rtl="0" algn="l">
              <a:spcBef>
                <a:spcPts val="0"/>
              </a:spcBef>
              <a:spcAft>
                <a:spcPts val="0"/>
              </a:spcAft>
              <a:buNone/>
            </a:pPr>
            <a:r>
              <a:rPr lang="en-US"/>
              <a:t>Phosphoate can have same issue - </a:t>
            </a:r>
            <a:endParaRPr/>
          </a:p>
          <a:p>
            <a:pPr indent="0" lvl="0" marL="0" rtl="0" algn="l">
              <a:spcBef>
                <a:spcPts val="0"/>
              </a:spcBef>
              <a:spcAft>
                <a:spcPts val="0"/>
              </a:spcAft>
              <a:buNone/>
            </a:pPr>
            <a:r>
              <a:rPr lang="en-US"/>
              <a:t>Amylase and lipase can be elevated in DKA without pancreatitis - 17-24% of </a:t>
            </a:r>
            <a:r>
              <a:rPr lang="en-US"/>
              <a:t>patients</a:t>
            </a:r>
            <a:r>
              <a:rPr lang="en-US"/>
              <a:t> without pancreatitis on CT, abdominal present 19% patients </a:t>
            </a:r>
            <a:endParaRPr/>
          </a:p>
          <a:p>
            <a:pPr indent="0" lvl="0" marL="0" rtl="0" algn="l">
              <a:spcBef>
                <a:spcPts val="0"/>
              </a:spcBef>
              <a:spcAft>
                <a:spcPts val="0"/>
              </a:spcAft>
              <a:buNone/>
            </a:pPr>
            <a:r>
              <a:rPr lang="en-US"/>
              <a:t>Leukocytosis - unrelated to infection - hypercortisolemia and increased catecholamines, if &gt;25000 or 10% bands → higher suspicion infection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Overlap in ⅓ patients DKA/HHS</a:t>
            </a:r>
            <a:endParaRPr/>
          </a:p>
        </p:txBody>
      </p:sp>
      <p:sp>
        <p:nvSpPr>
          <p:cNvPr id="171" name="Google Shape;171;g3f80ea44ea4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f519911c9e_0_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3f519911c9e_0_3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9" name="Google Shape;179;g3f519911c9e_0_3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f519911c9e_0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3f519911c9e_0_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t>First step isotonic fluid to expand extracelliular volume and stabilize CV status</a:t>
            </a:r>
            <a:endParaRPr/>
          </a:p>
          <a:p>
            <a:pPr indent="0" lvl="0" marL="0" rtl="0" algn="l">
              <a:spcBef>
                <a:spcPts val="0"/>
              </a:spcBef>
              <a:spcAft>
                <a:spcPts val="0"/>
              </a:spcAft>
              <a:buClr>
                <a:schemeClr val="dk1"/>
              </a:buClr>
              <a:buSzPts val="1100"/>
              <a:buFont typeface="Arial"/>
              <a:buNone/>
            </a:pPr>
            <a:r>
              <a:rPr lang="en-US"/>
              <a:t>Increases insulin responsiveness by lowering plasma osmolality, reducing vasoconstriction, improving perfusion, reducing stress hormone</a:t>
            </a:r>
            <a:endParaRPr/>
          </a:p>
          <a:p>
            <a:pPr indent="0" lvl="0" marL="0" rtl="0" algn="l">
              <a:spcBef>
                <a:spcPts val="0"/>
              </a:spcBef>
              <a:spcAft>
                <a:spcPts val="0"/>
              </a:spcAft>
              <a:buClr>
                <a:schemeClr val="dk1"/>
              </a:buClr>
              <a:buSzPts val="1100"/>
              <a:buFont typeface="Arial"/>
              <a:buNone/>
            </a:pPr>
            <a:r>
              <a:rPr lang="en-US"/>
              <a:t>2nd step K replacement </a:t>
            </a:r>
            <a:endParaRPr/>
          </a:p>
          <a:p>
            <a:pPr indent="0" lvl="0" marL="0" rtl="0" algn="l">
              <a:spcBef>
                <a:spcPts val="0"/>
              </a:spcBef>
              <a:spcAft>
                <a:spcPts val="0"/>
              </a:spcAft>
              <a:buClr>
                <a:schemeClr val="dk1"/>
              </a:buClr>
              <a:buSzPts val="1100"/>
              <a:buFont typeface="Arial"/>
              <a:buNone/>
            </a:pPr>
            <a:r>
              <a:rPr lang="en-US"/>
              <a:t>Next insulin key if K &lt;3.5 wait to start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
        <p:nvSpPr>
          <p:cNvPr id="188" name="Google Shape;188;g3f519911c9e_0_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f80ea44ea4_0_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3f80ea44ea4_0_4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NS or LR (isotonic buffered crystalloid) for volume repletion</a:t>
            </a:r>
            <a:endParaRPr/>
          </a:p>
          <a:p>
            <a:pPr indent="0" lvl="0" marL="0" rtl="0" algn="l">
              <a:spcBef>
                <a:spcPts val="0"/>
              </a:spcBef>
              <a:spcAft>
                <a:spcPts val="0"/>
              </a:spcAft>
              <a:buNone/>
            </a:pPr>
            <a:r>
              <a:rPr lang="en-US"/>
              <a:t>Buffered crystalloid may reduce time DKA resolution and reduces risk of hyperchloremic non-AG met acidosis often found isotonic saline - </a:t>
            </a:r>
            <a:r>
              <a:rPr lang="en-US"/>
              <a:t>however</a:t>
            </a:r>
            <a:r>
              <a:rPr lang="en-US"/>
              <a:t> no trials available. </a:t>
            </a:r>
            <a:endParaRPr/>
          </a:p>
          <a:p>
            <a:pPr indent="0" lvl="0" marL="0" rtl="0" algn="l">
              <a:spcBef>
                <a:spcPts val="0"/>
              </a:spcBef>
              <a:spcAft>
                <a:spcPts val="0"/>
              </a:spcAft>
              <a:buNone/>
            </a:pPr>
            <a:r>
              <a:rPr lang="en-US"/>
              <a:t>Once BG &lt;250, add dextrose to IVF or if euglycemic DKA</a:t>
            </a:r>
            <a:endParaRPr/>
          </a:p>
          <a:p>
            <a:pPr indent="0" lvl="0" marL="0" rtl="0" algn="l">
              <a:spcBef>
                <a:spcPts val="0"/>
              </a:spcBef>
              <a:spcAft>
                <a:spcPts val="0"/>
              </a:spcAft>
              <a:buNone/>
            </a:pPr>
            <a:r>
              <a:rPr lang="en-US"/>
              <a:t>If hypovolemic shock - bolus. If hypovolemia without shock 15-20mL/kg per hour 1L/hr average pt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Switching</a:t>
            </a:r>
            <a:endParaRPr/>
          </a:p>
          <a:p>
            <a:pPr indent="-317500" lvl="0" marL="457200" rtl="0" algn="l">
              <a:spcBef>
                <a:spcPts val="0"/>
              </a:spcBef>
              <a:spcAft>
                <a:spcPts val="0"/>
              </a:spcAft>
              <a:buSzPts val="1400"/>
              <a:buChar char="-"/>
            </a:pPr>
            <a:r>
              <a:rPr lang="en-US"/>
              <a:t>2nd-3rd hr change rate </a:t>
            </a:r>
            <a:endParaRPr/>
          </a:p>
          <a:p>
            <a:pPr indent="-317500" lvl="0" marL="457200" rtl="0" algn="l">
              <a:spcBef>
                <a:spcPts val="0"/>
              </a:spcBef>
              <a:spcAft>
                <a:spcPts val="0"/>
              </a:spcAft>
              <a:buSzPts val="1400"/>
              <a:buChar char="-"/>
            </a:pPr>
            <a:r>
              <a:rPr lang="en-US"/>
              <a:t>Look corrected Sodium (2mEq for 100 &gt;100) </a:t>
            </a:r>
            <a:endParaRPr/>
          </a:p>
          <a:p>
            <a:pPr indent="-317500" lvl="1" marL="914400" rtl="0" algn="l">
              <a:spcBef>
                <a:spcPts val="0"/>
              </a:spcBef>
              <a:spcAft>
                <a:spcPts val="0"/>
              </a:spcAft>
              <a:buSzPts val="1400"/>
              <a:buChar char="-"/>
            </a:pPr>
            <a:r>
              <a:rPr lang="en-US"/>
              <a:t>&lt;135 - 250-500cc/hr</a:t>
            </a:r>
            <a:endParaRPr/>
          </a:p>
          <a:p>
            <a:pPr indent="-317500" lvl="1" marL="914400" rtl="0" algn="l">
              <a:spcBef>
                <a:spcPts val="0"/>
              </a:spcBef>
              <a:spcAft>
                <a:spcPts val="0"/>
              </a:spcAft>
              <a:buSzPts val="1400"/>
              <a:buChar char="-"/>
            </a:pPr>
            <a:r>
              <a:rPr lang="en-US"/>
              <a:t>&gt;135 switch ½ isotonic saline 250-500cc/hr</a:t>
            </a:r>
            <a:endParaRPr/>
          </a:p>
          <a:p>
            <a:pPr indent="0" lvl="0" marL="0" rtl="0" algn="l">
              <a:spcBef>
                <a:spcPts val="0"/>
              </a:spcBef>
              <a:spcAft>
                <a:spcPts val="0"/>
              </a:spcAft>
              <a:buNone/>
            </a:pPr>
            <a:r>
              <a:rPr lang="en-US"/>
              <a:t>If needing high level K can add 0.45NS </a:t>
            </a:r>
            <a:endParaRPr/>
          </a:p>
        </p:txBody>
      </p:sp>
      <p:sp>
        <p:nvSpPr>
          <p:cNvPr id="196" name="Google Shape;196;g3f80ea44ea4_0_4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3f80ea44ea4_0_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3f80ea44ea4_0_5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K &lt;3.5 → hold insulin. give 10-20mEq per hour (10-20mEq in IVF). May increase 30,Eq</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K 3.5-5 </a:t>
            </a:r>
            <a:endParaRPr/>
          </a:p>
          <a:p>
            <a:pPr indent="-317500" lvl="0" marL="457200" rtl="0" algn="l">
              <a:spcBef>
                <a:spcPts val="0"/>
              </a:spcBef>
              <a:spcAft>
                <a:spcPts val="0"/>
              </a:spcAft>
              <a:buSzPts val="1400"/>
              <a:buChar char="-"/>
            </a:pPr>
            <a:r>
              <a:rPr lang="en-US"/>
              <a:t>Add IV K 10-20mEq each liter</a:t>
            </a:r>
            <a:endParaRPr/>
          </a:p>
          <a:p>
            <a:pPr indent="-317500" lvl="0" marL="457200" rtl="0" algn="l">
              <a:spcBef>
                <a:spcPts val="0"/>
              </a:spcBef>
              <a:spcAft>
                <a:spcPts val="0"/>
              </a:spcAft>
              <a:buSzPts val="1400"/>
              <a:buChar char="-"/>
            </a:pPr>
            <a:r>
              <a:rPr lang="en-US"/>
              <a:t>Okay start insulin</a:t>
            </a:r>
            <a:endParaRPr/>
          </a:p>
          <a:p>
            <a:pPr indent="-317500" lvl="0" marL="457200" rtl="0" algn="l">
              <a:spcBef>
                <a:spcPts val="0"/>
              </a:spcBef>
              <a:spcAft>
                <a:spcPts val="0"/>
              </a:spcAft>
              <a:buSzPts val="1400"/>
              <a:buChar char="-"/>
            </a:pPr>
            <a:r>
              <a:rPr lang="en-US"/>
              <a:t>Goal K 4-5</a:t>
            </a:r>
            <a:endParaRPr/>
          </a:p>
          <a:p>
            <a:pPr indent="0" lvl="0" marL="0" rtl="0" algn="l">
              <a:spcBef>
                <a:spcPts val="0"/>
              </a:spcBef>
              <a:spcAft>
                <a:spcPts val="0"/>
              </a:spcAft>
              <a:buNone/>
            </a:pPr>
            <a:r>
              <a:rPr lang="en-US"/>
              <a:t>K &gt;5 </a:t>
            </a:r>
            <a:endParaRPr/>
          </a:p>
          <a:p>
            <a:pPr indent="-317500" lvl="0" marL="457200" rtl="0" algn="l">
              <a:spcBef>
                <a:spcPts val="0"/>
              </a:spcBef>
              <a:spcAft>
                <a:spcPts val="0"/>
              </a:spcAft>
              <a:buSzPts val="1400"/>
              <a:buChar char="-"/>
            </a:pPr>
            <a:r>
              <a:rPr lang="en-US"/>
              <a:t>No K replacement</a:t>
            </a:r>
            <a:endParaRPr/>
          </a:p>
          <a:p>
            <a:pPr indent="-317500" lvl="0" marL="457200" rtl="0" algn="l">
              <a:spcBef>
                <a:spcPts val="0"/>
              </a:spcBef>
              <a:spcAft>
                <a:spcPts val="0"/>
              </a:spcAft>
              <a:buSzPts val="1400"/>
              <a:buChar char="-"/>
            </a:pPr>
            <a:r>
              <a:rPr lang="en-US"/>
              <a:t>IV insulin</a:t>
            </a:r>
            <a:endParaRPr/>
          </a:p>
          <a:p>
            <a:pPr indent="-317500" lvl="0" marL="457200" rtl="0" algn="l">
              <a:spcBef>
                <a:spcPts val="0"/>
              </a:spcBef>
              <a:spcAft>
                <a:spcPts val="0"/>
              </a:spcAft>
              <a:buSzPts val="1400"/>
              <a:buChar char="-"/>
            </a:pPr>
            <a:r>
              <a:rPr lang="en-US"/>
              <a:t>K &lt;5 add 10-20mEq per liter</a:t>
            </a:r>
            <a:endParaRPr/>
          </a:p>
        </p:txBody>
      </p:sp>
      <p:sp>
        <p:nvSpPr>
          <p:cNvPr id="204" name="Google Shape;204;g3f80ea44ea4_0_5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3f80ea44ea4_0_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3f80ea44ea4_0_5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Insulin –. lower glucose (decrease hepatic glucose production and ehnacing peripheral use). </a:t>
            </a:r>
            <a:r>
              <a:rPr lang="en-US"/>
              <a:t>Diminishes</a:t>
            </a:r>
            <a:r>
              <a:rPr lang="en-US"/>
              <a:t> ketone production (reduce lipolysis and glucagon secretion) and may augment ketone utilization. Lower insulin can inhibit ketogenesis so if reducing glucose helping ketones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Moderate to severe DKA</a:t>
            </a:r>
            <a:endParaRPr/>
          </a:p>
          <a:p>
            <a:pPr indent="-317500" lvl="0" marL="457200" rtl="0" algn="l">
              <a:spcBef>
                <a:spcPts val="0"/>
              </a:spcBef>
              <a:spcAft>
                <a:spcPts val="0"/>
              </a:spcAft>
              <a:buSzPts val="1400"/>
              <a:buChar char="-"/>
            </a:pPr>
            <a:r>
              <a:rPr lang="en-US"/>
              <a:t>Fixed rate 0.1u/kg/hr - ie 7u/hr if 70Kg vs variable rate per protocol</a:t>
            </a:r>
            <a:endParaRPr/>
          </a:p>
          <a:p>
            <a:pPr indent="-317500" lvl="0" marL="457200" rtl="0" algn="l">
              <a:spcBef>
                <a:spcPts val="0"/>
              </a:spcBef>
              <a:spcAft>
                <a:spcPts val="0"/>
              </a:spcAft>
              <a:buSzPts val="1400"/>
              <a:buChar char="-"/>
            </a:pPr>
            <a:r>
              <a:rPr lang="en-US"/>
              <a:t>Expect fall 50-70mg/dL per hour </a:t>
            </a:r>
            <a:endParaRPr/>
          </a:p>
          <a:p>
            <a:pPr indent="-317500" lvl="0" marL="457200" rtl="0" algn="l">
              <a:spcBef>
                <a:spcPts val="0"/>
              </a:spcBef>
              <a:spcAft>
                <a:spcPts val="0"/>
              </a:spcAft>
              <a:buSzPts val="1400"/>
              <a:buChar char="-"/>
            </a:pPr>
            <a:r>
              <a:rPr lang="en-US"/>
              <a:t>&lt;250 5-10% dextrose and reduce rate 0.05u/kg/hr or protocol. Goal maintain 150-200 until resolution DKA</a:t>
            </a:r>
            <a:endParaRPr/>
          </a:p>
          <a:p>
            <a:pPr indent="0" lvl="0" marL="0" rtl="0" algn="l">
              <a:spcBef>
                <a:spcPts val="0"/>
              </a:spcBef>
              <a:spcAft>
                <a:spcPts val="0"/>
              </a:spcAft>
              <a:buNone/>
            </a:pPr>
            <a:r>
              <a:rPr lang="en-US"/>
              <a:t>Mild-moderate</a:t>
            </a:r>
            <a:endParaRPr/>
          </a:p>
          <a:p>
            <a:pPr indent="-317500" lvl="0" marL="457200" rtl="0" algn="l">
              <a:spcBef>
                <a:spcPts val="0"/>
              </a:spcBef>
              <a:spcAft>
                <a:spcPts val="0"/>
              </a:spcAft>
              <a:buSzPts val="1400"/>
              <a:buChar char="-"/>
            </a:pPr>
            <a:r>
              <a:rPr lang="en-US"/>
              <a:t>same as above or subcut, but need monitoring BG </a:t>
            </a:r>
            <a:r>
              <a:rPr lang="en-US"/>
              <a:t>frequently</a:t>
            </a:r>
            <a:r>
              <a:rPr lang="en-US"/>
              <a:t> every 1-2 hours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CGMs ? Not at this time- </a:t>
            </a:r>
            <a:r>
              <a:rPr lang="en-US"/>
              <a:t>interstitial</a:t>
            </a:r>
            <a:r>
              <a:rPr lang="en-US"/>
              <a:t> glucose - can have 15min delay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Lantus? Wait 2hrs to stop drip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Measure insulin every hour</a:t>
            </a:r>
            <a:endParaRPr/>
          </a:p>
          <a:p>
            <a:pPr indent="0" lvl="0" marL="0" rtl="0" algn="l">
              <a:spcBef>
                <a:spcPts val="0"/>
              </a:spcBef>
              <a:spcAft>
                <a:spcPts val="0"/>
              </a:spcAft>
              <a:buNone/>
            </a:pPr>
            <a:r>
              <a:rPr lang="en-US"/>
              <a:t>BMP and BHB every 2-4hrs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HHS goal not more 90-120mg/dL/hr to prevent similar edema</a:t>
            </a:r>
            <a:endParaRPr/>
          </a:p>
          <a:p>
            <a:pPr indent="0" lvl="0" marL="0" rtl="0" algn="l">
              <a:spcBef>
                <a:spcPts val="0"/>
              </a:spcBef>
              <a:spcAft>
                <a:spcPts val="0"/>
              </a:spcAft>
              <a:buNone/>
            </a:pPr>
            <a:r>
              <a:rPr lang="en-US"/>
              <a:t>Serum Na should not be great 3-8mOsm/kg/h </a:t>
            </a:r>
            <a:endParaRPr/>
          </a:p>
          <a:p>
            <a:pPr indent="0" lvl="0" marL="0" rtl="0" algn="l">
              <a:spcBef>
                <a:spcPts val="0"/>
              </a:spcBef>
              <a:spcAft>
                <a:spcPts val="0"/>
              </a:spcAft>
              <a:buNone/>
            </a:pPr>
            <a:r>
              <a:rPr lang="en-US"/>
              <a:t>Na no more 10mmol/L in 24hrs </a:t>
            </a:r>
            <a:endParaRPr/>
          </a:p>
        </p:txBody>
      </p:sp>
      <p:sp>
        <p:nvSpPr>
          <p:cNvPr id="214" name="Google Shape;214;g3f80ea44ea4_0_5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3f51c262b11_1_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3f51c262b11_1_1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1" name="Google Shape;221;g3f51c262b11_1_1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f51c262b11_2_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3f51c262b11_2_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8" name="Google Shape;228;g3f51c262b11_2_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f51c262b11_1_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3f51c262b11_1_2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269240" lvl="0" marL="457200" rtl="0" algn="l">
              <a:spcBef>
                <a:spcPts val="1000"/>
              </a:spcBef>
              <a:spcAft>
                <a:spcPts val="0"/>
              </a:spcAft>
              <a:buClr>
                <a:schemeClr val="dk1"/>
              </a:buClr>
              <a:buSzPts val="640"/>
              <a:buFont typeface="Average"/>
              <a:buChar char="●"/>
            </a:pPr>
            <a:r>
              <a:rPr lang="en-US" sz="1600">
                <a:latin typeface="Average"/>
                <a:ea typeface="Average"/>
                <a:cs typeface="Average"/>
                <a:sym typeface="Average"/>
              </a:rPr>
              <a:t>When to transition</a:t>
            </a:r>
            <a:endParaRPr sz="1600">
              <a:latin typeface="Average"/>
              <a:ea typeface="Average"/>
              <a:cs typeface="Average"/>
              <a:sym typeface="Average"/>
            </a:endParaRPr>
          </a:p>
          <a:p>
            <a:pPr indent="-269240" lvl="1" marL="914400" rtl="0" algn="l">
              <a:spcBef>
                <a:spcPts val="0"/>
              </a:spcBef>
              <a:spcAft>
                <a:spcPts val="0"/>
              </a:spcAft>
              <a:buClr>
                <a:schemeClr val="dk1"/>
              </a:buClr>
              <a:buSzPts val="640"/>
              <a:buFont typeface="Average"/>
              <a:buChar char="○"/>
            </a:pPr>
            <a:r>
              <a:rPr lang="en-US" sz="1100">
                <a:latin typeface="Average"/>
                <a:ea typeface="Average"/>
                <a:cs typeface="Average"/>
                <a:sym typeface="Average"/>
              </a:rPr>
              <a:t>BHB &lt;0.6, bicarb&gt;18, pH &gt;7.3 </a:t>
            </a:r>
            <a:endParaRPr sz="1100">
              <a:latin typeface="Average"/>
              <a:ea typeface="Average"/>
              <a:cs typeface="Average"/>
              <a:sym typeface="Average"/>
            </a:endParaRPr>
          </a:p>
          <a:p>
            <a:pPr indent="-269240" lvl="1" marL="914400" rtl="0" algn="l">
              <a:spcBef>
                <a:spcPts val="0"/>
              </a:spcBef>
              <a:spcAft>
                <a:spcPts val="0"/>
              </a:spcAft>
              <a:buClr>
                <a:schemeClr val="dk1"/>
              </a:buClr>
              <a:buSzPts val="640"/>
              <a:buFont typeface="Average"/>
              <a:buChar char="○"/>
            </a:pPr>
            <a:r>
              <a:rPr lang="en-US" sz="1100">
                <a:latin typeface="Average"/>
                <a:ea typeface="Average"/>
                <a:cs typeface="Average"/>
                <a:sym typeface="Average"/>
              </a:rPr>
              <a:t>Do NOT depend on AG - unreliable as hyperchloremic acidosis from NS may falsely lower gap </a:t>
            </a:r>
            <a:endParaRPr sz="400"/>
          </a:p>
        </p:txBody>
      </p:sp>
      <p:sp>
        <p:nvSpPr>
          <p:cNvPr id="235" name="Google Shape;235;g3f51c262b11_1_2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eaadea50d6_0_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3eaadea50d6_0_1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3" name="Google Shape;243;g3eaadea50d6_0_1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3f80ea44ea4_0_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3f80ea44ea4_0_2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1" name="Google Shape;251;g3f80ea44ea4_0_2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3ed0345d057_0_1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7" name="Google Shape;257;g3ed0345d057_0_1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f7c2bcd0c9_0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3f7c2bcd0c9_0_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4" name="Google Shape;264;g3f7c2bcd0c9_0_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f24e43a1c2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3f24e43a1c2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2" name="Google Shape;272;g3f24e43a1c2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3ed0345d057_0_18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0" name="Google Shape;280;g3ed0345d057_0_18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3ed0345d057_0_19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Frequently altered consciousness - confusion with lethargy. Psychotic </a:t>
            </a:r>
            <a:r>
              <a:rPr lang="en-US"/>
              <a:t>features</a:t>
            </a:r>
            <a:r>
              <a:rPr lang="en-US"/>
              <a:t> can be seen - myxedema madness</a:t>
            </a:r>
            <a:endParaRPr/>
          </a:p>
          <a:p>
            <a:pPr indent="0" lvl="0" marL="0" rtl="0" algn="l">
              <a:lnSpc>
                <a:spcPct val="100000"/>
              </a:lnSpc>
              <a:spcBef>
                <a:spcPts val="0"/>
              </a:spcBef>
              <a:spcAft>
                <a:spcPts val="0"/>
              </a:spcAft>
              <a:buSzPts val="1400"/>
              <a:buNone/>
            </a:pPr>
            <a:r>
              <a:t/>
            </a:r>
            <a:endParaRPr/>
          </a:p>
        </p:txBody>
      </p:sp>
      <p:sp>
        <p:nvSpPr>
          <p:cNvPr id="286" name="Google Shape;286;g3ed0345d057_0_1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ed0345d057_0_19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ACTH secretion cab be blunted severe hypothyroidism → abnormal cortisol </a:t>
            </a:r>
            <a:r>
              <a:rPr lang="en-US"/>
              <a:t>response</a:t>
            </a:r>
            <a:r>
              <a:rPr lang="en-US"/>
              <a:t> stress</a:t>
            </a:r>
            <a:endParaRPr/>
          </a:p>
          <a:p>
            <a:pPr indent="0" lvl="0" marL="0" rtl="0" algn="l">
              <a:lnSpc>
                <a:spcPct val="100000"/>
              </a:lnSpc>
              <a:spcBef>
                <a:spcPts val="0"/>
              </a:spcBef>
              <a:spcAft>
                <a:spcPts val="0"/>
              </a:spcAft>
              <a:buSzPts val="1400"/>
              <a:buNone/>
            </a:pPr>
            <a:r>
              <a:rPr lang="en-US"/>
              <a:t>Also could have </a:t>
            </a:r>
            <a:r>
              <a:rPr lang="en-US"/>
              <a:t>central</a:t>
            </a:r>
            <a:r>
              <a:rPr lang="en-US"/>
              <a:t> hypothyroidism </a:t>
            </a:r>
            <a:endParaRPr/>
          </a:p>
          <a:p>
            <a:pPr indent="0" lvl="0" marL="0" rtl="0" algn="l">
              <a:lnSpc>
                <a:spcPct val="100000"/>
              </a:lnSpc>
              <a:spcBef>
                <a:spcPts val="0"/>
              </a:spcBef>
              <a:spcAft>
                <a:spcPts val="0"/>
              </a:spcAft>
              <a:buSzPts val="1400"/>
              <a:buNone/>
            </a:pPr>
            <a:r>
              <a:rPr lang="en-US"/>
              <a:t>Liothyronine - conversion T4→T3 impaired. T3 </a:t>
            </a:r>
            <a:r>
              <a:rPr lang="en-US"/>
              <a:t>biologic</a:t>
            </a:r>
            <a:r>
              <a:rPr lang="en-US"/>
              <a:t> activity greater and onset rapid </a:t>
            </a:r>
            <a:endParaRPr/>
          </a:p>
          <a:p>
            <a:pPr indent="0" lvl="0" marL="0" rtl="0" algn="l">
              <a:lnSpc>
                <a:spcPct val="100000"/>
              </a:lnSpc>
              <a:spcBef>
                <a:spcPts val="0"/>
              </a:spcBef>
              <a:spcAft>
                <a:spcPts val="0"/>
              </a:spcAft>
              <a:buSzPts val="1400"/>
              <a:buNone/>
            </a:pPr>
            <a:r>
              <a:rPr lang="en-US"/>
              <a:t>levothyroxine lower dose older or cardiac complication risk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Check T4/T3 every 1-2 days to ensure </a:t>
            </a:r>
            <a:r>
              <a:rPr lang="en-US"/>
              <a:t>therapy working (T3 at least 1hr from liothyronine). TSH falls 50% in one week </a:t>
            </a:r>
            <a:endParaRPr/>
          </a:p>
        </p:txBody>
      </p:sp>
      <p:sp>
        <p:nvSpPr>
          <p:cNvPr id="292" name="Google Shape;292;g3ed0345d057_0_1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3f51c262b11_1_6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8" name="Google Shape;298;g3f51c262b11_1_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3f51c262b11_1_1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3f51c262b11_1_13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5" name="Google Shape;305;g3f51c262b11_1_13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3f51c262b11_1_1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3f51c262b11_1_12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ie if mild hyperthyroidi had flu with fever and nausea → meet criteria for storm</a:t>
            </a:r>
            <a:endParaRPr/>
          </a:p>
        </p:txBody>
      </p:sp>
      <p:sp>
        <p:nvSpPr>
          <p:cNvPr id="321" name="Google Shape;321;g3f51c262b11_1_12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3f51c262b11_1_1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3f51c262b11_1_15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Propranolol - due high doses inhibits conversion T4 →T3 thru inhibition type 1 deiodinase. Titrate to achieve HR control 60-80 q4-6hrs</a:t>
            </a:r>
            <a:endParaRPr/>
          </a:p>
          <a:p>
            <a:pPr indent="0" lvl="0" marL="0" rtl="0" algn="l">
              <a:spcBef>
                <a:spcPts val="0"/>
              </a:spcBef>
              <a:spcAft>
                <a:spcPts val="0"/>
              </a:spcAft>
              <a:buNone/>
            </a:pPr>
            <a:r>
              <a:rPr lang="en-US"/>
              <a:t>Avoid BB if acute decompensated HF with systolic dysfunction. Hyperadrengeric state important  for </a:t>
            </a:r>
            <a:r>
              <a:rPr lang="en-US"/>
              <a:t> cardiac output </a:t>
            </a:r>
            <a:endParaRPr/>
          </a:p>
          <a:p>
            <a:pPr indent="0" lvl="0" marL="0" rtl="0" algn="l">
              <a:spcBef>
                <a:spcPts val="0"/>
              </a:spcBef>
              <a:spcAft>
                <a:spcPts val="0"/>
              </a:spcAft>
              <a:buNone/>
            </a:pPr>
            <a:r>
              <a:rPr lang="en-US"/>
              <a:t>If reactant airway disease consider beta-1 selective (metoprolol, atenolol)</a:t>
            </a:r>
            <a:endParaRPr/>
          </a:p>
          <a:p>
            <a:pPr indent="0" lvl="0" marL="0" rtl="0" algn="l">
              <a:spcBef>
                <a:spcPts val="0"/>
              </a:spcBef>
              <a:spcAft>
                <a:spcPts val="0"/>
              </a:spcAft>
              <a:buNone/>
            </a:pPr>
            <a:r>
              <a:rPr lang="en-US"/>
              <a:t>Esmolol alternative as duration action short and selective beta 1 blocker. Some evidence of less mortality with heart failure, but some studies </a:t>
            </a:r>
            <a:r>
              <a:rPr lang="en-US"/>
              <a:t>without</a:t>
            </a:r>
            <a:r>
              <a:rPr lang="en-US"/>
              <a:t> change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PTU favored as decrease peripheral conversion. Drop T3 45% 24hrs PTU vs 10-15% methimazole. Transition methimazole prior discharge. Consider methimazole if severe hyperthyroidisos  - Japan methimazole </a:t>
            </a:r>
            <a:r>
              <a:rPr lang="en-US"/>
              <a:t>preferred</a:t>
            </a:r>
            <a:r>
              <a:rPr lang="en-US"/>
              <a:t> and no diff mortality. Methimazole 20mg q4-6 hrs</a:t>
            </a:r>
            <a:endParaRPr/>
          </a:p>
          <a:p>
            <a:pPr indent="0" lvl="0" marL="0" rtl="0" algn="l">
              <a:spcBef>
                <a:spcPts val="0"/>
              </a:spcBef>
              <a:spcAft>
                <a:spcPts val="0"/>
              </a:spcAft>
              <a:buNone/>
            </a:pPr>
            <a:r>
              <a:rPr lang="en-US"/>
              <a:t>Cholestyramine reduce enterohepatic circulation thyroid hormone</a:t>
            </a:r>
            <a:endParaRPr/>
          </a:p>
          <a:p>
            <a:pPr indent="0" lvl="0" marL="0" rtl="0" algn="l">
              <a:spcBef>
                <a:spcPts val="0"/>
              </a:spcBef>
              <a:spcAft>
                <a:spcPts val="0"/>
              </a:spcAft>
              <a:buNone/>
            </a:pPr>
            <a:r>
              <a:rPr lang="en-US"/>
              <a:t>Dexamethasone 1-2mg q6hrs if contraindication thionamides</a:t>
            </a:r>
            <a:endParaRPr/>
          </a:p>
          <a:p>
            <a:pPr indent="0" lvl="0" marL="0" rtl="0" algn="l">
              <a:spcBef>
                <a:spcPts val="0"/>
              </a:spcBef>
              <a:spcAft>
                <a:spcPts val="0"/>
              </a:spcAft>
              <a:buNone/>
            </a:pPr>
            <a:r>
              <a:rPr lang="en-US"/>
              <a:t>Iodine </a:t>
            </a:r>
            <a:endParaRPr/>
          </a:p>
          <a:p>
            <a:pPr indent="0" lvl="0" marL="0" rtl="0" algn="l">
              <a:spcBef>
                <a:spcPts val="0"/>
              </a:spcBef>
              <a:spcAft>
                <a:spcPts val="0"/>
              </a:spcAft>
              <a:buNone/>
            </a:pPr>
            <a:r>
              <a:rPr lang="en-US"/>
              <a:t>Iodine - wait 1hr to prevent iodine use new hormone synthesis - use cautiously if toxic adenoma. Blocks release T4/T3 gland without hours. Reduced length of sta and cost. Discontinue after clinical improvement - unless thyroidectomy planned 10-14 days</a:t>
            </a:r>
            <a:endParaRPr/>
          </a:p>
        </p:txBody>
      </p:sp>
      <p:sp>
        <p:nvSpPr>
          <p:cNvPr id="329" name="Google Shape;329;g3f51c262b11_1_15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3f51c262b11_1_1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3f51c262b11_1_17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6" name="Google Shape;336;g3f51c262b11_1_17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3f51c262b11_3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43" name="Google Shape;343;g3f51c262b11_3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4" name="Google Shape;344;g3f51c262b11_3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3f51c262b11_1_1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50" name="Google Shape;350;g3f51c262b11_1_18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1" name="Google Shape;351;g3f51c262b11_1_18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3ed0345d057_0_2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3ed0345d057_0_26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8" name="Google Shape;358;g3ed0345d057_0_26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3f51c262b11_1_18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64" name="Google Shape;364;g3f51c262b11_1_18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hydrocortisone</a:t>
            </a:r>
            <a:r>
              <a:rPr lang="en-US"/>
              <a:t> hasmineralocorticoid </a:t>
            </a:r>
            <a:r>
              <a:rPr lang="en-US"/>
              <a:t>activity</a:t>
            </a:r>
            <a:endParaRPr/>
          </a:p>
          <a:p>
            <a:pPr indent="0" lvl="0" marL="0" rtl="0" algn="l">
              <a:spcBef>
                <a:spcPts val="0"/>
              </a:spcBef>
              <a:spcAft>
                <a:spcPts val="0"/>
              </a:spcAft>
              <a:buNone/>
            </a:pPr>
            <a:r>
              <a:rPr lang="en-US"/>
              <a:t>If on methylpred or dexamethasone - would require fludro </a:t>
            </a:r>
            <a:endParaRPr/>
          </a:p>
        </p:txBody>
      </p:sp>
      <p:sp>
        <p:nvSpPr>
          <p:cNvPr id="365" name="Google Shape;365;g3f51c262b11_1_18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3f51c262b11_1_1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71" name="Google Shape;371;g3f51c262b11_1_16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2" name="Google Shape;372;g3f51c262b11_1_16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3f51c262b11_1_1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3f51c262b11_1_19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9" name="Google Shape;379;g3f51c262b11_1_19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3f51c262b11_3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3f51c262b11_3_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6" name="Google Shape;386;g3f51c262b11_3_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grpSp>
        <p:nvGrpSpPr>
          <p:cNvPr id="14" name="Google Shape;14;p2"/>
          <p:cNvGrpSpPr/>
          <p:nvPr/>
        </p:nvGrpSpPr>
        <p:grpSpPr>
          <a:xfrm>
            <a:off x="5800234" y="3807170"/>
            <a:ext cx="591423" cy="140843"/>
            <a:chOff x="4137525" y="2915950"/>
            <a:chExt cx="869100" cy="207000"/>
          </a:xfrm>
        </p:grpSpPr>
        <p:sp>
          <p:nvSpPr>
            <p:cNvPr id="15" name="Google Shape;15;p2"/>
            <p:cNvSpPr/>
            <p:nvPr/>
          </p:nvSpPr>
          <p:spPr>
            <a:xfrm>
              <a:off x="4468575" y="2915950"/>
              <a:ext cx="207000" cy="207000"/>
            </a:xfrm>
            <a:prstGeom prst="ellipse">
              <a:avLst/>
            </a:prstGeom>
            <a:solidFill>
              <a:schemeClr val="dk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6" name="Google Shape;16;p2"/>
            <p:cNvSpPr/>
            <p:nvPr/>
          </p:nvSpPr>
          <p:spPr>
            <a:xfrm>
              <a:off x="4799625" y="2915950"/>
              <a:ext cx="207000" cy="207000"/>
            </a:xfrm>
            <a:prstGeom prst="ellipse">
              <a:avLst/>
            </a:prstGeom>
            <a:solidFill>
              <a:schemeClr val="dk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7" name="Google Shape;17;p2"/>
            <p:cNvSpPr/>
            <p:nvPr/>
          </p:nvSpPr>
          <p:spPr>
            <a:xfrm>
              <a:off x="4137525" y="2915950"/>
              <a:ext cx="207000" cy="207000"/>
            </a:xfrm>
            <a:prstGeom prst="ellipse">
              <a:avLst/>
            </a:prstGeom>
            <a:solidFill>
              <a:schemeClr val="dk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8" name="Google Shape;18;p2"/>
          <p:cNvSpPr txBox="1"/>
          <p:nvPr>
            <p:ph type="ctrTitle"/>
          </p:nvPr>
        </p:nvSpPr>
        <p:spPr>
          <a:xfrm>
            <a:off x="895010" y="1321067"/>
            <a:ext cx="10401900" cy="23067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6400"/>
              <a:buNone/>
              <a:defRPr sz="6400"/>
            </a:lvl1pPr>
            <a:lvl2pPr lvl="1" algn="ctr">
              <a:spcBef>
                <a:spcPts val="0"/>
              </a:spcBef>
              <a:spcAft>
                <a:spcPts val="0"/>
              </a:spcAft>
              <a:buSzPts val="6400"/>
              <a:buNone/>
              <a:defRPr sz="6400"/>
            </a:lvl2pPr>
            <a:lvl3pPr lvl="2" algn="ctr">
              <a:spcBef>
                <a:spcPts val="0"/>
              </a:spcBef>
              <a:spcAft>
                <a:spcPts val="0"/>
              </a:spcAft>
              <a:buSzPts val="6400"/>
              <a:buNone/>
              <a:defRPr sz="6400"/>
            </a:lvl3pPr>
            <a:lvl4pPr lvl="3" algn="ctr">
              <a:spcBef>
                <a:spcPts val="0"/>
              </a:spcBef>
              <a:spcAft>
                <a:spcPts val="0"/>
              </a:spcAft>
              <a:buSzPts val="6400"/>
              <a:buNone/>
              <a:defRPr sz="6400"/>
            </a:lvl4pPr>
            <a:lvl5pPr lvl="4" algn="ctr">
              <a:spcBef>
                <a:spcPts val="0"/>
              </a:spcBef>
              <a:spcAft>
                <a:spcPts val="0"/>
              </a:spcAft>
              <a:buSzPts val="6400"/>
              <a:buNone/>
              <a:defRPr sz="6400"/>
            </a:lvl5pPr>
            <a:lvl6pPr lvl="5" algn="ctr">
              <a:spcBef>
                <a:spcPts val="0"/>
              </a:spcBef>
              <a:spcAft>
                <a:spcPts val="0"/>
              </a:spcAft>
              <a:buSzPts val="6400"/>
              <a:buNone/>
              <a:defRPr sz="6400"/>
            </a:lvl6pPr>
            <a:lvl7pPr lvl="6" algn="ctr">
              <a:spcBef>
                <a:spcPts val="0"/>
              </a:spcBef>
              <a:spcAft>
                <a:spcPts val="0"/>
              </a:spcAft>
              <a:buSzPts val="6400"/>
              <a:buNone/>
              <a:defRPr sz="6400"/>
            </a:lvl7pPr>
            <a:lvl8pPr lvl="7" algn="ctr">
              <a:spcBef>
                <a:spcPts val="0"/>
              </a:spcBef>
              <a:spcAft>
                <a:spcPts val="0"/>
              </a:spcAft>
              <a:buSzPts val="6400"/>
              <a:buNone/>
              <a:defRPr sz="6400"/>
            </a:lvl8pPr>
            <a:lvl9pPr lvl="8" algn="ctr">
              <a:spcBef>
                <a:spcPts val="0"/>
              </a:spcBef>
              <a:spcAft>
                <a:spcPts val="0"/>
              </a:spcAft>
              <a:buSzPts val="6400"/>
              <a:buNone/>
              <a:defRPr sz="6400"/>
            </a:lvl9pPr>
          </a:lstStyle>
          <a:p/>
        </p:txBody>
      </p:sp>
      <p:sp>
        <p:nvSpPr>
          <p:cNvPr id="19" name="Google Shape;19;p2"/>
          <p:cNvSpPr txBox="1"/>
          <p:nvPr>
            <p:ph idx="1" type="subTitle"/>
          </p:nvPr>
        </p:nvSpPr>
        <p:spPr>
          <a:xfrm>
            <a:off x="895000" y="4233168"/>
            <a:ext cx="10401900" cy="1056900"/>
          </a:xfrm>
          <a:prstGeom prst="rect">
            <a:avLst/>
          </a:prstGeom>
        </p:spPr>
        <p:txBody>
          <a:bodyPr anchorCtr="0" anchor="t" bIns="121900" lIns="121900" spcFirstLastPara="1" rIns="121900" wrap="square" tIns="12190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0" name="Google Shape;20;p2"/>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 name="Shape 21"/>
        <p:cNvGrpSpPr/>
        <p:nvPr/>
      </p:nvGrpSpPr>
      <p:grpSpPr>
        <a:xfrm>
          <a:off x="0" y="0"/>
          <a:ext cx="0" cy="0"/>
          <a:chOff x="0" y="0"/>
          <a:chExt cx="0" cy="0"/>
        </a:xfrm>
      </p:grpSpPr>
      <p:sp>
        <p:nvSpPr>
          <p:cNvPr id="22" name="Google Shape;22;p3"/>
          <p:cNvSpPr txBox="1"/>
          <p:nvPr>
            <p:ph type="title"/>
          </p:nvPr>
        </p:nvSpPr>
        <p:spPr>
          <a:xfrm>
            <a:off x="895000" y="2855000"/>
            <a:ext cx="10469700" cy="1148100"/>
          </a:xfrm>
          <a:prstGeom prst="rect">
            <a:avLst/>
          </a:prstGeom>
        </p:spPr>
        <p:txBody>
          <a:bodyPr anchorCtr="0" anchor="ctr" bIns="121900" lIns="121900" spcFirstLastPara="1" rIns="121900" wrap="square" tIns="12190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23" name="Google Shape;23;p3"/>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4" name="Shape 24"/>
        <p:cNvGrpSpPr/>
        <p:nvPr/>
      </p:nvGrpSpPr>
      <p:grpSpPr>
        <a:xfrm>
          <a:off x="0" y="0"/>
          <a:ext cx="0" cy="0"/>
          <a:chOff x="0" y="0"/>
          <a:chExt cx="0" cy="0"/>
        </a:xfrm>
      </p:grpSpPr>
      <p:sp>
        <p:nvSpPr>
          <p:cNvPr id="25" name="Google Shape;25;p4"/>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
        <p:nvSpPr>
          <p:cNvPr id="26" name="Google Shape;26;p4"/>
          <p:cNvSpPr txBox="1"/>
          <p:nvPr>
            <p:ph idx="1" type="body"/>
          </p:nvPr>
        </p:nvSpPr>
        <p:spPr>
          <a:xfrm>
            <a:off x="415600" y="1536633"/>
            <a:ext cx="11360700" cy="4555200"/>
          </a:xfrm>
          <a:prstGeom prst="rect">
            <a:avLst/>
          </a:prstGeom>
        </p:spPr>
        <p:txBody>
          <a:bodyPr anchorCtr="0" anchor="t" bIns="121900" lIns="121900" spcFirstLastPara="1" rIns="121900" wrap="square" tIns="121900">
            <a:normAutofit/>
          </a:bodyPr>
          <a:lstStyle>
            <a:lvl1pPr indent="-381000" lvl="0" marL="457200">
              <a:spcBef>
                <a:spcPts val="0"/>
              </a:spcBef>
              <a:spcAft>
                <a:spcPts val="0"/>
              </a:spcAft>
              <a:buSzPts val="2400"/>
              <a:buChar char="●"/>
              <a:defRPr/>
            </a:lvl1pPr>
            <a:lvl2pPr indent="-349250" lvl="1" marL="914400">
              <a:spcBef>
                <a:spcPts val="0"/>
              </a:spcBef>
              <a:spcAft>
                <a:spcPts val="0"/>
              </a:spcAft>
              <a:buSzPts val="1900"/>
              <a:buChar char="○"/>
              <a:defRPr/>
            </a:lvl2pPr>
            <a:lvl3pPr indent="-349250" lvl="2" marL="1371600">
              <a:spcBef>
                <a:spcPts val="0"/>
              </a:spcBef>
              <a:spcAft>
                <a:spcPts val="0"/>
              </a:spcAft>
              <a:buSzPts val="1900"/>
              <a:buChar char="■"/>
              <a:defRPr/>
            </a:lvl3pPr>
            <a:lvl4pPr indent="-349250" lvl="3" marL="1828800">
              <a:spcBef>
                <a:spcPts val="0"/>
              </a:spcBef>
              <a:spcAft>
                <a:spcPts val="0"/>
              </a:spcAft>
              <a:buSzPts val="1900"/>
              <a:buChar char="●"/>
              <a:defRPr/>
            </a:lvl4pPr>
            <a:lvl5pPr indent="-349250" lvl="4" marL="2286000">
              <a:spcBef>
                <a:spcPts val="0"/>
              </a:spcBef>
              <a:spcAft>
                <a:spcPts val="0"/>
              </a:spcAft>
              <a:buSzPts val="1900"/>
              <a:buChar char="○"/>
              <a:defRPr/>
            </a:lvl5pPr>
            <a:lvl6pPr indent="-349250" lvl="5" marL="2743200">
              <a:spcBef>
                <a:spcPts val="0"/>
              </a:spcBef>
              <a:spcAft>
                <a:spcPts val="0"/>
              </a:spcAft>
              <a:buSzPts val="1900"/>
              <a:buChar char="■"/>
              <a:defRPr/>
            </a:lvl6pPr>
            <a:lvl7pPr indent="-349250" lvl="6" marL="3200400">
              <a:spcBef>
                <a:spcPts val="0"/>
              </a:spcBef>
              <a:spcAft>
                <a:spcPts val="0"/>
              </a:spcAft>
              <a:buSzPts val="1900"/>
              <a:buChar char="●"/>
              <a:defRPr/>
            </a:lvl7pPr>
            <a:lvl8pPr indent="-349250" lvl="7" marL="3657600">
              <a:spcBef>
                <a:spcPts val="0"/>
              </a:spcBef>
              <a:spcAft>
                <a:spcPts val="0"/>
              </a:spcAft>
              <a:buSzPts val="1900"/>
              <a:buChar char="○"/>
              <a:defRPr/>
            </a:lvl8pPr>
            <a:lvl9pPr indent="-349250" lvl="8" marL="4114800">
              <a:spcBef>
                <a:spcPts val="0"/>
              </a:spcBef>
              <a:spcAft>
                <a:spcPts val="0"/>
              </a:spcAft>
              <a:buSzPts val="1900"/>
              <a:buChar char="■"/>
              <a:defRPr/>
            </a:lvl9pPr>
          </a:lstStyle>
          <a:p/>
        </p:txBody>
      </p:sp>
      <p:sp>
        <p:nvSpPr>
          <p:cNvPr id="27" name="Google Shape;27;p4"/>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8" name="Shape 28"/>
        <p:cNvGrpSpPr/>
        <p:nvPr/>
      </p:nvGrpSpPr>
      <p:grpSpPr>
        <a:xfrm>
          <a:off x="0" y="0"/>
          <a:ext cx="0" cy="0"/>
          <a:chOff x="0" y="0"/>
          <a:chExt cx="0" cy="0"/>
        </a:xfrm>
      </p:grpSpPr>
      <p:sp>
        <p:nvSpPr>
          <p:cNvPr id="29" name="Google Shape;29;p5"/>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
        <p:nvSpPr>
          <p:cNvPr id="30" name="Google Shape;30;p5"/>
          <p:cNvSpPr txBox="1"/>
          <p:nvPr>
            <p:ph idx="1" type="body"/>
          </p:nvPr>
        </p:nvSpPr>
        <p:spPr>
          <a:xfrm>
            <a:off x="415600" y="1536633"/>
            <a:ext cx="5333100" cy="45552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31" name="Google Shape;31;p5"/>
          <p:cNvSpPr txBox="1"/>
          <p:nvPr>
            <p:ph idx="2" type="body"/>
          </p:nvPr>
        </p:nvSpPr>
        <p:spPr>
          <a:xfrm>
            <a:off x="6443200" y="1536633"/>
            <a:ext cx="5333100" cy="45552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32" name="Google Shape;32;p5"/>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3" name="Shape 33"/>
        <p:cNvGrpSpPr/>
        <p:nvPr/>
      </p:nvGrpSpPr>
      <p:grpSpPr>
        <a:xfrm>
          <a:off x="0" y="0"/>
          <a:ext cx="0" cy="0"/>
          <a:chOff x="0" y="0"/>
          <a:chExt cx="0" cy="0"/>
        </a:xfrm>
      </p:grpSpPr>
      <p:sp>
        <p:nvSpPr>
          <p:cNvPr id="34" name="Google Shape;34;p6"/>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
        <p:nvSpPr>
          <p:cNvPr id="35" name="Google Shape;35;p6"/>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sp>
        <p:nvSpPr>
          <p:cNvPr id="37" name="Google Shape;37;p7"/>
          <p:cNvSpPr txBox="1"/>
          <p:nvPr>
            <p:ph type="title"/>
          </p:nvPr>
        </p:nvSpPr>
        <p:spPr>
          <a:xfrm>
            <a:off x="415600" y="740800"/>
            <a:ext cx="3744000" cy="1007700"/>
          </a:xfrm>
          <a:prstGeom prst="rect">
            <a:avLst/>
          </a:prstGeom>
        </p:spPr>
        <p:txBody>
          <a:bodyPr anchorCtr="0" anchor="b" bIns="121900" lIns="121900" spcFirstLastPara="1" rIns="121900" wrap="square" tIns="121900">
            <a:normAutofit/>
          </a:bodyPr>
          <a:lstStyle>
            <a:lvl1pPr lvl="0">
              <a:spcBef>
                <a:spcPts val="0"/>
              </a:spcBef>
              <a:spcAft>
                <a:spcPts val="0"/>
              </a:spcAft>
              <a:buSzPts val="3200"/>
              <a:buNone/>
              <a:defRPr sz="32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p:txBody>
      </p:sp>
      <p:sp>
        <p:nvSpPr>
          <p:cNvPr id="38" name="Google Shape;38;p7"/>
          <p:cNvSpPr txBox="1"/>
          <p:nvPr>
            <p:ph idx="1" type="body"/>
          </p:nvPr>
        </p:nvSpPr>
        <p:spPr>
          <a:xfrm>
            <a:off x="415600" y="1852800"/>
            <a:ext cx="3744000" cy="4239300"/>
          </a:xfrm>
          <a:prstGeom prst="rect">
            <a:avLst/>
          </a:prstGeom>
        </p:spPr>
        <p:txBody>
          <a:bodyPr anchorCtr="0" anchor="t" bIns="121900" lIns="121900" spcFirstLastPara="1" rIns="121900" wrap="square" tIns="121900">
            <a:normAutofit/>
          </a:bodyPr>
          <a:lstStyle>
            <a:lvl1pPr indent="-330200" lvl="0" marL="457200">
              <a:spcBef>
                <a:spcPts val="0"/>
              </a:spcBef>
              <a:spcAft>
                <a:spcPts val="0"/>
              </a:spcAft>
              <a:buSzPts val="1600"/>
              <a:buChar char="●"/>
              <a:defRPr sz="16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39" name="Google Shape;39;p7"/>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40" name="Shape 40"/>
        <p:cNvGrpSpPr/>
        <p:nvPr/>
      </p:nvGrpSpPr>
      <p:grpSpPr>
        <a:xfrm>
          <a:off x="0" y="0"/>
          <a:ext cx="0" cy="0"/>
          <a:chOff x="0" y="0"/>
          <a:chExt cx="0" cy="0"/>
        </a:xfrm>
      </p:grpSpPr>
      <p:sp>
        <p:nvSpPr>
          <p:cNvPr id="41" name="Google Shape;41;p8"/>
          <p:cNvSpPr txBox="1"/>
          <p:nvPr>
            <p:ph type="title"/>
          </p:nvPr>
        </p:nvSpPr>
        <p:spPr>
          <a:xfrm>
            <a:off x="653667" y="701800"/>
            <a:ext cx="8302800" cy="5454300"/>
          </a:xfrm>
          <a:prstGeom prst="rect">
            <a:avLst/>
          </a:prstGeom>
        </p:spPr>
        <p:txBody>
          <a:bodyPr anchorCtr="0" anchor="ctr" bIns="121900" lIns="121900" spcFirstLastPara="1" rIns="121900" wrap="square" tIns="121900">
            <a:normAutofit/>
          </a:bodyPr>
          <a:lstStyle>
            <a:lvl1pPr lvl="0">
              <a:spcBef>
                <a:spcPts val="0"/>
              </a:spcBef>
              <a:spcAft>
                <a:spcPts val="0"/>
              </a:spcAft>
              <a:buClr>
                <a:schemeClr val="lt1"/>
              </a:buClr>
              <a:buSzPts val="6400"/>
              <a:buNone/>
              <a:defRPr sz="6400">
                <a:solidFill>
                  <a:schemeClr val="lt1"/>
                </a:solidFill>
              </a:defRPr>
            </a:lvl1pPr>
            <a:lvl2pPr lvl="1">
              <a:spcBef>
                <a:spcPts val="0"/>
              </a:spcBef>
              <a:spcAft>
                <a:spcPts val="0"/>
              </a:spcAft>
              <a:buClr>
                <a:schemeClr val="lt1"/>
              </a:buClr>
              <a:buSzPts val="6400"/>
              <a:buNone/>
              <a:defRPr sz="6400">
                <a:solidFill>
                  <a:schemeClr val="lt1"/>
                </a:solidFill>
              </a:defRPr>
            </a:lvl2pPr>
            <a:lvl3pPr lvl="2">
              <a:spcBef>
                <a:spcPts val="0"/>
              </a:spcBef>
              <a:spcAft>
                <a:spcPts val="0"/>
              </a:spcAft>
              <a:buClr>
                <a:schemeClr val="lt1"/>
              </a:buClr>
              <a:buSzPts val="6400"/>
              <a:buNone/>
              <a:defRPr sz="6400">
                <a:solidFill>
                  <a:schemeClr val="lt1"/>
                </a:solidFill>
              </a:defRPr>
            </a:lvl3pPr>
            <a:lvl4pPr lvl="3">
              <a:spcBef>
                <a:spcPts val="0"/>
              </a:spcBef>
              <a:spcAft>
                <a:spcPts val="0"/>
              </a:spcAft>
              <a:buClr>
                <a:schemeClr val="lt1"/>
              </a:buClr>
              <a:buSzPts val="6400"/>
              <a:buNone/>
              <a:defRPr sz="6400">
                <a:solidFill>
                  <a:schemeClr val="lt1"/>
                </a:solidFill>
              </a:defRPr>
            </a:lvl4pPr>
            <a:lvl5pPr lvl="4">
              <a:spcBef>
                <a:spcPts val="0"/>
              </a:spcBef>
              <a:spcAft>
                <a:spcPts val="0"/>
              </a:spcAft>
              <a:buClr>
                <a:schemeClr val="lt1"/>
              </a:buClr>
              <a:buSzPts val="6400"/>
              <a:buNone/>
              <a:defRPr sz="6400">
                <a:solidFill>
                  <a:schemeClr val="lt1"/>
                </a:solidFill>
              </a:defRPr>
            </a:lvl5pPr>
            <a:lvl6pPr lvl="5">
              <a:spcBef>
                <a:spcPts val="0"/>
              </a:spcBef>
              <a:spcAft>
                <a:spcPts val="0"/>
              </a:spcAft>
              <a:buClr>
                <a:schemeClr val="lt1"/>
              </a:buClr>
              <a:buSzPts val="6400"/>
              <a:buNone/>
              <a:defRPr sz="6400">
                <a:solidFill>
                  <a:schemeClr val="lt1"/>
                </a:solidFill>
              </a:defRPr>
            </a:lvl6pPr>
            <a:lvl7pPr lvl="6">
              <a:spcBef>
                <a:spcPts val="0"/>
              </a:spcBef>
              <a:spcAft>
                <a:spcPts val="0"/>
              </a:spcAft>
              <a:buClr>
                <a:schemeClr val="lt1"/>
              </a:buClr>
              <a:buSzPts val="6400"/>
              <a:buNone/>
              <a:defRPr sz="6400">
                <a:solidFill>
                  <a:schemeClr val="lt1"/>
                </a:solidFill>
              </a:defRPr>
            </a:lvl7pPr>
            <a:lvl8pPr lvl="7">
              <a:spcBef>
                <a:spcPts val="0"/>
              </a:spcBef>
              <a:spcAft>
                <a:spcPts val="0"/>
              </a:spcAft>
              <a:buClr>
                <a:schemeClr val="lt1"/>
              </a:buClr>
              <a:buSzPts val="6400"/>
              <a:buNone/>
              <a:defRPr sz="6400">
                <a:solidFill>
                  <a:schemeClr val="lt1"/>
                </a:solidFill>
              </a:defRPr>
            </a:lvl8pPr>
            <a:lvl9pPr lvl="8">
              <a:spcBef>
                <a:spcPts val="0"/>
              </a:spcBef>
              <a:spcAft>
                <a:spcPts val="0"/>
              </a:spcAft>
              <a:buClr>
                <a:schemeClr val="lt1"/>
              </a:buClr>
              <a:buSzPts val="6400"/>
              <a:buNone/>
              <a:defRPr sz="6400">
                <a:solidFill>
                  <a:schemeClr val="lt1"/>
                </a:solidFill>
              </a:defRPr>
            </a:lvl9pPr>
          </a:lstStyle>
          <a:p/>
        </p:txBody>
      </p:sp>
      <p:sp>
        <p:nvSpPr>
          <p:cNvPr id="42" name="Google Shape;42;p8"/>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3" name="Shape 43"/>
        <p:cNvGrpSpPr/>
        <p:nvPr/>
      </p:nvGrpSpPr>
      <p:grpSpPr>
        <a:xfrm>
          <a:off x="0" y="0"/>
          <a:ext cx="0" cy="0"/>
          <a:chOff x="0" y="0"/>
          <a:chExt cx="0" cy="0"/>
        </a:xfrm>
      </p:grpSpPr>
      <p:sp>
        <p:nvSpPr>
          <p:cNvPr id="44" name="Google Shape;44;p9"/>
          <p:cNvSpPr/>
          <p:nvPr/>
        </p:nvSpPr>
        <p:spPr>
          <a:xfrm>
            <a:off x="6096000" y="0"/>
            <a:ext cx="6096000" cy="6858000"/>
          </a:xfrm>
          <a:prstGeom prst="rect">
            <a:avLst/>
          </a:prstGeom>
          <a:solidFill>
            <a:schemeClr val="dk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cxnSp>
        <p:nvCxnSpPr>
          <p:cNvPr id="45" name="Google Shape;45;p9"/>
          <p:cNvCxnSpPr/>
          <p:nvPr/>
        </p:nvCxnSpPr>
        <p:spPr>
          <a:xfrm>
            <a:off x="6706233" y="5994000"/>
            <a:ext cx="624300" cy="0"/>
          </a:xfrm>
          <a:prstGeom prst="straightConnector1">
            <a:avLst/>
          </a:prstGeom>
          <a:noFill/>
          <a:ln cap="flat" cmpd="sng" w="25400">
            <a:solidFill>
              <a:schemeClr val="lt1"/>
            </a:solidFill>
            <a:prstDash val="solid"/>
            <a:round/>
            <a:headEnd len="sm" w="sm" type="none"/>
            <a:tailEnd len="sm" w="sm" type="none"/>
          </a:ln>
        </p:spPr>
      </p:cxnSp>
      <p:sp>
        <p:nvSpPr>
          <p:cNvPr id="46" name="Google Shape;46;p9"/>
          <p:cNvSpPr txBox="1"/>
          <p:nvPr>
            <p:ph type="title"/>
          </p:nvPr>
        </p:nvSpPr>
        <p:spPr>
          <a:xfrm>
            <a:off x="354000" y="1441867"/>
            <a:ext cx="5393700" cy="22803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5600"/>
              <a:buNone/>
              <a:defRPr sz="5600"/>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p:txBody>
      </p:sp>
      <p:sp>
        <p:nvSpPr>
          <p:cNvPr id="47" name="Google Shape;47;p9"/>
          <p:cNvSpPr txBox="1"/>
          <p:nvPr>
            <p:ph idx="1" type="subTitle"/>
          </p:nvPr>
        </p:nvSpPr>
        <p:spPr>
          <a:xfrm>
            <a:off x="354000" y="3793601"/>
            <a:ext cx="5393700" cy="1794000"/>
          </a:xfrm>
          <a:prstGeom prst="rect">
            <a:avLst/>
          </a:prstGeom>
        </p:spPr>
        <p:txBody>
          <a:bodyPr anchorCtr="0" anchor="t" bIns="121900" lIns="121900" spcFirstLastPara="1" rIns="121900" wrap="square" tIns="121900">
            <a:normAutofit/>
          </a:bodyPr>
          <a:lstStyle>
            <a:lvl1pPr lvl="0" algn="ctr">
              <a:lnSpc>
                <a:spcPct val="100000"/>
              </a:lnSpc>
              <a:spcBef>
                <a:spcPts val="0"/>
              </a:spcBef>
              <a:spcAft>
                <a:spcPts val="0"/>
              </a:spcAft>
              <a:buClr>
                <a:schemeClr val="dk1"/>
              </a:buClr>
              <a:buSzPts val="2800"/>
              <a:buNone/>
              <a:defRPr sz="2800">
                <a:solidFill>
                  <a:schemeClr val="dk1"/>
                </a:solidFill>
              </a:defRPr>
            </a:lvl1pPr>
            <a:lvl2pPr lvl="1" algn="ctr">
              <a:lnSpc>
                <a:spcPct val="100000"/>
              </a:lnSpc>
              <a:spcBef>
                <a:spcPts val="0"/>
              </a:spcBef>
              <a:spcAft>
                <a:spcPts val="0"/>
              </a:spcAft>
              <a:buClr>
                <a:schemeClr val="dk1"/>
              </a:buClr>
              <a:buSzPts val="2800"/>
              <a:buNone/>
              <a:defRPr sz="2800">
                <a:solidFill>
                  <a:schemeClr val="dk1"/>
                </a:solidFill>
              </a:defRPr>
            </a:lvl2pPr>
            <a:lvl3pPr lvl="2" algn="ctr">
              <a:lnSpc>
                <a:spcPct val="100000"/>
              </a:lnSpc>
              <a:spcBef>
                <a:spcPts val="0"/>
              </a:spcBef>
              <a:spcAft>
                <a:spcPts val="0"/>
              </a:spcAft>
              <a:buClr>
                <a:schemeClr val="dk1"/>
              </a:buClr>
              <a:buSzPts val="2800"/>
              <a:buNone/>
              <a:defRPr sz="2800">
                <a:solidFill>
                  <a:schemeClr val="dk1"/>
                </a:solidFill>
              </a:defRPr>
            </a:lvl3pPr>
            <a:lvl4pPr lvl="3" algn="ctr">
              <a:lnSpc>
                <a:spcPct val="100000"/>
              </a:lnSpc>
              <a:spcBef>
                <a:spcPts val="0"/>
              </a:spcBef>
              <a:spcAft>
                <a:spcPts val="0"/>
              </a:spcAft>
              <a:buClr>
                <a:schemeClr val="dk1"/>
              </a:buClr>
              <a:buSzPts val="2800"/>
              <a:buNone/>
              <a:defRPr sz="2800">
                <a:solidFill>
                  <a:schemeClr val="dk1"/>
                </a:solidFill>
              </a:defRPr>
            </a:lvl4pPr>
            <a:lvl5pPr lvl="4" algn="ctr">
              <a:lnSpc>
                <a:spcPct val="100000"/>
              </a:lnSpc>
              <a:spcBef>
                <a:spcPts val="0"/>
              </a:spcBef>
              <a:spcAft>
                <a:spcPts val="0"/>
              </a:spcAft>
              <a:buClr>
                <a:schemeClr val="dk1"/>
              </a:buClr>
              <a:buSzPts val="2800"/>
              <a:buNone/>
              <a:defRPr sz="2800">
                <a:solidFill>
                  <a:schemeClr val="dk1"/>
                </a:solidFill>
              </a:defRPr>
            </a:lvl5pPr>
            <a:lvl6pPr lvl="5" algn="ctr">
              <a:lnSpc>
                <a:spcPct val="100000"/>
              </a:lnSpc>
              <a:spcBef>
                <a:spcPts val="0"/>
              </a:spcBef>
              <a:spcAft>
                <a:spcPts val="0"/>
              </a:spcAft>
              <a:buClr>
                <a:schemeClr val="dk1"/>
              </a:buClr>
              <a:buSzPts val="2800"/>
              <a:buNone/>
              <a:defRPr sz="2800">
                <a:solidFill>
                  <a:schemeClr val="dk1"/>
                </a:solidFill>
              </a:defRPr>
            </a:lvl6pPr>
            <a:lvl7pPr lvl="6" algn="ctr">
              <a:lnSpc>
                <a:spcPct val="100000"/>
              </a:lnSpc>
              <a:spcBef>
                <a:spcPts val="0"/>
              </a:spcBef>
              <a:spcAft>
                <a:spcPts val="0"/>
              </a:spcAft>
              <a:buClr>
                <a:schemeClr val="dk1"/>
              </a:buClr>
              <a:buSzPts val="2800"/>
              <a:buNone/>
              <a:defRPr sz="2800">
                <a:solidFill>
                  <a:schemeClr val="dk1"/>
                </a:solidFill>
              </a:defRPr>
            </a:lvl7pPr>
            <a:lvl8pPr lvl="7" algn="ctr">
              <a:lnSpc>
                <a:spcPct val="100000"/>
              </a:lnSpc>
              <a:spcBef>
                <a:spcPts val="0"/>
              </a:spcBef>
              <a:spcAft>
                <a:spcPts val="0"/>
              </a:spcAft>
              <a:buClr>
                <a:schemeClr val="dk1"/>
              </a:buClr>
              <a:buSzPts val="2800"/>
              <a:buNone/>
              <a:defRPr sz="2800">
                <a:solidFill>
                  <a:schemeClr val="dk1"/>
                </a:solidFill>
              </a:defRPr>
            </a:lvl8pPr>
            <a:lvl9pPr lvl="8" algn="ctr">
              <a:lnSpc>
                <a:spcPct val="100000"/>
              </a:lnSpc>
              <a:spcBef>
                <a:spcPts val="0"/>
              </a:spcBef>
              <a:spcAft>
                <a:spcPts val="0"/>
              </a:spcAft>
              <a:buClr>
                <a:schemeClr val="dk1"/>
              </a:buClr>
              <a:buSzPts val="2800"/>
              <a:buNone/>
              <a:defRPr sz="2800">
                <a:solidFill>
                  <a:schemeClr val="dk1"/>
                </a:solidFill>
              </a:defRPr>
            </a:lvl9pPr>
          </a:lstStyle>
          <a:p/>
        </p:txBody>
      </p:sp>
      <p:sp>
        <p:nvSpPr>
          <p:cNvPr id="48" name="Google Shape;48;p9"/>
          <p:cNvSpPr txBox="1"/>
          <p:nvPr>
            <p:ph idx="2" type="body"/>
          </p:nvPr>
        </p:nvSpPr>
        <p:spPr>
          <a:xfrm>
            <a:off x="6586000" y="965600"/>
            <a:ext cx="5115900" cy="4926900"/>
          </a:xfrm>
          <a:prstGeom prst="rect">
            <a:avLst/>
          </a:prstGeom>
        </p:spPr>
        <p:txBody>
          <a:bodyPr anchorCtr="0" anchor="ctr" bIns="121900" lIns="121900" spcFirstLastPara="1" rIns="121900" wrap="square" tIns="121900">
            <a:normAutofit/>
          </a:bodyPr>
          <a:lstStyle>
            <a:lvl1pPr indent="-381000" lvl="0" marL="457200">
              <a:spcBef>
                <a:spcPts val="0"/>
              </a:spcBef>
              <a:spcAft>
                <a:spcPts val="0"/>
              </a:spcAft>
              <a:buClr>
                <a:schemeClr val="lt1"/>
              </a:buClr>
              <a:buSzPts val="2400"/>
              <a:buChar char="●"/>
              <a:defRPr>
                <a:solidFill>
                  <a:schemeClr val="lt1"/>
                </a:solidFill>
              </a:defRPr>
            </a:lvl1pPr>
            <a:lvl2pPr indent="-349250" lvl="1" marL="914400">
              <a:spcBef>
                <a:spcPts val="0"/>
              </a:spcBef>
              <a:spcAft>
                <a:spcPts val="0"/>
              </a:spcAft>
              <a:buClr>
                <a:schemeClr val="lt1"/>
              </a:buClr>
              <a:buSzPts val="1900"/>
              <a:buChar char="○"/>
              <a:defRPr>
                <a:solidFill>
                  <a:schemeClr val="lt1"/>
                </a:solidFill>
              </a:defRPr>
            </a:lvl2pPr>
            <a:lvl3pPr indent="-349250" lvl="2" marL="1371600">
              <a:spcBef>
                <a:spcPts val="0"/>
              </a:spcBef>
              <a:spcAft>
                <a:spcPts val="0"/>
              </a:spcAft>
              <a:buClr>
                <a:schemeClr val="lt1"/>
              </a:buClr>
              <a:buSzPts val="1900"/>
              <a:buChar char="■"/>
              <a:defRPr>
                <a:solidFill>
                  <a:schemeClr val="lt1"/>
                </a:solidFill>
              </a:defRPr>
            </a:lvl3pPr>
            <a:lvl4pPr indent="-349250" lvl="3" marL="1828800">
              <a:spcBef>
                <a:spcPts val="0"/>
              </a:spcBef>
              <a:spcAft>
                <a:spcPts val="0"/>
              </a:spcAft>
              <a:buClr>
                <a:schemeClr val="lt1"/>
              </a:buClr>
              <a:buSzPts val="1900"/>
              <a:buChar char="●"/>
              <a:defRPr>
                <a:solidFill>
                  <a:schemeClr val="lt1"/>
                </a:solidFill>
              </a:defRPr>
            </a:lvl4pPr>
            <a:lvl5pPr indent="-349250" lvl="4" marL="2286000">
              <a:spcBef>
                <a:spcPts val="0"/>
              </a:spcBef>
              <a:spcAft>
                <a:spcPts val="0"/>
              </a:spcAft>
              <a:buClr>
                <a:schemeClr val="lt1"/>
              </a:buClr>
              <a:buSzPts val="1900"/>
              <a:buChar char="○"/>
              <a:defRPr>
                <a:solidFill>
                  <a:schemeClr val="lt1"/>
                </a:solidFill>
              </a:defRPr>
            </a:lvl5pPr>
            <a:lvl6pPr indent="-349250" lvl="5" marL="2743200">
              <a:spcBef>
                <a:spcPts val="0"/>
              </a:spcBef>
              <a:spcAft>
                <a:spcPts val="0"/>
              </a:spcAft>
              <a:buClr>
                <a:schemeClr val="lt1"/>
              </a:buClr>
              <a:buSzPts val="1900"/>
              <a:buChar char="■"/>
              <a:defRPr>
                <a:solidFill>
                  <a:schemeClr val="lt1"/>
                </a:solidFill>
              </a:defRPr>
            </a:lvl6pPr>
            <a:lvl7pPr indent="-349250" lvl="6" marL="3200400">
              <a:spcBef>
                <a:spcPts val="0"/>
              </a:spcBef>
              <a:spcAft>
                <a:spcPts val="0"/>
              </a:spcAft>
              <a:buClr>
                <a:schemeClr val="lt1"/>
              </a:buClr>
              <a:buSzPts val="1900"/>
              <a:buChar char="●"/>
              <a:defRPr>
                <a:solidFill>
                  <a:schemeClr val="lt1"/>
                </a:solidFill>
              </a:defRPr>
            </a:lvl7pPr>
            <a:lvl8pPr indent="-349250" lvl="7" marL="3657600">
              <a:spcBef>
                <a:spcPts val="0"/>
              </a:spcBef>
              <a:spcAft>
                <a:spcPts val="0"/>
              </a:spcAft>
              <a:buClr>
                <a:schemeClr val="lt1"/>
              </a:buClr>
              <a:buSzPts val="1900"/>
              <a:buChar char="○"/>
              <a:defRPr>
                <a:solidFill>
                  <a:schemeClr val="lt1"/>
                </a:solidFill>
              </a:defRPr>
            </a:lvl8pPr>
            <a:lvl9pPr indent="-349250" lvl="8" marL="4114800">
              <a:spcBef>
                <a:spcPts val="0"/>
              </a:spcBef>
              <a:spcAft>
                <a:spcPts val="0"/>
              </a:spcAft>
              <a:buClr>
                <a:schemeClr val="lt1"/>
              </a:buClr>
              <a:buSzPts val="1900"/>
              <a:buChar char="■"/>
              <a:defRPr>
                <a:solidFill>
                  <a:schemeClr val="lt1"/>
                </a:solidFill>
              </a:defRPr>
            </a:lvl9pPr>
          </a:lstStyle>
          <a:p/>
        </p:txBody>
      </p:sp>
      <p:sp>
        <p:nvSpPr>
          <p:cNvPr id="49" name="Google Shape;49;p9"/>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0" name="Shape 50"/>
        <p:cNvGrpSpPr/>
        <p:nvPr/>
      </p:nvGrpSpPr>
      <p:grpSpPr>
        <a:xfrm>
          <a:off x="0" y="0"/>
          <a:ext cx="0" cy="0"/>
          <a:chOff x="0" y="0"/>
          <a:chExt cx="0" cy="0"/>
        </a:xfrm>
      </p:grpSpPr>
      <p:sp>
        <p:nvSpPr>
          <p:cNvPr id="51" name="Google Shape;51;p10"/>
          <p:cNvSpPr txBox="1"/>
          <p:nvPr>
            <p:ph idx="1" type="body"/>
          </p:nvPr>
        </p:nvSpPr>
        <p:spPr>
          <a:xfrm>
            <a:off x="415600" y="5640767"/>
            <a:ext cx="7998300" cy="806700"/>
          </a:xfrm>
          <a:prstGeom prst="rect">
            <a:avLst/>
          </a:prstGeom>
        </p:spPr>
        <p:txBody>
          <a:bodyPr anchorCtr="0" anchor="ctr" bIns="121900" lIns="121900" spcFirstLastPara="1" rIns="121900" wrap="square" tIns="121900">
            <a:normAutofit/>
          </a:bodyPr>
          <a:lstStyle>
            <a:lvl1pPr indent="-228600" lvl="0" marL="457200">
              <a:lnSpc>
                <a:spcPct val="100000"/>
              </a:lnSpc>
              <a:spcBef>
                <a:spcPts val="0"/>
              </a:spcBef>
              <a:spcAft>
                <a:spcPts val="0"/>
              </a:spcAft>
              <a:buClr>
                <a:schemeClr val="dk1"/>
              </a:buClr>
              <a:buSzPts val="2800"/>
              <a:buFont typeface="Oswald"/>
              <a:buNone/>
              <a:defRPr sz="2800">
                <a:solidFill>
                  <a:schemeClr val="dk1"/>
                </a:solidFill>
                <a:latin typeface="Oswald"/>
                <a:ea typeface="Oswald"/>
                <a:cs typeface="Oswald"/>
                <a:sym typeface="Oswald"/>
              </a:defRPr>
            </a:lvl1pPr>
          </a:lstStyle>
          <a:p/>
        </p:txBody>
      </p:sp>
      <p:sp>
        <p:nvSpPr>
          <p:cNvPr id="52" name="Google Shape;52;p10"/>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3" name="Shape 53"/>
        <p:cNvGrpSpPr/>
        <p:nvPr/>
      </p:nvGrpSpPr>
      <p:grpSpPr>
        <a:xfrm>
          <a:off x="0" y="0"/>
          <a:ext cx="0" cy="0"/>
          <a:chOff x="0" y="0"/>
          <a:chExt cx="0" cy="0"/>
        </a:xfrm>
      </p:grpSpPr>
      <p:sp>
        <p:nvSpPr>
          <p:cNvPr id="54" name="Google Shape;54;p11"/>
          <p:cNvSpPr txBox="1"/>
          <p:nvPr>
            <p:ph hasCustomPrompt="1" type="title"/>
          </p:nvPr>
        </p:nvSpPr>
        <p:spPr>
          <a:xfrm>
            <a:off x="415600" y="1673700"/>
            <a:ext cx="11360700" cy="25209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55" name="Google Shape;55;p11"/>
          <p:cNvSpPr txBox="1"/>
          <p:nvPr>
            <p:ph idx="1" type="body"/>
          </p:nvPr>
        </p:nvSpPr>
        <p:spPr>
          <a:xfrm>
            <a:off x="415600" y="4304567"/>
            <a:ext cx="11360700" cy="1734300"/>
          </a:xfrm>
          <a:prstGeom prst="rect">
            <a:avLst/>
          </a:prstGeom>
        </p:spPr>
        <p:txBody>
          <a:bodyPr anchorCtr="0" anchor="t" bIns="121900" lIns="121900" spcFirstLastPara="1" rIns="121900" wrap="square" tIns="121900">
            <a:normAutofit/>
          </a:bodyPr>
          <a:lstStyle>
            <a:lvl1pPr indent="-381000" lvl="0" marL="457200" algn="ctr">
              <a:spcBef>
                <a:spcPts val="0"/>
              </a:spcBef>
              <a:spcAft>
                <a:spcPts val="0"/>
              </a:spcAft>
              <a:buSzPts val="2400"/>
              <a:buChar char="●"/>
              <a:defRPr/>
            </a:lvl1pPr>
            <a:lvl2pPr indent="-349250" lvl="1" marL="914400" algn="ctr">
              <a:spcBef>
                <a:spcPts val="0"/>
              </a:spcBef>
              <a:spcAft>
                <a:spcPts val="0"/>
              </a:spcAft>
              <a:buSzPts val="1900"/>
              <a:buChar char="○"/>
              <a:defRPr/>
            </a:lvl2pPr>
            <a:lvl3pPr indent="-349250" lvl="2" marL="1371600" algn="ctr">
              <a:spcBef>
                <a:spcPts val="0"/>
              </a:spcBef>
              <a:spcAft>
                <a:spcPts val="0"/>
              </a:spcAft>
              <a:buSzPts val="1900"/>
              <a:buChar char="■"/>
              <a:defRPr/>
            </a:lvl3pPr>
            <a:lvl4pPr indent="-349250" lvl="3" marL="1828800" algn="ctr">
              <a:spcBef>
                <a:spcPts val="0"/>
              </a:spcBef>
              <a:spcAft>
                <a:spcPts val="0"/>
              </a:spcAft>
              <a:buSzPts val="1900"/>
              <a:buChar char="●"/>
              <a:defRPr/>
            </a:lvl4pPr>
            <a:lvl5pPr indent="-349250" lvl="4" marL="2286000" algn="ctr">
              <a:spcBef>
                <a:spcPts val="0"/>
              </a:spcBef>
              <a:spcAft>
                <a:spcPts val="0"/>
              </a:spcAft>
              <a:buSzPts val="1900"/>
              <a:buChar char="○"/>
              <a:defRPr/>
            </a:lvl5pPr>
            <a:lvl6pPr indent="-349250" lvl="5" marL="2743200" algn="ctr">
              <a:spcBef>
                <a:spcPts val="0"/>
              </a:spcBef>
              <a:spcAft>
                <a:spcPts val="0"/>
              </a:spcAft>
              <a:buSzPts val="1900"/>
              <a:buChar char="■"/>
              <a:defRPr/>
            </a:lvl6pPr>
            <a:lvl7pPr indent="-349250" lvl="6" marL="3200400" algn="ctr">
              <a:spcBef>
                <a:spcPts val="0"/>
              </a:spcBef>
              <a:spcAft>
                <a:spcPts val="0"/>
              </a:spcAft>
              <a:buSzPts val="1900"/>
              <a:buChar char="●"/>
              <a:defRPr/>
            </a:lvl7pPr>
            <a:lvl8pPr indent="-349250" lvl="7" marL="3657600" algn="ctr">
              <a:spcBef>
                <a:spcPts val="0"/>
              </a:spcBef>
              <a:spcAft>
                <a:spcPts val="0"/>
              </a:spcAft>
              <a:buSzPts val="1900"/>
              <a:buChar char="○"/>
              <a:defRPr/>
            </a:lvl8pPr>
            <a:lvl9pPr indent="-349250" lvl="8" marL="4114800" algn="ctr">
              <a:spcBef>
                <a:spcPts val="0"/>
              </a:spcBef>
              <a:spcAft>
                <a:spcPts val="0"/>
              </a:spcAft>
              <a:buSzPts val="1900"/>
              <a:buChar char="■"/>
              <a:defRPr/>
            </a:lvl9pPr>
          </a:lstStyle>
          <a:p/>
        </p:txBody>
      </p:sp>
      <p:sp>
        <p:nvSpPr>
          <p:cNvPr id="56" name="Google Shape;56;p11"/>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7" name="Shape 57"/>
        <p:cNvGrpSpPr/>
        <p:nvPr/>
      </p:nvGrpSpPr>
      <p:grpSpPr>
        <a:xfrm>
          <a:off x="0" y="0"/>
          <a:ext cx="0" cy="0"/>
          <a:chOff x="0" y="0"/>
          <a:chExt cx="0" cy="0"/>
        </a:xfrm>
      </p:grpSpPr>
      <p:sp>
        <p:nvSpPr>
          <p:cNvPr id="58" name="Google Shape;58;p12"/>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9" name="Shape 59"/>
        <p:cNvGrpSpPr/>
        <p:nvPr/>
      </p:nvGrpSpPr>
      <p:grpSpPr>
        <a:xfrm>
          <a:off x="0" y="0"/>
          <a:ext cx="0" cy="0"/>
          <a:chOff x="0" y="0"/>
          <a:chExt cx="0" cy="0"/>
        </a:xfrm>
      </p:grpSpPr>
      <p:sp>
        <p:nvSpPr>
          <p:cNvPr id="60" name="Google Shape;60;p13"/>
          <p:cNvSpPr txBox="1"/>
          <p:nvPr>
            <p:ph type="title"/>
          </p:nvPr>
        </p:nvSpPr>
        <p:spPr>
          <a:xfrm>
            <a:off x="646113" y="452718"/>
            <a:ext cx="9404700" cy="14004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13"/>
          <p:cNvSpPr txBox="1"/>
          <p:nvPr>
            <p:ph idx="1" type="body"/>
          </p:nvPr>
        </p:nvSpPr>
        <p:spPr>
          <a:xfrm>
            <a:off x="1103313" y="2052919"/>
            <a:ext cx="8946600" cy="4195500"/>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40" lvl="2" marL="1371600" algn="l">
              <a:lnSpc>
                <a:spcPct val="100000"/>
              </a:lnSpc>
              <a:spcBef>
                <a:spcPts val="1000"/>
              </a:spcBef>
              <a:spcAft>
                <a:spcPts val="0"/>
              </a:spcAft>
              <a:buSzPts val="1440"/>
              <a:buChar char="►"/>
              <a:defRPr/>
            </a:lvl3pPr>
            <a:lvl4pPr indent="-320040" lvl="3" marL="1828800" algn="l">
              <a:lnSpc>
                <a:spcPct val="100000"/>
              </a:lnSpc>
              <a:spcBef>
                <a:spcPts val="1000"/>
              </a:spcBef>
              <a:spcAft>
                <a:spcPts val="0"/>
              </a:spcAft>
              <a:buSzPts val="1440"/>
              <a:buChar char="►"/>
              <a:defRPr/>
            </a:lvl4pPr>
            <a:lvl5pPr indent="-320040" lvl="4" marL="2286000" algn="l">
              <a:lnSpc>
                <a:spcPct val="100000"/>
              </a:lnSpc>
              <a:spcBef>
                <a:spcPts val="1000"/>
              </a:spcBef>
              <a:spcAft>
                <a:spcPts val="0"/>
              </a:spcAft>
              <a:buSzPts val="1440"/>
              <a:buChar char="►"/>
              <a:defRPr/>
            </a:lvl5pPr>
            <a:lvl6pPr indent="-320040" lvl="5" marL="2743200" algn="l">
              <a:lnSpc>
                <a:spcPct val="100000"/>
              </a:lnSpc>
              <a:spcBef>
                <a:spcPts val="1000"/>
              </a:spcBef>
              <a:spcAft>
                <a:spcPts val="0"/>
              </a:spcAft>
              <a:buSzPts val="1440"/>
              <a:buChar char="►"/>
              <a:defRPr/>
            </a:lvl6pPr>
            <a:lvl7pPr indent="-320040"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62" name="Google Shape;62;p13"/>
          <p:cNvSpPr txBox="1"/>
          <p:nvPr>
            <p:ph idx="10" type="dt"/>
          </p:nvPr>
        </p:nvSpPr>
        <p:spPr>
          <a:xfrm rot="5400000">
            <a:off x="10155640" y="1790702"/>
            <a:ext cx="990600" cy="3048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3"/>
          <p:cNvSpPr txBox="1"/>
          <p:nvPr>
            <p:ph idx="11" type="ftr"/>
          </p:nvPr>
        </p:nvSpPr>
        <p:spPr>
          <a:xfrm rot="5400000">
            <a:off x="8951572" y="3225300"/>
            <a:ext cx="3859800" cy="3048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3"/>
          <p:cNvSpPr txBox="1"/>
          <p:nvPr>
            <p:ph idx="12" type="sldNum"/>
          </p:nvPr>
        </p:nvSpPr>
        <p:spPr>
          <a:xfrm>
            <a:off x="10352541" y="295730"/>
            <a:ext cx="838200" cy="767700"/>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1pPr>
            <a:lvl2pPr lvl="1">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2pPr>
            <a:lvl3pPr lvl="2">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3pPr>
            <a:lvl4pPr lvl="3">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4pPr>
            <a:lvl5pPr lvl="4">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5pPr>
            <a:lvl6pPr lvl="5">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6pPr>
            <a:lvl7pPr lvl="6">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7pPr>
            <a:lvl8pPr lvl="7">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8pPr>
            <a:lvl9pPr lvl="8">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9pPr>
          </a:lstStyle>
          <a:p/>
        </p:txBody>
      </p:sp>
      <p:sp>
        <p:nvSpPr>
          <p:cNvPr id="11" name="Google Shape;11;p1"/>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lvl1pPr indent="-381000" lvl="0" marL="457200">
              <a:lnSpc>
                <a:spcPct val="115000"/>
              </a:lnSpc>
              <a:spcBef>
                <a:spcPts val="0"/>
              </a:spcBef>
              <a:spcAft>
                <a:spcPts val="0"/>
              </a:spcAft>
              <a:buClr>
                <a:schemeClr val="accent3"/>
              </a:buClr>
              <a:buSzPts val="2400"/>
              <a:buFont typeface="Average"/>
              <a:buChar char="●"/>
              <a:defRPr sz="2400">
                <a:solidFill>
                  <a:schemeClr val="accent3"/>
                </a:solidFill>
                <a:latin typeface="Average"/>
                <a:ea typeface="Average"/>
                <a:cs typeface="Average"/>
                <a:sym typeface="Average"/>
              </a:defRPr>
            </a:lvl1pPr>
            <a:lvl2pPr indent="-349250" lvl="1" marL="91440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2pPr>
            <a:lvl3pPr indent="-349250" lvl="2" marL="137160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3pPr>
            <a:lvl4pPr indent="-349250" lvl="3" marL="182880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4pPr>
            <a:lvl5pPr indent="-349250" lvl="4" marL="228600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5pPr>
            <a:lvl6pPr indent="-349250" lvl="5" marL="274320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6pPr>
            <a:lvl7pPr indent="-349250" lvl="6" marL="320040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7pPr>
            <a:lvl8pPr indent="-349250" lvl="7" marL="365760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8pPr>
            <a:lvl9pPr indent="-349250" lvl="8" marL="411480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9pPr>
          </a:lstStyle>
          <a:p/>
        </p:txBody>
      </p:sp>
      <p:sp>
        <p:nvSpPr>
          <p:cNvPr id="12" name="Google Shape;12;p1"/>
          <p:cNvSpPr txBox="1"/>
          <p:nvPr>
            <p:ph idx="12" type="sldNum"/>
          </p:nvPr>
        </p:nvSpPr>
        <p:spPr>
          <a:xfrm>
            <a:off x="11320333" y="6241346"/>
            <a:ext cx="731700" cy="524700"/>
          </a:xfrm>
          <a:prstGeom prst="rect">
            <a:avLst/>
          </a:prstGeom>
          <a:noFill/>
          <a:ln>
            <a:noFill/>
          </a:ln>
        </p:spPr>
        <p:txBody>
          <a:bodyPr anchorCtr="0" anchor="ctr" bIns="121900" lIns="121900" spcFirstLastPara="1" rIns="121900" wrap="square" tIns="121900">
            <a:normAutofit/>
          </a:bodyPr>
          <a:lstStyle>
            <a:lvl1pPr lvl="0" algn="r">
              <a:buNone/>
              <a:defRPr sz="1300">
                <a:solidFill>
                  <a:schemeClr val="accent3"/>
                </a:solidFill>
                <a:latin typeface="Average"/>
                <a:ea typeface="Average"/>
                <a:cs typeface="Average"/>
                <a:sym typeface="Average"/>
              </a:defRPr>
            </a:lvl1pPr>
            <a:lvl2pPr lvl="1" algn="r">
              <a:buNone/>
              <a:defRPr sz="1300">
                <a:solidFill>
                  <a:schemeClr val="accent3"/>
                </a:solidFill>
                <a:latin typeface="Average"/>
                <a:ea typeface="Average"/>
                <a:cs typeface="Average"/>
                <a:sym typeface="Average"/>
              </a:defRPr>
            </a:lvl2pPr>
            <a:lvl3pPr lvl="2" algn="r">
              <a:buNone/>
              <a:defRPr sz="1300">
                <a:solidFill>
                  <a:schemeClr val="accent3"/>
                </a:solidFill>
                <a:latin typeface="Average"/>
                <a:ea typeface="Average"/>
                <a:cs typeface="Average"/>
                <a:sym typeface="Average"/>
              </a:defRPr>
            </a:lvl3pPr>
            <a:lvl4pPr lvl="3" algn="r">
              <a:buNone/>
              <a:defRPr sz="1300">
                <a:solidFill>
                  <a:schemeClr val="accent3"/>
                </a:solidFill>
                <a:latin typeface="Average"/>
                <a:ea typeface="Average"/>
                <a:cs typeface="Average"/>
                <a:sym typeface="Average"/>
              </a:defRPr>
            </a:lvl4pPr>
            <a:lvl5pPr lvl="4" algn="r">
              <a:buNone/>
              <a:defRPr sz="1300">
                <a:solidFill>
                  <a:schemeClr val="accent3"/>
                </a:solidFill>
                <a:latin typeface="Average"/>
                <a:ea typeface="Average"/>
                <a:cs typeface="Average"/>
                <a:sym typeface="Average"/>
              </a:defRPr>
            </a:lvl5pPr>
            <a:lvl6pPr lvl="5" algn="r">
              <a:buNone/>
              <a:defRPr sz="1300">
                <a:solidFill>
                  <a:schemeClr val="accent3"/>
                </a:solidFill>
                <a:latin typeface="Average"/>
                <a:ea typeface="Average"/>
                <a:cs typeface="Average"/>
                <a:sym typeface="Average"/>
              </a:defRPr>
            </a:lvl6pPr>
            <a:lvl7pPr lvl="6" algn="r">
              <a:buNone/>
              <a:defRPr sz="1300">
                <a:solidFill>
                  <a:schemeClr val="accent3"/>
                </a:solidFill>
                <a:latin typeface="Average"/>
                <a:ea typeface="Average"/>
                <a:cs typeface="Average"/>
                <a:sym typeface="Average"/>
              </a:defRPr>
            </a:lvl7pPr>
            <a:lvl8pPr lvl="7" algn="r">
              <a:buNone/>
              <a:defRPr sz="1300">
                <a:solidFill>
                  <a:schemeClr val="accent3"/>
                </a:solidFill>
                <a:latin typeface="Average"/>
                <a:ea typeface="Average"/>
                <a:cs typeface="Average"/>
                <a:sym typeface="Average"/>
              </a:defRPr>
            </a:lvl8pPr>
            <a:lvl9pPr lvl="8" algn="r">
              <a:buNone/>
              <a:defRPr sz="13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13.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11.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1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3.jpg"/><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1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4"/>
          <p:cNvSpPr/>
          <p:nvPr/>
        </p:nvSpPr>
        <p:spPr>
          <a:xfrm>
            <a:off x="3741375" y="4331675"/>
            <a:ext cx="4249800" cy="766200"/>
          </a:xfrm>
          <a:prstGeom prst="rect">
            <a:avLst/>
          </a:prstGeom>
          <a:solidFill>
            <a:schemeClr val="lt2"/>
          </a:solidFill>
          <a:ln cap="flat" cmpd="sng" w="9525">
            <a:solidFill>
              <a:schemeClr val="dk1"/>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verage"/>
              <a:ea typeface="Average"/>
              <a:cs typeface="Average"/>
              <a:sym typeface="Average"/>
            </a:endParaRPr>
          </a:p>
        </p:txBody>
      </p:sp>
      <p:sp>
        <p:nvSpPr>
          <p:cNvPr id="71" name="Google Shape;71;p14"/>
          <p:cNvSpPr txBox="1"/>
          <p:nvPr>
            <p:ph type="ctrTitle"/>
          </p:nvPr>
        </p:nvSpPr>
        <p:spPr>
          <a:xfrm>
            <a:off x="643325" y="1259975"/>
            <a:ext cx="10591500" cy="1506000"/>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2"/>
              </a:buClr>
              <a:buSzPts val="8000"/>
              <a:buFont typeface="Century Gothic"/>
              <a:buNone/>
            </a:pPr>
            <a:r>
              <a:rPr b="1" lang="en-US" sz="8000"/>
              <a:t>Endocrine</a:t>
            </a:r>
            <a:r>
              <a:rPr b="1" lang="en-US" sz="8000"/>
              <a:t> Emergencies</a:t>
            </a:r>
            <a:endParaRPr/>
          </a:p>
        </p:txBody>
      </p:sp>
      <p:sp>
        <p:nvSpPr>
          <p:cNvPr id="72" name="Google Shape;72;p14"/>
          <p:cNvSpPr txBox="1"/>
          <p:nvPr>
            <p:ph idx="1" type="subTitle"/>
          </p:nvPr>
        </p:nvSpPr>
        <p:spPr>
          <a:xfrm>
            <a:off x="1683171" y="3118167"/>
            <a:ext cx="8825700" cy="8613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SzPts val="1600"/>
              <a:buNone/>
            </a:pPr>
            <a:r>
              <a:rPr lang="en-US"/>
              <a:t>Aleksandra Schriber </a:t>
            </a:r>
            <a:endParaRPr/>
          </a:p>
          <a:p>
            <a:pPr indent="0" lvl="0" marL="0" rtl="0" algn="ctr">
              <a:lnSpc>
                <a:spcPct val="100000"/>
              </a:lnSpc>
              <a:spcBef>
                <a:spcPts val="1000"/>
              </a:spcBef>
              <a:spcAft>
                <a:spcPts val="0"/>
              </a:spcAft>
              <a:buSzPts val="1600"/>
              <a:buNone/>
            </a:pPr>
            <a:r>
              <a:t/>
            </a:r>
            <a:endParaRPr/>
          </a:p>
        </p:txBody>
      </p:sp>
      <p:pic>
        <p:nvPicPr>
          <p:cNvPr id="73" name="Google Shape;73;p14"/>
          <p:cNvPicPr preferRelativeResize="0"/>
          <p:nvPr/>
        </p:nvPicPr>
        <p:blipFill>
          <a:blip r:embed="rId3">
            <a:alphaModFix/>
          </a:blip>
          <a:stretch>
            <a:fillRect/>
          </a:stretch>
        </p:blipFill>
        <p:spPr>
          <a:xfrm>
            <a:off x="3723150" y="4331667"/>
            <a:ext cx="4286250" cy="742950"/>
          </a:xfrm>
          <a:prstGeom prst="rect">
            <a:avLst/>
          </a:prstGeom>
          <a:noFill/>
          <a:ln cap="flat" cmpd="sng" w="9525">
            <a:solidFill>
              <a:schemeClr val="dk1"/>
            </a:solidFill>
            <a:prstDash val="solid"/>
            <a:round/>
            <a:headEnd len="sm" w="sm" type="none"/>
            <a:tailEnd len="sm" w="sm" type="none"/>
          </a:ln>
          <a:effectLst>
            <a:outerShdw blurRad="57150" rotWithShape="0" algn="bl" dir="5400000" dist="19050">
              <a:srgbClr val="000000">
                <a:alpha val="50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5"/>
          <p:cNvSpPr txBox="1"/>
          <p:nvPr>
            <p:ph type="title"/>
          </p:nvPr>
        </p:nvSpPr>
        <p:spPr>
          <a:xfrm>
            <a:off x="646113" y="452718"/>
            <a:ext cx="9404700" cy="1400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lt2"/>
              </a:buClr>
              <a:buSzPts val="4200"/>
              <a:buFont typeface="Century Gothic"/>
              <a:buNone/>
            </a:pPr>
            <a:r>
              <a:rPr b="1" lang="en-US"/>
              <a:t>Overview/Objectives</a:t>
            </a:r>
            <a:endParaRPr/>
          </a:p>
        </p:txBody>
      </p:sp>
      <p:sp>
        <p:nvSpPr>
          <p:cNvPr id="79" name="Google Shape;79;p15"/>
          <p:cNvSpPr txBox="1"/>
          <p:nvPr>
            <p:ph idx="1" type="body"/>
          </p:nvPr>
        </p:nvSpPr>
        <p:spPr>
          <a:xfrm>
            <a:off x="1103313" y="2052919"/>
            <a:ext cx="8946600" cy="4195500"/>
          </a:xfrm>
          <a:prstGeom prst="rect">
            <a:avLst/>
          </a:prstGeom>
          <a:noFill/>
          <a:ln>
            <a:noFill/>
          </a:ln>
        </p:spPr>
        <p:txBody>
          <a:bodyPr anchorCtr="0" anchor="t" bIns="45700" lIns="91425" spcFirstLastPara="1" rIns="91425" wrap="square" tIns="45700">
            <a:normAutofit/>
          </a:bodyPr>
          <a:lstStyle/>
          <a:p>
            <a:pPr indent="-342905" lvl="0" marL="342905" rtl="0" algn="l">
              <a:lnSpc>
                <a:spcPct val="100000"/>
              </a:lnSpc>
              <a:spcBef>
                <a:spcPts val="0"/>
              </a:spcBef>
              <a:spcAft>
                <a:spcPts val="0"/>
              </a:spcAft>
              <a:buSzPts val="1000"/>
              <a:buFont typeface="Noto Sans Symbols"/>
              <a:buChar char="⮚"/>
            </a:pPr>
            <a:r>
              <a:rPr lang="en-US"/>
              <a:t>Recognize and differentiate the presentations of DKA and HHS</a:t>
            </a:r>
            <a:endParaRPr/>
          </a:p>
          <a:p>
            <a:pPr indent="-370845" lvl="0" marL="342905" rtl="0" algn="l">
              <a:lnSpc>
                <a:spcPct val="100000"/>
              </a:lnSpc>
              <a:spcBef>
                <a:spcPts val="0"/>
              </a:spcBef>
              <a:spcAft>
                <a:spcPts val="0"/>
              </a:spcAft>
              <a:buSzPts val="1440"/>
              <a:buChar char="⮚"/>
            </a:pPr>
            <a:r>
              <a:rPr lang="en-US"/>
              <a:t>Formulate plan for treatment of DKA/HHS and recognize common pitfalls in treatment</a:t>
            </a:r>
            <a:endParaRPr/>
          </a:p>
          <a:p>
            <a:pPr indent="-342905" lvl="0" marL="342905" rtl="0" algn="l">
              <a:lnSpc>
                <a:spcPct val="100000"/>
              </a:lnSpc>
              <a:spcBef>
                <a:spcPts val="1000"/>
              </a:spcBef>
              <a:spcAft>
                <a:spcPts val="0"/>
              </a:spcAft>
              <a:buSzPts val="1000"/>
              <a:buFont typeface="Noto Sans Symbols"/>
              <a:buChar char="⮚"/>
            </a:pPr>
            <a:r>
              <a:rPr lang="en-US"/>
              <a:t>Recognize thyroid storm and formulate initial treatment plan. Recognize benefits and </a:t>
            </a:r>
            <a:r>
              <a:rPr lang="en-US"/>
              <a:t>pitfalls</a:t>
            </a:r>
            <a:r>
              <a:rPr lang="en-US"/>
              <a:t> in use of scoring systems for diagnosis</a:t>
            </a:r>
            <a:endParaRPr/>
          </a:p>
          <a:p>
            <a:pPr indent="-370845" lvl="0" marL="342905" rtl="0" algn="l">
              <a:lnSpc>
                <a:spcPct val="100000"/>
              </a:lnSpc>
              <a:spcBef>
                <a:spcPts val="1000"/>
              </a:spcBef>
              <a:spcAft>
                <a:spcPts val="0"/>
              </a:spcAft>
              <a:buSzPts val="1440"/>
              <a:buChar char="⮚"/>
            </a:pPr>
            <a:r>
              <a:rPr lang="en-US"/>
              <a:t>Explain </a:t>
            </a:r>
            <a:r>
              <a:rPr lang="en-US"/>
              <a:t>initial</a:t>
            </a:r>
            <a:r>
              <a:rPr lang="en-US"/>
              <a:t> steps in management of myxedema coma, focusing on order of medications</a:t>
            </a:r>
            <a:endParaRPr/>
          </a:p>
          <a:p>
            <a:pPr indent="-370845" lvl="0" marL="342905" rtl="0" algn="l">
              <a:lnSpc>
                <a:spcPct val="100000"/>
              </a:lnSpc>
              <a:spcBef>
                <a:spcPts val="1000"/>
              </a:spcBef>
              <a:spcAft>
                <a:spcPts val="0"/>
              </a:spcAft>
              <a:buSzPts val="1440"/>
              <a:buChar char="⮚"/>
            </a:pPr>
            <a:r>
              <a:rPr lang="en-US"/>
              <a:t>Explain discharge </a:t>
            </a:r>
            <a:r>
              <a:rPr lang="en-US"/>
              <a:t>instructions</a:t>
            </a:r>
            <a:r>
              <a:rPr lang="en-US"/>
              <a:t> to patient with adrenal insufficiency with goal to minimize adrenal crisis </a:t>
            </a:r>
            <a:endParaRPr/>
          </a:p>
        </p:txBody>
      </p:sp>
      <p:pic>
        <p:nvPicPr>
          <p:cNvPr id="80" name="Google Shape;80;p15" title="Screenshot 2026-03-10 at 12.37.11 AM.png"/>
          <p:cNvPicPr preferRelativeResize="0"/>
          <p:nvPr/>
        </p:nvPicPr>
        <p:blipFill>
          <a:blip r:embed="rId3">
            <a:alphaModFix/>
          </a:blip>
          <a:stretch>
            <a:fillRect/>
          </a:stretch>
        </p:blipFill>
        <p:spPr>
          <a:xfrm>
            <a:off x="6245225" y="1"/>
            <a:ext cx="5946774" cy="207570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6"/>
          <p:cNvSpPr txBox="1"/>
          <p:nvPr>
            <p:ph type="title"/>
          </p:nvPr>
        </p:nvSpPr>
        <p:spPr>
          <a:xfrm>
            <a:off x="646113" y="452718"/>
            <a:ext cx="9404700" cy="1400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Case 1</a:t>
            </a:r>
            <a:endParaRPr/>
          </a:p>
        </p:txBody>
      </p:sp>
      <p:sp>
        <p:nvSpPr>
          <p:cNvPr id="87" name="Google Shape;87;p16"/>
          <p:cNvSpPr txBox="1"/>
          <p:nvPr>
            <p:ph idx="1" type="body"/>
          </p:nvPr>
        </p:nvSpPr>
        <p:spPr>
          <a:xfrm>
            <a:off x="645226" y="1467551"/>
            <a:ext cx="9404700" cy="4780800"/>
          </a:xfrm>
          <a:prstGeom prst="rect">
            <a:avLst/>
          </a:prstGeom>
        </p:spPr>
        <p:txBody>
          <a:bodyPr anchorCtr="0" anchor="t" bIns="45700" lIns="91425" spcFirstLastPara="1" rIns="91425" wrap="square" tIns="45700">
            <a:normAutofit fontScale="70000" lnSpcReduction="10000"/>
          </a:bodyPr>
          <a:lstStyle/>
          <a:p>
            <a:pPr indent="0" lvl="0" marL="0" rtl="0" algn="l">
              <a:lnSpc>
                <a:spcPct val="115000"/>
              </a:lnSpc>
              <a:spcBef>
                <a:spcPts val="400"/>
              </a:spcBef>
              <a:spcAft>
                <a:spcPts val="0"/>
              </a:spcAft>
              <a:buNone/>
            </a:pPr>
            <a:r>
              <a:rPr lang="en-US">
                <a:solidFill>
                  <a:schemeClr val="accent6"/>
                </a:solidFill>
              </a:rPr>
              <a:t>79 y/o female with a h/o type 2 DM, HTN, small cell lung cancer presents for hyperglycemia at request of PCP as unable to complete PET. </a:t>
            </a:r>
            <a:endParaRPr>
              <a:solidFill>
                <a:schemeClr val="accent6"/>
              </a:solidFill>
            </a:endParaRPr>
          </a:p>
          <a:p>
            <a:pPr indent="0" lvl="0" marL="0" rtl="0" algn="l">
              <a:lnSpc>
                <a:spcPct val="115000"/>
              </a:lnSpc>
              <a:spcBef>
                <a:spcPts val="400"/>
              </a:spcBef>
              <a:spcAft>
                <a:spcPts val="0"/>
              </a:spcAft>
              <a:buNone/>
            </a:pPr>
            <a:r>
              <a:t/>
            </a:r>
            <a:endParaRPr>
              <a:solidFill>
                <a:schemeClr val="accent6"/>
              </a:solidFill>
            </a:endParaRPr>
          </a:p>
          <a:p>
            <a:pPr indent="0" lvl="0" marL="0" rtl="0" algn="l">
              <a:lnSpc>
                <a:spcPct val="115000"/>
              </a:lnSpc>
              <a:spcBef>
                <a:spcPts val="400"/>
              </a:spcBef>
              <a:spcAft>
                <a:spcPts val="0"/>
              </a:spcAft>
              <a:buNone/>
            </a:pPr>
            <a:r>
              <a:rPr lang="en-US">
                <a:solidFill>
                  <a:schemeClr val="accent6"/>
                </a:solidFill>
              </a:rPr>
              <a:t>HPI</a:t>
            </a:r>
            <a:endParaRPr>
              <a:solidFill>
                <a:schemeClr val="accent6"/>
              </a:solidFill>
            </a:endParaRPr>
          </a:p>
          <a:p>
            <a:pPr indent="-292608" lvl="0" marL="457200" rtl="0" algn="l">
              <a:lnSpc>
                <a:spcPct val="115000"/>
              </a:lnSpc>
              <a:spcBef>
                <a:spcPts val="400"/>
              </a:spcBef>
              <a:spcAft>
                <a:spcPts val="0"/>
              </a:spcAft>
              <a:buClr>
                <a:schemeClr val="accent6"/>
              </a:buClr>
              <a:buSzPct val="60000"/>
              <a:buChar char="-"/>
            </a:pPr>
            <a:r>
              <a:rPr lang="en-US">
                <a:solidFill>
                  <a:schemeClr val="accent6"/>
                </a:solidFill>
              </a:rPr>
              <a:t>Mild abdominal pain</a:t>
            </a:r>
            <a:endParaRPr>
              <a:solidFill>
                <a:schemeClr val="accent6"/>
              </a:solidFill>
            </a:endParaRPr>
          </a:p>
          <a:p>
            <a:pPr indent="-292608" lvl="0" marL="457200" rtl="0" algn="l">
              <a:lnSpc>
                <a:spcPct val="115000"/>
              </a:lnSpc>
              <a:spcBef>
                <a:spcPts val="0"/>
              </a:spcBef>
              <a:spcAft>
                <a:spcPts val="0"/>
              </a:spcAft>
              <a:buClr>
                <a:schemeClr val="accent6"/>
              </a:buClr>
              <a:buSzPct val="60000"/>
              <a:buChar char="-"/>
            </a:pPr>
            <a:r>
              <a:rPr lang="en-US">
                <a:solidFill>
                  <a:schemeClr val="accent6"/>
                </a:solidFill>
              </a:rPr>
              <a:t>More lethargic per family </a:t>
            </a:r>
            <a:endParaRPr>
              <a:solidFill>
                <a:schemeClr val="accent6"/>
              </a:solidFill>
            </a:endParaRPr>
          </a:p>
          <a:p>
            <a:pPr indent="-292608" lvl="0" marL="457200" rtl="0" algn="l">
              <a:lnSpc>
                <a:spcPct val="115000"/>
              </a:lnSpc>
              <a:spcBef>
                <a:spcPts val="0"/>
              </a:spcBef>
              <a:spcAft>
                <a:spcPts val="0"/>
              </a:spcAft>
              <a:buClr>
                <a:schemeClr val="accent6"/>
              </a:buClr>
              <a:buSzPct val="60000"/>
              <a:buChar char="-"/>
            </a:pPr>
            <a:r>
              <a:rPr lang="en-US">
                <a:solidFill>
                  <a:schemeClr val="accent6"/>
                </a:solidFill>
              </a:rPr>
              <a:t>Polyuria</a:t>
            </a:r>
            <a:endParaRPr>
              <a:solidFill>
                <a:schemeClr val="accent6"/>
              </a:solidFill>
            </a:endParaRPr>
          </a:p>
          <a:p>
            <a:pPr indent="-292608" lvl="0" marL="457200" rtl="0" algn="l">
              <a:lnSpc>
                <a:spcPct val="115000"/>
              </a:lnSpc>
              <a:spcBef>
                <a:spcPts val="0"/>
              </a:spcBef>
              <a:spcAft>
                <a:spcPts val="0"/>
              </a:spcAft>
              <a:buClr>
                <a:schemeClr val="accent6"/>
              </a:buClr>
              <a:buSzPct val="60000"/>
              <a:buChar char="-"/>
            </a:pPr>
            <a:r>
              <a:rPr lang="en-US">
                <a:solidFill>
                  <a:schemeClr val="accent6"/>
                </a:solidFill>
              </a:rPr>
              <a:t>Denies chest pain, dyspnea, fevers, chills, diarrhea, constipation, dysuria</a:t>
            </a:r>
            <a:endParaRPr>
              <a:solidFill>
                <a:schemeClr val="accent6"/>
              </a:solidFill>
            </a:endParaRPr>
          </a:p>
          <a:p>
            <a:pPr indent="-292608" lvl="0" marL="457200" rtl="0" algn="l">
              <a:lnSpc>
                <a:spcPct val="115000"/>
              </a:lnSpc>
              <a:spcBef>
                <a:spcPts val="0"/>
              </a:spcBef>
              <a:spcAft>
                <a:spcPts val="0"/>
              </a:spcAft>
              <a:buClr>
                <a:schemeClr val="accent6"/>
              </a:buClr>
              <a:buSzPct val="60000"/>
              <a:buChar char="-"/>
            </a:pPr>
            <a:r>
              <a:rPr lang="en-US">
                <a:solidFill>
                  <a:schemeClr val="accent6"/>
                </a:solidFill>
              </a:rPr>
              <a:t>Blood sugars at home generally 160-250s</a:t>
            </a:r>
            <a:endParaRPr>
              <a:solidFill>
                <a:schemeClr val="accent6"/>
              </a:solidFill>
            </a:endParaRPr>
          </a:p>
          <a:p>
            <a:pPr indent="-292608" lvl="0" marL="457200" rtl="0" algn="l">
              <a:lnSpc>
                <a:spcPct val="115000"/>
              </a:lnSpc>
              <a:spcBef>
                <a:spcPts val="0"/>
              </a:spcBef>
              <a:spcAft>
                <a:spcPts val="0"/>
              </a:spcAft>
              <a:buClr>
                <a:schemeClr val="accent6"/>
              </a:buClr>
              <a:buSzPct val="60000"/>
              <a:buChar char="-"/>
            </a:pPr>
            <a:r>
              <a:rPr lang="en-US">
                <a:solidFill>
                  <a:schemeClr val="accent6"/>
                </a:solidFill>
              </a:rPr>
              <a:t>Takes glipizide PRN if BG &gt;250</a:t>
            </a:r>
            <a:endParaRPr>
              <a:solidFill>
                <a:schemeClr val="accent6"/>
              </a:solidFill>
            </a:endParaRPr>
          </a:p>
          <a:p>
            <a:pPr indent="-292608" lvl="0" marL="457200" rtl="0" algn="l">
              <a:lnSpc>
                <a:spcPct val="115000"/>
              </a:lnSpc>
              <a:spcBef>
                <a:spcPts val="0"/>
              </a:spcBef>
              <a:spcAft>
                <a:spcPts val="0"/>
              </a:spcAft>
              <a:buClr>
                <a:schemeClr val="accent6"/>
              </a:buClr>
              <a:buSzPct val="60000"/>
              <a:buChar char="-"/>
            </a:pPr>
            <a:r>
              <a:rPr lang="en-US">
                <a:solidFill>
                  <a:schemeClr val="accent6"/>
                </a:solidFill>
              </a:rPr>
              <a:t>Day of admission BG 330. Given glipizide improvement 268. Needed BG &lt;250 for PET scan</a:t>
            </a:r>
            <a:endParaRPr>
              <a:solidFill>
                <a:schemeClr val="accent6"/>
              </a:solidFill>
            </a:endParaRPr>
          </a:p>
          <a:p>
            <a:pPr indent="0" lvl="0" marL="0" rtl="0" algn="l">
              <a:lnSpc>
                <a:spcPct val="115000"/>
              </a:lnSpc>
              <a:spcBef>
                <a:spcPts val="400"/>
              </a:spcBef>
              <a:spcAft>
                <a:spcPts val="0"/>
              </a:spcAft>
              <a:buNone/>
            </a:pPr>
            <a:r>
              <a:t/>
            </a:r>
            <a:endParaRPr>
              <a:solidFill>
                <a:schemeClr val="accent6"/>
              </a:solidFill>
            </a:endParaRPr>
          </a:p>
          <a:p>
            <a:pPr indent="0" lvl="0" marL="0" rtl="0" algn="l">
              <a:lnSpc>
                <a:spcPct val="115000"/>
              </a:lnSpc>
              <a:spcBef>
                <a:spcPts val="400"/>
              </a:spcBef>
              <a:spcAft>
                <a:spcPts val="0"/>
              </a:spcAft>
              <a:buNone/>
            </a:pPr>
            <a:r>
              <a:rPr lang="en-US">
                <a:solidFill>
                  <a:schemeClr val="accent6"/>
                </a:solidFill>
              </a:rPr>
              <a:t>Medications:</a:t>
            </a:r>
            <a:endParaRPr>
              <a:solidFill>
                <a:schemeClr val="accent6"/>
              </a:solidFill>
            </a:endParaRPr>
          </a:p>
          <a:p>
            <a:pPr indent="-292608" lvl="0" marL="457200" rtl="0" algn="l">
              <a:lnSpc>
                <a:spcPct val="115000"/>
              </a:lnSpc>
              <a:spcBef>
                <a:spcPts val="400"/>
              </a:spcBef>
              <a:spcAft>
                <a:spcPts val="0"/>
              </a:spcAft>
              <a:buClr>
                <a:schemeClr val="accent6"/>
              </a:buClr>
              <a:buSzPct val="60000"/>
              <a:buChar char="-"/>
            </a:pPr>
            <a:r>
              <a:rPr lang="en-US">
                <a:solidFill>
                  <a:schemeClr val="accent6"/>
                </a:solidFill>
              </a:rPr>
              <a:t>Januvia 100mg daily</a:t>
            </a:r>
            <a:endParaRPr>
              <a:solidFill>
                <a:schemeClr val="accent6"/>
              </a:solidFill>
            </a:endParaRPr>
          </a:p>
          <a:p>
            <a:pPr indent="-292608" lvl="0" marL="457200" rtl="0" algn="l">
              <a:lnSpc>
                <a:spcPct val="115000"/>
              </a:lnSpc>
              <a:spcBef>
                <a:spcPts val="0"/>
              </a:spcBef>
              <a:spcAft>
                <a:spcPts val="0"/>
              </a:spcAft>
              <a:buClr>
                <a:schemeClr val="accent6"/>
              </a:buClr>
              <a:buSzPct val="60000"/>
              <a:buChar char="-"/>
            </a:pPr>
            <a:r>
              <a:rPr lang="en-US">
                <a:solidFill>
                  <a:schemeClr val="accent6"/>
                </a:solidFill>
              </a:rPr>
              <a:t>Farxiga 10mg daily</a:t>
            </a:r>
            <a:endParaRPr>
              <a:solidFill>
                <a:schemeClr val="accent6"/>
              </a:solidFill>
            </a:endParaRPr>
          </a:p>
          <a:p>
            <a:pPr indent="-292608" lvl="0" marL="457200" rtl="0" algn="l">
              <a:lnSpc>
                <a:spcPct val="115000"/>
              </a:lnSpc>
              <a:spcBef>
                <a:spcPts val="0"/>
              </a:spcBef>
              <a:spcAft>
                <a:spcPts val="0"/>
              </a:spcAft>
              <a:buClr>
                <a:schemeClr val="accent6"/>
              </a:buClr>
              <a:buSzPct val="60000"/>
              <a:buChar char="-"/>
            </a:pPr>
            <a:r>
              <a:rPr lang="en-US">
                <a:solidFill>
                  <a:schemeClr val="accent6"/>
                </a:solidFill>
              </a:rPr>
              <a:t>Glipizide 2.5mg PRN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7"/>
          <p:cNvSpPr txBox="1"/>
          <p:nvPr>
            <p:ph type="title"/>
          </p:nvPr>
        </p:nvSpPr>
        <p:spPr>
          <a:xfrm>
            <a:off x="646113" y="452718"/>
            <a:ext cx="9404700" cy="1400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Key Findings? Next Steps?</a:t>
            </a:r>
            <a:endParaRPr/>
          </a:p>
        </p:txBody>
      </p:sp>
      <p:sp>
        <p:nvSpPr>
          <p:cNvPr id="94" name="Google Shape;94;p17"/>
          <p:cNvSpPr txBox="1"/>
          <p:nvPr>
            <p:ph idx="1" type="body"/>
          </p:nvPr>
        </p:nvSpPr>
        <p:spPr>
          <a:xfrm>
            <a:off x="1103313" y="2052919"/>
            <a:ext cx="8946600" cy="41955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t/>
            </a:r>
            <a:endParaRPr/>
          </a:p>
        </p:txBody>
      </p:sp>
      <p:pic>
        <p:nvPicPr>
          <p:cNvPr id="95" name="Google Shape;95;p17" title="Screenshot 2026-03-10 at 12.37.11 AM.png"/>
          <p:cNvPicPr preferRelativeResize="0"/>
          <p:nvPr/>
        </p:nvPicPr>
        <p:blipFill>
          <a:blip r:embed="rId3">
            <a:alphaModFix/>
          </a:blip>
          <a:stretch>
            <a:fillRect/>
          </a:stretch>
        </p:blipFill>
        <p:spPr>
          <a:xfrm>
            <a:off x="2375087" y="2391151"/>
            <a:ext cx="5946774" cy="207570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8"/>
          <p:cNvSpPr txBox="1"/>
          <p:nvPr>
            <p:ph type="title"/>
          </p:nvPr>
        </p:nvSpPr>
        <p:spPr>
          <a:xfrm>
            <a:off x="646113" y="452718"/>
            <a:ext cx="9404700" cy="1400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Case Continued</a:t>
            </a:r>
            <a:endParaRPr/>
          </a:p>
        </p:txBody>
      </p:sp>
      <p:sp>
        <p:nvSpPr>
          <p:cNvPr id="102" name="Google Shape;102;p18"/>
          <p:cNvSpPr txBox="1"/>
          <p:nvPr>
            <p:ph idx="1" type="body"/>
          </p:nvPr>
        </p:nvSpPr>
        <p:spPr>
          <a:xfrm>
            <a:off x="733775" y="1318850"/>
            <a:ext cx="10281000" cy="4929600"/>
          </a:xfrm>
          <a:prstGeom prst="rect">
            <a:avLst/>
          </a:prstGeom>
        </p:spPr>
        <p:txBody>
          <a:bodyPr anchorCtr="0" anchor="t" bIns="45700" lIns="91425" spcFirstLastPara="1" rIns="91425" wrap="square" tIns="45700">
            <a:noAutofit/>
          </a:bodyPr>
          <a:lstStyle/>
          <a:p>
            <a:pPr indent="0" lvl="0" marL="0" rtl="0" algn="l">
              <a:lnSpc>
                <a:spcPct val="115000"/>
              </a:lnSpc>
              <a:spcBef>
                <a:spcPts val="400"/>
              </a:spcBef>
              <a:spcAft>
                <a:spcPts val="0"/>
              </a:spcAft>
              <a:buNone/>
            </a:pPr>
            <a:r>
              <a:rPr lang="en-US" sz="2000">
                <a:solidFill>
                  <a:schemeClr val="accent6"/>
                </a:solidFill>
              </a:rPr>
              <a:t>Vitals: BP 150/85, HR 120, RR 16, weight 52.8kg</a:t>
            </a:r>
            <a:endParaRPr sz="2000">
              <a:solidFill>
                <a:schemeClr val="accent6"/>
              </a:solidFill>
            </a:endParaRPr>
          </a:p>
          <a:p>
            <a:pPr indent="0" lvl="0" marL="0" rtl="0" algn="l">
              <a:lnSpc>
                <a:spcPct val="115000"/>
              </a:lnSpc>
              <a:spcBef>
                <a:spcPts val="400"/>
              </a:spcBef>
              <a:spcAft>
                <a:spcPts val="0"/>
              </a:spcAft>
              <a:buNone/>
            </a:pPr>
            <a:r>
              <a:rPr lang="en-US" sz="2000">
                <a:solidFill>
                  <a:schemeClr val="accent6"/>
                </a:solidFill>
              </a:rPr>
              <a:t>Exam: Dry mucous membranes. Mild abdominal tenderness</a:t>
            </a:r>
            <a:endParaRPr sz="2000">
              <a:solidFill>
                <a:schemeClr val="accent6"/>
              </a:solidFill>
            </a:endParaRPr>
          </a:p>
          <a:p>
            <a:pPr indent="0" lvl="0" marL="0" rtl="0" algn="l">
              <a:lnSpc>
                <a:spcPct val="115000"/>
              </a:lnSpc>
              <a:spcBef>
                <a:spcPts val="400"/>
              </a:spcBef>
              <a:spcAft>
                <a:spcPts val="0"/>
              </a:spcAft>
              <a:buNone/>
            </a:pPr>
            <a:r>
              <a:rPr lang="en-US" sz="2000">
                <a:solidFill>
                  <a:schemeClr val="accent6"/>
                </a:solidFill>
              </a:rPr>
              <a:t>EKG: Normal</a:t>
            </a:r>
            <a:endParaRPr sz="2000">
              <a:solidFill>
                <a:schemeClr val="accent6"/>
              </a:solidFill>
            </a:endParaRPr>
          </a:p>
          <a:p>
            <a:pPr indent="0" lvl="0" marL="0" rtl="0" algn="l">
              <a:lnSpc>
                <a:spcPct val="115000"/>
              </a:lnSpc>
              <a:spcBef>
                <a:spcPts val="400"/>
              </a:spcBef>
              <a:spcAft>
                <a:spcPts val="0"/>
              </a:spcAft>
              <a:buNone/>
            </a:pPr>
            <a:r>
              <a:rPr lang="en-US" sz="2000">
                <a:solidFill>
                  <a:schemeClr val="accent6"/>
                </a:solidFill>
              </a:rPr>
              <a:t>CXR: Infiltrate and effusion LLL - similar prior imaging with lung cancer</a:t>
            </a:r>
            <a:endParaRPr sz="2000">
              <a:solidFill>
                <a:schemeClr val="accent6"/>
              </a:solidFill>
            </a:endParaRPr>
          </a:p>
          <a:p>
            <a:pPr indent="0" lvl="0" marL="0" rtl="0" algn="l">
              <a:lnSpc>
                <a:spcPct val="115000"/>
              </a:lnSpc>
              <a:spcBef>
                <a:spcPts val="400"/>
              </a:spcBef>
              <a:spcAft>
                <a:spcPts val="0"/>
              </a:spcAft>
              <a:buNone/>
            </a:pPr>
            <a:r>
              <a:t/>
            </a:r>
            <a:endParaRPr sz="2000">
              <a:solidFill>
                <a:schemeClr val="accent6"/>
              </a:solidFill>
            </a:endParaRPr>
          </a:p>
          <a:p>
            <a:pPr indent="0" lvl="0" marL="0" rtl="0" algn="l">
              <a:lnSpc>
                <a:spcPct val="115000"/>
              </a:lnSpc>
              <a:spcBef>
                <a:spcPts val="400"/>
              </a:spcBef>
              <a:spcAft>
                <a:spcPts val="0"/>
              </a:spcAft>
              <a:buNone/>
            </a:pPr>
            <a:r>
              <a:rPr lang="en-US" sz="2000">
                <a:solidFill>
                  <a:schemeClr val="accent6"/>
                </a:solidFill>
              </a:rPr>
              <a:t>Labs</a:t>
            </a:r>
            <a:endParaRPr sz="2000">
              <a:solidFill>
                <a:schemeClr val="accent6"/>
              </a:solidFill>
            </a:endParaRPr>
          </a:p>
          <a:p>
            <a:pPr indent="-355600" lvl="0" marL="457200" rtl="0" algn="l">
              <a:lnSpc>
                <a:spcPct val="115000"/>
              </a:lnSpc>
              <a:spcBef>
                <a:spcPts val="400"/>
              </a:spcBef>
              <a:spcAft>
                <a:spcPts val="0"/>
              </a:spcAft>
              <a:buClr>
                <a:schemeClr val="accent6"/>
              </a:buClr>
              <a:buSzPts val="2000"/>
              <a:buChar char="-"/>
            </a:pPr>
            <a:r>
              <a:rPr lang="en-US" sz="2000">
                <a:solidFill>
                  <a:schemeClr val="accent6"/>
                </a:solidFill>
              </a:rPr>
              <a:t>BG 310</a:t>
            </a:r>
            <a:endParaRPr sz="2000">
              <a:solidFill>
                <a:schemeClr val="accent6"/>
              </a:solidFill>
            </a:endParaRPr>
          </a:p>
          <a:p>
            <a:pPr indent="-355600" lvl="0" marL="457200" rtl="0" algn="l">
              <a:lnSpc>
                <a:spcPct val="115000"/>
              </a:lnSpc>
              <a:spcBef>
                <a:spcPts val="0"/>
              </a:spcBef>
              <a:spcAft>
                <a:spcPts val="0"/>
              </a:spcAft>
              <a:buClr>
                <a:schemeClr val="accent6"/>
              </a:buClr>
              <a:buSzPts val="2000"/>
              <a:buChar char="-"/>
            </a:pPr>
            <a:r>
              <a:rPr lang="en-US" sz="2000">
                <a:solidFill>
                  <a:schemeClr val="accent6"/>
                </a:solidFill>
              </a:rPr>
              <a:t>Na 146, K 4.6, Cl 105, Cr 0.85, eGFR 70, calcium 11.2, albumin 4.1, AST 14, ALT 9, alk phos 137, bili 0.6, A1C 7.9%</a:t>
            </a:r>
            <a:endParaRPr sz="2000">
              <a:solidFill>
                <a:schemeClr val="accent6"/>
              </a:solidFill>
            </a:endParaRPr>
          </a:p>
          <a:p>
            <a:pPr indent="-355600" lvl="0" marL="457200" rtl="0" algn="l">
              <a:lnSpc>
                <a:spcPct val="115000"/>
              </a:lnSpc>
              <a:spcBef>
                <a:spcPts val="0"/>
              </a:spcBef>
              <a:spcAft>
                <a:spcPts val="0"/>
              </a:spcAft>
              <a:buClr>
                <a:schemeClr val="accent6"/>
              </a:buClr>
              <a:buSzPts val="2000"/>
              <a:buChar char="-"/>
            </a:pPr>
            <a:r>
              <a:rPr lang="en-US" sz="2000">
                <a:solidFill>
                  <a:schemeClr val="accent6"/>
                </a:solidFill>
              </a:rPr>
              <a:t>BHB 72.8, AG 26, bicarb 15. VBG 7.28, CO2 21, bicarb 10</a:t>
            </a:r>
            <a:endParaRPr sz="2000">
              <a:solidFill>
                <a:schemeClr val="accent6"/>
              </a:solidFill>
            </a:endParaRPr>
          </a:p>
          <a:p>
            <a:pPr indent="-355600" lvl="0" marL="457200" rtl="0" algn="l">
              <a:lnSpc>
                <a:spcPct val="115000"/>
              </a:lnSpc>
              <a:spcBef>
                <a:spcPts val="0"/>
              </a:spcBef>
              <a:spcAft>
                <a:spcPts val="0"/>
              </a:spcAft>
              <a:buClr>
                <a:schemeClr val="accent6"/>
              </a:buClr>
              <a:buSzPts val="2000"/>
              <a:buChar char="-"/>
            </a:pPr>
            <a:r>
              <a:rPr lang="en-US" sz="2000">
                <a:solidFill>
                  <a:schemeClr val="accent6"/>
                </a:solidFill>
              </a:rPr>
              <a:t>Lactic acid 0.6, WBC 14.5, neutrophils 12.83 high, platelets 542, Hg 13.6, lipase 60</a:t>
            </a:r>
            <a:endParaRPr sz="2000">
              <a:solidFill>
                <a:schemeClr val="accent6"/>
              </a:solidFill>
            </a:endParaRPr>
          </a:p>
          <a:p>
            <a:pPr indent="-355600" lvl="0" marL="457200" rtl="0" algn="l">
              <a:lnSpc>
                <a:spcPct val="115000"/>
              </a:lnSpc>
              <a:spcBef>
                <a:spcPts val="0"/>
              </a:spcBef>
              <a:spcAft>
                <a:spcPts val="0"/>
              </a:spcAft>
              <a:buClr>
                <a:schemeClr val="accent6"/>
              </a:buClr>
              <a:buSzPts val="2000"/>
              <a:buChar char="-"/>
            </a:pPr>
            <a:r>
              <a:rPr lang="en-US" sz="2000">
                <a:solidFill>
                  <a:schemeClr val="accent6"/>
                </a:solidFill>
              </a:rPr>
              <a:t>UA glucose &gt;1000, ketones 80, negative LE and negative nitrates, specific gravity 1.031 high</a:t>
            </a:r>
            <a:endParaRPr sz="2000">
              <a:solidFill>
                <a:schemeClr val="accent6"/>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9"/>
          <p:cNvSpPr txBox="1"/>
          <p:nvPr>
            <p:ph type="title"/>
          </p:nvPr>
        </p:nvSpPr>
        <p:spPr>
          <a:xfrm>
            <a:off x="646113" y="452718"/>
            <a:ext cx="9404700" cy="1400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Diagnosis?</a:t>
            </a:r>
            <a:endParaRPr/>
          </a:p>
        </p:txBody>
      </p:sp>
      <p:sp>
        <p:nvSpPr>
          <p:cNvPr id="109" name="Google Shape;109;p19"/>
          <p:cNvSpPr txBox="1"/>
          <p:nvPr>
            <p:ph idx="1" type="body"/>
          </p:nvPr>
        </p:nvSpPr>
        <p:spPr>
          <a:xfrm>
            <a:off x="1103313" y="2052919"/>
            <a:ext cx="8946600" cy="4195500"/>
          </a:xfrm>
          <a:prstGeom prst="rect">
            <a:avLst/>
          </a:prstGeom>
        </p:spPr>
        <p:txBody>
          <a:bodyPr anchorCtr="0" anchor="t" bIns="45700" lIns="91425" spcFirstLastPara="1" rIns="91425" wrap="square" tIns="45700">
            <a:normAutofit/>
          </a:bodyPr>
          <a:lstStyle/>
          <a:p>
            <a:pPr indent="-377190" lvl="0" marL="457200" rtl="0" algn="l">
              <a:spcBef>
                <a:spcPts val="1000"/>
              </a:spcBef>
              <a:spcAft>
                <a:spcPts val="0"/>
              </a:spcAft>
              <a:buSzPts val="2340"/>
              <a:buAutoNum type="arabicPeriod"/>
            </a:pPr>
            <a:r>
              <a:rPr lang="en-US" sz="3300"/>
              <a:t>DKA</a:t>
            </a:r>
            <a:endParaRPr sz="3300"/>
          </a:p>
          <a:p>
            <a:pPr indent="-377190" lvl="0" marL="457200" rtl="0" algn="l">
              <a:spcBef>
                <a:spcPts val="0"/>
              </a:spcBef>
              <a:spcAft>
                <a:spcPts val="0"/>
              </a:spcAft>
              <a:buSzPts val="2340"/>
              <a:buAutoNum type="arabicPeriod"/>
            </a:pPr>
            <a:r>
              <a:rPr lang="en-US" sz="3300"/>
              <a:t>HHS</a:t>
            </a:r>
            <a:endParaRPr sz="3300"/>
          </a:p>
          <a:p>
            <a:pPr indent="-377190" lvl="0" marL="457200" rtl="0" algn="l">
              <a:spcBef>
                <a:spcPts val="0"/>
              </a:spcBef>
              <a:spcAft>
                <a:spcPts val="0"/>
              </a:spcAft>
              <a:buSzPts val="2340"/>
              <a:buAutoNum type="arabicPeriod"/>
            </a:pPr>
            <a:r>
              <a:rPr lang="en-US" sz="3300"/>
              <a:t>Euglycemic DKA</a:t>
            </a:r>
            <a:endParaRPr sz="33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0"/>
          <p:cNvSpPr txBox="1"/>
          <p:nvPr>
            <p:ph type="title"/>
          </p:nvPr>
        </p:nvSpPr>
        <p:spPr>
          <a:xfrm>
            <a:off x="646113" y="452718"/>
            <a:ext cx="9404700" cy="1400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Case Continued</a:t>
            </a:r>
            <a:endParaRPr/>
          </a:p>
        </p:txBody>
      </p:sp>
      <p:sp>
        <p:nvSpPr>
          <p:cNvPr id="116" name="Google Shape;116;p20"/>
          <p:cNvSpPr txBox="1"/>
          <p:nvPr>
            <p:ph idx="1" type="body"/>
          </p:nvPr>
        </p:nvSpPr>
        <p:spPr>
          <a:xfrm>
            <a:off x="1103313" y="2052919"/>
            <a:ext cx="8946600" cy="4195500"/>
          </a:xfrm>
          <a:prstGeom prst="rect">
            <a:avLst/>
          </a:prstGeom>
        </p:spPr>
        <p:txBody>
          <a:bodyPr anchorCtr="0" anchor="t" bIns="45700" lIns="91425" spcFirstLastPara="1" rIns="91425" wrap="square" tIns="45700">
            <a:normAutofit/>
          </a:bodyPr>
          <a:lstStyle/>
          <a:p>
            <a:pPr indent="-381000" lvl="0" marL="457200" rtl="0" algn="l">
              <a:spcBef>
                <a:spcPts val="1000"/>
              </a:spcBef>
              <a:spcAft>
                <a:spcPts val="0"/>
              </a:spcAft>
              <a:buSzPts val="2400"/>
              <a:buChar char="●"/>
            </a:pPr>
            <a:r>
              <a:rPr lang="en-US"/>
              <a:t>Labs</a:t>
            </a:r>
            <a:endParaRPr/>
          </a:p>
          <a:p>
            <a:pPr indent="-381000" lvl="1" marL="914400" rtl="0" algn="l">
              <a:spcBef>
                <a:spcPts val="0"/>
              </a:spcBef>
              <a:spcAft>
                <a:spcPts val="0"/>
              </a:spcAft>
              <a:buSzPts val="2400"/>
              <a:buChar char="○"/>
            </a:pPr>
            <a:r>
              <a:rPr lang="en-US" sz="2400"/>
              <a:t>4hrs later: AG 20, bicarb 16, K 3.2, BG 158</a:t>
            </a:r>
            <a:endParaRPr sz="2400"/>
          </a:p>
          <a:p>
            <a:pPr indent="-381000" lvl="1" marL="914400" rtl="0" algn="l">
              <a:spcBef>
                <a:spcPts val="0"/>
              </a:spcBef>
              <a:spcAft>
                <a:spcPts val="0"/>
              </a:spcAft>
              <a:buSzPts val="2400"/>
              <a:buChar char="○"/>
            </a:pPr>
            <a:r>
              <a:rPr lang="en-US" sz="2400"/>
              <a:t>12hrs later: AG 13, bicarb 20, Cr 0.61, BG 226, calcium 9.4</a:t>
            </a:r>
            <a:endParaRPr sz="2400"/>
          </a:p>
          <a:p>
            <a:pPr indent="-381000" lvl="1" marL="914400" rtl="0" algn="l">
              <a:spcBef>
                <a:spcPts val="0"/>
              </a:spcBef>
              <a:spcAft>
                <a:spcPts val="0"/>
              </a:spcAft>
              <a:buSzPts val="2400"/>
              <a:buChar char="○"/>
            </a:pPr>
            <a:r>
              <a:rPr lang="en-US" sz="2400"/>
              <a:t>24hrs later: AG 11, bicarb 21, Cr 0.58, BG 170, calcium 9.7</a:t>
            </a:r>
            <a:endParaRPr sz="2400"/>
          </a:p>
          <a:p>
            <a:pPr indent="-381000" lvl="0" marL="457200" rtl="0" algn="l">
              <a:spcBef>
                <a:spcPts val="0"/>
              </a:spcBef>
              <a:spcAft>
                <a:spcPts val="0"/>
              </a:spcAft>
              <a:buSzPts val="2400"/>
              <a:buChar char="●"/>
            </a:pPr>
            <a:r>
              <a:rPr lang="en-US"/>
              <a:t>Course:</a:t>
            </a:r>
            <a:endParaRPr/>
          </a:p>
          <a:p>
            <a:pPr indent="-381000" lvl="1" marL="914400" rtl="0" algn="l">
              <a:spcBef>
                <a:spcPts val="0"/>
              </a:spcBef>
              <a:spcAft>
                <a:spcPts val="0"/>
              </a:spcAft>
              <a:buSzPts val="2400"/>
              <a:buChar char="○"/>
            </a:pPr>
            <a:r>
              <a:rPr lang="en-US" sz="2400"/>
              <a:t>Insulin drip requiring 0-3u, 12u in last 6hrs</a:t>
            </a:r>
            <a:endParaRPr sz="2400"/>
          </a:p>
          <a:p>
            <a:pPr indent="-381000" lvl="1" marL="914400" rtl="0" algn="l">
              <a:spcBef>
                <a:spcPts val="0"/>
              </a:spcBef>
              <a:spcAft>
                <a:spcPts val="0"/>
              </a:spcAft>
              <a:buSzPts val="2400"/>
              <a:buChar char="○"/>
            </a:pPr>
            <a:r>
              <a:rPr lang="en-US" sz="2400"/>
              <a:t>12 hrs transitioned off drip with lantus 12, lispro 4u</a:t>
            </a:r>
            <a:endParaRPr sz="24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1"/>
          <p:cNvSpPr txBox="1"/>
          <p:nvPr>
            <p:ph type="title"/>
          </p:nvPr>
        </p:nvSpPr>
        <p:spPr>
          <a:xfrm>
            <a:off x="646113" y="452718"/>
            <a:ext cx="9404700" cy="1400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Case 2 </a:t>
            </a:r>
            <a:endParaRPr/>
          </a:p>
        </p:txBody>
      </p:sp>
      <p:sp>
        <p:nvSpPr>
          <p:cNvPr id="123" name="Google Shape;123;p21"/>
          <p:cNvSpPr txBox="1"/>
          <p:nvPr>
            <p:ph idx="1" type="body"/>
          </p:nvPr>
        </p:nvSpPr>
        <p:spPr>
          <a:xfrm>
            <a:off x="464051" y="1245576"/>
            <a:ext cx="9585900" cy="5002800"/>
          </a:xfrm>
          <a:prstGeom prst="rect">
            <a:avLst/>
          </a:prstGeom>
        </p:spPr>
        <p:txBody>
          <a:bodyPr anchorCtr="0" anchor="t" bIns="45700" lIns="91425" spcFirstLastPara="1" rIns="91425" wrap="square" tIns="45700">
            <a:normAutofit fontScale="85000" lnSpcReduction="20000"/>
          </a:bodyPr>
          <a:lstStyle/>
          <a:p>
            <a:pPr indent="0" lvl="0" marL="0" rtl="0" algn="l">
              <a:spcBef>
                <a:spcPts val="1000"/>
              </a:spcBef>
              <a:spcAft>
                <a:spcPts val="0"/>
              </a:spcAft>
              <a:buNone/>
            </a:pPr>
            <a:r>
              <a:rPr lang="en-US"/>
              <a:t>60 year old female with type 2 DM, HTN, CKD who presents for weakness with slurred speech at home. </a:t>
            </a:r>
            <a:endParaRPr/>
          </a:p>
          <a:p>
            <a:pPr indent="0" lvl="0" marL="0" rtl="0" algn="l">
              <a:spcBef>
                <a:spcPts val="1000"/>
              </a:spcBef>
              <a:spcAft>
                <a:spcPts val="0"/>
              </a:spcAft>
              <a:buNone/>
            </a:pPr>
            <a:r>
              <a:t/>
            </a:r>
            <a:endParaRPr/>
          </a:p>
          <a:p>
            <a:pPr indent="0" lvl="0" marL="0" rtl="0" algn="l">
              <a:spcBef>
                <a:spcPts val="1000"/>
              </a:spcBef>
              <a:spcAft>
                <a:spcPts val="0"/>
              </a:spcAft>
              <a:buNone/>
            </a:pPr>
            <a:r>
              <a:rPr lang="en-US"/>
              <a:t>HPI</a:t>
            </a:r>
            <a:endParaRPr/>
          </a:p>
          <a:p>
            <a:pPr indent="-306324" lvl="0" marL="457200" rtl="0" algn="l">
              <a:spcBef>
                <a:spcPts val="1000"/>
              </a:spcBef>
              <a:spcAft>
                <a:spcPts val="0"/>
              </a:spcAft>
              <a:buSzPct val="60000"/>
              <a:buChar char="-"/>
            </a:pPr>
            <a:r>
              <a:rPr lang="en-US"/>
              <a:t>Family notes more lethargic and increased sleep </a:t>
            </a:r>
            <a:endParaRPr/>
          </a:p>
          <a:p>
            <a:pPr indent="-306324" lvl="0" marL="457200" rtl="0" algn="l">
              <a:spcBef>
                <a:spcPts val="0"/>
              </a:spcBef>
              <a:spcAft>
                <a:spcPts val="0"/>
              </a:spcAft>
              <a:buSzPct val="60000"/>
              <a:buChar char="-"/>
            </a:pPr>
            <a:r>
              <a:rPr lang="en-US"/>
              <a:t>Polyuria without dysuria</a:t>
            </a:r>
            <a:endParaRPr/>
          </a:p>
          <a:p>
            <a:pPr indent="-306324" lvl="0" marL="457200" rtl="0" algn="l">
              <a:spcBef>
                <a:spcPts val="0"/>
              </a:spcBef>
              <a:spcAft>
                <a:spcPts val="0"/>
              </a:spcAft>
              <a:buSzPct val="60000"/>
              <a:buChar char="-"/>
            </a:pPr>
            <a:r>
              <a:rPr lang="en-US"/>
              <a:t>Denies fevers, chills, nausea, vomiting, diarrhea, abdominal pain, dyspnea</a:t>
            </a:r>
            <a:endParaRPr/>
          </a:p>
          <a:p>
            <a:pPr indent="-306324" lvl="0" marL="457200" rtl="0" algn="l">
              <a:spcBef>
                <a:spcPts val="0"/>
              </a:spcBef>
              <a:spcAft>
                <a:spcPts val="0"/>
              </a:spcAft>
              <a:buSzPct val="60000"/>
              <a:buChar char="-"/>
            </a:pPr>
            <a:r>
              <a:rPr lang="en-US"/>
              <a:t>Not checking BG at home. Outpatient A1C 13% few months ago</a:t>
            </a:r>
            <a:endParaRPr/>
          </a:p>
          <a:p>
            <a:pPr indent="0" lvl="0" marL="0" rtl="0" algn="l">
              <a:spcBef>
                <a:spcPts val="1000"/>
              </a:spcBef>
              <a:spcAft>
                <a:spcPts val="0"/>
              </a:spcAft>
              <a:buNone/>
            </a:pPr>
            <a:r>
              <a:t/>
            </a:r>
            <a:endParaRPr/>
          </a:p>
          <a:p>
            <a:pPr indent="0" lvl="0" marL="0" rtl="0" algn="l">
              <a:spcBef>
                <a:spcPts val="1000"/>
              </a:spcBef>
              <a:spcAft>
                <a:spcPts val="0"/>
              </a:spcAft>
              <a:buNone/>
            </a:pPr>
            <a:r>
              <a:rPr lang="en-US"/>
              <a:t>Medications</a:t>
            </a:r>
            <a:endParaRPr/>
          </a:p>
          <a:p>
            <a:pPr indent="-306324" lvl="0" marL="457200" rtl="0" algn="l">
              <a:spcBef>
                <a:spcPts val="1000"/>
              </a:spcBef>
              <a:spcAft>
                <a:spcPts val="0"/>
              </a:spcAft>
              <a:buSzPct val="60000"/>
              <a:buChar char="-"/>
            </a:pPr>
            <a:r>
              <a:rPr lang="en-US"/>
              <a:t>Tresiba 70u</a:t>
            </a:r>
            <a:endParaRPr/>
          </a:p>
          <a:p>
            <a:pPr indent="-306324" lvl="0" marL="457200" rtl="0" algn="l">
              <a:spcBef>
                <a:spcPts val="0"/>
              </a:spcBef>
              <a:spcAft>
                <a:spcPts val="0"/>
              </a:spcAft>
              <a:buSzPct val="60000"/>
              <a:buChar char="-"/>
            </a:pPr>
            <a:r>
              <a:rPr lang="en-US"/>
              <a:t>Aspart 6u TIDAC</a:t>
            </a:r>
            <a:endParaRPr/>
          </a:p>
          <a:p>
            <a:pPr indent="-306324" lvl="0" marL="457200" rtl="0" algn="l">
              <a:spcBef>
                <a:spcPts val="0"/>
              </a:spcBef>
              <a:spcAft>
                <a:spcPts val="0"/>
              </a:spcAft>
              <a:buSzPct val="60000"/>
              <a:buChar char="-"/>
            </a:pPr>
            <a:r>
              <a:rPr lang="en-US"/>
              <a:t>Jardiance 10mg</a:t>
            </a:r>
            <a:endParaRPr/>
          </a:p>
          <a:p>
            <a:pPr indent="-306324" lvl="0" marL="457200" rtl="0" algn="l">
              <a:spcBef>
                <a:spcPts val="0"/>
              </a:spcBef>
              <a:spcAft>
                <a:spcPts val="0"/>
              </a:spcAft>
              <a:buSzPct val="60000"/>
              <a:buChar char="-"/>
            </a:pPr>
            <a:r>
              <a:rPr lang="en-US"/>
              <a:t>Metformin 500mg BID</a:t>
            </a:r>
            <a:endParaRPr/>
          </a:p>
          <a:p>
            <a:pPr indent="0" lvl="0" marL="0" rtl="0" algn="l">
              <a:spcBef>
                <a:spcPts val="100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2"/>
          <p:cNvSpPr txBox="1"/>
          <p:nvPr>
            <p:ph type="title"/>
          </p:nvPr>
        </p:nvSpPr>
        <p:spPr>
          <a:xfrm>
            <a:off x="646113" y="452718"/>
            <a:ext cx="9404700" cy="1400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Case Continued</a:t>
            </a:r>
            <a:endParaRPr/>
          </a:p>
        </p:txBody>
      </p:sp>
      <p:sp>
        <p:nvSpPr>
          <p:cNvPr id="130" name="Google Shape;130;p22"/>
          <p:cNvSpPr txBox="1"/>
          <p:nvPr>
            <p:ph idx="1" type="body"/>
          </p:nvPr>
        </p:nvSpPr>
        <p:spPr>
          <a:xfrm>
            <a:off x="1103313" y="2052919"/>
            <a:ext cx="8946600" cy="4195500"/>
          </a:xfrm>
          <a:prstGeom prst="rect">
            <a:avLst/>
          </a:prstGeom>
        </p:spPr>
        <p:txBody>
          <a:bodyPr anchorCtr="0" anchor="t" bIns="45700" lIns="91425" spcFirstLastPara="1" rIns="91425" wrap="square" tIns="45700">
            <a:normAutofit lnSpcReduction="10000"/>
          </a:bodyPr>
          <a:lstStyle/>
          <a:p>
            <a:pPr indent="-320040" lvl="0" marL="457200" rtl="0" algn="l">
              <a:spcBef>
                <a:spcPts val="1000"/>
              </a:spcBef>
              <a:spcAft>
                <a:spcPts val="0"/>
              </a:spcAft>
              <a:buSzPts val="1440"/>
              <a:buChar char="-"/>
            </a:pPr>
            <a:r>
              <a:rPr lang="en-US"/>
              <a:t>Exam</a:t>
            </a:r>
            <a:endParaRPr/>
          </a:p>
          <a:p>
            <a:pPr indent="-320040" lvl="1" marL="914400" rtl="0" algn="l">
              <a:spcBef>
                <a:spcPts val="0"/>
              </a:spcBef>
              <a:spcAft>
                <a:spcPts val="0"/>
              </a:spcAft>
              <a:buSzPts val="1440"/>
              <a:buChar char="-"/>
            </a:pPr>
            <a:r>
              <a:rPr lang="en-US"/>
              <a:t>Vitals: BP 118/59, HR 44, RR 14, temp 36.7, weight 80kg</a:t>
            </a:r>
            <a:endParaRPr/>
          </a:p>
          <a:p>
            <a:pPr indent="-320040" lvl="1" marL="914400" rtl="0" algn="l">
              <a:spcBef>
                <a:spcPts val="0"/>
              </a:spcBef>
              <a:spcAft>
                <a:spcPts val="0"/>
              </a:spcAft>
              <a:buSzPts val="1440"/>
              <a:buChar char="-"/>
            </a:pPr>
            <a:r>
              <a:rPr lang="en-US"/>
              <a:t>Mumbled speech, but appropriately answering questions. Mild peripheral edema. No focal neuro findings</a:t>
            </a:r>
            <a:endParaRPr/>
          </a:p>
          <a:p>
            <a:pPr indent="-320040" lvl="0" marL="457200" rtl="0" algn="l">
              <a:spcBef>
                <a:spcPts val="0"/>
              </a:spcBef>
              <a:spcAft>
                <a:spcPts val="0"/>
              </a:spcAft>
              <a:buSzPts val="1440"/>
              <a:buChar char="-"/>
            </a:pPr>
            <a:r>
              <a:rPr lang="en-US"/>
              <a:t>Labs</a:t>
            </a:r>
            <a:endParaRPr/>
          </a:p>
          <a:p>
            <a:pPr indent="-320040" lvl="1" marL="914400" rtl="0" algn="l">
              <a:spcBef>
                <a:spcPts val="0"/>
              </a:spcBef>
              <a:spcAft>
                <a:spcPts val="0"/>
              </a:spcAft>
              <a:buSzPts val="1440"/>
              <a:buChar char="-"/>
            </a:pPr>
            <a:r>
              <a:rPr lang="en-US"/>
              <a:t>BG 1160</a:t>
            </a:r>
            <a:endParaRPr/>
          </a:p>
          <a:p>
            <a:pPr indent="-320040" lvl="1" marL="914400" rtl="0" algn="l">
              <a:spcBef>
                <a:spcPts val="0"/>
              </a:spcBef>
              <a:spcAft>
                <a:spcPts val="0"/>
              </a:spcAft>
              <a:buSzPts val="1440"/>
              <a:buChar char="-"/>
            </a:pPr>
            <a:r>
              <a:rPr lang="en-US"/>
              <a:t>Cr 2.79 (baseline 1.8), lactic acid 2.3</a:t>
            </a:r>
            <a:endParaRPr/>
          </a:p>
          <a:p>
            <a:pPr indent="-320040" lvl="1" marL="914400" rtl="0" algn="l">
              <a:spcBef>
                <a:spcPts val="0"/>
              </a:spcBef>
              <a:spcAft>
                <a:spcPts val="0"/>
              </a:spcAft>
              <a:buSzPts val="1440"/>
              <a:buChar char="-"/>
            </a:pPr>
            <a:r>
              <a:rPr lang="en-US"/>
              <a:t>Serum osm 344</a:t>
            </a:r>
            <a:endParaRPr/>
          </a:p>
          <a:p>
            <a:pPr indent="-320040" lvl="1" marL="914400" rtl="0" algn="l">
              <a:spcBef>
                <a:spcPts val="0"/>
              </a:spcBef>
              <a:spcAft>
                <a:spcPts val="0"/>
              </a:spcAft>
              <a:buSzPts val="1440"/>
              <a:buChar char="-"/>
            </a:pPr>
            <a:r>
              <a:rPr lang="en-US"/>
              <a:t>A1C &gt;17</a:t>
            </a:r>
            <a:endParaRPr/>
          </a:p>
          <a:p>
            <a:pPr indent="-320040" lvl="1" marL="914400" rtl="0" algn="l">
              <a:spcBef>
                <a:spcPts val="0"/>
              </a:spcBef>
              <a:spcAft>
                <a:spcPts val="0"/>
              </a:spcAft>
              <a:buSzPts val="1440"/>
              <a:buChar char="-"/>
            </a:pPr>
            <a:r>
              <a:rPr lang="en-US"/>
              <a:t>BHB &lt;0.5, bicarb 19, AG 13, VBG pH 7.35, CO2 15</a:t>
            </a:r>
            <a:endParaRPr/>
          </a:p>
          <a:p>
            <a:pPr indent="-320040" lvl="1" marL="914400" rtl="0" algn="l">
              <a:spcBef>
                <a:spcPts val="0"/>
              </a:spcBef>
              <a:spcAft>
                <a:spcPts val="0"/>
              </a:spcAft>
              <a:buSzPts val="1440"/>
              <a:buChar char="-"/>
            </a:pPr>
            <a:r>
              <a:rPr lang="en-US"/>
              <a:t>Troponin 113 → 116</a:t>
            </a:r>
            <a:endParaRPr/>
          </a:p>
          <a:p>
            <a:pPr indent="-320040" lvl="1" marL="914400" rtl="0" algn="l">
              <a:spcBef>
                <a:spcPts val="0"/>
              </a:spcBef>
              <a:spcAft>
                <a:spcPts val="0"/>
              </a:spcAft>
              <a:buSzPts val="1440"/>
              <a:buChar char="-"/>
            </a:pPr>
            <a:r>
              <a:rPr lang="en-US"/>
              <a:t>UA  ketones 300, LE 75 moderate, WBC &gt;50, bacteria present</a:t>
            </a:r>
            <a:endParaRPr/>
          </a:p>
          <a:p>
            <a:pPr indent="-320040" lvl="0" marL="457200" rtl="0" algn="l">
              <a:spcBef>
                <a:spcPts val="0"/>
              </a:spcBef>
              <a:spcAft>
                <a:spcPts val="0"/>
              </a:spcAft>
              <a:buSzPts val="1440"/>
              <a:buChar char="-"/>
            </a:pPr>
            <a:r>
              <a:rPr lang="en-US"/>
              <a:t>EKG anterior ST elevation, baseline compared 6 months prior</a:t>
            </a:r>
            <a:endParaRPr/>
          </a:p>
          <a:p>
            <a:pPr indent="-320040" lvl="0" marL="457200" rtl="0" algn="l">
              <a:spcBef>
                <a:spcPts val="0"/>
              </a:spcBef>
              <a:spcAft>
                <a:spcPts val="0"/>
              </a:spcAft>
              <a:buSzPts val="1440"/>
              <a:buChar char="-"/>
            </a:pPr>
            <a:r>
              <a:rPr lang="en-US"/>
              <a:t>US R hydronephrosis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3"/>
          <p:cNvSpPr txBox="1"/>
          <p:nvPr>
            <p:ph type="title"/>
          </p:nvPr>
        </p:nvSpPr>
        <p:spPr>
          <a:xfrm>
            <a:off x="646113" y="452718"/>
            <a:ext cx="9404700" cy="1400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Case Continued</a:t>
            </a:r>
            <a:endParaRPr/>
          </a:p>
        </p:txBody>
      </p:sp>
      <p:sp>
        <p:nvSpPr>
          <p:cNvPr id="137" name="Google Shape;137;p23"/>
          <p:cNvSpPr txBox="1"/>
          <p:nvPr>
            <p:ph idx="1" type="body"/>
          </p:nvPr>
        </p:nvSpPr>
        <p:spPr>
          <a:xfrm>
            <a:off x="1103313" y="2052919"/>
            <a:ext cx="8946600" cy="4195500"/>
          </a:xfrm>
          <a:prstGeom prst="rect">
            <a:avLst/>
          </a:prstGeom>
        </p:spPr>
        <p:txBody>
          <a:bodyPr anchorCtr="0" anchor="t" bIns="45700" lIns="91425" spcFirstLastPara="1" rIns="91425" wrap="square" tIns="45700">
            <a:normAutofit/>
          </a:bodyPr>
          <a:lstStyle/>
          <a:p>
            <a:pPr indent="-320040" lvl="0" marL="457200" rtl="0" algn="l">
              <a:spcBef>
                <a:spcPts val="1000"/>
              </a:spcBef>
              <a:spcAft>
                <a:spcPts val="0"/>
              </a:spcAft>
              <a:buSzPts val="1440"/>
              <a:buChar char="-"/>
            </a:pPr>
            <a:r>
              <a:rPr lang="en-US"/>
              <a:t>Treated antibiotics for UTI </a:t>
            </a:r>
            <a:endParaRPr/>
          </a:p>
          <a:p>
            <a:pPr indent="-320040" lvl="0" marL="457200" rtl="0" algn="l">
              <a:spcBef>
                <a:spcPts val="0"/>
              </a:spcBef>
              <a:spcAft>
                <a:spcPts val="0"/>
              </a:spcAft>
              <a:buSzPts val="1440"/>
              <a:buChar char="-"/>
            </a:pPr>
            <a:r>
              <a:rPr lang="en-US"/>
              <a:t>Diagnosed with demand ischemic, no cardiac intervention needed</a:t>
            </a:r>
            <a:endParaRPr/>
          </a:p>
          <a:p>
            <a:pPr indent="-320040" lvl="0" marL="457200" rtl="0" algn="l">
              <a:spcBef>
                <a:spcPts val="0"/>
              </a:spcBef>
              <a:spcAft>
                <a:spcPts val="0"/>
              </a:spcAft>
              <a:buSzPts val="1440"/>
              <a:buChar char="-"/>
            </a:pPr>
            <a:r>
              <a:rPr lang="en-US"/>
              <a:t>Treated with IV insulin drip. Lowered BG slowly with transition to subcut following day</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4"/>
          <p:cNvSpPr txBox="1"/>
          <p:nvPr>
            <p:ph type="title"/>
          </p:nvPr>
        </p:nvSpPr>
        <p:spPr>
          <a:xfrm>
            <a:off x="646113" y="452718"/>
            <a:ext cx="9404700" cy="1400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Clinical Presentation </a:t>
            </a:r>
            <a:endParaRPr/>
          </a:p>
        </p:txBody>
      </p:sp>
      <p:pic>
        <p:nvPicPr>
          <p:cNvPr id="144" name="Google Shape;144;p24" title="image.png"/>
          <p:cNvPicPr preferRelativeResize="0"/>
          <p:nvPr/>
        </p:nvPicPr>
        <p:blipFill>
          <a:blip r:embed="rId3">
            <a:alphaModFix/>
          </a:blip>
          <a:stretch>
            <a:fillRect/>
          </a:stretch>
        </p:blipFill>
        <p:spPr>
          <a:xfrm>
            <a:off x="1287027" y="1663825"/>
            <a:ext cx="9653358" cy="4195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5"/>
          <p:cNvSpPr txBox="1"/>
          <p:nvPr>
            <p:ph type="title"/>
          </p:nvPr>
        </p:nvSpPr>
        <p:spPr>
          <a:xfrm>
            <a:off x="646113" y="452718"/>
            <a:ext cx="9404700" cy="1400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1" name="Google Shape;151;p25"/>
          <p:cNvSpPr txBox="1"/>
          <p:nvPr>
            <p:ph idx="1" type="body"/>
          </p:nvPr>
        </p:nvSpPr>
        <p:spPr>
          <a:xfrm>
            <a:off x="1103313" y="2052919"/>
            <a:ext cx="8946600" cy="41955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t/>
            </a:r>
            <a:endParaRPr/>
          </a:p>
        </p:txBody>
      </p:sp>
      <p:pic>
        <p:nvPicPr>
          <p:cNvPr id="152" name="Google Shape;152;p25" title="Screenshot 2026-07-13 at 9.25.54 PM.png"/>
          <p:cNvPicPr preferRelativeResize="0"/>
          <p:nvPr/>
        </p:nvPicPr>
        <p:blipFill>
          <a:blip r:embed="rId3">
            <a:alphaModFix/>
          </a:blip>
          <a:stretch>
            <a:fillRect/>
          </a:stretch>
        </p:blipFill>
        <p:spPr>
          <a:xfrm>
            <a:off x="1217465" y="-47550"/>
            <a:ext cx="8986870" cy="6858001"/>
          </a:xfrm>
          <a:prstGeom prst="rect">
            <a:avLst/>
          </a:prstGeom>
          <a:noFill/>
          <a:ln>
            <a:noFill/>
          </a:ln>
        </p:spPr>
      </p:pic>
      <p:pic>
        <p:nvPicPr>
          <p:cNvPr id="153" name="Google Shape;153;p25"/>
          <p:cNvPicPr preferRelativeResize="0"/>
          <p:nvPr/>
        </p:nvPicPr>
        <p:blipFill>
          <a:blip r:embed="rId4">
            <a:alphaModFix/>
          </a:blip>
          <a:stretch>
            <a:fillRect/>
          </a:stretch>
        </p:blipFill>
        <p:spPr>
          <a:xfrm>
            <a:off x="924048" y="6502084"/>
            <a:ext cx="12192001" cy="38946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6"/>
          <p:cNvSpPr txBox="1"/>
          <p:nvPr>
            <p:ph type="title"/>
          </p:nvPr>
        </p:nvSpPr>
        <p:spPr>
          <a:xfrm>
            <a:off x="646113" y="452718"/>
            <a:ext cx="9404700" cy="1400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Initial Evaluations</a:t>
            </a:r>
            <a:endParaRPr/>
          </a:p>
        </p:txBody>
      </p:sp>
      <p:sp>
        <p:nvSpPr>
          <p:cNvPr id="160" name="Google Shape;160;p26"/>
          <p:cNvSpPr txBox="1"/>
          <p:nvPr>
            <p:ph idx="1" type="body"/>
          </p:nvPr>
        </p:nvSpPr>
        <p:spPr>
          <a:xfrm>
            <a:off x="1103313" y="2052919"/>
            <a:ext cx="8946600" cy="4195500"/>
          </a:xfrm>
          <a:prstGeom prst="rect">
            <a:avLst/>
          </a:prstGeom>
        </p:spPr>
        <p:txBody>
          <a:bodyPr anchorCtr="0" anchor="t" bIns="45700" lIns="91425" spcFirstLastPara="1" rIns="91425" wrap="square" tIns="45700">
            <a:normAutofit/>
          </a:bodyPr>
          <a:lstStyle/>
          <a:p>
            <a:pPr indent="-320040" lvl="0" marL="457200" rtl="0" algn="l">
              <a:spcBef>
                <a:spcPts val="1000"/>
              </a:spcBef>
              <a:spcAft>
                <a:spcPts val="0"/>
              </a:spcAft>
              <a:buSzPts val="1440"/>
              <a:buChar char="-"/>
            </a:pPr>
            <a:r>
              <a:rPr lang="en-US"/>
              <a:t>ABCs</a:t>
            </a:r>
            <a:endParaRPr/>
          </a:p>
          <a:p>
            <a:pPr indent="-320040" lvl="0" marL="457200" rtl="0" algn="l">
              <a:spcBef>
                <a:spcPts val="0"/>
              </a:spcBef>
              <a:spcAft>
                <a:spcPts val="0"/>
              </a:spcAft>
              <a:buSzPts val="1440"/>
              <a:buChar char="-"/>
            </a:pPr>
            <a:r>
              <a:rPr lang="en-US"/>
              <a:t>Mental status</a:t>
            </a:r>
            <a:endParaRPr/>
          </a:p>
          <a:p>
            <a:pPr indent="-320040" lvl="0" marL="457200" rtl="0" algn="l">
              <a:spcBef>
                <a:spcPts val="0"/>
              </a:spcBef>
              <a:spcAft>
                <a:spcPts val="0"/>
              </a:spcAft>
              <a:buSzPts val="1440"/>
              <a:buChar char="-"/>
            </a:pPr>
            <a:r>
              <a:rPr lang="en-US"/>
              <a:t>Precipitating events</a:t>
            </a:r>
            <a:endParaRPr/>
          </a:p>
          <a:p>
            <a:pPr indent="-320040" lvl="0" marL="457200" rtl="0" algn="l">
              <a:spcBef>
                <a:spcPts val="0"/>
              </a:spcBef>
              <a:spcAft>
                <a:spcPts val="0"/>
              </a:spcAft>
              <a:buSzPts val="1440"/>
              <a:buChar char="-"/>
            </a:pPr>
            <a:r>
              <a:rPr lang="en-US"/>
              <a:t>Volume status</a:t>
            </a:r>
            <a:endParaRPr/>
          </a:p>
          <a:p>
            <a:pPr indent="-320040" lvl="0" marL="457200" rtl="0" algn="l">
              <a:spcBef>
                <a:spcPts val="0"/>
              </a:spcBef>
              <a:spcAft>
                <a:spcPts val="0"/>
              </a:spcAft>
              <a:buSzPts val="1440"/>
              <a:buChar char="-"/>
            </a:pPr>
            <a:r>
              <a:rPr lang="en-US"/>
              <a:t>Labs</a:t>
            </a:r>
            <a:endParaRPr/>
          </a:p>
          <a:p>
            <a:pPr indent="-320040" lvl="1" marL="914400" rtl="0" algn="l">
              <a:spcBef>
                <a:spcPts val="0"/>
              </a:spcBef>
              <a:spcAft>
                <a:spcPts val="0"/>
              </a:spcAft>
              <a:buSzPts val="1440"/>
              <a:buChar char="-"/>
            </a:pPr>
            <a:r>
              <a:rPr lang="en-US"/>
              <a:t>Glucose, CMP, CBC, UA with ketones, plasma osm, BHB, ABG/VBG</a:t>
            </a:r>
            <a:endParaRPr/>
          </a:p>
          <a:p>
            <a:pPr indent="-320040" lvl="1" marL="914400" rtl="0" algn="l">
              <a:spcBef>
                <a:spcPts val="0"/>
              </a:spcBef>
              <a:spcAft>
                <a:spcPts val="0"/>
              </a:spcAft>
              <a:buSzPts val="1440"/>
              <a:buChar char="-"/>
            </a:pPr>
            <a:r>
              <a:rPr lang="en-US"/>
              <a:t>A1C - may be lower if new onset type 1 </a:t>
            </a:r>
            <a:endParaRPr/>
          </a:p>
          <a:p>
            <a:pPr indent="-320040" lvl="1" marL="914400" rtl="0" algn="l">
              <a:spcBef>
                <a:spcPts val="0"/>
              </a:spcBef>
              <a:spcAft>
                <a:spcPts val="0"/>
              </a:spcAft>
              <a:buSzPts val="1440"/>
              <a:buChar char="-"/>
            </a:pPr>
            <a:r>
              <a:rPr lang="en-US"/>
              <a:t>EKG</a:t>
            </a:r>
            <a:endParaRPr/>
          </a:p>
          <a:p>
            <a:pPr indent="-320040" lvl="1" marL="914400" rtl="0" algn="l">
              <a:spcBef>
                <a:spcPts val="0"/>
              </a:spcBef>
              <a:spcAft>
                <a:spcPts val="0"/>
              </a:spcAft>
              <a:buSzPts val="1440"/>
              <a:buChar char="-"/>
            </a:pPr>
            <a:r>
              <a:rPr lang="en-US"/>
              <a:t>Additional testing as needed by presentation - ie CXR if PNA suspected</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7"/>
          <p:cNvSpPr txBox="1"/>
          <p:nvPr>
            <p:ph type="title"/>
          </p:nvPr>
        </p:nvSpPr>
        <p:spPr>
          <a:xfrm>
            <a:off x="646113" y="452718"/>
            <a:ext cx="9404700" cy="1400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Precipitating Factors</a:t>
            </a:r>
            <a:endParaRPr/>
          </a:p>
        </p:txBody>
      </p:sp>
      <p:sp>
        <p:nvSpPr>
          <p:cNvPr id="167" name="Google Shape;167;p27"/>
          <p:cNvSpPr txBox="1"/>
          <p:nvPr>
            <p:ph idx="1" type="body"/>
          </p:nvPr>
        </p:nvSpPr>
        <p:spPr>
          <a:xfrm>
            <a:off x="1103313" y="2052919"/>
            <a:ext cx="8946600" cy="4195500"/>
          </a:xfrm>
          <a:prstGeom prst="rect">
            <a:avLst/>
          </a:prstGeom>
        </p:spPr>
        <p:txBody>
          <a:bodyPr anchorCtr="0" anchor="t" bIns="45700" lIns="91425" spcFirstLastPara="1" rIns="91425" wrap="square" tIns="45700">
            <a:normAutofit lnSpcReduction="20000"/>
          </a:bodyPr>
          <a:lstStyle/>
          <a:p>
            <a:pPr indent="-320040" lvl="0" marL="457200" rtl="0" algn="l">
              <a:spcBef>
                <a:spcPts val="1000"/>
              </a:spcBef>
              <a:spcAft>
                <a:spcPts val="0"/>
              </a:spcAft>
              <a:buSzPts val="1440"/>
              <a:buChar char="-"/>
            </a:pPr>
            <a:r>
              <a:rPr lang="en-US"/>
              <a:t>Acute </a:t>
            </a:r>
            <a:r>
              <a:rPr lang="en-US"/>
              <a:t>major</a:t>
            </a:r>
            <a:r>
              <a:rPr lang="en-US"/>
              <a:t> illness</a:t>
            </a:r>
            <a:endParaRPr/>
          </a:p>
          <a:p>
            <a:pPr indent="-320040" lvl="1" marL="914400" rtl="0" algn="l">
              <a:spcBef>
                <a:spcPts val="0"/>
              </a:spcBef>
              <a:spcAft>
                <a:spcPts val="0"/>
              </a:spcAft>
              <a:buSzPts val="1440"/>
              <a:buChar char="-"/>
            </a:pPr>
            <a:r>
              <a:rPr lang="en-US"/>
              <a:t>MI</a:t>
            </a:r>
            <a:endParaRPr/>
          </a:p>
          <a:p>
            <a:pPr indent="-320040" lvl="1" marL="914400" rtl="0" algn="l">
              <a:spcBef>
                <a:spcPts val="0"/>
              </a:spcBef>
              <a:spcAft>
                <a:spcPts val="0"/>
              </a:spcAft>
              <a:buSzPts val="1440"/>
              <a:buChar char="-"/>
            </a:pPr>
            <a:r>
              <a:rPr lang="en-US"/>
              <a:t>CVA,</a:t>
            </a:r>
            <a:endParaRPr/>
          </a:p>
          <a:p>
            <a:pPr indent="-320040" lvl="1" marL="914400" rtl="0" algn="l">
              <a:spcBef>
                <a:spcPts val="0"/>
              </a:spcBef>
              <a:spcAft>
                <a:spcPts val="0"/>
              </a:spcAft>
              <a:buSzPts val="1440"/>
              <a:buChar char="-"/>
            </a:pPr>
            <a:r>
              <a:rPr lang="en-US"/>
              <a:t>Infection - 30-40% DKA and 30-60% HHS</a:t>
            </a:r>
            <a:endParaRPr/>
          </a:p>
          <a:p>
            <a:pPr indent="-320040" lvl="1" marL="914400" rtl="0" algn="l">
              <a:spcBef>
                <a:spcPts val="0"/>
              </a:spcBef>
              <a:spcAft>
                <a:spcPts val="0"/>
              </a:spcAft>
              <a:buSzPts val="1440"/>
              <a:buChar char="-"/>
            </a:pPr>
            <a:r>
              <a:rPr lang="en-US"/>
              <a:t>Pancreatitis</a:t>
            </a:r>
            <a:endParaRPr/>
          </a:p>
          <a:p>
            <a:pPr indent="-320040" lvl="0" marL="457200" rtl="0" algn="l">
              <a:spcBef>
                <a:spcPts val="0"/>
              </a:spcBef>
              <a:spcAft>
                <a:spcPts val="0"/>
              </a:spcAft>
              <a:buSzPts val="1440"/>
              <a:buChar char="-"/>
            </a:pPr>
            <a:r>
              <a:rPr lang="en-US"/>
              <a:t>New onset DM - 20-25% DKA cases</a:t>
            </a:r>
            <a:endParaRPr/>
          </a:p>
          <a:p>
            <a:pPr indent="-320040" lvl="0" marL="457200" rtl="0" algn="l">
              <a:spcBef>
                <a:spcPts val="0"/>
              </a:spcBef>
              <a:spcAft>
                <a:spcPts val="0"/>
              </a:spcAft>
              <a:buSzPts val="1440"/>
              <a:buChar char="-"/>
            </a:pPr>
            <a:r>
              <a:rPr lang="en-US"/>
              <a:t>Missed/poor compliance insulin - 20-40% HHS cases</a:t>
            </a:r>
            <a:endParaRPr/>
          </a:p>
          <a:p>
            <a:pPr indent="-320040" lvl="0" marL="457200" rtl="0" algn="l">
              <a:spcBef>
                <a:spcPts val="0"/>
              </a:spcBef>
              <a:spcAft>
                <a:spcPts val="0"/>
              </a:spcAft>
              <a:buSzPts val="1440"/>
              <a:buChar char="-"/>
            </a:pPr>
            <a:r>
              <a:rPr lang="en-US"/>
              <a:t>Pump malfunction </a:t>
            </a:r>
            <a:endParaRPr sz="1900"/>
          </a:p>
          <a:p>
            <a:pPr indent="-320040" lvl="0" marL="457200" rtl="0" algn="l">
              <a:spcBef>
                <a:spcPts val="0"/>
              </a:spcBef>
              <a:spcAft>
                <a:spcPts val="0"/>
              </a:spcAft>
              <a:buSzPts val="1440"/>
              <a:buChar char="-"/>
            </a:pPr>
            <a:r>
              <a:rPr lang="en-US"/>
              <a:t>Eating disorders - type 1 younger patients</a:t>
            </a:r>
            <a:endParaRPr/>
          </a:p>
          <a:p>
            <a:pPr indent="-320040" lvl="0" marL="457200" rtl="0" algn="l">
              <a:spcBef>
                <a:spcPts val="0"/>
              </a:spcBef>
              <a:spcAft>
                <a:spcPts val="0"/>
              </a:spcAft>
              <a:buSzPts val="1440"/>
              <a:buChar char="-"/>
            </a:pPr>
            <a:r>
              <a:rPr lang="en-US"/>
              <a:t>Medications/Drugs</a:t>
            </a:r>
            <a:endParaRPr/>
          </a:p>
          <a:p>
            <a:pPr indent="-320040" lvl="1" marL="914400" rtl="0" algn="l">
              <a:spcBef>
                <a:spcPts val="0"/>
              </a:spcBef>
              <a:spcAft>
                <a:spcPts val="0"/>
              </a:spcAft>
              <a:buSzPts val="1440"/>
              <a:buChar char="-"/>
            </a:pPr>
            <a:r>
              <a:rPr lang="en-US"/>
              <a:t>SGLT2i </a:t>
            </a:r>
            <a:endParaRPr/>
          </a:p>
          <a:p>
            <a:pPr indent="-320040" lvl="1" marL="914400" rtl="0" algn="l">
              <a:spcBef>
                <a:spcPts val="0"/>
              </a:spcBef>
              <a:spcAft>
                <a:spcPts val="0"/>
              </a:spcAft>
              <a:buSzPts val="1440"/>
              <a:buChar char="-"/>
            </a:pPr>
            <a:r>
              <a:rPr lang="en-US"/>
              <a:t>Steroids</a:t>
            </a:r>
            <a:endParaRPr/>
          </a:p>
          <a:p>
            <a:pPr indent="-320040" lvl="1" marL="914400" rtl="0" algn="l">
              <a:spcBef>
                <a:spcPts val="0"/>
              </a:spcBef>
              <a:spcAft>
                <a:spcPts val="0"/>
              </a:spcAft>
              <a:buSzPts val="1440"/>
              <a:buChar char="-"/>
            </a:pPr>
            <a:r>
              <a:rPr lang="en-US"/>
              <a:t>Atypical</a:t>
            </a:r>
            <a:r>
              <a:rPr lang="en-US"/>
              <a:t> antipsychotics</a:t>
            </a:r>
            <a:endParaRPr/>
          </a:p>
          <a:p>
            <a:pPr indent="-320040" lvl="1" marL="914400" rtl="0" algn="l">
              <a:spcBef>
                <a:spcPts val="0"/>
              </a:spcBef>
              <a:spcAft>
                <a:spcPts val="0"/>
              </a:spcAft>
              <a:buSzPts val="1440"/>
              <a:buChar char="-"/>
            </a:pPr>
            <a:r>
              <a:rPr lang="en-US"/>
              <a:t>Cocaine use associated recurrent DKA</a:t>
            </a:r>
            <a:endParaRPr/>
          </a:p>
          <a:p>
            <a:pPr indent="0" lvl="0" marL="0" rtl="0" algn="l">
              <a:spcBef>
                <a:spcPts val="100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8"/>
          <p:cNvSpPr txBox="1"/>
          <p:nvPr>
            <p:ph type="title"/>
          </p:nvPr>
        </p:nvSpPr>
        <p:spPr>
          <a:xfrm>
            <a:off x="646113" y="452718"/>
            <a:ext cx="9404700" cy="1400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4" name="Google Shape;174;p28"/>
          <p:cNvSpPr txBox="1"/>
          <p:nvPr>
            <p:ph idx="1" type="body"/>
          </p:nvPr>
        </p:nvSpPr>
        <p:spPr>
          <a:xfrm>
            <a:off x="8561774" y="2052925"/>
            <a:ext cx="3361800" cy="41955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US"/>
              <a:t>AG = serum Na - (serum Cl + bicarb)</a:t>
            </a:r>
            <a:endParaRPr/>
          </a:p>
          <a:p>
            <a:pPr indent="0" lvl="0" marL="0" rtl="0" algn="l">
              <a:spcBef>
                <a:spcPts val="1000"/>
              </a:spcBef>
              <a:spcAft>
                <a:spcPts val="0"/>
              </a:spcAft>
              <a:buNone/>
            </a:pPr>
            <a:r>
              <a:rPr lang="en-US"/>
              <a:t>Effective Posm = [2xNa (mEq/L)] + [glucose (mg/DL) / 18]</a:t>
            </a:r>
            <a:endParaRPr/>
          </a:p>
        </p:txBody>
      </p:sp>
      <p:pic>
        <p:nvPicPr>
          <p:cNvPr id="175" name="Google Shape;175;p28"/>
          <p:cNvPicPr preferRelativeResize="0"/>
          <p:nvPr/>
        </p:nvPicPr>
        <p:blipFill rotWithShape="1">
          <a:blip r:embed="rId3">
            <a:alphaModFix/>
          </a:blip>
          <a:srcRect b="43703" l="0" r="0" t="1804"/>
          <a:stretch/>
        </p:blipFill>
        <p:spPr>
          <a:xfrm>
            <a:off x="233225" y="45100"/>
            <a:ext cx="8328524" cy="676779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9"/>
          <p:cNvSpPr txBox="1"/>
          <p:nvPr>
            <p:ph type="title"/>
          </p:nvPr>
        </p:nvSpPr>
        <p:spPr>
          <a:xfrm>
            <a:off x="646113" y="452718"/>
            <a:ext cx="9404700" cy="1400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2" name="Google Shape;182;p29"/>
          <p:cNvSpPr txBox="1"/>
          <p:nvPr>
            <p:ph idx="1" type="body"/>
          </p:nvPr>
        </p:nvSpPr>
        <p:spPr>
          <a:xfrm>
            <a:off x="1103313" y="2052919"/>
            <a:ext cx="8946600" cy="41955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t/>
            </a:r>
            <a:endParaRPr/>
          </a:p>
        </p:txBody>
      </p:sp>
      <p:pic>
        <p:nvPicPr>
          <p:cNvPr id="183" name="Google Shape;183;p29" title="Screenshot 2026-07-13 at 9.23.40 PM.png"/>
          <p:cNvPicPr preferRelativeResize="0"/>
          <p:nvPr/>
        </p:nvPicPr>
        <p:blipFill rotWithShape="1">
          <a:blip r:embed="rId3">
            <a:alphaModFix/>
          </a:blip>
          <a:srcRect b="0" l="0" r="0" t="0"/>
          <a:stretch/>
        </p:blipFill>
        <p:spPr>
          <a:xfrm>
            <a:off x="150294" y="1523013"/>
            <a:ext cx="11966577" cy="4575126"/>
          </a:xfrm>
          <a:prstGeom prst="rect">
            <a:avLst/>
          </a:prstGeom>
          <a:noFill/>
          <a:ln>
            <a:noFill/>
          </a:ln>
        </p:spPr>
      </p:pic>
      <p:pic>
        <p:nvPicPr>
          <p:cNvPr id="184" name="Google Shape;184;p29"/>
          <p:cNvPicPr preferRelativeResize="0"/>
          <p:nvPr/>
        </p:nvPicPr>
        <p:blipFill>
          <a:blip r:embed="rId4">
            <a:alphaModFix/>
          </a:blip>
          <a:stretch>
            <a:fillRect/>
          </a:stretch>
        </p:blipFill>
        <p:spPr>
          <a:xfrm>
            <a:off x="152400" y="6400819"/>
            <a:ext cx="9540972" cy="30478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0"/>
          <p:cNvSpPr txBox="1"/>
          <p:nvPr>
            <p:ph type="title"/>
          </p:nvPr>
        </p:nvSpPr>
        <p:spPr>
          <a:xfrm>
            <a:off x="646113" y="452718"/>
            <a:ext cx="9404700" cy="1400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1" name="Google Shape;191;p30"/>
          <p:cNvSpPr txBox="1"/>
          <p:nvPr>
            <p:ph idx="1" type="body"/>
          </p:nvPr>
        </p:nvSpPr>
        <p:spPr>
          <a:xfrm>
            <a:off x="1103313" y="2052919"/>
            <a:ext cx="8946600" cy="41955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t/>
            </a:r>
            <a:endParaRPr/>
          </a:p>
        </p:txBody>
      </p:sp>
      <p:pic>
        <p:nvPicPr>
          <p:cNvPr id="192" name="Google Shape;192;p30" title="Screenshot 2026-07-13 at 9.17.13 PM.png"/>
          <p:cNvPicPr preferRelativeResize="0"/>
          <p:nvPr/>
        </p:nvPicPr>
        <p:blipFill>
          <a:blip r:embed="rId3">
            <a:alphaModFix/>
          </a:blip>
          <a:stretch>
            <a:fillRect/>
          </a:stretch>
        </p:blipFill>
        <p:spPr>
          <a:xfrm>
            <a:off x="267906" y="0"/>
            <a:ext cx="11178089" cy="68580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1"/>
          <p:cNvSpPr txBox="1"/>
          <p:nvPr>
            <p:ph type="title"/>
          </p:nvPr>
        </p:nvSpPr>
        <p:spPr>
          <a:xfrm>
            <a:off x="646113" y="452718"/>
            <a:ext cx="9404700" cy="1400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IV Fluids</a:t>
            </a:r>
            <a:endParaRPr/>
          </a:p>
        </p:txBody>
      </p:sp>
      <p:sp>
        <p:nvSpPr>
          <p:cNvPr id="199" name="Google Shape;199;p31"/>
          <p:cNvSpPr txBox="1"/>
          <p:nvPr>
            <p:ph idx="1" type="body"/>
          </p:nvPr>
        </p:nvSpPr>
        <p:spPr>
          <a:xfrm>
            <a:off x="1103313" y="2052919"/>
            <a:ext cx="8946600" cy="41955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t/>
            </a:r>
            <a:endParaRPr/>
          </a:p>
        </p:txBody>
      </p:sp>
      <p:pic>
        <p:nvPicPr>
          <p:cNvPr id="200" name="Google Shape;200;p31" title="Screenshot 2026-07-13 at 9.17.13 PM.png"/>
          <p:cNvPicPr preferRelativeResize="0"/>
          <p:nvPr/>
        </p:nvPicPr>
        <p:blipFill rotWithShape="1">
          <a:blip r:embed="rId3">
            <a:alphaModFix/>
          </a:blip>
          <a:srcRect b="10767" l="0" r="64205" t="25749"/>
          <a:stretch/>
        </p:blipFill>
        <p:spPr>
          <a:xfrm>
            <a:off x="4794200" y="0"/>
            <a:ext cx="6161448" cy="67043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2"/>
          <p:cNvSpPr txBox="1"/>
          <p:nvPr>
            <p:ph type="title"/>
          </p:nvPr>
        </p:nvSpPr>
        <p:spPr>
          <a:xfrm>
            <a:off x="646113" y="452718"/>
            <a:ext cx="9404700" cy="1400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Potassium</a:t>
            </a:r>
            <a:endParaRPr/>
          </a:p>
        </p:txBody>
      </p:sp>
      <p:sp>
        <p:nvSpPr>
          <p:cNvPr id="207" name="Google Shape;207;p32"/>
          <p:cNvSpPr txBox="1"/>
          <p:nvPr>
            <p:ph idx="1" type="body"/>
          </p:nvPr>
        </p:nvSpPr>
        <p:spPr>
          <a:xfrm>
            <a:off x="1103313" y="2052919"/>
            <a:ext cx="8946600" cy="41955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t/>
            </a:r>
            <a:endParaRPr/>
          </a:p>
        </p:txBody>
      </p:sp>
      <p:pic>
        <p:nvPicPr>
          <p:cNvPr id="208" name="Google Shape;208;p32" title="Screenshot 2026-07-13 at 9.17.13 PM.png"/>
          <p:cNvPicPr preferRelativeResize="0"/>
          <p:nvPr/>
        </p:nvPicPr>
        <p:blipFill rotWithShape="1">
          <a:blip r:embed="rId3">
            <a:alphaModFix/>
          </a:blip>
          <a:srcRect b="9930" l="88065" r="0" t="68969"/>
          <a:stretch/>
        </p:blipFill>
        <p:spPr>
          <a:xfrm>
            <a:off x="7754350" y="2052925"/>
            <a:ext cx="2296474" cy="2490800"/>
          </a:xfrm>
          <a:prstGeom prst="rect">
            <a:avLst/>
          </a:prstGeom>
          <a:noFill/>
          <a:ln>
            <a:noFill/>
          </a:ln>
        </p:spPr>
      </p:pic>
      <p:pic>
        <p:nvPicPr>
          <p:cNvPr id="209" name="Google Shape;209;p32" title="Screenshot 2026-07-13 at 9.17.13 PM.png"/>
          <p:cNvPicPr preferRelativeResize="0"/>
          <p:nvPr/>
        </p:nvPicPr>
        <p:blipFill rotWithShape="1">
          <a:blip r:embed="rId3">
            <a:alphaModFix/>
          </a:blip>
          <a:srcRect b="56378" l="74257" r="14194" t="19427"/>
          <a:stretch/>
        </p:blipFill>
        <p:spPr>
          <a:xfrm>
            <a:off x="1103325" y="2052925"/>
            <a:ext cx="2222174" cy="2856126"/>
          </a:xfrm>
          <a:prstGeom prst="rect">
            <a:avLst/>
          </a:prstGeom>
          <a:noFill/>
          <a:ln>
            <a:noFill/>
          </a:ln>
        </p:spPr>
      </p:pic>
      <p:pic>
        <p:nvPicPr>
          <p:cNvPr id="210" name="Google Shape;210;p32" title="Screenshot 2026-07-13 at 9.17.13 PM.png"/>
          <p:cNvPicPr preferRelativeResize="0"/>
          <p:nvPr/>
        </p:nvPicPr>
        <p:blipFill rotWithShape="1">
          <a:blip r:embed="rId3">
            <a:alphaModFix/>
          </a:blip>
          <a:srcRect b="31337" l="81338" r="5975" t="43764"/>
          <a:stretch/>
        </p:blipFill>
        <p:spPr>
          <a:xfrm>
            <a:off x="4566475" y="2011413"/>
            <a:ext cx="2440977" cy="293915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3"/>
          <p:cNvSpPr txBox="1"/>
          <p:nvPr>
            <p:ph type="title"/>
          </p:nvPr>
        </p:nvSpPr>
        <p:spPr>
          <a:xfrm>
            <a:off x="646113" y="452718"/>
            <a:ext cx="9404700" cy="1400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Insulin</a:t>
            </a:r>
            <a:endParaRPr/>
          </a:p>
        </p:txBody>
      </p:sp>
      <p:pic>
        <p:nvPicPr>
          <p:cNvPr id="217" name="Google Shape;217;p33" title="Screenshot 2026-07-13 at 9.17.13 PM.png"/>
          <p:cNvPicPr preferRelativeResize="0"/>
          <p:nvPr/>
        </p:nvPicPr>
        <p:blipFill rotWithShape="1">
          <a:blip r:embed="rId3">
            <a:alphaModFix/>
          </a:blip>
          <a:srcRect b="10747" l="35333" r="25861" t="8751"/>
          <a:stretch/>
        </p:blipFill>
        <p:spPr>
          <a:xfrm>
            <a:off x="3909050" y="17145"/>
            <a:ext cx="5332100" cy="67863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34"/>
          <p:cNvSpPr txBox="1"/>
          <p:nvPr>
            <p:ph type="title"/>
          </p:nvPr>
        </p:nvSpPr>
        <p:spPr>
          <a:xfrm>
            <a:off x="646113" y="452718"/>
            <a:ext cx="9404700" cy="1400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Other Treatment Considerations</a:t>
            </a:r>
            <a:endParaRPr/>
          </a:p>
        </p:txBody>
      </p:sp>
      <p:sp>
        <p:nvSpPr>
          <p:cNvPr id="224" name="Google Shape;224;p34"/>
          <p:cNvSpPr txBox="1"/>
          <p:nvPr>
            <p:ph idx="1" type="body"/>
          </p:nvPr>
        </p:nvSpPr>
        <p:spPr>
          <a:xfrm>
            <a:off x="1103313" y="2052919"/>
            <a:ext cx="8946600" cy="4195500"/>
          </a:xfrm>
          <a:prstGeom prst="rect">
            <a:avLst/>
          </a:prstGeom>
        </p:spPr>
        <p:txBody>
          <a:bodyPr anchorCtr="0" anchor="t" bIns="45700" lIns="91425" spcFirstLastPara="1" rIns="91425" wrap="square" tIns="45700">
            <a:normAutofit/>
          </a:bodyPr>
          <a:lstStyle/>
          <a:p>
            <a:pPr indent="-320040" lvl="0" marL="457200" rtl="0" algn="l">
              <a:spcBef>
                <a:spcPts val="1000"/>
              </a:spcBef>
              <a:spcAft>
                <a:spcPts val="0"/>
              </a:spcAft>
              <a:buSzPts val="1440"/>
              <a:buChar char="-"/>
            </a:pPr>
            <a:r>
              <a:rPr lang="en-US"/>
              <a:t>Routin bicarb not recommended</a:t>
            </a:r>
            <a:endParaRPr/>
          </a:p>
          <a:p>
            <a:pPr indent="-320040" lvl="1" marL="914400" rtl="0" algn="l">
              <a:spcBef>
                <a:spcPts val="0"/>
              </a:spcBef>
              <a:spcAft>
                <a:spcPts val="0"/>
              </a:spcAft>
              <a:buSzPts val="1440"/>
              <a:buChar char="-"/>
            </a:pPr>
            <a:r>
              <a:rPr lang="en-US"/>
              <a:t>Studies without improved outcomes </a:t>
            </a:r>
            <a:endParaRPr/>
          </a:p>
          <a:p>
            <a:pPr indent="-320040" lvl="1" marL="914400" rtl="0" algn="l">
              <a:spcBef>
                <a:spcPts val="0"/>
              </a:spcBef>
              <a:spcAft>
                <a:spcPts val="0"/>
              </a:spcAft>
              <a:buSzPts val="1440"/>
              <a:buChar char="-"/>
            </a:pPr>
            <a:r>
              <a:rPr lang="en-US"/>
              <a:t>Risk hypokalemia, cerebral edema</a:t>
            </a:r>
            <a:endParaRPr/>
          </a:p>
          <a:p>
            <a:pPr indent="-320040" lvl="0" marL="457200" rtl="0" algn="l">
              <a:spcBef>
                <a:spcPts val="0"/>
              </a:spcBef>
              <a:spcAft>
                <a:spcPts val="0"/>
              </a:spcAft>
              <a:buSzPts val="1440"/>
              <a:buChar char="-"/>
            </a:pPr>
            <a:r>
              <a:rPr lang="en-US"/>
              <a:t>Bicarb only considered if pH &lt;7</a:t>
            </a:r>
            <a:endParaRPr/>
          </a:p>
          <a:p>
            <a:pPr indent="-320040" lvl="0" marL="457200" rtl="0" algn="l">
              <a:spcBef>
                <a:spcPts val="0"/>
              </a:spcBef>
              <a:spcAft>
                <a:spcPts val="0"/>
              </a:spcAft>
              <a:buSzPts val="1440"/>
              <a:buChar char="-"/>
            </a:pPr>
            <a:r>
              <a:rPr lang="en-US"/>
              <a:t>Phosphorus only if &lt;1, muscle weakness, respiratory compromise</a:t>
            </a:r>
            <a:endParaRPr/>
          </a:p>
          <a:p>
            <a:pPr indent="-320040" lvl="1" marL="914400" rtl="0" algn="l">
              <a:spcBef>
                <a:spcPts val="0"/>
              </a:spcBef>
              <a:spcAft>
                <a:spcPts val="0"/>
              </a:spcAft>
              <a:buSzPts val="1440"/>
              <a:buChar char="-"/>
            </a:pPr>
            <a:r>
              <a:rPr lang="en-US"/>
              <a:t>No benefit on DKA replacement</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5"/>
          <p:cNvSpPr txBox="1"/>
          <p:nvPr>
            <p:ph type="title"/>
          </p:nvPr>
        </p:nvSpPr>
        <p:spPr>
          <a:xfrm>
            <a:off x="646113" y="452718"/>
            <a:ext cx="9404700" cy="1400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Banner Protocol</a:t>
            </a:r>
            <a:endParaRPr/>
          </a:p>
        </p:txBody>
      </p:sp>
      <p:sp>
        <p:nvSpPr>
          <p:cNvPr id="231" name="Google Shape;231;p35"/>
          <p:cNvSpPr txBox="1"/>
          <p:nvPr>
            <p:ph idx="1" type="body"/>
          </p:nvPr>
        </p:nvSpPr>
        <p:spPr>
          <a:xfrm>
            <a:off x="415126" y="1444676"/>
            <a:ext cx="9634800" cy="4803900"/>
          </a:xfrm>
          <a:prstGeom prst="rect">
            <a:avLst/>
          </a:prstGeom>
        </p:spPr>
        <p:txBody>
          <a:bodyPr anchorCtr="0" anchor="t" bIns="45700" lIns="91425" spcFirstLastPara="1" rIns="91425" wrap="square" tIns="45700">
            <a:normAutofit fontScale="92500" lnSpcReduction="10000"/>
          </a:bodyPr>
          <a:lstStyle/>
          <a:p>
            <a:pPr indent="-346075" lvl="0" marL="457200" rtl="0" algn="l">
              <a:lnSpc>
                <a:spcPct val="115000"/>
              </a:lnSpc>
              <a:spcBef>
                <a:spcPts val="0"/>
              </a:spcBef>
              <a:spcAft>
                <a:spcPts val="0"/>
              </a:spcAft>
              <a:buClr>
                <a:schemeClr val="dk1"/>
              </a:buClr>
              <a:buSzPct val="100000"/>
              <a:buChar char="-"/>
            </a:pPr>
            <a:r>
              <a:rPr lang="en-US" sz="2000">
                <a:solidFill>
                  <a:schemeClr val="dk1"/>
                </a:solidFill>
              </a:rPr>
              <a:t>Fluids</a:t>
            </a:r>
            <a:endParaRPr sz="2000">
              <a:solidFill>
                <a:schemeClr val="dk1"/>
              </a:solidFill>
            </a:endParaRPr>
          </a:p>
          <a:p>
            <a:pPr indent="-346075" lvl="1" marL="914400" rtl="0" algn="l">
              <a:lnSpc>
                <a:spcPct val="115000"/>
              </a:lnSpc>
              <a:spcBef>
                <a:spcPts val="0"/>
              </a:spcBef>
              <a:spcAft>
                <a:spcPts val="0"/>
              </a:spcAft>
              <a:buClr>
                <a:schemeClr val="dk1"/>
              </a:buClr>
              <a:buSzPct val="100000"/>
              <a:buChar char="-"/>
            </a:pPr>
            <a:r>
              <a:rPr lang="en-US" sz="2000">
                <a:solidFill>
                  <a:schemeClr val="dk1"/>
                </a:solidFill>
              </a:rPr>
              <a:t>NS 500mL/hr (noted goal volume 5L)</a:t>
            </a:r>
            <a:endParaRPr sz="2000">
              <a:solidFill>
                <a:schemeClr val="dk1"/>
              </a:solidFill>
            </a:endParaRPr>
          </a:p>
          <a:p>
            <a:pPr indent="-346075" lvl="1" marL="914400" rtl="0" algn="l">
              <a:lnSpc>
                <a:spcPct val="115000"/>
              </a:lnSpc>
              <a:spcBef>
                <a:spcPts val="0"/>
              </a:spcBef>
              <a:spcAft>
                <a:spcPts val="0"/>
              </a:spcAft>
              <a:buClr>
                <a:schemeClr val="dk1"/>
              </a:buClr>
              <a:buSzPct val="100000"/>
              <a:buChar char="-"/>
            </a:pPr>
            <a:r>
              <a:rPr lang="en-US" sz="2000">
                <a:solidFill>
                  <a:schemeClr val="dk1"/>
                </a:solidFill>
              </a:rPr>
              <a:t>1/2 NS with D5 250mL/hr once BG &lt;250. Notify provider if not meet 5L replacement</a:t>
            </a:r>
            <a:endParaRPr sz="2000">
              <a:solidFill>
                <a:schemeClr val="dk1"/>
              </a:solidFill>
            </a:endParaRPr>
          </a:p>
          <a:p>
            <a:pPr indent="-346075" lvl="0" marL="457200" rtl="0" algn="l">
              <a:lnSpc>
                <a:spcPct val="115000"/>
              </a:lnSpc>
              <a:spcBef>
                <a:spcPts val="0"/>
              </a:spcBef>
              <a:spcAft>
                <a:spcPts val="0"/>
              </a:spcAft>
              <a:buClr>
                <a:schemeClr val="dk1"/>
              </a:buClr>
              <a:buSzPct val="100000"/>
              <a:buChar char="-"/>
            </a:pPr>
            <a:r>
              <a:rPr lang="en-US" sz="2000">
                <a:solidFill>
                  <a:schemeClr val="dk1"/>
                </a:solidFill>
              </a:rPr>
              <a:t>Insulin</a:t>
            </a:r>
            <a:endParaRPr sz="2000">
              <a:solidFill>
                <a:schemeClr val="dk1"/>
              </a:solidFill>
            </a:endParaRPr>
          </a:p>
          <a:p>
            <a:pPr indent="-346075" lvl="1" marL="914400" rtl="0" algn="l">
              <a:lnSpc>
                <a:spcPct val="115000"/>
              </a:lnSpc>
              <a:spcBef>
                <a:spcPts val="0"/>
              </a:spcBef>
              <a:spcAft>
                <a:spcPts val="0"/>
              </a:spcAft>
              <a:buClr>
                <a:schemeClr val="dk1"/>
              </a:buClr>
              <a:buSzPct val="100000"/>
              <a:buChar char="-"/>
            </a:pPr>
            <a:r>
              <a:rPr lang="en-US" sz="2000">
                <a:solidFill>
                  <a:schemeClr val="dk1"/>
                </a:solidFill>
              </a:rPr>
              <a:t>Fixed dose insulin 0.1u/kg/hr</a:t>
            </a:r>
            <a:endParaRPr sz="2000">
              <a:solidFill>
                <a:schemeClr val="dk1"/>
              </a:solidFill>
            </a:endParaRPr>
          </a:p>
          <a:p>
            <a:pPr indent="-346075" lvl="1" marL="914400" rtl="0" algn="l">
              <a:lnSpc>
                <a:spcPct val="115000"/>
              </a:lnSpc>
              <a:spcBef>
                <a:spcPts val="0"/>
              </a:spcBef>
              <a:spcAft>
                <a:spcPts val="0"/>
              </a:spcAft>
              <a:buClr>
                <a:schemeClr val="dk1"/>
              </a:buClr>
              <a:buSzPct val="100000"/>
              <a:buChar char="-"/>
            </a:pPr>
            <a:r>
              <a:rPr lang="en-US" sz="2000">
                <a:solidFill>
                  <a:schemeClr val="dk1"/>
                </a:solidFill>
              </a:rPr>
              <a:t>N</a:t>
            </a:r>
            <a:r>
              <a:rPr lang="en-US" sz="2000">
                <a:solidFill>
                  <a:schemeClr val="dk1"/>
                </a:solidFill>
              </a:rPr>
              <a:t>ot to start if K &lt;3.3</a:t>
            </a:r>
            <a:endParaRPr sz="2000">
              <a:solidFill>
                <a:schemeClr val="dk1"/>
              </a:solidFill>
            </a:endParaRPr>
          </a:p>
          <a:p>
            <a:pPr indent="-346075" lvl="1" marL="914400" rtl="0" algn="l">
              <a:lnSpc>
                <a:spcPct val="115000"/>
              </a:lnSpc>
              <a:spcBef>
                <a:spcPts val="0"/>
              </a:spcBef>
              <a:spcAft>
                <a:spcPts val="0"/>
              </a:spcAft>
              <a:buClr>
                <a:schemeClr val="dk1"/>
              </a:buClr>
              <a:buSzPct val="100000"/>
              <a:buChar char="-"/>
            </a:pPr>
            <a:r>
              <a:rPr lang="en-US" sz="2000">
                <a:solidFill>
                  <a:schemeClr val="dk1"/>
                </a:solidFill>
              </a:rPr>
              <a:t>Once BG &lt;250 —&gt; switch 1/2 NS D5</a:t>
            </a:r>
            <a:endParaRPr sz="2000">
              <a:solidFill>
                <a:schemeClr val="dk1"/>
              </a:solidFill>
            </a:endParaRPr>
          </a:p>
          <a:p>
            <a:pPr indent="-346075" lvl="1" marL="914400" rtl="0" algn="l">
              <a:lnSpc>
                <a:spcPct val="115000"/>
              </a:lnSpc>
              <a:spcBef>
                <a:spcPts val="0"/>
              </a:spcBef>
              <a:spcAft>
                <a:spcPts val="0"/>
              </a:spcAft>
              <a:buClr>
                <a:schemeClr val="dk1"/>
              </a:buClr>
              <a:buSzPct val="100000"/>
              <a:buChar char="-"/>
            </a:pPr>
            <a:r>
              <a:rPr lang="en-US" sz="2000">
                <a:solidFill>
                  <a:schemeClr val="dk1"/>
                </a:solidFill>
              </a:rPr>
              <a:t>If BG &lt;200 on dextrose decrease infusion 50%</a:t>
            </a:r>
            <a:endParaRPr sz="2000">
              <a:solidFill>
                <a:schemeClr val="dk1"/>
              </a:solidFill>
            </a:endParaRPr>
          </a:p>
          <a:p>
            <a:pPr indent="-346075" lvl="0" marL="457200" rtl="0" algn="l">
              <a:lnSpc>
                <a:spcPct val="115000"/>
              </a:lnSpc>
              <a:spcBef>
                <a:spcPts val="0"/>
              </a:spcBef>
              <a:spcAft>
                <a:spcPts val="0"/>
              </a:spcAft>
              <a:buClr>
                <a:schemeClr val="dk1"/>
              </a:buClr>
              <a:buSzPct val="100000"/>
              <a:buChar char="-"/>
            </a:pPr>
            <a:r>
              <a:rPr lang="en-US" sz="2000">
                <a:solidFill>
                  <a:schemeClr val="dk1"/>
                </a:solidFill>
              </a:rPr>
              <a:t>Potassium</a:t>
            </a:r>
            <a:endParaRPr sz="2000">
              <a:solidFill>
                <a:schemeClr val="dk1"/>
              </a:solidFill>
            </a:endParaRPr>
          </a:p>
          <a:p>
            <a:pPr indent="-346075" lvl="1" marL="914400" rtl="0" algn="l">
              <a:lnSpc>
                <a:spcPct val="115000"/>
              </a:lnSpc>
              <a:spcBef>
                <a:spcPts val="0"/>
              </a:spcBef>
              <a:spcAft>
                <a:spcPts val="0"/>
              </a:spcAft>
              <a:buClr>
                <a:schemeClr val="dk1"/>
              </a:buClr>
              <a:buSzPct val="100000"/>
              <a:buChar char="-"/>
            </a:pPr>
            <a:r>
              <a:rPr lang="en-US" sz="2000">
                <a:solidFill>
                  <a:schemeClr val="dk1"/>
                </a:solidFill>
              </a:rPr>
              <a:t>Monitor K q2hrs</a:t>
            </a:r>
            <a:endParaRPr sz="2000">
              <a:solidFill>
                <a:schemeClr val="dk1"/>
              </a:solidFill>
            </a:endParaRPr>
          </a:p>
          <a:p>
            <a:pPr indent="-346075" lvl="1" marL="914400" rtl="0" algn="l">
              <a:lnSpc>
                <a:spcPct val="115000"/>
              </a:lnSpc>
              <a:spcBef>
                <a:spcPts val="0"/>
              </a:spcBef>
              <a:spcAft>
                <a:spcPts val="0"/>
              </a:spcAft>
              <a:buClr>
                <a:schemeClr val="dk1"/>
              </a:buClr>
              <a:buSzPct val="100000"/>
              <a:buChar char="-"/>
            </a:pPr>
            <a:r>
              <a:rPr lang="en-US" sz="2000">
                <a:solidFill>
                  <a:schemeClr val="dk1"/>
                </a:solidFill>
              </a:rPr>
              <a:t>Hold insulin if K &lt;3.4. If K &lt;3.4 give 10mEq q30 for 8 does (80mEq in 4hrs)</a:t>
            </a:r>
            <a:endParaRPr sz="2000">
              <a:solidFill>
                <a:schemeClr val="dk1"/>
              </a:solidFill>
            </a:endParaRPr>
          </a:p>
          <a:p>
            <a:pPr indent="-346075" lvl="1" marL="914400" rtl="0" algn="l">
              <a:lnSpc>
                <a:spcPct val="115000"/>
              </a:lnSpc>
              <a:spcBef>
                <a:spcPts val="0"/>
              </a:spcBef>
              <a:spcAft>
                <a:spcPts val="0"/>
              </a:spcAft>
              <a:buClr>
                <a:schemeClr val="dk1"/>
              </a:buClr>
              <a:buSzPct val="100000"/>
              <a:buChar char="-"/>
            </a:pPr>
            <a:r>
              <a:rPr lang="en-US" sz="2000">
                <a:solidFill>
                  <a:schemeClr val="dk1"/>
                </a:solidFill>
              </a:rPr>
              <a:t>If K 3.4-4.2 K 10mEq q30mins 4 doses (40mEq q2 hrs)</a:t>
            </a:r>
            <a:endParaRPr sz="2000">
              <a:solidFill>
                <a:schemeClr val="dk1"/>
              </a:solidFill>
            </a:endParaRPr>
          </a:p>
          <a:p>
            <a:pPr indent="-346075" lvl="1" marL="914400" rtl="0" algn="l">
              <a:lnSpc>
                <a:spcPct val="115000"/>
              </a:lnSpc>
              <a:spcBef>
                <a:spcPts val="0"/>
              </a:spcBef>
              <a:spcAft>
                <a:spcPts val="0"/>
              </a:spcAft>
              <a:buClr>
                <a:schemeClr val="dk1"/>
              </a:buClr>
              <a:buSzPct val="100000"/>
              <a:buChar char="-"/>
            </a:pPr>
            <a:r>
              <a:rPr lang="en-US" sz="2000">
                <a:solidFill>
                  <a:schemeClr val="dk1"/>
                </a:solidFill>
              </a:rPr>
              <a:t>If K 4.3-5.3 10mEq q30 for 2 doses (20mEq over 1hr)</a:t>
            </a:r>
            <a:endParaRPr sz="2000">
              <a:solidFill>
                <a:schemeClr val="dk1"/>
              </a:solidFill>
            </a:endParaRPr>
          </a:p>
          <a:p>
            <a:pPr indent="-346075" lvl="1" marL="914400" rtl="0" algn="l">
              <a:lnSpc>
                <a:spcPct val="115000"/>
              </a:lnSpc>
              <a:spcBef>
                <a:spcPts val="0"/>
              </a:spcBef>
              <a:spcAft>
                <a:spcPts val="0"/>
              </a:spcAft>
              <a:buClr>
                <a:schemeClr val="dk1"/>
              </a:buClr>
              <a:buSzPct val="100000"/>
              <a:buChar char="-"/>
            </a:pPr>
            <a:r>
              <a:rPr lang="en-US" sz="2000">
                <a:solidFill>
                  <a:schemeClr val="dk1"/>
                </a:solidFill>
              </a:rPr>
              <a:t>If &gt; 5.3 no potassium monitor 2hrs</a:t>
            </a:r>
            <a:endParaRPr sz="2000">
              <a:solidFill>
                <a:schemeClr val="dk1"/>
              </a:solidFill>
            </a:endParaRPr>
          </a:p>
          <a:p>
            <a:pPr indent="0" lvl="0" marL="0" rtl="0" algn="l">
              <a:spcBef>
                <a:spcPts val="1000"/>
              </a:spcBef>
              <a:spcAft>
                <a:spcPts val="0"/>
              </a:spcAft>
              <a:buNone/>
            </a:pPr>
            <a:r>
              <a:t/>
            </a:r>
            <a:endParaRPr sz="3400">
              <a:solidFill>
                <a:schemeClr val="dk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36"/>
          <p:cNvSpPr txBox="1"/>
          <p:nvPr>
            <p:ph type="title"/>
          </p:nvPr>
        </p:nvSpPr>
        <p:spPr>
          <a:xfrm>
            <a:off x="646113" y="452718"/>
            <a:ext cx="9404700" cy="1400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Criteria for Resolution</a:t>
            </a:r>
            <a:endParaRPr/>
          </a:p>
        </p:txBody>
      </p:sp>
      <p:sp>
        <p:nvSpPr>
          <p:cNvPr id="238" name="Google Shape;238;p36"/>
          <p:cNvSpPr txBox="1"/>
          <p:nvPr>
            <p:ph idx="1" type="body"/>
          </p:nvPr>
        </p:nvSpPr>
        <p:spPr>
          <a:xfrm>
            <a:off x="1103319" y="2052925"/>
            <a:ext cx="4323600" cy="41955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US"/>
              <a:t>DKA</a:t>
            </a:r>
            <a:endParaRPr/>
          </a:p>
          <a:p>
            <a:pPr indent="-320040" lvl="0" marL="457200" rtl="0" algn="l">
              <a:spcBef>
                <a:spcPts val="1000"/>
              </a:spcBef>
              <a:spcAft>
                <a:spcPts val="0"/>
              </a:spcAft>
              <a:buSzPts val="1440"/>
              <a:buChar char="-"/>
            </a:pPr>
            <a:r>
              <a:rPr lang="en-US"/>
              <a:t>Plasma ketone &lt;0.6mmol/L AND </a:t>
            </a:r>
            <a:endParaRPr/>
          </a:p>
          <a:p>
            <a:pPr indent="-320040" lvl="0" marL="457200" rtl="0" algn="l">
              <a:spcBef>
                <a:spcPts val="0"/>
              </a:spcBef>
              <a:spcAft>
                <a:spcPts val="0"/>
              </a:spcAft>
              <a:buSzPts val="1440"/>
              <a:buChar char="-"/>
            </a:pPr>
            <a:r>
              <a:rPr lang="en-US"/>
              <a:t>Venous pH &gt;7.3 OR</a:t>
            </a:r>
            <a:endParaRPr/>
          </a:p>
          <a:p>
            <a:pPr indent="-320040" lvl="0" marL="457200" rtl="0" algn="l">
              <a:spcBef>
                <a:spcPts val="0"/>
              </a:spcBef>
              <a:spcAft>
                <a:spcPts val="0"/>
              </a:spcAft>
              <a:buSzPts val="1440"/>
              <a:buChar char="-"/>
            </a:pPr>
            <a:r>
              <a:rPr lang="en-US"/>
              <a:t>Bicarb &gt;18</a:t>
            </a:r>
            <a:endParaRPr/>
          </a:p>
          <a:p>
            <a:pPr indent="-320040" lvl="0" marL="457200" rtl="0" algn="l">
              <a:spcBef>
                <a:spcPts val="0"/>
              </a:spcBef>
              <a:spcAft>
                <a:spcPts val="0"/>
              </a:spcAft>
              <a:buSzPts val="1440"/>
              <a:buChar char="-"/>
            </a:pPr>
            <a:r>
              <a:rPr lang="en-US"/>
              <a:t>Ideally BG &lt;200</a:t>
            </a:r>
            <a:endParaRPr/>
          </a:p>
          <a:p>
            <a:pPr indent="0" lvl="0" marL="0" rtl="0" algn="l">
              <a:spcBef>
                <a:spcPts val="1000"/>
              </a:spcBef>
              <a:spcAft>
                <a:spcPts val="0"/>
              </a:spcAft>
              <a:buNone/>
            </a:pPr>
            <a:r>
              <a:t/>
            </a:r>
            <a:endParaRPr/>
          </a:p>
          <a:p>
            <a:pPr indent="0" lvl="0" marL="0" rtl="0" algn="l">
              <a:spcBef>
                <a:spcPts val="1000"/>
              </a:spcBef>
              <a:spcAft>
                <a:spcPts val="0"/>
              </a:spcAft>
              <a:buNone/>
            </a:pPr>
            <a:r>
              <a:rPr lang="en-US"/>
              <a:t>Avoid using AG - misleading hyperchloremic metabolic acidosis from NS can lower gap</a:t>
            </a:r>
            <a:endParaRPr/>
          </a:p>
        </p:txBody>
      </p:sp>
      <p:sp>
        <p:nvSpPr>
          <p:cNvPr id="239" name="Google Shape;239;p36"/>
          <p:cNvSpPr txBox="1"/>
          <p:nvPr>
            <p:ph idx="1" type="body"/>
          </p:nvPr>
        </p:nvSpPr>
        <p:spPr>
          <a:xfrm>
            <a:off x="6147119" y="2052925"/>
            <a:ext cx="4323600" cy="41955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US"/>
              <a:t>HHS</a:t>
            </a:r>
            <a:endParaRPr/>
          </a:p>
          <a:p>
            <a:pPr indent="-320040" lvl="0" marL="457200" rtl="0" algn="l">
              <a:spcBef>
                <a:spcPts val="1000"/>
              </a:spcBef>
              <a:spcAft>
                <a:spcPts val="0"/>
              </a:spcAft>
              <a:buSzPts val="1440"/>
              <a:buChar char="-"/>
            </a:pPr>
            <a:r>
              <a:rPr lang="en-US"/>
              <a:t>Calculated</a:t>
            </a:r>
            <a:r>
              <a:rPr lang="en-US"/>
              <a:t> serum osmolality &lt;300mOsm/kg</a:t>
            </a:r>
            <a:endParaRPr/>
          </a:p>
          <a:p>
            <a:pPr indent="-320040" lvl="0" marL="457200" rtl="0" algn="l">
              <a:spcBef>
                <a:spcPts val="0"/>
              </a:spcBef>
              <a:spcAft>
                <a:spcPts val="0"/>
              </a:spcAft>
              <a:buSzPts val="1440"/>
              <a:buChar char="-"/>
            </a:pPr>
            <a:r>
              <a:rPr lang="en-US"/>
              <a:t>Hyperglycemia corrected</a:t>
            </a:r>
            <a:endParaRPr/>
          </a:p>
          <a:p>
            <a:pPr indent="-320040" lvl="0" marL="457200" rtl="0" algn="l">
              <a:spcBef>
                <a:spcPts val="0"/>
              </a:spcBef>
              <a:spcAft>
                <a:spcPts val="0"/>
              </a:spcAft>
              <a:buSzPts val="1440"/>
              <a:buChar char="-"/>
            </a:pPr>
            <a:r>
              <a:rPr lang="en-US"/>
              <a:t>Urine output &gt;0.5mL/kg/hr</a:t>
            </a:r>
            <a:endParaRPr/>
          </a:p>
          <a:p>
            <a:pPr indent="-320040" lvl="0" marL="457200" rtl="0" algn="l">
              <a:spcBef>
                <a:spcPts val="0"/>
              </a:spcBef>
              <a:spcAft>
                <a:spcPts val="0"/>
              </a:spcAft>
              <a:buSzPts val="1440"/>
              <a:buChar char="-"/>
            </a:pPr>
            <a:r>
              <a:rPr lang="en-US"/>
              <a:t>Cognitive</a:t>
            </a:r>
            <a:r>
              <a:rPr lang="en-US"/>
              <a:t> status improved</a:t>
            </a:r>
            <a:endParaRPr/>
          </a:p>
          <a:p>
            <a:pPr indent="-320040" lvl="0" marL="457200" rtl="0" algn="l">
              <a:spcBef>
                <a:spcPts val="0"/>
              </a:spcBef>
              <a:spcAft>
                <a:spcPts val="0"/>
              </a:spcAft>
              <a:buSzPts val="1440"/>
              <a:buChar char="-"/>
            </a:pPr>
            <a:r>
              <a:rPr lang="en-US"/>
              <a:t>BG &lt;250</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37"/>
          <p:cNvSpPr txBox="1"/>
          <p:nvPr>
            <p:ph type="title"/>
          </p:nvPr>
        </p:nvSpPr>
        <p:spPr>
          <a:xfrm>
            <a:off x="646113" y="452718"/>
            <a:ext cx="9404700" cy="1400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Transition off drip</a:t>
            </a:r>
            <a:endParaRPr/>
          </a:p>
        </p:txBody>
      </p:sp>
      <p:sp>
        <p:nvSpPr>
          <p:cNvPr id="246" name="Google Shape;246;p37"/>
          <p:cNvSpPr txBox="1"/>
          <p:nvPr>
            <p:ph idx="1" type="body"/>
          </p:nvPr>
        </p:nvSpPr>
        <p:spPr>
          <a:xfrm>
            <a:off x="875175" y="4470772"/>
            <a:ext cx="8946600" cy="1903500"/>
          </a:xfrm>
          <a:prstGeom prst="rect">
            <a:avLst/>
          </a:prstGeom>
        </p:spPr>
        <p:txBody>
          <a:bodyPr anchorCtr="0" anchor="t" bIns="45700" lIns="91425" spcFirstLastPara="1" rIns="91425" wrap="square" tIns="45700">
            <a:normAutofit/>
          </a:bodyPr>
          <a:lstStyle/>
          <a:p>
            <a:pPr indent="-320040" lvl="0" marL="457200" rtl="0" algn="l">
              <a:spcBef>
                <a:spcPts val="1000"/>
              </a:spcBef>
              <a:spcAft>
                <a:spcPts val="0"/>
              </a:spcAft>
              <a:buSzPts val="1440"/>
              <a:buChar char="●"/>
            </a:pPr>
            <a:r>
              <a:rPr lang="en-US"/>
              <a:t>Case 1:</a:t>
            </a:r>
            <a:endParaRPr/>
          </a:p>
          <a:p>
            <a:pPr indent="-320040" lvl="1" marL="914400" rtl="0" algn="l">
              <a:spcBef>
                <a:spcPts val="0"/>
              </a:spcBef>
              <a:spcAft>
                <a:spcPts val="0"/>
              </a:spcAft>
              <a:buSzPts val="1440"/>
              <a:buChar char="○"/>
            </a:pPr>
            <a:r>
              <a:rPr lang="en-US"/>
              <a:t>Last 6hrsx4 use on drip</a:t>
            </a:r>
            <a:endParaRPr/>
          </a:p>
          <a:p>
            <a:pPr indent="-320040" lvl="2" marL="1371600" rtl="0" algn="l">
              <a:spcBef>
                <a:spcPts val="0"/>
              </a:spcBef>
              <a:spcAft>
                <a:spcPts val="0"/>
              </a:spcAft>
              <a:buSzPts val="1440"/>
              <a:buChar char="■"/>
            </a:pPr>
            <a:r>
              <a:rPr lang="en-US"/>
              <a:t>12x4 = 48u TDD → Lantus 24u, lispro 8u</a:t>
            </a:r>
            <a:endParaRPr/>
          </a:p>
          <a:p>
            <a:pPr indent="-320040" lvl="1" marL="914400" rtl="0" algn="l">
              <a:spcBef>
                <a:spcPts val="0"/>
              </a:spcBef>
              <a:spcAft>
                <a:spcPts val="0"/>
              </a:spcAft>
              <a:buSzPts val="1440"/>
              <a:buChar char="○"/>
            </a:pPr>
            <a:r>
              <a:rPr lang="en-US"/>
              <a:t>Weight based dosing - 0.4u/kg, 0.5u/kg, 0.6u/kg</a:t>
            </a:r>
            <a:endParaRPr/>
          </a:p>
          <a:p>
            <a:pPr indent="-320040" lvl="2" marL="1371600" rtl="0" algn="l">
              <a:spcBef>
                <a:spcPts val="0"/>
              </a:spcBef>
              <a:spcAft>
                <a:spcPts val="0"/>
              </a:spcAft>
              <a:buSzPts val="1440"/>
              <a:buChar char="■"/>
            </a:pPr>
            <a:r>
              <a:rPr lang="en-US"/>
              <a:t>52.8kgx0.5=26.4kg → Lantus 13u, lispro 4u</a:t>
            </a:r>
            <a:endParaRPr/>
          </a:p>
        </p:txBody>
      </p:sp>
      <p:pic>
        <p:nvPicPr>
          <p:cNvPr id="247" name="Google Shape;247;p37" title="Screenshot 2026-07-13 at 9.16.02 PM.png"/>
          <p:cNvPicPr preferRelativeResize="0"/>
          <p:nvPr/>
        </p:nvPicPr>
        <p:blipFill rotWithShape="1">
          <a:blip r:embed="rId3">
            <a:alphaModFix/>
          </a:blip>
          <a:srcRect b="40355" l="0" r="0" t="0"/>
          <a:stretch/>
        </p:blipFill>
        <p:spPr>
          <a:xfrm>
            <a:off x="0" y="1397404"/>
            <a:ext cx="12192000" cy="27056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38"/>
          <p:cNvSpPr txBox="1"/>
          <p:nvPr>
            <p:ph type="title"/>
          </p:nvPr>
        </p:nvSpPr>
        <p:spPr>
          <a:xfrm>
            <a:off x="646113" y="452718"/>
            <a:ext cx="9404700" cy="1400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DKA and SGLT2i</a:t>
            </a:r>
            <a:endParaRPr/>
          </a:p>
        </p:txBody>
      </p:sp>
      <p:sp>
        <p:nvSpPr>
          <p:cNvPr id="254" name="Google Shape;254;p38"/>
          <p:cNvSpPr txBox="1"/>
          <p:nvPr>
            <p:ph idx="1" type="body"/>
          </p:nvPr>
        </p:nvSpPr>
        <p:spPr>
          <a:xfrm>
            <a:off x="1103313" y="2052919"/>
            <a:ext cx="8946600" cy="4195500"/>
          </a:xfrm>
          <a:prstGeom prst="rect">
            <a:avLst/>
          </a:prstGeom>
        </p:spPr>
        <p:txBody>
          <a:bodyPr anchorCtr="0" anchor="t" bIns="45700" lIns="91425" spcFirstLastPara="1" rIns="91425" wrap="square" tIns="45700">
            <a:normAutofit/>
          </a:bodyPr>
          <a:lstStyle/>
          <a:p>
            <a:pPr indent="-320040" lvl="0" marL="457200" rtl="0" algn="l">
              <a:spcBef>
                <a:spcPts val="1000"/>
              </a:spcBef>
              <a:spcAft>
                <a:spcPts val="0"/>
              </a:spcAft>
              <a:buSzPts val="1440"/>
              <a:buChar char="-"/>
            </a:pPr>
            <a:r>
              <a:rPr lang="en-US"/>
              <a:t>Increased risk of DKA</a:t>
            </a:r>
            <a:endParaRPr/>
          </a:p>
          <a:p>
            <a:pPr indent="-320040" lvl="0" marL="457200" rtl="0" algn="l">
              <a:spcBef>
                <a:spcPts val="0"/>
              </a:spcBef>
              <a:spcAft>
                <a:spcPts val="0"/>
              </a:spcAft>
              <a:buSzPts val="1440"/>
              <a:buChar char="-"/>
            </a:pPr>
            <a:r>
              <a:rPr lang="en-US"/>
              <a:t>Euglycemic DKA = plasma glucose &lt;250</a:t>
            </a:r>
            <a:endParaRPr/>
          </a:p>
          <a:p>
            <a:pPr indent="-320040" lvl="0" marL="457200" rtl="0" algn="l">
              <a:spcBef>
                <a:spcPts val="0"/>
              </a:spcBef>
              <a:spcAft>
                <a:spcPts val="0"/>
              </a:spcAft>
              <a:buSzPts val="1440"/>
              <a:buChar char="-"/>
            </a:pPr>
            <a:r>
              <a:rPr lang="en-US"/>
              <a:t>Counsel patients on risk and to hold if nausea, vomiting on SGLT2i </a:t>
            </a:r>
            <a:endParaRPr/>
          </a:p>
          <a:p>
            <a:pPr indent="-320040" lvl="0" marL="457200" rtl="0" algn="l">
              <a:spcBef>
                <a:spcPts val="0"/>
              </a:spcBef>
              <a:spcAft>
                <a:spcPts val="0"/>
              </a:spcAft>
              <a:buSzPts val="1440"/>
              <a:buChar char="-"/>
            </a:pPr>
            <a:r>
              <a:rPr lang="en-US"/>
              <a:t>Block SGLT2 → glucosuria that minimizes hyperglycemia, despite low insulin and ketoacidosis occurring</a:t>
            </a:r>
            <a:endParaRPr/>
          </a:p>
          <a:p>
            <a:pPr indent="-320040" lvl="0" marL="457200" rtl="0" algn="l">
              <a:spcBef>
                <a:spcPts val="0"/>
              </a:spcBef>
              <a:spcAft>
                <a:spcPts val="0"/>
              </a:spcAft>
              <a:buSzPts val="1440"/>
              <a:buChar char="-"/>
            </a:pPr>
            <a:r>
              <a:rPr lang="en-US"/>
              <a:t>Need insulin! Treat with insulin + glucose (dextrose drip) to reverse ketoacidosis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39"/>
          <p:cNvSpPr txBox="1"/>
          <p:nvPr>
            <p:ph type="title"/>
          </p:nvPr>
        </p:nvSpPr>
        <p:spPr>
          <a:xfrm>
            <a:off x="646113" y="452718"/>
            <a:ext cx="9404700" cy="1400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lt2"/>
              </a:buClr>
              <a:buSzPts val="4200"/>
              <a:buFont typeface="Century Gothic"/>
              <a:buNone/>
            </a:pPr>
            <a:r>
              <a:rPr lang="en-US"/>
              <a:t>Case 3</a:t>
            </a:r>
            <a:endParaRPr/>
          </a:p>
        </p:txBody>
      </p:sp>
      <p:sp>
        <p:nvSpPr>
          <p:cNvPr id="260" name="Google Shape;260;p39"/>
          <p:cNvSpPr txBox="1"/>
          <p:nvPr>
            <p:ph idx="1" type="body"/>
          </p:nvPr>
        </p:nvSpPr>
        <p:spPr>
          <a:xfrm>
            <a:off x="1104297" y="1853248"/>
            <a:ext cx="8946600" cy="4195500"/>
          </a:xfrm>
          <a:prstGeom prst="rect">
            <a:avLst/>
          </a:prstGeom>
          <a:noFill/>
          <a:ln>
            <a:noFill/>
          </a:ln>
        </p:spPr>
        <p:txBody>
          <a:bodyPr anchorCtr="0" anchor="t" bIns="45700" lIns="91425" spcFirstLastPara="1" rIns="91425" wrap="square" tIns="45700">
            <a:normAutofit lnSpcReduction="10000"/>
          </a:bodyPr>
          <a:lstStyle/>
          <a:p>
            <a:pPr indent="-342905" lvl="0" marL="342905" rtl="0" algn="l">
              <a:lnSpc>
                <a:spcPct val="100000"/>
              </a:lnSpc>
              <a:spcBef>
                <a:spcPts val="0"/>
              </a:spcBef>
              <a:spcAft>
                <a:spcPts val="0"/>
              </a:spcAft>
              <a:buSzPts val="1100"/>
              <a:buFont typeface="Noto Sans Symbols"/>
              <a:buChar char="⮚"/>
            </a:pPr>
            <a:r>
              <a:rPr lang="en-US"/>
              <a:t>28 yr old woman with history of Prader-Willi Syndrome and hypothyroidism presents to your emergency room with altered level of consciousness, lethargy, and lower extremity edema.  She is taken care of exclusively by her caregiver.  She ran out of levothyroxine 3 months prior.  </a:t>
            </a:r>
            <a:endParaRPr/>
          </a:p>
          <a:p>
            <a:pPr indent="-342905" lvl="0" marL="342905" rtl="0" algn="l">
              <a:lnSpc>
                <a:spcPct val="100000"/>
              </a:lnSpc>
              <a:spcBef>
                <a:spcPts val="1000"/>
              </a:spcBef>
              <a:spcAft>
                <a:spcPts val="0"/>
              </a:spcAft>
              <a:buSzPts val="1100"/>
              <a:buFont typeface="Noto Sans Symbols"/>
              <a:buChar char="⮚"/>
            </a:pPr>
            <a:r>
              <a:rPr lang="en-US"/>
              <a:t>Vital Signs:  </a:t>
            </a:r>
            <a:br>
              <a:rPr lang="en-US"/>
            </a:br>
            <a:r>
              <a:rPr lang="en-US"/>
              <a:t>Temperature 92.9° F,  HR:  49,  BP: 104/90, RR:  8, O2 Sat: 94%</a:t>
            </a:r>
            <a:endParaRPr/>
          </a:p>
          <a:p>
            <a:pPr indent="-273055" lvl="0" marL="342905" rtl="0" algn="l">
              <a:lnSpc>
                <a:spcPct val="100000"/>
              </a:lnSpc>
              <a:spcBef>
                <a:spcPts val="1000"/>
              </a:spcBef>
              <a:spcAft>
                <a:spcPts val="0"/>
              </a:spcAft>
              <a:buSzPts val="1100"/>
              <a:buFont typeface="Noto Sans Symbols"/>
              <a:buNone/>
            </a:pPr>
            <a:r>
              <a:t/>
            </a:r>
            <a:endParaRPr/>
          </a:p>
          <a:p>
            <a:pPr indent="-342905" lvl="0" marL="342905" rtl="0" algn="l">
              <a:lnSpc>
                <a:spcPct val="100000"/>
              </a:lnSpc>
              <a:spcBef>
                <a:spcPts val="1000"/>
              </a:spcBef>
              <a:spcAft>
                <a:spcPts val="0"/>
              </a:spcAft>
              <a:buSzPts val="1100"/>
              <a:buFont typeface="Noto Sans Symbols"/>
              <a:buChar char="⮚"/>
            </a:pPr>
            <a:r>
              <a:rPr lang="en-US"/>
              <a:t>Physical Exam:  </a:t>
            </a:r>
            <a:br>
              <a:rPr lang="en-US"/>
            </a:br>
            <a:r>
              <a:rPr lang="en-US"/>
              <a:t>Appears lethargic, bradycardic and with significant nonpitting lower extremity edema. Otherwise unremarkable exam</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40"/>
          <p:cNvSpPr txBox="1"/>
          <p:nvPr>
            <p:ph type="title"/>
          </p:nvPr>
        </p:nvSpPr>
        <p:spPr>
          <a:xfrm>
            <a:off x="646113" y="452718"/>
            <a:ext cx="9404700" cy="1400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Key Findings? Next steps?</a:t>
            </a:r>
            <a:endParaRPr/>
          </a:p>
        </p:txBody>
      </p:sp>
      <p:sp>
        <p:nvSpPr>
          <p:cNvPr id="267" name="Google Shape;267;p40"/>
          <p:cNvSpPr txBox="1"/>
          <p:nvPr>
            <p:ph idx="1" type="body"/>
          </p:nvPr>
        </p:nvSpPr>
        <p:spPr>
          <a:xfrm>
            <a:off x="1103313" y="2052919"/>
            <a:ext cx="8946600" cy="4195500"/>
          </a:xfrm>
          <a:prstGeom prst="rect">
            <a:avLst/>
          </a:prstGeom>
        </p:spPr>
        <p:txBody>
          <a:bodyPr anchorCtr="0" anchor="t" bIns="45700" lIns="91425" spcFirstLastPara="1" rIns="91425" wrap="square" tIns="45700">
            <a:normAutofit/>
          </a:bodyPr>
          <a:lstStyle/>
          <a:p>
            <a:pPr indent="-320040" lvl="0" marL="457200" rtl="0" algn="l">
              <a:spcBef>
                <a:spcPts val="1000"/>
              </a:spcBef>
              <a:spcAft>
                <a:spcPts val="0"/>
              </a:spcAft>
              <a:buSzPts val="1440"/>
              <a:buChar char="-"/>
            </a:pPr>
            <a:r>
              <a:rPr lang="en-US"/>
              <a:t>Vote or Shout Out!</a:t>
            </a:r>
            <a:endParaRPr/>
          </a:p>
        </p:txBody>
      </p:sp>
      <p:pic>
        <p:nvPicPr>
          <p:cNvPr id="268" name="Google Shape;268;p40" title="Screenshot 2026-03-10 at 12.37.11 AM.png"/>
          <p:cNvPicPr preferRelativeResize="0"/>
          <p:nvPr/>
        </p:nvPicPr>
        <p:blipFill>
          <a:blip r:embed="rId3">
            <a:alphaModFix/>
          </a:blip>
          <a:stretch>
            <a:fillRect/>
          </a:stretch>
        </p:blipFill>
        <p:spPr>
          <a:xfrm>
            <a:off x="2995925" y="2891451"/>
            <a:ext cx="5946774" cy="2075701"/>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41"/>
          <p:cNvSpPr txBox="1"/>
          <p:nvPr>
            <p:ph type="title"/>
          </p:nvPr>
        </p:nvSpPr>
        <p:spPr>
          <a:xfrm>
            <a:off x="646113" y="452718"/>
            <a:ext cx="9404700" cy="1400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Which patient has Myxedema Coma?</a:t>
            </a:r>
            <a:endParaRPr/>
          </a:p>
        </p:txBody>
      </p:sp>
      <p:sp>
        <p:nvSpPr>
          <p:cNvPr id="275" name="Google Shape;275;p41"/>
          <p:cNvSpPr txBox="1"/>
          <p:nvPr>
            <p:ph idx="1" type="body"/>
          </p:nvPr>
        </p:nvSpPr>
        <p:spPr>
          <a:xfrm>
            <a:off x="1103325" y="2052925"/>
            <a:ext cx="4184700" cy="1537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US"/>
              <a:t>Patient 1:</a:t>
            </a:r>
            <a:endParaRPr/>
          </a:p>
          <a:p>
            <a:pPr indent="0" lvl="0" marL="0" rtl="0" algn="l">
              <a:spcBef>
                <a:spcPts val="1000"/>
              </a:spcBef>
              <a:spcAft>
                <a:spcPts val="0"/>
              </a:spcAft>
              <a:buNone/>
            </a:pPr>
            <a:r>
              <a:rPr lang="en-US"/>
              <a:t>TSH 15, FT4 0.5</a:t>
            </a:r>
            <a:endParaRPr/>
          </a:p>
        </p:txBody>
      </p:sp>
      <p:sp>
        <p:nvSpPr>
          <p:cNvPr id="276" name="Google Shape;276;p41"/>
          <p:cNvSpPr txBox="1"/>
          <p:nvPr>
            <p:ph idx="1" type="body"/>
          </p:nvPr>
        </p:nvSpPr>
        <p:spPr>
          <a:xfrm>
            <a:off x="5732725" y="2052925"/>
            <a:ext cx="4184700" cy="14004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US"/>
              <a:t>Patient 2:</a:t>
            </a:r>
            <a:endParaRPr/>
          </a:p>
          <a:p>
            <a:pPr indent="0" lvl="0" marL="0" rtl="0" algn="l">
              <a:spcBef>
                <a:spcPts val="1000"/>
              </a:spcBef>
              <a:spcAft>
                <a:spcPts val="0"/>
              </a:spcAft>
              <a:buNone/>
            </a:pPr>
            <a:r>
              <a:rPr lang="en-US"/>
              <a:t>TSH 240, FT4 0.1</a:t>
            </a:r>
            <a:endParaRPr/>
          </a:p>
        </p:txBody>
      </p:sp>
      <p:sp>
        <p:nvSpPr>
          <p:cNvPr id="277" name="Google Shape;277;p41"/>
          <p:cNvSpPr txBox="1"/>
          <p:nvPr>
            <p:ph idx="1" type="body"/>
          </p:nvPr>
        </p:nvSpPr>
        <p:spPr>
          <a:xfrm>
            <a:off x="1103325" y="4061475"/>
            <a:ext cx="5148900" cy="2166300"/>
          </a:xfrm>
          <a:prstGeom prst="rect">
            <a:avLst/>
          </a:prstGeom>
        </p:spPr>
        <p:txBody>
          <a:bodyPr anchorCtr="0" anchor="t" bIns="45700" lIns="91425" spcFirstLastPara="1" rIns="91425" wrap="square" tIns="45700">
            <a:normAutofit/>
          </a:bodyPr>
          <a:lstStyle/>
          <a:p>
            <a:pPr indent="-320040" lvl="0" marL="457200" rtl="0" algn="l">
              <a:spcBef>
                <a:spcPts val="1000"/>
              </a:spcBef>
              <a:spcAft>
                <a:spcPts val="0"/>
              </a:spcAft>
              <a:buSzPts val="1440"/>
              <a:buAutoNum type="arabicPeriod"/>
            </a:pPr>
            <a:r>
              <a:rPr lang="en-US"/>
              <a:t>Patient 1</a:t>
            </a:r>
            <a:endParaRPr/>
          </a:p>
          <a:p>
            <a:pPr indent="-320040" lvl="0" marL="457200" rtl="0" algn="l">
              <a:spcBef>
                <a:spcPts val="0"/>
              </a:spcBef>
              <a:spcAft>
                <a:spcPts val="0"/>
              </a:spcAft>
              <a:buSzPts val="1440"/>
              <a:buAutoNum type="arabicPeriod"/>
            </a:pPr>
            <a:r>
              <a:rPr lang="en-US"/>
              <a:t>Patient 2</a:t>
            </a:r>
            <a:endParaRPr/>
          </a:p>
          <a:p>
            <a:pPr indent="-320040" lvl="0" marL="457200" rtl="0" algn="l">
              <a:spcBef>
                <a:spcPts val="0"/>
              </a:spcBef>
              <a:spcAft>
                <a:spcPts val="0"/>
              </a:spcAft>
              <a:buSzPts val="1440"/>
              <a:buAutoNum type="arabicPeriod"/>
            </a:pPr>
            <a:r>
              <a:rPr lang="en-US"/>
              <a:t>Both</a:t>
            </a:r>
            <a:endParaRPr/>
          </a:p>
          <a:p>
            <a:pPr indent="-320040" lvl="0" marL="457200" rtl="0" algn="l">
              <a:spcBef>
                <a:spcPts val="0"/>
              </a:spcBef>
              <a:spcAft>
                <a:spcPts val="0"/>
              </a:spcAft>
              <a:buSzPts val="1440"/>
              <a:buAutoNum type="arabicPeriod"/>
            </a:pPr>
            <a:r>
              <a:rPr lang="en-US"/>
              <a:t>Neither</a:t>
            </a:r>
            <a:endParaRPr/>
          </a:p>
          <a:p>
            <a:pPr indent="-320040" lvl="0" marL="457200" rtl="0" algn="l">
              <a:spcBef>
                <a:spcPts val="0"/>
              </a:spcBef>
              <a:spcAft>
                <a:spcPts val="0"/>
              </a:spcAft>
              <a:buSzPts val="1440"/>
              <a:buAutoNum type="arabicPeriod"/>
            </a:pPr>
            <a:r>
              <a:rPr lang="en-US"/>
              <a:t>Need more info</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42"/>
          <p:cNvSpPr txBox="1"/>
          <p:nvPr>
            <p:ph type="title"/>
          </p:nvPr>
        </p:nvSpPr>
        <p:spPr>
          <a:xfrm>
            <a:off x="646113" y="452718"/>
            <a:ext cx="9404700" cy="1400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lt2"/>
              </a:buClr>
              <a:buSzPts val="4200"/>
              <a:buFont typeface="Century Gothic"/>
              <a:buNone/>
            </a:pPr>
            <a:r>
              <a:rPr lang="en-US"/>
              <a:t>Case Continued</a:t>
            </a:r>
            <a:endParaRPr/>
          </a:p>
        </p:txBody>
      </p:sp>
      <p:sp>
        <p:nvSpPr>
          <p:cNvPr id="283" name="Google Shape;283;p42"/>
          <p:cNvSpPr txBox="1"/>
          <p:nvPr>
            <p:ph idx="1" type="body"/>
          </p:nvPr>
        </p:nvSpPr>
        <p:spPr>
          <a:xfrm>
            <a:off x="1103313" y="2052919"/>
            <a:ext cx="8946600" cy="4195500"/>
          </a:xfrm>
          <a:prstGeom prst="rect">
            <a:avLst/>
          </a:prstGeom>
          <a:noFill/>
          <a:ln>
            <a:noFill/>
          </a:ln>
        </p:spPr>
        <p:txBody>
          <a:bodyPr anchorCtr="0" anchor="t" bIns="45700" lIns="91425" spcFirstLastPara="1" rIns="91425" wrap="square" tIns="45700">
            <a:normAutofit/>
          </a:bodyPr>
          <a:lstStyle/>
          <a:p>
            <a:pPr indent="-342905" lvl="0" marL="342905" rtl="0" algn="l">
              <a:lnSpc>
                <a:spcPct val="100000"/>
              </a:lnSpc>
              <a:spcBef>
                <a:spcPts val="0"/>
              </a:spcBef>
              <a:spcAft>
                <a:spcPts val="0"/>
              </a:spcAft>
              <a:buSzPts val="1100"/>
              <a:buFont typeface="Noto Sans Symbols"/>
              <a:buChar char="⮚"/>
            </a:pPr>
            <a:r>
              <a:rPr lang="en-US"/>
              <a:t>Laboratory Data:</a:t>
            </a:r>
            <a:endParaRPr/>
          </a:p>
          <a:p>
            <a:pPr indent="-342905" lvl="0" marL="342905" rtl="0" algn="l">
              <a:lnSpc>
                <a:spcPct val="100000"/>
              </a:lnSpc>
              <a:spcBef>
                <a:spcPts val="1000"/>
              </a:spcBef>
              <a:spcAft>
                <a:spcPts val="0"/>
              </a:spcAft>
              <a:buSzPts val="1100"/>
              <a:buFont typeface="Noto Sans Symbols"/>
              <a:buChar char="⮚"/>
            </a:pPr>
            <a:r>
              <a:rPr lang="en-US"/>
              <a:t>Sodium 129</a:t>
            </a:r>
            <a:endParaRPr/>
          </a:p>
          <a:p>
            <a:pPr indent="-342905" lvl="0" marL="342905" rtl="0" algn="l">
              <a:lnSpc>
                <a:spcPct val="100000"/>
              </a:lnSpc>
              <a:spcBef>
                <a:spcPts val="1000"/>
              </a:spcBef>
              <a:spcAft>
                <a:spcPts val="0"/>
              </a:spcAft>
              <a:buSzPts val="1100"/>
              <a:buFont typeface="Noto Sans Symbols"/>
              <a:buChar char="⮚"/>
            </a:pPr>
            <a:r>
              <a:rPr lang="en-US"/>
              <a:t>Blood glucose: 54</a:t>
            </a:r>
            <a:endParaRPr/>
          </a:p>
          <a:p>
            <a:pPr indent="-342905" lvl="0" marL="342905" rtl="0" algn="l">
              <a:lnSpc>
                <a:spcPct val="100000"/>
              </a:lnSpc>
              <a:spcBef>
                <a:spcPts val="1000"/>
              </a:spcBef>
              <a:spcAft>
                <a:spcPts val="0"/>
              </a:spcAft>
              <a:buSzPts val="1100"/>
              <a:buFont typeface="Noto Sans Symbols"/>
              <a:buChar char="⮚"/>
            </a:pPr>
            <a:r>
              <a:rPr lang="en-US"/>
              <a:t>TSH 110,  Free T4 and Free T3 are undetectable </a:t>
            </a:r>
            <a:endParaRPr/>
          </a:p>
          <a:p>
            <a:pPr indent="-342905" lvl="0" marL="342905" rtl="0" algn="l">
              <a:lnSpc>
                <a:spcPct val="100000"/>
              </a:lnSpc>
              <a:spcBef>
                <a:spcPts val="1000"/>
              </a:spcBef>
              <a:spcAft>
                <a:spcPts val="0"/>
              </a:spcAft>
              <a:buSzPts val="1100"/>
              <a:buFont typeface="Noto Sans Symbols"/>
              <a:buChar char="⮚"/>
            </a:pPr>
            <a:r>
              <a:rPr lang="en-US"/>
              <a:t>+ TPO antibodies</a:t>
            </a:r>
            <a:endParaRPr/>
          </a:p>
          <a:p>
            <a:pPr indent="-342905" lvl="0" marL="342905" rtl="0" algn="l">
              <a:lnSpc>
                <a:spcPct val="100000"/>
              </a:lnSpc>
              <a:spcBef>
                <a:spcPts val="1000"/>
              </a:spcBef>
              <a:spcAft>
                <a:spcPts val="0"/>
              </a:spcAft>
              <a:buSzPts val="1100"/>
              <a:buFont typeface="Noto Sans Symbols"/>
              <a:buChar char="⮚"/>
            </a:pPr>
            <a:r>
              <a:rPr lang="en-US"/>
              <a:t>Normal renal function, normal CBC, cortisol level </a:t>
            </a:r>
            <a:endParaRPr/>
          </a:p>
          <a:p>
            <a:pPr indent="-273055" lvl="0" marL="342905" rtl="0" algn="l">
              <a:lnSpc>
                <a:spcPct val="100000"/>
              </a:lnSpc>
              <a:spcBef>
                <a:spcPts val="1000"/>
              </a:spcBef>
              <a:spcAft>
                <a:spcPts val="0"/>
              </a:spcAft>
              <a:buSzPts val="1100"/>
              <a:buFont typeface="Noto Sans Symbols"/>
              <a:buNone/>
            </a:pPr>
            <a:r>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43"/>
          <p:cNvSpPr txBox="1"/>
          <p:nvPr>
            <p:ph type="title"/>
          </p:nvPr>
        </p:nvSpPr>
        <p:spPr>
          <a:xfrm>
            <a:off x="646113" y="452718"/>
            <a:ext cx="9404700" cy="1400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lt2"/>
              </a:buClr>
              <a:buSzPts val="4200"/>
              <a:buFont typeface="Century Gothic"/>
              <a:buNone/>
            </a:pPr>
            <a:r>
              <a:rPr lang="en-US"/>
              <a:t>Myxedema Coma</a:t>
            </a:r>
            <a:endParaRPr/>
          </a:p>
        </p:txBody>
      </p:sp>
      <p:sp>
        <p:nvSpPr>
          <p:cNvPr id="289" name="Google Shape;289;p43"/>
          <p:cNvSpPr txBox="1"/>
          <p:nvPr>
            <p:ph idx="1" type="body"/>
          </p:nvPr>
        </p:nvSpPr>
        <p:spPr>
          <a:xfrm>
            <a:off x="1103313" y="2052919"/>
            <a:ext cx="8946600" cy="4195500"/>
          </a:xfrm>
          <a:prstGeom prst="rect">
            <a:avLst/>
          </a:prstGeom>
          <a:noFill/>
          <a:ln>
            <a:noFill/>
          </a:ln>
        </p:spPr>
        <p:txBody>
          <a:bodyPr anchorCtr="0" anchor="t" bIns="45700" lIns="91425" spcFirstLastPara="1" rIns="91425" wrap="square" tIns="45700">
            <a:normAutofit/>
          </a:bodyPr>
          <a:lstStyle/>
          <a:p>
            <a:pPr indent="-342905" lvl="0" marL="342905" rtl="0" algn="l">
              <a:lnSpc>
                <a:spcPct val="100000"/>
              </a:lnSpc>
              <a:spcBef>
                <a:spcPts val="0"/>
              </a:spcBef>
              <a:spcAft>
                <a:spcPts val="0"/>
              </a:spcAft>
              <a:buSzPts val="1100"/>
              <a:buFont typeface="Noto Sans Symbols"/>
              <a:buChar char="⮚"/>
            </a:pPr>
            <a:r>
              <a:rPr lang="en-US"/>
              <a:t>Most severe form of Hypothyroidism</a:t>
            </a:r>
            <a:endParaRPr/>
          </a:p>
          <a:p>
            <a:pPr indent="-285753" lvl="1" marL="742960" rtl="0" algn="l">
              <a:lnSpc>
                <a:spcPct val="100000"/>
              </a:lnSpc>
              <a:spcBef>
                <a:spcPts val="1000"/>
              </a:spcBef>
              <a:spcAft>
                <a:spcPts val="0"/>
              </a:spcAft>
              <a:buSzPts val="990"/>
              <a:buFont typeface="Noto Sans Symbols"/>
              <a:buChar char="⮚"/>
            </a:pPr>
            <a:r>
              <a:rPr lang="en-US"/>
              <a:t>Altered level of consciousness</a:t>
            </a:r>
            <a:endParaRPr/>
          </a:p>
          <a:p>
            <a:pPr indent="-285753" lvl="1" marL="742960" rtl="0" algn="l">
              <a:lnSpc>
                <a:spcPct val="100000"/>
              </a:lnSpc>
              <a:spcBef>
                <a:spcPts val="1000"/>
              </a:spcBef>
              <a:spcAft>
                <a:spcPts val="0"/>
              </a:spcAft>
              <a:buSzPts val="990"/>
              <a:buFont typeface="Noto Sans Symbols"/>
              <a:buChar char="⮚"/>
            </a:pPr>
            <a:r>
              <a:rPr lang="en-US"/>
              <a:t>Hyponatremia</a:t>
            </a:r>
            <a:endParaRPr/>
          </a:p>
          <a:p>
            <a:pPr indent="-285753" lvl="1" marL="742960" rtl="0" algn="l">
              <a:lnSpc>
                <a:spcPct val="100000"/>
              </a:lnSpc>
              <a:spcBef>
                <a:spcPts val="1000"/>
              </a:spcBef>
              <a:spcAft>
                <a:spcPts val="0"/>
              </a:spcAft>
              <a:buSzPts val="990"/>
              <a:buFont typeface="Noto Sans Symbols"/>
              <a:buChar char="⮚"/>
            </a:pPr>
            <a:r>
              <a:rPr lang="en-US"/>
              <a:t>Hypothermia</a:t>
            </a:r>
            <a:endParaRPr/>
          </a:p>
          <a:p>
            <a:pPr indent="-285753" lvl="1" marL="742960" rtl="0" algn="l">
              <a:lnSpc>
                <a:spcPct val="100000"/>
              </a:lnSpc>
              <a:spcBef>
                <a:spcPts val="1000"/>
              </a:spcBef>
              <a:spcAft>
                <a:spcPts val="0"/>
              </a:spcAft>
              <a:buSzPts val="990"/>
              <a:buFont typeface="Noto Sans Symbols"/>
              <a:buChar char="⮚"/>
            </a:pPr>
            <a:r>
              <a:rPr lang="en-US"/>
              <a:t>Hypoventilation</a:t>
            </a:r>
            <a:endParaRPr/>
          </a:p>
          <a:p>
            <a:pPr indent="-285753" lvl="1" marL="742960" rtl="0" algn="l">
              <a:lnSpc>
                <a:spcPct val="100000"/>
              </a:lnSpc>
              <a:spcBef>
                <a:spcPts val="1000"/>
              </a:spcBef>
              <a:spcAft>
                <a:spcPts val="0"/>
              </a:spcAft>
              <a:buSzPts val="990"/>
              <a:buFont typeface="Noto Sans Symbols"/>
              <a:buChar char="⮚"/>
            </a:pPr>
            <a:r>
              <a:rPr lang="en-US"/>
              <a:t>Hypoglycemia</a:t>
            </a:r>
            <a:endParaRPr/>
          </a:p>
          <a:p>
            <a:pPr indent="-285753" lvl="1" marL="742960" rtl="0" algn="l">
              <a:lnSpc>
                <a:spcPct val="100000"/>
              </a:lnSpc>
              <a:spcBef>
                <a:spcPts val="1000"/>
              </a:spcBef>
              <a:spcAft>
                <a:spcPts val="0"/>
              </a:spcAft>
              <a:buSzPts val="990"/>
              <a:buFont typeface="Noto Sans Symbols"/>
              <a:buChar char="⮚"/>
            </a:pPr>
            <a:r>
              <a:rPr lang="en-US"/>
              <a:t>Hypotension</a:t>
            </a:r>
            <a:endParaRPr/>
          </a:p>
          <a:p>
            <a:pPr indent="-285753" lvl="1" marL="742960" rtl="0" algn="l">
              <a:lnSpc>
                <a:spcPct val="100000"/>
              </a:lnSpc>
              <a:spcBef>
                <a:spcPts val="1000"/>
              </a:spcBef>
              <a:spcAft>
                <a:spcPts val="0"/>
              </a:spcAft>
              <a:buSzPts val="990"/>
              <a:buFont typeface="Noto Sans Symbols"/>
              <a:buChar char="⮚"/>
            </a:pPr>
            <a:r>
              <a:rPr lang="en-US"/>
              <a:t>Rarely heart failure</a:t>
            </a:r>
            <a:endParaRPr/>
          </a:p>
          <a:p>
            <a:pPr indent="-314328" lvl="1" marL="742960" rtl="0" algn="l">
              <a:lnSpc>
                <a:spcPct val="100000"/>
              </a:lnSpc>
              <a:spcBef>
                <a:spcPts val="1000"/>
              </a:spcBef>
              <a:spcAft>
                <a:spcPts val="0"/>
              </a:spcAft>
              <a:buSzPts val="1440"/>
              <a:buChar char="⮚"/>
            </a:pPr>
            <a:r>
              <a:rPr lang="en-US"/>
              <a:t>Pericardial </a:t>
            </a:r>
            <a:r>
              <a:rPr lang="en-US"/>
              <a:t>effusion</a:t>
            </a:r>
            <a:r>
              <a:rPr lang="en-US"/>
              <a:t>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44"/>
          <p:cNvSpPr txBox="1"/>
          <p:nvPr>
            <p:ph type="title"/>
          </p:nvPr>
        </p:nvSpPr>
        <p:spPr>
          <a:xfrm>
            <a:off x="646113" y="452718"/>
            <a:ext cx="9404700" cy="1400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lt2"/>
              </a:buClr>
              <a:buSzPts val="4200"/>
              <a:buFont typeface="Century Gothic"/>
              <a:buNone/>
            </a:pPr>
            <a:r>
              <a:rPr b="1" lang="en-US"/>
              <a:t>Management</a:t>
            </a:r>
            <a:endParaRPr/>
          </a:p>
        </p:txBody>
      </p:sp>
      <p:sp>
        <p:nvSpPr>
          <p:cNvPr id="295" name="Google Shape;295;p44"/>
          <p:cNvSpPr txBox="1"/>
          <p:nvPr>
            <p:ph idx="1" type="body"/>
          </p:nvPr>
        </p:nvSpPr>
        <p:spPr>
          <a:xfrm>
            <a:off x="1103313" y="2052919"/>
            <a:ext cx="8946600" cy="4195500"/>
          </a:xfrm>
          <a:prstGeom prst="rect">
            <a:avLst/>
          </a:prstGeom>
          <a:noFill/>
          <a:ln>
            <a:noFill/>
          </a:ln>
        </p:spPr>
        <p:txBody>
          <a:bodyPr anchorCtr="0" anchor="t" bIns="45700" lIns="91425" spcFirstLastPara="1" rIns="91425" wrap="square" tIns="45700">
            <a:normAutofit/>
          </a:bodyPr>
          <a:lstStyle/>
          <a:p>
            <a:pPr indent="-342905" lvl="0" marL="342905" rtl="0" algn="l">
              <a:lnSpc>
                <a:spcPct val="100000"/>
              </a:lnSpc>
              <a:spcBef>
                <a:spcPts val="0"/>
              </a:spcBef>
              <a:spcAft>
                <a:spcPts val="0"/>
              </a:spcAft>
              <a:buSzPts val="1100"/>
              <a:buFont typeface="Noto Sans Symbols"/>
              <a:buChar char="⮚"/>
            </a:pPr>
            <a:r>
              <a:rPr lang="en-US"/>
              <a:t>Supportive measures</a:t>
            </a:r>
            <a:endParaRPr/>
          </a:p>
          <a:p>
            <a:pPr indent="-342905" lvl="0" marL="342905" rtl="0" algn="l">
              <a:lnSpc>
                <a:spcPct val="100000"/>
              </a:lnSpc>
              <a:spcBef>
                <a:spcPts val="0"/>
              </a:spcBef>
              <a:spcAft>
                <a:spcPts val="0"/>
              </a:spcAft>
              <a:buSzPts val="1100"/>
              <a:buFont typeface="Noto Sans Symbols"/>
              <a:buChar char="⮚"/>
            </a:pPr>
            <a:r>
              <a:rPr lang="en-US"/>
              <a:t>*** Corticosteroids Initially *** 100mg q8hrs</a:t>
            </a:r>
            <a:endParaRPr/>
          </a:p>
          <a:p>
            <a:pPr indent="-342905" lvl="0" marL="342905" rtl="0" algn="l">
              <a:lnSpc>
                <a:spcPct val="100000"/>
              </a:lnSpc>
              <a:spcBef>
                <a:spcPts val="1000"/>
              </a:spcBef>
              <a:spcAft>
                <a:spcPts val="0"/>
              </a:spcAft>
              <a:buSzPts val="1100"/>
              <a:buFont typeface="Noto Sans Symbols"/>
              <a:buChar char="⮚"/>
            </a:pPr>
            <a:r>
              <a:rPr lang="en-US"/>
              <a:t>IV Levothyroxine 200-400mcg loading dose followed 50-100mcg daily</a:t>
            </a:r>
            <a:endParaRPr/>
          </a:p>
          <a:p>
            <a:pPr indent="-342905" lvl="0" marL="342905" rtl="0" algn="l">
              <a:lnSpc>
                <a:spcPct val="100000"/>
              </a:lnSpc>
              <a:spcBef>
                <a:spcPts val="1000"/>
              </a:spcBef>
              <a:spcAft>
                <a:spcPts val="0"/>
              </a:spcAft>
              <a:buSzPts val="1100"/>
              <a:buFont typeface="Noto Sans Symbols"/>
              <a:buChar char="⮚"/>
            </a:pPr>
            <a:r>
              <a:rPr lang="en-US"/>
              <a:t>Liothyronine 5-20mcg loading, 2.5-10mcg every 8hrs</a:t>
            </a:r>
            <a:endParaRPr/>
          </a:p>
          <a:p>
            <a:pPr indent="-320040" lvl="1" marL="914400" rtl="0" algn="l">
              <a:lnSpc>
                <a:spcPct val="100000"/>
              </a:lnSpc>
              <a:spcBef>
                <a:spcPts val="1000"/>
              </a:spcBef>
              <a:spcAft>
                <a:spcPts val="0"/>
              </a:spcAft>
              <a:buSzPts val="1440"/>
              <a:buChar char="►"/>
            </a:pPr>
            <a:r>
              <a:rPr lang="en-US"/>
              <a:t>Less clear evidence</a:t>
            </a:r>
            <a:endParaRPr/>
          </a:p>
          <a:p>
            <a:pPr indent="-320040" lvl="0" marL="457200" rtl="0" algn="l">
              <a:lnSpc>
                <a:spcPct val="100000"/>
              </a:lnSpc>
              <a:spcBef>
                <a:spcPts val="1000"/>
              </a:spcBef>
              <a:spcAft>
                <a:spcPts val="0"/>
              </a:spcAft>
              <a:buSzPts val="1440"/>
              <a:buChar char="⮚"/>
            </a:pPr>
            <a:r>
              <a:rPr lang="en-US"/>
              <a:t>Transition to oral once clinical and biochemical improvements</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45"/>
          <p:cNvSpPr txBox="1"/>
          <p:nvPr>
            <p:ph type="title"/>
          </p:nvPr>
        </p:nvSpPr>
        <p:spPr>
          <a:xfrm>
            <a:off x="646113" y="452718"/>
            <a:ext cx="9404700" cy="1400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lt2"/>
              </a:buClr>
              <a:buSzPts val="4200"/>
              <a:buFont typeface="Century Gothic"/>
              <a:buNone/>
            </a:pPr>
            <a:r>
              <a:rPr lang="en-US"/>
              <a:t>Case</a:t>
            </a:r>
            <a:endParaRPr/>
          </a:p>
        </p:txBody>
      </p:sp>
      <p:sp>
        <p:nvSpPr>
          <p:cNvPr id="301" name="Google Shape;301;p45"/>
          <p:cNvSpPr txBox="1"/>
          <p:nvPr>
            <p:ph idx="1" type="body"/>
          </p:nvPr>
        </p:nvSpPr>
        <p:spPr>
          <a:xfrm>
            <a:off x="1016813" y="1331259"/>
            <a:ext cx="10338900" cy="4195500"/>
          </a:xfrm>
          <a:prstGeom prst="rect">
            <a:avLst/>
          </a:prstGeom>
          <a:noFill/>
          <a:ln>
            <a:noFill/>
          </a:ln>
        </p:spPr>
        <p:txBody>
          <a:bodyPr anchorCtr="0" anchor="t" bIns="45700" lIns="91425" spcFirstLastPara="1" rIns="91425" wrap="square" tIns="45700">
            <a:noAutofit/>
          </a:bodyPr>
          <a:lstStyle/>
          <a:p>
            <a:pPr indent="-342900" lvl="0" marL="457200" rtl="0" algn="l">
              <a:lnSpc>
                <a:spcPct val="100000"/>
              </a:lnSpc>
              <a:spcBef>
                <a:spcPts val="0"/>
              </a:spcBef>
              <a:spcAft>
                <a:spcPts val="0"/>
              </a:spcAft>
              <a:buSzPts val="1800"/>
              <a:buChar char="-"/>
            </a:pPr>
            <a:r>
              <a:rPr lang="en-US" sz="1800"/>
              <a:t>69</a:t>
            </a:r>
            <a:r>
              <a:rPr lang="en-US" sz="1800"/>
              <a:t> yr old man with h/o Graves off medication  comes to your emergency department with palpitations, sweating, heat intolerance, tremor, and anxiety, dyspnea on exertion</a:t>
            </a:r>
            <a:endParaRPr/>
          </a:p>
          <a:p>
            <a:pPr indent="-342900" lvl="0" marL="457200" rtl="0" algn="l">
              <a:lnSpc>
                <a:spcPct val="100000"/>
              </a:lnSpc>
              <a:spcBef>
                <a:spcPts val="0"/>
              </a:spcBef>
              <a:spcAft>
                <a:spcPts val="0"/>
              </a:spcAft>
              <a:buSzPts val="1800"/>
              <a:buChar char="-"/>
            </a:pPr>
            <a:r>
              <a:rPr lang="en-US" sz="1800"/>
              <a:t>Vital signs:  Afebrile,  P: 152  BP: 125/79.  O2 Sat: 99% on RA, temp 38.6</a:t>
            </a:r>
            <a:endParaRPr sz="1800"/>
          </a:p>
          <a:p>
            <a:pPr indent="-342900" lvl="0" marL="457200" rtl="0" algn="l">
              <a:lnSpc>
                <a:spcPct val="100000"/>
              </a:lnSpc>
              <a:spcBef>
                <a:spcPts val="0"/>
              </a:spcBef>
              <a:spcAft>
                <a:spcPts val="0"/>
              </a:spcAft>
              <a:buSzPts val="1800"/>
              <a:buChar char="-"/>
            </a:pPr>
            <a:r>
              <a:rPr lang="en-US" sz="1800"/>
              <a:t>Physical Exam shows: Lethargy, JVD, LLE edema, enlarged thyroid, bilateral tremor, hyperreflexia</a:t>
            </a:r>
            <a:endParaRPr/>
          </a:p>
          <a:p>
            <a:pPr indent="-342900" lvl="0" marL="457200" rtl="0" algn="l">
              <a:lnSpc>
                <a:spcPct val="100000"/>
              </a:lnSpc>
              <a:spcBef>
                <a:spcPts val="0"/>
              </a:spcBef>
              <a:spcAft>
                <a:spcPts val="0"/>
              </a:spcAft>
              <a:buSzPts val="1800"/>
              <a:buChar char="-"/>
            </a:pPr>
            <a:r>
              <a:rPr lang="en-US" sz="1800"/>
              <a:t>EKG showed Atrial fibrillation </a:t>
            </a:r>
            <a:endParaRPr sz="1800"/>
          </a:p>
          <a:p>
            <a:pPr indent="-342900" lvl="0" marL="457200" rtl="0" algn="l">
              <a:lnSpc>
                <a:spcPct val="100000"/>
              </a:lnSpc>
              <a:spcBef>
                <a:spcPts val="0"/>
              </a:spcBef>
              <a:spcAft>
                <a:spcPts val="0"/>
              </a:spcAft>
              <a:buSzPts val="1800"/>
              <a:buChar char="-"/>
            </a:pPr>
            <a:r>
              <a:rPr lang="en-US" sz="1800"/>
              <a:t>Labs: TSH 0.04, FT4 6.2</a:t>
            </a:r>
            <a:endParaRPr sz="18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46"/>
          <p:cNvSpPr txBox="1"/>
          <p:nvPr>
            <p:ph type="title"/>
          </p:nvPr>
        </p:nvSpPr>
        <p:spPr>
          <a:xfrm>
            <a:off x="646121" y="452725"/>
            <a:ext cx="6631800" cy="1400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Symptoms/Signs</a:t>
            </a:r>
            <a:endParaRPr/>
          </a:p>
        </p:txBody>
      </p:sp>
      <p:sp>
        <p:nvSpPr>
          <p:cNvPr id="308" name="Google Shape;308;p46"/>
          <p:cNvSpPr txBox="1"/>
          <p:nvPr>
            <p:ph idx="1" type="body"/>
          </p:nvPr>
        </p:nvSpPr>
        <p:spPr>
          <a:xfrm>
            <a:off x="1103321" y="2052925"/>
            <a:ext cx="6174600" cy="4195500"/>
          </a:xfrm>
          <a:prstGeom prst="rect">
            <a:avLst/>
          </a:prstGeom>
        </p:spPr>
        <p:txBody>
          <a:bodyPr anchorCtr="0" anchor="t" bIns="45700" lIns="91425" spcFirstLastPara="1" rIns="91425" wrap="square" tIns="45700">
            <a:normAutofit/>
          </a:bodyPr>
          <a:lstStyle/>
          <a:p>
            <a:pPr indent="-320040" lvl="0" marL="457200" rtl="0" algn="l">
              <a:spcBef>
                <a:spcPts val="1000"/>
              </a:spcBef>
              <a:spcAft>
                <a:spcPts val="0"/>
              </a:spcAft>
              <a:buSzPts val="1440"/>
              <a:buChar char="-"/>
            </a:pPr>
            <a:r>
              <a:rPr lang="en-US"/>
              <a:t>Goiter, exophthalmos</a:t>
            </a:r>
            <a:endParaRPr/>
          </a:p>
          <a:p>
            <a:pPr indent="-320040" lvl="0" marL="457200" rtl="0" algn="l">
              <a:spcBef>
                <a:spcPts val="0"/>
              </a:spcBef>
              <a:spcAft>
                <a:spcPts val="0"/>
              </a:spcAft>
              <a:buSzPts val="1440"/>
              <a:buChar char="-"/>
            </a:pPr>
            <a:r>
              <a:rPr lang="en-US"/>
              <a:t>Fever</a:t>
            </a:r>
            <a:endParaRPr/>
          </a:p>
          <a:p>
            <a:pPr indent="-320040" lvl="0" marL="457200" rtl="0" algn="l">
              <a:spcBef>
                <a:spcPts val="0"/>
              </a:spcBef>
              <a:spcAft>
                <a:spcPts val="0"/>
              </a:spcAft>
              <a:buSzPts val="1440"/>
              <a:buChar char="-"/>
            </a:pPr>
            <a:r>
              <a:rPr lang="en-US"/>
              <a:t>Weakness, muscle wasting</a:t>
            </a:r>
            <a:endParaRPr/>
          </a:p>
          <a:p>
            <a:pPr indent="-320040" lvl="0" marL="457200" rtl="0" algn="l">
              <a:spcBef>
                <a:spcPts val="0"/>
              </a:spcBef>
              <a:spcAft>
                <a:spcPts val="0"/>
              </a:spcAft>
              <a:buSzPts val="1440"/>
              <a:buChar char="-"/>
            </a:pPr>
            <a:r>
              <a:rPr lang="en-US"/>
              <a:t>Restlessness</a:t>
            </a:r>
            <a:endParaRPr/>
          </a:p>
          <a:p>
            <a:pPr indent="-320040" lvl="0" marL="457200" rtl="0" algn="l">
              <a:spcBef>
                <a:spcPts val="0"/>
              </a:spcBef>
              <a:spcAft>
                <a:spcPts val="0"/>
              </a:spcAft>
              <a:buSzPts val="1440"/>
              <a:buChar char="-"/>
            </a:pPr>
            <a:r>
              <a:rPr lang="en-US"/>
              <a:t>Confusion</a:t>
            </a:r>
            <a:endParaRPr/>
          </a:p>
          <a:p>
            <a:pPr indent="-320040" lvl="0" marL="457200" rtl="0" algn="l">
              <a:spcBef>
                <a:spcPts val="0"/>
              </a:spcBef>
              <a:spcAft>
                <a:spcPts val="0"/>
              </a:spcAft>
              <a:buSzPts val="1440"/>
              <a:buChar char="-"/>
            </a:pPr>
            <a:r>
              <a:rPr lang="en-US"/>
              <a:t>Psychosis</a:t>
            </a:r>
            <a:endParaRPr/>
          </a:p>
          <a:p>
            <a:pPr indent="-320040" lvl="0" marL="457200" rtl="0" algn="l">
              <a:spcBef>
                <a:spcPts val="0"/>
              </a:spcBef>
              <a:spcAft>
                <a:spcPts val="0"/>
              </a:spcAft>
              <a:buSzPts val="1440"/>
              <a:buChar char="-"/>
            </a:pPr>
            <a:r>
              <a:rPr lang="en-US"/>
              <a:t>Coma - especially elderly</a:t>
            </a:r>
            <a:endParaRPr/>
          </a:p>
          <a:p>
            <a:pPr indent="-320040" lvl="0" marL="457200" rtl="0" algn="l">
              <a:spcBef>
                <a:spcPts val="0"/>
              </a:spcBef>
              <a:spcAft>
                <a:spcPts val="0"/>
              </a:spcAft>
              <a:buSzPts val="1440"/>
              <a:buChar char="-"/>
            </a:pPr>
            <a:r>
              <a:rPr lang="en-US"/>
              <a:t>GI symptoms: nausea, vomiting, diarrhea, jaundice</a:t>
            </a:r>
            <a:endParaRPr/>
          </a:p>
          <a:p>
            <a:pPr indent="-320040" lvl="0" marL="457200" rtl="0" algn="l">
              <a:spcBef>
                <a:spcPts val="0"/>
              </a:spcBef>
              <a:spcAft>
                <a:spcPts val="0"/>
              </a:spcAft>
              <a:buSzPts val="1440"/>
              <a:buChar char="-"/>
            </a:pPr>
            <a:r>
              <a:rPr lang="en-US"/>
              <a:t>Atrial fibrillation</a:t>
            </a:r>
            <a:endParaRPr/>
          </a:p>
          <a:p>
            <a:pPr indent="-320040" lvl="0" marL="457200" rtl="0" algn="l">
              <a:spcBef>
                <a:spcPts val="0"/>
              </a:spcBef>
              <a:spcAft>
                <a:spcPts val="0"/>
              </a:spcAft>
              <a:buSzPts val="1440"/>
              <a:buChar char="-"/>
            </a:pPr>
            <a:r>
              <a:rPr lang="en-US"/>
              <a:t>Heart failure</a:t>
            </a:r>
            <a:endParaRPr/>
          </a:p>
        </p:txBody>
      </p:sp>
      <p:grpSp>
        <p:nvGrpSpPr>
          <p:cNvPr id="309" name="Google Shape;309;p46"/>
          <p:cNvGrpSpPr/>
          <p:nvPr/>
        </p:nvGrpSpPr>
        <p:grpSpPr>
          <a:xfrm>
            <a:off x="7640775" y="452728"/>
            <a:ext cx="4551232" cy="3137483"/>
            <a:chOff x="990600" y="1371600"/>
            <a:chExt cx="7481888" cy="5157788"/>
          </a:xfrm>
        </p:grpSpPr>
        <p:pic>
          <p:nvPicPr>
            <p:cNvPr id="310" name="Google Shape;310;p46"/>
            <p:cNvPicPr preferRelativeResize="0"/>
            <p:nvPr/>
          </p:nvPicPr>
          <p:blipFill rotWithShape="1">
            <a:blip r:embed="rId3">
              <a:alphaModFix/>
            </a:blip>
            <a:srcRect b="0" l="0" r="0" t="0"/>
            <a:stretch/>
          </p:blipFill>
          <p:spPr>
            <a:xfrm>
              <a:off x="990600" y="1371600"/>
              <a:ext cx="7481887" cy="5157788"/>
            </a:xfrm>
            <a:prstGeom prst="rect">
              <a:avLst/>
            </a:prstGeom>
            <a:noFill/>
            <a:ln>
              <a:noFill/>
            </a:ln>
          </p:spPr>
        </p:pic>
        <p:sp>
          <p:nvSpPr>
            <p:cNvPr id="311" name="Google Shape;311;p46"/>
            <p:cNvSpPr/>
            <p:nvPr/>
          </p:nvSpPr>
          <p:spPr>
            <a:xfrm>
              <a:off x="3475038" y="3035300"/>
              <a:ext cx="2651125" cy="2163763"/>
            </a:xfrm>
            <a:custGeom>
              <a:rect b="b" l="l" r="r" t="t"/>
              <a:pathLst>
                <a:path extrusionOk="0" h="1363" w="1670">
                  <a:moveTo>
                    <a:pt x="44" y="53"/>
                  </a:moveTo>
                  <a:cubicBezTo>
                    <a:pt x="63" y="21"/>
                    <a:pt x="78" y="12"/>
                    <a:pt x="114" y="0"/>
                  </a:cubicBezTo>
                  <a:cubicBezTo>
                    <a:pt x="237" y="10"/>
                    <a:pt x="257" y="20"/>
                    <a:pt x="360" y="70"/>
                  </a:cubicBezTo>
                  <a:cubicBezTo>
                    <a:pt x="402" y="112"/>
                    <a:pt x="450" y="136"/>
                    <a:pt x="501" y="167"/>
                  </a:cubicBezTo>
                  <a:cubicBezTo>
                    <a:pt x="541" y="191"/>
                    <a:pt x="568" y="219"/>
                    <a:pt x="606" y="246"/>
                  </a:cubicBezTo>
                  <a:cubicBezTo>
                    <a:pt x="634" y="286"/>
                    <a:pt x="677" y="307"/>
                    <a:pt x="712" y="343"/>
                  </a:cubicBezTo>
                  <a:cubicBezTo>
                    <a:pt x="719" y="350"/>
                    <a:pt x="722" y="361"/>
                    <a:pt x="729" y="369"/>
                  </a:cubicBezTo>
                  <a:cubicBezTo>
                    <a:pt x="745" y="387"/>
                    <a:pt x="782" y="422"/>
                    <a:pt x="782" y="422"/>
                  </a:cubicBezTo>
                  <a:cubicBezTo>
                    <a:pt x="796" y="419"/>
                    <a:pt x="813" y="421"/>
                    <a:pt x="826" y="413"/>
                  </a:cubicBezTo>
                  <a:cubicBezTo>
                    <a:pt x="836" y="405"/>
                    <a:pt x="843" y="319"/>
                    <a:pt x="844" y="316"/>
                  </a:cubicBezTo>
                  <a:cubicBezTo>
                    <a:pt x="851" y="273"/>
                    <a:pt x="869" y="243"/>
                    <a:pt x="905" y="220"/>
                  </a:cubicBezTo>
                  <a:cubicBezTo>
                    <a:pt x="923" y="222"/>
                    <a:pt x="963" y="225"/>
                    <a:pt x="984" y="237"/>
                  </a:cubicBezTo>
                  <a:cubicBezTo>
                    <a:pt x="1002" y="247"/>
                    <a:pt x="1037" y="272"/>
                    <a:pt x="1037" y="272"/>
                  </a:cubicBezTo>
                  <a:cubicBezTo>
                    <a:pt x="1071" y="323"/>
                    <a:pt x="1080" y="386"/>
                    <a:pt x="1134" y="422"/>
                  </a:cubicBezTo>
                  <a:cubicBezTo>
                    <a:pt x="1174" y="416"/>
                    <a:pt x="1215" y="415"/>
                    <a:pt x="1248" y="387"/>
                  </a:cubicBezTo>
                  <a:cubicBezTo>
                    <a:pt x="1289" y="349"/>
                    <a:pt x="1352" y="280"/>
                    <a:pt x="1406" y="264"/>
                  </a:cubicBezTo>
                  <a:cubicBezTo>
                    <a:pt x="1423" y="246"/>
                    <a:pt x="1436" y="230"/>
                    <a:pt x="1459" y="220"/>
                  </a:cubicBezTo>
                  <a:cubicBezTo>
                    <a:pt x="1476" y="212"/>
                    <a:pt x="1512" y="202"/>
                    <a:pt x="1512" y="202"/>
                  </a:cubicBezTo>
                  <a:cubicBezTo>
                    <a:pt x="1554" y="210"/>
                    <a:pt x="1594" y="222"/>
                    <a:pt x="1635" y="237"/>
                  </a:cubicBezTo>
                  <a:cubicBezTo>
                    <a:pt x="1640" y="246"/>
                    <a:pt x="1647" y="254"/>
                    <a:pt x="1652" y="264"/>
                  </a:cubicBezTo>
                  <a:cubicBezTo>
                    <a:pt x="1659" y="280"/>
                    <a:pt x="1670" y="316"/>
                    <a:pt x="1670" y="316"/>
                  </a:cubicBezTo>
                  <a:cubicBezTo>
                    <a:pt x="1659" y="415"/>
                    <a:pt x="1629" y="508"/>
                    <a:pt x="1617" y="606"/>
                  </a:cubicBezTo>
                  <a:cubicBezTo>
                    <a:pt x="1606" y="691"/>
                    <a:pt x="1604" y="786"/>
                    <a:pt x="1556" y="861"/>
                  </a:cubicBezTo>
                  <a:cubicBezTo>
                    <a:pt x="1539" y="928"/>
                    <a:pt x="1509" y="999"/>
                    <a:pt x="1450" y="1037"/>
                  </a:cubicBezTo>
                  <a:cubicBezTo>
                    <a:pt x="1425" y="1075"/>
                    <a:pt x="1372" y="1144"/>
                    <a:pt x="1336" y="1169"/>
                  </a:cubicBezTo>
                  <a:cubicBezTo>
                    <a:pt x="1276" y="1249"/>
                    <a:pt x="1243" y="1251"/>
                    <a:pt x="1151" y="1275"/>
                  </a:cubicBezTo>
                  <a:cubicBezTo>
                    <a:pt x="1088" y="1317"/>
                    <a:pt x="1072" y="1317"/>
                    <a:pt x="993" y="1327"/>
                  </a:cubicBezTo>
                  <a:cubicBezTo>
                    <a:pt x="964" y="1346"/>
                    <a:pt x="937" y="1352"/>
                    <a:pt x="905" y="1363"/>
                  </a:cubicBezTo>
                  <a:cubicBezTo>
                    <a:pt x="861" y="1360"/>
                    <a:pt x="773" y="1358"/>
                    <a:pt x="721" y="1345"/>
                  </a:cubicBezTo>
                  <a:cubicBezTo>
                    <a:pt x="644" y="1325"/>
                    <a:pt x="567" y="1298"/>
                    <a:pt x="492" y="1275"/>
                  </a:cubicBezTo>
                  <a:cubicBezTo>
                    <a:pt x="431" y="1233"/>
                    <a:pt x="459" y="1245"/>
                    <a:pt x="413" y="1231"/>
                  </a:cubicBezTo>
                  <a:cubicBezTo>
                    <a:pt x="367" y="1199"/>
                    <a:pt x="346" y="1146"/>
                    <a:pt x="308" y="1108"/>
                  </a:cubicBezTo>
                  <a:cubicBezTo>
                    <a:pt x="285" y="1040"/>
                    <a:pt x="318" y="1125"/>
                    <a:pt x="272" y="1055"/>
                  </a:cubicBezTo>
                  <a:cubicBezTo>
                    <a:pt x="266" y="1047"/>
                    <a:pt x="268" y="1036"/>
                    <a:pt x="264" y="1028"/>
                  </a:cubicBezTo>
                  <a:cubicBezTo>
                    <a:pt x="234" y="969"/>
                    <a:pt x="204" y="911"/>
                    <a:pt x="176" y="853"/>
                  </a:cubicBezTo>
                  <a:cubicBezTo>
                    <a:pt x="164" y="830"/>
                    <a:pt x="164" y="805"/>
                    <a:pt x="158" y="782"/>
                  </a:cubicBezTo>
                  <a:cubicBezTo>
                    <a:pt x="145" y="737"/>
                    <a:pt x="125" y="694"/>
                    <a:pt x="114" y="650"/>
                  </a:cubicBezTo>
                  <a:cubicBezTo>
                    <a:pt x="104" y="613"/>
                    <a:pt x="100" y="585"/>
                    <a:pt x="79" y="554"/>
                  </a:cubicBezTo>
                  <a:cubicBezTo>
                    <a:pt x="73" y="536"/>
                    <a:pt x="71" y="516"/>
                    <a:pt x="61" y="501"/>
                  </a:cubicBezTo>
                  <a:cubicBezTo>
                    <a:pt x="55" y="492"/>
                    <a:pt x="48" y="484"/>
                    <a:pt x="44" y="475"/>
                  </a:cubicBezTo>
                  <a:cubicBezTo>
                    <a:pt x="36" y="457"/>
                    <a:pt x="31" y="439"/>
                    <a:pt x="26" y="422"/>
                  </a:cubicBezTo>
                  <a:cubicBezTo>
                    <a:pt x="22" y="413"/>
                    <a:pt x="17" y="395"/>
                    <a:pt x="17" y="395"/>
                  </a:cubicBezTo>
                  <a:cubicBezTo>
                    <a:pt x="13" y="315"/>
                    <a:pt x="0" y="236"/>
                    <a:pt x="17" y="158"/>
                  </a:cubicBezTo>
                  <a:cubicBezTo>
                    <a:pt x="22" y="130"/>
                    <a:pt x="28" y="102"/>
                    <a:pt x="44" y="79"/>
                  </a:cubicBezTo>
                  <a:cubicBezTo>
                    <a:pt x="49" y="70"/>
                    <a:pt x="61" y="63"/>
                    <a:pt x="61" y="53"/>
                  </a:cubicBezTo>
                  <a:cubicBezTo>
                    <a:pt x="61" y="47"/>
                    <a:pt x="49" y="53"/>
                    <a:pt x="44" y="53"/>
                  </a:cubicBezTo>
                  <a:close/>
                </a:path>
              </a:pathLst>
            </a:custGeom>
            <a:noFill/>
            <a:ln cap="flat" cmpd="sng" w="17375">
              <a:solidFill>
                <a:srgbClr val="FFD966"/>
              </a:solidFill>
              <a:prstDash val="solid"/>
              <a:round/>
              <a:headEnd len="sm" w="sm" type="none"/>
              <a:tailEnd len="sm" w="sm" type="none"/>
            </a:ln>
          </p:spPr>
          <p:txBody>
            <a:bodyPr anchorCtr="0" anchor="ctr" bIns="27800" lIns="55625" spcFirstLastPara="1" rIns="55625" wrap="square" tIns="27800">
              <a:noAutofit/>
            </a:bodyPr>
            <a:lstStyle/>
            <a:p>
              <a:pPr indent="0" lvl="0" marL="0" marR="0" rtl="0" algn="l">
                <a:lnSpc>
                  <a:spcPct val="100000"/>
                </a:lnSpc>
                <a:spcBef>
                  <a:spcPts val="0"/>
                </a:spcBef>
                <a:spcAft>
                  <a:spcPts val="0"/>
                </a:spcAft>
                <a:buClr>
                  <a:srgbClr val="000000"/>
                </a:buClr>
                <a:buSzPts val="1095"/>
                <a:buFont typeface="Arial"/>
                <a:buNone/>
              </a:pPr>
              <a:r>
                <a:t/>
              </a:r>
              <a:endParaRPr b="0" i="0" sz="1095" u="none" cap="none" strike="noStrike">
                <a:solidFill>
                  <a:srgbClr val="37474F"/>
                </a:solidFill>
                <a:latin typeface="Century Gothic"/>
                <a:ea typeface="Century Gothic"/>
                <a:cs typeface="Century Gothic"/>
                <a:sym typeface="Century Gothic"/>
              </a:endParaRPr>
            </a:p>
          </p:txBody>
        </p:sp>
        <p:grpSp>
          <p:nvGrpSpPr>
            <p:cNvPr id="312" name="Google Shape;312;p46"/>
            <p:cNvGrpSpPr/>
            <p:nvPr/>
          </p:nvGrpSpPr>
          <p:grpSpPr>
            <a:xfrm>
              <a:off x="3048000" y="4881562"/>
              <a:ext cx="3200400" cy="476250"/>
              <a:chOff x="1920" y="2772"/>
              <a:chExt cx="2016" cy="300"/>
            </a:xfrm>
          </p:grpSpPr>
          <p:cxnSp>
            <p:nvCxnSpPr>
              <p:cNvPr id="313" name="Google Shape;313;p46"/>
              <p:cNvCxnSpPr/>
              <p:nvPr/>
            </p:nvCxnSpPr>
            <p:spPr>
              <a:xfrm flipH="1" rot="10800000">
                <a:off x="1920" y="2772"/>
                <a:ext cx="600" cy="300"/>
              </a:xfrm>
              <a:prstGeom prst="straightConnector1">
                <a:avLst/>
              </a:prstGeom>
              <a:noFill/>
              <a:ln cap="flat" cmpd="sng" w="23175">
                <a:solidFill>
                  <a:srgbClr val="F95AB7"/>
                </a:solidFill>
                <a:prstDash val="solid"/>
                <a:round/>
                <a:headEnd len="sm" w="sm" type="none"/>
                <a:tailEnd len="med" w="med" type="triangle"/>
              </a:ln>
            </p:spPr>
          </p:cxnSp>
          <p:cxnSp>
            <p:nvCxnSpPr>
              <p:cNvPr id="314" name="Google Shape;314;p46"/>
              <p:cNvCxnSpPr/>
              <p:nvPr/>
            </p:nvCxnSpPr>
            <p:spPr>
              <a:xfrm rot="10800000">
                <a:off x="3336" y="2772"/>
                <a:ext cx="600" cy="300"/>
              </a:xfrm>
              <a:prstGeom prst="straightConnector1">
                <a:avLst/>
              </a:prstGeom>
              <a:noFill/>
              <a:ln cap="flat" cmpd="sng" w="23175">
                <a:solidFill>
                  <a:srgbClr val="F95AB7"/>
                </a:solidFill>
                <a:prstDash val="solid"/>
                <a:round/>
                <a:headEnd len="sm" w="sm" type="none"/>
                <a:tailEnd len="med" w="med" type="triangle"/>
              </a:ln>
            </p:spPr>
          </p:cxnSp>
        </p:grpSp>
        <p:sp>
          <p:nvSpPr>
            <p:cNvPr id="315" name="Google Shape;315;p46"/>
            <p:cNvSpPr txBox="1"/>
            <p:nvPr/>
          </p:nvSpPr>
          <p:spPr>
            <a:xfrm>
              <a:off x="4891088" y="5627404"/>
              <a:ext cx="3581400" cy="868200"/>
            </a:xfrm>
            <a:prstGeom prst="rect">
              <a:avLst/>
            </a:prstGeom>
            <a:solidFill>
              <a:srgbClr val="FFFFFF"/>
            </a:solidFill>
            <a:ln cap="flat" cmpd="sng" w="34750">
              <a:solidFill>
                <a:srgbClr val="78909C"/>
              </a:solidFill>
              <a:prstDash val="solid"/>
              <a:miter lim="800000"/>
              <a:headEnd len="sm" w="sm" type="none"/>
              <a:tailEnd len="sm" w="sm" type="none"/>
            </a:ln>
          </p:spPr>
          <p:txBody>
            <a:bodyPr anchorCtr="0" anchor="t" bIns="27800" lIns="55625" spcFirstLastPara="1" rIns="55625" wrap="square" tIns="27800">
              <a:spAutoFit/>
            </a:bodyPr>
            <a:lstStyle/>
            <a:p>
              <a:pPr indent="0" lvl="0" marL="0" marR="0" rtl="0" algn="l">
                <a:lnSpc>
                  <a:spcPct val="90000"/>
                </a:lnSpc>
                <a:spcBef>
                  <a:spcPts val="0"/>
                </a:spcBef>
                <a:spcAft>
                  <a:spcPts val="0"/>
                </a:spcAft>
                <a:buClr>
                  <a:srgbClr val="000000"/>
                </a:buClr>
                <a:buSzPts val="1703"/>
                <a:buFont typeface="Arial"/>
                <a:buNone/>
              </a:pPr>
              <a:r>
                <a:rPr b="0" i="0" lang="en-US" sz="1703" u="none" cap="none" strike="noStrike">
                  <a:solidFill>
                    <a:srgbClr val="000000"/>
                  </a:solidFill>
                  <a:latin typeface="Arial"/>
                  <a:ea typeface="Arial"/>
                  <a:cs typeface="Arial"/>
                  <a:sym typeface="Arial"/>
                </a:rPr>
                <a:t>Thyroid bruit may be present on exam</a:t>
              </a:r>
              <a:endParaRPr b="0" i="0" sz="852" u="none" cap="none" strike="noStrike">
                <a:solidFill>
                  <a:srgbClr val="000000"/>
                </a:solidFill>
                <a:latin typeface="Arial"/>
                <a:ea typeface="Arial"/>
                <a:cs typeface="Arial"/>
                <a:sym typeface="Arial"/>
              </a:endParaRPr>
            </a:p>
          </p:txBody>
        </p:sp>
        <p:sp>
          <p:nvSpPr>
            <p:cNvPr id="316" name="Google Shape;316;p46"/>
            <p:cNvSpPr/>
            <p:nvPr/>
          </p:nvSpPr>
          <p:spPr>
            <a:xfrm>
              <a:off x="990600" y="1371600"/>
              <a:ext cx="1905000" cy="1077300"/>
            </a:xfrm>
            <a:prstGeom prst="rect">
              <a:avLst/>
            </a:prstGeom>
            <a:noFill/>
            <a:ln>
              <a:noFill/>
            </a:ln>
          </p:spPr>
          <p:txBody>
            <a:bodyPr anchorCtr="0" anchor="t" bIns="27800" lIns="55625" spcFirstLastPara="1" rIns="55625" wrap="square" tIns="27800">
              <a:noAutofit/>
            </a:bodyPr>
            <a:lstStyle/>
            <a:p>
              <a:pPr indent="0" lvl="0" marL="0" marR="0" rtl="0" algn="ctr">
                <a:lnSpc>
                  <a:spcPct val="100000"/>
                </a:lnSpc>
                <a:spcBef>
                  <a:spcPts val="0"/>
                </a:spcBef>
                <a:spcAft>
                  <a:spcPts val="0"/>
                </a:spcAft>
                <a:buClr>
                  <a:srgbClr val="000000"/>
                </a:buClr>
                <a:buSzPts val="1947"/>
                <a:buFont typeface="Arial"/>
                <a:buNone/>
              </a:pPr>
              <a:r>
                <a:rPr b="0" i="0" lang="en-US" sz="1947" u="none" cap="none" strike="noStrike">
                  <a:solidFill>
                    <a:srgbClr val="E0E0E0"/>
                  </a:solidFill>
                  <a:latin typeface="Century Gothic"/>
                  <a:ea typeface="Century Gothic"/>
                  <a:cs typeface="Century Gothic"/>
                  <a:sym typeface="Century Gothic"/>
                </a:rPr>
                <a:t>Diffuse Goiter</a:t>
              </a:r>
              <a:endParaRPr b="0" i="0" sz="1947" u="none" cap="none" strike="noStrike">
                <a:solidFill>
                  <a:srgbClr val="E0E0E0"/>
                </a:solidFill>
                <a:latin typeface="Century Gothic"/>
                <a:ea typeface="Century Gothic"/>
                <a:cs typeface="Century Gothic"/>
                <a:sym typeface="Century Gothic"/>
              </a:endParaRPr>
            </a:p>
          </p:txBody>
        </p:sp>
      </p:grpSp>
      <p:pic>
        <p:nvPicPr>
          <p:cNvPr id="317" name="Google Shape;317;p46"/>
          <p:cNvPicPr preferRelativeResize="0"/>
          <p:nvPr/>
        </p:nvPicPr>
        <p:blipFill rotWithShape="1">
          <a:blip r:embed="rId4">
            <a:alphaModFix/>
          </a:blip>
          <a:srcRect b="0" l="0" r="0" t="0"/>
          <a:stretch/>
        </p:blipFill>
        <p:spPr>
          <a:xfrm>
            <a:off x="8617851" y="3788300"/>
            <a:ext cx="3373875" cy="246012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47"/>
          <p:cNvSpPr txBox="1"/>
          <p:nvPr>
            <p:ph type="title"/>
          </p:nvPr>
        </p:nvSpPr>
        <p:spPr>
          <a:xfrm>
            <a:off x="646125" y="452725"/>
            <a:ext cx="4189800" cy="30153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Burch-Wartofsky Point Scale for Thyrotoxicosis</a:t>
            </a:r>
            <a:endParaRPr/>
          </a:p>
        </p:txBody>
      </p:sp>
      <p:sp>
        <p:nvSpPr>
          <p:cNvPr id="324" name="Google Shape;324;p47"/>
          <p:cNvSpPr txBox="1"/>
          <p:nvPr>
            <p:ph idx="1" type="body"/>
          </p:nvPr>
        </p:nvSpPr>
        <p:spPr>
          <a:xfrm>
            <a:off x="468328" y="2370425"/>
            <a:ext cx="4587300" cy="3906300"/>
          </a:xfrm>
          <a:prstGeom prst="rect">
            <a:avLst/>
          </a:prstGeom>
        </p:spPr>
        <p:txBody>
          <a:bodyPr anchorCtr="0" anchor="t" bIns="45700" lIns="91425" spcFirstLastPara="1" rIns="91425" wrap="square" tIns="45700">
            <a:normAutofit/>
          </a:bodyPr>
          <a:lstStyle/>
          <a:p>
            <a:pPr indent="-320040" lvl="0" marL="457200" rtl="0" algn="l">
              <a:spcBef>
                <a:spcPts val="1000"/>
              </a:spcBef>
              <a:spcAft>
                <a:spcPts val="0"/>
              </a:spcAft>
              <a:buSzPts val="1440"/>
              <a:buChar char="-"/>
            </a:pPr>
            <a:r>
              <a:rPr lang="en-US"/>
              <a:t>No universally accepted criteria or validated clinical tools</a:t>
            </a:r>
            <a:endParaRPr/>
          </a:p>
          <a:p>
            <a:pPr indent="-320040" lvl="0" marL="457200" rtl="0" algn="l">
              <a:spcBef>
                <a:spcPts val="0"/>
              </a:spcBef>
              <a:spcAft>
                <a:spcPts val="0"/>
              </a:spcAft>
              <a:buSzPts val="1440"/>
              <a:buChar char="-"/>
            </a:pPr>
            <a:r>
              <a:rPr lang="en-US"/>
              <a:t>BWPS - sensitive, but no specific</a:t>
            </a:r>
            <a:endParaRPr/>
          </a:p>
          <a:p>
            <a:pPr indent="-320040" lvl="0" marL="457200" rtl="0" algn="l">
              <a:spcBef>
                <a:spcPts val="0"/>
              </a:spcBef>
              <a:spcAft>
                <a:spcPts val="0"/>
              </a:spcAft>
              <a:buSzPts val="1440"/>
              <a:buChar char="-"/>
            </a:pPr>
            <a:r>
              <a:rPr lang="en-US"/>
              <a:t>Japanese thyroid </a:t>
            </a:r>
            <a:r>
              <a:rPr lang="en-US"/>
              <a:t>associated</a:t>
            </a:r>
            <a:r>
              <a:rPr lang="en-US"/>
              <a:t> another scoring system, slightly reduced sensitivity</a:t>
            </a:r>
            <a:endParaRPr/>
          </a:p>
        </p:txBody>
      </p:sp>
      <p:pic>
        <p:nvPicPr>
          <p:cNvPr id="325" name="Google Shape;325;p47" title="image.png"/>
          <p:cNvPicPr preferRelativeResize="0"/>
          <p:nvPr/>
        </p:nvPicPr>
        <p:blipFill>
          <a:blip r:embed="rId3">
            <a:alphaModFix/>
          </a:blip>
          <a:stretch>
            <a:fillRect/>
          </a:stretch>
        </p:blipFill>
        <p:spPr>
          <a:xfrm>
            <a:off x="5397979" y="-105525"/>
            <a:ext cx="6794020" cy="68580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48"/>
          <p:cNvSpPr txBox="1"/>
          <p:nvPr>
            <p:ph type="title"/>
          </p:nvPr>
        </p:nvSpPr>
        <p:spPr>
          <a:xfrm>
            <a:off x="646113" y="452718"/>
            <a:ext cx="9404700" cy="1400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Treatment</a:t>
            </a:r>
            <a:endParaRPr/>
          </a:p>
        </p:txBody>
      </p:sp>
      <p:sp>
        <p:nvSpPr>
          <p:cNvPr id="332" name="Google Shape;332;p48"/>
          <p:cNvSpPr txBox="1"/>
          <p:nvPr>
            <p:ph idx="1" type="body"/>
          </p:nvPr>
        </p:nvSpPr>
        <p:spPr>
          <a:xfrm>
            <a:off x="1103313" y="2052919"/>
            <a:ext cx="8946600" cy="4195500"/>
          </a:xfrm>
          <a:prstGeom prst="rect">
            <a:avLst/>
          </a:prstGeom>
        </p:spPr>
        <p:txBody>
          <a:bodyPr anchorCtr="0" anchor="t" bIns="45700" lIns="91425" spcFirstLastPara="1" rIns="91425" wrap="square" tIns="45700">
            <a:normAutofit/>
          </a:bodyPr>
          <a:lstStyle/>
          <a:p>
            <a:pPr indent="-320040" lvl="0" marL="457200" rtl="0" algn="l">
              <a:spcBef>
                <a:spcPts val="1000"/>
              </a:spcBef>
              <a:spcAft>
                <a:spcPts val="0"/>
              </a:spcAft>
              <a:buSzPts val="1440"/>
              <a:buChar char="-"/>
            </a:pPr>
            <a:r>
              <a:rPr lang="en-US"/>
              <a:t>ICU admission</a:t>
            </a:r>
            <a:endParaRPr/>
          </a:p>
          <a:p>
            <a:pPr indent="-320040" lvl="0" marL="457200" rtl="0" algn="l">
              <a:spcBef>
                <a:spcPts val="0"/>
              </a:spcBef>
              <a:spcAft>
                <a:spcPts val="0"/>
              </a:spcAft>
              <a:buSzPts val="1440"/>
              <a:buChar char="-"/>
            </a:pPr>
            <a:r>
              <a:rPr lang="en-US"/>
              <a:t>Treat precipitating </a:t>
            </a:r>
            <a:r>
              <a:rPr lang="en-US"/>
              <a:t>factors</a:t>
            </a:r>
            <a:r>
              <a:rPr lang="en-US"/>
              <a:t> - ie infection</a:t>
            </a:r>
            <a:endParaRPr/>
          </a:p>
          <a:p>
            <a:pPr indent="-320040" lvl="0" marL="457200" rtl="0" algn="l">
              <a:spcBef>
                <a:spcPts val="0"/>
              </a:spcBef>
              <a:spcAft>
                <a:spcPts val="0"/>
              </a:spcAft>
              <a:buSzPts val="1440"/>
              <a:buChar char="-"/>
            </a:pPr>
            <a:r>
              <a:rPr lang="en-US"/>
              <a:t>Beta blockers - propranolol 60-80mg q4-6 hrs</a:t>
            </a:r>
            <a:endParaRPr/>
          </a:p>
          <a:p>
            <a:pPr indent="-320040" lvl="0" marL="457200" rtl="0" algn="l">
              <a:spcBef>
                <a:spcPts val="0"/>
              </a:spcBef>
              <a:spcAft>
                <a:spcPts val="0"/>
              </a:spcAft>
              <a:buSzPts val="1440"/>
              <a:buChar char="-"/>
            </a:pPr>
            <a:r>
              <a:rPr lang="en-US"/>
              <a:t>Thionamide - PTU 200-250mg q4hrs </a:t>
            </a:r>
            <a:endParaRPr/>
          </a:p>
          <a:p>
            <a:pPr indent="-320040" lvl="0" marL="457200" rtl="0" algn="l">
              <a:spcBef>
                <a:spcPts val="0"/>
              </a:spcBef>
              <a:spcAft>
                <a:spcPts val="0"/>
              </a:spcAft>
              <a:buSzPts val="1440"/>
              <a:buChar char="-"/>
            </a:pPr>
            <a:r>
              <a:rPr lang="en-US"/>
              <a:t>Iodine solution to block release thyroid hormone - wait 1hr after first thionamide</a:t>
            </a:r>
            <a:endParaRPr/>
          </a:p>
          <a:p>
            <a:pPr indent="-320040" lvl="0" marL="457200" rtl="0" algn="l">
              <a:spcBef>
                <a:spcPts val="0"/>
              </a:spcBef>
              <a:spcAft>
                <a:spcPts val="0"/>
              </a:spcAft>
              <a:buSzPts val="1440"/>
              <a:buChar char="-"/>
            </a:pPr>
            <a:r>
              <a:rPr lang="en-US"/>
              <a:t>Glucocorticoids 100mg q8hrs </a:t>
            </a:r>
            <a:endParaRPr/>
          </a:p>
          <a:p>
            <a:pPr indent="-320040" lvl="0" marL="457200" rtl="0" algn="l">
              <a:spcBef>
                <a:spcPts val="0"/>
              </a:spcBef>
              <a:spcAft>
                <a:spcPts val="0"/>
              </a:spcAft>
              <a:buSzPts val="1440"/>
              <a:buChar char="-"/>
            </a:pPr>
            <a:r>
              <a:rPr lang="en-US"/>
              <a:t>Bile sequestrants - cholestyramine 5mg QID </a:t>
            </a:r>
            <a:endParaRPr/>
          </a:p>
          <a:p>
            <a:pPr indent="-320040" lvl="0" marL="457200" rtl="0" algn="l">
              <a:spcBef>
                <a:spcPts val="0"/>
              </a:spcBef>
              <a:spcAft>
                <a:spcPts val="0"/>
              </a:spcAft>
              <a:buSzPts val="1440"/>
              <a:buChar char="-"/>
            </a:pPr>
            <a:r>
              <a:rPr lang="en-US"/>
              <a:t>Plasmapheresis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49"/>
          <p:cNvSpPr txBox="1"/>
          <p:nvPr>
            <p:ph type="title"/>
          </p:nvPr>
        </p:nvSpPr>
        <p:spPr>
          <a:xfrm>
            <a:off x="646113" y="452718"/>
            <a:ext cx="9404700" cy="1400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Case:</a:t>
            </a:r>
            <a:endParaRPr/>
          </a:p>
        </p:txBody>
      </p:sp>
      <p:sp>
        <p:nvSpPr>
          <p:cNvPr id="339" name="Google Shape;339;p49"/>
          <p:cNvSpPr txBox="1"/>
          <p:nvPr>
            <p:ph idx="1" type="body"/>
          </p:nvPr>
        </p:nvSpPr>
        <p:spPr>
          <a:xfrm>
            <a:off x="875163" y="1233552"/>
            <a:ext cx="8946600" cy="41955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US"/>
              <a:t>64 year old male with RCC treated pembrolizumab with subsequent type 1 DM and hypothyroidism presents for follow up of diabetes via telehealth.</a:t>
            </a:r>
            <a:endParaRPr/>
          </a:p>
          <a:p>
            <a:pPr indent="0" lvl="0" marL="0" rtl="0" algn="l">
              <a:spcBef>
                <a:spcPts val="1000"/>
              </a:spcBef>
              <a:spcAft>
                <a:spcPts val="0"/>
              </a:spcAft>
              <a:buNone/>
            </a:pPr>
            <a:r>
              <a:t/>
            </a:r>
            <a:endParaRPr/>
          </a:p>
          <a:p>
            <a:pPr indent="0" lvl="0" marL="0" rtl="0" algn="l">
              <a:spcBef>
                <a:spcPts val="1000"/>
              </a:spcBef>
              <a:spcAft>
                <a:spcPts val="0"/>
              </a:spcAft>
              <a:buNone/>
            </a:pPr>
            <a:r>
              <a:rPr lang="en-US"/>
              <a:t>BG with excellent control, but notes not eating. Low appetite, nausea, dizziness, significant fatigue. Off BP medications. Only using TDD 14u previously on 30u lantus</a:t>
            </a:r>
            <a:endParaRPr/>
          </a:p>
        </p:txBody>
      </p:sp>
      <p:pic>
        <p:nvPicPr>
          <p:cNvPr id="340" name="Google Shape;340;p49" title="Screenshot 2026-07-13 at 11.32.18 PM.png"/>
          <p:cNvPicPr preferRelativeResize="0"/>
          <p:nvPr/>
        </p:nvPicPr>
        <p:blipFill>
          <a:blip r:embed="rId3">
            <a:alphaModFix/>
          </a:blip>
          <a:stretch>
            <a:fillRect/>
          </a:stretch>
        </p:blipFill>
        <p:spPr>
          <a:xfrm>
            <a:off x="875175" y="4195138"/>
            <a:ext cx="8946601" cy="2503778"/>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50"/>
          <p:cNvSpPr txBox="1"/>
          <p:nvPr>
            <p:ph type="title"/>
          </p:nvPr>
        </p:nvSpPr>
        <p:spPr>
          <a:xfrm>
            <a:off x="646113" y="452718"/>
            <a:ext cx="9404700" cy="1400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Differential? Next Steps</a:t>
            </a:r>
            <a:endParaRPr/>
          </a:p>
        </p:txBody>
      </p:sp>
      <p:sp>
        <p:nvSpPr>
          <p:cNvPr id="347" name="Google Shape;347;p50"/>
          <p:cNvSpPr txBox="1"/>
          <p:nvPr>
            <p:ph idx="1" type="body"/>
          </p:nvPr>
        </p:nvSpPr>
        <p:spPr>
          <a:xfrm>
            <a:off x="1103313" y="2052919"/>
            <a:ext cx="8946600" cy="41955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51"/>
          <p:cNvSpPr txBox="1"/>
          <p:nvPr>
            <p:ph type="title"/>
          </p:nvPr>
        </p:nvSpPr>
        <p:spPr>
          <a:xfrm>
            <a:off x="646113" y="452718"/>
            <a:ext cx="9404700" cy="1400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Labs:</a:t>
            </a:r>
            <a:endParaRPr/>
          </a:p>
        </p:txBody>
      </p:sp>
      <p:sp>
        <p:nvSpPr>
          <p:cNvPr id="354" name="Google Shape;354;p51"/>
          <p:cNvSpPr txBox="1"/>
          <p:nvPr>
            <p:ph idx="1" type="body"/>
          </p:nvPr>
        </p:nvSpPr>
        <p:spPr>
          <a:xfrm>
            <a:off x="1103313" y="2052919"/>
            <a:ext cx="8946600" cy="4195500"/>
          </a:xfrm>
          <a:prstGeom prst="rect">
            <a:avLst/>
          </a:prstGeom>
        </p:spPr>
        <p:txBody>
          <a:bodyPr anchorCtr="0" anchor="t" bIns="45700" lIns="91425" spcFirstLastPara="1" rIns="91425" wrap="square" tIns="45700">
            <a:normAutofit/>
          </a:bodyPr>
          <a:lstStyle/>
          <a:p>
            <a:pPr indent="-320040" lvl="0" marL="457200" rtl="0" algn="l">
              <a:spcBef>
                <a:spcPts val="1000"/>
              </a:spcBef>
              <a:spcAft>
                <a:spcPts val="0"/>
              </a:spcAft>
              <a:buSzPts val="1440"/>
              <a:buChar char="-"/>
            </a:pPr>
            <a:r>
              <a:rPr lang="en-US"/>
              <a:t>Labs</a:t>
            </a:r>
            <a:endParaRPr/>
          </a:p>
          <a:p>
            <a:pPr indent="-320040" lvl="1" marL="914400" rtl="0" algn="l">
              <a:spcBef>
                <a:spcPts val="0"/>
              </a:spcBef>
              <a:spcAft>
                <a:spcPts val="0"/>
              </a:spcAft>
              <a:buSzPts val="1440"/>
              <a:buChar char="-"/>
            </a:pPr>
            <a:r>
              <a:rPr lang="en-US"/>
              <a:t>Cortisol 0.5, ACTH 3</a:t>
            </a:r>
            <a:endParaRPr/>
          </a:p>
          <a:p>
            <a:pPr indent="-320040" lvl="1" marL="914400" rtl="0" algn="l">
              <a:spcBef>
                <a:spcPts val="0"/>
              </a:spcBef>
              <a:spcAft>
                <a:spcPts val="0"/>
              </a:spcAft>
              <a:buSzPts val="1440"/>
              <a:buChar char="-"/>
            </a:pPr>
            <a:r>
              <a:rPr lang="en-US"/>
              <a:t>Na 134, K 4.4</a:t>
            </a:r>
            <a:endParaRPr/>
          </a:p>
          <a:p>
            <a:pPr indent="-320040" lvl="1" marL="914400" rtl="0" algn="l">
              <a:spcBef>
                <a:spcPts val="0"/>
              </a:spcBef>
              <a:spcAft>
                <a:spcPts val="0"/>
              </a:spcAft>
              <a:buSzPts val="1440"/>
              <a:buChar char="-"/>
            </a:pPr>
            <a:r>
              <a:rPr lang="en-US"/>
              <a:t>A1C 6.5%</a:t>
            </a:r>
            <a:endParaRPr/>
          </a:p>
          <a:p>
            <a:pPr indent="-320040" lvl="1" marL="914400" rtl="0" algn="l">
              <a:spcBef>
                <a:spcPts val="0"/>
              </a:spcBef>
              <a:spcAft>
                <a:spcPts val="0"/>
              </a:spcAft>
              <a:buSzPts val="1440"/>
              <a:buChar char="-"/>
            </a:pPr>
            <a:r>
              <a:rPr lang="en-US"/>
              <a:t>Calcium 11.1, PTH 6, PTHrP &lt;2</a:t>
            </a:r>
            <a:endParaRPr/>
          </a:p>
          <a:p>
            <a:pPr indent="0" lvl="0" marL="0" rtl="0" algn="l">
              <a:spcBef>
                <a:spcPts val="1000"/>
              </a:spcBef>
              <a:spcAft>
                <a:spcPts val="0"/>
              </a:spcAft>
              <a:buNone/>
            </a:pPr>
            <a:r>
              <a:t/>
            </a:r>
            <a:endParaRPr/>
          </a:p>
          <a:p>
            <a:pPr indent="-320040" lvl="0" marL="457200" rtl="0" algn="l">
              <a:spcBef>
                <a:spcPts val="1000"/>
              </a:spcBef>
              <a:spcAft>
                <a:spcPts val="0"/>
              </a:spcAft>
              <a:buSzPts val="1440"/>
              <a:buChar char="-"/>
            </a:pPr>
            <a:r>
              <a:rPr lang="en-US"/>
              <a:t>Course</a:t>
            </a:r>
            <a:endParaRPr/>
          </a:p>
          <a:p>
            <a:pPr indent="-320040" lvl="1" marL="914400" rtl="0" algn="l">
              <a:spcBef>
                <a:spcPts val="0"/>
              </a:spcBef>
              <a:spcAft>
                <a:spcPts val="0"/>
              </a:spcAft>
              <a:buSzPts val="1440"/>
              <a:buChar char="-"/>
            </a:pPr>
            <a:r>
              <a:rPr lang="en-US"/>
              <a:t>Given hydrocortisone with strict precautions for hospital if symptoms not </a:t>
            </a:r>
            <a:r>
              <a:rPr lang="en-US"/>
              <a:t>improved. Initially stress dosing hydrocortisone followed by 10mg/5mg</a:t>
            </a:r>
            <a:endParaRPr/>
          </a:p>
          <a:p>
            <a:pPr indent="-320040" lvl="1" marL="914400" rtl="0" algn="l">
              <a:spcBef>
                <a:spcPts val="0"/>
              </a:spcBef>
              <a:spcAft>
                <a:spcPts val="0"/>
              </a:spcAft>
              <a:buSzPts val="1440"/>
              <a:buChar char="-"/>
            </a:pPr>
            <a:r>
              <a:rPr lang="en-US"/>
              <a:t>Significant clinical improvement within few days</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52"/>
          <p:cNvSpPr txBox="1"/>
          <p:nvPr>
            <p:ph type="title"/>
          </p:nvPr>
        </p:nvSpPr>
        <p:spPr>
          <a:xfrm>
            <a:off x="646113" y="452718"/>
            <a:ext cx="9404700" cy="1400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Adrenal Crisis</a:t>
            </a:r>
            <a:endParaRPr/>
          </a:p>
        </p:txBody>
      </p:sp>
      <p:sp>
        <p:nvSpPr>
          <p:cNvPr id="361" name="Google Shape;361;p52"/>
          <p:cNvSpPr txBox="1"/>
          <p:nvPr>
            <p:ph idx="1" type="body"/>
          </p:nvPr>
        </p:nvSpPr>
        <p:spPr>
          <a:xfrm>
            <a:off x="1103313" y="2052919"/>
            <a:ext cx="8946600" cy="4195500"/>
          </a:xfrm>
          <a:prstGeom prst="rect">
            <a:avLst/>
          </a:prstGeom>
        </p:spPr>
        <p:txBody>
          <a:bodyPr anchorCtr="0" anchor="t" bIns="45700" lIns="91425" spcFirstLastPara="1" rIns="91425" wrap="square" tIns="45700">
            <a:normAutofit/>
          </a:bodyPr>
          <a:lstStyle/>
          <a:p>
            <a:pPr indent="-320040" lvl="0" marL="457200" rtl="0" algn="l">
              <a:spcBef>
                <a:spcPts val="1000"/>
              </a:spcBef>
              <a:spcAft>
                <a:spcPts val="0"/>
              </a:spcAft>
              <a:buSzPts val="1440"/>
              <a:buChar char="-"/>
            </a:pPr>
            <a:r>
              <a:rPr lang="en-US"/>
              <a:t>Life threatening episode of acute severe AI with cardiovascular collapse and shock </a:t>
            </a:r>
            <a:endParaRPr/>
          </a:p>
          <a:p>
            <a:pPr indent="-320040" lvl="0" marL="457200" rtl="0" algn="l">
              <a:spcBef>
                <a:spcPts val="0"/>
              </a:spcBef>
              <a:spcAft>
                <a:spcPts val="0"/>
              </a:spcAft>
              <a:buSzPts val="1440"/>
              <a:buChar char="-"/>
            </a:pPr>
            <a:r>
              <a:rPr lang="en-US"/>
              <a:t>Symptoms</a:t>
            </a:r>
            <a:endParaRPr/>
          </a:p>
          <a:p>
            <a:pPr indent="-320040" lvl="1" marL="914400" rtl="0" algn="l">
              <a:spcBef>
                <a:spcPts val="0"/>
              </a:spcBef>
              <a:spcAft>
                <a:spcPts val="0"/>
              </a:spcAft>
              <a:buSzPts val="1440"/>
              <a:buChar char="-"/>
            </a:pPr>
            <a:r>
              <a:rPr lang="en-US"/>
              <a:t>Hypotension</a:t>
            </a:r>
            <a:endParaRPr/>
          </a:p>
          <a:p>
            <a:pPr indent="-320040" lvl="1" marL="914400" rtl="0" algn="l">
              <a:spcBef>
                <a:spcPts val="0"/>
              </a:spcBef>
              <a:spcAft>
                <a:spcPts val="0"/>
              </a:spcAft>
              <a:buSzPts val="1440"/>
              <a:buChar char="-"/>
            </a:pPr>
            <a:r>
              <a:rPr lang="en-US"/>
              <a:t>Nausea</a:t>
            </a:r>
            <a:r>
              <a:rPr lang="en-US"/>
              <a:t>, vomiting, anorexia</a:t>
            </a:r>
            <a:endParaRPr/>
          </a:p>
          <a:p>
            <a:pPr indent="-320040" lvl="1" marL="914400" rtl="0" algn="l">
              <a:spcBef>
                <a:spcPts val="0"/>
              </a:spcBef>
              <a:spcAft>
                <a:spcPts val="0"/>
              </a:spcAft>
              <a:buSzPts val="1440"/>
              <a:buChar char="-"/>
            </a:pPr>
            <a:r>
              <a:rPr lang="en-US"/>
              <a:t>Fatigue, </a:t>
            </a:r>
            <a:r>
              <a:rPr lang="en-US"/>
              <a:t>weakness</a:t>
            </a:r>
            <a:r>
              <a:rPr lang="en-US"/>
              <a:t> </a:t>
            </a:r>
            <a:endParaRPr/>
          </a:p>
          <a:p>
            <a:pPr indent="-320040" lvl="1" marL="914400" rtl="0" algn="l">
              <a:spcBef>
                <a:spcPts val="0"/>
              </a:spcBef>
              <a:spcAft>
                <a:spcPts val="0"/>
              </a:spcAft>
              <a:buSzPts val="1440"/>
              <a:buChar char="-"/>
            </a:pPr>
            <a:r>
              <a:rPr lang="en-US"/>
              <a:t>Confusion, loss consciousness</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53"/>
          <p:cNvSpPr txBox="1"/>
          <p:nvPr>
            <p:ph type="title"/>
          </p:nvPr>
        </p:nvSpPr>
        <p:spPr>
          <a:xfrm>
            <a:off x="646113" y="452718"/>
            <a:ext cx="9404700" cy="1400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Management</a:t>
            </a:r>
            <a:endParaRPr/>
          </a:p>
        </p:txBody>
      </p:sp>
      <p:sp>
        <p:nvSpPr>
          <p:cNvPr id="368" name="Google Shape;368;p53"/>
          <p:cNvSpPr txBox="1"/>
          <p:nvPr>
            <p:ph idx="1" type="body"/>
          </p:nvPr>
        </p:nvSpPr>
        <p:spPr>
          <a:xfrm>
            <a:off x="1103313" y="2052919"/>
            <a:ext cx="8946600" cy="4195500"/>
          </a:xfrm>
          <a:prstGeom prst="rect">
            <a:avLst/>
          </a:prstGeom>
        </p:spPr>
        <p:txBody>
          <a:bodyPr anchorCtr="0" anchor="t" bIns="45700" lIns="91425" spcFirstLastPara="1" rIns="91425" wrap="square" tIns="45700">
            <a:normAutofit/>
          </a:bodyPr>
          <a:lstStyle/>
          <a:p>
            <a:pPr indent="-320040" lvl="0" marL="457200" rtl="0" algn="l">
              <a:spcBef>
                <a:spcPts val="1000"/>
              </a:spcBef>
              <a:spcAft>
                <a:spcPts val="0"/>
              </a:spcAft>
              <a:buSzPts val="1440"/>
              <a:buChar char="-"/>
            </a:pPr>
            <a:r>
              <a:rPr lang="en-US"/>
              <a:t>IV access</a:t>
            </a:r>
            <a:endParaRPr/>
          </a:p>
          <a:p>
            <a:pPr indent="-320040" lvl="0" marL="457200" rtl="0" algn="l">
              <a:spcBef>
                <a:spcPts val="0"/>
              </a:spcBef>
              <a:spcAft>
                <a:spcPts val="0"/>
              </a:spcAft>
              <a:buSzPts val="1440"/>
              <a:buChar char="-"/>
            </a:pPr>
            <a:r>
              <a:rPr lang="en-US"/>
              <a:t>Draw labs with BMP, cortisol, ACTH. Do NOT wait on labs for treatment</a:t>
            </a:r>
            <a:endParaRPr/>
          </a:p>
          <a:p>
            <a:pPr indent="-320040" lvl="0" marL="457200" rtl="0" algn="l">
              <a:spcBef>
                <a:spcPts val="0"/>
              </a:spcBef>
              <a:spcAft>
                <a:spcPts val="0"/>
              </a:spcAft>
              <a:buSzPts val="1440"/>
              <a:buChar char="-"/>
            </a:pPr>
            <a:r>
              <a:rPr lang="en-US"/>
              <a:t>Infusion 1L IV saline. Repeat as needed then </a:t>
            </a:r>
            <a:endParaRPr/>
          </a:p>
          <a:p>
            <a:pPr indent="-320040" lvl="0" marL="457200" rtl="0" algn="l">
              <a:spcBef>
                <a:spcPts val="0"/>
              </a:spcBef>
              <a:spcAft>
                <a:spcPts val="0"/>
              </a:spcAft>
              <a:buSzPts val="1440"/>
              <a:buChar char="-"/>
            </a:pPr>
            <a:r>
              <a:rPr lang="en-US"/>
              <a:t>Give hydrocortisone 100mg IV followed 50mg IV q6hrs for 24hrs</a:t>
            </a:r>
            <a:endParaRPr/>
          </a:p>
          <a:p>
            <a:pPr indent="-320040" lvl="0" marL="457200" rtl="0" algn="l">
              <a:spcBef>
                <a:spcPts val="0"/>
              </a:spcBef>
              <a:spcAft>
                <a:spcPts val="0"/>
              </a:spcAft>
              <a:buSzPts val="1440"/>
              <a:buChar char="-"/>
            </a:pPr>
            <a:r>
              <a:rPr lang="en-US"/>
              <a:t>Fludrocortisone?</a:t>
            </a:r>
            <a:endParaRPr/>
          </a:p>
          <a:p>
            <a:pPr indent="-320040" lvl="1" marL="914400" rtl="0" algn="l">
              <a:spcBef>
                <a:spcPts val="0"/>
              </a:spcBef>
              <a:spcAft>
                <a:spcPts val="0"/>
              </a:spcAft>
              <a:buSzPts val="1440"/>
              <a:buChar char="-"/>
            </a:pPr>
            <a:r>
              <a:rPr lang="en-US"/>
              <a:t>Only in primary AI </a:t>
            </a:r>
            <a:endParaRPr/>
          </a:p>
          <a:p>
            <a:pPr indent="-320040" lvl="1" marL="914400" rtl="0" algn="l">
              <a:spcBef>
                <a:spcPts val="0"/>
              </a:spcBef>
              <a:spcAft>
                <a:spcPts val="0"/>
              </a:spcAft>
              <a:buSzPts val="1440"/>
              <a:buChar char="-"/>
            </a:pPr>
            <a:r>
              <a:rPr lang="en-US"/>
              <a:t>If hydrocortisone &gt;40mg daily no need fludrocortisone </a:t>
            </a:r>
            <a:endParaRPr/>
          </a:p>
          <a:p>
            <a:pPr indent="-320040" lvl="0" marL="457200" rtl="0" algn="l">
              <a:spcBef>
                <a:spcPts val="0"/>
              </a:spcBef>
              <a:spcAft>
                <a:spcPts val="0"/>
              </a:spcAft>
              <a:buSzPts val="1440"/>
              <a:buChar char="-"/>
            </a:pPr>
            <a:r>
              <a:rPr lang="en-US"/>
              <a:t>Supportive measures</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54"/>
          <p:cNvSpPr txBox="1"/>
          <p:nvPr>
            <p:ph type="title"/>
          </p:nvPr>
        </p:nvSpPr>
        <p:spPr>
          <a:xfrm>
            <a:off x="646113" y="452718"/>
            <a:ext cx="9404700" cy="1400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Patient Education</a:t>
            </a:r>
            <a:endParaRPr/>
          </a:p>
        </p:txBody>
      </p:sp>
      <p:sp>
        <p:nvSpPr>
          <p:cNvPr id="375" name="Google Shape;375;p54"/>
          <p:cNvSpPr txBox="1"/>
          <p:nvPr>
            <p:ph idx="1" type="body"/>
          </p:nvPr>
        </p:nvSpPr>
        <p:spPr>
          <a:xfrm>
            <a:off x="1103313" y="2052919"/>
            <a:ext cx="8946600" cy="4195500"/>
          </a:xfrm>
          <a:prstGeom prst="rect">
            <a:avLst/>
          </a:prstGeom>
        </p:spPr>
        <p:txBody>
          <a:bodyPr anchorCtr="0" anchor="t" bIns="45700" lIns="91425" spcFirstLastPara="1" rIns="91425" wrap="square" tIns="45700">
            <a:normAutofit/>
          </a:bodyPr>
          <a:lstStyle/>
          <a:p>
            <a:pPr indent="-320040" lvl="0" marL="457200" rtl="0" algn="l">
              <a:spcBef>
                <a:spcPts val="1000"/>
              </a:spcBef>
              <a:spcAft>
                <a:spcPts val="0"/>
              </a:spcAft>
              <a:buSzPts val="1440"/>
              <a:buChar char="-"/>
            </a:pPr>
            <a:r>
              <a:rPr lang="en-US"/>
              <a:t>Education patient on adrenal insufficiency and steroids</a:t>
            </a:r>
            <a:endParaRPr/>
          </a:p>
          <a:p>
            <a:pPr indent="-320040" lvl="0" marL="457200" rtl="0" algn="l">
              <a:spcBef>
                <a:spcPts val="0"/>
              </a:spcBef>
              <a:spcAft>
                <a:spcPts val="0"/>
              </a:spcAft>
              <a:buSzPts val="1440"/>
              <a:buChar char="-"/>
            </a:pPr>
            <a:r>
              <a:rPr lang="en-US"/>
              <a:t>Counsel on medical alert bracelet/necklace</a:t>
            </a:r>
            <a:endParaRPr/>
          </a:p>
          <a:p>
            <a:pPr indent="-320040" lvl="0" marL="457200" rtl="0" algn="l">
              <a:spcBef>
                <a:spcPts val="0"/>
              </a:spcBef>
              <a:spcAft>
                <a:spcPts val="0"/>
              </a:spcAft>
              <a:buSzPts val="1440"/>
              <a:buChar char="-"/>
            </a:pPr>
            <a:r>
              <a:rPr lang="en-US"/>
              <a:t>Prescribe injectable glucocorticoid</a:t>
            </a:r>
            <a:endParaRPr/>
          </a:p>
          <a:p>
            <a:pPr indent="-320040" lvl="0" marL="457200" rtl="0" algn="l">
              <a:spcBef>
                <a:spcPts val="0"/>
              </a:spcBef>
              <a:spcAft>
                <a:spcPts val="0"/>
              </a:spcAft>
              <a:buSzPts val="1440"/>
              <a:buChar char="-"/>
            </a:pPr>
            <a:r>
              <a:rPr lang="en-US"/>
              <a:t>Educate </a:t>
            </a:r>
            <a:r>
              <a:rPr lang="en-US"/>
              <a:t>stress</a:t>
            </a:r>
            <a:r>
              <a:rPr lang="en-US"/>
              <a:t> dose steroids 2-3x dose for 2-3 days during illness</a:t>
            </a:r>
            <a:endParaRPr/>
          </a:p>
          <a:p>
            <a:pPr indent="-320040" lvl="0" marL="457200" rtl="0" algn="l">
              <a:spcBef>
                <a:spcPts val="0"/>
              </a:spcBef>
              <a:spcAft>
                <a:spcPts val="0"/>
              </a:spcAft>
              <a:buSzPts val="1440"/>
              <a:buChar char="-"/>
            </a:pPr>
            <a:r>
              <a:rPr lang="en-US"/>
              <a:t>Educate need stress dosing for surgeries and procedures </a:t>
            </a:r>
            <a:endParaRPr/>
          </a:p>
          <a:p>
            <a:pPr indent="-320040" lvl="0" marL="457200" rtl="0" algn="l">
              <a:spcBef>
                <a:spcPts val="0"/>
              </a:spcBef>
              <a:spcAft>
                <a:spcPts val="0"/>
              </a:spcAft>
              <a:buSzPts val="1440"/>
              <a:buChar char="-"/>
            </a:pPr>
            <a:r>
              <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55"/>
          <p:cNvSpPr txBox="1"/>
          <p:nvPr>
            <p:ph type="title"/>
          </p:nvPr>
        </p:nvSpPr>
        <p:spPr>
          <a:xfrm>
            <a:off x="646113" y="452718"/>
            <a:ext cx="9404700" cy="1400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Summary</a:t>
            </a:r>
            <a:endParaRPr/>
          </a:p>
        </p:txBody>
      </p:sp>
      <p:sp>
        <p:nvSpPr>
          <p:cNvPr id="382" name="Google Shape;382;p55"/>
          <p:cNvSpPr txBox="1"/>
          <p:nvPr>
            <p:ph idx="1" type="body"/>
          </p:nvPr>
        </p:nvSpPr>
        <p:spPr>
          <a:xfrm>
            <a:off x="1103313" y="2052919"/>
            <a:ext cx="8946600" cy="4195500"/>
          </a:xfrm>
          <a:prstGeom prst="rect">
            <a:avLst/>
          </a:prstGeom>
        </p:spPr>
        <p:txBody>
          <a:bodyPr anchorCtr="0" anchor="t" bIns="45700" lIns="91425" spcFirstLastPara="1" rIns="91425" wrap="square" tIns="45700">
            <a:normAutofit/>
          </a:bodyPr>
          <a:lstStyle/>
          <a:p>
            <a:pPr indent="-320040" lvl="0" marL="457200" rtl="0" algn="l">
              <a:spcBef>
                <a:spcPts val="1000"/>
              </a:spcBef>
              <a:spcAft>
                <a:spcPts val="0"/>
              </a:spcAft>
              <a:buSzPts val="1440"/>
              <a:buChar char="-"/>
            </a:pPr>
            <a:r>
              <a:rPr lang="en-US"/>
              <a:t>For DKA/HHS treatment involves fluids, potassium, and insulin. Hold insulin until K replaced &gt;3.5</a:t>
            </a:r>
            <a:endParaRPr/>
          </a:p>
          <a:p>
            <a:pPr indent="-320040" lvl="0" marL="457200" rtl="0" algn="l">
              <a:spcBef>
                <a:spcPts val="0"/>
              </a:spcBef>
              <a:spcAft>
                <a:spcPts val="0"/>
              </a:spcAft>
              <a:buSzPts val="1440"/>
              <a:buChar char="-"/>
            </a:pPr>
            <a:r>
              <a:rPr lang="en-US"/>
              <a:t>Thyroid storm focus treatment focus on beta blockers and PTU. Diagnostic scoring tools useful to rule out, clinical suspicion important as well</a:t>
            </a:r>
            <a:endParaRPr/>
          </a:p>
          <a:p>
            <a:pPr indent="-320040" lvl="0" marL="457200" rtl="0" algn="l">
              <a:spcBef>
                <a:spcPts val="0"/>
              </a:spcBef>
              <a:spcAft>
                <a:spcPts val="0"/>
              </a:spcAft>
              <a:buSzPts val="1440"/>
              <a:buChar char="-"/>
            </a:pPr>
            <a:r>
              <a:rPr lang="en-US"/>
              <a:t>Myxedema coma ensure steroids before levothyroxine</a:t>
            </a:r>
            <a:endParaRPr/>
          </a:p>
          <a:p>
            <a:pPr indent="-320040" lvl="0" marL="457200" rtl="0" algn="l">
              <a:spcBef>
                <a:spcPts val="0"/>
              </a:spcBef>
              <a:spcAft>
                <a:spcPts val="0"/>
              </a:spcAft>
              <a:buSzPts val="1440"/>
              <a:buChar char="-"/>
            </a:pPr>
            <a:r>
              <a:rPr lang="en-US"/>
              <a:t>Adrenal crisis important to give high dose steroids after labs drawn without waiting for labs. Ensure good education for patient to avoid repeat admission </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56"/>
          <p:cNvSpPr txBox="1"/>
          <p:nvPr>
            <p:ph type="title"/>
          </p:nvPr>
        </p:nvSpPr>
        <p:spPr>
          <a:xfrm>
            <a:off x="646113" y="452718"/>
            <a:ext cx="9404700" cy="1400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Questions?</a:t>
            </a:r>
            <a:endParaRPr/>
          </a:p>
        </p:txBody>
      </p:sp>
      <p:sp>
        <p:nvSpPr>
          <p:cNvPr id="389" name="Google Shape;389;p56"/>
          <p:cNvSpPr txBox="1"/>
          <p:nvPr>
            <p:ph idx="1" type="body"/>
          </p:nvPr>
        </p:nvSpPr>
        <p:spPr>
          <a:xfrm>
            <a:off x="1103313" y="2052919"/>
            <a:ext cx="8946600" cy="41955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