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52"/>
  </p:notesMasterIdLst>
  <p:sldIdLst>
    <p:sldId id="256" r:id="rId3"/>
    <p:sldId id="930" r:id="rId4"/>
    <p:sldId id="901" r:id="rId5"/>
    <p:sldId id="897" r:id="rId6"/>
    <p:sldId id="912" r:id="rId7"/>
    <p:sldId id="970" r:id="rId8"/>
    <p:sldId id="971" r:id="rId9"/>
    <p:sldId id="972" r:id="rId10"/>
    <p:sldId id="973" r:id="rId11"/>
    <p:sldId id="913" r:id="rId12"/>
    <p:sldId id="902" r:id="rId13"/>
    <p:sldId id="903" r:id="rId14"/>
    <p:sldId id="908" r:id="rId15"/>
    <p:sldId id="982" r:id="rId16"/>
    <p:sldId id="907" r:id="rId17"/>
    <p:sldId id="905" r:id="rId18"/>
    <p:sldId id="909" r:id="rId19"/>
    <p:sldId id="906" r:id="rId20"/>
    <p:sldId id="904" r:id="rId21"/>
    <p:sldId id="914" r:id="rId22"/>
    <p:sldId id="911" r:id="rId23"/>
    <p:sldId id="915" r:id="rId24"/>
    <p:sldId id="981" r:id="rId25"/>
    <p:sldId id="946" r:id="rId26"/>
    <p:sldId id="934" r:id="rId27"/>
    <p:sldId id="935" r:id="rId28"/>
    <p:sldId id="940" r:id="rId29"/>
    <p:sldId id="978" r:id="rId30"/>
    <p:sldId id="937" r:id="rId31"/>
    <p:sldId id="952" r:id="rId32"/>
    <p:sldId id="954" r:id="rId33"/>
    <p:sldId id="953" r:id="rId34"/>
    <p:sldId id="948" r:id="rId35"/>
    <p:sldId id="956" r:id="rId36"/>
    <p:sldId id="955" r:id="rId37"/>
    <p:sldId id="925" r:id="rId38"/>
    <p:sldId id="927" r:id="rId39"/>
    <p:sldId id="926" r:id="rId40"/>
    <p:sldId id="949" r:id="rId41"/>
    <p:sldId id="916" r:id="rId42"/>
    <p:sldId id="919" r:id="rId43"/>
    <p:sldId id="920" r:id="rId44"/>
    <p:sldId id="921" r:id="rId45"/>
    <p:sldId id="922" r:id="rId46"/>
    <p:sldId id="923" r:id="rId47"/>
    <p:sldId id="979" r:id="rId48"/>
    <p:sldId id="980" r:id="rId49"/>
    <p:sldId id="931" r:id="rId50"/>
    <p:sldId id="92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FA2CA2-78A5-44C7-B35F-FB020AD50189}" v="1" dt="2025-08-11T22:24:41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779" autoAdjust="0"/>
  </p:normalViewPr>
  <p:slideViewPr>
    <p:cSldViewPr snapToGrid="0">
      <p:cViewPr varScale="1">
        <p:scale>
          <a:sx n="99" d="100"/>
          <a:sy n="99" d="100"/>
        </p:scale>
        <p:origin x="9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tter, Michelle" userId="de17eb09-a4de-403e-88a3-b7b4ca28df16" providerId="ADAL" clId="{ACFA2CA2-78A5-44C7-B35F-FB020AD50189}"/>
    <pc:docChg chg="delSld modSld">
      <pc:chgData name="Potter, Michelle" userId="de17eb09-a4de-403e-88a3-b7b4ca28df16" providerId="ADAL" clId="{ACFA2CA2-78A5-44C7-B35F-FB020AD50189}" dt="2025-08-11T22:28:09.307" v="86" actId="2696"/>
      <pc:docMkLst>
        <pc:docMk/>
      </pc:docMkLst>
      <pc:sldChg chg="del">
        <pc:chgData name="Potter, Michelle" userId="de17eb09-a4de-403e-88a3-b7b4ca28df16" providerId="ADAL" clId="{ACFA2CA2-78A5-44C7-B35F-FB020AD50189}" dt="2025-08-11T22:28:09.307" v="86" actId="2696"/>
        <pc:sldMkLst>
          <pc:docMk/>
          <pc:sldMk cId="1166946423" sldId="933"/>
        </pc:sldMkLst>
      </pc:sldChg>
      <pc:sldChg chg="del">
        <pc:chgData name="Potter, Michelle" userId="de17eb09-a4de-403e-88a3-b7b4ca28df16" providerId="ADAL" clId="{ACFA2CA2-78A5-44C7-B35F-FB020AD50189}" dt="2025-08-11T22:21:41.632" v="0" actId="47"/>
        <pc:sldMkLst>
          <pc:docMk/>
          <pc:sldMk cId="4184337869" sldId="936"/>
        </pc:sldMkLst>
      </pc:sldChg>
      <pc:sldChg chg="addSp modSp mod">
        <pc:chgData name="Potter, Michelle" userId="de17eb09-a4de-403e-88a3-b7b4ca28df16" providerId="ADAL" clId="{ACFA2CA2-78A5-44C7-B35F-FB020AD50189}" dt="2025-08-11T22:25:03.435" v="81" actId="114"/>
        <pc:sldMkLst>
          <pc:docMk/>
          <pc:sldMk cId="2240526987" sldId="940"/>
        </pc:sldMkLst>
        <pc:spChg chg="add mod">
          <ac:chgData name="Potter, Michelle" userId="de17eb09-a4de-403e-88a3-b7b4ca28df16" providerId="ADAL" clId="{ACFA2CA2-78A5-44C7-B35F-FB020AD50189}" dt="2025-08-11T22:25:03.435" v="81" actId="114"/>
          <ac:spMkLst>
            <pc:docMk/>
            <pc:sldMk cId="2240526987" sldId="940"/>
            <ac:spMk id="3" creationId="{9ED9D333-EFF9-CB88-4CFA-116704459FE3}"/>
          </ac:spMkLst>
        </pc:spChg>
      </pc:sldChg>
      <pc:sldChg chg="del">
        <pc:chgData name="Potter, Michelle" userId="de17eb09-a4de-403e-88a3-b7b4ca28df16" providerId="ADAL" clId="{ACFA2CA2-78A5-44C7-B35F-FB020AD50189}" dt="2025-08-11T22:27:44.316" v="83" actId="47"/>
        <pc:sldMkLst>
          <pc:docMk/>
          <pc:sldMk cId="1162440712" sldId="941"/>
        </pc:sldMkLst>
      </pc:sldChg>
      <pc:sldChg chg="del">
        <pc:chgData name="Potter, Michelle" userId="de17eb09-a4de-403e-88a3-b7b4ca28df16" providerId="ADAL" clId="{ACFA2CA2-78A5-44C7-B35F-FB020AD50189}" dt="2025-08-11T22:27:43.704" v="82" actId="47"/>
        <pc:sldMkLst>
          <pc:docMk/>
          <pc:sldMk cId="1899474453" sldId="942"/>
        </pc:sldMkLst>
      </pc:sldChg>
      <pc:sldChg chg="del">
        <pc:chgData name="Potter, Michelle" userId="de17eb09-a4de-403e-88a3-b7b4ca28df16" providerId="ADAL" clId="{ACFA2CA2-78A5-44C7-B35F-FB020AD50189}" dt="2025-08-11T22:27:45.054" v="84" actId="47"/>
        <pc:sldMkLst>
          <pc:docMk/>
          <pc:sldMk cId="1289662002" sldId="943"/>
        </pc:sldMkLst>
      </pc:sldChg>
      <pc:sldChg chg="del">
        <pc:chgData name="Potter, Michelle" userId="de17eb09-a4de-403e-88a3-b7b4ca28df16" providerId="ADAL" clId="{ACFA2CA2-78A5-44C7-B35F-FB020AD50189}" dt="2025-08-11T22:27:47.364" v="85" actId="47"/>
        <pc:sldMkLst>
          <pc:docMk/>
          <pc:sldMk cId="2968613101" sldId="976"/>
        </pc:sldMkLst>
      </pc:sldChg>
      <pc:sldChg chg="del">
        <pc:chgData name="Potter, Michelle" userId="de17eb09-a4de-403e-88a3-b7b4ca28df16" providerId="ADAL" clId="{ACFA2CA2-78A5-44C7-B35F-FB020AD50189}" dt="2025-08-11T22:24:08.795" v="1" actId="47"/>
        <pc:sldMkLst>
          <pc:docMk/>
          <pc:sldMk cId="1397353903" sldId="9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annerhealth-my.sharepoint.com/personal/kellie_fortier_bannerhealth_com/Documents/FromHDrive/BH%20System/Stewardship/Data/State%20Data/AZ/BH%20CRE%20tracking%20and%20trending%20document%202020-202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bannerhealth-my.sharepoint.com/personal/kellie_fortier_bannerhealth_com/Documents/FromHDrive/BH%20System/Stewardship/Data/State%20Data/AZ/BH%20CRE%20tracking%20and%20trending%20document%202020-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03149606299206E-2"/>
          <c:y val="3.3240740740740737E-2"/>
          <c:w val="0.87764129483814524"/>
          <c:h val="0.75382691746864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tested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353</c:v>
                </c:pt>
                <c:pt idx="1">
                  <c:v>318</c:v>
                </c:pt>
                <c:pt idx="2">
                  <c:v>668</c:v>
                </c:pt>
                <c:pt idx="3">
                  <c:v>942</c:v>
                </c:pt>
                <c:pt idx="4">
                  <c:v>1546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3-47FC-BE4C-1ED835F16C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114</c:v>
                </c:pt>
                <c:pt idx="1">
                  <c:v>258</c:v>
                </c:pt>
                <c:pt idx="2">
                  <c:v>331</c:v>
                </c:pt>
                <c:pt idx="3">
                  <c:v>622</c:v>
                </c:pt>
                <c:pt idx="4">
                  <c:v>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3-47FC-BE4C-1ED835F16C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% Positive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Sheet1!$D$2:$D$6</c:f>
              <c:numCache>
                <c:formatCode>0.0</c:formatCode>
                <c:ptCount val="5"/>
                <c:pt idx="0">
                  <c:v>32.294617563739372</c:v>
                </c:pt>
                <c:pt idx="1">
                  <c:v>81.132075471698116</c:v>
                </c:pt>
                <c:pt idx="2">
                  <c:v>49.550898203592816</c:v>
                </c:pt>
                <c:pt idx="3">
                  <c:v>66.029723991507424</c:v>
                </c:pt>
                <c:pt idx="4">
                  <c:v>62.483829236739972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3-47FC-BE4C-1ED835F16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34565407"/>
        <c:axId val="1434550527"/>
      </c:barChart>
      <c:catAx>
        <c:axId val="143456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550527"/>
        <c:crosses val="autoZero"/>
        <c:auto val="1"/>
        <c:lblAlgn val="ctr"/>
        <c:lblOffset val="100"/>
        <c:noMultiLvlLbl val="0"/>
      </c:catAx>
      <c:valAx>
        <c:axId val="1434550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56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Carbapenemase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136482939632546E-2"/>
          <c:y val="2.5428331875182269E-2"/>
          <c:w val="0.89030796150481195"/>
          <c:h val="0.71521544181977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cat>
            <c:strRef>
              <c:f>Sheet1!$A$9:$A$16</c:f>
              <c:strCache>
                <c:ptCount val="8"/>
                <c:pt idx="0">
                  <c:v>NDM</c:v>
                </c:pt>
                <c:pt idx="1">
                  <c:v>KPC</c:v>
                </c:pt>
                <c:pt idx="2">
                  <c:v>OXA-48</c:v>
                </c:pt>
                <c:pt idx="3">
                  <c:v>IMP</c:v>
                </c:pt>
                <c:pt idx="4">
                  <c:v>VIM</c:v>
                </c:pt>
                <c:pt idx="5">
                  <c:v>NDM + KPC</c:v>
                </c:pt>
                <c:pt idx="6">
                  <c:v>NDM + OXA-48</c:v>
                </c:pt>
                <c:pt idx="7">
                  <c:v>NDM + VIM</c:v>
                </c:pt>
              </c:strCache>
            </c:strRef>
          </c:cat>
          <c:val>
            <c:numRef>
              <c:f>Sheet1!$B$9:$B$16</c:f>
              <c:numCache>
                <c:formatCode>General</c:formatCode>
                <c:ptCount val="8"/>
                <c:pt idx="0">
                  <c:v>28</c:v>
                </c:pt>
                <c:pt idx="1">
                  <c:v>71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7-4727-8F7C-A708E46F56FD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Sheet1!$A$9:$A$16</c:f>
              <c:strCache>
                <c:ptCount val="8"/>
                <c:pt idx="0">
                  <c:v>NDM</c:v>
                </c:pt>
                <c:pt idx="1">
                  <c:v>KPC</c:v>
                </c:pt>
                <c:pt idx="2">
                  <c:v>OXA-48</c:v>
                </c:pt>
                <c:pt idx="3">
                  <c:v>IMP</c:v>
                </c:pt>
                <c:pt idx="4">
                  <c:v>VIM</c:v>
                </c:pt>
                <c:pt idx="5">
                  <c:v>NDM + KPC</c:v>
                </c:pt>
                <c:pt idx="6">
                  <c:v>NDM + OXA-48</c:v>
                </c:pt>
                <c:pt idx="7">
                  <c:v>NDM + VIM</c:v>
                </c:pt>
              </c:strCache>
            </c:strRef>
          </c:cat>
          <c:val>
            <c:numRef>
              <c:f>Sheet1!$C$9:$C$16</c:f>
              <c:numCache>
                <c:formatCode>General</c:formatCode>
                <c:ptCount val="8"/>
                <c:pt idx="0">
                  <c:v>139</c:v>
                </c:pt>
                <c:pt idx="1">
                  <c:v>74</c:v>
                </c:pt>
                <c:pt idx="2">
                  <c:v>7</c:v>
                </c:pt>
                <c:pt idx="3">
                  <c:v>17</c:v>
                </c:pt>
                <c:pt idx="4">
                  <c:v>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7-4727-8F7C-A708E46F56FD}"/>
            </c:ext>
          </c:extLst>
        </c:ser>
        <c:ser>
          <c:idx val="2"/>
          <c:order val="2"/>
          <c:tx>
            <c:strRef>
              <c:f>Sheet1!$D$8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cat>
            <c:strRef>
              <c:f>Sheet1!$A$9:$A$16</c:f>
              <c:strCache>
                <c:ptCount val="8"/>
                <c:pt idx="0">
                  <c:v>NDM</c:v>
                </c:pt>
                <c:pt idx="1">
                  <c:v>KPC</c:v>
                </c:pt>
                <c:pt idx="2">
                  <c:v>OXA-48</c:v>
                </c:pt>
                <c:pt idx="3">
                  <c:v>IMP</c:v>
                </c:pt>
                <c:pt idx="4">
                  <c:v>VIM</c:v>
                </c:pt>
                <c:pt idx="5">
                  <c:v>NDM + KPC</c:v>
                </c:pt>
                <c:pt idx="6">
                  <c:v>NDM + OXA-48</c:v>
                </c:pt>
                <c:pt idx="7">
                  <c:v>NDM + VIM</c:v>
                </c:pt>
              </c:strCache>
            </c:strRef>
          </c:cat>
          <c:val>
            <c:numRef>
              <c:f>Sheet1!$D$9:$D$16</c:f>
              <c:numCache>
                <c:formatCode>General</c:formatCode>
                <c:ptCount val="8"/>
                <c:pt idx="0">
                  <c:v>269</c:v>
                </c:pt>
                <c:pt idx="1">
                  <c:v>39</c:v>
                </c:pt>
                <c:pt idx="2">
                  <c:v>1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7-4727-8F7C-A708E46F56FD}"/>
            </c:ext>
          </c:extLst>
        </c:ser>
        <c:ser>
          <c:idx val="3"/>
          <c:order val="3"/>
          <c:tx>
            <c:strRef>
              <c:f>Sheet1!$E$8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cat>
            <c:strRef>
              <c:f>Sheet1!$A$9:$A$16</c:f>
              <c:strCache>
                <c:ptCount val="8"/>
                <c:pt idx="0">
                  <c:v>NDM</c:v>
                </c:pt>
                <c:pt idx="1">
                  <c:v>KPC</c:v>
                </c:pt>
                <c:pt idx="2">
                  <c:v>OXA-48</c:v>
                </c:pt>
                <c:pt idx="3">
                  <c:v>IMP</c:v>
                </c:pt>
                <c:pt idx="4">
                  <c:v>VIM</c:v>
                </c:pt>
                <c:pt idx="5">
                  <c:v>NDM + KPC</c:v>
                </c:pt>
                <c:pt idx="6">
                  <c:v>NDM + OXA-48</c:v>
                </c:pt>
                <c:pt idx="7">
                  <c:v>NDM + VIM</c:v>
                </c:pt>
              </c:strCache>
            </c:strRef>
          </c:cat>
          <c:val>
            <c:numRef>
              <c:f>Sheet1!$E$9:$E$16</c:f>
              <c:numCache>
                <c:formatCode>General</c:formatCode>
                <c:ptCount val="8"/>
                <c:pt idx="0">
                  <c:v>420</c:v>
                </c:pt>
                <c:pt idx="1">
                  <c:v>30</c:v>
                </c:pt>
                <c:pt idx="2">
                  <c:v>4</c:v>
                </c:pt>
                <c:pt idx="3">
                  <c:v>4</c:v>
                </c:pt>
                <c:pt idx="4">
                  <c:v>7</c:v>
                </c:pt>
                <c:pt idx="5">
                  <c:v>11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A7-4727-8F7C-A708E46F56FD}"/>
            </c:ext>
          </c:extLst>
        </c:ser>
        <c:ser>
          <c:idx val="4"/>
          <c:order val="4"/>
          <c:tx>
            <c:strRef>
              <c:f>Sheet1!$F$8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>
                <a:rot lat="0" lon="0" rev="1200000"/>
              </a:lightRig>
            </a:scene3d>
            <a:sp3d>
              <a:bevelT w="381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Sheet1!$A$9:$A$16</c:f>
              <c:strCache>
                <c:ptCount val="8"/>
                <c:pt idx="0">
                  <c:v>NDM</c:v>
                </c:pt>
                <c:pt idx="1">
                  <c:v>KPC</c:v>
                </c:pt>
                <c:pt idx="2">
                  <c:v>OXA-48</c:v>
                </c:pt>
                <c:pt idx="3">
                  <c:v>IMP</c:v>
                </c:pt>
                <c:pt idx="4">
                  <c:v>VIM</c:v>
                </c:pt>
                <c:pt idx="5">
                  <c:v>NDM + KPC</c:v>
                </c:pt>
                <c:pt idx="6">
                  <c:v>NDM + OXA-48</c:v>
                </c:pt>
                <c:pt idx="7">
                  <c:v>NDM + VIM</c:v>
                </c:pt>
              </c:strCache>
            </c:strRef>
          </c:cat>
          <c:val>
            <c:numRef>
              <c:f>Sheet1!$F$9:$F$16</c:f>
              <c:numCache>
                <c:formatCode>General</c:formatCode>
                <c:ptCount val="8"/>
                <c:pt idx="0">
                  <c:v>588</c:v>
                </c:pt>
                <c:pt idx="1">
                  <c:v>74</c:v>
                </c:pt>
                <c:pt idx="2">
                  <c:v>8</c:v>
                </c:pt>
                <c:pt idx="3">
                  <c:v>13</c:v>
                </c:pt>
                <c:pt idx="4">
                  <c:v>20</c:v>
                </c:pt>
                <c:pt idx="5">
                  <c:v>39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A7-4727-8F7C-A708E46F56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94177440"/>
        <c:axId val="1994181760"/>
      </c:barChart>
      <c:catAx>
        <c:axId val="19941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181760"/>
        <c:crosses val="autoZero"/>
        <c:auto val="1"/>
        <c:lblAlgn val="ctr"/>
        <c:lblOffset val="100"/>
        <c:noMultiLvlLbl val="0"/>
      </c:catAx>
      <c:valAx>
        <c:axId val="199418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417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/>
              <a:t>Pseudomonas </a:t>
            </a:r>
            <a:r>
              <a:rPr lang="en-US" i="0" dirty="0"/>
              <a:t>Susceptibilities Before</a:t>
            </a:r>
            <a:r>
              <a:rPr lang="en-US" i="0" baseline="0" dirty="0"/>
              <a:t> and After Antibiotic Restriction Implementation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Ticar/clav</c:v>
                </c:pt>
                <c:pt idx="1">
                  <c:v>Imipenem</c:v>
                </c:pt>
                <c:pt idx="2">
                  <c:v>Aztreonam</c:v>
                </c:pt>
                <c:pt idx="3">
                  <c:v>Ceftaz</c:v>
                </c:pt>
                <c:pt idx="4">
                  <c:v>Cipro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79</c:v>
                </c:pt>
                <c:pt idx="1">
                  <c:v>62</c:v>
                </c:pt>
                <c:pt idx="2">
                  <c:v>61</c:v>
                </c:pt>
                <c:pt idx="3">
                  <c:v>62</c:v>
                </c:pt>
                <c:pt idx="4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4-4742-B63D-798AAE3ED4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Ticar/clav</c:v>
                </c:pt>
                <c:pt idx="1">
                  <c:v>Imipenem</c:v>
                </c:pt>
                <c:pt idx="2">
                  <c:v>Aztreonam</c:v>
                </c:pt>
                <c:pt idx="3">
                  <c:v>Ceftaz</c:v>
                </c:pt>
                <c:pt idx="4">
                  <c:v>Cipro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85</c:v>
                </c:pt>
                <c:pt idx="1">
                  <c:v>81</c:v>
                </c:pt>
                <c:pt idx="2">
                  <c:v>80</c:v>
                </c:pt>
                <c:pt idx="3">
                  <c:v>88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4-4742-B63D-798AAE3ED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571055"/>
        <c:axId val="709586031"/>
      </c:barChart>
      <c:catAx>
        <c:axId val="70957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586031"/>
        <c:crosses val="autoZero"/>
        <c:auto val="1"/>
        <c:lblAlgn val="ctr"/>
        <c:lblOffset val="100"/>
        <c:noMultiLvlLbl val="0"/>
      </c:catAx>
      <c:valAx>
        <c:axId val="70958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Susceptible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57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Antimicrobial Stewardship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Appropriate</c:v>
                </c:pt>
                <c:pt idx="1">
                  <c:v>Cure</c:v>
                </c:pt>
                <c:pt idx="2">
                  <c:v>Failure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91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C-4F98-9E02-77ED8D4A0E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Usual Practice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Appropriate</c:v>
                </c:pt>
                <c:pt idx="1">
                  <c:v>Cure</c:v>
                </c:pt>
                <c:pt idx="2">
                  <c:v>Failure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32</c:v>
                </c:pt>
                <c:pt idx="1">
                  <c:v>55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C-4F98-9E02-77ED8D4A0ED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09566479"/>
        <c:axId val="709583951"/>
      </c:barChart>
      <c:catAx>
        <c:axId val="70956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583951"/>
        <c:crosses val="autoZero"/>
        <c:auto val="1"/>
        <c:lblAlgn val="ctr"/>
        <c:lblOffset val="100"/>
        <c:noMultiLvlLbl val="0"/>
      </c:catAx>
      <c:valAx>
        <c:axId val="70958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 of Patients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56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115DE-9365-4044-A07B-0056856B5D0A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742799-7840-48AB-9179-E1BB8506D027}">
      <dgm:prSet phldrT="[Text]"/>
      <dgm:spPr/>
      <dgm:t>
        <a:bodyPr/>
        <a:lstStyle/>
        <a:p>
          <a:r>
            <a:rPr lang="en-US"/>
            <a:t>Inappropriate Antibiotic Use</a:t>
          </a:r>
        </a:p>
      </dgm:t>
    </dgm:pt>
    <dgm:pt modelId="{E5D6CCF4-3167-48BB-89AF-121420B1DF89}" type="parTrans" cxnId="{7C902762-3A07-4E07-A183-1B6E61170248}">
      <dgm:prSet/>
      <dgm:spPr/>
      <dgm:t>
        <a:bodyPr/>
        <a:lstStyle/>
        <a:p>
          <a:endParaRPr lang="en-US"/>
        </a:p>
      </dgm:t>
    </dgm:pt>
    <dgm:pt modelId="{C91D7285-2B42-4738-B37F-E7FF14FD84E9}" type="sibTrans" cxnId="{7C902762-3A07-4E07-A183-1B6E61170248}">
      <dgm:prSet/>
      <dgm:spPr/>
      <dgm:t>
        <a:bodyPr/>
        <a:lstStyle/>
        <a:p>
          <a:endParaRPr lang="en-US"/>
        </a:p>
      </dgm:t>
    </dgm:pt>
    <dgm:pt modelId="{67E1BD70-D53E-475C-85B7-7BD5AA1C3CAB}">
      <dgm:prSet phldrT="[Text]"/>
      <dgm:spPr/>
      <dgm:t>
        <a:bodyPr/>
        <a:lstStyle/>
        <a:p>
          <a:r>
            <a:rPr lang="en-US"/>
            <a:t>Adverse Drug Events and Toxicity</a:t>
          </a:r>
        </a:p>
      </dgm:t>
    </dgm:pt>
    <dgm:pt modelId="{1E2E39D9-E5E6-4055-A05B-ADADDFF8924E}" type="parTrans" cxnId="{2ADE7122-599C-407D-88A3-95F7E138E952}">
      <dgm:prSet/>
      <dgm:spPr/>
      <dgm:t>
        <a:bodyPr/>
        <a:lstStyle/>
        <a:p>
          <a:endParaRPr lang="en-US"/>
        </a:p>
      </dgm:t>
    </dgm:pt>
    <dgm:pt modelId="{78A57385-8E02-4F0B-846B-9165AB9C81FE}" type="sibTrans" cxnId="{2ADE7122-599C-407D-88A3-95F7E138E952}">
      <dgm:prSet/>
      <dgm:spPr/>
      <dgm:t>
        <a:bodyPr/>
        <a:lstStyle/>
        <a:p>
          <a:endParaRPr lang="en-US"/>
        </a:p>
      </dgm:t>
    </dgm:pt>
    <dgm:pt modelId="{FDE03671-0985-4BCA-AA34-FA828881CD8B}">
      <dgm:prSet phldrT="[Text]"/>
      <dgm:spPr/>
      <dgm:t>
        <a:bodyPr/>
        <a:lstStyle/>
        <a:p>
          <a:r>
            <a:rPr lang="en-US" i="1"/>
            <a:t>C. difficile </a:t>
          </a:r>
          <a:r>
            <a:rPr lang="en-US" i="0"/>
            <a:t>Infection</a:t>
          </a:r>
          <a:endParaRPr lang="en-US"/>
        </a:p>
      </dgm:t>
    </dgm:pt>
    <dgm:pt modelId="{318A48DF-8138-49A1-9351-A9323FFA3A89}" type="parTrans" cxnId="{9B6226A4-08FB-4A60-BF47-5239E9FC1C30}">
      <dgm:prSet/>
      <dgm:spPr/>
      <dgm:t>
        <a:bodyPr/>
        <a:lstStyle/>
        <a:p>
          <a:endParaRPr lang="en-US"/>
        </a:p>
      </dgm:t>
    </dgm:pt>
    <dgm:pt modelId="{2BDB36DF-CA86-4EA6-9165-894274B4A703}" type="sibTrans" cxnId="{9B6226A4-08FB-4A60-BF47-5239E9FC1C30}">
      <dgm:prSet/>
      <dgm:spPr/>
      <dgm:t>
        <a:bodyPr/>
        <a:lstStyle/>
        <a:p>
          <a:endParaRPr lang="en-US"/>
        </a:p>
      </dgm:t>
    </dgm:pt>
    <dgm:pt modelId="{9AFCFB18-2A07-4EE6-9C9A-5D3561F05D2C}">
      <dgm:prSet phldrT="[Text]"/>
      <dgm:spPr/>
      <dgm:t>
        <a:bodyPr/>
        <a:lstStyle/>
        <a:p>
          <a:r>
            <a:rPr lang="en-US"/>
            <a:t>Antibiotic Resistant Pathogens</a:t>
          </a:r>
        </a:p>
      </dgm:t>
    </dgm:pt>
    <dgm:pt modelId="{520BC10C-1E98-42E1-9366-8A6ED16864B6}" type="parTrans" cxnId="{D9455A71-B7E1-49FE-8729-EE9496D1F6B1}">
      <dgm:prSet/>
      <dgm:spPr/>
      <dgm:t>
        <a:bodyPr/>
        <a:lstStyle/>
        <a:p>
          <a:endParaRPr lang="en-US"/>
        </a:p>
      </dgm:t>
    </dgm:pt>
    <dgm:pt modelId="{A2E1B766-92E3-448B-88DD-12742A4EC01A}" type="sibTrans" cxnId="{D9455A71-B7E1-49FE-8729-EE9496D1F6B1}">
      <dgm:prSet/>
      <dgm:spPr/>
      <dgm:t>
        <a:bodyPr/>
        <a:lstStyle/>
        <a:p>
          <a:endParaRPr lang="en-US"/>
        </a:p>
      </dgm:t>
    </dgm:pt>
    <dgm:pt modelId="{FE720FAE-B910-4E15-9019-702D03F92A65}">
      <dgm:prSet phldrT="[Text]"/>
      <dgm:spPr/>
      <dgm:t>
        <a:bodyPr/>
        <a:lstStyle/>
        <a:p>
          <a:r>
            <a:rPr lang="en-US"/>
            <a:t>Excess Mortality and Costs</a:t>
          </a:r>
        </a:p>
      </dgm:t>
    </dgm:pt>
    <dgm:pt modelId="{BD4A3A92-E4BB-468A-B38C-C581C780F201}" type="parTrans" cxnId="{35FF55AF-890A-4A7E-BF65-5B7E7760C7D8}">
      <dgm:prSet/>
      <dgm:spPr/>
      <dgm:t>
        <a:bodyPr/>
        <a:lstStyle/>
        <a:p>
          <a:endParaRPr lang="en-US"/>
        </a:p>
      </dgm:t>
    </dgm:pt>
    <dgm:pt modelId="{17781210-4BAE-482C-BC57-BB0C8B32D8B4}" type="sibTrans" cxnId="{35FF55AF-890A-4A7E-BF65-5B7E7760C7D8}">
      <dgm:prSet/>
      <dgm:spPr/>
      <dgm:t>
        <a:bodyPr/>
        <a:lstStyle/>
        <a:p>
          <a:endParaRPr lang="en-US"/>
        </a:p>
      </dgm:t>
    </dgm:pt>
    <dgm:pt modelId="{A10B1157-17CD-4540-8582-FC815F1AF7B5}" type="pres">
      <dgm:prSet presAssocID="{631115DE-9365-4044-A07B-0056856B5D0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207E61-6E20-41CE-870F-B94E16F5D5B6}" type="pres">
      <dgm:prSet presAssocID="{631115DE-9365-4044-A07B-0056856B5D0A}" presName="matrix" presStyleCnt="0"/>
      <dgm:spPr/>
    </dgm:pt>
    <dgm:pt modelId="{417144B7-F003-4DA2-8A04-519ADB072678}" type="pres">
      <dgm:prSet presAssocID="{631115DE-9365-4044-A07B-0056856B5D0A}" presName="tile1" presStyleLbl="node1" presStyleIdx="0" presStyleCnt="4"/>
      <dgm:spPr/>
    </dgm:pt>
    <dgm:pt modelId="{719DF150-3EF7-478F-8EEF-CAAE3C16B699}" type="pres">
      <dgm:prSet presAssocID="{631115DE-9365-4044-A07B-0056856B5D0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D328A15-E015-4C96-8E50-DB1FE4E65767}" type="pres">
      <dgm:prSet presAssocID="{631115DE-9365-4044-A07B-0056856B5D0A}" presName="tile2" presStyleLbl="node1" presStyleIdx="1" presStyleCnt="4"/>
      <dgm:spPr/>
    </dgm:pt>
    <dgm:pt modelId="{CA381E50-853D-4A29-8FF1-FA2C8C1CB785}" type="pres">
      <dgm:prSet presAssocID="{631115DE-9365-4044-A07B-0056856B5D0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09DA43-2259-46C5-8E0E-9E36BAC68570}" type="pres">
      <dgm:prSet presAssocID="{631115DE-9365-4044-A07B-0056856B5D0A}" presName="tile3" presStyleLbl="node1" presStyleIdx="2" presStyleCnt="4"/>
      <dgm:spPr/>
    </dgm:pt>
    <dgm:pt modelId="{02BD06BD-1A72-44E4-BEBB-0CB5E02E9E9B}" type="pres">
      <dgm:prSet presAssocID="{631115DE-9365-4044-A07B-0056856B5D0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0436E17-D670-4528-8996-25A88E4AE44B}" type="pres">
      <dgm:prSet presAssocID="{631115DE-9365-4044-A07B-0056856B5D0A}" presName="tile4" presStyleLbl="node1" presStyleIdx="3" presStyleCnt="4"/>
      <dgm:spPr/>
    </dgm:pt>
    <dgm:pt modelId="{BA3DBF9B-9C4D-4F4A-BC97-357DD7C1A9EA}" type="pres">
      <dgm:prSet presAssocID="{631115DE-9365-4044-A07B-0056856B5D0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3E6C591-659D-45DC-81C9-FD250CC614E6}" type="pres">
      <dgm:prSet presAssocID="{631115DE-9365-4044-A07B-0056856B5D0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F143701-5A18-4809-A6A2-3A1B21612B66}" type="presOf" srcId="{FE720FAE-B910-4E15-9019-702D03F92A65}" destId="{BA3DBF9B-9C4D-4F4A-BC97-357DD7C1A9EA}" srcOrd="1" destOrd="0" presId="urn:microsoft.com/office/officeart/2005/8/layout/matrix1"/>
    <dgm:cxn modelId="{2ADE7122-599C-407D-88A3-95F7E138E952}" srcId="{A9742799-7840-48AB-9179-E1BB8506D027}" destId="{67E1BD70-D53E-475C-85B7-7BD5AA1C3CAB}" srcOrd="0" destOrd="0" parTransId="{1E2E39D9-E5E6-4055-A05B-ADADDFF8924E}" sibTransId="{78A57385-8E02-4F0B-846B-9165AB9C81FE}"/>
    <dgm:cxn modelId="{7C902762-3A07-4E07-A183-1B6E61170248}" srcId="{631115DE-9365-4044-A07B-0056856B5D0A}" destId="{A9742799-7840-48AB-9179-E1BB8506D027}" srcOrd="0" destOrd="0" parTransId="{E5D6CCF4-3167-48BB-89AF-121420B1DF89}" sibTransId="{C91D7285-2B42-4738-B37F-E7FF14FD84E9}"/>
    <dgm:cxn modelId="{CC83794E-B0B4-492A-B00E-F8A22E2239E8}" type="presOf" srcId="{FDE03671-0985-4BCA-AA34-FA828881CD8B}" destId="{CA381E50-853D-4A29-8FF1-FA2C8C1CB785}" srcOrd="1" destOrd="0" presId="urn:microsoft.com/office/officeart/2005/8/layout/matrix1"/>
    <dgm:cxn modelId="{D9455A71-B7E1-49FE-8729-EE9496D1F6B1}" srcId="{A9742799-7840-48AB-9179-E1BB8506D027}" destId="{9AFCFB18-2A07-4EE6-9C9A-5D3561F05D2C}" srcOrd="2" destOrd="0" parTransId="{520BC10C-1E98-42E1-9366-8A6ED16864B6}" sibTransId="{A2E1B766-92E3-448B-88DD-12742A4EC01A}"/>
    <dgm:cxn modelId="{58745B7B-C2D9-4521-BDBF-FF313959CF9A}" type="presOf" srcId="{67E1BD70-D53E-475C-85B7-7BD5AA1C3CAB}" destId="{719DF150-3EF7-478F-8EEF-CAAE3C16B699}" srcOrd="1" destOrd="0" presId="urn:microsoft.com/office/officeart/2005/8/layout/matrix1"/>
    <dgm:cxn modelId="{B9291D8E-6492-44A5-9BA6-DE6EA024ECEB}" type="presOf" srcId="{FE720FAE-B910-4E15-9019-702D03F92A65}" destId="{70436E17-D670-4528-8996-25A88E4AE44B}" srcOrd="0" destOrd="0" presId="urn:microsoft.com/office/officeart/2005/8/layout/matrix1"/>
    <dgm:cxn modelId="{9B6226A4-08FB-4A60-BF47-5239E9FC1C30}" srcId="{A9742799-7840-48AB-9179-E1BB8506D027}" destId="{FDE03671-0985-4BCA-AA34-FA828881CD8B}" srcOrd="1" destOrd="0" parTransId="{318A48DF-8138-49A1-9351-A9323FFA3A89}" sibTransId="{2BDB36DF-CA86-4EA6-9165-894274B4A703}"/>
    <dgm:cxn modelId="{35FF55AF-890A-4A7E-BF65-5B7E7760C7D8}" srcId="{A9742799-7840-48AB-9179-E1BB8506D027}" destId="{FE720FAE-B910-4E15-9019-702D03F92A65}" srcOrd="3" destOrd="0" parTransId="{BD4A3A92-E4BB-468A-B38C-C581C780F201}" sibTransId="{17781210-4BAE-482C-BC57-BB0C8B32D8B4}"/>
    <dgm:cxn modelId="{28A36DB2-91FE-492F-9849-5B2B26402F41}" type="presOf" srcId="{631115DE-9365-4044-A07B-0056856B5D0A}" destId="{A10B1157-17CD-4540-8582-FC815F1AF7B5}" srcOrd="0" destOrd="0" presId="urn:microsoft.com/office/officeart/2005/8/layout/matrix1"/>
    <dgm:cxn modelId="{2E615BB5-E51C-47B2-8749-AC0C8FE4BC2F}" type="presOf" srcId="{67E1BD70-D53E-475C-85B7-7BD5AA1C3CAB}" destId="{417144B7-F003-4DA2-8A04-519ADB072678}" srcOrd="0" destOrd="0" presId="urn:microsoft.com/office/officeart/2005/8/layout/matrix1"/>
    <dgm:cxn modelId="{97CED1B9-0575-4CFF-B4BA-BD0C089A708B}" type="presOf" srcId="{FDE03671-0985-4BCA-AA34-FA828881CD8B}" destId="{3D328A15-E015-4C96-8E50-DB1FE4E65767}" srcOrd="0" destOrd="0" presId="urn:microsoft.com/office/officeart/2005/8/layout/matrix1"/>
    <dgm:cxn modelId="{EF17DCD2-EED6-4761-B086-900D075A123E}" type="presOf" srcId="{9AFCFB18-2A07-4EE6-9C9A-5D3561F05D2C}" destId="{02BD06BD-1A72-44E4-BEBB-0CB5E02E9E9B}" srcOrd="1" destOrd="0" presId="urn:microsoft.com/office/officeart/2005/8/layout/matrix1"/>
    <dgm:cxn modelId="{1923FFDA-3BEB-4BAB-8FD3-99AC64F68B5B}" type="presOf" srcId="{A9742799-7840-48AB-9179-E1BB8506D027}" destId="{E3E6C591-659D-45DC-81C9-FD250CC614E6}" srcOrd="0" destOrd="0" presId="urn:microsoft.com/office/officeart/2005/8/layout/matrix1"/>
    <dgm:cxn modelId="{ABD56CFE-1838-4298-8846-9572F0E9FABC}" type="presOf" srcId="{9AFCFB18-2A07-4EE6-9C9A-5D3561F05D2C}" destId="{3209DA43-2259-46C5-8E0E-9E36BAC68570}" srcOrd="0" destOrd="0" presId="urn:microsoft.com/office/officeart/2005/8/layout/matrix1"/>
    <dgm:cxn modelId="{744F6EB7-9B13-4FA4-B8B6-964C78315939}" type="presParOf" srcId="{A10B1157-17CD-4540-8582-FC815F1AF7B5}" destId="{8E207E61-6E20-41CE-870F-B94E16F5D5B6}" srcOrd="0" destOrd="0" presId="urn:microsoft.com/office/officeart/2005/8/layout/matrix1"/>
    <dgm:cxn modelId="{1089E709-6D90-4006-8A1F-F4E12CF06833}" type="presParOf" srcId="{8E207E61-6E20-41CE-870F-B94E16F5D5B6}" destId="{417144B7-F003-4DA2-8A04-519ADB072678}" srcOrd="0" destOrd="0" presId="urn:microsoft.com/office/officeart/2005/8/layout/matrix1"/>
    <dgm:cxn modelId="{16731AEC-2522-463D-BEAA-B72067E0E4B9}" type="presParOf" srcId="{8E207E61-6E20-41CE-870F-B94E16F5D5B6}" destId="{719DF150-3EF7-478F-8EEF-CAAE3C16B699}" srcOrd="1" destOrd="0" presId="urn:microsoft.com/office/officeart/2005/8/layout/matrix1"/>
    <dgm:cxn modelId="{AB5A3832-6EF0-4806-9A3F-6CD7F93426E1}" type="presParOf" srcId="{8E207E61-6E20-41CE-870F-B94E16F5D5B6}" destId="{3D328A15-E015-4C96-8E50-DB1FE4E65767}" srcOrd="2" destOrd="0" presId="urn:microsoft.com/office/officeart/2005/8/layout/matrix1"/>
    <dgm:cxn modelId="{B56CCF4C-6A70-4938-82C5-81F878EB574E}" type="presParOf" srcId="{8E207E61-6E20-41CE-870F-B94E16F5D5B6}" destId="{CA381E50-853D-4A29-8FF1-FA2C8C1CB785}" srcOrd="3" destOrd="0" presId="urn:microsoft.com/office/officeart/2005/8/layout/matrix1"/>
    <dgm:cxn modelId="{495ABA65-8002-4509-BF42-7D23A955E9C9}" type="presParOf" srcId="{8E207E61-6E20-41CE-870F-B94E16F5D5B6}" destId="{3209DA43-2259-46C5-8E0E-9E36BAC68570}" srcOrd="4" destOrd="0" presId="urn:microsoft.com/office/officeart/2005/8/layout/matrix1"/>
    <dgm:cxn modelId="{05C611B4-5222-4881-8D55-C210A488A6E9}" type="presParOf" srcId="{8E207E61-6E20-41CE-870F-B94E16F5D5B6}" destId="{02BD06BD-1A72-44E4-BEBB-0CB5E02E9E9B}" srcOrd="5" destOrd="0" presId="urn:microsoft.com/office/officeart/2005/8/layout/matrix1"/>
    <dgm:cxn modelId="{A7E8F343-3CCC-43BB-9502-0D4F41507866}" type="presParOf" srcId="{8E207E61-6E20-41CE-870F-B94E16F5D5B6}" destId="{70436E17-D670-4528-8996-25A88E4AE44B}" srcOrd="6" destOrd="0" presId="urn:microsoft.com/office/officeart/2005/8/layout/matrix1"/>
    <dgm:cxn modelId="{13A6B5CD-40BB-43C5-AD57-1A857C138F25}" type="presParOf" srcId="{8E207E61-6E20-41CE-870F-B94E16F5D5B6}" destId="{BA3DBF9B-9C4D-4F4A-BC97-357DD7C1A9EA}" srcOrd="7" destOrd="0" presId="urn:microsoft.com/office/officeart/2005/8/layout/matrix1"/>
    <dgm:cxn modelId="{99AC2C5D-EBEA-4DE2-859B-6EBAC4DE4AE2}" type="presParOf" srcId="{A10B1157-17CD-4540-8582-FC815F1AF7B5}" destId="{E3E6C591-659D-45DC-81C9-FD250CC614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DD12A-69C3-4ECF-97A5-00B680FA4A42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60A4BA-A09B-4A7C-B67C-D4F972C2EEEB}">
      <dgm:prSet phldrT="[Text]"/>
      <dgm:spPr/>
      <dgm:t>
        <a:bodyPr/>
        <a:lstStyle/>
        <a:p>
          <a:pPr algn="ctr"/>
          <a:r>
            <a:rPr lang="en-US" dirty="0"/>
            <a:t>Improves Patient Outcomes</a:t>
          </a:r>
        </a:p>
      </dgm:t>
    </dgm:pt>
    <dgm:pt modelId="{D26A0915-8680-49E5-BB0C-EF8A6A8CBF3F}" type="parTrans" cxnId="{76FF6BFF-FA89-4D6C-BC29-2D63112E1307}">
      <dgm:prSet/>
      <dgm:spPr/>
      <dgm:t>
        <a:bodyPr/>
        <a:lstStyle/>
        <a:p>
          <a:pPr algn="ctr"/>
          <a:endParaRPr lang="en-US"/>
        </a:p>
      </dgm:t>
    </dgm:pt>
    <dgm:pt modelId="{E0FE164F-86BB-4214-943A-2B29F96FC706}" type="sibTrans" cxnId="{76FF6BFF-FA89-4D6C-BC29-2D63112E1307}">
      <dgm:prSet/>
      <dgm:spPr/>
      <dgm:t>
        <a:bodyPr/>
        <a:lstStyle/>
        <a:p>
          <a:pPr algn="ctr"/>
          <a:endParaRPr lang="en-US"/>
        </a:p>
      </dgm:t>
    </dgm:pt>
    <dgm:pt modelId="{8B680776-B39B-4C56-A6ED-C59744A4DDC4}">
      <dgm:prSet phldrT="[Text]"/>
      <dgm:spPr/>
      <dgm:t>
        <a:bodyPr/>
        <a:lstStyle/>
        <a:p>
          <a:pPr algn="ctr"/>
          <a:r>
            <a:rPr lang="en-US"/>
            <a:t>Decreases Antimicrobial Resistance</a:t>
          </a:r>
          <a:endParaRPr lang="en-US" dirty="0"/>
        </a:p>
      </dgm:t>
    </dgm:pt>
    <dgm:pt modelId="{557D0DD0-1A67-402E-B2E6-3471559D8A60}" type="parTrans" cxnId="{50819A70-8EFC-4598-8577-E6CB4EB346C6}">
      <dgm:prSet/>
      <dgm:spPr/>
      <dgm:t>
        <a:bodyPr/>
        <a:lstStyle/>
        <a:p>
          <a:pPr algn="ctr"/>
          <a:endParaRPr lang="en-US"/>
        </a:p>
      </dgm:t>
    </dgm:pt>
    <dgm:pt modelId="{75257708-B79C-4491-B449-C5ED69243008}" type="sibTrans" cxnId="{50819A70-8EFC-4598-8577-E6CB4EB346C6}">
      <dgm:prSet/>
      <dgm:spPr/>
      <dgm:t>
        <a:bodyPr/>
        <a:lstStyle/>
        <a:p>
          <a:pPr algn="ctr"/>
          <a:endParaRPr lang="en-US"/>
        </a:p>
      </dgm:t>
    </dgm:pt>
    <dgm:pt modelId="{3D464FF3-B239-4621-8841-909CD4F32E51}">
      <dgm:prSet phldrT="[Text]"/>
      <dgm:spPr/>
      <dgm:t>
        <a:bodyPr/>
        <a:lstStyle/>
        <a:p>
          <a:pPr algn="ctr"/>
          <a:r>
            <a:rPr lang="en-US" dirty="0"/>
            <a:t>Decreases Adverse Effects</a:t>
          </a:r>
        </a:p>
      </dgm:t>
    </dgm:pt>
    <dgm:pt modelId="{769908B1-9728-4DAC-97E1-A3DEC4B9C363}" type="parTrans" cxnId="{5BB891B7-8F29-42AC-A80C-FBF110D41AB5}">
      <dgm:prSet/>
      <dgm:spPr/>
      <dgm:t>
        <a:bodyPr/>
        <a:lstStyle/>
        <a:p>
          <a:pPr algn="ctr"/>
          <a:endParaRPr lang="en-US"/>
        </a:p>
      </dgm:t>
    </dgm:pt>
    <dgm:pt modelId="{1FB0DD51-AA86-47F9-AAF4-BCDBA803B7BA}" type="sibTrans" cxnId="{5BB891B7-8F29-42AC-A80C-FBF110D41AB5}">
      <dgm:prSet/>
      <dgm:spPr/>
      <dgm:t>
        <a:bodyPr/>
        <a:lstStyle/>
        <a:p>
          <a:pPr algn="ctr"/>
          <a:endParaRPr lang="en-US"/>
        </a:p>
      </dgm:t>
    </dgm:pt>
    <dgm:pt modelId="{F9D1DFD5-B7C2-4CC4-A349-4EF4FE363D42}">
      <dgm:prSet phldrT="[Text]"/>
      <dgm:spPr/>
      <dgm:t>
        <a:bodyPr/>
        <a:lstStyle/>
        <a:p>
          <a:pPr algn="ctr"/>
          <a:r>
            <a:rPr lang="en-US"/>
            <a:t>Decreases Costs</a:t>
          </a:r>
          <a:endParaRPr lang="en-US" dirty="0"/>
        </a:p>
      </dgm:t>
    </dgm:pt>
    <dgm:pt modelId="{84AE5F81-9038-4BF7-B05D-29197A6710B0}" type="parTrans" cxnId="{957A915B-D472-4C35-8768-5099219465A5}">
      <dgm:prSet/>
      <dgm:spPr/>
      <dgm:t>
        <a:bodyPr/>
        <a:lstStyle/>
        <a:p>
          <a:pPr algn="ctr"/>
          <a:endParaRPr lang="en-US"/>
        </a:p>
      </dgm:t>
    </dgm:pt>
    <dgm:pt modelId="{514B60DF-9A94-4759-8E22-D9758A8D5009}" type="sibTrans" cxnId="{957A915B-D472-4C35-8768-5099219465A5}">
      <dgm:prSet/>
      <dgm:spPr/>
      <dgm:t>
        <a:bodyPr/>
        <a:lstStyle/>
        <a:p>
          <a:pPr algn="ctr"/>
          <a:endParaRPr lang="en-US"/>
        </a:p>
      </dgm:t>
    </dgm:pt>
    <dgm:pt modelId="{5DB0E244-72D7-470D-A221-8D599F6CC6F4}" type="pres">
      <dgm:prSet presAssocID="{759DD12A-69C3-4ECF-97A5-00B680FA4A42}" presName="linear" presStyleCnt="0">
        <dgm:presLayoutVars>
          <dgm:animLvl val="lvl"/>
          <dgm:resizeHandles val="exact"/>
        </dgm:presLayoutVars>
      </dgm:prSet>
      <dgm:spPr/>
    </dgm:pt>
    <dgm:pt modelId="{C60FA184-92BF-410E-8B63-216B1753F49E}" type="pres">
      <dgm:prSet presAssocID="{9260A4BA-A09B-4A7C-B67C-D4F972C2EE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D6053B-FE82-4F76-A20B-F0B1C4577CF3}" type="pres">
      <dgm:prSet presAssocID="{E0FE164F-86BB-4214-943A-2B29F96FC706}" presName="spacer" presStyleCnt="0"/>
      <dgm:spPr/>
    </dgm:pt>
    <dgm:pt modelId="{3DDC44CE-2D3E-46BB-B9BE-607253F9F1A2}" type="pres">
      <dgm:prSet presAssocID="{8B680776-B39B-4C56-A6ED-C59744A4DDC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BEC3284-2E9D-4E27-8F2A-AA9A54E15EC4}" type="pres">
      <dgm:prSet presAssocID="{75257708-B79C-4491-B449-C5ED69243008}" presName="spacer" presStyleCnt="0"/>
      <dgm:spPr/>
    </dgm:pt>
    <dgm:pt modelId="{4A1A66CF-04E8-421F-ADD4-B09BE2E7DB1D}" type="pres">
      <dgm:prSet presAssocID="{3D464FF3-B239-4621-8841-909CD4F32E5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A8DEAD-AAC4-4405-8AAF-730ED7B185D1}" type="pres">
      <dgm:prSet presAssocID="{1FB0DD51-AA86-47F9-AAF4-BCDBA803B7BA}" presName="spacer" presStyleCnt="0"/>
      <dgm:spPr/>
    </dgm:pt>
    <dgm:pt modelId="{9FD36013-13B3-4010-966F-D595FB0D8055}" type="pres">
      <dgm:prSet presAssocID="{F9D1DFD5-B7C2-4CC4-A349-4EF4FE363D4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5FAF0C-2DB4-4D89-9EFD-E6B40200EBC2}" type="presOf" srcId="{759DD12A-69C3-4ECF-97A5-00B680FA4A42}" destId="{5DB0E244-72D7-470D-A221-8D599F6CC6F4}" srcOrd="0" destOrd="0" presId="urn:microsoft.com/office/officeart/2005/8/layout/vList2"/>
    <dgm:cxn modelId="{957A915B-D472-4C35-8768-5099219465A5}" srcId="{759DD12A-69C3-4ECF-97A5-00B680FA4A42}" destId="{F9D1DFD5-B7C2-4CC4-A349-4EF4FE363D42}" srcOrd="3" destOrd="0" parTransId="{84AE5F81-9038-4BF7-B05D-29197A6710B0}" sibTransId="{514B60DF-9A94-4759-8E22-D9758A8D5009}"/>
    <dgm:cxn modelId="{E597865C-0DA0-49D2-A65A-F18673FB7EB3}" type="presOf" srcId="{3D464FF3-B239-4621-8841-909CD4F32E51}" destId="{4A1A66CF-04E8-421F-ADD4-B09BE2E7DB1D}" srcOrd="0" destOrd="0" presId="urn:microsoft.com/office/officeart/2005/8/layout/vList2"/>
    <dgm:cxn modelId="{70085565-4062-483E-9F2B-E2EF5323F5A6}" type="presOf" srcId="{F9D1DFD5-B7C2-4CC4-A349-4EF4FE363D42}" destId="{9FD36013-13B3-4010-966F-D595FB0D8055}" srcOrd="0" destOrd="0" presId="urn:microsoft.com/office/officeart/2005/8/layout/vList2"/>
    <dgm:cxn modelId="{50819A70-8EFC-4598-8577-E6CB4EB346C6}" srcId="{759DD12A-69C3-4ECF-97A5-00B680FA4A42}" destId="{8B680776-B39B-4C56-A6ED-C59744A4DDC4}" srcOrd="1" destOrd="0" parTransId="{557D0DD0-1A67-402E-B2E6-3471559D8A60}" sibTransId="{75257708-B79C-4491-B449-C5ED69243008}"/>
    <dgm:cxn modelId="{AADDDF74-0431-426B-BCE3-C3F39718D63C}" type="presOf" srcId="{9260A4BA-A09B-4A7C-B67C-D4F972C2EEEB}" destId="{C60FA184-92BF-410E-8B63-216B1753F49E}" srcOrd="0" destOrd="0" presId="urn:microsoft.com/office/officeart/2005/8/layout/vList2"/>
    <dgm:cxn modelId="{326D609B-F2A9-4E6B-9D97-0914D1B2F7B8}" type="presOf" srcId="{8B680776-B39B-4C56-A6ED-C59744A4DDC4}" destId="{3DDC44CE-2D3E-46BB-B9BE-607253F9F1A2}" srcOrd="0" destOrd="0" presId="urn:microsoft.com/office/officeart/2005/8/layout/vList2"/>
    <dgm:cxn modelId="{5BB891B7-8F29-42AC-A80C-FBF110D41AB5}" srcId="{759DD12A-69C3-4ECF-97A5-00B680FA4A42}" destId="{3D464FF3-B239-4621-8841-909CD4F32E51}" srcOrd="2" destOrd="0" parTransId="{769908B1-9728-4DAC-97E1-A3DEC4B9C363}" sibTransId="{1FB0DD51-AA86-47F9-AAF4-BCDBA803B7BA}"/>
    <dgm:cxn modelId="{76FF6BFF-FA89-4D6C-BC29-2D63112E1307}" srcId="{759DD12A-69C3-4ECF-97A5-00B680FA4A42}" destId="{9260A4BA-A09B-4A7C-B67C-D4F972C2EEEB}" srcOrd="0" destOrd="0" parTransId="{D26A0915-8680-49E5-BB0C-EF8A6A8CBF3F}" sibTransId="{E0FE164F-86BB-4214-943A-2B29F96FC706}"/>
    <dgm:cxn modelId="{380E66EA-2B8A-49C1-864A-B85DC6CBB905}" type="presParOf" srcId="{5DB0E244-72D7-470D-A221-8D599F6CC6F4}" destId="{C60FA184-92BF-410E-8B63-216B1753F49E}" srcOrd="0" destOrd="0" presId="urn:microsoft.com/office/officeart/2005/8/layout/vList2"/>
    <dgm:cxn modelId="{13C5625F-678E-477E-B2DD-76E360FB278A}" type="presParOf" srcId="{5DB0E244-72D7-470D-A221-8D599F6CC6F4}" destId="{AED6053B-FE82-4F76-A20B-F0B1C4577CF3}" srcOrd="1" destOrd="0" presId="urn:microsoft.com/office/officeart/2005/8/layout/vList2"/>
    <dgm:cxn modelId="{04C60114-32A2-4A65-8471-CCD4CBFD0CA6}" type="presParOf" srcId="{5DB0E244-72D7-470D-A221-8D599F6CC6F4}" destId="{3DDC44CE-2D3E-46BB-B9BE-607253F9F1A2}" srcOrd="2" destOrd="0" presId="urn:microsoft.com/office/officeart/2005/8/layout/vList2"/>
    <dgm:cxn modelId="{7069E470-83E2-4E34-B654-2AE454C86E89}" type="presParOf" srcId="{5DB0E244-72D7-470D-A221-8D599F6CC6F4}" destId="{6BEC3284-2E9D-4E27-8F2A-AA9A54E15EC4}" srcOrd="3" destOrd="0" presId="urn:microsoft.com/office/officeart/2005/8/layout/vList2"/>
    <dgm:cxn modelId="{7352A610-C1F1-4A3E-84BC-F712BBD5E2BC}" type="presParOf" srcId="{5DB0E244-72D7-470D-A221-8D599F6CC6F4}" destId="{4A1A66CF-04E8-421F-ADD4-B09BE2E7DB1D}" srcOrd="4" destOrd="0" presId="urn:microsoft.com/office/officeart/2005/8/layout/vList2"/>
    <dgm:cxn modelId="{CB737994-510E-4724-B8CA-55870F9A94C1}" type="presParOf" srcId="{5DB0E244-72D7-470D-A221-8D599F6CC6F4}" destId="{C8A8DEAD-AAC4-4405-8AAF-730ED7B185D1}" srcOrd="5" destOrd="0" presId="urn:microsoft.com/office/officeart/2005/8/layout/vList2"/>
    <dgm:cxn modelId="{A714EBB0-367F-45E0-8311-E3B33778D48A}" type="presParOf" srcId="{5DB0E244-72D7-470D-A221-8D599F6CC6F4}" destId="{9FD36013-13B3-4010-966F-D595FB0D805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ADE698-1830-4E62-A45B-3D8AD9B5D61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</dgm:pt>
    <dgm:pt modelId="{1BE618F6-A084-4F4B-8887-415E47EF214E}">
      <dgm:prSet phldrT="[Text]" custT="1"/>
      <dgm:spPr/>
      <dgm:t>
        <a:bodyPr/>
        <a:lstStyle/>
        <a:p>
          <a:r>
            <a:rPr lang="en-US" sz="1400" b="1" dirty="0"/>
            <a:t>Infection treatable w/ PO</a:t>
          </a:r>
        </a:p>
      </dgm:t>
    </dgm:pt>
    <dgm:pt modelId="{F9DE40A3-C977-4068-A798-62EC8C729E65}" type="parTrans" cxnId="{C3486079-EBFA-4413-A543-73C42FE18CCA}">
      <dgm:prSet/>
      <dgm:spPr/>
      <dgm:t>
        <a:bodyPr/>
        <a:lstStyle/>
        <a:p>
          <a:endParaRPr lang="en-US"/>
        </a:p>
      </dgm:t>
    </dgm:pt>
    <dgm:pt modelId="{655E97B5-F729-45AB-A88C-9A681EC95503}" type="sibTrans" cxnId="{C3486079-EBFA-4413-A543-73C42FE18CCA}">
      <dgm:prSet/>
      <dgm:spPr/>
      <dgm:t>
        <a:bodyPr/>
        <a:lstStyle/>
        <a:p>
          <a:endParaRPr lang="en-US"/>
        </a:p>
      </dgm:t>
    </dgm:pt>
    <dgm:pt modelId="{E161A435-DFCE-499C-8FE4-83CA474FA658}">
      <dgm:prSet phldrT="[Text]" custT="1"/>
      <dgm:spPr/>
      <dgm:t>
        <a:bodyPr/>
        <a:lstStyle/>
        <a:p>
          <a:r>
            <a:rPr lang="en-US" sz="1800" b="1"/>
            <a:t>Gut works</a:t>
          </a:r>
        </a:p>
      </dgm:t>
    </dgm:pt>
    <dgm:pt modelId="{96316DCE-18AD-43C6-827F-E3391271313E}" type="parTrans" cxnId="{9EDAB2AD-9C30-46F9-83C1-83CBCC658E75}">
      <dgm:prSet/>
      <dgm:spPr/>
      <dgm:t>
        <a:bodyPr/>
        <a:lstStyle/>
        <a:p>
          <a:endParaRPr lang="en-US"/>
        </a:p>
      </dgm:t>
    </dgm:pt>
    <dgm:pt modelId="{9545D95D-734A-4284-A4CD-26A1C309147B}" type="sibTrans" cxnId="{9EDAB2AD-9C30-46F9-83C1-83CBCC658E75}">
      <dgm:prSet/>
      <dgm:spPr/>
      <dgm:t>
        <a:bodyPr/>
        <a:lstStyle/>
        <a:p>
          <a:endParaRPr lang="en-US"/>
        </a:p>
      </dgm:t>
    </dgm:pt>
    <dgm:pt modelId="{415A4269-D255-4285-986B-64C8BD599A3B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USE PO!</a:t>
          </a:r>
        </a:p>
      </dgm:t>
    </dgm:pt>
    <dgm:pt modelId="{84804E2E-CE56-41E4-9D19-C7E5075A5223}" type="parTrans" cxnId="{1EAE24AC-8C71-4A61-A742-1603CFE1D3CD}">
      <dgm:prSet/>
      <dgm:spPr/>
      <dgm:t>
        <a:bodyPr/>
        <a:lstStyle/>
        <a:p>
          <a:endParaRPr lang="en-US"/>
        </a:p>
      </dgm:t>
    </dgm:pt>
    <dgm:pt modelId="{AA9FB375-ECC6-4C7B-B293-669EC53215C6}" type="sibTrans" cxnId="{1EAE24AC-8C71-4A61-A742-1603CFE1D3CD}">
      <dgm:prSet/>
      <dgm:spPr/>
      <dgm:t>
        <a:bodyPr/>
        <a:lstStyle/>
        <a:p>
          <a:endParaRPr lang="en-US"/>
        </a:p>
      </dgm:t>
    </dgm:pt>
    <dgm:pt modelId="{87D9A42C-5E96-455E-AABB-FBC46C20F50F}">
      <dgm:prSet phldrT="[Text]" custT="1"/>
      <dgm:spPr/>
      <dgm:t>
        <a:bodyPr/>
        <a:lstStyle/>
        <a:p>
          <a:r>
            <a:rPr lang="en-US" sz="1600" b="1"/>
            <a:t>Pt on orals</a:t>
          </a:r>
        </a:p>
      </dgm:t>
    </dgm:pt>
    <dgm:pt modelId="{84E8C470-A9CE-45CD-A3C0-07B432B0439E}" type="parTrans" cxnId="{93AD7213-72EA-45EF-BE6C-B21154F4A777}">
      <dgm:prSet/>
      <dgm:spPr/>
      <dgm:t>
        <a:bodyPr/>
        <a:lstStyle/>
        <a:p>
          <a:endParaRPr lang="en-US"/>
        </a:p>
      </dgm:t>
    </dgm:pt>
    <dgm:pt modelId="{CE65D165-9BD9-4B9B-B1D4-35C26C5FF649}" type="sibTrans" cxnId="{93AD7213-72EA-45EF-BE6C-B21154F4A777}">
      <dgm:prSet/>
      <dgm:spPr/>
      <dgm:t>
        <a:bodyPr/>
        <a:lstStyle/>
        <a:p>
          <a:endParaRPr lang="en-US"/>
        </a:p>
      </dgm:t>
    </dgm:pt>
    <dgm:pt modelId="{EB30D24A-29B3-44A0-B9BB-0BD96B451AA8}" type="pres">
      <dgm:prSet presAssocID="{6BADE698-1830-4E62-A45B-3D8AD9B5D610}" presName="Name0" presStyleCnt="0">
        <dgm:presLayoutVars>
          <dgm:chMax val="4"/>
          <dgm:resizeHandles val="exact"/>
        </dgm:presLayoutVars>
      </dgm:prSet>
      <dgm:spPr/>
    </dgm:pt>
    <dgm:pt modelId="{8CAE63DC-8B60-468C-A49D-927CE780526D}" type="pres">
      <dgm:prSet presAssocID="{6BADE698-1830-4E62-A45B-3D8AD9B5D610}" presName="ellipse" presStyleLbl="trBgShp" presStyleIdx="0" presStyleCnt="1"/>
      <dgm:spPr/>
    </dgm:pt>
    <dgm:pt modelId="{424F1BF6-BB34-49A4-BE4C-6DFF6677A1A5}" type="pres">
      <dgm:prSet presAssocID="{6BADE698-1830-4E62-A45B-3D8AD9B5D610}" presName="arrow1" presStyleLbl="fgShp" presStyleIdx="0" presStyleCnt="1" custScaleY="119600"/>
      <dgm:spPr/>
    </dgm:pt>
    <dgm:pt modelId="{A000607A-7C03-4484-9745-6121E5EA9ED8}" type="pres">
      <dgm:prSet presAssocID="{6BADE698-1830-4E62-A45B-3D8AD9B5D610}" presName="rectangle" presStyleLbl="revTx" presStyleIdx="0" presStyleCnt="1">
        <dgm:presLayoutVars>
          <dgm:bulletEnabled val="1"/>
        </dgm:presLayoutVars>
      </dgm:prSet>
      <dgm:spPr/>
    </dgm:pt>
    <dgm:pt modelId="{68B961D4-6352-480E-9F70-866C3FD32DCB}" type="pres">
      <dgm:prSet presAssocID="{E161A435-DFCE-499C-8FE4-83CA474FA658}" presName="item1" presStyleLbl="node1" presStyleIdx="0" presStyleCnt="3">
        <dgm:presLayoutVars>
          <dgm:bulletEnabled val="1"/>
        </dgm:presLayoutVars>
      </dgm:prSet>
      <dgm:spPr/>
    </dgm:pt>
    <dgm:pt modelId="{60CD6B52-E135-40D9-973B-346E545A2842}" type="pres">
      <dgm:prSet presAssocID="{87D9A42C-5E96-455E-AABB-FBC46C20F50F}" presName="item2" presStyleLbl="node1" presStyleIdx="1" presStyleCnt="3">
        <dgm:presLayoutVars>
          <dgm:bulletEnabled val="1"/>
        </dgm:presLayoutVars>
      </dgm:prSet>
      <dgm:spPr/>
    </dgm:pt>
    <dgm:pt modelId="{C1143179-C38C-4CF7-AA3E-30B1E095C446}" type="pres">
      <dgm:prSet presAssocID="{415A4269-D255-4285-986B-64C8BD599A3B}" presName="item3" presStyleLbl="node1" presStyleIdx="2" presStyleCnt="3">
        <dgm:presLayoutVars>
          <dgm:bulletEnabled val="1"/>
        </dgm:presLayoutVars>
      </dgm:prSet>
      <dgm:spPr/>
    </dgm:pt>
    <dgm:pt modelId="{81675202-B1C1-409C-93BE-830B031CB4A8}" type="pres">
      <dgm:prSet presAssocID="{6BADE698-1830-4E62-A45B-3D8AD9B5D610}" presName="funnel" presStyleLbl="trAlignAcc1" presStyleIdx="0" presStyleCnt="1"/>
      <dgm:spPr/>
    </dgm:pt>
  </dgm:ptLst>
  <dgm:cxnLst>
    <dgm:cxn modelId="{93AD7213-72EA-45EF-BE6C-B21154F4A777}" srcId="{6BADE698-1830-4E62-A45B-3D8AD9B5D610}" destId="{87D9A42C-5E96-455E-AABB-FBC46C20F50F}" srcOrd="2" destOrd="0" parTransId="{84E8C470-A9CE-45CD-A3C0-07B432B0439E}" sibTransId="{CE65D165-9BD9-4B9B-B1D4-35C26C5FF649}"/>
    <dgm:cxn modelId="{EE69FD1D-BB04-4EF1-BF76-96047DEBBB1E}" type="presOf" srcId="{415A4269-D255-4285-986B-64C8BD599A3B}" destId="{A000607A-7C03-4484-9745-6121E5EA9ED8}" srcOrd="0" destOrd="0" presId="urn:microsoft.com/office/officeart/2005/8/layout/funnel1"/>
    <dgm:cxn modelId="{C3486079-EBFA-4413-A543-73C42FE18CCA}" srcId="{6BADE698-1830-4E62-A45B-3D8AD9B5D610}" destId="{1BE618F6-A084-4F4B-8887-415E47EF214E}" srcOrd="0" destOrd="0" parTransId="{F9DE40A3-C977-4068-A798-62EC8C729E65}" sibTransId="{655E97B5-F729-45AB-A88C-9A681EC95503}"/>
    <dgm:cxn modelId="{89CB1E95-5960-4B0D-9A2E-7E319552F3E0}" type="presOf" srcId="{E161A435-DFCE-499C-8FE4-83CA474FA658}" destId="{60CD6B52-E135-40D9-973B-346E545A2842}" srcOrd="0" destOrd="0" presId="urn:microsoft.com/office/officeart/2005/8/layout/funnel1"/>
    <dgm:cxn modelId="{1EAE24AC-8C71-4A61-A742-1603CFE1D3CD}" srcId="{6BADE698-1830-4E62-A45B-3D8AD9B5D610}" destId="{415A4269-D255-4285-986B-64C8BD599A3B}" srcOrd="3" destOrd="0" parTransId="{84804E2E-CE56-41E4-9D19-C7E5075A5223}" sibTransId="{AA9FB375-ECC6-4C7B-B293-669EC53215C6}"/>
    <dgm:cxn modelId="{9EDAB2AD-9C30-46F9-83C1-83CBCC658E75}" srcId="{6BADE698-1830-4E62-A45B-3D8AD9B5D610}" destId="{E161A435-DFCE-499C-8FE4-83CA474FA658}" srcOrd="1" destOrd="0" parTransId="{96316DCE-18AD-43C6-827F-E3391271313E}" sibTransId="{9545D95D-734A-4284-A4CD-26A1C309147B}"/>
    <dgm:cxn modelId="{0C177AE5-702C-40BD-B38B-9F62DFB6EB6F}" type="presOf" srcId="{87D9A42C-5E96-455E-AABB-FBC46C20F50F}" destId="{68B961D4-6352-480E-9F70-866C3FD32DCB}" srcOrd="0" destOrd="0" presId="urn:microsoft.com/office/officeart/2005/8/layout/funnel1"/>
    <dgm:cxn modelId="{51B4AAED-09ED-4B4A-AB01-5AB8B6488E80}" type="presOf" srcId="{1BE618F6-A084-4F4B-8887-415E47EF214E}" destId="{C1143179-C38C-4CF7-AA3E-30B1E095C446}" srcOrd="0" destOrd="0" presId="urn:microsoft.com/office/officeart/2005/8/layout/funnel1"/>
    <dgm:cxn modelId="{34D37EFC-C8FC-44F9-9DFF-54DEA6CAAC6E}" type="presOf" srcId="{6BADE698-1830-4E62-A45B-3D8AD9B5D610}" destId="{EB30D24A-29B3-44A0-B9BB-0BD96B451AA8}" srcOrd="0" destOrd="0" presId="urn:microsoft.com/office/officeart/2005/8/layout/funnel1"/>
    <dgm:cxn modelId="{60BDD9EA-6F7A-45EC-9497-8477DC5B0831}" type="presParOf" srcId="{EB30D24A-29B3-44A0-B9BB-0BD96B451AA8}" destId="{8CAE63DC-8B60-468C-A49D-927CE780526D}" srcOrd="0" destOrd="0" presId="urn:microsoft.com/office/officeart/2005/8/layout/funnel1"/>
    <dgm:cxn modelId="{3021BCC1-CE4B-4642-93A8-A3A115E0DCCE}" type="presParOf" srcId="{EB30D24A-29B3-44A0-B9BB-0BD96B451AA8}" destId="{424F1BF6-BB34-49A4-BE4C-6DFF6677A1A5}" srcOrd="1" destOrd="0" presId="urn:microsoft.com/office/officeart/2005/8/layout/funnel1"/>
    <dgm:cxn modelId="{92EA63C2-27B6-4DF8-9B35-380F52A91377}" type="presParOf" srcId="{EB30D24A-29B3-44A0-B9BB-0BD96B451AA8}" destId="{A000607A-7C03-4484-9745-6121E5EA9ED8}" srcOrd="2" destOrd="0" presId="urn:microsoft.com/office/officeart/2005/8/layout/funnel1"/>
    <dgm:cxn modelId="{642842A6-FC96-4238-B3CC-C76050C8A216}" type="presParOf" srcId="{EB30D24A-29B3-44A0-B9BB-0BD96B451AA8}" destId="{68B961D4-6352-480E-9F70-866C3FD32DCB}" srcOrd="3" destOrd="0" presId="urn:microsoft.com/office/officeart/2005/8/layout/funnel1"/>
    <dgm:cxn modelId="{A8CD01D1-F3B4-4411-8BD6-FAEA7BE4ECAB}" type="presParOf" srcId="{EB30D24A-29B3-44A0-B9BB-0BD96B451AA8}" destId="{60CD6B52-E135-40D9-973B-346E545A2842}" srcOrd="4" destOrd="0" presId="urn:microsoft.com/office/officeart/2005/8/layout/funnel1"/>
    <dgm:cxn modelId="{E996E620-1D58-4A2C-B9F7-BF0277586C0B}" type="presParOf" srcId="{EB30D24A-29B3-44A0-B9BB-0BD96B451AA8}" destId="{C1143179-C38C-4CF7-AA3E-30B1E095C446}" srcOrd="5" destOrd="0" presId="urn:microsoft.com/office/officeart/2005/8/layout/funnel1"/>
    <dgm:cxn modelId="{307216EF-C184-416E-BC2C-FE65123B905A}" type="presParOf" srcId="{EB30D24A-29B3-44A0-B9BB-0BD96B451AA8}" destId="{81675202-B1C1-409C-93BE-830B031CB4A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44B7-F003-4DA2-8A04-519ADB072678}">
      <dsp:nvSpPr>
        <dsp:cNvPr id="0" name=""/>
        <dsp:cNvSpPr/>
      </dsp:nvSpPr>
      <dsp:spPr>
        <a:xfrm rot="16200000">
          <a:off x="1837828" y="-1837828"/>
          <a:ext cx="1839151" cy="5514807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Adverse Drug Events and Toxicity</a:t>
          </a:r>
        </a:p>
      </dsp:txBody>
      <dsp:txXfrm rot="5400000">
        <a:off x="-1" y="1"/>
        <a:ext cx="5514807" cy="1379363"/>
      </dsp:txXfrm>
    </dsp:sp>
    <dsp:sp modelId="{3D328A15-E015-4C96-8E50-DB1FE4E65767}">
      <dsp:nvSpPr>
        <dsp:cNvPr id="0" name=""/>
        <dsp:cNvSpPr/>
      </dsp:nvSpPr>
      <dsp:spPr>
        <a:xfrm>
          <a:off x="5514807" y="0"/>
          <a:ext cx="5514807" cy="1839151"/>
        </a:xfrm>
        <a:prstGeom prst="round1Rect">
          <a:avLst/>
        </a:prstGeom>
        <a:gradFill rotWithShape="0">
          <a:gsLst>
            <a:gs pos="0">
              <a:schemeClr val="accent2">
                <a:hueOff val="397245"/>
                <a:satOff val="2304"/>
                <a:lumOff val="2288"/>
                <a:alphaOff val="0"/>
                <a:tint val="98000"/>
                <a:lumMod val="110000"/>
              </a:schemeClr>
            </a:gs>
            <a:gs pos="84000">
              <a:schemeClr val="accent2">
                <a:hueOff val="397245"/>
                <a:satOff val="2304"/>
                <a:lumOff val="228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/>
            <a:t>C. difficile </a:t>
          </a:r>
          <a:r>
            <a:rPr lang="en-US" sz="2400" i="0" kern="1200"/>
            <a:t>Infection</a:t>
          </a:r>
          <a:endParaRPr lang="en-US" sz="2400" kern="1200"/>
        </a:p>
      </dsp:txBody>
      <dsp:txXfrm>
        <a:off x="5514807" y="0"/>
        <a:ext cx="5514807" cy="1379363"/>
      </dsp:txXfrm>
    </dsp:sp>
    <dsp:sp modelId="{3209DA43-2259-46C5-8E0E-9E36BAC68570}">
      <dsp:nvSpPr>
        <dsp:cNvPr id="0" name=""/>
        <dsp:cNvSpPr/>
      </dsp:nvSpPr>
      <dsp:spPr>
        <a:xfrm rot="10800000">
          <a:off x="0" y="1839151"/>
          <a:ext cx="5514807" cy="1839151"/>
        </a:xfrm>
        <a:prstGeom prst="round1Rect">
          <a:avLst/>
        </a:prstGeom>
        <a:gradFill rotWithShape="0">
          <a:gsLst>
            <a:gs pos="0">
              <a:schemeClr val="accent2">
                <a:hueOff val="794490"/>
                <a:satOff val="4609"/>
                <a:lumOff val="4576"/>
                <a:alphaOff val="0"/>
                <a:tint val="98000"/>
                <a:lumMod val="110000"/>
              </a:schemeClr>
            </a:gs>
            <a:gs pos="84000">
              <a:schemeClr val="accent2">
                <a:hueOff val="794490"/>
                <a:satOff val="4609"/>
                <a:lumOff val="457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Antibiotic Resistant Pathogens</a:t>
          </a:r>
        </a:p>
      </dsp:txBody>
      <dsp:txXfrm rot="10800000">
        <a:off x="0" y="2298939"/>
        <a:ext cx="5514807" cy="1379363"/>
      </dsp:txXfrm>
    </dsp:sp>
    <dsp:sp modelId="{70436E17-D670-4528-8996-25A88E4AE44B}">
      <dsp:nvSpPr>
        <dsp:cNvPr id="0" name=""/>
        <dsp:cNvSpPr/>
      </dsp:nvSpPr>
      <dsp:spPr>
        <a:xfrm rot="5400000">
          <a:off x="7352635" y="1323"/>
          <a:ext cx="1839151" cy="5514807"/>
        </a:xfrm>
        <a:prstGeom prst="round1Rect">
          <a:avLst/>
        </a:prstGeom>
        <a:gradFill rotWithShape="0">
          <a:gsLst>
            <a:gs pos="0">
              <a:schemeClr val="accent2">
                <a:hueOff val="1191735"/>
                <a:satOff val="6913"/>
                <a:lumOff val="6864"/>
                <a:alphaOff val="0"/>
                <a:tint val="98000"/>
                <a:lumMod val="110000"/>
              </a:schemeClr>
            </a:gs>
            <a:gs pos="84000">
              <a:schemeClr val="accent2">
                <a:hueOff val="1191735"/>
                <a:satOff val="6913"/>
                <a:lumOff val="686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Excess Mortality and Costs</a:t>
          </a:r>
        </a:p>
      </dsp:txBody>
      <dsp:txXfrm rot="-5400000">
        <a:off x="5514807" y="2298939"/>
        <a:ext cx="5514807" cy="1379363"/>
      </dsp:txXfrm>
    </dsp:sp>
    <dsp:sp modelId="{E3E6C591-659D-45DC-81C9-FD250CC614E6}">
      <dsp:nvSpPr>
        <dsp:cNvPr id="0" name=""/>
        <dsp:cNvSpPr/>
      </dsp:nvSpPr>
      <dsp:spPr>
        <a:xfrm>
          <a:off x="3860365" y="1379363"/>
          <a:ext cx="3308884" cy="919575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Inappropriate Antibiotic Use</a:t>
          </a:r>
        </a:p>
      </dsp:txBody>
      <dsp:txXfrm>
        <a:off x="3905255" y="1424253"/>
        <a:ext cx="3219104" cy="829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FA184-92BF-410E-8B63-216B1753F49E}">
      <dsp:nvSpPr>
        <dsp:cNvPr id="0" name=""/>
        <dsp:cNvSpPr/>
      </dsp:nvSpPr>
      <dsp:spPr>
        <a:xfrm>
          <a:off x="0" y="42429"/>
          <a:ext cx="6048310" cy="725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Improves Patient Outcomes</a:t>
          </a:r>
        </a:p>
      </dsp:txBody>
      <dsp:txXfrm>
        <a:off x="35411" y="77840"/>
        <a:ext cx="5977488" cy="654577"/>
      </dsp:txXfrm>
    </dsp:sp>
    <dsp:sp modelId="{3DDC44CE-2D3E-46BB-B9BE-607253F9F1A2}">
      <dsp:nvSpPr>
        <dsp:cNvPr id="0" name=""/>
        <dsp:cNvSpPr/>
      </dsp:nvSpPr>
      <dsp:spPr>
        <a:xfrm>
          <a:off x="0" y="857109"/>
          <a:ext cx="6048310" cy="725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Decreases Antimicrobial Resistance</a:t>
          </a:r>
          <a:endParaRPr lang="en-US" sz="3100" kern="1200" dirty="0"/>
        </a:p>
      </dsp:txBody>
      <dsp:txXfrm>
        <a:off x="35411" y="892520"/>
        <a:ext cx="5977488" cy="654577"/>
      </dsp:txXfrm>
    </dsp:sp>
    <dsp:sp modelId="{4A1A66CF-04E8-421F-ADD4-B09BE2E7DB1D}">
      <dsp:nvSpPr>
        <dsp:cNvPr id="0" name=""/>
        <dsp:cNvSpPr/>
      </dsp:nvSpPr>
      <dsp:spPr>
        <a:xfrm>
          <a:off x="0" y="1671789"/>
          <a:ext cx="6048310" cy="725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Decreases Adverse Effects</a:t>
          </a:r>
        </a:p>
      </dsp:txBody>
      <dsp:txXfrm>
        <a:off x="35411" y="1707200"/>
        <a:ext cx="5977488" cy="654577"/>
      </dsp:txXfrm>
    </dsp:sp>
    <dsp:sp modelId="{9FD36013-13B3-4010-966F-D595FB0D8055}">
      <dsp:nvSpPr>
        <dsp:cNvPr id="0" name=""/>
        <dsp:cNvSpPr/>
      </dsp:nvSpPr>
      <dsp:spPr>
        <a:xfrm>
          <a:off x="0" y="2486469"/>
          <a:ext cx="6048310" cy="7253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Decreases Costs</a:t>
          </a:r>
          <a:endParaRPr lang="en-US" sz="3100" kern="1200" dirty="0"/>
        </a:p>
      </dsp:txBody>
      <dsp:txXfrm>
        <a:off x="35411" y="2521880"/>
        <a:ext cx="5977488" cy="654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E63DC-8B60-468C-A49D-927CE780526D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F1BF6-BB34-49A4-BE4C-6DFF6677A1A5}">
      <dsp:nvSpPr>
        <dsp:cNvPr id="0" name=""/>
        <dsp:cNvSpPr/>
      </dsp:nvSpPr>
      <dsp:spPr>
        <a:xfrm>
          <a:off x="2730500" y="2911652"/>
          <a:ext cx="635000" cy="48605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0607A-7C03-4484-9745-6121E5EA9ED8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2"/>
              </a:solidFill>
            </a:rPr>
            <a:t>USE PO!</a:t>
          </a:r>
        </a:p>
      </dsp:txBody>
      <dsp:txXfrm>
        <a:off x="1524000" y="3276600"/>
        <a:ext cx="3048000" cy="762000"/>
      </dsp:txXfrm>
    </dsp:sp>
    <dsp:sp modelId="{68B961D4-6352-480E-9F70-866C3FD32DCB}">
      <dsp:nvSpPr>
        <dsp:cNvPr id="0" name=""/>
        <dsp:cNvSpPr/>
      </dsp:nvSpPr>
      <dsp:spPr>
        <a:xfrm>
          <a:off x="2595880" y="1390904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Pt on orals</a:t>
          </a:r>
        </a:p>
      </dsp:txBody>
      <dsp:txXfrm>
        <a:off x="2763268" y="1558292"/>
        <a:ext cx="808224" cy="808224"/>
      </dsp:txXfrm>
    </dsp:sp>
    <dsp:sp modelId="{60CD6B52-E135-40D9-973B-346E545A2842}">
      <dsp:nvSpPr>
        <dsp:cNvPr id="0" name=""/>
        <dsp:cNvSpPr/>
      </dsp:nvSpPr>
      <dsp:spPr>
        <a:xfrm>
          <a:off x="1778000" y="533399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Gut works</a:t>
          </a:r>
        </a:p>
      </dsp:txBody>
      <dsp:txXfrm>
        <a:off x="1945388" y="700787"/>
        <a:ext cx="808224" cy="808224"/>
      </dsp:txXfrm>
    </dsp:sp>
    <dsp:sp modelId="{C1143179-C38C-4CF7-AA3E-30B1E095C446}">
      <dsp:nvSpPr>
        <dsp:cNvPr id="0" name=""/>
        <dsp:cNvSpPr/>
      </dsp:nvSpPr>
      <dsp:spPr>
        <a:xfrm>
          <a:off x="2946400" y="257047"/>
          <a:ext cx="1143000" cy="1143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Infection treatable w/ PO</a:t>
          </a:r>
        </a:p>
      </dsp:txBody>
      <dsp:txXfrm>
        <a:off x="3113788" y="424435"/>
        <a:ext cx="808224" cy="808224"/>
      </dsp:txXfrm>
    </dsp:sp>
    <dsp:sp modelId="{81675202-B1C1-409C-93BE-830B031CB4A8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0.2254</cdr:x>
      <cdr:y>0.01674</cdr:y>
    </cdr:from>
    <cdr:to>
      <cdr:x>0.83202</cdr:x>
      <cdr:y>0.11396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FBB931A-DD8F-A7FC-8989-10C1DE9F7F52}"/>
            </a:ext>
          </a:extLst>
        </cdr:cNvPr>
        <cdr:cNvSpPr txBox="1"/>
      </cdr:nvSpPr>
      <cdr:spPr>
        <a:xfrm xmlns:a="http://schemas.openxmlformats.org/drawingml/2006/main">
          <a:off x="1463472" y="45926"/>
          <a:ext cx="3938707" cy="266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rPr>
            <a:t>Carbapenemase Testing and Positivity Rate</a:t>
          </a:r>
          <a:endParaRPr lang="en-US" sz="140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D0B2-A150-4AD2-8507-E82F8FFF34A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1C47-A70D-4B9C-A12A-3C977E68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MRSA, PSAR don’t hide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0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2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1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Pharmacy CPA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895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895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895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8957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895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895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895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8957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8957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95783-9E4B-4E42-AA33-E7FF038CDB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89574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17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Asymptomatic bacteriuria</a:t>
            </a:r>
          </a:p>
          <a:p>
            <a:r>
              <a:rPr lang="en-US" dirty="0"/>
              <a:t>Foley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Antibiotics</a:t>
            </a:r>
            <a:r>
              <a:rPr lang="en-US" b="0" baseline="0" dirty="0">
                <a:solidFill>
                  <a:schemeClr val="bg1">
                    <a:lumMod val="65000"/>
                  </a:schemeClr>
                </a:solidFill>
              </a:rPr>
              <a:t> are unlike any other drug, in that the use of the agent in one patient can compromise its effectiveness in another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6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58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cephalosporins restricted except CTX for meningitis/gonorrhea, cefotaxime for SBP, cefazolin for surgical prophy</a:t>
            </a:r>
          </a:p>
          <a:p>
            <a:r>
              <a:rPr lang="en-US" dirty="0" err="1"/>
              <a:t>Imi</a:t>
            </a:r>
            <a:r>
              <a:rPr lang="en-US" dirty="0"/>
              <a:t> restricted except for ICUs for 72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1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Houston teaching hospital: prior auth requiring ID physician approval for above IV </a:t>
            </a:r>
            <a:r>
              <a:rPr lang="en-US" dirty="0" err="1"/>
              <a:t>abx</a:t>
            </a:r>
            <a:endParaRPr lang="en-US" dirty="0"/>
          </a:p>
          <a:p>
            <a:r>
              <a:rPr lang="en-US" dirty="0"/>
              <a:t>Also $800K in savings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6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BJH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Letters to all physicians/pharmacists, in-person education, pocket-sized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 of empiric treatment of common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infxns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enforced by review/feedback. Targeted high CDI risk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23% and 54% reduction in total and targeted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abx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consumption, CDI decreased by 60%</a:t>
            </a:r>
          </a:p>
          <a:p>
            <a:pPr eaLnBrk="1" hangingPunct="1">
              <a:spcBef>
                <a:spcPct val="0"/>
              </a:spcBef>
            </a:pPr>
            <a:endParaRPr lang="en-US" b="1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4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University of Pennsylvania</a:t>
            </a:r>
          </a:p>
          <a:p>
            <a:r>
              <a:rPr lang="en-US" dirty="0"/>
              <a:t>Appropriate therapy: followed </a:t>
            </a:r>
            <a:r>
              <a:rPr lang="en-US" dirty="0" err="1"/>
              <a:t>insitutition</a:t>
            </a:r>
            <a:r>
              <a:rPr lang="en-US" dirty="0"/>
              <a:t> guidelines, allergies/renal dose adjustment/appropriate for discharge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4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Gram stain</a:t>
            </a:r>
          </a:p>
          <a:p>
            <a:r>
              <a:rPr lang="en-US" dirty="0"/>
              <a:t>48-72 hours de-escalation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01C47-A70D-4B9C-A12A-3C977E68E2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1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1"/>
            <a:ext cx="10363200" cy="1470025"/>
          </a:xfrm>
        </p:spPr>
        <p:txBody>
          <a:bodyPr/>
          <a:lstStyle>
            <a:lvl1pPr>
              <a:defRPr>
                <a:solidFill>
                  <a:srgbClr val="FCF05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8194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2401" y="6356351"/>
            <a:ext cx="83312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0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5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9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7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55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26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1158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1" y="6356351"/>
            <a:ext cx="8331200" cy="365125"/>
          </a:xfrm>
        </p:spPr>
        <p:txBody>
          <a:bodyPr/>
          <a:lstStyle>
            <a:lvl1pPr>
              <a:defRPr sz="1200">
                <a:solidFill>
                  <a:srgbClr val="1008A8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1158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3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480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1" y="6356351"/>
            <a:ext cx="8432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400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299200" y="1219200"/>
            <a:ext cx="5588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39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1" y="6356351"/>
            <a:ext cx="8432800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6400" y="76200"/>
            <a:ext cx="11480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1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1" y="6356351"/>
            <a:ext cx="8432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06400" y="1143000"/>
            <a:ext cx="11480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3581400"/>
            <a:ext cx="114808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228600"/>
            <a:ext cx="11480800" cy="838200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FCF05A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6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20801" y="6356351"/>
            <a:ext cx="8432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6400" y="76200"/>
            <a:ext cx="11480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CF0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06400" y="3657600"/>
            <a:ext cx="114808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89631" y="1143000"/>
            <a:ext cx="114808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6096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20801" y="1981200"/>
            <a:ext cx="468488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6313" y="1981200"/>
            <a:ext cx="46848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6313" y="4114800"/>
            <a:ext cx="4684889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39141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2A8F2-8A66-42B7-9989-CDE4339A0D2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2632C3FB-E882-4DEE-8923-DCF659958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7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file://localhost/Users/kelly/Desktop/LS-logo-clr-lft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rgbClr val="0B0050"/>
            </a:gs>
            <a:gs pos="57000">
              <a:srgbClr val="0C067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1074400" cy="472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356351"/>
            <a:ext cx="9700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074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lowchart: Document 7"/>
          <p:cNvSpPr/>
          <p:nvPr/>
        </p:nvSpPr>
        <p:spPr>
          <a:xfrm flipH="1" flipV="1">
            <a:off x="0" y="6019800"/>
            <a:ext cx="12192000" cy="8382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LS-logo-clr-lft.png" descr="/Users/kelly/Desktop/LS-logo-clr-lft.png"/>
          <p:cNvPicPr>
            <a:picLocks noChangeAspect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6172201"/>
            <a:ext cx="2209740" cy="5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73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CF0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825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FBBA-4816-F5FF-3037-B2AE39CEB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Antimicrobial Stewardship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31A8B-1B86-1015-1804-4F1E84D77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Michelle Potter, PharmD, BCIDP</a:t>
            </a:r>
          </a:p>
        </p:txBody>
      </p:sp>
    </p:spTree>
    <p:extLst>
      <p:ext uri="{BB962C8B-B14F-4D97-AF65-F5344CB8AC3E}">
        <p14:creationId xmlns:p14="http://schemas.microsoft.com/office/powerpoint/2010/main" val="397471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720C-BCA8-E437-2DF2-235887A7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Multidisciplinary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00BB-ABB1-C90C-2ABA-5FA2C7C1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Antimicrobial stewardship requires a multidisciplinary approach</a:t>
            </a:r>
          </a:p>
          <a:p>
            <a:r>
              <a:rPr lang="en-US" dirty="0"/>
              <a:t>Everyone involved in patient care can contribute to antimicrobial stewardship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97FA26-F029-42F3-E9F7-0E9C49CF1010}"/>
              </a:ext>
            </a:extLst>
          </p:cNvPr>
          <p:cNvGrpSpPr/>
          <p:nvPr/>
        </p:nvGrpSpPr>
        <p:grpSpPr>
          <a:xfrm>
            <a:off x="2298246" y="3097765"/>
            <a:ext cx="7595505" cy="3356978"/>
            <a:chOff x="2530774" y="1412256"/>
            <a:chExt cx="4082450" cy="4033486"/>
          </a:xfrm>
          <a:solidFill>
            <a:schemeClr val="accent2"/>
          </a:solidFill>
        </p:grpSpPr>
        <p:sp>
          <p:nvSpPr>
            <p:cNvPr id="5" name="Freeform 56">
              <a:extLst>
                <a:ext uri="{FF2B5EF4-FFF2-40B4-BE49-F238E27FC236}">
                  <a16:creationId xmlns:a16="http://schemas.microsoft.com/office/drawing/2014/main" id="{25564B83-E73C-8E2C-3F0D-BD25A6F2D214}"/>
                </a:ext>
              </a:extLst>
            </p:cNvPr>
            <p:cNvSpPr/>
            <p:nvPr/>
          </p:nvSpPr>
          <p:spPr>
            <a:xfrm rot="19800000">
              <a:off x="3474943" y="3874748"/>
              <a:ext cx="776967" cy="25377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776966" y="12688"/>
                  </a:moveTo>
                  <a:lnTo>
                    <a:pt x="0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8" tIns="-6736" rIns="381760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6" name="Freeform 50">
              <a:extLst>
                <a:ext uri="{FF2B5EF4-FFF2-40B4-BE49-F238E27FC236}">
                  <a16:creationId xmlns:a16="http://schemas.microsoft.com/office/drawing/2014/main" id="{897E855A-F78A-BAF8-AC64-2A50A97DD232}"/>
                </a:ext>
              </a:extLst>
            </p:cNvPr>
            <p:cNvSpPr/>
            <p:nvPr/>
          </p:nvSpPr>
          <p:spPr>
            <a:xfrm rot="1800000">
              <a:off x="4892089" y="3874749"/>
              <a:ext cx="776966" cy="25376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0" y="12688"/>
                  </a:moveTo>
                  <a:lnTo>
                    <a:pt x="776966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9" tIns="-6736" rIns="381758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7" name="Freeform 46">
              <a:extLst>
                <a:ext uri="{FF2B5EF4-FFF2-40B4-BE49-F238E27FC236}">
                  <a16:creationId xmlns:a16="http://schemas.microsoft.com/office/drawing/2014/main" id="{03B674E8-B962-9F8B-B928-15EA86905F46}"/>
                </a:ext>
              </a:extLst>
            </p:cNvPr>
            <p:cNvSpPr/>
            <p:nvPr/>
          </p:nvSpPr>
          <p:spPr>
            <a:xfrm rot="18600000">
              <a:off x="4539452" y="2817457"/>
              <a:ext cx="1053505" cy="43110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0" y="12688"/>
                  </a:moveTo>
                  <a:lnTo>
                    <a:pt x="776966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9" tIns="-6736" rIns="381758" bIns="-6737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0881EE5B-29DD-D4E6-AA82-59B198D39CE9}"/>
                </a:ext>
              </a:extLst>
            </p:cNvPr>
            <p:cNvSpPr/>
            <p:nvPr/>
          </p:nvSpPr>
          <p:spPr>
            <a:xfrm>
              <a:off x="4142293" y="3048636"/>
              <a:ext cx="859412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Antimicrobial</a:t>
              </a:r>
              <a:r>
                <a:rPr lang="en-US" sz="1600" b="1" dirty="0">
                  <a:solidFill>
                    <a:srgbClr val="FCF05A"/>
                  </a:solidFill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</a:rPr>
                <a:t>Stewardship</a:t>
              </a: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97272531-E1D3-F6CC-B98D-FBB6AC77F1F4}"/>
                </a:ext>
              </a:extLst>
            </p:cNvPr>
            <p:cNvSpPr/>
            <p:nvPr/>
          </p:nvSpPr>
          <p:spPr>
            <a:xfrm rot="16200000">
              <a:off x="4183516" y="2647464"/>
              <a:ext cx="776966" cy="25376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0" y="12688"/>
                  </a:moveTo>
                  <a:lnTo>
                    <a:pt x="776966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8" tIns="-6737" rIns="381759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dirty="0"/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A01E2A12-17B1-60BC-A6D7-8423EBD6CFA8}"/>
                </a:ext>
              </a:extLst>
            </p:cNvPr>
            <p:cNvSpPr/>
            <p:nvPr/>
          </p:nvSpPr>
          <p:spPr>
            <a:xfrm>
              <a:off x="4142293" y="1412256"/>
              <a:ext cx="859412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ID Physician</a:t>
              </a: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8BA9663E-BF93-B2CE-8E30-5C4837710D53}"/>
                </a:ext>
              </a:extLst>
            </p:cNvPr>
            <p:cNvSpPr/>
            <p:nvPr/>
          </p:nvSpPr>
          <p:spPr>
            <a:xfrm>
              <a:off x="5194138" y="1740112"/>
              <a:ext cx="859412" cy="914397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bg1"/>
                  </a:solidFill>
                </a:rPr>
                <a:t>ID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Pharmacist and Pharmacists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B59AED60-2F81-7325-1728-5A21BC45EDC5}"/>
                </a:ext>
              </a:extLst>
            </p:cNvPr>
            <p:cNvSpPr/>
            <p:nvPr/>
          </p:nvSpPr>
          <p:spPr>
            <a:xfrm rot="21000000">
              <a:off x="4989276" y="3323577"/>
              <a:ext cx="776966" cy="25376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0" y="12688"/>
                  </a:moveTo>
                  <a:lnTo>
                    <a:pt x="776966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9" tIns="-6736" rIns="381758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F435F0EC-FBAD-E98B-F9E7-E1D87EF76EF6}"/>
                </a:ext>
              </a:extLst>
            </p:cNvPr>
            <p:cNvSpPr/>
            <p:nvPr/>
          </p:nvSpPr>
          <p:spPr>
            <a:xfrm>
              <a:off x="5753812" y="2764482"/>
              <a:ext cx="859412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Infection Prevention</a:t>
              </a: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0055513B-FF4F-4E14-526F-6A2CD76C99F9}"/>
                </a:ext>
              </a:extLst>
            </p:cNvPr>
            <p:cNvSpPr/>
            <p:nvPr/>
          </p:nvSpPr>
          <p:spPr>
            <a:xfrm>
              <a:off x="5559439" y="3866826"/>
              <a:ext cx="859412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solidFill>
                    <a:schemeClr val="bg1"/>
                  </a:solidFill>
                </a:rPr>
                <a:t>Microbiology</a:t>
              </a: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84FACFE9-7AD5-4C8B-4E52-ECAEECA4A448}"/>
                </a:ext>
              </a:extLst>
            </p:cNvPr>
            <p:cNvSpPr/>
            <p:nvPr/>
          </p:nvSpPr>
          <p:spPr>
            <a:xfrm rot="4200000">
              <a:off x="4418227" y="4288339"/>
              <a:ext cx="891065" cy="24267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0" y="12688"/>
                  </a:moveTo>
                  <a:lnTo>
                    <a:pt x="776966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9" tIns="-6737" rIns="381758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3B7126BF-7333-472D-A01B-DEE643A299D6}"/>
                </a:ext>
              </a:extLst>
            </p:cNvPr>
            <p:cNvSpPr/>
            <p:nvPr/>
          </p:nvSpPr>
          <p:spPr>
            <a:xfrm>
              <a:off x="4701968" y="4586330"/>
              <a:ext cx="859412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solidFill>
                    <a:schemeClr val="bg1"/>
                  </a:solidFill>
                </a:rPr>
                <a:t>Primary Medical Provider(s)</a:t>
              </a:r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7E546C75-37A2-656B-93BA-8D3E4EA212E0}"/>
                </a:ext>
              </a:extLst>
            </p:cNvPr>
            <p:cNvSpPr/>
            <p:nvPr/>
          </p:nvSpPr>
          <p:spPr>
            <a:xfrm rot="17400000">
              <a:off x="3896056" y="4242323"/>
              <a:ext cx="790925" cy="23781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776966" y="12688"/>
                  </a:moveTo>
                  <a:lnTo>
                    <a:pt x="0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8" tIns="-6736" rIns="381760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F2F0855C-ECA6-EF97-E630-7201CB6B9213}"/>
                </a:ext>
              </a:extLst>
            </p:cNvPr>
            <p:cNvSpPr/>
            <p:nvPr/>
          </p:nvSpPr>
          <p:spPr>
            <a:xfrm>
              <a:off x="3582618" y="4586330"/>
              <a:ext cx="859412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solidFill>
                    <a:schemeClr val="bg1"/>
                  </a:solidFill>
                </a:rPr>
                <a:t>Nursing</a:t>
              </a:r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37607448-E7E1-048B-1088-833062C5F9EC}"/>
                </a:ext>
              </a:extLst>
            </p:cNvPr>
            <p:cNvSpPr/>
            <p:nvPr/>
          </p:nvSpPr>
          <p:spPr>
            <a:xfrm>
              <a:off x="2629863" y="3866826"/>
              <a:ext cx="954696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Hospital Epidemiologist </a:t>
              </a:r>
            </a:p>
          </p:txBody>
        </p:sp>
        <p:sp>
          <p:nvSpPr>
            <p:cNvPr id="20" name="Freeform 58">
              <a:extLst>
                <a:ext uri="{FF2B5EF4-FFF2-40B4-BE49-F238E27FC236}">
                  <a16:creationId xmlns:a16="http://schemas.microsoft.com/office/drawing/2014/main" id="{F58CB529-21D9-93DF-0C41-1CF69FEEC5E6}"/>
                </a:ext>
              </a:extLst>
            </p:cNvPr>
            <p:cNvSpPr/>
            <p:nvPr/>
          </p:nvSpPr>
          <p:spPr>
            <a:xfrm rot="22200000">
              <a:off x="3377756" y="3323576"/>
              <a:ext cx="776967" cy="25377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776966" y="12688"/>
                  </a:moveTo>
                  <a:lnTo>
                    <a:pt x="0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60" tIns="-6736" rIns="381758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63EC9D50-0538-7B95-ED4F-4C26378ACC7C}"/>
                </a:ext>
              </a:extLst>
            </p:cNvPr>
            <p:cNvSpPr/>
            <p:nvPr/>
          </p:nvSpPr>
          <p:spPr>
            <a:xfrm>
              <a:off x="2530774" y="2764482"/>
              <a:ext cx="859412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Information Technology Specialist</a:t>
              </a:r>
            </a:p>
          </p:txBody>
        </p:sp>
        <p:sp>
          <p:nvSpPr>
            <p:cNvPr id="22" name="Freeform 60">
              <a:extLst>
                <a:ext uri="{FF2B5EF4-FFF2-40B4-BE49-F238E27FC236}">
                  <a16:creationId xmlns:a16="http://schemas.microsoft.com/office/drawing/2014/main" id="{809BC279-4BE1-363E-B3AF-C575324B1DE6}"/>
                </a:ext>
              </a:extLst>
            </p:cNvPr>
            <p:cNvSpPr/>
            <p:nvPr/>
          </p:nvSpPr>
          <p:spPr>
            <a:xfrm rot="3000000">
              <a:off x="3529472" y="2805055"/>
              <a:ext cx="1017888" cy="67914"/>
            </a:xfrm>
            <a:custGeom>
              <a:avLst/>
              <a:gdLst>
                <a:gd name="connsiteX0" fmla="*/ 0 w 776966"/>
                <a:gd name="connsiteY0" fmla="*/ 12688 h 25376"/>
                <a:gd name="connsiteX1" fmla="*/ 776966 w 776966"/>
                <a:gd name="connsiteY1" fmla="*/ 12688 h 2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6966" h="25376">
                  <a:moveTo>
                    <a:pt x="776966" y="12688"/>
                  </a:moveTo>
                  <a:lnTo>
                    <a:pt x="0" y="12688"/>
                  </a:lnTo>
                </a:path>
              </a:pathLst>
            </a:custGeom>
            <a:grp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759" tIns="-6736" rIns="381758" bIns="-6736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28C2D05B-9A2D-4E3A-0281-4545E02969A4}"/>
                </a:ext>
              </a:extLst>
            </p:cNvPr>
            <p:cNvSpPr/>
            <p:nvPr/>
          </p:nvSpPr>
          <p:spPr>
            <a:xfrm>
              <a:off x="3026217" y="1795097"/>
              <a:ext cx="923644" cy="859412"/>
            </a:xfrm>
            <a:custGeom>
              <a:avLst/>
              <a:gdLst>
                <a:gd name="connsiteX0" fmla="*/ 0 w 859412"/>
                <a:gd name="connsiteY0" fmla="*/ 429706 h 859412"/>
                <a:gd name="connsiteX1" fmla="*/ 429706 w 859412"/>
                <a:gd name="connsiteY1" fmla="*/ 0 h 859412"/>
                <a:gd name="connsiteX2" fmla="*/ 859412 w 859412"/>
                <a:gd name="connsiteY2" fmla="*/ 429706 h 859412"/>
                <a:gd name="connsiteX3" fmla="*/ 429706 w 859412"/>
                <a:gd name="connsiteY3" fmla="*/ 859412 h 859412"/>
                <a:gd name="connsiteX4" fmla="*/ 0 w 859412"/>
                <a:gd name="connsiteY4" fmla="*/ 429706 h 8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412" h="859412">
                  <a:moveTo>
                    <a:pt x="0" y="429706"/>
                  </a:moveTo>
                  <a:cubicBezTo>
                    <a:pt x="0" y="192386"/>
                    <a:pt x="192386" y="0"/>
                    <a:pt x="429706" y="0"/>
                  </a:cubicBezTo>
                  <a:cubicBezTo>
                    <a:pt x="667026" y="0"/>
                    <a:pt x="859412" y="192386"/>
                    <a:pt x="859412" y="429706"/>
                  </a:cubicBezTo>
                  <a:cubicBezTo>
                    <a:pt x="859412" y="667026"/>
                    <a:pt x="667026" y="859412"/>
                    <a:pt x="429706" y="859412"/>
                  </a:cubicBezTo>
                  <a:cubicBezTo>
                    <a:pt x="192386" y="859412"/>
                    <a:pt x="0" y="667026"/>
                    <a:pt x="0" y="429706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018" tIns="136018" rIns="136018" bIns="13601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Hospital 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91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062B-66A4-28E6-1DA8-A2F8B055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stewardship Matter?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EF32-2FE6-35C7-82FC-7CB3708036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A97CA5D-BCDD-4F61-B77F-34068368B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80117C-7F39-43C5-86D0-1B3E99AB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C91810-1430-8220-EB87-5CC360A2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Consequences of Antibiotic Misuse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A9BB93-2DF4-4EFD-94C3-A0CC895CD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B3C702-83B2-4274-BF5A-C42475E28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7BEE93-7680-4E07-8B35-53D4D53F2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626784A-218C-4257-AC79-DD5BC6EF9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C17D645-022C-AD26-FD50-64621CF3F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58260"/>
              </p:ext>
            </p:extLst>
          </p:nvPr>
        </p:nvGraphicFramePr>
        <p:xfrm>
          <a:off x="581193" y="2418112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37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C8B8-C891-298B-1E37-1775AE2E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Antibiotic Resistance</a:t>
            </a:r>
          </a:p>
        </p:txBody>
      </p:sp>
      <p:pic>
        <p:nvPicPr>
          <p:cNvPr id="1026" name="Picture 2" descr="Chart: Deaths From Drug-Resistant Infections Set To Skyrocket | Statista">
            <a:extLst>
              <a:ext uri="{FF2B5EF4-FFF2-40B4-BE49-F238E27FC236}">
                <a16:creationId xmlns:a16="http://schemas.microsoft.com/office/drawing/2014/main" id="{0851225E-703F-B466-146C-2DA64062D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773" y="1998305"/>
            <a:ext cx="4542453" cy="45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D049E1-1CD7-9269-AD70-69D8EA07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695" y="6611779"/>
            <a:ext cx="34083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https://www.statista.com/chart/3095/drug-resistant-infections/</a:t>
            </a:r>
          </a:p>
        </p:txBody>
      </p:sp>
    </p:spTree>
    <p:extLst>
      <p:ext uri="{BB962C8B-B14F-4D97-AF65-F5344CB8AC3E}">
        <p14:creationId xmlns:p14="http://schemas.microsoft.com/office/powerpoint/2010/main" val="374191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FFF-16F0-142D-3174-315945CF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Antibiotic Resistance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2998806-A793-C226-E8D6-B7151972D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648093"/>
              </p:ext>
            </p:extLst>
          </p:nvPr>
        </p:nvGraphicFramePr>
        <p:xfrm>
          <a:off x="580858" y="2161974"/>
          <a:ext cx="110299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499572347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510663087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16743511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Organism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 Antibiogram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 Antibiogram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28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Acinetobacter </a:t>
                      </a:r>
                      <a:r>
                        <a:rPr lang="en-US" i="1" dirty="0" err="1"/>
                        <a:t>baumanii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47% CRAB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 CRAB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1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Klebsiella pneumoniae </a:t>
                      </a:r>
                      <a:r>
                        <a:rPr lang="en-US" i="0" dirty="0"/>
                        <a:t>non-urine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 ESBL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35% ESBL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941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Klebsiella pneumoniae </a:t>
                      </a:r>
                      <a:r>
                        <a:rPr lang="en-US" i="0" dirty="0"/>
                        <a:t>non-urine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 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 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8822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24AAD8E-CC6D-B772-2583-026C9E9F1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1786309"/>
              </p:ext>
            </p:extLst>
          </p:nvPr>
        </p:nvGraphicFramePr>
        <p:xfrm>
          <a:off x="1" y="4230203"/>
          <a:ext cx="6096000" cy="2160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080D970-4818-E277-82DC-40EEA09EFB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148391"/>
              </p:ext>
            </p:extLst>
          </p:nvPr>
        </p:nvGraphicFramePr>
        <p:xfrm>
          <a:off x="6208295" y="4230203"/>
          <a:ext cx="5902943" cy="208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B85D52F-D308-620D-387E-517893100D72}"/>
              </a:ext>
            </a:extLst>
          </p:cNvPr>
          <p:cNvSpPr txBox="1"/>
          <p:nvPr/>
        </p:nvSpPr>
        <p:spPr>
          <a:xfrm>
            <a:off x="4603917" y="3830000"/>
            <a:ext cx="280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AZ Banner Health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248D2-AA7D-A661-6F88-A9C622161263}"/>
              </a:ext>
            </a:extLst>
          </p:cNvPr>
          <p:cNvSpPr txBox="1"/>
          <p:nvPr/>
        </p:nvSpPr>
        <p:spPr>
          <a:xfrm>
            <a:off x="4692065" y="1792642"/>
            <a:ext cx="280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BUMCP Antibiogram</a:t>
            </a:r>
          </a:p>
        </p:txBody>
      </p:sp>
    </p:spTree>
    <p:extLst>
      <p:ext uri="{BB962C8B-B14F-4D97-AF65-F5344CB8AC3E}">
        <p14:creationId xmlns:p14="http://schemas.microsoft.com/office/powerpoint/2010/main" val="1640826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9B98D-349F-9DD0-1A73-5A600E62E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Carbapenem Use Increases Risk of Carbapenem Resistance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BC512-E378-596A-58AB-F30A0CE1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Single center study: changes to restricted antimicrobial policy due to ESBL outbreak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AE8640A-7346-1EE1-35C5-C26442E0A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683835"/>
              </p:ext>
            </p:extLst>
          </p:nvPr>
        </p:nvGraphicFramePr>
        <p:xfrm>
          <a:off x="646921" y="3429000"/>
          <a:ext cx="10898156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2208226920"/>
                    </a:ext>
                  </a:extLst>
                </a:gridCol>
                <a:gridCol w="2248678">
                  <a:extLst>
                    <a:ext uri="{9D8B030D-6E8A-4147-A177-3AD203B41FA5}">
                      <a16:colId xmlns:a16="http://schemas.microsoft.com/office/drawing/2014/main" val="3177960135"/>
                    </a:ext>
                  </a:extLst>
                </a:gridCol>
                <a:gridCol w="2080726">
                  <a:extLst>
                    <a:ext uri="{9D8B030D-6E8A-4147-A177-3AD203B41FA5}">
                      <a16:colId xmlns:a16="http://schemas.microsoft.com/office/drawing/2014/main" val="1356435879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396789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Change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1502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Cephalosporin Use (gm/month)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5508 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1106 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57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Imipenem Use (gm/month)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197 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474 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+ 141%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772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Ceftazidime R Klebsiella (#)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1327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Imipenem R Pseudomonas (#)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+69%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22891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781A00-A142-D549-E0C0-BCD2D360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8979" y="6611779"/>
            <a:ext cx="21804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Rahal JJ et al. </a:t>
            </a:r>
            <a:r>
              <a:rPr lang="en-US" sz="1000" i="1" dirty="0">
                <a:solidFill>
                  <a:prstClr val="black"/>
                </a:solidFill>
                <a:ea typeface="Osaka"/>
                <a:cs typeface="Arial" pitchFamily="34" charset="0"/>
              </a:rPr>
              <a:t>JAMA</a:t>
            </a:r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. 1998;280:1233-37.</a:t>
            </a:r>
          </a:p>
        </p:txBody>
      </p:sp>
    </p:spTree>
    <p:extLst>
      <p:ext uri="{BB962C8B-B14F-4D97-AF65-F5344CB8AC3E}">
        <p14:creationId xmlns:p14="http://schemas.microsoft.com/office/powerpoint/2010/main" val="290120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9E86C-AF7C-3F81-31C7-0F7F4B46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Antibiotic Use Reduces Resistance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D1A2FBB-D09B-3FD5-0CB8-9EE276ECD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716247"/>
              </p:ext>
            </p:extLst>
          </p:nvPr>
        </p:nvGraphicFramePr>
        <p:xfrm>
          <a:off x="580858" y="2302523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A76774F-9AA2-14E0-7A4A-8766DC36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148" y="6611779"/>
            <a:ext cx="2465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White et al. </a:t>
            </a:r>
            <a:r>
              <a:rPr lang="en-US" sz="1000" i="1" dirty="0">
                <a:solidFill>
                  <a:prstClr val="black"/>
                </a:solidFill>
                <a:ea typeface="Osaka"/>
                <a:cs typeface="Arial" pitchFamily="34" charset="0"/>
              </a:rPr>
              <a:t>Clin Infect Dis. </a:t>
            </a:r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1997;25:230-239.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6AD88A-2C26-96A7-1B31-2863001B8A51}"/>
              </a:ext>
            </a:extLst>
          </p:cNvPr>
          <p:cNvSpPr txBox="1"/>
          <p:nvPr/>
        </p:nvSpPr>
        <p:spPr>
          <a:xfrm>
            <a:off x="5279011" y="5842261"/>
            <a:ext cx="2055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 &lt; 0.01 for all increases</a:t>
            </a:r>
          </a:p>
        </p:txBody>
      </p:sp>
    </p:spTree>
    <p:extLst>
      <p:ext uri="{BB962C8B-B14F-4D97-AF65-F5344CB8AC3E}">
        <p14:creationId xmlns:p14="http://schemas.microsoft.com/office/powerpoint/2010/main" val="131538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2278-037A-ACB8-AF84-01A62D86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Additional Day of Antibiotic Matters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097E-1501-4A48-387A-87C32D376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7118 critically ill patients receiving antipseudomonal beta-lactams were evaluated</a:t>
            </a:r>
          </a:p>
          <a:p>
            <a:endParaRPr lang="en-US" dirty="0"/>
          </a:p>
          <a:p>
            <a:r>
              <a:rPr lang="en-US" b="1" dirty="0"/>
              <a:t>Every additional day </a:t>
            </a:r>
            <a:r>
              <a:rPr lang="en-US" dirty="0"/>
              <a:t>of exposure to any antipseudomonal beta-lactam was associated with a </a:t>
            </a:r>
            <a:r>
              <a:rPr lang="en-US" b="1" dirty="0"/>
              <a:t>4% increase in</a:t>
            </a:r>
            <a:r>
              <a:rPr lang="en-US" dirty="0"/>
              <a:t> risk of new </a:t>
            </a:r>
            <a:r>
              <a:rPr lang="en-US" b="1" dirty="0"/>
              <a:t>resistance</a:t>
            </a:r>
            <a:r>
              <a:rPr lang="en-US" dirty="0"/>
              <a:t>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F7999-2D7F-2AC6-B632-EE7E03BC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7515" y="6611779"/>
            <a:ext cx="2898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Teshome BF et al. </a:t>
            </a:r>
            <a:r>
              <a:rPr lang="en-US" sz="1000" i="1" dirty="0" err="1">
                <a:solidFill>
                  <a:prstClr val="black"/>
                </a:solidFill>
                <a:ea typeface="Osaka"/>
                <a:cs typeface="Arial" pitchFamily="34" charset="0"/>
              </a:rPr>
              <a:t>Pharmacotherpay</a:t>
            </a:r>
            <a:r>
              <a:rPr lang="en-US" sz="1000" i="1" dirty="0">
                <a:solidFill>
                  <a:prstClr val="black"/>
                </a:solidFill>
                <a:ea typeface="Osaka"/>
                <a:cs typeface="Arial" pitchFamily="34" charset="0"/>
              </a:rPr>
              <a:t>. </a:t>
            </a:r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2019;39:261-70.</a:t>
            </a:r>
          </a:p>
        </p:txBody>
      </p:sp>
    </p:spTree>
    <p:extLst>
      <p:ext uri="{BB962C8B-B14F-4D97-AF65-F5344CB8AC3E}">
        <p14:creationId xmlns:p14="http://schemas.microsoft.com/office/powerpoint/2010/main" val="385647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E560-43E7-0B95-A4F5-A217CB4A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Antibiotic Use Reduces </a:t>
            </a:r>
            <a:r>
              <a:rPr lang="en-US" i="1" dirty="0"/>
              <a:t>C. difficile </a:t>
            </a:r>
            <a:r>
              <a:rPr lang="en-US" dirty="0"/>
              <a:t>Rates</a:t>
            </a:r>
          </a:p>
        </p:txBody>
      </p:sp>
      <p:pic>
        <p:nvPicPr>
          <p:cNvPr id="4" name="Picture 3" descr="This graph summarizes the impact of an intervention to improve antibiotic use on rates of Clostridium difficile disease in a hospital. The yellow line shows a decrease in antibioic use following an intervention.  The bars show a decrease in Clostridium difficile disease after the intervention.">
            <a:extLst>
              <a:ext uri="{FF2B5EF4-FFF2-40B4-BE49-F238E27FC236}">
                <a16:creationId xmlns:a16="http://schemas.microsoft.com/office/drawing/2014/main" id="{3BE557B7-BE90-5D99-4136-BE7ABE98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8436" y="2239426"/>
            <a:ext cx="7305675" cy="3991063"/>
          </a:xfrm>
          <a:prstGeom prst="rect">
            <a:avLst/>
          </a:prstGeom>
          <a:solidFill>
            <a:schemeClr val="tx1">
              <a:lumMod val="65000"/>
            </a:schemeClr>
          </a:solidFill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4897DF4-84BA-6E96-EC5C-4467848C9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988" y="6630848"/>
            <a:ext cx="24320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Valiquette</a:t>
            </a:r>
            <a:r>
              <a:rPr lang="en-US" sz="1000" dirty="0">
                <a:solidFill>
                  <a:prstClr val="black"/>
                </a:solidFill>
              </a:rPr>
              <a:t> et al. </a:t>
            </a:r>
            <a:r>
              <a:rPr lang="en-US" sz="1000" i="1" dirty="0">
                <a:solidFill>
                  <a:prstClr val="black"/>
                </a:solidFill>
              </a:rPr>
              <a:t>Clin Infect Dis </a:t>
            </a:r>
            <a:r>
              <a:rPr lang="en-US" sz="1000" dirty="0">
                <a:solidFill>
                  <a:prstClr val="black"/>
                </a:solidFill>
              </a:rPr>
              <a:t>2007;45:S112</a:t>
            </a:r>
          </a:p>
        </p:txBody>
      </p:sp>
    </p:spTree>
    <p:extLst>
      <p:ext uri="{BB962C8B-B14F-4D97-AF65-F5344CB8AC3E}">
        <p14:creationId xmlns:p14="http://schemas.microsoft.com/office/powerpoint/2010/main" val="3677162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3A80-230C-F835-3D60-945013DA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Improving Antibiotic Use Improves Infection Cure Rates</a:t>
            </a:r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F0A7D97-D9F9-2A92-087E-8873EDEEF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235191"/>
              </p:ext>
            </p:extLst>
          </p:nvPr>
        </p:nvGraphicFramePr>
        <p:xfrm>
          <a:off x="581025" y="2477606"/>
          <a:ext cx="11029950" cy="367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8DB9A9-BA0C-0DA3-B6AC-760816597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148" y="6611779"/>
            <a:ext cx="25314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Fishman N et al. </a:t>
            </a:r>
            <a:r>
              <a:rPr lang="en-US" sz="1000" i="1" dirty="0">
                <a:solidFill>
                  <a:prstClr val="black"/>
                </a:solidFill>
                <a:ea typeface="Osaka"/>
                <a:cs typeface="Arial" pitchFamily="34" charset="0"/>
              </a:rPr>
              <a:t>Am J Med. </a:t>
            </a:r>
            <a:r>
              <a:rPr lang="en-US" sz="1000" dirty="0">
                <a:solidFill>
                  <a:prstClr val="black"/>
                </a:solidFill>
                <a:ea typeface="Osaka"/>
                <a:cs typeface="Arial" pitchFamily="34" charset="0"/>
              </a:rPr>
              <a:t>2006;119:S53-S61</a:t>
            </a:r>
          </a:p>
        </p:txBody>
      </p:sp>
    </p:spTree>
    <p:extLst>
      <p:ext uri="{BB962C8B-B14F-4D97-AF65-F5344CB8AC3E}">
        <p14:creationId xmlns:p14="http://schemas.microsoft.com/office/powerpoint/2010/main" val="375901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14FA2-593F-28A9-2E65-E3ED334F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21BB8-4FF4-FD68-7311-0A099B93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is antimicrobial stewardship?</a:t>
            </a:r>
          </a:p>
          <a:p>
            <a:endParaRPr lang="en-US" dirty="0"/>
          </a:p>
          <a:p>
            <a:r>
              <a:rPr lang="en-US" dirty="0"/>
              <a:t>Why is antimicrobial stewardship important?</a:t>
            </a:r>
          </a:p>
          <a:p>
            <a:endParaRPr lang="en-US" dirty="0"/>
          </a:p>
          <a:p>
            <a:r>
              <a:rPr lang="en-US" dirty="0"/>
              <a:t>Optimizing antimicrobials: general principles</a:t>
            </a:r>
          </a:p>
          <a:p>
            <a:pPr lvl="1"/>
            <a:r>
              <a:rPr lang="en-US" dirty="0"/>
              <a:t>Interpreting culture results</a:t>
            </a:r>
          </a:p>
          <a:p>
            <a:pPr lvl="1"/>
            <a:r>
              <a:rPr lang="en-US" dirty="0"/>
              <a:t>IV to PO</a:t>
            </a:r>
          </a:p>
          <a:p>
            <a:pPr lvl="1"/>
            <a:r>
              <a:rPr lang="en-US" dirty="0"/>
              <a:t>Duration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96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6E64A3-2423-8F51-3B18-2F83ED01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Antimicrobial Stewardship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CA171D6-D9DA-ACFF-6374-895AC6E4D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7786168"/>
              </p:ext>
            </p:extLst>
          </p:nvPr>
        </p:nvGraphicFramePr>
        <p:xfrm>
          <a:off x="3170335" y="2064151"/>
          <a:ext cx="6048310" cy="3254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28B4F89-D8A1-C60F-52E6-626622675569}"/>
              </a:ext>
            </a:extLst>
          </p:cNvPr>
          <p:cNvSpPr txBox="1"/>
          <p:nvPr/>
        </p:nvSpPr>
        <p:spPr>
          <a:xfrm>
            <a:off x="2886788" y="5521542"/>
            <a:ext cx="6615404" cy="1084912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How we use antibiotics today or in one patient directly impacts how effective they will be tomorrow or in another patient; they are a shared resource </a:t>
            </a:r>
          </a:p>
          <a:p>
            <a:pPr marL="45720" indent="0" algn="ctr">
              <a:buNone/>
            </a:pPr>
            <a:r>
              <a:rPr lang="en-US" sz="1050" i="1" dirty="0">
                <a:solidFill>
                  <a:schemeClr val="bg1"/>
                </a:solidFill>
              </a:rPr>
              <a:t>- Centers for Disease Control and Prevention </a:t>
            </a:r>
          </a:p>
        </p:txBody>
      </p:sp>
    </p:spTree>
    <p:extLst>
      <p:ext uri="{BB962C8B-B14F-4D97-AF65-F5344CB8AC3E}">
        <p14:creationId xmlns:p14="http://schemas.microsoft.com/office/powerpoint/2010/main" val="4290800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999F-FBFA-F51E-F3F1-E0D7B88F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Help?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2C96D-BD49-41C2-3BDC-A4429B28C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3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C7FF-21F0-1BD1-AB39-9EADD8B8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DBE9-BA70-E529-BDC7-6088660E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Does this patient have an infection? </a:t>
            </a:r>
          </a:p>
          <a:p>
            <a:pPr lvl="1"/>
            <a:r>
              <a:rPr lang="en-US" dirty="0"/>
              <a:t>Vs non-infectious causes/explanations</a:t>
            </a:r>
          </a:p>
          <a:p>
            <a:pPr lvl="1"/>
            <a:r>
              <a:rPr lang="en-US" dirty="0"/>
              <a:t>Is it a bacterial infection?</a:t>
            </a:r>
          </a:p>
          <a:p>
            <a:pPr lvl="1"/>
            <a:r>
              <a:rPr lang="en-US" dirty="0"/>
              <a:t>Colonization vs infection</a:t>
            </a:r>
          </a:p>
          <a:p>
            <a:r>
              <a:rPr lang="en-US" b="1" dirty="0"/>
              <a:t>De-escalation/optimization</a:t>
            </a:r>
          </a:p>
          <a:p>
            <a:pPr lvl="1"/>
            <a:r>
              <a:rPr lang="en-US" dirty="0"/>
              <a:t>Site/type of infection</a:t>
            </a:r>
          </a:p>
          <a:p>
            <a:pPr lvl="1"/>
            <a:r>
              <a:rPr lang="en-US" dirty="0"/>
              <a:t>Patient history</a:t>
            </a:r>
          </a:p>
          <a:p>
            <a:pPr lvl="1"/>
            <a:r>
              <a:rPr lang="en-US" dirty="0"/>
              <a:t>Cultures and susceptibilities</a:t>
            </a:r>
          </a:p>
          <a:p>
            <a:pPr lvl="1"/>
            <a:r>
              <a:rPr lang="en-US" dirty="0"/>
              <a:t>Other diagnostics (e.g. MRSA nares)</a:t>
            </a:r>
          </a:p>
          <a:p>
            <a:r>
              <a:rPr lang="en-US" b="1" dirty="0"/>
              <a:t>IV to PO</a:t>
            </a:r>
          </a:p>
          <a:p>
            <a:r>
              <a:rPr lang="en-US" b="1" dirty="0"/>
              <a:t>Duration plan</a:t>
            </a:r>
          </a:p>
        </p:txBody>
      </p:sp>
    </p:spTree>
    <p:extLst>
      <p:ext uri="{BB962C8B-B14F-4D97-AF65-F5344CB8AC3E}">
        <p14:creationId xmlns:p14="http://schemas.microsoft.com/office/powerpoint/2010/main" val="3201937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76A7-9693-A4BF-8757-E1F5CA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Antibiotics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7DB3C2-B64B-C074-ED2B-17D8A854F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912580"/>
            <a:ext cx="4476750" cy="474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81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9498-D69F-D035-56D6-A2CB8B2D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</a:t>
            </a:r>
            <a:r>
              <a:rPr lang="en-US" i="1" dirty="0"/>
              <a:t>: S. Aureus</a:t>
            </a:r>
            <a:r>
              <a:rPr lang="en-US" dirty="0"/>
              <a:t> Pneumonia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B28C-7F8F-136D-B337-4DD38190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5620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Takeaway: if there is no </a:t>
            </a:r>
            <a:r>
              <a:rPr lang="en-US" b="1" i="1" dirty="0"/>
              <a:t>S. aureus </a:t>
            </a:r>
            <a:r>
              <a:rPr lang="en-US" b="1" dirty="0"/>
              <a:t>on sputum cultures after 48 hours, the MRSA antibiotics can be discontinued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C6A2CA-6DC4-755F-6EE8-02C083483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48496"/>
              </p:ext>
            </p:extLst>
          </p:nvPr>
        </p:nvGraphicFramePr>
        <p:xfrm>
          <a:off x="970385" y="2140306"/>
          <a:ext cx="10496937" cy="34672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3210">
                  <a:extLst>
                    <a:ext uri="{9D8B030D-6E8A-4147-A177-3AD203B41FA5}">
                      <a16:colId xmlns:a16="http://schemas.microsoft.com/office/drawing/2014/main" val="2590896105"/>
                    </a:ext>
                  </a:extLst>
                </a:gridCol>
                <a:gridCol w="2005097">
                  <a:extLst>
                    <a:ext uri="{9D8B030D-6E8A-4147-A177-3AD203B41FA5}">
                      <a16:colId xmlns:a16="http://schemas.microsoft.com/office/drawing/2014/main" val="3489219647"/>
                    </a:ext>
                  </a:extLst>
                </a:gridCol>
                <a:gridCol w="1699521">
                  <a:extLst>
                    <a:ext uri="{9D8B030D-6E8A-4147-A177-3AD203B41FA5}">
                      <a16:colId xmlns:a16="http://schemas.microsoft.com/office/drawing/2014/main" val="2727479513"/>
                    </a:ext>
                  </a:extLst>
                </a:gridCol>
                <a:gridCol w="2329301">
                  <a:extLst>
                    <a:ext uri="{9D8B030D-6E8A-4147-A177-3AD203B41FA5}">
                      <a16:colId xmlns:a16="http://schemas.microsoft.com/office/drawing/2014/main" val="2389816022"/>
                    </a:ext>
                  </a:extLst>
                </a:gridCol>
                <a:gridCol w="2089808">
                  <a:extLst>
                    <a:ext uri="{9D8B030D-6E8A-4147-A177-3AD203B41FA5}">
                      <a16:colId xmlns:a16="http://schemas.microsoft.com/office/drawing/2014/main" val="1022145393"/>
                    </a:ext>
                  </a:extLst>
                </a:gridCol>
              </a:tblGrid>
              <a:tr h="200988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Reported as Staph aureus presumptive ID, GPC resembling Staph or Gram positive cocci for the first time on: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Total patient cultures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Percentage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Percent positive in 48 hours: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extLst>
                  <a:ext uri="{0D108BD9-81ED-4DB2-BD59-A6C34878D82A}">
                    <a16:rowId xmlns:a16="http://schemas.microsoft.com/office/drawing/2014/main" val="1162333965"/>
                  </a:ext>
                </a:extLst>
              </a:tr>
              <a:tr h="485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Day 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116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184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63.04%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 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extLst>
                  <a:ext uri="{0D108BD9-81ED-4DB2-BD59-A6C34878D82A}">
                    <a16:rowId xmlns:a16="http://schemas.microsoft.com/office/drawing/2014/main" val="1647767533"/>
                  </a:ext>
                </a:extLst>
              </a:tr>
              <a:tr h="485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Day 2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65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35.33%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u="none" strike="noStrike" dirty="0">
                          <a:effectLst/>
                        </a:rPr>
                        <a:t>98.37%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extLst>
                  <a:ext uri="{0D108BD9-81ED-4DB2-BD59-A6C34878D82A}">
                    <a16:rowId xmlns:a16="http://schemas.microsoft.com/office/drawing/2014/main" val="4147503738"/>
                  </a:ext>
                </a:extLst>
              </a:tr>
              <a:tr h="485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Day 3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3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>
                          <a:effectLst/>
                        </a:rPr>
                        <a:t>1.63%</a:t>
                      </a:r>
                      <a:endParaRPr lang="en-US" sz="2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>
                          <a:effectLst/>
                        </a:rPr>
                        <a:t> 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49" marR="21649" marT="21649" marB="0" anchor="ctr"/>
                </a:tc>
                <a:extLst>
                  <a:ext uri="{0D108BD9-81ED-4DB2-BD59-A6C34878D82A}">
                    <a16:rowId xmlns:a16="http://schemas.microsoft.com/office/drawing/2014/main" val="1671603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53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3804FB-DA0D-43AB-4A19-384540E2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Cultures/Susceptibilities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61367-7EEE-E3B6-0BB6-8C7F5C536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61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3A3D56-ED77-35BF-7F6B-F667160B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True Pathogen?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768962-9E4B-CC7B-A6AC-9028EE69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7365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Contaminant, colonizer or true pathogen?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Do they have symptoms of a UTI, pneumonia, </a:t>
            </a:r>
            <a:r>
              <a:rPr lang="en-US" dirty="0" err="1"/>
              <a:t>etc</a:t>
            </a:r>
            <a:r>
              <a:rPr lang="en-US" dirty="0"/>
              <a:t>?</a:t>
            </a:r>
          </a:p>
          <a:p>
            <a:pPr lvl="1"/>
            <a:endParaRPr lang="en-US" dirty="0"/>
          </a:p>
          <a:p>
            <a:r>
              <a:rPr lang="en-US" dirty="0"/>
              <a:t>How was the culture obtained?</a:t>
            </a:r>
          </a:p>
          <a:p>
            <a:pPr lvl="1"/>
            <a:r>
              <a:rPr lang="en-US" dirty="0"/>
              <a:t>After urinary catheter exchange, or drawn from an old Foley?</a:t>
            </a:r>
          </a:p>
          <a:p>
            <a:pPr lvl="1"/>
            <a:r>
              <a:rPr lang="en-US" dirty="0"/>
              <a:t>Wound swab vs debridement culture vs OR culture?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5ACA4-D82C-DC68-26D9-304BD282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26" y="2992696"/>
            <a:ext cx="57435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9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FB3E-8066-6440-2946-FE06E0EB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Cultures: </a:t>
            </a:r>
            <a:r>
              <a:rPr lang="en-US" i="1" dirty="0"/>
              <a:t>Staphylococcus </a:t>
            </a:r>
            <a:r>
              <a:rPr lang="en-US" dirty="0"/>
              <a:t>PCR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58C23-FA26-0CFB-97F2-183FD9B05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3" y="3277670"/>
            <a:ext cx="5343699" cy="193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5CF43-C466-5F34-4E51-FBFEB750F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642" y="3208470"/>
            <a:ext cx="5753100" cy="1933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4E29B-93AC-D70F-D662-7576D9E58EF1}"/>
              </a:ext>
            </a:extLst>
          </p:cNvPr>
          <p:cNvSpPr/>
          <p:nvPr/>
        </p:nvSpPr>
        <p:spPr>
          <a:xfrm>
            <a:off x="811762" y="3816220"/>
            <a:ext cx="4525347" cy="13996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67BEAC-217C-3383-760D-BEAB7F62E476}"/>
              </a:ext>
            </a:extLst>
          </p:cNvPr>
          <p:cNvSpPr/>
          <p:nvPr/>
        </p:nvSpPr>
        <p:spPr>
          <a:xfrm>
            <a:off x="6155462" y="3816220"/>
            <a:ext cx="4024236" cy="13996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D333-EFF9-CB88-4CFA-116704459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42" y="3302893"/>
            <a:ext cx="11029615" cy="36783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i="1" dirty="0"/>
              <a:t>Staphylococcus aureus </a:t>
            </a:r>
            <a:r>
              <a:rPr lang="en-US" dirty="0"/>
              <a:t>bacteremia: mandatory ID consult at BUMCP</a:t>
            </a:r>
          </a:p>
        </p:txBody>
      </p:sp>
    </p:spTree>
    <p:extLst>
      <p:ext uri="{BB962C8B-B14F-4D97-AF65-F5344CB8AC3E}">
        <p14:creationId xmlns:p14="http://schemas.microsoft.com/office/powerpoint/2010/main" val="2240526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89320"/>
          </a:xfrm>
        </p:spPr>
        <p:txBody>
          <a:bodyPr>
            <a:normAutofit/>
          </a:bodyPr>
          <a:lstStyle/>
          <a:p>
            <a:r>
              <a:rPr lang="en-US" dirty="0"/>
              <a:t>GM is an 86-year-old female admitted for weakness after several days without A/C, found to have  AKI.  U/A was obtained in the ED, and patient was initiated on ceftriaxone because of pyuria. The culture results are shown below. GM denies urinary symptoms, and has been afebrile with a normal WBC.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kind of resistance is seen here?</a:t>
            </a:r>
          </a:p>
          <a:p>
            <a:r>
              <a:rPr lang="en-US" dirty="0"/>
              <a:t>What changes would you make to the current antibiotics?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82066-45E0-49EA-7DB2-CF49A040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79" y="3043141"/>
            <a:ext cx="3534268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228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E3BA-BB0B-3EC6-5B7C-7B2CC13F7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Micro Comments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E36C7-7AC2-A7C9-AE5C-F3B6A9BB3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590" y="3531247"/>
            <a:ext cx="5375828" cy="12985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31C534-73FB-58F0-4898-4240506E4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72" y="2791786"/>
            <a:ext cx="5222240" cy="27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C026-A3DF-3B68-5A07-8E0F2179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Antimicrobial Stewardship?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A8F61-3A76-6CDE-1D37-C8DB5F8F04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65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8519-49BD-0A92-3D3A-91DE6294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Cerner Feature: Personal Antibiogram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30BAE6-F176-D535-8F22-858007127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7" y="1932210"/>
            <a:ext cx="10455892" cy="46272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CB675C-FD08-CC52-9027-00701CCABDCE}"/>
              </a:ext>
            </a:extLst>
          </p:cNvPr>
          <p:cNvSpPr/>
          <p:nvPr/>
        </p:nvSpPr>
        <p:spPr>
          <a:xfrm>
            <a:off x="1791478" y="2752530"/>
            <a:ext cx="1576874" cy="1772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08D89-51A7-9EA2-D0EA-B2262B7AB003}"/>
              </a:ext>
            </a:extLst>
          </p:cNvPr>
          <p:cNvSpPr/>
          <p:nvPr/>
        </p:nvSpPr>
        <p:spPr>
          <a:xfrm>
            <a:off x="765647" y="6375917"/>
            <a:ext cx="10524394" cy="1772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5C92B5C-345F-F3C7-5D30-D21275050468}"/>
              </a:ext>
            </a:extLst>
          </p:cNvPr>
          <p:cNvSpPr/>
          <p:nvPr/>
        </p:nvSpPr>
        <p:spPr>
          <a:xfrm>
            <a:off x="1324947" y="2701212"/>
            <a:ext cx="466531" cy="31257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7393949-B0F2-10BF-61EC-4C482103DCDB}"/>
              </a:ext>
            </a:extLst>
          </p:cNvPr>
          <p:cNvSpPr/>
          <p:nvPr/>
        </p:nvSpPr>
        <p:spPr>
          <a:xfrm>
            <a:off x="299116" y="6308270"/>
            <a:ext cx="466531" cy="31257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7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0154-3BF9-20E4-A802-58C7AD06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Cerner Feature: Personal Antibiogram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8C6FB-F4F5-C046-29F1-5D47B53D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83" y="2094700"/>
            <a:ext cx="9907355" cy="44180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5B7B9-F0AD-8560-0CE8-564106CADAC1}"/>
              </a:ext>
            </a:extLst>
          </p:cNvPr>
          <p:cNvSpPr/>
          <p:nvPr/>
        </p:nvSpPr>
        <p:spPr>
          <a:xfrm>
            <a:off x="4674637" y="3592286"/>
            <a:ext cx="643812" cy="139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809AC-B4B1-273C-3D99-DAB6D8787A1C}"/>
              </a:ext>
            </a:extLst>
          </p:cNvPr>
          <p:cNvSpPr/>
          <p:nvPr/>
        </p:nvSpPr>
        <p:spPr>
          <a:xfrm>
            <a:off x="4432041" y="3814665"/>
            <a:ext cx="716902" cy="139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90EF22-5215-2255-F5D4-E03F9057D44F}"/>
              </a:ext>
            </a:extLst>
          </p:cNvPr>
          <p:cNvSpPr/>
          <p:nvPr/>
        </p:nvSpPr>
        <p:spPr>
          <a:xfrm>
            <a:off x="4674637" y="4085252"/>
            <a:ext cx="716902" cy="139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4D6D4F-CA49-A8BD-7EC2-02B1E79090AD}"/>
              </a:ext>
            </a:extLst>
          </p:cNvPr>
          <p:cNvSpPr/>
          <p:nvPr/>
        </p:nvSpPr>
        <p:spPr>
          <a:xfrm>
            <a:off x="4996543" y="4333368"/>
            <a:ext cx="716902" cy="139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6A6C7-4D7C-7B77-02E7-924D6EBAC1AC}"/>
              </a:ext>
            </a:extLst>
          </p:cNvPr>
          <p:cNvSpPr/>
          <p:nvPr/>
        </p:nvSpPr>
        <p:spPr>
          <a:xfrm>
            <a:off x="4638092" y="4542026"/>
            <a:ext cx="716902" cy="1399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68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92C4-021F-1EAE-6738-A7FF0446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Cerner Feature: Personal Antibiogram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945DC-1418-9D29-84FC-34FABD0F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4" y="2221039"/>
            <a:ext cx="11392811" cy="40771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749AA7-9F77-E603-205D-58880AA83C8B}"/>
              </a:ext>
            </a:extLst>
          </p:cNvPr>
          <p:cNvSpPr/>
          <p:nvPr/>
        </p:nvSpPr>
        <p:spPr>
          <a:xfrm>
            <a:off x="4926563" y="4119641"/>
            <a:ext cx="82109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419EB-5666-CA52-F30E-D52D254DB036}"/>
              </a:ext>
            </a:extLst>
          </p:cNvPr>
          <p:cNvSpPr/>
          <p:nvPr/>
        </p:nvSpPr>
        <p:spPr>
          <a:xfrm>
            <a:off x="4696408" y="4309363"/>
            <a:ext cx="82109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8981D-9746-1F39-AB17-B906AD29518E}"/>
              </a:ext>
            </a:extLst>
          </p:cNvPr>
          <p:cNvSpPr/>
          <p:nvPr/>
        </p:nvSpPr>
        <p:spPr>
          <a:xfrm>
            <a:off x="4926563" y="4769173"/>
            <a:ext cx="82109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2F4790-D6AA-9F0A-FA8E-94D7EF57BD74}"/>
              </a:ext>
            </a:extLst>
          </p:cNvPr>
          <p:cNvSpPr/>
          <p:nvPr/>
        </p:nvSpPr>
        <p:spPr>
          <a:xfrm>
            <a:off x="5293566" y="5041815"/>
            <a:ext cx="82109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52D602-ADF1-37BF-DDC8-A02A82262B36}"/>
              </a:ext>
            </a:extLst>
          </p:cNvPr>
          <p:cNvSpPr/>
          <p:nvPr/>
        </p:nvSpPr>
        <p:spPr>
          <a:xfrm>
            <a:off x="4935892" y="5274256"/>
            <a:ext cx="82109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3BF416-2DE4-BF14-460F-672446AC78A9}"/>
              </a:ext>
            </a:extLst>
          </p:cNvPr>
          <p:cNvSpPr/>
          <p:nvPr/>
        </p:nvSpPr>
        <p:spPr>
          <a:xfrm>
            <a:off x="9864078" y="4115151"/>
            <a:ext cx="82109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65E581-D6A4-E85F-4C96-1104E262B1FC}"/>
              </a:ext>
            </a:extLst>
          </p:cNvPr>
          <p:cNvSpPr/>
          <p:nvPr/>
        </p:nvSpPr>
        <p:spPr>
          <a:xfrm>
            <a:off x="10828241" y="4115150"/>
            <a:ext cx="82109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4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2A83-DC4B-0A99-7EB1-DC1C007A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Additional Susceptibilities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F967A-41F3-C8B0-26AE-A38724D8B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we are using an antimicrobial that we do not have susceptibilities for, susceptibilities should be confirmed via micro request</a:t>
            </a:r>
          </a:p>
          <a:p>
            <a:r>
              <a:rPr lang="en-US" dirty="0"/>
              <a:t>Micro extension: 3481</a:t>
            </a:r>
          </a:p>
          <a:p>
            <a:pPr lvl="1"/>
            <a:r>
              <a:rPr lang="en-US" dirty="0"/>
              <a:t>With questions about whether an agent has been tested but just hidden</a:t>
            </a:r>
          </a:p>
          <a:p>
            <a:r>
              <a:rPr lang="en-US" dirty="0"/>
              <a:t>Lab communication in Cerner</a:t>
            </a:r>
          </a:p>
          <a:p>
            <a:pPr lvl="1"/>
            <a:r>
              <a:rPr lang="en-US" dirty="0"/>
              <a:t>To request additional susceptibility testing</a:t>
            </a:r>
          </a:p>
          <a:p>
            <a:pPr lvl="1"/>
            <a:r>
              <a:rPr lang="en-US" dirty="0"/>
              <a:t>Orders </a:t>
            </a:r>
            <a:r>
              <a:rPr lang="en-US" dirty="0">
                <a:sym typeface="Wingdings" panose="05000000000000000000" pitchFamily="2" charset="2"/>
              </a:rPr>
              <a:t> Laboratory Communication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Type of communication: Add On Test</a:t>
            </a:r>
          </a:p>
          <a:p>
            <a:pPr lvl="1"/>
            <a:r>
              <a:rPr lang="en-US" dirty="0"/>
              <a:t>Under order comments: include date, culture, organism, and antibiotic requested</a:t>
            </a:r>
          </a:p>
          <a:p>
            <a:pPr lvl="2"/>
            <a:r>
              <a:rPr lang="en-US" dirty="0"/>
              <a:t>E.g. “For sputum culture from 7/8 growing </a:t>
            </a:r>
            <a:r>
              <a:rPr lang="en-US" i="1" dirty="0"/>
              <a:t>Staphylococcus aureus</a:t>
            </a:r>
            <a:r>
              <a:rPr lang="en-US" dirty="0"/>
              <a:t>, please test linezolid susceptibilities”</a:t>
            </a:r>
          </a:p>
        </p:txBody>
      </p:sp>
    </p:spTree>
    <p:extLst>
      <p:ext uri="{BB962C8B-B14F-4D97-AF65-F5344CB8AC3E}">
        <p14:creationId xmlns:p14="http://schemas.microsoft.com/office/powerpoint/2010/main" val="1494023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26CE-277D-1829-A07E-BB370C47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Additional Susceptibilities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423D2-2786-E74D-3D36-4BF10E88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62" y="1835972"/>
            <a:ext cx="9349275" cy="4882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B537C7-13DB-4193-CC4B-59E83BBE56FA}"/>
              </a:ext>
            </a:extLst>
          </p:cNvPr>
          <p:cNvSpPr/>
          <p:nvPr/>
        </p:nvSpPr>
        <p:spPr>
          <a:xfrm>
            <a:off x="1604865" y="2141551"/>
            <a:ext cx="248194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3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B2CC3D-E652-5F3C-0AAB-3CF47354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Request Additional Susceptibilities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78797-589E-E4DD-0911-65CE8C9D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99" y="1937900"/>
            <a:ext cx="9000153" cy="462150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AD62E5F-137A-2641-AD3A-14919406C7A7}"/>
              </a:ext>
            </a:extLst>
          </p:cNvPr>
          <p:cNvSpPr/>
          <p:nvPr/>
        </p:nvSpPr>
        <p:spPr>
          <a:xfrm rot="5400000">
            <a:off x="2341984" y="4800600"/>
            <a:ext cx="466531" cy="31257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C1B75-7910-6DB2-3DC1-C73BEAF6D313}"/>
              </a:ext>
            </a:extLst>
          </p:cNvPr>
          <p:cNvSpPr/>
          <p:nvPr/>
        </p:nvSpPr>
        <p:spPr>
          <a:xfrm>
            <a:off x="2155372" y="5234816"/>
            <a:ext cx="989044" cy="17728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3B622-6A98-18A2-8365-6E19E27A062D}"/>
              </a:ext>
            </a:extLst>
          </p:cNvPr>
          <p:cNvSpPr/>
          <p:nvPr/>
        </p:nvSpPr>
        <p:spPr>
          <a:xfrm>
            <a:off x="1698948" y="2217386"/>
            <a:ext cx="2481943" cy="1444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2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7DE9034-F041-74FF-2773-9B9BF8B9A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 to PO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97C982-C891-6C16-D23A-F427F0A4F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1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6F9DE-1F7F-7633-CA7E-C211478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to PO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z="2400" dirty="0"/>
              <a:t>Antimicrobials with excellent oral bioavailability:</a:t>
            </a:r>
          </a:p>
          <a:p>
            <a:pPr lvl="1"/>
            <a:r>
              <a:rPr lang="en-US" altLang="en-US" sz="2000" dirty="0"/>
              <a:t>Azithromycin </a:t>
            </a:r>
          </a:p>
          <a:p>
            <a:pPr lvl="1"/>
            <a:r>
              <a:rPr lang="en-US" altLang="en-US" sz="2000" dirty="0"/>
              <a:t>Clindamycin</a:t>
            </a:r>
          </a:p>
          <a:p>
            <a:pPr lvl="1"/>
            <a:r>
              <a:rPr lang="en-US" altLang="en-US" sz="2000" dirty="0"/>
              <a:t>Doxycycline</a:t>
            </a:r>
          </a:p>
          <a:p>
            <a:pPr lvl="1"/>
            <a:r>
              <a:rPr lang="en-US" altLang="en-US" sz="2000" dirty="0"/>
              <a:t>Fluconazole</a:t>
            </a:r>
          </a:p>
          <a:p>
            <a:pPr lvl="1"/>
            <a:r>
              <a:rPr lang="en-US" altLang="en-US" sz="2000" dirty="0"/>
              <a:t>Fluoroquinolones</a:t>
            </a:r>
          </a:p>
          <a:p>
            <a:pPr lvl="1"/>
            <a:r>
              <a:rPr lang="en-US" altLang="en-US" sz="2000" dirty="0" err="1"/>
              <a:t>Isavuconazole</a:t>
            </a:r>
            <a:endParaRPr lang="en-US" altLang="en-US" sz="2000" dirty="0"/>
          </a:p>
          <a:p>
            <a:pPr lvl="1"/>
            <a:r>
              <a:rPr lang="en-US" altLang="en-US" sz="2000" dirty="0"/>
              <a:t>Linezolid</a:t>
            </a:r>
          </a:p>
          <a:p>
            <a:pPr lvl="1"/>
            <a:r>
              <a:rPr lang="en-US" altLang="en-US" sz="2000" dirty="0"/>
              <a:t>Metronidazole</a:t>
            </a:r>
          </a:p>
          <a:p>
            <a:pPr lvl="1"/>
            <a:r>
              <a:rPr lang="en-US" altLang="en-US" sz="2000" dirty="0"/>
              <a:t>Rifampin</a:t>
            </a:r>
          </a:p>
          <a:p>
            <a:pPr lvl="1"/>
            <a:r>
              <a:rPr lang="en-US" altLang="en-US" sz="2000" dirty="0"/>
              <a:t>Trimethoprim-sulfamethoxazole </a:t>
            </a:r>
          </a:p>
          <a:p>
            <a:pPr lvl="1"/>
            <a:r>
              <a:rPr lang="en-US" altLang="en-US" sz="2000" dirty="0"/>
              <a:t>Voriconazole 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2913175-D8D9-4941-B0AF-641C0AA2B528}" type="slidenum">
              <a:rPr lang="en-US" altLang="en-US" sz="1800">
                <a:solidFill>
                  <a:srgbClr val="FFFFFF"/>
                </a:solidFill>
              </a:rPr>
              <a:pPr eaLnBrk="1" hangingPunct="1"/>
              <a:t>37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EF3F221-3619-44D6-99FA-FE495CC06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751655"/>
              </p:ext>
            </p:extLst>
          </p:nvPr>
        </p:nvGraphicFramePr>
        <p:xfrm>
          <a:off x="5750767" y="23375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2596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BA4A4-17D9-6AE2-E763-63588B29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Route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47EC50-BBA0-7AC7-9286-90F47068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u="sng" dirty="0"/>
          </a:p>
          <a:p>
            <a:pPr>
              <a:buNone/>
            </a:pPr>
            <a:r>
              <a:rPr lang="en-US" b="1" u="sng" dirty="0"/>
              <a:t>Oral</a:t>
            </a:r>
          </a:p>
          <a:p>
            <a:r>
              <a:rPr lang="en-US" dirty="0"/>
              <a:t>Patient convenience</a:t>
            </a:r>
          </a:p>
          <a:p>
            <a:r>
              <a:rPr lang="en-US" dirty="0"/>
              <a:t>Facilitates discharge</a:t>
            </a:r>
          </a:p>
          <a:p>
            <a:r>
              <a:rPr lang="en-US" dirty="0"/>
              <a:t>Fewer IV-line-associated complications </a:t>
            </a:r>
          </a:p>
          <a:p>
            <a:r>
              <a:rPr lang="en-US" dirty="0"/>
              <a:t>More cost-effective</a:t>
            </a:r>
          </a:p>
          <a:p>
            <a:endParaRPr lang="en-US" altLang="en-US" dirty="0"/>
          </a:p>
          <a:p>
            <a:pPr>
              <a:buNone/>
            </a:pPr>
            <a:r>
              <a:rPr lang="en-US" b="1" u="sng" dirty="0"/>
              <a:t>Intravenous</a:t>
            </a:r>
          </a:p>
          <a:p>
            <a:r>
              <a:rPr lang="en-US" dirty="0"/>
              <a:t>N/V/D precludes use of PO route</a:t>
            </a:r>
          </a:p>
          <a:p>
            <a:r>
              <a:rPr lang="en-US" dirty="0"/>
              <a:t>Poor oral bioavailability</a:t>
            </a:r>
          </a:p>
          <a:p>
            <a:r>
              <a:rPr lang="en-US" dirty="0"/>
              <a:t>Preferred for critically ill patients</a:t>
            </a:r>
          </a:p>
          <a:p>
            <a:r>
              <a:rPr lang="en-US" dirty="0"/>
              <a:t>Less data for efficacy in severe 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82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6AFB0-A186-123F-C166-D40DB266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 to PO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247B6-0F28-E5DB-621D-130495C1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77541"/>
            <a:ext cx="11029615" cy="367830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u="sng" dirty="0"/>
              <a:t>Inclusions</a:t>
            </a:r>
          </a:p>
          <a:p>
            <a:r>
              <a:rPr lang="en-US" dirty="0"/>
              <a:t>On oral diet or tube feeds</a:t>
            </a:r>
          </a:p>
          <a:p>
            <a:r>
              <a:rPr lang="en-US" dirty="0"/>
              <a:t>On other oral medications</a:t>
            </a:r>
          </a:p>
          <a:p>
            <a:r>
              <a:rPr lang="en-US" dirty="0"/>
              <a:t>WBC normalizing, afebrile</a:t>
            </a:r>
          </a:p>
          <a:p>
            <a:endParaRPr lang="en-US" altLang="en-US" dirty="0"/>
          </a:p>
          <a:p>
            <a:pPr>
              <a:buNone/>
            </a:pPr>
            <a:r>
              <a:rPr lang="en-US" b="1" u="sng" dirty="0"/>
              <a:t>Exclusions</a:t>
            </a:r>
          </a:p>
          <a:p>
            <a:r>
              <a:rPr lang="en-US" dirty="0"/>
              <a:t>NPO including meds or unable to tolerate PO meds (N/V)</a:t>
            </a:r>
          </a:p>
          <a:p>
            <a:r>
              <a:rPr lang="en-US" dirty="0"/>
              <a:t>Grade III or IV mucositis</a:t>
            </a:r>
          </a:p>
          <a:p>
            <a:r>
              <a:rPr lang="en-US" dirty="0"/>
              <a:t>GI obstruction, high stoma outputs and/or malabsorption syndrome</a:t>
            </a:r>
          </a:p>
          <a:p>
            <a:r>
              <a:rPr lang="en-US" dirty="0"/>
              <a:t>Serious or life-threatening illness (e.g. sepsis, pressors)</a:t>
            </a:r>
          </a:p>
          <a:p>
            <a:r>
              <a:rPr lang="en-US" dirty="0"/>
              <a:t>CNS infection, endocarditis, osteomyelitis, persistent febrile neutropenia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1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19BA-2EA1-F75B-FACA-AAAAA10B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Antimicrobial Stewardship?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899C4-F9BE-CFE1-5F5B-E1A356D09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Multidisciplinary approach to optimizing antimicrobials to maximize patient outcomes and decrease antimicrobial resistance </a:t>
            </a:r>
          </a:p>
          <a:p>
            <a:endParaRPr lang="en-US" dirty="0"/>
          </a:p>
          <a:p>
            <a:r>
              <a:rPr lang="en-US" dirty="0"/>
              <a:t>Right drug</a:t>
            </a:r>
          </a:p>
          <a:p>
            <a:r>
              <a:rPr lang="en-US" dirty="0"/>
              <a:t>Right dose</a:t>
            </a:r>
          </a:p>
          <a:p>
            <a:r>
              <a:rPr lang="en-US" dirty="0"/>
              <a:t>Right route</a:t>
            </a:r>
          </a:p>
          <a:p>
            <a:r>
              <a:rPr lang="en-US" dirty="0"/>
              <a:t>Right duration</a:t>
            </a:r>
          </a:p>
          <a:p>
            <a:r>
              <a:rPr lang="en-US" dirty="0"/>
              <a:t>Timely de-escalation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378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BA8D-86CC-972B-4BF4-E69C1074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A3B43-DD48-96C8-204A-8B785F397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13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83F6-B3B1-C867-73C1-A4EA6CBB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Duration/General Stewardship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EB9A7-D27D-A8AE-7181-4EE7358C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85" y="2005261"/>
            <a:ext cx="5877338" cy="4600812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9C3AB79-AB70-A661-17E0-D06A92902463}"/>
              </a:ext>
            </a:extLst>
          </p:cNvPr>
          <p:cNvSpPr/>
          <p:nvPr/>
        </p:nvSpPr>
        <p:spPr>
          <a:xfrm>
            <a:off x="270618" y="3522745"/>
            <a:ext cx="476152" cy="27991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DB3050-91AC-1125-F908-85E59C0502AE}"/>
              </a:ext>
            </a:extLst>
          </p:cNvPr>
          <p:cNvSpPr/>
          <p:nvPr/>
        </p:nvSpPr>
        <p:spPr>
          <a:xfrm>
            <a:off x="825908" y="3602494"/>
            <a:ext cx="2682402" cy="1204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35D48-D7F2-A8B6-196B-7E99990B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90" y="2005261"/>
            <a:ext cx="4959589" cy="48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76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EFD-4752-ADA7-59FD-F3F7B8683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Duration/General Stewardship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65B76-F82A-1419-A088-F3C354857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09" y="1910097"/>
            <a:ext cx="5590981" cy="47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7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9F378-DF94-37C5-50AA-78AC9290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Shorter is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692A-AF78-10A7-64FF-B6040DFAD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Many infections that have traditionally been treated with longer durations of antibiotics can now be treated with shorter courses based on new RCTs</a:t>
            </a:r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C39AAD-27B6-1260-5F2A-CD66A676A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42515"/>
              </p:ext>
            </p:extLst>
          </p:nvPr>
        </p:nvGraphicFramePr>
        <p:xfrm>
          <a:off x="292357" y="3014081"/>
          <a:ext cx="11607284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48066">
                  <a:extLst>
                    <a:ext uri="{9D8B030D-6E8A-4147-A177-3AD203B41FA5}">
                      <a16:colId xmlns:a16="http://schemas.microsoft.com/office/drawing/2014/main" val="2078667341"/>
                    </a:ext>
                  </a:extLst>
                </a:gridCol>
                <a:gridCol w="2715208">
                  <a:extLst>
                    <a:ext uri="{9D8B030D-6E8A-4147-A177-3AD203B41FA5}">
                      <a16:colId xmlns:a16="http://schemas.microsoft.com/office/drawing/2014/main" val="3027618555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val="2175667976"/>
                    </a:ext>
                  </a:extLst>
                </a:gridCol>
                <a:gridCol w="1931439">
                  <a:extLst>
                    <a:ext uri="{9D8B030D-6E8A-4147-A177-3AD203B41FA5}">
                      <a16:colId xmlns:a16="http://schemas.microsoft.com/office/drawing/2014/main" val="1786775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Short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Longer 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0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65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HAP/VAP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160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Pyelonephritis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8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Gram-Negative Bacteremia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04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Intra-Abdominal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98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3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Neutropenic Fever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Afebrile x 72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ANC &gt;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Equal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679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5A48CD-E0D9-3FA8-3EC6-4D586E15BDCD}"/>
              </a:ext>
            </a:extLst>
          </p:cNvPr>
          <p:cNvSpPr txBox="1"/>
          <p:nvPr/>
        </p:nvSpPr>
        <p:spPr>
          <a:xfrm>
            <a:off x="0" y="644097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err="1">
                <a:solidFill>
                  <a:prstClr val="black"/>
                </a:solidFill>
              </a:rPr>
              <a:t>Metlay</a:t>
            </a:r>
            <a:r>
              <a:rPr lang="en-US" sz="1000" dirty="0">
                <a:solidFill>
                  <a:prstClr val="black"/>
                </a:solidFill>
              </a:rPr>
              <a:t>, et al. </a:t>
            </a:r>
            <a:r>
              <a:rPr lang="en-US" sz="1000" i="1" dirty="0">
                <a:solidFill>
                  <a:prstClr val="black"/>
                </a:solidFill>
              </a:rPr>
              <a:t>Clin Infect Dis</a:t>
            </a:r>
            <a:r>
              <a:rPr lang="en-US" sz="1000" dirty="0">
                <a:solidFill>
                  <a:prstClr val="black"/>
                </a:solidFill>
              </a:rPr>
              <a:t>. 2019;200:e45-e67.</a:t>
            </a:r>
          </a:p>
          <a:p>
            <a:pPr>
              <a:lnSpc>
                <a:spcPct val="80000"/>
              </a:lnSpc>
            </a:pPr>
            <a:r>
              <a:rPr lang="en-US" sz="1000" dirty="0" err="1">
                <a:solidFill>
                  <a:prstClr val="black"/>
                </a:solidFill>
              </a:rPr>
              <a:t>Kalil</a:t>
            </a:r>
            <a:r>
              <a:rPr lang="en-US" sz="1000" dirty="0">
                <a:solidFill>
                  <a:prstClr val="black"/>
                </a:solidFill>
              </a:rPr>
              <a:t> AC, et al. </a:t>
            </a:r>
            <a:r>
              <a:rPr lang="en-US" sz="1000" i="1" dirty="0">
                <a:solidFill>
                  <a:prstClr val="black"/>
                </a:solidFill>
              </a:rPr>
              <a:t>Clin Infect Dis.</a:t>
            </a:r>
            <a:r>
              <a:rPr lang="en-US" sz="1000" dirty="0">
                <a:solidFill>
                  <a:prstClr val="black"/>
                </a:solidFill>
              </a:rPr>
              <a:t> 2016</a:t>
            </a:r>
            <a:r>
              <a:rPr lang="en-US" sz="1000" i="1" dirty="0">
                <a:solidFill>
                  <a:prstClr val="black"/>
                </a:solidFill>
              </a:rPr>
              <a:t>  </a:t>
            </a:r>
            <a:r>
              <a:rPr lang="en-US" sz="1000" dirty="0">
                <a:solidFill>
                  <a:prstClr val="black"/>
                </a:solidFill>
              </a:rPr>
              <a:t>Sep 1;63(5):e61-e111.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prstClr val="black"/>
                </a:solidFill>
              </a:rPr>
              <a:t>Eliakim-Raz N, et al. </a:t>
            </a:r>
            <a:r>
              <a:rPr lang="en-US" sz="1000" i="1" dirty="0">
                <a:solidFill>
                  <a:prstClr val="black"/>
                </a:solidFill>
              </a:rPr>
              <a:t>J </a:t>
            </a:r>
            <a:r>
              <a:rPr lang="en-US" sz="1000" i="1" dirty="0" err="1">
                <a:solidFill>
                  <a:prstClr val="black"/>
                </a:solidFill>
              </a:rPr>
              <a:t>Antimicrob</a:t>
            </a:r>
            <a:r>
              <a:rPr lang="en-US" sz="1000" i="1" dirty="0">
                <a:solidFill>
                  <a:prstClr val="black"/>
                </a:solidFill>
              </a:rPr>
              <a:t> </a:t>
            </a:r>
            <a:r>
              <a:rPr lang="en-US" sz="1000" i="1" dirty="0" err="1">
                <a:solidFill>
                  <a:prstClr val="black"/>
                </a:solidFill>
              </a:rPr>
              <a:t>Chemother</a:t>
            </a:r>
            <a:r>
              <a:rPr lang="en-US" sz="1000" dirty="0">
                <a:solidFill>
                  <a:prstClr val="black"/>
                </a:solidFill>
              </a:rPr>
              <a:t>. 2013;68:2183-91.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38BD4-A216-531A-ECB2-C0BEB557F03A}"/>
              </a:ext>
            </a:extLst>
          </p:cNvPr>
          <p:cNvSpPr txBox="1"/>
          <p:nvPr/>
        </p:nvSpPr>
        <p:spPr>
          <a:xfrm>
            <a:off x="4674637" y="642250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 err="1">
                <a:solidFill>
                  <a:prstClr val="black"/>
                </a:solidFill>
              </a:rPr>
              <a:t>Yahav</a:t>
            </a:r>
            <a:r>
              <a:rPr lang="en-US" sz="1000" dirty="0">
                <a:solidFill>
                  <a:prstClr val="black"/>
                </a:solidFill>
              </a:rPr>
              <a:t> D, et al. </a:t>
            </a:r>
            <a:r>
              <a:rPr lang="en-US" sz="1000" i="1" dirty="0">
                <a:solidFill>
                  <a:prstClr val="black"/>
                </a:solidFill>
              </a:rPr>
              <a:t>Clin Infect Dis</a:t>
            </a:r>
            <a:r>
              <a:rPr lang="en-US" sz="1000" dirty="0">
                <a:solidFill>
                  <a:prstClr val="black"/>
                </a:solidFill>
              </a:rPr>
              <a:t>. 2019;69:1091-98.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prstClr val="black"/>
                </a:solidFill>
              </a:rPr>
              <a:t>Hepburn MJ, et al. </a:t>
            </a:r>
            <a:r>
              <a:rPr lang="en-US" sz="1000" i="1" dirty="0">
                <a:solidFill>
                  <a:prstClr val="black"/>
                </a:solidFill>
              </a:rPr>
              <a:t>Arch Intern Med</a:t>
            </a:r>
            <a:r>
              <a:rPr lang="en-US" sz="1000" dirty="0">
                <a:solidFill>
                  <a:prstClr val="black"/>
                </a:solidFill>
              </a:rPr>
              <a:t>. 2004;164:1669-74.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prstClr val="black"/>
                </a:solidFill>
              </a:rPr>
              <a:t>Moran GJ, et al. </a:t>
            </a:r>
            <a:r>
              <a:rPr lang="en-US" sz="1000" i="1" dirty="0">
                <a:solidFill>
                  <a:prstClr val="black"/>
                </a:solidFill>
              </a:rPr>
              <a:t>Lancet Infect Dis. </a:t>
            </a:r>
            <a:r>
              <a:rPr lang="en-US" sz="1000" dirty="0">
                <a:solidFill>
                  <a:prstClr val="black"/>
                </a:solidFill>
              </a:rPr>
              <a:t>2014;14:696-705.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A7D59-C0C3-C279-7949-6E47D389727D}"/>
              </a:ext>
            </a:extLst>
          </p:cNvPr>
          <p:cNvSpPr txBox="1"/>
          <p:nvPr/>
        </p:nvSpPr>
        <p:spPr>
          <a:xfrm>
            <a:off x="8880410" y="6433657"/>
            <a:ext cx="33800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dirty="0">
                <a:solidFill>
                  <a:prstClr val="black"/>
                </a:solidFill>
              </a:rPr>
              <a:t>Sawyer RG, et al. </a:t>
            </a:r>
            <a:r>
              <a:rPr lang="en-US" sz="1000" i="1" dirty="0">
                <a:solidFill>
                  <a:prstClr val="black"/>
                </a:solidFill>
              </a:rPr>
              <a:t>N </a:t>
            </a:r>
            <a:r>
              <a:rPr lang="en-US" sz="1000" i="1" dirty="0" err="1">
                <a:solidFill>
                  <a:prstClr val="black"/>
                </a:solidFill>
              </a:rPr>
              <a:t>Engl</a:t>
            </a:r>
            <a:r>
              <a:rPr lang="en-US" sz="1000" i="1" dirty="0">
                <a:solidFill>
                  <a:prstClr val="black"/>
                </a:solidFill>
              </a:rPr>
              <a:t> J Med</a:t>
            </a:r>
            <a:r>
              <a:rPr lang="en-US" sz="1000" dirty="0">
                <a:solidFill>
                  <a:prstClr val="black"/>
                </a:solidFill>
              </a:rPr>
              <a:t>. 2015;375:1996-2005.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prstClr val="black"/>
                </a:solidFill>
              </a:rPr>
              <a:t>Aguilar-Guisado M, et al. </a:t>
            </a:r>
            <a:r>
              <a:rPr lang="en-US" sz="1000" i="1" dirty="0">
                <a:solidFill>
                  <a:prstClr val="black"/>
                </a:solidFill>
              </a:rPr>
              <a:t>Lancet </a:t>
            </a:r>
            <a:r>
              <a:rPr lang="en-US" sz="1000" i="1" dirty="0" err="1">
                <a:solidFill>
                  <a:prstClr val="black"/>
                </a:solidFill>
              </a:rPr>
              <a:t>Haematol</a:t>
            </a:r>
            <a:r>
              <a:rPr lang="en-US" sz="1000" dirty="0">
                <a:solidFill>
                  <a:prstClr val="black"/>
                </a:solidFill>
              </a:rPr>
              <a:t>. 2017;4:e573-e583.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solidFill>
                  <a:prstClr val="black"/>
                </a:solidFill>
              </a:rPr>
              <a:t>bradspellberg.com/shorter-is-better</a:t>
            </a:r>
          </a:p>
        </p:txBody>
      </p:sp>
    </p:spTree>
    <p:extLst>
      <p:ext uri="{BB962C8B-B14F-4D97-AF65-F5344CB8AC3E}">
        <p14:creationId xmlns:p14="http://schemas.microsoft.com/office/powerpoint/2010/main" val="11516838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9D1F-36B8-F44B-7713-0C264A80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Cerner Views: Method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2C66-55FB-7EC4-1889-056DA66F7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 every day of effective antimicrobials</a:t>
            </a:r>
          </a:p>
          <a:p>
            <a:r>
              <a:rPr lang="en-US" dirty="0"/>
              <a:t>Include inpatient duration in discharge prescription durations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D6F8F-2CDB-0C9B-C7AB-ECEE4A1E5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49" y="2778476"/>
            <a:ext cx="5728996" cy="38604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EF2748-7D64-B818-7E05-BDB137C1B509}"/>
              </a:ext>
            </a:extLst>
          </p:cNvPr>
          <p:cNvSpPr/>
          <p:nvPr/>
        </p:nvSpPr>
        <p:spPr>
          <a:xfrm>
            <a:off x="1471333" y="2938129"/>
            <a:ext cx="195072" cy="16896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2EBCAD4-DEBC-CA84-7171-619E242DBF75}"/>
              </a:ext>
            </a:extLst>
          </p:cNvPr>
          <p:cNvSpPr/>
          <p:nvPr/>
        </p:nvSpPr>
        <p:spPr>
          <a:xfrm>
            <a:off x="827604" y="2869096"/>
            <a:ext cx="666165" cy="3070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1048B-6F6B-CA56-C065-018A91DE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69" y="2778476"/>
            <a:ext cx="5471750" cy="38604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6290CDA-FC20-9564-57B9-3B35FF0153E6}"/>
              </a:ext>
            </a:extLst>
          </p:cNvPr>
          <p:cNvSpPr/>
          <p:nvPr/>
        </p:nvSpPr>
        <p:spPr>
          <a:xfrm>
            <a:off x="6385468" y="6489621"/>
            <a:ext cx="1480237" cy="14927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E52C641-DEFF-71FD-94EA-C285050B6A80}"/>
              </a:ext>
            </a:extLst>
          </p:cNvPr>
          <p:cNvSpPr/>
          <p:nvPr/>
        </p:nvSpPr>
        <p:spPr>
          <a:xfrm>
            <a:off x="5719302" y="6410740"/>
            <a:ext cx="666165" cy="3070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8ECA-C868-0249-7E8A-781CD4E2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Cerner Views: Method 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1410C2-8120-8CBB-3A34-8D1465939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Sorts by antimicrobials only</a:t>
            </a:r>
          </a:p>
          <a:p>
            <a:r>
              <a:rPr lang="en-US" dirty="0"/>
              <a:t>Right click on top grey bar to change dates/see prior antimicrobials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4F923-1636-02B1-A7A7-BFF2415A2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2960142"/>
            <a:ext cx="5512837" cy="3783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B9F74D-81B5-3F67-7A22-679B50BA395B}"/>
              </a:ext>
            </a:extLst>
          </p:cNvPr>
          <p:cNvSpPr/>
          <p:nvPr/>
        </p:nvSpPr>
        <p:spPr>
          <a:xfrm>
            <a:off x="3943944" y="2960143"/>
            <a:ext cx="5226492" cy="174944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AA155E4-EFE6-70BC-F980-6DF7695F10CB}"/>
              </a:ext>
            </a:extLst>
          </p:cNvPr>
          <p:cNvSpPr/>
          <p:nvPr/>
        </p:nvSpPr>
        <p:spPr>
          <a:xfrm>
            <a:off x="3277779" y="2884040"/>
            <a:ext cx="666165" cy="3070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0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CC86-E360-3A1E-B4D1-87AFAD9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Cerner Views: Method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D183-6DAE-08DC-D80B-EED929BC8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Delivery Record </a:t>
            </a:r>
            <a:r>
              <a:rPr lang="en-US" dirty="0">
                <a:sym typeface="Wingdings" panose="05000000000000000000" pitchFamily="2" charset="2"/>
              </a:rPr>
              <a:t> Click on Procedure Selection  Type anti-infectives and press enter, then hit ok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F49E2-528D-8F7D-CD45-D4397B569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69" y="2504467"/>
            <a:ext cx="9916909" cy="4353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57BDE3-FB4C-B756-D707-1B6C35A52857}"/>
              </a:ext>
            </a:extLst>
          </p:cNvPr>
          <p:cNvSpPr/>
          <p:nvPr/>
        </p:nvSpPr>
        <p:spPr>
          <a:xfrm>
            <a:off x="8776244" y="2504467"/>
            <a:ext cx="1005932" cy="30540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E99C12-02D1-D1EF-066E-BDB469AD13D2}"/>
              </a:ext>
            </a:extLst>
          </p:cNvPr>
          <p:cNvSpPr/>
          <p:nvPr/>
        </p:nvSpPr>
        <p:spPr>
          <a:xfrm>
            <a:off x="3680368" y="2904517"/>
            <a:ext cx="1205957" cy="28635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59C0CF-F80B-8EB6-16CD-9F0987DA04E8}"/>
              </a:ext>
            </a:extLst>
          </p:cNvPr>
          <p:cNvSpPr/>
          <p:nvPr/>
        </p:nvSpPr>
        <p:spPr>
          <a:xfrm rot="10800000">
            <a:off x="9855858" y="2502843"/>
            <a:ext cx="666165" cy="3070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11BFBA5-E1D7-D6C9-DA88-F88516E29DF4}"/>
              </a:ext>
            </a:extLst>
          </p:cNvPr>
          <p:cNvSpPr/>
          <p:nvPr/>
        </p:nvSpPr>
        <p:spPr>
          <a:xfrm>
            <a:off x="2866839" y="2894180"/>
            <a:ext cx="666165" cy="3070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6898F2-6AA0-43D3-48D4-8D84EF49B8E5}"/>
              </a:ext>
            </a:extLst>
          </p:cNvPr>
          <p:cNvSpPr/>
          <p:nvPr/>
        </p:nvSpPr>
        <p:spPr>
          <a:xfrm>
            <a:off x="6410139" y="4019647"/>
            <a:ext cx="666165" cy="3070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ECC86-E360-3A1E-B4D1-87AFAD9F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Duration: Cerner Views: </a:t>
            </a:r>
            <a:r>
              <a:rPr lang="en-US"/>
              <a:t>Method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D183-6DAE-08DC-D80B-EED929BC8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528286"/>
            <a:ext cx="11029615" cy="3678303"/>
          </a:xfrm>
        </p:spPr>
        <p:txBody>
          <a:bodyPr/>
          <a:lstStyle/>
          <a:p>
            <a:r>
              <a:rPr lang="en-US" dirty="0"/>
              <a:t>Right click on top grey bar to change dates/see prior antimicrobials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A935CC-0F3B-C53D-6CAA-4E04E5A2A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20" y="3178452"/>
            <a:ext cx="10594079" cy="23779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5487FC0-A72F-E245-455D-06C5A5EB7E90}"/>
              </a:ext>
            </a:extLst>
          </p:cNvPr>
          <p:cNvSpPr/>
          <p:nvPr/>
        </p:nvSpPr>
        <p:spPr>
          <a:xfrm>
            <a:off x="683520" y="3704617"/>
            <a:ext cx="10698855" cy="24825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867FDE0-7AB9-ED8A-FC55-4B1B9EA8591B}"/>
              </a:ext>
            </a:extLst>
          </p:cNvPr>
          <p:cNvSpPr/>
          <p:nvPr/>
        </p:nvSpPr>
        <p:spPr>
          <a:xfrm>
            <a:off x="114300" y="3704617"/>
            <a:ext cx="569220" cy="24825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6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C7FF-21F0-1BD1-AB39-9EADD8B8A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Antibiotics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FDBE9-BA70-E529-BDC7-6088660E1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Does this patient have an infection? </a:t>
            </a:r>
          </a:p>
          <a:p>
            <a:pPr lvl="1"/>
            <a:r>
              <a:rPr lang="en-US" dirty="0"/>
              <a:t>Vs non-infectious causes/explanations</a:t>
            </a:r>
          </a:p>
          <a:p>
            <a:pPr lvl="1"/>
            <a:r>
              <a:rPr lang="en-US" dirty="0"/>
              <a:t>Is it a bacterial infection?</a:t>
            </a:r>
          </a:p>
          <a:p>
            <a:pPr lvl="1"/>
            <a:r>
              <a:rPr lang="en-US" dirty="0"/>
              <a:t>Colonization vs infection</a:t>
            </a:r>
          </a:p>
          <a:p>
            <a:r>
              <a:rPr lang="en-US" b="1" dirty="0"/>
              <a:t>De-escalation/optimization</a:t>
            </a:r>
          </a:p>
          <a:p>
            <a:pPr lvl="1"/>
            <a:r>
              <a:rPr lang="en-US" dirty="0"/>
              <a:t>Site/type of infection</a:t>
            </a:r>
          </a:p>
          <a:p>
            <a:pPr lvl="1"/>
            <a:r>
              <a:rPr lang="en-US" dirty="0"/>
              <a:t>Patient history</a:t>
            </a:r>
          </a:p>
          <a:p>
            <a:pPr lvl="1"/>
            <a:r>
              <a:rPr lang="en-US" dirty="0"/>
              <a:t>Cultures and susceptibilities</a:t>
            </a:r>
          </a:p>
          <a:p>
            <a:pPr lvl="1"/>
            <a:r>
              <a:rPr lang="en-US" dirty="0"/>
              <a:t>Other diagnostics (e.g. MRSA nares)</a:t>
            </a:r>
          </a:p>
          <a:p>
            <a:r>
              <a:rPr lang="en-US" b="1" dirty="0"/>
              <a:t>IV to PO</a:t>
            </a:r>
          </a:p>
          <a:p>
            <a:r>
              <a:rPr lang="en-US" b="1" dirty="0"/>
              <a:t>Duration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19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8FBBA-4816-F5FF-3037-B2AE39CEB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Antimicrobial Stewardship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31A8B-1B86-1015-1804-4F1E84D775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Michelle Potter, </a:t>
            </a:r>
            <a:r>
              <a:rPr lang="en-US" dirty="0"/>
              <a:t>PharmD, BCIDP</a:t>
            </a:r>
          </a:p>
        </p:txBody>
      </p:sp>
    </p:spTree>
    <p:extLst>
      <p:ext uri="{BB962C8B-B14F-4D97-AF65-F5344CB8AC3E}">
        <p14:creationId xmlns:p14="http://schemas.microsoft.com/office/powerpoint/2010/main" val="298530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E89C-1545-10DE-6912-8B525174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Antimicrobial Stewardship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541D-0EC6-6DCE-EE9E-703D0DD8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  <a:p>
            <a:pPr lvl="1"/>
            <a:r>
              <a:rPr lang="en-US" dirty="0"/>
              <a:t>Prospective audit and feedback</a:t>
            </a:r>
          </a:p>
          <a:p>
            <a:pPr lvl="1"/>
            <a:r>
              <a:rPr lang="en-US" dirty="0"/>
              <a:t>Formulary restriction</a:t>
            </a:r>
          </a:p>
          <a:p>
            <a:pPr lvl="1"/>
            <a:r>
              <a:rPr lang="en-US" dirty="0"/>
              <a:t>Guidelines and clinical pathways</a:t>
            </a:r>
          </a:p>
          <a:p>
            <a:pPr lvl="1"/>
            <a:r>
              <a:rPr lang="en-US" dirty="0"/>
              <a:t>IV to PO conversion</a:t>
            </a:r>
          </a:p>
          <a:p>
            <a:pPr lvl="1"/>
            <a:r>
              <a:rPr lang="en-US" dirty="0"/>
              <a:t>De-escalation of therapy</a:t>
            </a:r>
          </a:p>
          <a:p>
            <a:pPr lvl="1"/>
            <a:r>
              <a:rPr lang="en-US" dirty="0"/>
              <a:t>Dose optimization</a:t>
            </a:r>
          </a:p>
          <a:p>
            <a:pPr lvl="1"/>
            <a:r>
              <a:rPr lang="en-US" dirty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86370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8C5E4-95B0-B4AA-EE99-8ACEDB9C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General Stewardship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DE6ED-F5B7-65AC-3159-9D4396159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2085975"/>
            <a:ext cx="11914910" cy="819150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C968BCEB-BD00-DC53-507F-74B384467C06}"/>
              </a:ext>
            </a:extLst>
          </p:cNvPr>
          <p:cNvSpPr/>
          <p:nvPr/>
        </p:nvSpPr>
        <p:spPr>
          <a:xfrm>
            <a:off x="542926" y="2905125"/>
            <a:ext cx="203524" cy="523875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39F712-D7B7-D403-E91C-E3E23C19308E}"/>
              </a:ext>
            </a:extLst>
          </p:cNvPr>
          <p:cNvSpPr/>
          <p:nvPr/>
        </p:nvSpPr>
        <p:spPr>
          <a:xfrm>
            <a:off x="277090" y="2724539"/>
            <a:ext cx="702624" cy="18058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6168C-73D7-9C40-EED7-B9E5AF3C6D53}"/>
              </a:ext>
            </a:extLst>
          </p:cNvPr>
          <p:cNvSpPr txBox="1"/>
          <p:nvPr/>
        </p:nvSpPr>
        <p:spPr>
          <a:xfrm>
            <a:off x="3176989" y="2982396"/>
            <a:ext cx="55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OR on Banner Connect search bar: search “antibiograms”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FFC559-9185-74E8-78E0-2D699D8C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891" y="3275144"/>
            <a:ext cx="4876218" cy="344466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94B2AF-CCBF-A116-AC75-2883D4AD51C7}"/>
              </a:ext>
            </a:extLst>
          </p:cNvPr>
          <p:cNvSpPr/>
          <p:nvPr/>
        </p:nvSpPr>
        <p:spPr>
          <a:xfrm>
            <a:off x="3657891" y="4226767"/>
            <a:ext cx="3946558" cy="59716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F7BCFE2-8530-D1AE-2B63-E228B47151F1}"/>
              </a:ext>
            </a:extLst>
          </p:cNvPr>
          <p:cNvSpPr/>
          <p:nvPr/>
        </p:nvSpPr>
        <p:spPr>
          <a:xfrm>
            <a:off x="2728231" y="4419722"/>
            <a:ext cx="895739" cy="27991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1F98-423F-B0DB-1393-7D3D3AB2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General Stewardship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B93214-7541-EC97-3ACD-A7CB3315B200}"/>
              </a:ext>
            </a:extLst>
          </p:cNvPr>
          <p:cNvSpPr txBox="1"/>
          <p:nvPr/>
        </p:nvSpPr>
        <p:spPr>
          <a:xfrm>
            <a:off x="3848793" y="1984020"/>
            <a:ext cx="55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OR from Banner Connect Physician Portal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A373A-7F86-522A-933B-EF973BB0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7" y="2438334"/>
            <a:ext cx="3941892" cy="43322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92C509-EEDE-16F0-3487-ABEDA360CC6D}"/>
              </a:ext>
            </a:extLst>
          </p:cNvPr>
          <p:cNvSpPr/>
          <p:nvPr/>
        </p:nvSpPr>
        <p:spPr>
          <a:xfrm>
            <a:off x="2282438" y="2544378"/>
            <a:ext cx="680843" cy="18661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A1E31-FD1C-8909-2178-DA60312B3666}"/>
              </a:ext>
            </a:extLst>
          </p:cNvPr>
          <p:cNvSpPr/>
          <p:nvPr/>
        </p:nvSpPr>
        <p:spPr>
          <a:xfrm>
            <a:off x="4290040" y="4954618"/>
            <a:ext cx="680843" cy="18661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EB44BD-644D-6312-510B-A2E29C8C5658}"/>
              </a:ext>
            </a:extLst>
          </p:cNvPr>
          <p:cNvSpPr/>
          <p:nvPr/>
        </p:nvSpPr>
        <p:spPr>
          <a:xfrm rot="5400000">
            <a:off x="2350571" y="2078252"/>
            <a:ext cx="544578" cy="29044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ADA4CF5-E1CE-BF96-99DB-7B06E54A3013}"/>
              </a:ext>
            </a:extLst>
          </p:cNvPr>
          <p:cNvSpPr/>
          <p:nvPr/>
        </p:nvSpPr>
        <p:spPr>
          <a:xfrm>
            <a:off x="3686078" y="4904794"/>
            <a:ext cx="591521" cy="28626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60C450-3CC6-8328-5416-53AA40908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098" y="2440679"/>
            <a:ext cx="4814143" cy="4127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38FEC9B-9832-AA10-EC6F-626546AB46CC}"/>
              </a:ext>
            </a:extLst>
          </p:cNvPr>
          <p:cNvSpPr/>
          <p:nvPr/>
        </p:nvSpPr>
        <p:spPr>
          <a:xfrm>
            <a:off x="6636356" y="4052719"/>
            <a:ext cx="931993" cy="183379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40E061B-5CE4-723A-BA7B-BC4AB15887A1}"/>
              </a:ext>
            </a:extLst>
          </p:cNvPr>
          <p:cNvSpPr/>
          <p:nvPr/>
        </p:nvSpPr>
        <p:spPr>
          <a:xfrm>
            <a:off x="5971009" y="4001278"/>
            <a:ext cx="591521" cy="28626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D8F75-A40B-AAD5-4235-9C7C6505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Stewardship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E79B1E-FE59-0578-271A-E62C63128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90575"/>
            <a:ext cx="5314865" cy="486742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AE027FF5-5813-DFA7-1FB3-DA76A63AC22C}"/>
              </a:ext>
            </a:extLst>
          </p:cNvPr>
          <p:cNvSpPr/>
          <p:nvPr/>
        </p:nvSpPr>
        <p:spPr>
          <a:xfrm>
            <a:off x="3486829" y="3904184"/>
            <a:ext cx="666165" cy="30703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AFC722-C3FE-51B1-0146-829121801978}"/>
              </a:ext>
            </a:extLst>
          </p:cNvPr>
          <p:cNvSpPr/>
          <p:nvPr/>
        </p:nvSpPr>
        <p:spPr>
          <a:xfrm>
            <a:off x="4152994" y="3936503"/>
            <a:ext cx="3470116" cy="27471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83F6-B3B1-C867-73C1-A4EA6CBB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Banner Stewardship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EB9A7-D27D-A8AE-7181-4EE7358C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85" y="2005261"/>
            <a:ext cx="5877338" cy="4600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535D48-D7F2-A8B6-196B-7E99990B8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90" y="2005261"/>
            <a:ext cx="4959589" cy="487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39578"/>
      </p:ext>
    </p:extLst>
  </p:cSld>
  <p:clrMapOvr>
    <a:masterClrMapping/>
  </p:clrMapOvr>
</p:sld>
</file>

<file path=ppt/theme/theme1.xml><?xml version="1.0" encoding="utf-8"?>
<a:theme xmlns:a="http://schemas.openxmlformats.org/drawingml/2006/main" name="AMS Powerpoint Templat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e77fabd-40e5-4335-9d12-298222ec242f}" enabled="1" method="Standard" siteId="{adeadcd2-3aaf-4835-b273-1ebe8a7726f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1569</Words>
  <Application>Microsoft Office PowerPoint</Application>
  <PresentationFormat>Widescreen</PresentationFormat>
  <Paragraphs>392</Paragraphs>
  <Slides>49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Gill Sans MT</vt:lpstr>
      <vt:lpstr>Osaka</vt:lpstr>
      <vt:lpstr>Times New Roman</vt:lpstr>
      <vt:lpstr>Wingdings</vt:lpstr>
      <vt:lpstr>Wingdings 2</vt:lpstr>
      <vt:lpstr>AMS Powerpoint Template Blue</vt:lpstr>
      <vt:lpstr>Dividend</vt:lpstr>
      <vt:lpstr>Antimicrobial Stewardship</vt:lpstr>
      <vt:lpstr>Outline</vt:lpstr>
      <vt:lpstr>What is Antimicrobial Stewardship?</vt:lpstr>
      <vt:lpstr>What is Antimicrobial Stewardship?</vt:lpstr>
      <vt:lpstr>Antimicrobial Stewardship Programs</vt:lpstr>
      <vt:lpstr>Banner General Stewardship Resources</vt:lpstr>
      <vt:lpstr>Banner General Stewardship Resources</vt:lpstr>
      <vt:lpstr>Banner Stewardship Resources</vt:lpstr>
      <vt:lpstr>Banner Stewardship Resources</vt:lpstr>
      <vt:lpstr>Multidisciplinary Approach</vt:lpstr>
      <vt:lpstr>Why Does stewardship Matter?</vt:lpstr>
      <vt:lpstr>Consequences of Antibiotic Misuse</vt:lpstr>
      <vt:lpstr>Antibiotic Resistance</vt:lpstr>
      <vt:lpstr>Local Antibiotic Resistance</vt:lpstr>
      <vt:lpstr>Carbapenem Use Increases Risk of Carbapenem Resistance</vt:lpstr>
      <vt:lpstr>Improving Antibiotic Use Reduces Resistance</vt:lpstr>
      <vt:lpstr>Every Additional Day of Antibiotic Matters </vt:lpstr>
      <vt:lpstr>Improving Antibiotic Use Reduces C. difficile Rates</vt:lpstr>
      <vt:lpstr>Improving Antibiotic Use Improves Infection Cure Rates</vt:lpstr>
      <vt:lpstr>Effects of Antimicrobial Stewardship</vt:lpstr>
      <vt:lpstr>What Can We Do to Help?</vt:lpstr>
      <vt:lpstr>Optimizing Antibiotics</vt:lpstr>
      <vt:lpstr>Optimizing Antibiotics</vt:lpstr>
      <vt:lpstr>De-Escalation: S. Aureus Pneumonia </vt:lpstr>
      <vt:lpstr>Interpreting Cultures/Susceptibilities</vt:lpstr>
      <vt:lpstr>Is it a True Pathogen?</vt:lpstr>
      <vt:lpstr>Blood Cultures: Staphylococcus PCR</vt:lpstr>
      <vt:lpstr>Case</vt:lpstr>
      <vt:lpstr>Interpreting Micro Comments</vt:lpstr>
      <vt:lpstr>Cerner Feature: Personal Antibiogram</vt:lpstr>
      <vt:lpstr>Cerner Feature: Personal Antibiogram</vt:lpstr>
      <vt:lpstr>Cerner Feature: Personal Antibiogram</vt:lpstr>
      <vt:lpstr>How to Request Additional Susceptibilities </vt:lpstr>
      <vt:lpstr>How to Request Additional Susceptibilities </vt:lpstr>
      <vt:lpstr>How to Request Additional Susceptibilities</vt:lpstr>
      <vt:lpstr>IV to PO</vt:lpstr>
      <vt:lpstr>IV to PO</vt:lpstr>
      <vt:lpstr>Choosing the Route</vt:lpstr>
      <vt:lpstr>IV to PO Protocol</vt:lpstr>
      <vt:lpstr>Duration</vt:lpstr>
      <vt:lpstr>Duration/General Stewardship Resources</vt:lpstr>
      <vt:lpstr>Duration/General Stewardship Resources</vt:lpstr>
      <vt:lpstr>Duration: Shorter is Better</vt:lpstr>
      <vt:lpstr>Duration: Cerner Views: Method 1</vt:lpstr>
      <vt:lpstr>Duration: Cerner Views: Method 1</vt:lpstr>
      <vt:lpstr>Duration: Cerner Views: Method 2</vt:lpstr>
      <vt:lpstr>Duration: Cerner Views: Method 2</vt:lpstr>
      <vt:lpstr>Optimizing Antibiotics</vt:lpstr>
      <vt:lpstr>Antimicrobial Stewardship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</dc:title>
  <dc:creator>Ting, Michelle</dc:creator>
  <cp:lastModifiedBy>Potter, Michelle</cp:lastModifiedBy>
  <cp:revision>2</cp:revision>
  <dcterms:created xsi:type="dcterms:W3CDTF">2023-06-30T20:47:47Z</dcterms:created>
  <dcterms:modified xsi:type="dcterms:W3CDTF">2025-08-11T22:28:18Z</dcterms:modified>
</cp:coreProperties>
</file>