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319" r:id="rId4"/>
    <p:sldId id="304" r:id="rId5"/>
    <p:sldId id="305" r:id="rId6"/>
    <p:sldId id="303" r:id="rId7"/>
    <p:sldId id="310" r:id="rId8"/>
    <p:sldId id="306" r:id="rId9"/>
    <p:sldId id="302" r:id="rId10"/>
    <p:sldId id="317" r:id="rId11"/>
    <p:sldId id="307" r:id="rId12"/>
    <p:sldId id="308" r:id="rId13"/>
    <p:sldId id="309" r:id="rId14"/>
    <p:sldId id="283" r:id="rId15"/>
    <p:sldId id="284" r:id="rId16"/>
    <p:sldId id="263" r:id="rId17"/>
    <p:sldId id="281" r:id="rId18"/>
    <p:sldId id="282" r:id="rId19"/>
    <p:sldId id="311" r:id="rId20"/>
    <p:sldId id="262" r:id="rId21"/>
    <p:sldId id="285" r:id="rId22"/>
    <p:sldId id="259" r:id="rId23"/>
    <p:sldId id="280" r:id="rId24"/>
    <p:sldId id="274" r:id="rId25"/>
    <p:sldId id="286" r:id="rId26"/>
    <p:sldId id="265" r:id="rId27"/>
    <p:sldId id="264" r:id="rId28"/>
    <p:sldId id="301" r:id="rId29"/>
    <p:sldId id="287" r:id="rId30"/>
    <p:sldId id="288" r:id="rId31"/>
    <p:sldId id="326" r:id="rId32"/>
    <p:sldId id="290" r:id="rId33"/>
    <p:sldId id="267" r:id="rId34"/>
    <p:sldId id="289" r:id="rId35"/>
    <p:sldId id="324" r:id="rId36"/>
    <p:sldId id="325" r:id="rId37"/>
    <p:sldId id="276" r:id="rId38"/>
    <p:sldId id="327" r:id="rId39"/>
    <p:sldId id="291" r:id="rId40"/>
    <p:sldId id="318" r:id="rId41"/>
    <p:sldId id="321" r:id="rId42"/>
    <p:sldId id="322" r:id="rId43"/>
    <p:sldId id="268" r:id="rId44"/>
    <p:sldId id="269" r:id="rId45"/>
    <p:sldId id="277" r:id="rId46"/>
    <p:sldId id="328" r:id="rId47"/>
    <p:sldId id="323" r:id="rId48"/>
    <p:sldId id="278" r:id="rId49"/>
    <p:sldId id="299" r:id="rId50"/>
    <p:sldId id="297" r:id="rId51"/>
    <p:sldId id="298" r:id="rId52"/>
    <p:sldId id="320" r:id="rId53"/>
    <p:sldId id="266" r:id="rId54"/>
    <p:sldId id="300"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B7B9"/>
    <a:srgbClr val="EEEEEE"/>
    <a:srgbClr val="FF9900"/>
    <a:srgbClr val="FF0000"/>
    <a:srgbClr val="FF6600"/>
    <a:srgbClr val="E4783C"/>
    <a:srgbClr val="FF7575"/>
    <a:srgbClr val="F8D9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93" d="100"/>
          <a:sy n="93" d="100"/>
        </p:scale>
        <p:origin x="77"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7/7/2025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7/7/2025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7/7/2025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7/7/2025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uptodate.com/contents/nitroglycerin-glyceryl-trinitrate-drug-information?search=pre%20test%20cad&amp;topicRef=1534&amp;source=see_link" TargetMode="External"/><Relationship Id="rId1" Type="http://schemas.openxmlformats.org/officeDocument/2006/relationships/slideLayout" Target="../slideLayouts/slideLayout4.xml"/><Relationship Id="rId4" Type="http://schemas.openxmlformats.org/officeDocument/2006/relationships/image" Target="../media/image5.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hyperlink" Target="https://jamanetwork-com.ezproxy1.library.arizona.edu/journals/jama/fullarticle/2818049#jvp240032r8"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 Id="rId5" Type="http://schemas.openxmlformats.org/officeDocument/2006/relationships/image" Target="../media/image5.sv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ea typeface="Calibri Light"/>
                <a:cs typeface="Calibri Light"/>
              </a:rPr>
              <a:t>Acute Coronary Syndrome:</a:t>
            </a:r>
            <a:br>
              <a:rPr lang="en-US" dirty="0">
                <a:ea typeface="Calibri Light"/>
                <a:cs typeface="Calibri Light"/>
              </a:rPr>
            </a:br>
            <a:r>
              <a:rPr lang="en-US" sz="4000" dirty="0">
                <a:ea typeface="Calibri Light"/>
                <a:cs typeface="Calibri Light"/>
              </a:rPr>
              <a:t>Diagnosis and Management for the Internist</a:t>
            </a:r>
            <a:endParaRPr lang="en-US" dirty="0">
              <a:ea typeface="Calibri Light" panose="020F0302020204030204"/>
              <a:cs typeface="Calibri Light" panose="020F0302020204030204"/>
            </a:endParaRPr>
          </a:p>
        </p:txBody>
      </p:sp>
      <p:sp>
        <p:nvSpPr>
          <p:cNvPr id="3" name="Subtitle 2"/>
          <p:cNvSpPr>
            <a:spLocks noGrp="1"/>
          </p:cNvSpPr>
          <p:nvPr>
            <p:ph type="subTitle" idx="1"/>
          </p:nvPr>
        </p:nvSpPr>
        <p:spPr/>
        <p:txBody>
          <a:bodyPr vert="horz" lIns="91440" tIns="45720" rIns="91440" bIns="45720" rtlCol="0" anchor="t">
            <a:normAutofit/>
          </a:bodyPr>
          <a:lstStyle/>
          <a:p>
            <a:r>
              <a:rPr lang="en-US" dirty="0">
                <a:ea typeface="Calibri"/>
                <a:cs typeface="Calibri"/>
              </a:rPr>
              <a:t>Zachary Wilson, MD</a:t>
            </a:r>
          </a:p>
          <a:p>
            <a:r>
              <a:rPr lang="en-US" dirty="0">
                <a:ea typeface="Calibri"/>
                <a:cs typeface="Calibri"/>
              </a:rPr>
              <a:t>Heart Failure Fellow PGY-7</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E247C-D204-4242-FF9F-050E24C496CF}"/>
              </a:ext>
            </a:extLst>
          </p:cNvPr>
          <p:cNvSpPr>
            <a:spLocks noGrp="1"/>
          </p:cNvSpPr>
          <p:nvPr>
            <p:ph type="title"/>
          </p:nvPr>
        </p:nvSpPr>
        <p:spPr/>
        <p:txBody>
          <a:bodyPr/>
          <a:lstStyle/>
          <a:p>
            <a:r>
              <a:rPr lang="en-US" dirty="0">
                <a:ea typeface="Calibri Light"/>
                <a:cs typeface="Calibri Light"/>
              </a:rPr>
              <a:t>Learning Objectives:</a:t>
            </a:r>
          </a:p>
        </p:txBody>
      </p:sp>
      <p:sp>
        <p:nvSpPr>
          <p:cNvPr id="3" name="Content Placeholder 2">
            <a:extLst>
              <a:ext uri="{FF2B5EF4-FFF2-40B4-BE49-F238E27FC236}">
                <a16:creationId xmlns:a16="http://schemas.microsoft.com/office/drawing/2014/main" id="{3A5A692B-DBBF-CB0F-7712-79294050C535}"/>
              </a:ext>
            </a:extLst>
          </p:cNvPr>
          <p:cNvSpPr>
            <a:spLocks noGrp="1"/>
          </p:cNvSpPr>
          <p:nvPr>
            <p:ph idx="1"/>
          </p:nvPr>
        </p:nvSpPr>
        <p:spPr/>
        <p:txBody>
          <a:bodyPr vert="horz" lIns="91440" tIns="45720" rIns="91440" bIns="45720" rtlCol="0" anchor="t">
            <a:normAutofit fontScale="92500"/>
          </a:bodyPr>
          <a:lstStyle/>
          <a:p>
            <a:pPr marL="0" indent="0">
              <a:buNone/>
            </a:pPr>
            <a:r>
              <a:rPr lang="en-US" dirty="0">
                <a:latin typeface="Times New Roman" panose="02020603050405020304" pitchFamily="18" charset="0"/>
                <a:cs typeface="Times New Roman" panose="02020603050405020304" pitchFamily="18" charset="0"/>
              </a:rPr>
              <a:t>1. Describe the categories of chest pain syndromes.</a:t>
            </a:r>
          </a:p>
          <a:p>
            <a:pPr marL="0" indent="0">
              <a:buNone/>
            </a:pPr>
            <a:r>
              <a:rPr lang="en-US" dirty="0">
                <a:latin typeface="Times New Roman" panose="02020603050405020304" pitchFamily="18" charset="0"/>
                <a:cs typeface="Times New Roman" panose="02020603050405020304" pitchFamily="18" charset="0"/>
              </a:rPr>
              <a:t>2. Understand the difference in the pathophysiology of type 1 and type 2 MI.</a:t>
            </a:r>
          </a:p>
          <a:p>
            <a:pPr marL="0" indent="0">
              <a:buNone/>
            </a:pPr>
            <a:r>
              <a:rPr lang="en-US" dirty="0">
                <a:latin typeface="Times New Roman" panose="02020603050405020304" pitchFamily="18" charset="0"/>
                <a:ea typeface="Calibri" panose="020F0502020204030204"/>
                <a:cs typeface="Times New Roman" panose="02020603050405020304" pitchFamily="18" charset="0"/>
              </a:rPr>
              <a:t>3. Develop a differential diagnosis for ST elevation and elevated troponin.</a:t>
            </a:r>
          </a:p>
          <a:p>
            <a:pPr marL="0" indent="0">
              <a:buNone/>
            </a:pPr>
            <a:r>
              <a:rPr lang="en-US" dirty="0">
                <a:latin typeface="Times New Roman" panose="02020603050405020304" pitchFamily="18" charset="0"/>
                <a:cs typeface="Times New Roman" panose="02020603050405020304" pitchFamily="18" charset="0"/>
              </a:rPr>
              <a:t>4. Be able to risk stratify patients based on TIMI and GRACE scoring systems and understand the significance of these scores.</a:t>
            </a:r>
          </a:p>
          <a:p>
            <a:pPr marL="0" indent="0">
              <a:buNone/>
            </a:pPr>
            <a:r>
              <a:rPr lang="en-US" dirty="0">
                <a:latin typeface="Times New Roman" panose="02020603050405020304" pitchFamily="18" charset="0"/>
                <a:cs typeface="Times New Roman" panose="02020603050405020304" pitchFamily="18" charset="0"/>
              </a:rPr>
              <a:t>5. Understand the medications used for acute coronary syndrome in the hospital setting and their contraindications.</a:t>
            </a:r>
          </a:p>
          <a:p>
            <a:pPr marL="0" indent="0">
              <a:buNone/>
            </a:pPr>
            <a:r>
              <a:rPr lang="en-US" dirty="0">
                <a:latin typeface="Times New Roman" panose="02020603050405020304" pitchFamily="18" charset="0"/>
                <a:cs typeface="Times New Roman" panose="02020603050405020304" pitchFamily="18" charset="0"/>
              </a:rPr>
              <a:t>6. Know the medications to give patients at the time of hospital discharge and their recommended durations depending on the procedure done at the time of angiography.</a:t>
            </a:r>
          </a:p>
          <a:p>
            <a:endParaRPr lang="en-US" dirty="0">
              <a:latin typeface="Times New Roman" panose="02020603050405020304" pitchFamily="18" charset="0"/>
              <a:ea typeface="Calibri"/>
              <a:cs typeface="Times New Roman" panose="02020603050405020304" pitchFamily="18" charset="0"/>
            </a:endParaRPr>
          </a:p>
        </p:txBody>
      </p:sp>
    </p:spTree>
    <p:extLst>
      <p:ext uri="{BB962C8B-B14F-4D97-AF65-F5344CB8AC3E}">
        <p14:creationId xmlns:p14="http://schemas.microsoft.com/office/powerpoint/2010/main" val="2764996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3CF14-E7AF-D88D-A2BB-20A05A49B158}"/>
              </a:ext>
            </a:extLst>
          </p:cNvPr>
          <p:cNvSpPr>
            <a:spLocks noGrp="1"/>
          </p:cNvSpPr>
          <p:nvPr>
            <p:ph type="title"/>
          </p:nvPr>
        </p:nvSpPr>
        <p:spPr/>
        <p:txBody>
          <a:bodyPr>
            <a:normAutofit/>
          </a:bodyPr>
          <a:lstStyle/>
          <a:p>
            <a:pPr algn="ctr"/>
            <a:r>
              <a:rPr lang="en-US" sz="5400" b="1" dirty="0">
                <a:solidFill>
                  <a:srgbClr val="FF0000"/>
                </a:solidFill>
              </a:rPr>
              <a:t>Hot off the press!!!</a:t>
            </a:r>
          </a:p>
        </p:txBody>
      </p:sp>
      <p:pic>
        <p:nvPicPr>
          <p:cNvPr id="5" name="Picture 4">
            <a:extLst>
              <a:ext uri="{FF2B5EF4-FFF2-40B4-BE49-F238E27FC236}">
                <a16:creationId xmlns:a16="http://schemas.microsoft.com/office/drawing/2014/main" id="{BE42D500-8F38-4C49-3E63-744D4DEBCF48}"/>
              </a:ext>
            </a:extLst>
          </p:cNvPr>
          <p:cNvPicPr>
            <a:picLocks noChangeAspect="1"/>
          </p:cNvPicPr>
          <p:nvPr/>
        </p:nvPicPr>
        <p:blipFill>
          <a:blip r:embed="rId2"/>
          <a:stretch>
            <a:fillRect/>
          </a:stretch>
        </p:blipFill>
        <p:spPr>
          <a:xfrm>
            <a:off x="1370777" y="1355104"/>
            <a:ext cx="9450446" cy="5566528"/>
          </a:xfrm>
          <a:prstGeom prst="rect">
            <a:avLst/>
          </a:prstGeom>
        </p:spPr>
      </p:pic>
    </p:spTree>
    <p:extLst>
      <p:ext uri="{BB962C8B-B14F-4D97-AF65-F5344CB8AC3E}">
        <p14:creationId xmlns:p14="http://schemas.microsoft.com/office/powerpoint/2010/main" val="141496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DA951-1766-8BFF-6C6E-2A61B87F697B}"/>
              </a:ext>
            </a:extLst>
          </p:cNvPr>
          <p:cNvSpPr>
            <a:spLocks noGrp="1"/>
          </p:cNvSpPr>
          <p:nvPr>
            <p:ph type="title"/>
          </p:nvPr>
        </p:nvSpPr>
        <p:spPr/>
        <p:txBody>
          <a:bodyPr/>
          <a:lstStyle/>
          <a:p>
            <a:r>
              <a:rPr lang="en-US" dirty="0"/>
              <a:t>Case 1: </a:t>
            </a:r>
          </a:p>
        </p:txBody>
      </p:sp>
      <p:sp>
        <p:nvSpPr>
          <p:cNvPr id="3" name="Content Placeholder 2">
            <a:extLst>
              <a:ext uri="{FF2B5EF4-FFF2-40B4-BE49-F238E27FC236}">
                <a16:creationId xmlns:a16="http://schemas.microsoft.com/office/drawing/2014/main" id="{0A581CB3-B997-6EBD-7AE0-B1B33243AF81}"/>
              </a:ext>
            </a:extLst>
          </p:cNvPr>
          <p:cNvSpPr>
            <a:spLocks noGrp="1"/>
          </p:cNvSpPr>
          <p:nvPr>
            <p:ph idx="1"/>
          </p:nvPr>
        </p:nvSpPr>
        <p:spPr/>
        <p:txBody>
          <a:bodyPr>
            <a:normAutofit fontScale="92500" lnSpcReduction="10000"/>
          </a:bodyPr>
          <a:lstStyle/>
          <a:p>
            <a:pPr marL="0" indent="0">
              <a:buNone/>
            </a:pPr>
            <a:r>
              <a:rPr lang="en-US" dirty="0"/>
              <a:t>32 y/o man with GAD presents with 10 hours of right sided sharp chest pain. No association with exertion. No increasing frequency of the pain. No awakening from sleep. No associated dyspnea or diaphoresis. No premature CAD in family. No recent extended travel.</a:t>
            </a:r>
          </a:p>
          <a:p>
            <a:pPr marL="0" indent="0">
              <a:buNone/>
            </a:pPr>
            <a:endParaRPr lang="en-US" dirty="0"/>
          </a:p>
          <a:p>
            <a:pPr marL="0" indent="0">
              <a:buNone/>
            </a:pPr>
            <a:r>
              <a:rPr lang="en-US" dirty="0"/>
              <a:t>Meds: Amlodipine 5mg QD, and Lisinopril 10mg QD</a:t>
            </a:r>
          </a:p>
          <a:p>
            <a:pPr marL="0" indent="0">
              <a:buNone/>
            </a:pPr>
            <a:endParaRPr lang="en-US" dirty="0"/>
          </a:p>
          <a:p>
            <a:pPr marL="0" indent="0">
              <a:buNone/>
            </a:pPr>
            <a:r>
              <a:rPr lang="en-US" dirty="0"/>
              <a:t>He is tachycardia to 112BPM and anxious appearing with BP 167/85. He is on room air. Exam demonstrates no JVD, clear lungs and </a:t>
            </a:r>
            <a:r>
              <a:rPr lang="en-US" dirty="0" err="1"/>
              <a:t>nl</a:t>
            </a:r>
            <a:r>
              <a:rPr lang="en-US" dirty="0"/>
              <a:t> S1 and S2.</a:t>
            </a:r>
          </a:p>
          <a:p>
            <a:pPr marL="0" indent="0">
              <a:buNone/>
            </a:pPr>
            <a:endParaRPr lang="en-US" dirty="0"/>
          </a:p>
          <a:p>
            <a:pPr marL="0" indent="0">
              <a:buNone/>
            </a:pPr>
            <a:r>
              <a:rPr lang="en-US" dirty="0"/>
              <a:t>HS-troponin is pending.</a:t>
            </a:r>
          </a:p>
        </p:txBody>
      </p:sp>
    </p:spTree>
    <p:extLst>
      <p:ext uri="{BB962C8B-B14F-4D97-AF65-F5344CB8AC3E}">
        <p14:creationId xmlns:p14="http://schemas.microsoft.com/office/powerpoint/2010/main" val="9941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140E26D-700F-81FA-B3AB-2F8A6C425124}"/>
              </a:ext>
            </a:extLst>
          </p:cNvPr>
          <p:cNvPicPr>
            <a:picLocks noChangeAspect="1"/>
          </p:cNvPicPr>
          <p:nvPr/>
        </p:nvPicPr>
        <p:blipFill>
          <a:blip r:embed="rId2"/>
          <a:stretch>
            <a:fillRect/>
          </a:stretch>
        </p:blipFill>
        <p:spPr>
          <a:xfrm>
            <a:off x="0" y="1079155"/>
            <a:ext cx="12181713" cy="4699690"/>
          </a:xfrm>
          <a:prstGeom prst="rect">
            <a:avLst/>
          </a:prstGeom>
        </p:spPr>
      </p:pic>
    </p:spTree>
    <p:extLst>
      <p:ext uri="{BB962C8B-B14F-4D97-AF65-F5344CB8AC3E}">
        <p14:creationId xmlns:p14="http://schemas.microsoft.com/office/powerpoint/2010/main" val="715626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BFDE37-B378-E3BD-17AB-592B5512B211}"/>
              </a:ext>
            </a:extLst>
          </p:cNvPr>
          <p:cNvSpPr>
            <a:spLocks noGrp="1"/>
          </p:cNvSpPr>
          <p:nvPr>
            <p:ph type="title"/>
          </p:nvPr>
        </p:nvSpPr>
        <p:spPr/>
        <p:txBody>
          <a:bodyPr/>
          <a:lstStyle/>
          <a:p>
            <a:r>
              <a:rPr lang="en-US" dirty="0"/>
              <a:t>Question 1:</a:t>
            </a:r>
          </a:p>
        </p:txBody>
      </p:sp>
      <p:sp>
        <p:nvSpPr>
          <p:cNvPr id="6" name="Content Placeholder 5">
            <a:extLst>
              <a:ext uri="{FF2B5EF4-FFF2-40B4-BE49-F238E27FC236}">
                <a16:creationId xmlns:a16="http://schemas.microsoft.com/office/drawing/2014/main" id="{9D4A70DA-54AB-161D-AAF7-BB78A8699D08}"/>
              </a:ext>
            </a:extLst>
          </p:cNvPr>
          <p:cNvSpPr>
            <a:spLocks noGrp="1"/>
          </p:cNvSpPr>
          <p:nvPr>
            <p:ph idx="1"/>
          </p:nvPr>
        </p:nvSpPr>
        <p:spPr/>
        <p:txBody>
          <a:bodyPr/>
          <a:lstStyle/>
          <a:p>
            <a:r>
              <a:rPr lang="en-US" dirty="0"/>
              <a:t>What is the most likely etiology of the ECG changes?</a:t>
            </a:r>
          </a:p>
          <a:p>
            <a:pPr marL="514350" indent="-514350">
              <a:buAutoNum type="alphaUcParenR"/>
            </a:pPr>
            <a:r>
              <a:rPr lang="en-US" dirty="0"/>
              <a:t>Anterolateral ST elevation MI</a:t>
            </a:r>
          </a:p>
          <a:p>
            <a:pPr marL="514350" indent="-514350">
              <a:buAutoNum type="alphaUcParenR"/>
            </a:pPr>
            <a:r>
              <a:rPr lang="en-US" dirty="0"/>
              <a:t>Pericarditis</a:t>
            </a:r>
          </a:p>
          <a:p>
            <a:pPr marL="514350" indent="-514350">
              <a:buAutoNum type="alphaUcParenR"/>
            </a:pPr>
            <a:r>
              <a:rPr lang="en-US" dirty="0"/>
              <a:t>Benign Early Repolarization</a:t>
            </a:r>
          </a:p>
          <a:p>
            <a:pPr marL="514350" indent="-514350">
              <a:buAutoNum type="alphaUcParenR"/>
            </a:pPr>
            <a:r>
              <a:rPr lang="en-US" dirty="0"/>
              <a:t>LVH</a:t>
            </a:r>
          </a:p>
        </p:txBody>
      </p:sp>
    </p:spTree>
    <p:extLst>
      <p:ext uri="{BB962C8B-B14F-4D97-AF65-F5344CB8AC3E}">
        <p14:creationId xmlns:p14="http://schemas.microsoft.com/office/powerpoint/2010/main" val="4128005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BFDE37-B378-E3BD-17AB-592B5512B211}"/>
              </a:ext>
            </a:extLst>
          </p:cNvPr>
          <p:cNvSpPr>
            <a:spLocks noGrp="1"/>
          </p:cNvSpPr>
          <p:nvPr>
            <p:ph type="title"/>
          </p:nvPr>
        </p:nvSpPr>
        <p:spPr/>
        <p:txBody>
          <a:bodyPr/>
          <a:lstStyle/>
          <a:p>
            <a:r>
              <a:rPr lang="en-US" dirty="0"/>
              <a:t>Question 1:</a:t>
            </a:r>
          </a:p>
        </p:txBody>
      </p:sp>
      <p:sp>
        <p:nvSpPr>
          <p:cNvPr id="6" name="Content Placeholder 5">
            <a:extLst>
              <a:ext uri="{FF2B5EF4-FFF2-40B4-BE49-F238E27FC236}">
                <a16:creationId xmlns:a16="http://schemas.microsoft.com/office/drawing/2014/main" id="{9D4A70DA-54AB-161D-AAF7-BB78A8699D08}"/>
              </a:ext>
            </a:extLst>
          </p:cNvPr>
          <p:cNvSpPr>
            <a:spLocks noGrp="1"/>
          </p:cNvSpPr>
          <p:nvPr>
            <p:ph idx="1"/>
          </p:nvPr>
        </p:nvSpPr>
        <p:spPr/>
        <p:txBody>
          <a:bodyPr/>
          <a:lstStyle/>
          <a:p>
            <a:r>
              <a:rPr lang="en-US" dirty="0"/>
              <a:t>What is the most likely etiology of the ECG changes?</a:t>
            </a:r>
          </a:p>
          <a:p>
            <a:pPr marL="514350" indent="-514350">
              <a:buAutoNum type="alphaUcParenR"/>
            </a:pPr>
            <a:r>
              <a:rPr lang="en-US" dirty="0"/>
              <a:t>Anterolateral ST elevation MI</a:t>
            </a:r>
          </a:p>
          <a:p>
            <a:pPr marL="514350" indent="-514350">
              <a:buAutoNum type="alphaUcParenR"/>
            </a:pPr>
            <a:r>
              <a:rPr lang="en-US" dirty="0"/>
              <a:t>Pericarditis</a:t>
            </a:r>
          </a:p>
          <a:p>
            <a:pPr marL="514350" indent="-514350">
              <a:buAutoNum type="alphaUcParenR"/>
            </a:pPr>
            <a:r>
              <a:rPr lang="en-US" b="1" dirty="0">
                <a:solidFill>
                  <a:srgbClr val="FF0000"/>
                </a:solidFill>
              </a:rPr>
              <a:t>Benign Early Repolarization</a:t>
            </a:r>
          </a:p>
          <a:p>
            <a:pPr marL="514350" indent="-514350">
              <a:buAutoNum type="alphaUcParenR"/>
            </a:pPr>
            <a:r>
              <a:rPr lang="en-US" dirty="0"/>
              <a:t>LVH</a:t>
            </a:r>
          </a:p>
        </p:txBody>
      </p:sp>
    </p:spTree>
    <p:extLst>
      <p:ext uri="{BB962C8B-B14F-4D97-AF65-F5344CB8AC3E}">
        <p14:creationId xmlns:p14="http://schemas.microsoft.com/office/powerpoint/2010/main" val="1351775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DA951-1766-8BFF-6C6E-2A61B87F697B}"/>
              </a:ext>
            </a:extLst>
          </p:cNvPr>
          <p:cNvSpPr>
            <a:spLocks noGrp="1"/>
          </p:cNvSpPr>
          <p:nvPr>
            <p:ph type="title"/>
          </p:nvPr>
        </p:nvSpPr>
        <p:spPr/>
        <p:txBody>
          <a:bodyPr/>
          <a:lstStyle/>
          <a:p>
            <a:r>
              <a:rPr lang="en-US" dirty="0"/>
              <a:t>Case 2: </a:t>
            </a:r>
          </a:p>
        </p:txBody>
      </p:sp>
      <p:sp>
        <p:nvSpPr>
          <p:cNvPr id="3" name="Content Placeholder 2">
            <a:extLst>
              <a:ext uri="{FF2B5EF4-FFF2-40B4-BE49-F238E27FC236}">
                <a16:creationId xmlns:a16="http://schemas.microsoft.com/office/drawing/2014/main" id="{0A581CB3-B997-6EBD-7AE0-B1B33243AF81}"/>
              </a:ext>
            </a:extLst>
          </p:cNvPr>
          <p:cNvSpPr>
            <a:spLocks noGrp="1"/>
          </p:cNvSpPr>
          <p:nvPr>
            <p:ph idx="1"/>
          </p:nvPr>
        </p:nvSpPr>
        <p:spPr/>
        <p:txBody>
          <a:bodyPr>
            <a:normAutofit fontScale="92500" lnSpcReduction="20000"/>
          </a:bodyPr>
          <a:lstStyle/>
          <a:p>
            <a:pPr marL="0" indent="0">
              <a:buNone/>
            </a:pPr>
            <a:r>
              <a:rPr lang="en-US" dirty="0"/>
              <a:t>52 y/o man with previous PCI to LAD at unknown time, HTN, HLD and tobacco use presents with 5 hours of left sided crushing chest pressure. It is becoming progressively more intense with each episode of the pain. It woke him from his sleep. There is associated dyspnea and diaphoresis. Premature CAD in the family. </a:t>
            </a:r>
          </a:p>
          <a:p>
            <a:pPr marL="0" indent="0">
              <a:buNone/>
            </a:pPr>
            <a:endParaRPr lang="en-US" dirty="0"/>
          </a:p>
          <a:p>
            <a:pPr marL="0" indent="0">
              <a:buNone/>
            </a:pPr>
            <a:r>
              <a:rPr lang="en-US" dirty="0"/>
              <a:t>Meds: Amlodipine 5mg QD, and Lisinopril 10mg QD</a:t>
            </a:r>
          </a:p>
          <a:p>
            <a:pPr marL="0" indent="0">
              <a:buNone/>
            </a:pPr>
            <a:endParaRPr lang="en-US" dirty="0"/>
          </a:p>
          <a:p>
            <a:pPr marL="0" indent="0">
              <a:buNone/>
            </a:pPr>
            <a:r>
              <a:rPr lang="en-US" dirty="0"/>
              <a:t>He is tachycardia to 112BPM and anxious appearing with BP 167/85. He is on room air. Exam demonstrates no JVD, clear lungs and </a:t>
            </a:r>
            <a:r>
              <a:rPr lang="en-US" dirty="0" err="1"/>
              <a:t>nl</a:t>
            </a:r>
            <a:r>
              <a:rPr lang="en-US" dirty="0"/>
              <a:t> S1 and S2.</a:t>
            </a:r>
          </a:p>
          <a:p>
            <a:pPr marL="0" indent="0">
              <a:buNone/>
            </a:pPr>
            <a:endParaRPr lang="en-US" dirty="0"/>
          </a:p>
          <a:p>
            <a:pPr marL="0" indent="0">
              <a:buNone/>
            </a:pPr>
            <a:r>
              <a:rPr lang="en-US" dirty="0"/>
              <a:t>HS-troponin is pending.</a:t>
            </a:r>
          </a:p>
        </p:txBody>
      </p:sp>
    </p:spTree>
    <p:extLst>
      <p:ext uri="{BB962C8B-B14F-4D97-AF65-F5344CB8AC3E}">
        <p14:creationId xmlns:p14="http://schemas.microsoft.com/office/powerpoint/2010/main" val="3595766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3A347E-1409-46B5-1231-3FD9EDAF4967}"/>
              </a:ext>
            </a:extLst>
          </p:cNvPr>
          <p:cNvPicPr>
            <a:picLocks noChangeAspect="1"/>
          </p:cNvPicPr>
          <p:nvPr/>
        </p:nvPicPr>
        <p:blipFill>
          <a:blip r:embed="rId2"/>
          <a:stretch>
            <a:fillRect/>
          </a:stretch>
        </p:blipFill>
        <p:spPr>
          <a:xfrm>
            <a:off x="0" y="1269910"/>
            <a:ext cx="12192000" cy="3472791"/>
          </a:xfrm>
          <a:prstGeom prst="rect">
            <a:avLst/>
          </a:prstGeom>
        </p:spPr>
      </p:pic>
    </p:spTree>
    <p:extLst>
      <p:ext uri="{BB962C8B-B14F-4D97-AF65-F5344CB8AC3E}">
        <p14:creationId xmlns:p14="http://schemas.microsoft.com/office/powerpoint/2010/main" val="1961714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BFDE37-B378-E3BD-17AB-592B5512B211}"/>
              </a:ext>
            </a:extLst>
          </p:cNvPr>
          <p:cNvSpPr>
            <a:spLocks noGrp="1"/>
          </p:cNvSpPr>
          <p:nvPr>
            <p:ph type="title"/>
          </p:nvPr>
        </p:nvSpPr>
        <p:spPr/>
        <p:txBody>
          <a:bodyPr/>
          <a:lstStyle/>
          <a:p>
            <a:r>
              <a:rPr lang="en-US" dirty="0"/>
              <a:t>Question 2:</a:t>
            </a:r>
          </a:p>
        </p:txBody>
      </p:sp>
      <p:sp>
        <p:nvSpPr>
          <p:cNvPr id="6" name="Content Placeholder 5">
            <a:extLst>
              <a:ext uri="{FF2B5EF4-FFF2-40B4-BE49-F238E27FC236}">
                <a16:creationId xmlns:a16="http://schemas.microsoft.com/office/drawing/2014/main" id="{9D4A70DA-54AB-161D-AAF7-BB78A8699D08}"/>
              </a:ext>
            </a:extLst>
          </p:cNvPr>
          <p:cNvSpPr>
            <a:spLocks noGrp="1"/>
          </p:cNvSpPr>
          <p:nvPr>
            <p:ph idx="1"/>
          </p:nvPr>
        </p:nvSpPr>
        <p:spPr/>
        <p:txBody>
          <a:bodyPr/>
          <a:lstStyle/>
          <a:p>
            <a:r>
              <a:rPr lang="en-US" dirty="0"/>
              <a:t>What is the most likely etiology of the ECG changes?</a:t>
            </a:r>
          </a:p>
          <a:p>
            <a:pPr marL="514350" indent="-514350">
              <a:buAutoNum type="alphaUcParenR"/>
            </a:pPr>
            <a:r>
              <a:rPr lang="en-US" dirty="0"/>
              <a:t>Anterolateral ST elevation MI</a:t>
            </a:r>
          </a:p>
          <a:p>
            <a:pPr marL="514350" indent="-514350">
              <a:buAutoNum type="alphaUcParenR"/>
            </a:pPr>
            <a:r>
              <a:rPr lang="en-US" dirty="0"/>
              <a:t>Pericarditis</a:t>
            </a:r>
          </a:p>
          <a:p>
            <a:pPr marL="514350" indent="-514350">
              <a:buAutoNum type="alphaUcParenR"/>
            </a:pPr>
            <a:r>
              <a:rPr lang="en-US" dirty="0"/>
              <a:t>Benign Early Repolarization</a:t>
            </a:r>
          </a:p>
          <a:p>
            <a:pPr marL="514350" indent="-514350">
              <a:buAutoNum type="alphaUcParenR"/>
            </a:pPr>
            <a:r>
              <a:rPr lang="en-US" dirty="0"/>
              <a:t>LVH</a:t>
            </a:r>
          </a:p>
        </p:txBody>
      </p:sp>
    </p:spTree>
    <p:extLst>
      <p:ext uri="{BB962C8B-B14F-4D97-AF65-F5344CB8AC3E}">
        <p14:creationId xmlns:p14="http://schemas.microsoft.com/office/powerpoint/2010/main" val="1996062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BFDE37-B378-E3BD-17AB-592B5512B211}"/>
              </a:ext>
            </a:extLst>
          </p:cNvPr>
          <p:cNvSpPr>
            <a:spLocks noGrp="1"/>
          </p:cNvSpPr>
          <p:nvPr>
            <p:ph type="title"/>
          </p:nvPr>
        </p:nvSpPr>
        <p:spPr/>
        <p:txBody>
          <a:bodyPr/>
          <a:lstStyle/>
          <a:p>
            <a:r>
              <a:rPr lang="en-US" dirty="0"/>
              <a:t>Question 2:</a:t>
            </a:r>
          </a:p>
        </p:txBody>
      </p:sp>
      <p:sp>
        <p:nvSpPr>
          <p:cNvPr id="6" name="Content Placeholder 5">
            <a:extLst>
              <a:ext uri="{FF2B5EF4-FFF2-40B4-BE49-F238E27FC236}">
                <a16:creationId xmlns:a16="http://schemas.microsoft.com/office/drawing/2014/main" id="{9D4A70DA-54AB-161D-AAF7-BB78A8699D08}"/>
              </a:ext>
            </a:extLst>
          </p:cNvPr>
          <p:cNvSpPr>
            <a:spLocks noGrp="1"/>
          </p:cNvSpPr>
          <p:nvPr>
            <p:ph idx="1"/>
          </p:nvPr>
        </p:nvSpPr>
        <p:spPr/>
        <p:txBody>
          <a:bodyPr/>
          <a:lstStyle/>
          <a:p>
            <a:r>
              <a:rPr lang="en-US" dirty="0"/>
              <a:t>What is the most likely etiology of the ECG changes?</a:t>
            </a:r>
          </a:p>
          <a:p>
            <a:pPr marL="514350" indent="-514350">
              <a:buAutoNum type="alphaUcParenR"/>
            </a:pPr>
            <a:r>
              <a:rPr lang="en-US" b="1" dirty="0">
                <a:solidFill>
                  <a:srgbClr val="FF0000"/>
                </a:solidFill>
              </a:rPr>
              <a:t>Anterolateral ST elevation MI</a:t>
            </a:r>
          </a:p>
          <a:p>
            <a:pPr marL="514350" indent="-514350">
              <a:buAutoNum type="alphaUcParenR"/>
            </a:pPr>
            <a:r>
              <a:rPr lang="en-US" dirty="0"/>
              <a:t>Pericarditis</a:t>
            </a:r>
          </a:p>
          <a:p>
            <a:pPr marL="514350" indent="-514350">
              <a:buAutoNum type="alphaUcParenR"/>
            </a:pPr>
            <a:r>
              <a:rPr lang="en-US" dirty="0"/>
              <a:t>Benign Early Repolarization</a:t>
            </a:r>
          </a:p>
          <a:p>
            <a:pPr marL="514350" indent="-514350">
              <a:buAutoNum type="alphaUcParenR"/>
            </a:pPr>
            <a:r>
              <a:rPr lang="en-US" dirty="0"/>
              <a:t>LVH</a:t>
            </a:r>
          </a:p>
        </p:txBody>
      </p:sp>
    </p:spTree>
    <p:extLst>
      <p:ext uri="{BB962C8B-B14F-4D97-AF65-F5344CB8AC3E}">
        <p14:creationId xmlns:p14="http://schemas.microsoft.com/office/powerpoint/2010/main" val="151856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3A347E-1409-46B5-1231-3FD9EDAF4967}"/>
              </a:ext>
            </a:extLst>
          </p:cNvPr>
          <p:cNvPicPr>
            <a:picLocks noChangeAspect="1"/>
          </p:cNvPicPr>
          <p:nvPr/>
        </p:nvPicPr>
        <p:blipFill>
          <a:blip r:embed="rId2"/>
          <a:stretch>
            <a:fillRect/>
          </a:stretch>
        </p:blipFill>
        <p:spPr>
          <a:xfrm>
            <a:off x="-738" y="1269908"/>
            <a:ext cx="12192000" cy="3472791"/>
          </a:xfrm>
          <a:prstGeom prst="rect">
            <a:avLst/>
          </a:prstGeom>
        </p:spPr>
      </p:pic>
      <p:sp>
        <p:nvSpPr>
          <p:cNvPr id="4" name="TextBox 3">
            <a:extLst>
              <a:ext uri="{FF2B5EF4-FFF2-40B4-BE49-F238E27FC236}">
                <a16:creationId xmlns:a16="http://schemas.microsoft.com/office/drawing/2014/main" id="{32C7C9C5-4C2D-DF16-98DB-360B36F01EC9}"/>
              </a:ext>
            </a:extLst>
          </p:cNvPr>
          <p:cNvSpPr txBox="1"/>
          <p:nvPr/>
        </p:nvSpPr>
        <p:spPr>
          <a:xfrm>
            <a:off x="2762710" y="5076839"/>
            <a:ext cx="6435305" cy="1477328"/>
          </a:xfrm>
          <a:prstGeom prst="rect">
            <a:avLst/>
          </a:prstGeom>
          <a:noFill/>
        </p:spPr>
        <p:txBody>
          <a:bodyPr wrap="square" rtlCol="0">
            <a:spAutoFit/>
          </a:bodyPr>
          <a:lstStyle/>
          <a:p>
            <a:pPr algn="ctr"/>
            <a:r>
              <a:rPr lang="en-US" b="1" dirty="0"/>
              <a:t>Anterolateral (V2-V6) ST elevations with evidence of completed infarction (pathologic Q waves V1-V3 and I/</a:t>
            </a:r>
            <a:r>
              <a:rPr lang="en-US" b="1" dirty="0" err="1"/>
              <a:t>aVL</a:t>
            </a:r>
            <a:r>
              <a:rPr lang="en-US" b="1" dirty="0"/>
              <a:t>). </a:t>
            </a:r>
          </a:p>
          <a:p>
            <a:pPr algn="ctr"/>
            <a:endParaRPr lang="en-US" b="1" dirty="0"/>
          </a:p>
          <a:p>
            <a:pPr algn="ctr"/>
            <a:r>
              <a:rPr lang="en-US" b="1" dirty="0"/>
              <a:t>Cath with severe in-stent stenosis of LAD stent (culprit), severe OM disease, and moderate RCA disease</a:t>
            </a:r>
          </a:p>
        </p:txBody>
      </p:sp>
      <p:pic>
        <p:nvPicPr>
          <p:cNvPr id="2" name="Graphic 1" descr="Arrow Right with solid fill">
            <a:extLst>
              <a:ext uri="{FF2B5EF4-FFF2-40B4-BE49-F238E27FC236}">
                <a16:creationId xmlns:a16="http://schemas.microsoft.com/office/drawing/2014/main" id="{22202157-BCAC-3735-DD8D-67D0F19365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6508486" y="2315407"/>
            <a:ext cx="387005" cy="330005"/>
          </a:xfrm>
          <a:prstGeom prst="rect">
            <a:avLst/>
          </a:prstGeom>
        </p:spPr>
      </p:pic>
      <p:pic>
        <p:nvPicPr>
          <p:cNvPr id="6" name="Graphic 5" descr="Arrow Right with solid fill">
            <a:extLst>
              <a:ext uri="{FF2B5EF4-FFF2-40B4-BE49-F238E27FC236}">
                <a16:creationId xmlns:a16="http://schemas.microsoft.com/office/drawing/2014/main" id="{BD34B29C-BA5D-A269-052F-6A8D93589E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6508485" y="2841302"/>
            <a:ext cx="387005" cy="330005"/>
          </a:xfrm>
          <a:prstGeom prst="rect">
            <a:avLst/>
          </a:prstGeom>
        </p:spPr>
      </p:pic>
      <p:pic>
        <p:nvPicPr>
          <p:cNvPr id="7" name="Graphic 6" descr="Arrow Right with solid fill">
            <a:extLst>
              <a:ext uri="{FF2B5EF4-FFF2-40B4-BE49-F238E27FC236}">
                <a16:creationId xmlns:a16="http://schemas.microsoft.com/office/drawing/2014/main" id="{36747CD3-BFBC-1B38-44C7-E0E8D06712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8946886" y="1796598"/>
            <a:ext cx="387005" cy="330005"/>
          </a:xfrm>
          <a:prstGeom prst="rect">
            <a:avLst/>
          </a:prstGeom>
        </p:spPr>
      </p:pic>
      <p:pic>
        <p:nvPicPr>
          <p:cNvPr id="8" name="Graphic 7" descr="Arrow Right with solid fill">
            <a:extLst>
              <a:ext uri="{FF2B5EF4-FFF2-40B4-BE49-F238E27FC236}">
                <a16:creationId xmlns:a16="http://schemas.microsoft.com/office/drawing/2014/main" id="{7EE832F9-4839-479A-A2FA-C140E36EDC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8946886" y="2336070"/>
            <a:ext cx="387005" cy="330005"/>
          </a:xfrm>
          <a:prstGeom prst="rect">
            <a:avLst/>
          </a:prstGeom>
        </p:spPr>
      </p:pic>
      <p:pic>
        <p:nvPicPr>
          <p:cNvPr id="9" name="Graphic 8" descr="Arrow Right with solid fill">
            <a:extLst>
              <a:ext uri="{FF2B5EF4-FFF2-40B4-BE49-F238E27FC236}">
                <a16:creationId xmlns:a16="http://schemas.microsoft.com/office/drawing/2014/main" id="{E3524D7B-2FCA-685A-03CA-B0365A0DD7D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8946885" y="2875542"/>
            <a:ext cx="387005" cy="330005"/>
          </a:xfrm>
          <a:prstGeom prst="rect">
            <a:avLst/>
          </a:prstGeom>
        </p:spPr>
      </p:pic>
    </p:spTree>
    <p:extLst>
      <p:ext uri="{BB962C8B-B14F-4D97-AF65-F5344CB8AC3E}">
        <p14:creationId xmlns:p14="http://schemas.microsoft.com/office/powerpoint/2010/main" val="2397832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6F36AF-FAFC-3184-06B7-F47DA2A3EBC8}"/>
              </a:ext>
            </a:extLst>
          </p:cNvPr>
          <p:cNvPicPr>
            <a:picLocks noChangeAspect="1"/>
          </p:cNvPicPr>
          <p:nvPr/>
        </p:nvPicPr>
        <p:blipFill rotWithShape="1">
          <a:blip r:embed="rId2"/>
          <a:srcRect l="48347" t="7326" r="7874" b="39339"/>
          <a:stretch/>
        </p:blipFill>
        <p:spPr>
          <a:xfrm>
            <a:off x="3425411" y="3761943"/>
            <a:ext cx="8921858" cy="3096057"/>
          </a:xfrm>
          <a:prstGeom prst="rect">
            <a:avLst/>
          </a:prstGeom>
        </p:spPr>
      </p:pic>
      <p:pic>
        <p:nvPicPr>
          <p:cNvPr id="19" name="Picture 18">
            <a:extLst>
              <a:ext uri="{FF2B5EF4-FFF2-40B4-BE49-F238E27FC236}">
                <a16:creationId xmlns:a16="http://schemas.microsoft.com/office/drawing/2014/main" id="{FCEF297E-B7D6-2AC8-6459-5BACECD467C0}"/>
              </a:ext>
            </a:extLst>
          </p:cNvPr>
          <p:cNvPicPr>
            <a:picLocks noChangeAspect="1"/>
          </p:cNvPicPr>
          <p:nvPr/>
        </p:nvPicPr>
        <p:blipFill>
          <a:blip r:embed="rId3"/>
          <a:stretch>
            <a:fillRect/>
          </a:stretch>
        </p:blipFill>
        <p:spPr>
          <a:xfrm>
            <a:off x="1" y="2942270"/>
            <a:ext cx="3933858" cy="3915729"/>
          </a:xfrm>
          <a:prstGeom prst="rect">
            <a:avLst/>
          </a:prstGeom>
        </p:spPr>
      </p:pic>
      <p:pic>
        <p:nvPicPr>
          <p:cNvPr id="4" name="Picture 3">
            <a:extLst>
              <a:ext uri="{FF2B5EF4-FFF2-40B4-BE49-F238E27FC236}">
                <a16:creationId xmlns:a16="http://schemas.microsoft.com/office/drawing/2014/main" id="{BF4ADC9D-1ED6-7887-D93A-9ED60BCA267B}"/>
              </a:ext>
            </a:extLst>
          </p:cNvPr>
          <p:cNvPicPr>
            <a:picLocks noChangeAspect="1"/>
          </p:cNvPicPr>
          <p:nvPr/>
        </p:nvPicPr>
        <p:blipFill rotWithShape="1">
          <a:blip r:embed="rId4"/>
          <a:srcRect l="50285"/>
          <a:stretch/>
        </p:blipFill>
        <p:spPr>
          <a:xfrm>
            <a:off x="0" y="0"/>
            <a:ext cx="3978613" cy="3087483"/>
          </a:xfrm>
          <a:prstGeom prst="rect">
            <a:avLst/>
          </a:prstGeom>
        </p:spPr>
      </p:pic>
      <p:pic>
        <p:nvPicPr>
          <p:cNvPr id="7" name="Picture 6">
            <a:extLst>
              <a:ext uri="{FF2B5EF4-FFF2-40B4-BE49-F238E27FC236}">
                <a16:creationId xmlns:a16="http://schemas.microsoft.com/office/drawing/2014/main" id="{C702B102-CC23-B489-4DC1-DB2EA333545E}"/>
              </a:ext>
            </a:extLst>
          </p:cNvPr>
          <p:cNvPicPr>
            <a:picLocks noChangeAspect="1"/>
          </p:cNvPicPr>
          <p:nvPr/>
        </p:nvPicPr>
        <p:blipFill>
          <a:blip r:embed="rId5"/>
          <a:stretch>
            <a:fillRect/>
          </a:stretch>
        </p:blipFill>
        <p:spPr>
          <a:xfrm>
            <a:off x="4024543" y="-8574"/>
            <a:ext cx="8097380" cy="3096057"/>
          </a:xfrm>
          <a:prstGeom prst="rect">
            <a:avLst/>
          </a:prstGeom>
        </p:spPr>
      </p:pic>
      <p:sp>
        <p:nvSpPr>
          <p:cNvPr id="8" name="TextBox 7">
            <a:extLst>
              <a:ext uri="{FF2B5EF4-FFF2-40B4-BE49-F238E27FC236}">
                <a16:creationId xmlns:a16="http://schemas.microsoft.com/office/drawing/2014/main" id="{A4EB0B91-83E4-39DA-2114-CFEF6A2DB20B}"/>
              </a:ext>
            </a:extLst>
          </p:cNvPr>
          <p:cNvSpPr txBox="1"/>
          <p:nvPr/>
        </p:nvSpPr>
        <p:spPr>
          <a:xfrm>
            <a:off x="560717" y="776377"/>
            <a:ext cx="2993366" cy="369332"/>
          </a:xfrm>
          <a:prstGeom prst="rect">
            <a:avLst/>
          </a:prstGeom>
          <a:noFill/>
        </p:spPr>
        <p:txBody>
          <a:bodyPr wrap="square" rtlCol="0">
            <a:spAutoFit/>
          </a:bodyPr>
          <a:lstStyle/>
          <a:p>
            <a:r>
              <a:rPr lang="en-US" b="1" dirty="0"/>
              <a:t>Benign early repolarization</a:t>
            </a:r>
          </a:p>
        </p:txBody>
      </p:sp>
      <p:sp>
        <p:nvSpPr>
          <p:cNvPr id="9" name="TextBox 8">
            <a:extLst>
              <a:ext uri="{FF2B5EF4-FFF2-40B4-BE49-F238E27FC236}">
                <a16:creationId xmlns:a16="http://schemas.microsoft.com/office/drawing/2014/main" id="{0DE6FB8B-BF4B-99BA-21FD-455507643948}"/>
              </a:ext>
            </a:extLst>
          </p:cNvPr>
          <p:cNvSpPr txBox="1"/>
          <p:nvPr/>
        </p:nvSpPr>
        <p:spPr>
          <a:xfrm>
            <a:off x="6646627" y="961043"/>
            <a:ext cx="2993366" cy="369332"/>
          </a:xfrm>
          <a:prstGeom prst="rect">
            <a:avLst/>
          </a:prstGeom>
          <a:noFill/>
        </p:spPr>
        <p:txBody>
          <a:bodyPr wrap="square" rtlCol="0">
            <a:spAutoFit/>
          </a:bodyPr>
          <a:lstStyle/>
          <a:p>
            <a:r>
              <a:rPr lang="en-US" b="1" dirty="0"/>
              <a:t>Pericarditis</a:t>
            </a:r>
          </a:p>
        </p:txBody>
      </p:sp>
      <p:sp>
        <p:nvSpPr>
          <p:cNvPr id="10" name="TextBox 9">
            <a:extLst>
              <a:ext uri="{FF2B5EF4-FFF2-40B4-BE49-F238E27FC236}">
                <a16:creationId xmlns:a16="http://schemas.microsoft.com/office/drawing/2014/main" id="{A87E16D7-1E88-575E-A79B-752CD6877428}"/>
              </a:ext>
            </a:extLst>
          </p:cNvPr>
          <p:cNvSpPr txBox="1"/>
          <p:nvPr/>
        </p:nvSpPr>
        <p:spPr>
          <a:xfrm>
            <a:off x="7618536" y="4378376"/>
            <a:ext cx="2993366" cy="369332"/>
          </a:xfrm>
          <a:prstGeom prst="rect">
            <a:avLst/>
          </a:prstGeom>
          <a:noFill/>
        </p:spPr>
        <p:txBody>
          <a:bodyPr wrap="square" rtlCol="0">
            <a:spAutoFit/>
          </a:bodyPr>
          <a:lstStyle/>
          <a:p>
            <a:r>
              <a:rPr lang="en-US" b="1" dirty="0"/>
              <a:t>STEMI</a:t>
            </a:r>
          </a:p>
        </p:txBody>
      </p:sp>
      <p:sp>
        <p:nvSpPr>
          <p:cNvPr id="11" name="TextBox 10">
            <a:extLst>
              <a:ext uri="{FF2B5EF4-FFF2-40B4-BE49-F238E27FC236}">
                <a16:creationId xmlns:a16="http://schemas.microsoft.com/office/drawing/2014/main" id="{F499BB67-2D41-85CE-DDB2-27927E59E234}"/>
              </a:ext>
            </a:extLst>
          </p:cNvPr>
          <p:cNvSpPr txBox="1"/>
          <p:nvPr/>
        </p:nvSpPr>
        <p:spPr>
          <a:xfrm>
            <a:off x="757660" y="4009044"/>
            <a:ext cx="2993366" cy="369332"/>
          </a:xfrm>
          <a:prstGeom prst="rect">
            <a:avLst/>
          </a:prstGeom>
          <a:noFill/>
        </p:spPr>
        <p:txBody>
          <a:bodyPr wrap="square" rtlCol="0">
            <a:spAutoFit/>
          </a:bodyPr>
          <a:lstStyle/>
          <a:p>
            <a:r>
              <a:rPr lang="en-US" b="1" dirty="0"/>
              <a:t>LVH</a:t>
            </a:r>
          </a:p>
        </p:txBody>
      </p:sp>
      <p:pic>
        <p:nvPicPr>
          <p:cNvPr id="13" name="Picture 12">
            <a:extLst>
              <a:ext uri="{FF2B5EF4-FFF2-40B4-BE49-F238E27FC236}">
                <a16:creationId xmlns:a16="http://schemas.microsoft.com/office/drawing/2014/main" id="{7E3BD7D4-B137-B3C2-3476-91A541E33B9A}"/>
              </a:ext>
            </a:extLst>
          </p:cNvPr>
          <p:cNvPicPr>
            <a:picLocks noChangeAspect="1"/>
          </p:cNvPicPr>
          <p:nvPr/>
        </p:nvPicPr>
        <p:blipFill rotWithShape="1">
          <a:blip r:embed="rId6"/>
          <a:srcRect l="17046" t="7590" r="12339"/>
          <a:stretch/>
        </p:blipFill>
        <p:spPr>
          <a:xfrm>
            <a:off x="5689330" y="5753819"/>
            <a:ext cx="449800" cy="664234"/>
          </a:xfrm>
          <a:prstGeom prst="rect">
            <a:avLst/>
          </a:prstGeom>
        </p:spPr>
      </p:pic>
      <p:pic>
        <p:nvPicPr>
          <p:cNvPr id="14" name="Graphic 13" descr="Arrow Right with solid fill">
            <a:extLst>
              <a:ext uri="{FF2B5EF4-FFF2-40B4-BE49-F238E27FC236}">
                <a16:creationId xmlns:a16="http://schemas.microsoft.com/office/drawing/2014/main" id="{0E3EA5E0-3201-075B-B957-928F759BC91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7535464">
            <a:off x="6288348" y="249518"/>
            <a:ext cx="343131" cy="292593"/>
          </a:xfrm>
          <a:prstGeom prst="rect">
            <a:avLst/>
          </a:prstGeom>
        </p:spPr>
      </p:pic>
      <p:sp>
        <p:nvSpPr>
          <p:cNvPr id="15" name="TextBox 14">
            <a:extLst>
              <a:ext uri="{FF2B5EF4-FFF2-40B4-BE49-F238E27FC236}">
                <a16:creationId xmlns:a16="http://schemas.microsoft.com/office/drawing/2014/main" id="{D240FFEC-CB48-8300-2FAE-D0BE6D562A97}"/>
              </a:ext>
            </a:extLst>
          </p:cNvPr>
          <p:cNvSpPr txBox="1"/>
          <p:nvPr/>
        </p:nvSpPr>
        <p:spPr>
          <a:xfrm>
            <a:off x="6564701" y="112143"/>
            <a:ext cx="1682151" cy="369332"/>
          </a:xfrm>
          <a:prstGeom prst="rect">
            <a:avLst/>
          </a:prstGeom>
          <a:noFill/>
        </p:spPr>
        <p:txBody>
          <a:bodyPr wrap="square" rtlCol="0">
            <a:spAutoFit/>
          </a:bodyPr>
          <a:lstStyle/>
          <a:p>
            <a:r>
              <a:rPr lang="en-US" dirty="0"/>
              <a:t>PR elevation</a:t>
            </a:r>
          </a:p>
        </p:txBody>
      </p:sp>
      <p:pic>
        <p:nvPicPr>
          <p:cNvPr id="16" name="Graphic 15" descr="Arrow Right with solid fill">
            <a:extLst>
              <a:ext uri="{FF2B5EF4-FFF2-40B4-BE49-F238E27FC236}">
                <a16:creationId xmlns:a16="http://schemas.microsoft.com/office/drawing/2014/main" id="{EFA84E17-9D95-07F1-3C70-A393C6395F2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9398629">
            <a:off x="4663706" y="1657973"/>
            <a:ext cx="343131" cy="292593"/>
          </a:xfrm>
          <a:prstGeom prst="rect">
            <a:avLst/>
          </a:prstGeom>
        </p:spPr>
      </p:pic>
      <p:sp>
        <p:nvSpPr>
          <p:cNvPr id="17" name="TextBox 16">
            <a:extLst>
              <a:ext uri="{FF2B5EF4-FFF2-40B4-BE49-F238E27FC236}">
                <a16:creationId xmlns:a16="http://schemas.microsoft.com/office/drawing/2014/main" id="{1E01C0E4-70D8-3962-76D5-CD7096EAB4A8}"/>
              </a:ext>
            </a:extLst>
          </p:cNvPr>
          <p:cNvSpPr txBox="1"/>
          <p:nvPr/>
        </p:nvSpPr>
        <p:spPr>
          <a:xfrm>
            <a:off x="3933858" y="1803642"/>
            <a:ext cx="1682151" cy="369332"/>
          </a:xfrm>
          <a:prstGeom prst="rect">
            <a:avLst/>
          </a:prstGeom>
          <a:noFill/>
        </p:spPr>
        <p:txBody>
          <a:bodyPr wrap="square" rtlCol="0">
            <a:spAutoFit/>
          </a:bodyPr>
          <a:lstStyle/>
          <a:p>
            <a:r>
              <a:rPr lang="en-US" dirty="0"/>
              <a:t>PR depression</a:t>
            </a:r>
          </a:p>
        </p:txBody>
      </p:sp>
      <p:sp>
        <p:nvSpPr>
          <p:cNvPr id="20" name="TextBox 19">
            <a:extLst>
              <a:ext uri="{FF2B5EF4-FFF2-40B4-BE49-F238E27FC236}">
                <a16:creationId xmlns:a16="http://schemas.microsoft.com/office/drawing/2014/main" id="{F683A17B-AC16-4B4A-05BA-C299E751C850}"/>
              </a:ext>
            </a:extLst>
          </p:cNvPr>
          <p:cNvSpPr txBox="1"/>
          <p:nvPr/>
        </p:nvSpPr>
        <p:spPr>
          <a:xfrm>
            <a:off x="432066" y="6010477"/>
            <a:ext cx="3644553" cy="369332"/>
          </a:xfrm>
          <a:prstGeom prst="rect">
            <a:avLst/>
          </a:prstGeom>
          <a:noFill/>
        </p:spPr>
        <p:txBody>
          <a:bodyPr wrap="square" rtlCol="0">
            <a:spAutoFit/>
          </a:bodyPr>
          <a:lstStyle/>
          <a:p>
            <a:r>
              <a:rPr lang="en-US" dirty="0"/>
              <a:t>Proportional upsloping ST elevation</a:t>
            </a:r>
          </a:p>
        </p:txBody>
      </p:sp>
      <p:pic>
        <p:nvPicPr>
          <p:cNvPr id="21" name="Graphic 20" descr="Arrow Right with solid fill">
            <a:extLst>
              <a:ext uri="{FF2B5EF4-FFF2-40B4-BE49-F238E27FC236}">
                <a16:creationId xmlns:a16="http://schemas.microsoft.com/office/drawing/2014/main" id="{F1101B8F-12D4-3BFE-C007-45FD4DA9421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9398629">
            <a:off x="1345393" y="1541996"/>
            <a:ext cx="343131" cy="292593"/>
          </a:xfrm>
          <a:prstGeom prst="rect">
            <a:avLst/>
          </a:prstGeom>
        </p:spPr>
      </p:pic>
      <p:pic>
        <p:nvPicPr>
          <p:cNvPr id="22" name="Graphic 21" descr="Arrow Right with solid fill">
            <a:extLst>
              <a:ext uri="{FF2B5EF4-FFF2-40B4-BE49-F238E27FC236}">
                <a16:creationId xmlns:a16="http://schemas.microsoft.com/office/drawing/2014/main" id="{1F39BC72-7A34-E2C9-2C51-FC8ED83E9D5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2952939">
            <a:off x="3093253" y="1560863"/>
            <a:ext cx="343131" cy="292593"/>
          </a:xfrm>
          <a:prstGeom prst="rect">
            <a:avLst/>
          </a:prstGeom>
        </p:spPr>
      </p:pic>
      <p:sp>
        <p:nvSpPr>
          <p:cNvPr id="23" name="TextBox 22">
            <a:extLst>
              <a:ext uri="{FF2B5EF4-FFF2-40B4-BE49-F238E27FC236}">
                <a16:creationId xmlns:a16="http://schemas.microsoft.com/office/drawing/2014/main" id="{17866A9B-6063-3646-F90B-6592092CB669}"/>
              </a:ext>
            </a:extLst>
          </p:cNvPr>
          <p:cNvSpPr txBox="1"/>
          <p:nvPr/>
        </p:nvSpPr>
        <p:spPr>
          <a:xfrm>
            <a:off x="-65975" y="1719017"/>
            <a:ext cx="2981941" cy="369332"/>
          </a:xfrm>
          <a:prstGeom prst="rect">
            <a:avLst/>
          </a:prstGeom>
          <a:noFill/>
        </p:spPr>
        <p:txBody>
          <a:bodyPr wrap="square" rtlCol="0">
            <a:spAutoFit/>
          </a:bodyPr>
          <a:lstStyle/>
          <a:p>
            <a:r>
              <a:rPr lang="en-US" dirty="0"/>
              <a:t>J-point elevation, upsloping</a:t>
            </a:r>
          </a:p>
        </p:txBody>
      </p:sp>
      <p:sp>
        <p:nvSpPr>
          <p:cNvPr id="24" name="TextBox 23">
            <a:extLst>
              <a:ext uri="{FF2B5EF4-FFF2-40B4-BE49-F238E27FC236}">
                <a16:creationId xmlns:a16="http://schemas.microsoft.com/office/drawing/2014/main" id="{1BE52559-6E8E-A5D6-DB57-737EDAC12A48}"/>
              </a:ext>
            </a:extLst>
          </p:cNvPr>
          <p:cNvSpPr txBox="1"/>
          <p:nvPr/>
        </p:nvSpPr>
        <p:spPr>
          <a:xfrm>
            <a:off x="2799492" y="1768206"/>
            <a:ext cx="1893604" cy="369332"/>
          </a:xfrm>
          <a:prstGeom prst="rect">
            <a:avLst/>
          </a:prstGeom>
          <a:noFill/>
        </p:spPr>
        <p:txBody>
          <a:bodyPr wrap="square" rtlCol="0">
            <a:spAutoFit/>
          </a:bodyPr>
          <a:lstStyle/>
          <a:p>
            <a:r>
              <a:rPr lang="en-US" dirty="0"/>
              <a:t>Fish-hook</a:t>
            </a:r>
          </a:p>
        </p:txBody>
      </p:sp>
      <p:sp>
        <p:nvSpPr>
          <p:cNvPr id="25" name="TextBox 24">
            <a:extLst>
              <a:ext uri="{FF2B5EF4-FFF2-40B4-BE49-F238E27FC236}">
                <a16:creationId xmlns:a16="http://schemas.microsoft.com/office/drawing/2014/main" id="{94379B8A-659F-CE78-EAF2-F7F3BD3BA046}"/>
              </a:ext>
            </a:extLst>
          </p:cNvPr>
          <p:cNvSpPr txBox="1"/>
          <p:nvPr/>
        </p:nvSpPr>
        <p:spPr>
          <a:xfrm>
            <a:off x="4599317" y="3267211"/>
            <a:ext cx="2993366" cy="369332"/>
          </a:xfrm>
          <a:prstGeom prst="rect">
            <a:avLst/>
          </a:prstGeom>
          <a:noFill/>
        </p:spPr>
        <p:txBody>
          <a:bodyPr wrap="square" rtlCol="0">
            <a:spAutoFit/>
          </a:bodyPr>
          <a:lstStyle/>
          <a:p>
            <a:r>
              <a:rPr lang="en-US" b="1" dirty="0"/>
              <a:t>Differentials for ST elevations</a:t>
            </a:r>
          </a:p>
        </p:txBody>
      </p:sp>
    </p:spTree>
    <p:extLst>
      <p:ext uri="{BB962C8B-B14F-4D97-AF65-F5344CB8AC3E}">
        <p14:creationId xmlns:p14="http://schemas.microsoft.com/office/powerpoint/2010/main" val="3039108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51D6D-6C72-1754-E59C-D0D7AE833E0B}"/>
              </a:ext>
            </a:extLst>
          </p:cNvPr>
          <p:cNvSpPr>
            <a:spLocks noGrp="1"/>
          </p:cNvSpPr>
          <p:nvPr>
            <p:ph type="title"/>
          </p:nvPr>
        </p:nvSpPr>
        <p:spPr/>
        <p:txBody>
          <a:bodyPr/>
          <a:lstStyle/>
          <a:p>
            <a:r>
              <a:rPr lang="en-US" dirty="0">
                <a:ea typeface="Calibri Light"/>
                <a:cs typeface="Calibri Light"/>
              </a:rPr>
              <a:t>Classifications of Chest Pain:</a:t>
            </a:r>
            <a:endParaRPr lang="en-US" dirty="0"/>
          </a:p>
        </p:txBody>
      </p:sp>
      <p:sp>
        <p:nvSpPr>
          <p:cNvPr id="3" name="Content Placeholder 2">
            <a:extLst>
              <a:ext uri="{FF2B5EF4-FFF2-40B4-BE49-F238E27FC236}">
                <a16:creationId xmlns:a16="http://schemas.microsoft.com/office/drawing/2014/main" id="{E41072D9-C25F-E295-B191-E6B182A18C8E}"/>
              </a:ext>
            </a:extLst>
          </p:cNvPr>
          <p:cNvSpPr>
            <a:spLocks noGrp="1"/>
          </p:cNvSpPr>
          <p:nvPr>
            <p:ph sz="half" idx="1"/>
          </p:nvPr>
        </p:nvSpPr>
        <p:spPr>
          <a:xfrm>
            <a:off x="1096993" y="1466491"/>
            <a:ext cx="4334934" cy="4351338"/>
          </a:xfrm>
        </p:spPr>
        <p:txBody>
          <a:bodyPr vert="horz" lIns="91440" tIns="45720" rIns="91440" bIns="45720" rtlCol="0" anchor="t">
            <a:normAutofit fontScale="85000" lnSpcReduction="10000"/>
          </a:bodyPr>
          <a:lstStyle/>
          <a:p>
            <a:pPr marL="0" indent="0">
              <a:buNone/>
            </a:pPr>
            <a:r>
              <a:rPr lang="en-US" b="1" u="sng" dirty="0">
                <a:cs typeface="Calibri"/>
              </a:rPr>
              <a:t>Classical terminology</a:t>
            </a:r>
          </a:p>
          <a:p>
            <a:pPr marL="0" indent="0">
              <a:buNone/>
            </a:pPr>
            <a:endParaRPr lang="en-US" dirty="0">
              <a:cs typeface="Calibri"/>
            </a:endParaRPr>
          </a:p>
          <a:p>
            <a:r>
              <a:rPr lang="en-US" dirty="0">
                <a:cs typeface="Calibri"/>
              </a:rPr>
              <a:t>Typical Angina</a:t>
            </a:r>
            <a:endParaRPr lang="en-US" dirty="0"/>
          </a:p>
          <a:p>
            <a:pPr lvl="1"/>
            <a:r>
              <a:rPr lang="en-US" sz="1900" dirty="0">
                <a:solidFill>
                  <a:srgbClr val="232323"/>
                </a:solidFill>
                <a:ea typeface="+mn-lt"/>
                <a:cs typeface="+mn-lt"/>
              </a:rPr>
              <a:t>Substernal chest discomfort characterized by all of the following characteristics: </a:t>
            </a:r>
          </a:p>
          <a:p>
            <a:pPr lvl="2"/>
            <a:r>
              <a:rPr lang="en-US" sz="1500" dirty="0">
                <a:solidFill>
                  <a:srgbClr val="232323"/>
                </a:solidFill>
                <a:ea typeface="+mn-lt"/>
                <a:cs typeface="+mn-lt"/>
              </a:rPr>
              <a:t>a typical quality and duration</a:t>
            </a:r>
          </a:p>
          <a:p>
            <a:pPr lvl="2"/>
            <a:r>
              <a:rPr lang="en-US" sz="1500" dirty="0">
                <a:solidFill>
                  <a:srgbClr val="232323"/>
                </a:solidFill>
                <a:ea typeface="+mn-lt"/>
                <a:cs typeface="+mn-lt"/>
              </a:rPr>
              <a:t>provocation by exertion or emotional stress</a:t>
            </a:r>
          </a:p>
          <a:p>
            <a:pPr lvl="2"/>
            <a:r>
              <a:rPr lang="en-US" sz="1500" dirty="0">
                <a:solidFill>
                  <a:srgbClr val="232323"/>
                </a:solidFill>
                <a:ea typeface="+mn-lt"/>
                <a:cs typeface="+mn-lt"/>
              </a:rPr>
              <a:t>relief by rest or </a:t>
            </a:r>
            <a:r>
              <a:rPr lang="en-US" sz="1500" dirty="0">
                <a:solidFill>
                  <a:srgbClr val="005B92"/>
                </a:solidFill>
                <a:ea typeface="+mn-lt"/>
                <a:cs typeface="+mn-lt"/>
                <a:hlinkClick r:id="rId2"/>
              </a:rPr>
              <a:t>nitroglycerin</a:t>
            </a:r>
            <a:endParaRPr lang="en-US" sz="1500" dirty="0">
              <a:solidFill>
                <a:srgbClr val="005B92"/>
              </a:solidFill>
              <a:ea typeface="+mn-lt"/>
              <a:cs typeface="+mn-lt"/>
            </a:endParaRPr>
          </a:p>
          <a:p>
            <a:pPr marL="914400" lvl="2" indent="0">
              <a:buNone/>
            </a:pPr>
            <a:endParaRPr lang="en-US" sz="1000" dirty="0">
              <a:ea typeface="Calibri"/>
              <a:cs typeface="Calibri"/>
            </a:endParaRPr>
          </a:p>
          <a:p>
            <a:r>
              <a:rPr lang="en-US" dirty="0">
                <a:cs typeface="Calibri"/>
              </a:rPr>
              <a:t>Atypical Angina</a:t>
            </a:r>
          </a:p>
          <a:p>
            <a:pPr lvl="1"/>
            <a:r>
              <a:rPr lang="en-US" dirty="0">
                <a:ea typeface="Calibri"/>
                <a:cs typeface="Calibri"/>
              </a:rPr>
              <a:t>2/3 of above</a:t>
            </a:r>
          </a:p>
          <a:p>
            <a:pPr lvl="1"/>
            <a:endParaRPr lang="en-US" dirty="0">
              <a:ea typeface="Calibri"/>
              <a:cs typeface="Calibri"/>
            </a:endParaRPr>
          </a:p>
          <a:p>
            <a:r>
              <a:rPr lang="en-US" dirty="0">
                <a:cs typeface="Calibri"/>
              </a:rPr>
              <a:t>Non-cardiac</a:t>
            </a:r>
          </a:p>
          <a:p>
            <a:pPr lvl="1"/>
            <a:r>
              <a:rPr lang="en-US" dirty="0">
                <a:ea typeface="Calibri" panose="020F0502020204030204"/>
                <a:cs typeface="Calibri"/>
              </a:rPr>
              <a:t>≤1 of above</a:t>
            </a:r>
          </a:p>
          <a:p>
            <a:pPr marL="0" indent="0">
              <a:buNone/>
            </a:pPr>
            <a:endParaRPr lang="en-US" dirty="0">
              <a:ea typeface="Calibri" panose="020F0502020204030204"/>
              <a:cs typeface="Calibri"/>
            </a:endParaRPr>
          </a:p>
        </p:txBody>
      </p:sp>
      <p:sp>
        <p:nvSpPr>
          <p:cNvPr id="4" name="Content Placeholder 3">
            <a:extLst>
              <a:ext uri="{FF2B5EF4-FFF2-40B4-BE49-F238E27FC236}">
                <a16:creationId xmlns:a16="http://schemas.microsoft.com/office/drawing/2014/main" id="{97EC53BA-31AD-B016-466E-A6B82BD8F266}"/>
              </a:ext>
            </a:extLst>
          </p:cNvPr>
          <p:cNvSpPr>
            <a:spLocks noGrp="1"/>
          </p:cNvSpPr>
          <p:nvPr>
            <p:ph sz="half" idx="2"/>
          </p:nvPr>
        </p:nvSpPr>
        <p:spPr>
          <a:xfrm>
            <a:off x="6172200" y="1466491"/>
            <a:ext cx="5181600" cy="4710472"/>
          </a:xfrm>
        </p:spPr>
        <p:txBody>
          <a:bodyPr vert="horz" lIns="91440" tIns="45720" rIns="91440" bIns="45720" rtlCol="0" anchor="t">
            <a:normAutofit fontScale="85000" lnSpcReduction="10000"/>
          </a:bodyPr>
          <a:lstStyle/>
          <a:p>
            <a:pPr marL="0" indent="0">
              <a:buNone/>
            </a:pPr>
            <a:r>
              <a:rPr lang="en-US" b="1" u="sng" dirty="0">
                <a:cs typeface="Calibri"/>
              </a:rPr>
              <a:t>2021 ACC chest pain guideline recommended terms</a:t>
            </a:r>
          </a:p>
          <a:p>
            <a:pPr marL="0" indent="0">
              <a:buNone/>
            </a:pPr>
            <a:endParaRPr lang="en-US" dirty="0">
              <a:cs typeface="Calibri"/>
            </a:endParaRPr>
          </a:p>
          <a:p>
            <a:r>
              <a:rPr lang="en-US" dirty="0">
                <a:cs typeface="Calibri"/>
              </a:rPr>
              <a:t>Cardiac</a:t>
            </a:r>
            <a:endParaRPr lang="en-US" dirty="0"/>
          </a:p>
          <a:p>
            <a:pPr marL="0" indent="0">
              <a:buNone/>
            </a:pPr>
            <a:endParaRPr lang="en-US" dirty="0">
              <a:cs typeface="Calibri"/>
            </a:endParaRPr>
          </a:p>
          <a:p>
            <a:r>
              <a:rPr lang="en-US" dirty="0">
                <a:cs typeface="Calibri"/>
              </a:rPr>
              <a:t>Possibly Cardiac</a:t>
            </a:r>
          </a:p>
          <a:p>
            <a:endParaRPr lang="en-US" dirty="0">
              <a:cs typeface="Calibri"/>
            </a:endParaRPr>
          </a:p>
          <a:p>
            <a:r>
              <a:rPr lang="en-US" dirty="0">
                <a:cs typeface="Calibri"/>
              </a:rPr>
              <a:t>Non-cardiac</a:t>
            </a:r>
            <a:endParaRPr lang="en-US" dirty="0">
              <a:ea typeface="Calibri" panose="020F0502020204030204"/>
              <a:cs typeface="Calibri"/>
            </a:endParaRPr>
          </a:p>
          <a:p>
            <a:endParaRPr lang="en-US" dirty="0">
              <a:solidFill>
                <a:srgbClr val="000000"/>
              </a:solidFill>
              <a:ea typeface="+mn-lt"/>
              <a:cs typeface="+mn-lt"/>
            </a:endParaRPr>
          </a:p>
          <a:p>
            <a:pPr marL="0" indent="0">
              <a:buNone/>
            </a:pPr>
            <a:endParaRPr lang="en-US" sz="1100" dirty="0">
              <a:solidFill>
                <a:srgbClr val="2A2A2A"/>
              </a:solidFill>
              <a:ea typeface="Calibri" panose="020F0502020204030204"/>
              <a:cs typeface="Calibri"/>
            </a:endParaRPr>
          </a:p>
        </p:txBody>
      </p:sp>
      <p:pic>
        <p:nvPicPr>
          <p:cNvPr id="5" name="Graphic 4" descr="Arrow Right with solid fill">
            <a:extLst>
              <a:ext uri="{FF2B5EF4-FFF2-40B4-BE49-F238E27FC236}">
                <a16:creationId xmlns:a16="http://schemas.microsoft.com/office/drawing/2014/main" id="{3DCE0B46-A49C-9978-0536-E0E6A147EA2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20244" y="1466491"/>
            <a:ext cx="914400" cy="914400"/>
          </a:xfrm>
          <a:prstGeom prst="rect">
            <a:avLst/>
          </a:prstGeom>
        </p:spPr>
      </p:pic>
    </p:spTree>
    <p:extLst>
      <p:ext uri="{BB962C8B-B14F-4D97-AF65-F5344CB8AC3E}">
        <p14:creationId xmlns:p14="http://schemas.microsoft.com/office/powerpoint/2010/main" val="3256555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28C8F-23D2-5FFD-4B54-8EE064BDFA52}"/>
              </a:ext>
            </a:extLst>
          </p:cNvPr>
          <p:cNvSpPr>
            <a:spLocks noGrp="1"/>
          </p:cNvSpPr>
          <p:nvPr>
            <p:ph type="title"/>
          </p:nvPr>
        </p:nvSpPr>
        <p:spPr/>
        <p:txBody>
          <a:bodyPr/>
          <a:lstStyle/>
          <a:p>
            <a:r>
              <a:rPr lang="en-US" dirty="0"/>
              <a:t>Chest pain equivalents?</a:t>
            </a:r>
          </a:p>
        </p:txBody>
      </p:sp>
      <p:sp>
        <p:nvSpPr>
          <p:cNvPr id="5" name="Content Placeholder 4">
            <a:extLst>
              <a:ext uri="{FF2B5EF4-FFF2-40B4-BE49-F238E27FC236}">
                <a16:creationId xmlns:a16="http://schemas.microsoft.com/office/drawing/2014/main" id="{A056311B-A1DB-9588-2E77-DCBD9C407A0A}"/>
              </a:ext>
            </a:extLst>
          </p:cNvPr>
          <p:cNvSpPr>
            <a:spLocks noGrp="1"/>
          </p:cNvSpPr>
          <p:nvPr>
            <p:ph idx="1"/>
          </p:nvPr>
        </p:nvSpPr>
        <p:spPr/>
        <p:txBody>
          <a:bodyPr>
            <a:normAutofit fontScale="92500" lnSpcReduction="10000"/>
          </a:bodyPr>
          <a:lstStyle/>
          <a:p>
            <a:r>
              <a:rPr lang="en-US" i="0" dirty="0">
                <a:solidFill>
                  <a:srgbClr val="000000"/>
                </a:solidFill>
                <a:effectLst/>
                <a:latin typeface="HelveticaNeue"/>
              </a:rPr>
              <a:t>Shortness of breath</a:t>
            </a:r>
          </a:p>
          <a:p>
            <a:r>
              <a:rPr lang="en-US" dirty="0">
                <a:solidFill>
                  <a:srgbClr val="000000"/>
                </a:solidFill>
                <a:latin typeface="HelveticaNeue"/>
              </a:rPr>
              <a:t>N</a:t>
            </a:r>
            <a:r>
              <a:rPr lang="en-US" i="0" dirty="0">
                <a:solidFill>
                  <a:srgbClr val="000000"/>
                </a:solidFill>
                <a:effectLst/>
                <a:latin typeface="HelveticaNeue"/>
              </a:rPr>
              <a:t>ausea or vomiting </a:t>
            </a:r>
          </a:p>
          <a:p>
            <a:r>
              <a:rPr lang="en-US" i="0" dirty="0">
                <a:solidFill>
                  <a:srgbClr val="000000"/>
                </a:solidFill>
                <a:effectLst/>
                <a:latin typeface="HelveticaNeue"/>
              </a:rPr>
              <a:t>Lightheadedness </a:t>
            </a:r>
          </a:p>
          <a:p>
            <a:r>
              <a:rPr lang="en-US" dirty="0">
                <a:solidFill>
                  <a:srgbClr val="000000"/>
                </a:solidFill>
                <a:latin typeface="HelveticaNeue"/>
              </a:rPr>
              <a:t>C</a:t>
            </a:r>
            <a:r>
              <a:rPr lang="en-US" i="0" dirty="0">
                <a:solidFill>
                  <a:srgbClr val="000000"/>
                </a:solidFill>
                <a:effectLst/>
                <a:latin typeface="HelveticaNeue"/>
              </a:rPr>
              <a:t>onfusion </a:t>
            </a:r>
          </a:p>
          <a:p>
            <a:r>
              <a:rPr lang="en-US" i="0" dirty="0">
                <a:solidFill>
                  <a:srgbClr val="000000"/>
                </a:solidFill>
                <a:effectLst/>
                <a:latin typeface="HelveticaNeue"/>
              </a:rPr>
              <a:t>Presyncope or syncope</a:t>
            </a:r>
          </a:p>
          <a:p>
            <a:r>
              <a:rPr lang="en-US" i="0" dirty="0">
                <a:solidFill>
                  <a:srgbClr val="000000"/>
                </a:solidFill>
                <a:effectLst/>
                <a:latin typeface="HelveticaNeue"/>
              </a:rPr>
              <a:t>Fatigue</a:t>
            </a:r>
          </a:p>
          <a:p>
            <a:r>
              <a:rPr lang="en-US" dirty="0">
                <a:solidFill>
                  <a:srgbClr val="000000"/>
                </a:solidFill>
                <a:latin typeface="HelveticaNeue"/>
              </a:rPr>
              <a:t>V</a:t>
            </a:r>
            <a:r>
              <a:rPr lang="en-US" i="0" dirty="0">
                <a:solidFill>
                  <a:srgbClr val="000000"/>
                </a:solidFill>
                <a:effectLst/>
                <a:latin typeface="HelveticaNeue"/>
              </a:rPr>
              <a:t>ague abdominal symptoms</a:t>
            </a:r>
          </a:p>
          <a:p>
            <a:pPr marL="0" indent="0">
              <a:buNone/>
            </a:pPr>
            <a:endParaRPr lang="en-US" dirty="0">
              <a:solidFill>
                <a:srgbClr val="000000"/>
              </a:solidFill>
              <a:latin typeface="HelveticaNeue"/>
            </a:endParaRPr>
          </a:p>
          <a:p>
            <a:pPr marL="0" indent="0">
              <a:buNone/>
            </a:pPr>
            <a:r>
              <a:rPr lang="en-US" dirty="0">
                <a:solidFill>
                  <a:srgbClr val="000000"/>
                </a:solidFill>
                <a:latin typeface="HelveticaNeue"/>
              </a:rPr>
              <a:t>These features are </a:t>
            </a:r>
            <a:r>
              <a:rPr lang="en-US" i="0" dirty="0">
                <a:solidFill>
                  <a:srgbClr val="000000"/>
                </a:solidFill>
                <a:effectLst/>
                <a:latin typeface="HelveticaNeue"/>
              </a:rPr>
              <a:t>more frequent among patients with diabetes, women, and the elderly.</a:t>
            </a:r>
            <a:endParaRPr lang="en-US" dirty="0"/>
          </a:p>
        </p:txBody>
      </p:sp>
    </p:spTree>
    <p:extLst>
      <p:ext uri="{BB962C8B-B14F-4D97-AF65-F5344CB8AC3E}">
        <p14:creationId xmlns:p14="http://schemas.microsoft.com/office/powerpoint/2010/main" val="1156602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EB8663DB-6D72-2D66-36B8-F944626F10B5}"/>
              </a:ext>
            </a:extLst>
          </p:cNvPr>
          <p:cNvPicPr>
            <a:picLocks noChangeAspect="1"/>
          </p:cNvPicPr>
          <p:nvPr/>
        </p:nvPicPr>
        <p:blipFill>
          <a:blip r:embed="rId2"/>
          <a:stretch>
            <a:fillRect/>
          </a:stretch>
        </p:blipFill>
        <p:spPr>
          <a:xfrm>
            <a:off x="951082" y="362309"/>
            <a:ext cx="10286787" cy="6326376"/>
          </a:xfrm>
          <a:prstGeom prst="rect">
            <a:avLst/>
          </a:prstGeom>
        </p:spPr>
      </p:pic>
    </p:spTree>
    <p:extLst>
      <p:ext uri="{BB962C8B-B14F-4D97-AF65-F5344CB8AC3E}">
        <p14:creationId xmlns:p14="http://schemas.microsoft.com/office/powerpoint/2010/main" val="3625772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D0C7A-0245-65C5-A2C6-286780D3500D}"/>
              </a:ext>
            </a:extLst>
          </p:cNvPr>
          <p:cNvSpPr>
            <a:spLocks noGrp="1"/>
          </p:cNvSpPr>
          <p:nvPr>
            <p:ph type="title"/>
          </p:nvPr>
        </p:nvSpPr>
        <p:spPr/>
        <p:txBody>
          <a:bodyPr/>
          <a:lstStyle/>
          <a:p>
            <a:r>
              <a:rPr lang="en-US" dirty="0">
                <a:ea typeface="Calibri Light"/>
                <a:cs typeface="Calibri Light"/>
              </a:rPr>
              <a:t>Question 1:</a:t>
            </a:r>
            <a:endParaRPr lang="en-US" dirty="0"/>
          </a:p>
        </p:txBody>
      </p:sp>
      <p:sp>
        <p:nvSpPr>
          <p:cNvPr id="3" name="Content Placeholder 2">
            <a:extLst>
              <a:ext uri="{FF2B5EF4-FFF2-40B4-BE49-F238E27FC236}">
                <a16:creationId xmlns:a16="http://schemas.microsoft.com/office/drawing/2014/main" id="{EAF0FF15-B019-F7F6-685F-F234A86ACED5}"/>
              </a:ext>
            </a:extLst>
          </p:cNvPr>
          <p:cNvSpPr>
            <a:spLocks noGrp="1"/>
          </p:cNvSpPr>
          <p:nvPr>
            <p:ph sz="half" idx="1"/>
          </p:nvPr>
        </p:nvSpPr>
        <p:spPr/>
        <p:txBody>
          <a:bodyPr vert="horz" lIns="91440" tIns="45720" rIns="91440" bIns="45720" rtlCol="0" anchor="t">
            <a:normAutofit fontScale="92500" lnSpcReduction="20000"/>
          </a:bodyPr>
          <a:lstStyle/>
          <a:p>
            <a:pPr marL="0" indent="0">
              <a:buNone/>
            </a:pPr>
            <a:r>
              <a:rPr lang="en-US" sz="3600" dirty="0">
                <a:ea typeface="Calibri" panose="020F0502020204030204"/>
                <a:cs typeface="Calibri" panose="020F0502020204030204"/>
              </a:rPr>
              <a:t>Based on data from Diamond and Forrester published in 1979 in NEJM what is our patient's pre-test probability of obstructive CAD?</a:t>
            </a:r>
          </a:p>
        </p:txBody>
      </p:sp>
      <p:sp>
        <p:nvSpPr>
          <p:cNvPr id="4" name="Content Placeholder 3">
            <a:extLst>
              <a:ext uri="{FF2B5EF4-FFF2-40B4-BE49-F238E27FC236}">
                <a16:creationId xmlns:a16="http://schemas.microsoft.com/office/drawing/2014/main" id="{6FF5C974-5438-6530-B11F-1E25D3FBE206}"/>
              </a:ext>
            </a:extLst>
          </p:cNvPr>
          <p:cNvSpPr>
            <a:spLocks noGrp="1"/>
          </p:cNvSpPr>
          <p:nvPr>
            <p:ph sz="half" idx="2"/>
          </p:nvPr>
        </p:nvSpPr>
        <p:spPr/>
        <p:txBody>
          <a:bodyPr vert="horz" lIns="91440" tIns="45720" rIns="91440" bIns="45720" rtlCol="0" anchor="t">
            <a:normAutofit fontScale="92500" lnSpcReduction="20000"/>
          </a:bodyPr>
          <a:lstStyle/>
          <a:p>
            <a:pPr marL="514350" indent="-514350">
              <a:buAutoNum type="alphaUcPeriod"/>
            </a:pPr>
            <a:r>
              <a:rPr lang="en-US" sz="4800" dirty="0">
                <a:ea typeface="Calibri" panose="020F0502020204030204"/>
                <a:cs typeface="Calibri" panose="020F0502020204030204"/>
              </a:rPr>
              <a:t>94% </a:t>
            </a:r>
            <a:r>
              <a:rPr lang="en-US" sz="2200" dirty="0">
                <a:ea typeface="Calibri" panose="020F0502020204030204"/>
                <a:cs typeface="Calibri" panose="020F0502020204030204"/>
              </a:rPr>
              <a:t>- 60-69 M with typical angina</a:t>
            </a:r>
          </a:p>
          <a:p>
            <a:pPr marL="514350" indent="-514350">
              <a:buAutoNum type="alphaUcPeriod"/>
            </a:pPr>
            <a:r>
              <a:rPr lang="en-US" sz="4800" b="1" dirty="0">
                <a:solidFill>
                  <a:srgbClr val="FF0000"/>
                </a:solidFill>
                <a:ea typeface="Calibri" panose="020F0502020204030204"/>
                <a:cs typeface="Calibri" panose="020F0502020204030204"/>
              </a:rPr>
              <a:t>72% </a:t>
            </a:r>
            <a:r>
              <a:rPr lang="en-US" sz="2200" dirty="0">
                <a:solidFill>
                  <a:srgbClr val="000000"/>
                </a:solidFill>
                <a:ea typeface="Calibri" panose="020F0502020204030204"/>
                <a:cs typeface="Calibri" panose="020F0502020204030204"/>
              </a:rPr>
              <a:t>- 60-69 M with atypical angina</a:t>
            </a:r>
          </a:p>
          <a:p>
            <a:pPr marL="514350" indent="-514350">
              <a:buAutoNum type="alphaUcPeriod"/>
            </a:pPr>
            <a:r>
              <a:rPr lang="en-US" sz="4800" dirty="0">
                <a:ea typeface="Calibri" panose="020F0502020204030204"/>
                <a:cs typeface="Calibri" panose="020F0502020204030204"/>
              </a:rPr>
              <a:t>27% </a:t>
            </a:r>
            <a:r>
              <a:rPr lang="en-US" sz="2200" dirty="0">
                <a:ea typeface="Calibri" panose="020F0502020204030204"/>
                <a:cs typeface="Calibri" panose="020F0502020204030204"/>
              </a:rPr>
              <a:t>- 60-69 M with non-anginal CP</a:t>
            </a:r>
          </a:p>
          <a:p>
            <a:pPr marL="514350" indent="-514350">
              <a:buAutoNum type="alphaUcPeriod"/>
            </a:pPr>
            <a:r>
              <a:rPr lang="en-US" sz="4800" dirty="0">
                <a:ea typeface="Calibri" panose="020F0502020204030204"/>
                <a:cs typeface="Calibri" panose="020F0502020204030204"/>
              </a:rPr>
              <a:t>4%   </a:t>
            </a:r>
            <a:r>
              <a:rPr lang="en-US" sz="2200" dirty="0">
                <a:ea typeface="Calibri" panose="020F0502020204030204"/>
                <a:cs typeface="Calibri" panose="020F0502020204030204"/>
              </a:rPr>
              <a:t>- 30-39 M with non-anginal CP</a:t>
            </a:r>
          </a:p>
          <a:p>
            <a:pPr marL="514350" indent="-514350">
              <a:buAutoNum type="alphaUcPeriod"/>
            </a:pPr>
            <a:endParaRPr lang="en-US" sz="4800" dirty="0">
              <a:ea typeface="Calibri" panose="020F0502020204030204"/>
              <a:cs typeface="Calibri" panose="020F0502020204030204"/>
            </a:endParaRPr>
          </a:p>
          <a:p>
            <a:pPr marL="0" indent="0">
              <a:buNone/>
            </a:pPr>
            <a:r>
              <a:rPr lang="en-US" sz="3200" dirty="0">
                <a:ea typeface="Calibri" panose="020F0502020204030204"/>
                <a:cs typeface="Calibri" panose="020F0502020204030204"/>
              </a:rPr>
              <a:t>He is a 66-year-old man with atypical chest pain by classic definition. </a:t>
            </a:r>
            <a:endParaRPr lang="en-US" sz="4800" dirty="0">
              <a:ea typeface="Calibri" panose="020F0502020204030204"/>
              <a:cs typeface="Calibri" panose="020F0502020204030204"/>
            </a:endParaRPr>
          </a:p>
        </p:txBody>
      </p:sp>
      <p:pic>
        <p:nvPicPr>
          <p:cNvPr id="5" name="Picture 4" descr="A table with numbers and a number of men and women&#10;&#10;Description automatically generated">
            <a:extLst>
              <a:ext uri="{FF2B5EF4-FFF2-40B4-BE49-F238E27FC236}">
                <a16:creationId xmlns:a16="http://schemas.microsoft.com/office/drawing/2014/main" id="{DF9EB545-3499-A848-63AD-953B7D726E29}"/>
              </a:ext>
            </a:extLst>
          </p:cNvPr>
          <p:cNvPicPr>
            <a:picLocks noChangeAspect="1"/>
          </p:cNvPicPr>
          <p:nvPr/>
        </p:nvPicPr>
        <p:blipFill>
          <a:blip r:embed="rId2"/>
          <a:stretch>
            <a:fillRect/>
          </a:stretch>
        </p:blipFill>
        <p:spPr>
          <a:xfrm>
            <a:off x="340548" y="160586"/>
            <a:ext cx="11764903" cy="6649716"/>
          </a:xfrm>
          <a:prstGeom prst="rect">
            <a:avLst/>
          </a:prstGeom>
        </p:spPr>
      </p:pic>
    </p:spTree>
    <p:extLst>
      <p:ext uri="{BB962C8B-B14F-4D97-AF65-F5344CB8AC3E}">
        <p14:creationId xmlns:p14="http://schemas.microsoft.com/office/powerpoint/2010/main" val="1074314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medical test&#10;&#10;Description automatically generated">
            <a:extLst>
              <a:ext uri="{FF2B5EF4-FFF2-40B4-BE49-F238E27FC236}">
                <a16:creationId xmlns:a16="http://schemas.microsoft.com/office/drawing/2014/main" id="{59FBBC3C-E28B-A076-7348-67CBF0575996}"/>
              </a:ext>
            </a:extLst>
          </p:cNvPr>
          <p:cNvPicPr>
            <a:picLocks noChangeAspect="1"/>
          </p:cNvPicPr>
          <p:nvPr/>
        </p:nvPicPr>
        <p:blipFill>
          <a:blip r:embed="rId2"/>
          <a:stretch>
            <a:fillRect/>
          </a:stretch>
        </p:blipFill>
        <p:spPr>
          <a:xfrm>
            <a:off x="519290" y="669715"/>
            <a:ext cx="11059347" cy="5245756"/>
          </a:xfrm>
          <a:prstGeom prst="rect">
            <a:avLst/>
          </a:prstGeom>
        </p:spPr>
      </p:pic>
    </p:spTree>
    <p:extLst>
      <p:ext uri="{BB962C8B-B14F-4D97-AF65-F5344CB8AC3E}">
        <p14:creationId xmlns:p14="http://schemas.microsoft.com/office/powerpoint/2010/main" val="4259955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F3063A-D51C-6652-640D-D89458B9E1DF}"/>
              </a:ext>
            </a:extLst>
          </p:cNvPr>
          <p:cNvPicPr>
            <a:picLocks noChangeAspect="1"/>
          </p:cNvPicPr>
          <p:nvPr/>
        </p:nvPicPr>
        <p:blipFill>
          <a:blip r:embed="rId2"/>
          <a:stretch>
            <a:fillRect/>
          </a:stretch>
        </p:blipFill>
        <p:spPr>
          <a:xfrm>
            <a:off x="0" y="0"/>
            <a:ext cx="6373114" cy="2800741"/>
          </a:xfrm>
          <a:prstGeom prst="rect">
            <a:avLst/>
          </a:prstGeom>
        </p:spPr>
      </p:pic>
      <p:pic>
        <p:nvPicPr>
          <p:cNvPr id="5" name="Picture 4">
            <a:extLst>
              <a:ext uri="{FF2B5EF4-FFF2-40B4-BE49-F238E27FC236}">
                <a16:creationId xmlns:a16="http://schemas.microsoft.com/office/drawing/2014/main" id="{9C1F3036-54D8-B401-6B53-2D1D58C94E08}"/>
              </a:ext>
            </a:extLst>
          </p:cNvPr>
          <p:cNvPicPr>
            <a:picLocks noChangeAspect="1"/>
          </p:cNvPicPr>
          <p:nvPr/>
        </p:nvPicPr>
        <p:blipFill>
          <a:blip r:embed="rId3"/>
          <a:stretch>
            <a:fillRect/>
          </a:stretch>
        </p:blipFill>
        <p:spPr>
          <a:xfrm>
            <a:off x="104725" y="3979511"/>
            <a:ext cx="11982550" cy="2800741"/>
          </a:xfrm>
          <a:prstGeom prst="rect">
            <a:avLst/>
          </a:prstGeom>
        </p:spPr>
      </p:pic>
      <p:sp>
        <p:nvSpPr>
          <p:cNvPr id="7" name="TextBox 6">
            <a:extLst>
              <a:ext uri="{FF2B5EF4-FFF2-40B4-BE49-F238E27FC236}">
                <a16:creationId xmlns:a16="http://schemas.microsoft.com/office/drawing/2014/main" id="{31B7F741-147F-AC0A-D932-AC5316B12285}"/>
              </a:ext>
            </a:extLst>
          </p:cNvPr>
          <p:cNvSpPr txBox="1"/>
          <p:nvPr/>
        </p:nvSpPr>
        <p:spPr>
          <a:xfrm>
            <a:off x="7366958" y="232761"/>
            <a:ext cx="3827971" cy="1477328"/>
          </a:xfrm>
          <a:prstGeom prst="rect">
            <a:avLst/>
          </a:prstGeom>
          <a:noFill/>
        </p:spPr>
        <p:txBody>
          <a:bodyPr wrap="square">
            <a:spAutoFit/>
          </a:bodyPr>
          <a:lstStyle/>
          <a:p>
            <a:r>
              <a:rPr lang="en-US" b="1" i="0" dirty="0">
                <a:solidFill>
                  <a:srgbClr val="FF0000"/>
                </a:solidFill>
                <a:effectLst/>
                <a:latin typeface="Guardian TextSans Web"/>
              </a:rPr>
              <a:t>“abnormalities in troponin level in the absence of MI are common; among unselected ED cohorts, approximately 1 in 7 patients will have an elevated concentration”</a:t>
            </a:r>
            <a:endParaRPr lang="en-US" b="1" dirty="0">
              <a:solidFill>
                <a:srgbClr val="FF0000"/>
              </a:solidFill>
            </a:endParaRPr>
          </a:p>
        </p:txBody>
      </p:sp>
      <p:sp>
        <p:nvSpPr>
          <p:cNvPr id="9" name="TextBox 8">
            <a:extLst>
              <a:ext uri="{FF2B5EF4-FFF2-40B4-BE49-F238E27FC236}">
                <a16:creationId xmlns:a16="http://schemas.microsoft.com/office/drawing/2014/main" id="{4D583AAE-1C70-E9A1-64C3-717C61A57636}"/>
              </a:ext>
            </a:extLst>
          </p:cNvPr>
          <p:cNvSpPr txBox="1"/>
          <p:nvPr/>
        </p:nvSpPr>
        <p:spPr>
          <a:xfrm>
            <a:off x="7666007" y="2225185"/>
            <a:ext cx="3045843" cy="1754326"/>
          </a:xfrm>
          <a:prstGeom prst="rect">
            <a:avLst/>
          </a:prstGeom>
          <a:noFill/>
        </p:spPr>
        <p:txBody>
          <a:bodyPr wrap="square">
            <a:spAutoFit/>
          </a:bodyPr>
          <a:lstStyle/>
          <a:p>
            <a:r>
              <a:rPr lang="en-US" b="1" i="0" dirty="0">
                <a:solidFill>
                  <a:srgbClr val="FF0000"/>
                </a:solidFill>
                <a:effectLst/>
                <a:latin typeface="Guardian TextSans Web"/>
              </a:rPr>
              <a:t>“the positive predictive value of a troponin test result for MI in the United States is significantly lower (≈16%) than in the United Kingdom (≈60%).</a:t>
            </a:r>
            <a:r>
              <a:rPr lang="en-US" b="1" i="0" u="none" strike="noStrike" baseline="30000" dirty="0">
                <a:solidFill>
                  <a:srgbClr val="FF0000"/>
                </a:solidFill>
                <a:effectLst/>
                <a:latin typeface="Guardian TextSans Web"/>
                <a:hlinkClick r:id="rId4">
                  <a:extLst>
                    <a:ext uri="{A12FA001-AC4F-418D-AE19-62706E023703}">
                      <ahyp:hlinkClr xmlns:ahyp="http://schemas.microsoft.com/office/drawing/2018/hyperlinkcolor" val="tx"/>
                    </a:ext>
                  </a:extLst>
                </a:hlinkClick>
              </a:rPr>
              <a:t>8</a:t>
            </a:r>
            <a:r>
              <a:rPr lang="en-US" b="1" i="0" u="none" strike="noStrike" baseline="30000" dirty="0">
                <a:solidFill>
                  <a:srgbClr val="FF0000"/>
                </a:solidFill>
                <a:effectLst/>
                <a:latin typeface="Guardian TextSans Web"/>
              </a:rPr>
              <a:t>”</a:t>
            </a:r>
            <a:endParaRPr lang="en-US" b="1" dirty="0">
              <a:solidFill>
                <a:srgbClr val="FF0000"/>
              </a:solidFill>
            </a:endParaRPr>
          </a:p>
        </p:txBody>
      </p:sp>
    </p:spTree>
    <p:extLst>
      <p:ext uri="{BB962C8B-B14F-4D97-AF65-F5344CB8AC3E}">
        <p14:creationId xmlns:p14="http://schemas.microsoft.com/office/powerpoint/2010/main" val="3016473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screenshot of a graph&#10;&#10;Description automatically generated">
            <a:extLst>
              <a:ext uri="{FF2B5EF4-FFF2-40B4-BE49-F238E27FC236}">
                <a16:creationId xmlns:a16="http://schemas.microsoft.com/office/drawing/2014/main" id="{B071407E-7BD7-CEE0-40D8-19A35D2DF900}"/>
              </a:ext>
            </a:extLst>
          </p:cNvPr>
          <p:cNvPicPr>
            <a:picLocks noChangeAspect="1"/>
          </p:cNvPicPr>
          <p:nvPr/>
        </p:nvPicPr>
        <p:blipFill>
          <a:blip r:embed="rId2"/>
          <a:stretch>
            <a:fillRect/>
          </a:stretch>
        </p:blipFill>
        <p:spPr>
          <a:xfrm>
            <a:off x="666794" y="1385160"/>
            <a:ext cx="10905066" cy="5316208"/>
          </a:xfrm>
          <a:prstGeom prst="rect">
            <a:avLst/>
          </a:prstGeom>
        </p:spPr>
      </p:pic>
      <p:sp>
        <p:nvSpPr>
          <p:cNvPr id="5" name="Title 4">
            <a:extLst>
              <a:ext uri="{FF2B5EF4-FFF2-40B4-BE49-F238E27FC236}">
                <a16:creationId xmlns:a16="http://schemas.microsoft.com/office/drawing/2014/main" id="{507E615D-2CF1-7CED-AA32-35FF55138823}"/>
              </a:ext>
            </a:extLst>
          </p:cNvPr>
          <p:cNvSpPr>
            <a:spLocks noGrp="1"/>
          </p:cNvSpPr>
          <p:nvPr>
            <p:ph type="title"/>
          </p:nvPr>
        </p:nvSpPr>
        <p:spPr/>
        <p:txBody>
          <a:bodyPr/>
          <a:lstStyle/>
          <a:p>
            <a:r>
              <a:rPr lang="en-US" dirty="0">
                <a:cs typeface="Calibri Light"/>
              </a:rPr>
              <a:t>Is all chest pain cardiac?</a:t>
            </a:r>
            <a:endParaRPr lang="en-US" dirty="0"/>
          </a:p>
        </p:txBody>
      </p:sp>
      <p:sp>
        <p:nvSpPr>
          <p:cNvPr id="2" name="TextBox 1">
            <a:extLst>
              <a:ext uri="{FF2B5EF4-FFF2-40B4-BE49-F238E27FC236}">
                <a16:creationId xmlns:a16="http://schemas.microsoft.com/office/drawing/2014/main" id="{E1723D20-446C-05F2-0C71-E363A2DE20A9}"/>
              </a:ext>
            </a:extLst>
          </p:cNvPr>
          <p:cNvSpPr txBox="1"/>
          <p:nvPr/>
        </p:nvSpPr>
        <p:spPr>
          <a:xfrm rot="20032381">
            <a:off x="4045788" y="2017106"/>
            <a:ext cx="5106838" cy="2646878"/>
          </a:xfrm>
          <a:prstGeom prst="rect">
            <a:avLst/>
          </a:prstGeom>
          <a:noFill/>
        </p:spPr>
        <p:txBody>
          <a:bodyPr wrap="square" rtlCol="0">
            <a:spAutoFit/>
          </a:bodyPr>
          <a:lstStyle/>
          <a:p>
            <a:r>
              <a:rPr lang="en-US" sz="16600" b="1" dirty="0">
                <a:solidFill>
                  <a:srgbClr val="FF0000"/>
                </a:solidFill>
              </a:rPr>
              <a:t>NO!</a:t>
            </a:r>
          </a:p>
        </p:txBody>
      </p:sp>
    </p:spTree>
    <p:extLst>
      <p:ext uri="{BB962C8B-B14F-4D97-AF65-F5344CB8AC3E}">
        <p14:creationId xmlns:p14="http://schemas.microsoft.com/office/powerpoint/2010/main" val="1083187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C9CDE-D97C-0FBC-1A2B-8322551D6B60}"/>
              </a:ext>
            </a:extLst>
          </p:cNvPr>
          <p:cNvSpPr>
            <a:spLocks noGrp="1"/>
          </p:cNvSpPr>
          <p:nvPr>
            <p:ph type="title"/>
          </p:nvPr>
        </p:nvSpPr>
        <p:spPr/>
        <p:txBody>
          <a:bodyPr/>
          <a:lstStyle/>
          <a:p>
            <a:r>
              <a:rPr lang="en-US" dirty="0"/>
              <a:t>Can’t Miss Chest Pain Diagnoses</a:t>
            </a:r>
          </a:p>
        </p:txBody>
      </p:sp>
      <p:sp>
        <p:nvSpPr>
          <p:cNvPr id="3" name="Content Placeholder 2">
            <a:extLst>
              <a:ext uri="{FF2B5EF4-FFF2-40B4-BE49-F238E27FC236}">
                <a16:creationId xmlns:a16="http://schemas.microsoft.com/office/drawing/2014/main" id="{A4C7B96D-CD83-392C-9BF1-E7C0748D294C}"/>
              </a:ext>
            </a:extLst>
          </p:cNvPr>
          <p:cNvSpPr>
            <a:spLocks noGrp="1"/>
          </p:cNvSpPr>
          <p:nvPr>
            <p:ph idx="1"/>
          </p:nvPr>
        </p:nvSpPr>
        <p:spPr/>
        <p:txBody>
          <a:bodyPr/>
          <a:lstStyle/>
          <a:p>
            <a:r>
              <a:rPr lang="en-US" dirty="0"/>
              <a:t>Acute coronary syndrome</a:t>
            </a:r>
          </a:p>
          <a:p>
            <a:r>
              <a:rPr lang="en-US" dirty="0"/>
              <a:t>Aortic dissection</a:t>
            </a:r>
          </a:p>
          <a:p>
            <a:r>
              <a:rPr lang="en-US" dirty="0"/>
              <a:t>Pulmonary embolism</a:t>
            </a:r>
          </a:p>
          <a:p>
            <a:r>
              <a:rPr lang="en-US" dirty="0"/>
              <a:t>Pneumothorax</a:t>
            </a:r>
          </a:p>
          <a:p>
            <a:r>
              <a:rPr lang="en-US" dirty="0"/>
              <a:t>Pericardial tamponade</a:t>
            </a:r>
          </a:p>
          <a:p>
            <a:r>
              <a:rPr lang="en-US" dirty="0"/>
              <a:t>Mediastinitis/Esophageal rupture</a:t>
            </a:r>
          </a:p>
          <a:p>
            <a:endParaRPr lang="en-US" dirty="0"/>
          </a:p>
        </p:txBody>
      </p:sp>
    </p:spTree>
    <p:extLst>
      <p:ext uri="{BB962C8B-B14F-4D97-AF65-F5344CB8AC3E}">
        <p14:creationId xmlns:p14="http://schemas.microsoft.com/office/powerpoint/2010/main" val="1424500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D0C7A-0245-65C5-A2C6-286780D3500D}"/>
              </a:ext>
            </a:extLst>
          </p:cNvPr>
          <p:cNvSpPr>
            <a:spLocks noGrp="1"/>
          </p:cNvSpPr>
          <p:nvPr>
            <p:ph type="title"/>
          </p:nvPr>
        </p:nvSpPr>
        <p:spPr/>
        <p:txBody>
          <a:bodyPr/>
          <a:lstStyle/>
          <a:p>
            <a:r>
              <a:rPr lang="en-US" dirty="0">
                <a:ea typeface="Calibri Light"/>
                <a:cs typeface="Calibri Light"/>
              </a:rPr>
              <a:t>Case 3:</a:t>
            </a:r>
            <a:endParaRPr lang="en-US" dirty="0"/>
          </a:p>
        </p:txBody>
      </p:sp>
      <p:sp>
        <p:nvSpPr>
          <p:cNvPr id="3" name="Content Placeholder 2">
            <a:extLst>
              <a:ext uri="{FF2B5EF4-FFF2-40B4-BE49-F238E27FC236}">
                <a16:creationId xmlns:a16="http://schemas.microsoft.com/office/drawing/2014/main" id="{EAF0FF15-B019-F7F6-685F-F234A86ACED5}"/>
              </a:ext>
            </a:extLst>
          </p:cNvPr>
          <p:cNvSpPr>
            <a:spLocks noGrp="1"/>
          </p:cNvSpPr>
          <p:nvPr>
            <p:ph idx="1"/>
          </p:nvPr>
        </p:nvSpPr>
        <p:spPr/>
        <p:txBody>
          <a:bodyPr vert="horz" lIns="91440" tIns="45720" rIns="91440" bIns="45720" rtlCol="0" anchor="t">
            <a:normAutofit fontScale="85000" lnSpcReduction="20000"/>
          </a:bodyPr>
          <a:lstStyle/>
          <a:p>
            <a:pPr marL="0" indent="0">
              <a:buNone/>
            </a:pPr>
            <a:r>
              <a:rPr lang="en-US" sz="2400" dirty="0">
                <a:cs typeface="Calibri"/>
              </a:rPr>
              <a:t>A 66 man with CKD3, prior TIA and HTN presents for severe acute onset central chest pain that radiates to both arms after light exertion. The pain improved after resting but lasted for over 20 minutes. He lives a sedentary lifestyle. Denied tobacco, alcohol or illicit drugs use. He just returned from an international trip.</a:t>
            </a:r>
          </a:p>
          <a:p>
            <a:pPr marL="0" indent="0">
              <a:buNone/>
            </a:pPr>
            <a:endParaRPr lang="en-US" sz="2400" dirty="0">
              <a:cs typeface="Calibri"/>
            </a:endParaRPr>
          </a:p>
          <a:p>
            <a:pPr marL="0" indent="0">
              <a:buNone/>
            </a:pPr>
            <a:r>
              <a:rPr lang="en-US" sz="2400" dirty="0">
                <a:cs typeface="Calibri"/>
              </a:rPr>
              <a:t>Medications include aspirin, pravastatin, tamsulosin and tadalafil PRN</a:t>
            </a:r>
          </a:p>
          <a:p>
            <a:pPr marL="0" indent="0">
              <a:buNone/>
            </a:pPr>
            <a:endParaRPr lang="en-US" sz="2400" dirty="0">
              <a:cs typeface="Calibri"/>
            </a:endParaRPr>
          </a:p>
          <a:p>
            <a:pPr marL="0" indent="0">
              <a:buNone/>
            </a:pPr>
            <a:r>
              <a:rPr lang="en-US" sz="2400" dirty="0">
                <a:cs typeface="Calibri"/>
              </a:rPr>
              <a:t>Vitals: HR 104 BPM, BP 218/130, RR 22 BPM and SpO2 99%. </a:t>
            </a:r>
          </a:p>
          <a:p>
            <a:pPr marL="0" indent="0">
              <a:buNone/>
            </a:pPr>
            <a:endParaRPr lang="en-US" sz="2400" dirty="0">
              <a:cs typeface="Calibri"/>
            </a:endParaRPr>
          </a:p>
          <a:p>
            <a:pPr marL="0" indent="0">
              <a:buNone/>
            </a:pPr>
            <a:r>
              <a:rPr lang="en-US" sz="2400" dirty="0">
                <a:cs typeface="Calibri"/>
              </a:rPr>
              <a:t>Exam was notable for obesity, no jugular venous distension, clear lungs, regular rate and rhythm, no murmurs and trace edema. </a:t>
            </a:r>
          </a:p>
          <a:p>
            <a:pPr marL="0" indent="0">
              <a:buNone/>
            </a:pPr>
            <a:endParaRPr lang="en-US" sz="2400" dirty="0">
              <a:cs typeface="Calibri"/>
            </a:endParaRPr>
          </a:p>
          <a:p>
            <a:pPr marL="0" indent="0">
              <a:buNone/>
            </a:pPr>
            <a:r>
              <a:rPr lang="en-US" sz="2400" dirty="0">
                <a:cs typeface="Calibri"/>
              </a:rPr>
              <a:t>Labs: white blood cell count was 12.3, Hemoglobin was 16.7, Creatinine 2.8, Troponin-I 0.1 (ref &lt;0.1 is normal) </a:t>
            </a:r>
            <a:r>
              <a:rPr lang="en-US" sz="2400" dirty="0">
                <a:latin typeface="Calibri"/>
                <a:cs typeface="Calibri"/>
              </a:rPr>
              <a:t>and</a:t>
            </a:r>
            <a:r>
              <a:rPr lang="en-US" sz="2400" dirty="0">
                <a:cs typeface="Calibri"/>
              </a:rPr>
              <a:t> BNP 409. </a:t>
            </a:r>
            <a:endParaRPr lang="en-US" dirty="0">
              <a:ea typeface="Calibri" panose="020F0502020204030204"/>
              <a:cs typeface="Calibri"/>
            </a:endParaRPr>
          </a:p>
          <a:p>
            <a:endParaRPr lang="en-US" dirty="0">
              <a:cs typeface="Calibri"/>
            </a:endParaRPr>
          </a:p>
        </p:txBody>
      </p:sp>
    </p:spTree>
    <p:extLst>
      <p:ext uri="{BB962C8B-B14F-4D97-AF65-F5344CB8AC3E}">
        <p14:creationId xmlns:p14="http://schemas.microsoft.com/office/powerpoint/2010/main" val="2190630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descr="A graph of a heart rate&#10;&#10;Description automatically generated">
            <a:extLst>
              <a:ext uri="{FF2B5EF4-FFF2-40B4-BE49-F238E27FC236}">
                <a16:creationId xmlns:a16="http://schemas.microsoft.com/office/drawing/2014/main" id="{70AEAC6A-F3F6-1BBC-6A79-3FF751DDE2A0}"/>
              </a:ext>
            </a:extLst>
          </p:cNvPr>
          <p:cNvPicPr>
            <a:picLocks noGrp="1" noChangeAspect="1"/>
          </p:cNvPicPr>
          <p:nvPr>
            <p:ph idx="1"/>
          </p:nvPr>
        </p:nvPicPr>
        <p:blipFill rotWithShape="1">
          <a:blip r:embed="rId2"/>
          <a:srcRect l="3579" r="1736" b="-1"/>
          <a:stretch/>
        </p:blipFill>
        <p:spPr>
          <a:xfrm>
            <a:off x="20" y="1282"/>
            <a:ext cx="12191980" cy="6856718"/>
          </a:xfrm>
          <a:prstGeom prst="rect">
            <a:avLst/>
          </a:prstGeom>
        </p:spPr>
      </p:pic>
      <p:sp>
        <p:nvSpPr>
          <p:cNvPr id="2" name="TextBox 1">
            <a:extLst>
              <a:ext uri="{FF2B5EF4-FFF2-40B4-BE49-F238E27FC236}">
                <a16:creationId xmlns:a16="http://schemas.microsoft.com/office/drawing/2014/main" id="{F91DB08B-2632-2A23-E6C6-11DF3EE92EAF}"/>
              </a:ext>
            </a:extLst>
          </p:cNvPr>
          <p:cNvSpPr txBox="1"/>
          <p:nvPr/>
        </p:nvSpPr>
        <p:spPr>
          <a:xfrm>
            <a:off x="370937" y="3303917"/>
            <a:ext cx="11326482" cy="523220"/>
          </a:xfrm>
          <a:prstGeom prst="rect">
            <a:avLst/>
          </a:prstGeom>
          <a:noFill/>
        </p:spPr>
        <p:txBody>
          <a:bodyPr wrap="square" rtlCol="0">
            <a:spAutoFit/>
          </a:bodyPr>
          <a:lstStyle/>
          <a:p>
            <a:r>
              <a:rPr lang="en-US" sz="2800" dirty="0"/>
              <a:t>New dynamic ECG ST depressions and TWIs compared to baseline ECG</a:t>
            </a:r>
          </a:p>
        </p:txBody>
      </p:sp>
      <p:pic>
        <p:nvPicPr>
          <p:cNvPr id="3" name="Graphic 2" descr="Arrow Right with solid fill">
            <a:extLst>
              <a:ext uri="{FF2B5EF4-FFF2-40B4-BE49-F238E27FC236}">
                <a16:creationId xmlns:a16="http://schemas.microsoft.com/office/drawing/2014/main" id="{741ADFAD-F8C4-9405-522B-D270EB1DE6F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3940661" y="2305956"/>
            <a:ext cx="523220" cy="446158"/>
          </a:xfrm>
          <a:prstGeom prst="rect">
            <a:avLst/>
          </a:prstGeom>
        </p:spPr>
      </p:pic>
      <p:pic>
        <p:nvPicPr>
          <p:cNvPr id="5" name="Graphic 4" descr="Arrow Right with solid fill">
            <a:extLst>
              <a:ext uri="{FF2B5EF4-FFF2-40B4-BE49-F238E27FC236}">
                <a16:creationId xmlns:a16="http://schemas.microsoft.com/office/drawing/2014/main" id="{14B5CBAD-AADA-9A0B-B477-19AF171A643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1340221" y="2300982"/>
            <a:ext cx="523220" cy="446158"/>
          </a:xfrm>
          <a:prstGeom prst="rect">
            <a:avLst/>
          </a:prstGeom>
        </p:spPr>
      </p:pic>
      <p:pic>
        <p:nvPicPr>
          <p:cNvPr id="6" name="Graphic 5" descr="Arrow Right with solid fill">
            <a:extLst>
              <a:ext uri="{FF2B5EF4-FFF2-40B4-BE49-F238E27FC236}">
                <a16:creationId xmlns:a16="http://schemas.microsoft.com/office/drawing/2014/main" id="{A7B279C6-B4A7-9CB3-F394-F29178319A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1340221" y="1047845"/>
            <a:ext cx="523220" cy="446158"/>
          </a:xfrm>
          <a:prstGeom prst="rect">
            <a:avLst/>
          </a:prstGeom>
        </p:spPr>
      </p:pic>
      <p:pic>
        <p:nvPicPr>
          <p:cNvPr id="8" name="Graphic 7" descr="Arrow Right with solid fill">
            <a:extLst>
              <a:ext uri="{FF2B5EF4-FFF2-40B4-BE49-F238E27FC236}">
                <a16:creationId xmlns:a16="http://schemas.microsoft.com/office/drawing/2014/main" id="{7AD1654F-0F94-2561-DE98-83B3909B712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9063896" y="2307029"/>
            <a:ext cx="523220" cy="446158"/>
          </a:xfrm>
          <a:prstGeom prst="rect">
            <a:avLst/>
          </a:prstGeom>
        </p:spPr>
      </p:pic>
      <p:pic>
        <p:nvPicPr>
          <p:cNvPr id="10" name="Graphic 9" descr="Arrow Right with solid fill">
            <a:extLst>
              <a:ext uri="{FF2B5EF4-FFF2-40B4-BE49-F238E27FC236}">
                <a16:creationId xmlns:a16="http://schemas.microsoft.com/office/drawing/2014/main" id="{B4981F60-3FB0-3449-2145-183B7E2FF9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9063896" y="1159728"/>
            <a:ext cx="523220" cy="446158"/>
          </a:xfrm>
          <a:prstGeom prst="rect">
            <a:avLst/>
          </a:prstGeom>
        </p:spPr>
      </p:pic>
      <p:pic>
        <p:nvPicPr>
          <p:cNvPr id="11" name="Graphic 10" descr="Arrow Right with solid fill">
            <a:extLst>
              <a:ext uri="{FF2B5EF4-FFF2-40B4-BE49-F238E27FC236}">
                <a16:creationId xmlns:a16="http://schemas.microsoft.com/office/drawing/2014/main" id="{25DCBD1F-00D8-5802-9CD1-2FB4970A18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9063896" y="76551"/>
            <a:ext cx="523220" cy="446158"/>
          </a:xfrm>
          <a:prstGeom prst="rect">
            <a:avLst/>
          </a:prstGeom>
        </p:spPr>
      </p:pic>
      <p:pic>
        <p:nvPicPr>
          <p:cNvPr id="12" name="Graphic 11" descr="Arrow Right with solid fill">
            <a:extLst>
              <a:ext uri="{FF2B5EF4-FFF2-40B4-BE49-F238E27FC236}">
                <a16:creationId xmlns:a16="http://schemas.microsoft.com/office/drawing/2014/main" id="{4E0BD003-7516-A9A9-5B1F-E7D9006FD2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6502278" y="2396212"/>
            <a:ext cx="523220" cy="446158"/>
          </a:xfrm>
          <a:prstGeom prst="rect">
            <a:avLst/>
          </a:prstGeom>
        </p:spPr>
      </p:pic>
    </p:spTree>
    <p:extLst>
      <p:ext uri="{BB962C8B-B14F-4D97-AF65-F5344CB8AC3E}">
        <p14:creationId xmlns:p14="http://schemas.microsoft.com/office/powerpoint/2010/main" val="4269529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D0C7A-0245-65C5-A2C6-286780D3500D}"/>
              </a:ext>
            </a:extLst>
          </p:cNvPr>
          <p:cNvSpPr>
            <a:spLocks noGrp="1"/>
          </p:cNvSpPr>
          <p:nvPr>
            <p:ph type="title"/>
          </p:nvPr>
        </p:nvSpPr>
        <p:spPr/>
        <p:txBody>
          <a:bodyPr/>
          <a:lstStyle/>
          <a:p>
            <a:r>
              <a:rPr lang="en-US" dirty="0">
                <a:ea typeface="Calibri Light"/>
                <a:cs typeface="Calibri Light"/>
              </a:rPr>
              <a:t>Question 3:</a:t>
            </a:r>
            <a:endParaRPr lang="en-US" dirty="0"/>
          </a:p>
        </p:txBody>
      </p:sp>
      <p:sp>
        <p:nvSpPr>
          <p:cNvPr id="3" name="Content Placeholder 2">
            <a:extLst>
              <a:ext uri="{FF2B5EF4-FFF2-40B4-BE49-F238E27FC236}">
                <a16:creationId xmlns:a16="http://schemas.microsoft.com/office/drawing/2014/main" id="{EAF0FF15-B019-F7F6-685F-F234A86ACED5}"/>
              </a:ext>
            </a:extLst>
          </p:cNvPr>
          <p:cNvSpPr>
            <a:spLocks noGrp="1"/>
          </p:cNvSpPr>
          <p:nvPr>
            <p:ph sz="half" idx="1"/>
          </p:nvPr>
        </p:nvSpPr>
        <p:spPr/>
        <p:txBody>
          <a:bodyPr vert="horz" lIns="91440" tIns="45720" rIns="91440" bIns="45720" rtlCol="0" anchor="t">
            <a:normAutofit fontScale="92500" lnSpcReduction="20000"/>
          </a:bodyPr>
          <a:lstStyle/>
          <a:p>
            <a:r>
              <a:rPr lang="en-US" sz="2400" dirty="0">
                <a:ea typeface="Calibri"/>
                <a:cs typeface="Calibri"/>
              </a:rPr>
              <a:t>PE was subsequently ruled out with a negative D-dimer, CXR did not show a widened mediastinum or pneumothorax. </a:t>
            </a:r>
          </a:p>
          <a:p>
            <a:r>
              <a:rPr lang="en-US" sz="2400" dirty="0">
                <a:ea typeface="Calibri"/>
                <a:cs typeface="Calibri"/>
              </a:rPr>
              <a:t>You give our patient 325mg of non-enteric coated aspirin, start a nitroglycerin </a:t>
            </a:r>
            <a:r>
              <a:rPr lang="en-US" sz="2400" dirty="0" err="1">
                <a:ea typeface="Calibri"/>
                <a:cs typeface="Calibri"/>
              </a:rPr>
              <a:t>gtt</a:t>
            </a:r>
            <a:r>
              <a:rPr lang="en-US" sz="2400" dirty="0">
                <a:ea typeface="Calibri"/>
                <a:cs typeface="Calibri"/>
              </a:rPr>
              <a:t> for hypertensive urgency (initial BP was </a:t>
            </a:r>
            <a:r>
              <a:rPr lang="en-US" sz="2400" dirty="0">
                <a:cs typeface="Calibri"/>
              </a:rPr>
              <a:t>218/130 and he hadn’t had any PDE5 inhibitors in the last 24hrs)</a:t>
            </a:r>
            <a:r>
              <a:rPr lang="en-US" sz="2400" dirty="0">
                <a:ea typeface="Calibri"/>
                <a:cs typeface="Calibri"/>
              </a:rPr>
              <a:t> and trend serial troponins to rule out ACS. </a:t>
            </a:r>
          </a:p>
          <a:p>
            <a:r>
              <a:rPr lang="en-US" sz="2400" dirty="0">
                <a:ea typeface="Calibri"/>
                <a:cs typeface="Calibri"/>
              </a:rPr>
              <a:t>Repeat troponin 6 hours later rises to 5.8 peaking at 7.6.</a:t>
            </a:r>
          </a:p>
          <a:p>
            <a:endParaRPr lang="en-US" sz="2400" dirty="0">
              <a:ea typeface="Calibri"/>
              <a:cs typeface="Calibri"/>
            </a:endParaRPr>
          </a:p>
          <a:p>
            <a:r>
              <a:rPr lang="en-US" dirty="0">
                <a:ea typeface="Calibri"/>
                <a:cs typeface="Calibri"/>
              </a:rPr>
              <a:t>What would differentiate a type 1 vs type 2 MI?</a:t>
            </a:r>
          </a:p>
        </p:txBody>
      </p:sp>
      <p:sp>
        <p:nvSpPr>
          <p:cNvPr id="4" name="Content Placeholder 3">
            <a:extLst>
              <a:ext uri="{FF2B5EF4-FFF2-40B4-BE49-F238E27FC236}">
                <a16:creationId xmlns:a16="http://schemas.microsoft.com/office/drawing/2014/main" id="{B5BEA4C1-4867-FEB5-4AEB-1F967D87BACF}"/>
              </a:ext>
            </a:extLst>
          </p:cNvPr>
          <p:cNvSpPr>
            <a:spLocks noGrp="1"/>
          </p:cNvSpPr>
          <p:nvPr>
            <p:ph sz="half" idx="2"/>
          </p:nvPr>
        </p:nvSpPr>
        <p:spPr/>
        <p:txBody>
          <a:bodyPr vert="horz" lIns="91440" tIns="45720" rIns="91440" bIns="45720" rtlCol="0" anchor="t">
            <a:normAutofit fontScale="92500" lnSpcReduction="20000"/>
          </a:bodyPr>
          <a:lstStyle/>
          <a:p>
            <a:pPr marL="514350" indent="-514350">
              <a:buFont typeface="+mj-lt"/>
              <a:buAutoNum type="alphaUcPeriod"/>
            </a:pPr>
            <a:r>
              <a:rPr lang="en-US" sz="3200" dirty="0">
                <a:cs typeface="Calibri"/>
              </a:rPr>
              <a:t>Symptoms of ischemia</a:t>
            </a:r>
          </a:p>
          <a:p>
            <a:pPr marL="514350" indent="-514350">
              <a:buFont typeface="+mj-lt"/>
              <a:buAutoNum type="alphaUcPeriod"/>
            </a:pPr>
            <a:r>
              <a:rPr lang="en-US" sz="3200" dirty="0">
                <a:cs typeface="Calibri"/>
              </a:rPr>
              <a:t>New ECG changes</a:t>
            </a:r>
          </a:p>
          <a:p>
            <a:pPr marL="514350" indent="-514350">
              <a:buFont typeface="+mj-lt"/>
              <a:buAutoNum type="alphaUcPeriod"/>
            </a:pPr>
            <a:r>
              <a:rPr lang="en-US" sz="3200" dirty="0">
                <a:cs typeface="Calibri"/>
              </a:rPr>
              <a:t>New pathologic Q wave</a:t>
            </a:r>
          </a:p>
          <a:p>
            <a:pPr marL="514350" indent="-514350">
              <a:buFont typeface="+mj-lt"/>
              <a:buAutoNum type="alphaUcPeriod"/>
            </a:pPr>
            <a:r>
              <a:rPr lang="en-US" sz="3200" dirty="0">
                <a:cs typeface="Calibri"/>
              </a:rPr>
              <a:t>Imaging evidence of ischemia</a:t>
            </a:r>
          </a:p>
          <a:p>
            <a:pPr marL="514350" indent="-514350">
              <a:buFont typeface="+mj-lt"/>
              <a:buAutoNum type="alphaUcPeriod"/>
            </a:pPr>
            <a:r>
              <a:rPr lang="en-US" sz="3200" dirty="0">
                <a:cs typeface="Calibri"/>
              </a:rPr>
              <a:t>None of the above</a:t>
            </a:r>
          </a:p>
          <a:p>
            <a:pPr marL="514350" indent="-514350">
              <a:buAutoNum type="alphaUcPeriod"/>
            </a:pPr>
            <a:endParaRPr lang="en-US" dirty="0">
              <a:ea typeface="Calibri" panose="020F0502020204030204"/>
              <a:cs typeface="Calibri" panose="020F0502020204030204"/>
            </a:endParaRPr>
          </a:p>
        </p:txBody>
      </p:sp>
    </p:spTree>
    <p:extLst>
      <p:ext uri="{BB962C8B-B14F-4D97-AF65-F5344CB8AC3E}">
        <p14:creationId xmlns:p14="http://schemas.microsoft.com/office/powerpoint/2010/main" val="3071676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D0C7A-0245-65C5-A2C6-286780D3500D}"/>
              </a:ext>
            </a:extLst>
          </p:cNvPr>
          <p:cNvSpPr>
            <a:spLocks noGrp="1"/>
          </p:cNvSpPr>
          <p:nvPr>
            <p:ph type="title"/>
          </p:nvPr>
        </p:nvSpPr>
        <p:spPr/>
        <p:txBody>
          <a:bodyPr/>
          <a:lstStyle/>
          <a:p>
            <a:r>
              <a:rPr lang="en-US" dirty="0">
                <a:ea typeface="Calibri Light"/>
                <a:cs typeface="Calibri Light"/>
              </a:rPr>
              <a:t>Question 3:</a:t>
            </a:r>
            <a:endParaRPr lang="en-US" dirty="0"/>
          </a:p>
        </p:txBody>
      </p:sp>
      <p:sp>
        <p:nvSpPr>
          <p:cNvPr id="3" name="Content Placeholder 2">
            <a:extLst>
              <a:ext uri="{FF2B5EF4-FFF2-40B4-BE49-F238E27FC236}">
                <a16:creationId xmlns:a16="http://schemas.microsoft.com/office/drawing/2014/main" id="{EAF0FF15-B019-F7F6-685F-F234A86ACED5}"/>
              </a:ext>
            </a:extLst>
          </p:cNvPr>
          <p:cNvSpPr>
            <a:spLocks noGrp="1"/>
          </p:cNvSpPr>
          <p:nvPr>
            <p:ph sz="half" idx="1"/>
          </p:nvPr>
        </p:nvSpPr>
        <p:spPr/>
        <p:txBody>
          <a:bodyPr vert="horz" lIns="91440" tIns="45720" rIns="91440" bIns="45720" rtlCol="0" anchor="t">
            <a:normAutofit fontScale="92500" lnSpcReduction="10000"/>
          </a:bodyPr>
          <a:lstStyle/>
          <a:p>
            <a:r>
              <a:rPr lang="en-US" sz="2400" dirty="0">
                <a:ea typeface="Calibri"/>
                <a:cs typeface="Calibri"/>
              </a:rPr>
              <a:t>PE was subsequently ruled out with a negative D-dimer, CXR did not show a widened mediastinum or pneumothorax. </a:t>
            </a:r>
          </a:p>
          <a:p>
            <a:r>
              <a:rPr lang="en-US" sz="2400" dirty="0">
                <a:ea typeface="Calibri"/>
                <a:cs typeface="Calibri"/>
              </a:rPr>
              <a:t>You give our patient 325mg of non-enteric coated aspirin, start a nitroglycerin </a:t>
            </a:r>
            <a:r>
              <a:rPr lang="en-US" sz="2400" dirty="0" err="1">
                <a:ea typeface="Calibri"/>
                <a:cs typeface="Calibri"/>
              </a:rPr>
              <a:t>gtt</a:t>
            </a:r>
            <a:r>
              <a:rPr lang="en-US" sz="2400" dirty="0">
                <a:ea typeface="Calibri"/>
                <a:cs typeface="Calibri"/>
              </a:rPr>
              <a:t> for hypertensive urgency (initial BP was </a:t>
            </a:r>
            <a:r>
              <a:rPr lang="en-US" sz="2400" dirty="0">
                <a:cs typeface="Calibri"/>
              </a:rPr>
              <a:t>218/130 and he hadn’t had any PDE5 inhibitors in last 24hrs)</a:t>
            </a:r>
            <a:r>
              <a:rPr lang="en-US" sz="2400" dirty="0">
                <a:ea typeface="Calibri"/>
                <a:cs typeface="Calibri"/>
              </a:rPr>
              <a:t> and trend serial troponins to rule out ACS. Repeat troponin 6 hours later rises to 5.8 peaking at 7.6.</a:t>
            </a:r>
          </a:p>
          <a:p>
            <a:endParaRPr lang="en-US" sz="2400" dirty="0">
              <a:ea typeface="Calibri"/>
              <a:cs typeface="Calibri"/>
            </a:endParaRPr>
          </a:p>
          <a:p>
            <a:r>
              <a:rPr lang="en-US" dirty="0">
                <a:ea typeface="Calibri"/>
                <a:cs typeface="Calibri"/>
              </a:rPr>
              <a:t>What would differentiate type 1 vs type 2 MI in this patient?</a:t>
            </a:r>
          </a:p>
        </p:txBody>
      </p:sp>
      <p:sp>
        <p:nvSpPr>
          <p:cNvPr id="4" name="Content Placeholder 3">
            <a:extLst>
              <a:ext uri="{FF2B5EF4-FFF2-40B4-BE49-F238E27FC236}">
                <a16:creationId xmlns:a16="http://schemas.microsoft.com/office/drawing/2014/main" id="{B5BEA4C1-4867-FEB5-4AEB-1F967D87BACF}"/>
              </a:ext>
            </a:extLst>
          </p:cNvPr>
          <p:cNvSpPr>
            <a:spLocks noGrp="1"/>
          </p:cNvSpPr>
          <p:nvPr>
            <p:ph sz="half" idx="2"/>
          </p:nvPr>
        </p:nvSpPr>
        <p:spPr/>
        <p:txBody>
          <a:bodyPr vert="horz" lIns="91440" tIns="45720" rIns="91440" bIns="45720" rtlCol="0" anchor="t">
            <a:noAutofit/>
          </a:bodyPr>
          <a:lstStyle/>
          <a:p>
            <a:pPr marL="514350" indent="-514350">
              <a:buFont typeface="+mj-lt"/>
              <a:buAutoNum type="alphaUcPeriod"/>
            </a:pPr>
            <a:r>
              <a:rPr lang="en-US" sz="3000" dirty="0">
                <a:cs typeface="Calibri"/>
              </a:rPr>
              <a:t>Symptoms of ischemia</a:t>
            </a:r>
          </a:p>
          <a:p>
            <a:pPr marL="514350" indent="-514350">
              <a:buFont typeface="+mj-lt"/>
              <a:buAutoNum type="alphaUcPeriod"/>
            </a:pPr>
            <a:r>
              <a:rPr lang="en-US" sz="3000" dirty="0">
                <a:cs typeface="Calibri"/>
              </a:rPr>
              <a:t>New ECG changes</a:t>
            </a:r>
          </a:p>
          <a:p>
            <a:pPr marL="514350" indent="-514350">
              <a:buFont typeface="+mj-lt"/>
              <a:buAutoNum type="alphaUcPeriod"/>
            </a:pPr>
            <a:r>
              <a:rPr lang="en-US" sz="3000" dirty="0">
                <a:cs typeface="Calibri"/>
              </a:rPr>
              <a:t>New pathologic Q wave</a:t>
            </a:r>
          </a:p>
          <a:p>
            <a:pPr marL="514350" indent="-514350">
              <a:buFont typeface="+mj-lt"/>
              <a:buAutoNum type="alphaUcPeriod"/>
            </a:pPr>
            <a:r>
              <a:rPr lang="en-US" sz="3000" dirty="0">
                <a:cs typeface="Calibri"/>
              </a:rPr>
              <a:t>Imaging evidence of ischemia</a:t>
            </a:r>
          </a:p>
          <a:p>
            <a:pPr marL="514350" indent="-514350">
              <a:buFont typeface="+mj-lt"/>
              <a:buAutoNum type="alphaUcPeriod"/>
            </a:pPr>
            <a:r>
              <a:rPr lang="en-US" sz="3000" b="1" dirty="0">
                <a:solidFill>
                  <a:srgbClr val="FF0000"/>
                </a:solidFill>
                <a:cs typeface="Calibri"/>
              </a:rPr>
              <a:t>None of the above</a:t>
            </a:r>
            <a:endParaRPr lang="en-US" sz="3000" dirty="0">
              <a:ea typeface="Calibri" panose="020F0502020204030204"/>
              <a:cs typeface="Calibri" panose="020F0502020204030204"/>
            </a:endParaRPr>
          </a:p>
          <a:p>
            <a:pPr marL="0" indent="0">
              <a:buNone/>
            </a:pPr>
            <a:r>
              <a:rPr lang="en-US" sz="2000" dirty="0">
                <a:ea typeface="Calibri" panose="020F0502020204030204"/>
                <a:cs typeface="Calibri" panose="020F0502020204030204"/>
              </a:rPr>
              <a:t>All of these characteristics can be seen in either type 1 or type 2 MI. </a:t>
            </a:r>
          </a:p>
          <a:p>
            <a:pPr marL="0" indent="0">
              <a:buNone/>
            </a:pPr>
            <a:r>
              <a:rPr lang="en-US" sz="2000" dirty="0">
                <a:ea typeface="Calibri" panose="020F0502020204030204"/>
                <a:cs typeface="Calibri" panose="020F0502020204030204"/>
              </a:rPr>
              <a:t>Only the absence of coronary thrombus on angiography and evidence of supply-demand mismatch state can rule in type 2 MI</a:t>
            </a:r>
          </a:p>
        </p:txBody>
      </p:sp>
    </p:spTree>
    <p:extLst>
      <p:ext uri="{BB962C8B-B14F-4D97-AF65-F5344CB8AC3E}">
        <p14:creationId xmlns:p14="http://schemas.microsoft.com/office/powerpoint/2010/main" val="1148790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BA6AE0AE-BF46-F4AA-A4DC-BB608FA5E1A1}"/>
              </a:ext>
            </a:extLst>
          </p:cNvPr>
          <p:cNvSpPr/>
          <p:nvPr/>
        </p:nvSpPr>
        <p:spPr>
          <a:xfrm>
            <a:off x="6019800" y="1647017"/>
            <a:ext cx="5181600" cy="4529946"/>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B5E88644-9094-68E8-AA9F-B78332858DDE}"/>
              </a:ext>
            </a:extLst>
          </p:cNvPr>
          <p:cNvSpPr/>
          <p:nvPr/>
        </p:nvSpPr>
        <p:spPr>
          <a:xfrm>
            <a:off x="759125" y="1690688"/>
            <a:ext cx="5181600" cy="2786421"/>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55BADA-D780-DCA4-D15B-39DB9E7A5C8C}"/>
              </a:ext>
            </a:extLst>
          </p:cNvPr>
          <p:cNvSpPr>
            <a:spLocks noGrp="1"/>
          </p:cNvSpPr>
          <p:nvPr>
            <p:ph type="title"/>
          </p:nvPr>
        </p:nvSpPr>
        <p:spPr/>
        <p:txBody>
          <a:bodyPr/>
          <a:lstStyle/>
          <a:p>
            <a:r>
              <a:rPr lang="en-US" sz="4400" baseline="0">
                <a:latin typeface="Calibri Light"/>
              </a:rPr>
              <a:t>Definitions:</a:t>
            </a:r>
            <a:r>
              <a:rPr lang="en-US" sz="4400">
                <a:latin typeface="Calibri Light"/>
                <a:ea typeface="Calibri Light"/>
                <a:cs typeface="Calibri Light"/>
              </a:rPr>
              <a:t>​</a:t>
            </a:r>
            <a:endParaRPr lang="en-US"/>
          </a:p>
        </p:txBody>
      </p:sp>
      <p:sp>
        <p:nvSpPr>
          <p:cNvPr id="10" name="Content Placeholder 9">
            <a:extLst>
              <a:ext uri="{FF2B5EF4-FFF2-40B4-BE49-F238E27FC236}">
                <a16:creationId xmlns:a16="http://schemas.microsoft.com/office/drawing/2014/main" id="{6BDD5507-B3DD-1592-C77B-1461C373EB38}"/>
              </a:ext>
            </a:extLst>
          </p:cNvPr>
          <p:cNvSpPr>
            <a:spLocks noGrp="1"/>
          </p:cNvSpPr>
          <p:nvPr>
            <p:ph sz="half" idx="1"/>
          </p:nvPr>
        </p:nvSpPr>
        <p:spPr/>
        <p:txBody>
          <a:bodyPr vert="horz" lIns="91440" tIns="45720" rIns="91440" bIns="45720" rtlCol="0" anchor="t">
            <a:normAutofit fontScale="70000" lnSpcReduction="20000"/>
          </a:bodyPr>
          <a:lstStyle/>
          <a:p>
            <a:pPr marL="0" indent="0">
              <a:buNone/>
            </a:pPr>
            <a:r>
              <a:rPr lang="en-US" dirty="0">
                <a:cs typeface="Calibri" panose="020F0502020204030204"/>
              </a:rPr>
              <a:t>Myocardial Injury:</a:t>
            </a:r>
          </a:p>
          <a:p>
            <a:pPr marL="0" indent="0">
              <a:buNone/>
            </a:pPr>
            <a:r>
              <a:rPr lang="en-US" sz="2000" b="1" dirty="0">
                <a:cs typeface="Calibri" panose="020F0502020204030204"/>
              </a:rPr>
              <a:t>Elevation of troponin above 99th percentile without any findings of infarction.</a:t>
            </a:r>
            <a:endParaRPr lang="en-US" dirty="0"/>
          </a:p>
          <a:p>
            <a:pPr marL="0" indent="0">
              <a:buNone/>
            </a:pPr>
            <a:endParaRPr lang="en-US" sz="2000" b="1" dirty="0">
              <a:cs typeface="Calibri" panose="020F0502020204030204"/>
            </a:endParaRPr>
          </a:p>
          <a:p>
            <a:pPr marL="0" indent="0">
              <a:buNone/>
            </a:pPr>
            <a:r>
              <a:rPr lang="en-US" dirty="0">
                <a:cs typeface="Calibri" panose="020F0502020204030204"/>
              </a:rPr>
              <a:t>Acute:</a:t>
            </a:r>
          </a:p>
          <a:p>
            <a:pPr marL="0" indent="0">
              <a:buNone/>
            </a:pPr>
            <a:r>
              <a:rPr lang="en-US" sz="1700" dirty="0">
                <a:cs typeface="Calibri" panose="020F0502020204030204"/>
              </a:rPr>
              <a:t>Rise and/or fall</a:t>
            </a:r>
            <a:endParaRPr lang="en-US" dirty="0">
              <a:cs typeface="Calibri" panose="020F0502020204030204"/>
            </a:endParaRPr>
          </a:p>
          <a:p>
            <a:pPr marL="0" indent="0">
              <a:buNone/>
            </a:pPr>
            <a:endParaRPr lang="en-US" sz="1700" dirty="0">
              <a:cs typeface="Calibri" panose="020F0502020204030204"/>
            </a:endParaRPr>
          </a:p>
          <a:p>
            <a:pPr marL="0" indent="0">
              <a:buNone/>
            </a:pPr>
            <a:r>
              <a:rPr lang="en-US" dirty="0">
                <a:cs typeface="Calibri" panose="020F0502020204030204"/>
              </a:rPr>
              <a:t>Chronic:</a:t>
            </a:r>
          </a:p>
          <a:p>
            <a:pPr marL="0" indent="0">
              <a:buNone/>
            </a:pPr>
            <a:r>
              <a:rPr lang="en-US" sz="1700" dirty="0">
                <a:cs typeface="Calibri" panose="020F0502020204030204"/>
              </a:rPr>
              <a:t>No rise and/or fall</a:t>
            </a:r>
            <a:endParaRPr lang="en-US" dirty="0"/>
          </a:p>
        </p:txBody>
      </p:sp>
      <p:sp>
        <p:nvSpPr>
          <p:cNvPr id="11" name="Content Placeholder 10">
            <a:extLst>
              <a:ext uri="{FF2B5EF4-FFF2-40B4-BE49-F238E27FC236}">
                <a16:creationId xmlns:a16="http://schemas.microsoft.com/office/drawing/2014/main" id="{088F7C58-E6E8-438D-9F44-9AC2A31552AB}"/>
              </a:ext>
            </a:extLst>
          </p:cNvPr>
          <p:cNvSpPr>
            <a:spLocks noGrp="1"/>
          </p:cNvSpPr>
          <p:nvPr>
            <p:ph sz="half" idx="2"/>
          </p:nvPr>
        </p:nvSpPr>
        <p:spPr/>
        <p:txBody>
          <a:bodyPr vert="horz" lIns="91440" tIns="45720" rIns="91440" bIns="45720" rtlCol="0" anchor="t">
            <a:normAutofit fontScale="70000" lnSpcReduction="20000"/>
          </a:bodyPr>
          <a:lstStyle/>
          <a:p>
            <a:pPr marL="0" indent="0">
              <a:buNone/>
            </a:pPr>
            <a:r>
              <a:rPr lang="en-US" sz="3100" dirty="0">
                <a:cs typeface="Calibri"/>
              </a:rPr>
              <a:t>Myocardial Infarction:</a:t>
            </a:r>
          </a:p>
          <a:p>
            <a:pPr marL="0" indent="0">
              <a:buNone/>
            </a:pPr>
            <a:r>
              <a:rPr lang="en-US" sz="2000" b="1" dirty="0">
                <a:cs typeface="Calibri"/>
              </a:rPr>
              <a:t>All require a rise and/or fall of troponin above 99th percentile +</a:t>
            </a:r>
          </a:p>
          <a:p>
            <a:pPr marL="0" indent="0">
              <a:buNone/>
            </a:pPr>
            <a:endParaRPr lang="en-US" sz="2000" b="1" dirty="0">
              <a:cs typeface="Calibri"/>
            </a:endParaRPr>
          </a:p>
          <a:p>
            <a:pPr marL="0" indent="0">
              <a:buNone/>
            </a:pPr>
            <a:r>
              <a:rPr lang="en-US" sz="2000" dirty="0">
                <a:cs typeface="Calibri"/>
              </a:rPr>
              <a:t>Type 1: </a:t>
            </a:r>
            <a:endParaRPr lang="en-US" sz="2100" dirty="0">
              <a:cs typeface="Calibri"/>
            </a:endParaRPr>
          </a:p>
          <a:p>
            <a:r>
              <a:rPr lang="en-US" sz="2000" dirty="0">
                <a:cs typeface="Calibri"/>
              </a:rPr>
              <a:t>O</a:t>
            </a:r>
            <a:r>
              <a:rPr lang="en-US" sz="2100" dirty="0">
                <a:cs typeface="Calibri"/>
              </a:rPr>
              <a:t>ne of the following: </a:t>
            </a:r>
            <a:endParaRPr lang="en-US" dirty="0">
              <a:cs typeface="Calibri"/>
            </a:endParaRPr>
          </a:p>
          <a:p>
            <a:pPr lvl="1"/>
            <a:r>
              <a:rPr lang="en-US" sz="1600" dirty="0">
                <a:cs typeface="Calibri"/>
              </a:rPr>
              <a:t>Symptoms of ischemia</a:t>
            </a:r>
          </a:p>
          <a:p>
            <a:pPr lvl="1"/>
            <a:r>
              <a:rPr lang="en-US" sz="1600" dirty="0">
                <a:cs typeface="Calibri"/>
              </a:rPr>
              <a:t>new ECG changes</a:t>
            </a:r>
          </a:p>
          <a:p>
            <a:pPr lvl="1"/>
            <a:r>
              <a:rPr lang="en-US" sz="1600" dirty="0">
                <a:cs typeface="Calibri"/>
              </a:rPr>
              <a:t>new pathologic Q wave</a:t>
            </a:r>
          </a:p>
          <a:p>
            <a:pPr lvl="1"/>
            <a:r>
              <a:rPr lang="en-US" sz="1600" dirty="0">
                <a:cs typeface="Calibri"/>
              </a:rPr>
              <a:t>imaging evidence of ischemia</a:t>
            </a:r>
          </a:p>
          <a:p>
            <a:pPr lvl="1"/>
            <a:r>
              <a:rPr lang="en-US" sz="1600" dirty="0">
                <a:cs typeface="Calibri"/>
              </a:rPr>
              <a:t>identification of coronary thrombus by angiography or autopsy.</a:t>
            </a:r>
          </a:p>
          <a:p>
            <a:endParaRPr lang="en-US" sz="2000" dirty="0">
              <a:cs typeface="Calibri"/>
            </a:endParaRPr>
          </a:p>
          <a:p>
            <a:pPr marL="0" indent="0">
              <a:buNone/>
            </a:pPr>
            <a:r>
              <a:rPr lang="en-US" sz="2000" dirty="0">
                <a:cs typeface="Calibri"/>
              </a:rPr>
              <a:t>Type 2: </a:t>
            </a:r>
          </a:p>
          <a:p>
            <a:r>
              <a:rPr lang="en-US" sz="2000" dirty="0">
                <a:cs typeface="Calibri"/>
              </a:rPr>
              <a:t>Must have evidence of supply demand mismatch unrelated to thrombus.</a:t>
            </a:r>
            <a:endParaRPr lang="en-US" dirty="0">
              <a:cs typeface="Calibri"/>
            </a:endParaRPr>
          </a:p>
          <a:p>
            <a:r>
              <a:rPr lang="en-US" sz="2100" dirty="0">
                <a:cs typeface="Calibri"/>
              </a:rPr>
              <a:t>One of the following:</a:t>
            </a:r>
            <a:endParaRPr lang="en-US" dirty="0">
              <a:cs typeface="Calibri"/>
            </a:endParaRPr>
          </a:p>
          <a:p>
            <a:pPr lvl="1"/>
            <a:r>
              <a:rPr lang="en-US" sz="1600" dirty="0">
                <a:cs typeface="Calibri"/>
              </a:rPr>
              <a:t>Symptoms of ischemia</a:t>
            </a:r>
          </a:p>
          <a:p>
            <a:pPr lvl="1"/>
            <a:r>
              <a:rPr lang="en-US" sz="1600" dirty="0">
                <a:cs typeface="Calibri"/>
              </a:rPr>
              <a:t>new ECG changes</a:t>
            </a:r>
          </a:p>
          <a:p>
            <a:pPr lvl="1"/>
            <a:r>
              <a:rPr lang="en-US" sz="1600" dirty="0">
                <a:cs typeface="Calibri"/>
              </a:rPr>
              <a:t>new pathologic Q wave</a:t>
            </a:r>
          </a:p>
          <a:p>
            <a:pPr lvl="1"/>
            <a:r>
              <a:rPr lang="en-US" sz="1600" dirty="0">
                <a:cs typeface="Calibri"/>
              </a:rPr>
              <a:t>imaging evidence of ischemia</a:t>
            </a:r>
            <a:endParaRPr lang="en-US" dirty="0"/>
          </a:p>
          <a:p>
            <a:pPr marL="0" indent="0">
              <a:buNone/>
            </a:pPr>
            <a:endParaRPr lang="en-US" sz="2000" dirty="0">
              <a:cs typeface="Calibri"/>
            </a:endParaRPr>
          </a:p>
        </p:txBody>
      </p:sp>
    </p:spTree>
    <p:extLst>
      <p:ext uri="{BB962C8B-B14F-4D97-AF65-F5344CB8AC3E}">
        <p14:creationId xmlns:p14="http://schemas.microsoft.com/office/powerpoint/2010/main" val="13579199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4FA3A-979C-B74A-1F0E-6151B0DBCD01}"/>
              </a:ext>
            </a:extLst>
          </p:cNvPr>
          <p:cNvSpPr>
            <a:spLocks noGrp="1"/>
          </p:cNvSpPr>
          <p:nvPr>
            <p:ph type="title"/>
          </p:nvPr>
        </p:nvSpPr>
        <p:spPr/>
        <p:txBody>
          <a:bodyPr/>
          <a:lstStyle/>
          <a:p>
            <a:r>
              <a:rPr lang="en-US" dirty="0">
                <a:cs typeface="Calibri Light"/>
              </a:rPr>
              <a:t>Type 1 vs Type 2 MI?</a:t>
            </a:r>
            <a:endParaRPr lang="en-US" dirty="0"/>
          </a:p>
        </p:txBody>
      </p:sp>
      <p:pic>
        <p:nvPicPr>
          <p:cNvPr id="3" name="Picture 2" descr="A diagram of a heart&#10;&#10;Description automatically generated">
            <a:extLst>
              <a:ext uri="{FF2B5EF4-FFF2-40B4-BE49-F238E27FC236}">
                <a16:creationId xmlns:a16="http://schemas.microsoft.com/office/drawing/2014/main" id="{1FAFAE99-0C17-B15E-A718-427F31BE2BBC}"/>
              </a:ext>
            </a:extLst>
          </p:cNvPr>
          <p:cNvPicPr>
            <a:picLocks noChangeAspect="1"/>
          </p:cNvPicPr>
          <p:nvPr/>
        </p:nvPicPr>
        <p:blipFill>
          <a:blip r:embed="rId2"/>
          <a:stretch>
            <a:fillRect/>
          </a:stretch>
        </p:blipFill>
        <p:spPr>
          <a:xfrm>
            <a:off x="275981" y="2143492"/>
            <a:ext cx="4762500" cy="2981325"/>
          </a:xfrm>
          <a:prstGeom prst="rect">
            <a:avLst/>
          </a:prstGeom>
        </p:spPr>
      </p:pic>
      <p:pic>
        <p:nvPicPr>
          <p:cNvPr id="4" name="Picture 3" descr="A diagram of a heart&#10;&#10;Description automatically generated">
            <a:extLst>
              <a:ext uri="{FF2B5EF4-FFF2-40B4-BE49-F238E27FC236}">
                <a16:creationId xmlns:a16="http://schemas.microsoft.com/office/drawing/2014/main" id="{B9EA857D-F6D7-4538-E56E-D0EBA91A68DC}"/>
              </a:ext>
            </a:extLst>
          </p:cNvPr>
          <p:cNvPicPr>
            <a:picLocks noChangeAspect="1"/>
          </p:cNvPicPr>
          <p:nvPr/>
        </p:nvPicPr>
        <p:blipFill>
          <a:blip r:embed="rId3"/>
          <a:stretch>
            <a:fillRect/>
          </a:stretch>
        </p:blipFill>
        <p:spPr>
          <a:xfrm>
            <a:off x="6792058" y="2061430"/>
            <a:ext cx="4762500" cy="3438525"/>
          </a:xfrm>
          <a:prstGeom prst="rect">
            <a:avLst/>
          </a:prstGeom>
        </p:spPr>
      </p:pic>
      <p:pic>
        <p:nvPicPr>
          <p:cNvPr id="5" name="Graphic 4" descr="Arrow Right with solid fill">
            <a:extLst>
              <a:ext uri="{FF2B5EF4-FFF2-40B4-BE49-F238E27FC236}">
                <a16:creationId xmlns:a16="http://schemas.microsoft.com/office/drawing/2014/main" id="{C3C21390-7C5C-363C-2A6A-860219C805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101642" y="1383805"/>
            <a:ext cx="914400" cy="914400"/>
          </a:xfrm>
          <a:prstGeom prst="rect">
            <a:avLst/>
          </a:prstGeom>
        </p:spPr>
      </p:pic>
      <p:pic>
        <p:nvPicPr>
          <p:cNvPr id="6" name="Graphic 5" descr="Arrow Right with solid fill">
            <a:extLst>
              <a:ext uri="{FF2B5EF4-FFF2-40B4-BE49-F238E27FC236}">
                <a16:creationId xmlns:a16="http://schemas.microsoft.com/office/drawing/2014/main" id="{6FF867EC-765C-E283-6903-AC7FFFDDDFB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850376">
            <a:off x="5490682" y="1418859"/>
            <a:ext cx="914400" cy="914400"/>
          </a:xfrm>
          <a:prstGeom prst="rect">
            <a:avLst/>
          </a:prstGeom>
        </p:spPr>
      </p:pic>
    </p:spTree>
    <p:extLst>
      <p:ext uri="{BB962C8B-B14F-4D97-AF65-F5344CB8AC3E}">
        <p14:creationId xmlns:p14="http://schemas.microsoft.com/office/powerpoint/2010/main" val="3906798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5E558353-37B3-694D-7C5D-3D54AF807273}"/>
              </a:ext>
            </a:extLst>
          </p:cNvPr>
          <p:cNvSpPr/>
          <p:nvPr/>
        </p:nvSpPr>
        <p:spPr>
          <a:xfrm>
            <a:off x="759125" y="3700733"/>
            <a:ext cx="9609826" cy="1138777"/>
          </a:xfrm>
          <a:prstGeom prst="roundRect">
            <a:avLst/>
          </a:prstGeom>
          <a:solidFill>
            <a:srgbClr val="FF9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7D216074-8162-5709-452B-B0FD0483CBC9}"/>
              </a:ext>
            </a:extLst>
          </p:cNvPr>
          <p:cNvSpPr/>
          <p:nvPr/>
        </p:nvSpPr>
        <p:spPr>
          <a:xfrm>
            <a:off x="759125" y="4899714"/>
            <a:ext cx="9609826" cy="1138777"/>
          </a:xfrm>
          <a:prstGeom prst="round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1581DE70-FA0B-343B-A6DD-2BA4D264269C}"/>
              </a:ext>
            </a:extLst>
          </p:cNvPr>
          <p:cNvSpPr/>
          <p:nvPr/>
        </p:nvSpPr>
        <p:spPr>
          <a:xfrm>
            <a:off x="759125" y="1750891"/>
            <a:ext cx="9609826" cy="1880829"/>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D9572E-33A7-8725-9220-6B65BF9E54F8}"/>
              </a:ext>
            </a:extLst>
          </p:cNvPr>
          <p:cNvSpPr>
            <a:spLocks noGrp="1"/>
          </p:cNvSpPr>
          <p:nvPr>
            <p:ph type="title"/>
          </p:nvPr>
        </p:nvSpPr>
        <p:spPr/>
        <p:txBody>
          <a:bodyPr>
            <a:normAutofit/>
          </a:bodyPr>
          <a:lstStyle/>
          <a:p>
            <a:r>
              <a:rPr lang="en-US" sz="4000" dirty="0"/>
              <a:t>Type 1 MI/Acute Coronary Syndrome Classification</a:t>
            </a:r>
          </a:p>
        </p:txBody>
      </p:sp>
      <p:sp>
        <p:nvSpPr>
          <p:cNvPr id="3" name="Content Placeholder 2">
            <a:extLst>
              <a:ext uri="{FF2B5EF4-FFF2-40B4-BE49-F238E27FC236}">
                <a16:creationId xmlns:a16="http://schemas.microsoft.com/office/drawing/2014/main" id="{4027FCFE-03BF-3FE0-CD4E-D94B12DDE024}"/>
              </a:ext>
            </a:extLst>
          </p:cNvPr>
          <p:cNvSpPr>
            <a:spLocks noGrp="1"/>
          </p:cNvSpPr>
          <p:nvPr>
            <p:ph idx="1"/>
          </p:nvPr>
        </p:nvSpPr>
        <p:spPr/>
        <p:txBody>
          <a:bodyPr>
            <a:normAutofit lnSpcReduction="10000"/>
          </a:bodyPr>
          <a:lstStyle/>
          <a:p>
            <a:r>
              <a:rPr lang="en-US" dirty="0"/>
              <a:t>STEMI</a:t>
            </a:r>
          </a:p>
          <a:p>
            <a:pPr lvl="1"/>
            <a:r>
              <a:rPr lang="en-US" dirty="0"/>
              <a:t>&gt;1mm ST elevations in 2 contiguous leads except V2-V3 (see below)</a:t>
            </a:r>
          </a:p>
          <a:p>
            <a:pPr lvl="1"/>
            <a:r>
              <a:rPr lang="en-US" dirty="0"/>
              <a:t>≥2 mm in men ≥40 years</a:t>
            </a:r>
          </a:p>
          <a:p>
            <a:pPr lvl="1"/>
            <a:r>
              <a:rPr lang="en-US" dirty="0"/>
              <a:t>≥2.5 mm in men &lt;40 years</a:t>
            </a:r>
          </a:p>
          <a:p>
            <a:pPr lvl="1"/>
            <a:r>
              <a:rPr lang="en-US" dirty="0"/>
              <a:t>≥1.5 mm in women regardless of age</a:t>
            </a:r>
          </a:p>
          <a:p>
            <a:r>
              <a:rPr lang="en-US" dirty="0"/>
              <a:t>NSTE-ACS or NSTEMI</a:t>
            </a:r>
          </a:p>
          <a:p>
            <a:pPr lvl="1"/>
            <a:r>
              <a:rPr lang="en-US" dirty="0"/>
              <a:t>Symptoms/signs of ischemia</a:t>
            </a:r>
          </a:p>
          <a:p>
            <a:pPr lvl="1"/>
            <a:r>
              <a:rPr lang="en-US" dirty="0"/>
              <a:t>Positive biomarkers</a:t>
            </a:r>
          </a:p>
          <a:p>
            <a:r>
              <a:rPr lang="en-US" dirty="0"/>
              <a:t>Unstable Angina</a:t>
            </a:r>
          </a:p>
          <a:p>
            <a:pPr lvl="1"/>
            <a:r>
              <a:rPr lang="en-US" dirty="0"/>
              <a:t>Symptoms/signs of ischemia</a:t>
            </a:r>
          </a:p>
          <a:p>
            <a:pPr lvl="1"/>
            <a:r>
              <a:rPr lang="en-US" dirty="0"/>
              <a:t>Negative biomarkers</a:t>
            </a:r>
          </a:p>
        </p:txBody>
      </p:sp>
    </p:spTree>
    <p:extLst>
      <p:ext uri="{BB962C8B-B14F-4D97-AF65-F5344CB8AC3E}">
        <p14:creationId xmlns:p14="http://schemas.microsoft.com/office/powerpoint/2010/main" val="920522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gure 5. ">
            <a:extLst>
              <a:ext uri="{FF2B5EF4-FFF2-40B4-BE49-F238E27FC236}">
                <a16:creationId xmlns:a16="http://schemas.microsoft.com/office/drawing/2014/main" id="{44C24D2F-C5D4-3805-90A4-8FEE64D4F7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2221" y="400585"/>
            <a:ext cx="10379413" cy="635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39261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D0C7A-0245-65C5-A2C6-286780D3500D}"/>
              </a:ext>
            </a:extLst>
          </p:cNvPr>
          <p:cNvSpPr>
            <a:spLocks noGrp="1"/>
          </p:cNvSpPr>
          <p:nvPr>
            <p:ph type="title"/>
          </p:nvPr>
        </p:nvSpPr>
        <p:spPr/>
        <p:txBody>
          <a:bodyPr/>
          <a:lstStyle/>
          <a:p>
            <a:r>
              <a:rPr lang="en-US" dirty="0">
                <a:ea typeface="Calibri Light"/>
                <a:cs typeface="Calibri Light"/>
              </a:rPr>
              <a:t>Question 4:</a:t>
            </a:r>
            <a:endParaRPr lang="en-US" dirty="0"/>
          </a:p>
        </p:txBody>
      </p:sp>
      <p:sp>
        <p:nvSpPr>
          <p:cNvPr id="3" name="Content Placeholder 2">
            <a:extLst>
              <a:ext uri="{FF2B5EF4-FFF2-40B4-BE49-F238E27FC236}">
                <a16:creationId xmlns:a16="http://schemas.microsoft.com/office/drawing/2014/main" id="{EAF0FF15-B019-F7F6-685F-F234A86ACED5}"/>
              </a:ext>
            </a:extLst>
          </p:cNvPr>
          <p:cNvSpPr>
            <a:spLocks noGrp="1"/>
          </p:cNvSpPr>
          <p:nvPr>
            <p:ph sz="half" idx="1"/>
          </p:nvPr>
        </p:nvSpPr>
        <p:spPr/>
        <p:txBody>
          <a:bodyPr>
            <a:normAutofit lnSpcReduction="10000"/>
          </a:bodyPr>
          <a:lstStyle/>
          <a:p>
            <a:r>
              <a:rPr lang="en-US" dirty="0"/>
              <a:t>Our patient is diagnosed with NSTE-ACS. </a:t>
            </a:r>
          </a:p>
          <a:p>
            <a:r>
              <a:rPr lang="en-US" dirty="0"/>
              <a:t>While you are frantically looking up doses of medications for ACS, all you can remember is B-MONA from med school, you are asked a question by your fellow.</a:t>
            </a:r>
          </a:p>
          <a:p>
            <a:r>
              <a:rPr lang="en-US" dirty="0"/>
              <a:t>“When should we take this patient to the </a:t>
            </a:r>
            <a:r>
              <a:rPr lang="en-US" dirty="0" err="1"/>
              <a:t>cath</a:t>
            </a:r>
            <a:r>
              <a:rPr lang="en-US" dirty="0"/>
              <a:t> lab?”</a:t>
            </a:r>
          </a:p>
        </p:txBody>
      </p:sp>
      <p:sp>
        <p:nvSpPr>
          <p:cNvPr id="4" name="Content Placeholder 3">
            <a:extLst>
              <a:ext uri="{FF2B5EF4-FFF2-40B4-BE49-F238E27FC236}">
                <a16:creationId xmlns:a16="http://schemas.microsoft.com/office/drawing/2014/main" id="{3AB7B3CE-EA7B-B069-43D6-3C311F35DB85}"/>
              </a:ext>
            </a:extLst>
          </p:cNvPr>
          <p:cNvSpPr>
            <a:spLocks noGrp="1"/>
          </p:cNvSpPr>
          <p:nvPr>
            <p:ph sz="half" idx="2"/>
          </p:nvPr>
        </p:nvSpPr>
        <p:spPr/>
        <p:txBody>
          <a:bodyPr vert="horz" lIns="91440" tIns="45720" rIns="91440" bIns="45720" rtlCol="0" anchor="t">
            <a:normAutofit lnSpcReduction="10000"/>
          </a:bodyPr>
          <a:lstStyle/>
          <a:p>
            <a:pPr marL="514350" indent="-514350">
              <a:buAutoNum type="alphaUcPeriod"/>
            </a:pPr>
            <a:r>
              <a:rPr lang="en-US" dirty="0">
                <a:ea typeface="Calibri" panose="020F0502020204030204"/>
                <a:cs typeface="Calibri" panose="020F0502020204030204"/>
              </a:rPr>
              <a:t>Immediately his TIMI score is high risk</a:t>
            </a:r>
          </a:p>
          <a:p>
            <a:pPr marL="514350" indent="-514350">
              <a:buAutoNum type="alphaUcPeriod"/>
            </a:pPr>
            <a:r>
              <a:rPr lang="en-US" dirty="0">
                <a:ea typeface="Calibri" panose="020F0502020204030204"/>
                <a:cs typeface="Calibri" panose="020F0502020204030204"/>
              </a:rPr>
              <a:t>Within 24 hours, he has dynamic ECG changes and troponin is rising.</a:t>
            </a:r>
          </a:p>
          <a:p>
            <a:pPr marL="514350" indent="-514350">
              <a:buAutoNum type="alphaUcPeriod"/>
            </a:pPr>
            <a:r>
              <a:rPr lang="en-US" dirty="0">
                <a:ea typeface="Calibri" panose="020F0502020204030204"/>
                <a:cs typeface="Calibri" panose="020F0502020204030204"/>
              </a:rPr>
              <a:t>Within 72 hours his GRACE score is low risk.</a:t>
            </a:r>
          </a:p>
          <a:p>
            <a:pPr marL="514350" indent="-514350">
              <a:buAutoNum type="alphaUcPeriod"/>
            </a:pPr>
            <a:r>
              <a:rPr lang="en-US" dirty="0">
                <a:ea typeface="Calibri" panose="020F0502020204030204"/>
                <a:cs typeface="Calibri" panose="020F0502020204030204"/>
              </a:rPr>
              <a:t>Let's defer as symptoms have  improved, and it’s the weekend at the VA. We can stress on Monday.</a:t>
            </a:r>
          </a:p>
        </p:txBody>
      </p:sp>
    </p:spTree>
    <p:extLst>
      <p:ext uri="{BB962C8B-B14F-4D97-AF65-F5344CB8AC3E}">
        <p14:creationId xmlns:p14="http://schemas.microsoft.com/office/powerpoint/2010/main" val="19994252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11034-1BE2-C6E4-2AEC-C89FE5373A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F0D5AA-F37E-D5E0-DC24-8552EC8DCA54}"/>
              </a:ext>
            </a:extLst>
          </p:cNvPr>
          <p:cNvSpPr>
            <a:spLocks noGrp="1"/>
          </p:cNvSpPr>
          <p:nvPr>
            <p:ph type="title"/>
          </p:nvPr>
        </p:nvSpPr>
        <p:spPr/>
        <p:txBody>
          <a:bodyPr/>
          <a:lstStyle/>
          <a:p>
            <a:r>
              <a:rPr lang="en-US" dirty="0">
                <a:ea typeface="Calibri Light"/>
                <a:cs typeface="Calibri Light"/>
              </a:rPr>
              <a:t>Case 3:</a:t>
            </a:r>
            <a:endParaRPr lang="en-US" dirty="0"/>
          </a:p>
        </p:txBody>
      </p:sp>
      <p:sp>
        <p:nvSpPr>
          <p:cNvPr id="3" name="Content Placeholder 2">
            <a:extLst>
              <a:ext uri="{FF2B5EF4-FFF2-40B4-BE49-F238E27FC236}">
                <a16:creationId xmlns:a16="http://schemas.microsoft.com/office/drawing/2014/main" id="{A621E8A1-38D3-82A3-312A-E3B1CEB0E874}"/>
              </a:ext>
            </a:extLst>
          </p:cNvPr>
          <p:cNvSpPr>
            <a:spLocks noGrp="1"/>
          </p:cNvSpPr>
          <p:nvPr>
            <p:ph idx="1"/>
          </p:nvPr>
        </p:nvSpPr>
        <p:spPr/>
        <p:txBody>
          <a:bodyPr vert="horz" lIns="91440" tIns="45720" rIns="91440" bIns="45720" rtlCol="0" anchor="t">
            <a:normAutofit fontScale="85000" lnSpcReduction="20000"/>
          </a:bodyPr>
          <a:lstStyle/>
          <a:p>
            <a:pPr marL="0" indent="0">
              <a:buNone/>
            </a:pPr>
            <a:r>
              <a:rPr lang="en-US" sz="2400" dirty="0">
                <a:cs typeface="Calibri"/>
              </a:rPr>
              <a:t>A 66 man with CKD3, prior TIA and HTN presents for severe acute onset central chest pain that radiates to both arms after light exertion. The pain improved after resting but lasted for over 20 minutes. He lives a sedentary lifestyle. Denied tobacco, alcohol or illicit drugs use. He just returned from an international trip.</a:t>
            </a:r>
          </a:p>
          <a:p>
            <a:pPr marL="0" indent="0">
              <a:buNone/>
            </a:pPr>
            <a:endParaRPr lang="en-US" sz="2400" dirty="0">
              <a:cs typeface="Calibri"/>
            </a:endParaRPr>
          </a:p>
          <a:p>
            <a:pPr marL="0" indent="0">
              <a:buNone/>
            </a:pPr>
            <a:r>
              <a:rPr lang="en-US" sz="2400" dirty="0">
                <a:cs typeface="Calibri"/>
              </a:rPr>
              <a:t>Medications include aspirin, pravastatin, tamsulosin and tadalafil PRN</a:t>
            </a:r>
          </a:p>
          <a:p>
            <a:pPr marL="0" indent="0">
              <a:buNone/>
            </a:pPr>
            <a:endParaRPr lang="en-US" sz="2400" dirty="0">
              <a:cs typeface="Calibri"/>
            </a:endParaRPr>
          </a:p>
          <a:p>
            <a:pPr marL="0" indent="0">
              <a:buNone/>
            </a:pPr>
            <a:r>
              <a:rPr lang="en-US" sz="2400" dirty="0">
                <a:cs typeface="Calibri"/>
              </a:rPr>
              <a:t>Vitals: HR 104 BPM, BP 218/130, RR 22 BPM and SpO2 99%. </a:t>
            </a:r>
          </a:p>
          <a:p>
            <a:pPr marL="0" indent="0">
              <a:buNone/>
            </a:pPr>
            <a:endParaRPr lang="en-US" sz="2400" dirty="0">
              <a:cs typeface="Calibri"/>
            </a:endParaRPr>
          </a:p>
          <a:p>
            <a:pPr marL="0" indent="0">
              <a:buNone/>
            </a:pPr>
            <a:r>
              <a:rPr lang="en-US" sz="2400" dirty="0">
                <a:cs typeface="Calibri"/>
              </a:rPr>
              <a:t>Exam was notable for obesity, no jugular venous distension, clear lungs, regular rate and rhythm, no murmurs and trace edema. </a:t>
            </a:r>
          </a:p>
          <a:p>
            <a:pPr marL="0" indent="0">
              <a:buNone/>
            </a:pPr>
            <a:endParaRPr lang="en-US" sz="2400" dirty="0">
              <a:cs typeface="Calibri"/>
            </a:endParaRPr>
          </a:p>
          <a:p>
            <a:pPr marL="0" indent="0">
              <a:buNone/>
            </a:pPr>
            <a:r>
              <a:rPr lang="en-US" sz="2400" dirty="0">
                <a:cs typeface="Calibri"/>
              </a:rPr>
              <a:t>Labs: white blood cell count was 12.3, Hemoglobin was 16.7, Creatinine 2.8, Troponin-I 0.1 (ref &lt;0.1 is normal) </a:t>
            </a:r>
            <a:r>
              <a:rPr lang="en-US" sz="2400" dirty="0">
                <a:latin typeface="Calibri"/>
                <a:cs typeface="Calibri"/>
              </a:rPr>
              <a:t>and</a:t>
            </a:r>
            <a:r>
              <a:rPr lang="en-US" sz="2400" dirty="0">
                <a:cs typeface="Calibri"/>
              </a:rPr>
              <a:t> BNP 409. </a:t>
            </a:r>
            <a:endParaRPr lang="en-US" dirty="0">
              <a:ea typeface="Calibri" panose="020F0502020204030204"/>
              <a:cs typeface="Calibri"/>
            </a:endParaRPr>
          </a:p>
          <a:p>
            <a:endParaRPr lang="en-US" dirty="0">
              <a:cs typeface="Calibri"/>
            </a:endParaRPr>
          </a:p>
        </p:txBody>
      </p:sp>
    </p:spTree>
    <p:extLst>
      <p:ext uri="{BB962C8B-B14F-4D97-AF65-F5344CB8AC3E}">
        <p14:creationId xmlns:p14="http://schemas.microsoft.com/office/powerpoint/2010/main" val="34941780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D0C7A-0245-65C5-A2C6-286780D3500D}"/>
              </a:ext>
            </a:extLst>
          </p:cNvPr>
          <p:cNvSpPr>
            <a:spLocks noGrp="1"/>
          </p:cNvSpPr>
          <p:nvPr>
            <p:ph type="title"/>
          </p:nvPr>
        </p:nvSpPr>
        <p:spPr/>
        <p:txBody>
          <a:bodyPr/>
          <a:lstStyle/>
          <a:p>
            <a:r>
              <a:rPr lang="en-US" dirty="0">
                <a:ea typeface="Calibri Light"/>
                <a:cs typeface="Calibri Light"/>
              </a:rPr>
              <a:t>Question 4:</a:t>
            </a:r>
            <a:endParaRPr lang="en-US" dirty="0"/>
          </a:p>
        </p:txBody>
      </p:sp>
      <p:sp>
        <p:nvSpPr>
          <p:cNvPr id="3" name="Content Placeholder 2">
            <a:extLst>
              <a:ext uri="{FF2B5EF4-FFF2-40B4-BE49-F238E27FC236}">
                <a16:creationId xmlns:a16="http://schemas.microsoft.com/office/drawing/2014/main" id="{EAF0FF15-B019-F7F6-685F-F234A86ACED5}"/>
              </a:ext>
            </a:extLst>
          </p:cNvPr>
          <p:cNvSpPr>
            <a:spLocks noGrp="1"/>
          </p:cNvSpPr>
          <p:nvPr>
            <p:ph sz="half" idx="1"/>
          </p:nvPr>
        </p:nvSpPr>
        <p:spPr/>
        <p:txBody>
          <a:bodyPr>
            <a:normAutofit lnSpcReduction="10000"/>
          </a:bodyPr>
          <a:lstStyle/>
          <a:p>
            <a:r>
              <a:rPr lang="en-US" dirty="0"/>
              <a:t>Our patient is diagnosed with an NSTE-ACS. While you are frantically looking up doses of medications for ACS, because all you can remember was B-MONA from med school, you are asked a question by your fellow.</a:t>
            </a:r>
          </a:p>
          <a:p>
            <a:r>
              <a:rPr lang="en-US" dirty="0"/>
              <a:t>“When should we take this patient to the </a:t>
            </a:r>
            <a:r>
              <a:rPr lang="en-US" dirty="0" err="1"/>
              <a:t>cath</a:t>
            </a:r>
            <a:r>
              <a:rPr lang="en-US" dirty="0"/>
              <a:t> lab?”</a:t>
            </a:r>
          </a:p>
        </p:txBody>
      </p:sp>
      <p:sp>
        <p:nvSpPr>
          <p:cNvPr id="4" name="Content Placeholder 3">
            <a:extLst>
              <a:ext uri="{FF2B5EF4-FFF2-40B4-BE49-F238E27FC236}">
                <a16:creationId xmlns:a16="http://schemas.microsoft.com/office/drawing/2014/main" id="{3AB7B3CE-EA7B-B069-43D6-3C311F35DB85}"/>
              </a:ext>
            </a:extLst>
          </p:cNvPr>
          <p:cNvSpPr>
            <a:spLocks noGrp="1"/>
          </p:cNvSpPr>
          <p:nvPr>
            <p:ph sz="half" idx="2"/>
          </p:nvPr>
        </p:nvSpPr>
        <p:spPr/>
        <p:txBody>
          <a:bodyPr vert="horz" lIns="91440" tIns="45720" rIns="91440" bIns="45720" rtlCol="0" anchor="t">
            <a:normAutofit lnSpcReduction="10000"/>
          </a:bodyPr>
          <a:lstStyle/>
          <a:p>
            <a:pPr marL="514350" indent="-514350">
              <a:buAutoNum type="alphaUcPeriod"/>
            </a:pPr>
            <a:r>
              <a:rPr lang="en-US" dirty="0">
                <a:ea typeface="Calibri" panose="020F0502020204030204"/>
                <a:cs typeface="Calibri" panose="020F0502020204030204"/>
              </a:rPr>
              <a:t>Immediately his TIMI score is high risk  </a:t>
            </a:r>
          </a:p>
          <a:p>
            <a:pPr marL="514350" indent="-514350">
              <a:buAutoNum type="alphaUcPeriod"/>
            </a:pPr>
            <a:r>
              <a:rPr lang="en-US" b="1" dirty="0">
                <a:solidFill>
                  <a:srgbClr val="FF0000"/>
                </a:solidFill>
                <a:ea typeface="Calibri" panose="020F0502020204030204"/>
                <a:cs typeface="Calibri" panose="020F0502020204030204"/>
              </a:rPr>
              <a:t>Within 24 hours, he has dynamic ECG changes and troponin is rising.</a:t>
            </a:r>
          </a:p>
          <a:p>
            <a:pPr marL="514350" indent="-514350">
              <a:buAutoNum type="alphaUcPeriod"/>
            </a:pPr>
            <a:r>
              <a:rPr lang="en-US" dirty="0">
                <a:ea typeface="Calibri" panose="020F0502020204030204"/>
                <a:cs typeface="Calibri" panose="020F0502020204030204"/>
              </a:rPr>
              <a:t>Within 72 hours his GRACE score is low risk.</a:t>
            </a:r>
          </a:p>
          <a:p>
            <a:pPr marL="514350" indent="-514350">
              <a:buAutoNum type="alphaUcPeriod"/>
            </a:pPr>
            <a:r>
              <a:rPr lang="en-US" dirty="0">
                <a:ea typeface="Calibri" panose="020F0502020204030204"/>
                <a:cs typeface="Calibri" panose="020F0502020204030204"/>
              </a:rPr>
              <a:t>Let's defer as symptoms have  improved, and it’s the weekend at the VA. We can stress on Monday.</a:t>
            </a:r>
          </a:p>
        </p:txBody>
      </p:sp>
    </p:spTree>
    <p:extLst>
      <p:ext uri="{BB962C8B-B14F-4D97-AF65-F5344CB8AC3E}">
        <p14:creationId xmlns:p14="http://schemas.microsoft.com/office/powerpoint/2010/main" val="14071176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F4D56E-B278-8D1E-22E5-E725774285AA}"/>
              </a:ext>
            </a:extLst>
          </p:cNvPr>
          <p:cNvPicPr>
            <a:picLocks noChangeAspect="1"/>
          </p:cNvPicPr>
          <p:nvPr/>
        </p:nvPicPr>
        <p:blipFill>
          <a:blip r:embed="rId2"/>
          <a:stretch>
            <a:fillRect/>
          </a:stretch>
        </p:blipFill>
        <p:spPr>
          <a:xfrm>
            <a:off x="6096000" y="0"/>
            <a:ext cx="5585381" cy="6858000"/>
          </a:xfrm>
          <a:prstGeom prst="rect">
            <a:avLst/>
          </a:prstGeom>
        </p:spPr>
      </p:pic>
      <p:pic>
        <p:nvPicPr>
          <p:cNvPr id="9" name="Picture 8">
            <a:extLst>
              <a:ext uri="{FF2B5EF4-FFF2-40B4-BE49-F238E27FC236}">
                <a16:creationId xmlns:a16="http://schemas.microsoft.com/office/drawing/2014/main" id="{70A9B07E-C434-EA19-40C9-4554D619D376}"/>
              </a:ext>
            </a:extLst>
          </p:cNvPr>
          <p:cNvPicPr>
            <a:picLocks noChangeAspect="1"/>
          </p:cNvPicPr>
          <p:nvPr/>
        </p:nvPicPr>
        <p:blipFill>
          <a:blip r:embed="rId3"/>
          <a:stretch>
            <a:fillRect/>
          </a:stretch>
        </p:blipFill>
        <p:spPr>
          <a:xfrm>
            <a:off x="784030" y="0"/>
            <a:ext cx="4500562" cy="6858000"/>
          </a:xfrm>
          <a:prstGeom prst="rect">
            <a:avLst/>
          </a:prstGeom>
        </p:spPr>
      </p:pic>
    </p:spTree>
    <p:extLst>
      <p:ext uri="{BB962C8B-B14F-4D97-AF65-F5344CB8AC3E}">
        <p14:creationId xmlns:p14="http://schemas.microsoft.com/office/powerpoint/2010/main" val="9071400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AA221-7AB9-5B57-0072-67D33162FEC4}"/>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C04F4C13-1480-F522-2365-6C46163B7E6B}"/>
              </a:ext>
            </a:extLst>
          </p:cNvPr>
          <p:cNvPicPr>
            <a:picLocks noGrp="1" noChangeAspect="1"/>
          </p:cNvPicPr>
          <p:nvPr>
            <p:ph idx="1"/>
          </p:nvPr>
        </p:nvPicPr>
        <p:blipFill>
          <a:blip r:embed="rId2"/>
          <a:stretch>
            <a:fillRect/>
          </a:stretch>
        </p:blipFill>
        <p:spPr>
          <a:xfrm>
            <a:off x="7199379" y="0"/>
            <a:ext cx="4690697" cy="6888308"/>
          </a:xfrm>
        </p:spPr>
      </p:pic>
      <p:pic>
        <p:nvPicPr>
          <p:cNvPr id="5" name="Picture 4">
            <a:extLst>
              <a:ext uri="{FF2B5EF4-FFF2-40B4-BE49-F238E27FC236}">
                <a16:creationId xmlns:a16="http://schemas.microsoft.com/office/drawing/2014/main" id="{1BE56AB7-AC3C-DBFF-4D7A-C023CEE3BB8D}"/>
              </a:ext>
            </a:extLst>
          </p:cNvPr>
          <p:cNvPicPr>
            <a:picLocks noChangeAspect="1"/>
          </p:cNvPicPr>
          <p:nvPr/>
        </p:nvPicPr>
        <p:blipFill>
          <a:blip r:embed="rId3"/>
          <a:stretch>
            <a:fillRect/>
          </a:stretch>
        </p:blipFill>
        <p:spPr>
          <a:xfrm>
            <a:off x="146649" y="0"/>
            <a:ext cx="6849978" cy="6858000"/>
          </a:xfrm>
          <a:prstGeom prst="rect">
            <a:avLst/>
          </a:prstGeom>
        </p:spPr>
      </p:pic>
      <p:sp>
        <p:nvSpPr>
          <p:cNvPr id="3" name="TextBox 2">
            <a:extLst>
              <a:ext uri="{FF2B5EF4-FFF2-40B4-BE49-F238E27FC236}">
                <a16:creationId xmlns:a16="http://schemas.microsoft.com/office/drawing/2014/main" id="{5968B5ED-3B5B-8478-970B-B1C1FDCBABD6}"/>
              </a:ext>
            </a:extLst>
          </p:cNvPr>
          <p:cNvSpPr txBox="1"/>
          <p:nvPr/>
        </p:nvSpPr>
        <p:spPr>
          <a:xfrm>
            <a:off x="77638" y="1027906"/>
            <a:ext cx="1828800" cy="646331"/>
          </a:xfrm>
          <a:prstGeom prst="rect">
            <a:avLst/>
          </a:prstGeom>
          <a:noFill/>
        </p:spPr>
        <p:txBody>
          <a:bodyPr wrap="square" rtlCol="0">
            <a:spAutoFit/>
          </a:bodyPr>
          <a:lstStyle/>
          <a:p>
            <a:pPr algn="ctr"/>
            <a:r>
              <a:rPr lang="en-US" b="1" dirty="0">
                <a:solidFill>
                  <a:srgbClr val="FF0000"/>
                </a:solidFill>
              </a:rPr>
              <a:t>“STEMI Equivalents”</a:t>
            </a:r>
          </a:p>
        </p:txBody>
      </p:sp>
    </p:spTree>
    <p:extLst>
      <p:ext uri="{BB962C8B-B14F-4D97-AF65-F5344CB8AC3E}">
        <p14:creationId xmlns:p14="http://schemas.microsoft.com/office/powerpoint/2010/main" val="27682255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diagram of a management strategy&#10;&#10;AI-generated content may be incorrect.">
            <a:extLst>
              <a:ext uri="{FF2B5EF4-FFF2-40B4-BE49-F238E27FC236}">
                <a16:creationId xmlns:a16="http://schemas.microsoft.com/office/drawing/2014/main" id="{C4D8FCDD-B664-982F-F13C-0C4D8D9522D2}"/>
              </a:ext>
            </a:extLst>
          </p:cNvPr>
          <p:cNvPicPr>
            <a:picLocks noGrp="1" noChangeAspect="1"/>
          </p:cNvPicPr>
          <p:nvPr>
            <p:ph idx="1"/>
          </p:nvPr>
        </p:nvPicPr>
        <p:blipFill>
          <a:blip r:embed="rId2"/>
          <a:srcRect t="2615"/>
          <a:stretch>
            <a:fillRect/>
          </a:stretch>
        </p:blipFill>
        <p:spPr>
          <a:xfrm>
            <a:off x="20" y="1282"/>
            <a:ext cx="12191980" cy="6856718"/>
          </a:xfrm>
          <a:prstGeom prst="rect">
            <a:avLst/>
          </a:prstGeom>
        </p:spPr>
      </p:pic>
    </p:spTree>
    <p:extLst>
      <p:ext uri="{BB962C8B-B14F-4D97-AF65-F5344CB8AC3E}">
        <p14:creationId xmlns:p14="http://schemas.microsoft.com/office/powerpoint/2010/main" val="30874642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7" name="Rectangle 16">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screenshot of a medical form&#10;&#10;AI-generated content may be incorrect.">
            <a:extLst>
              <a:ext uri="{FF2B5EF4-FFF2-40B4-BE49-F238E27FC236}">
                <a16:creationId xmlns:a16="http://schemas.microsoft.com/office/drawing/2014/main" id="{59A2886C-3550-8059-0473-3DC83C30E1F7}"/>
              </a:ext>
            </a:extLst>
          </p:cNvPr>
          <p:cNvPicPr>
            <a:picLocks noGrp="1" noChangeAspect="1"/>
          </p:cNvPicPr>
          <p:nvPr>
            <p:ph idx="1"/>
          </p:nvPr>
        </p:nvPicPr>
        <p:blipFill>
          <a:blip r:embed="rId2"/>
          <a:srcRect b="1628"/>
          <a:stretch>
            <a:fillRect/>
          </a:stretch>
        </p:blipFill>
        <p:spPr>
          <a:xfrm>
            <a:off x="2480271" y="1393005"/>
            <a:ext cx="7230339" cy="4071989"/>
          </a:xfrm>
          <a:prstGeom prst="rect">
            <a:avLst/>
          </a:prstGeom>
        </p:spPr>
      </p:pic>
    </p:spTree>
    <p:extLst>
      <p:ext uri="{BB962C8B-B14F-4D97-AF65-F5344CB8AC3E}">
        <p14:creationId xmlns:p14="http://schemas.microsoft.com/office/powerpoint/2010/main" val="40737566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D0C7A-0245-65C5-A2C6-286780D3500D}"/>
              </a:ext>
            </a:extLst>
          </p:cNvPr>
          <p:cNvSpPr>
            <a:spLocks noGrp="1"/>
          </p:cNvSpPr>
          <p:nvPr>
            <p:ph type="title"/>
          </p:nvPr>
        </p:nvSpPr>
        <p:spPr/>
        <p:txBody>
          <a:bodyPr/>
          <a:lstStyle/>
          <a:p>
            <a:r>
              <a:rPr lang="en-US" dirty="0">
                <a:ea typeface="Calibri Light"/>
                <a:cs typeface="Calibri Light"/>
              </a:rPr>
              <a:t>Question 5:</a:t>
            </a:r>
            <a:endParaRPr lang="en-US" dirty="0"/>
          </a:p>
        </p:txBody>
      </p:sp>
      <p:sp>
        <p:nvSpPr>
          <p:cNvPr id="3" name="Content Placeholder 2">
            <a:extLst>
              <a:ext uri="{FF2B5EF4-FFF2-40B4-BE49-F238E27FC236}">
                <a16:creationId xmlns:a16="http://schemas.microsoft.com/office/drawing/2014/main" id="{EAF0FF15-B019-F7F6-685F-F234A86ACED5}"/>
              </a:ext>
            </a:extLst>
          </p:cNvPr>
          <p:cNvSpPr>
            <a:spLocks noGrp="1"/>
          </p:cNvSpPr>
          <p:nvPr>
            <p:ph sz="half" idx="1"/>
          </p:nvPr>
        </p:nvSpPr>
        <p:spPr/>
        <p:txBody>
          <a:bodyPr/>
          <a:lstStyle/>
          <a:p>
            <a:r>
              <a:rPr lang="en-US" dirty="0"/>
              <a:t>Prior to taking him to the </a:t>
            </a:r>
            <a:r>
              <a:rPr lang="en-US" dirty="0" err="1"/>
              <a:t>cath</a:t>
            </a:r>
            <a:r>
              <a:rPr lang="en-US" dirty="0"/>
              <a:t> lab you decided to load him with a P2Y12 inhibitor, high intensity statin and parenteral anticoagulation. </a:t>
            </a:r>
          </a:p>
          <a:p>
            <a:r>
              <a:rPr lang="en-US" dirty="0"/>
              <a:t>Which combination is the best choice?</a:t>
            </a:r>
          </a:p>
        </p:txBody>
      </p:sp>
      <p:sp>
        <p:nvSpPr>
          <p:cNvPr id="4" name="Content Placeholder 3">
            <a:extLst>
              <a:ext uri="{FF2B5EF4-FFF2-40B4-BE49-F238E27FC236}">
                <a16:creationId xmlns:a16="http://schemas.microsoft.com/office/drawing/2014/main" id="{3D6A2F21-279E-342A-800A-B9FAA71ACD0F}"/>
              </a:ext>
            </a:extLst>
          </p:cNvPr>
          <p:cNvSpPr>
            <a:spLocks noGrp="1"/>
          </p:cNvSpPr>
          <p:nvPr>
            <p:ph sz="half" idx="2"/>
          </p:nvPr>
        </p:nvSpPr>
        <p:spPr/>
        <p:txBody>
          <a:bodyPr vert="horz" lIns="91440" tIns="45720" rIns="91440" bIns="45720" rtlCol="0" anchor="t">
            <a:normAutofit/>
          </a:bodyPr>
          <a:lstStyle/>
          <a:p>
            <a:pPr marL="514350" indent="-514350">
              <a:buAutoNum type="alphaUcPeriod"/>
            </a:pPr>
            <a:r>
              <a:rPr lang="en-US" dirty="0">
                <a:ea typeface="Calibri" panose="020F0502020204030204"/>
                <a:cs typeface="Calibri" panose="020F0502020204030204"/>
              </a:rPr>
              <a:t>Clopidogrel 300mg and heparin with bolus</a:t>
            </a:r>
          </a:p>
          <a:p>
            <a:pPr marL="514350" indent="-514350">
              <a:buAutoNum type="alphaUcPeriod"/>
            </a:pPr>
            <a:r>
              <a:rPr lang="en-US" dirty="0">
                <a:ea typeface="Calibri" panose="020F0502020204030204"/>
                <a:cs typeface="Calibri" panose="020F0502020204030204"/>
              </a:rPr>
              <a:t>Prasugrel 60mg and enoxaparin SQ injection</a:t>
            </a:r>
          </a:p>
          <a:p>
            <a:pPr marL="514350" indent="-514350">
              <a:buAutoNum type="alphaUcPeriod"/>
            </a:pPr>
            <a:r>
              <a:rPr lang="en-US" dirty="0">
                <a:ea typeface="Calibri" panose="020F0502020204030204"/>
                <a:cs typeface="Calibri" panose="020F0502020204030204"/>
              </a:rPr>
              <a:t>Ticagrelor 180mg and heparin with bolus</a:t>
            </a:r>
          </a:p>
          <a:p>
            <a:pPr marL="514350" indent="-514350">
              <a:buAutoNum type="alphaUcPeriod"/>
            </a:pPr>
            <a:r>
              <a:rPr lang="en-US" dirty="0" err="1">
                <a:ea typeface="Calibri" panose="020F0502020204030204"/>
                <a:cs typeface="Calibri" panose="020F0502020204030204"/>
              </a:rPr>
              <a:t>Cangrelor</a:t>
            </a:r>
            <a:r>
              <a:rPr lang="en-US" dirty="0">
                <a:ea typeface="Calibri" panose="020F0502020204030204"/>
                <a:cs typeface="Calibri" panose="020F0502020204030204"/>
              </a:rPr>
              <a:t> 30mcg/kg bolus and </a:t>
            </a:r>
            <a:r>
              <a:rPr lang="en-US" dirty="0" err="1">
                <a:ea typeface="Calibri" panose="020F0502020204030204"/>
                <a:cs typeface="Calibri" panose="020F0502020204030204"/>
              </a:rPr>
              <a:t>bivalrudin</a:t>
            </a:r>
            <a:r>
              <a:rPr lang="en-US" dirty="0">
                <a:ea typeface="Calibri" panose="020F0502020204030204"/>
                <a:cs typeface="Calibri" panose="020F0502020204030204"/>
              </a:rPr>
              <a:t> with bolus</a:t>
            </a:r>
          </a:p>
        </p:txBody>
      </p:sp>
    </p:spTree>
    <p:extLst>
      <p:ext uri="{BB962C8B-B14F-4D97-AF65-F5344CB8AC3E}">
        <p14:creationId xmlns:p14="http://schemas.microsoft.com/office/powerpoint/2010/main" val="1020448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2BA62-4680-11D8-2F0F-5CB2D7915A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3397EC-0A8B-8BE6-4CA7-317323F77D73}"/>
              </a:ext>
            </a:extLst>
          </p:cNvPr>
          <p:cNvSpPr>
            <a:spLocks noGrp="1"/>
          </p:cNvSpPr>
          <p:nvPr>
            <p:ph type="title"/>
          </p:nvPr>
        </p:nvSpPr>
        <p:spPr/>
        <p:txBody>
          <a:bodyPr/>
          <a:lstStyle/>
          <a:p>
            <a:r>
              <a:rPr lang="en-US" dirty="0">
                <a:ea typeface="Calibri Light"/>
                <a:cs typeface="Calibri Light"/>
              </a:rPr>
              <a:t>Case 3:</a:t>
            </a:r>
            <a:endParaRPr lang="en-US" dirty="0"/>
          </a:p>
        </p:txBody>
      </p:sp>
      <p:sp>
        <p:nvSpPr>
          <p:cNvPr id="3" name="Content Placeholder 2">
            <a:extLst>
              <a:ext uri="{FF2B5EF4-FFF2-40B4-BE49-F238E27FC236}">
                <a16:creationId xmlns:a16="http://schemas.microsoft.com/office/drawing/2014/main" id="{0CC0AB84-4E0E-ECA5-8596-3C05227849A2}"/>
              </a:ext>
            </a:extLst>
          </p:cNvPr>
          <p:cNvSpPr>
            <a:spLocks noGrp="1"/>
          </p:cNvSpPr>
          <p:nvPr>
            <p:ph idx="1"/>
          </p:nvPr>
        </p:nvSpPr>
        <p:spPr/>
        <p:txBody>
          <a:bodyPr vert="horz" lIns="91440" tIns="45720" rIns="91440" bIns="45720" rtlCol="0" anchor="t">
            <a:normAutofit fontScale="85000" lnSpcReduction="20000"/>
          </a:bodyPr>
          <a:lstStyle/>
          <a:p>
            <a:pPr marL="0" indent="0">
              <a:buNone/>
            </a:pPr>
            <a:r>
              <a:rPr lang="en-US" sz="2400" dirty="0">
                <a:cs typeface="Calibri"/>
              </a:rPr>
              <a:t>A 66 man with CKD3, prior TIA and HTN presents for severe acute onset central chest pain that radiates to both arms after light exertion. The pain improved after resting but lasted for over 20 minutes. He lives a sedentary lifestyle. Denied tobacco, alcohol or illicit drugs use. He just returned from an international trip.</a:t>
            </a:r>
          </a:p>
          <a:p>
            <a:pPr marL="0" indent="0">
              <a:buNone/>
            </a:pPr>
            <a:endParaRPr lang="en-US" sz="2400" dirty="0">
              <a:cs typeface="Calibri"/>
            </a:endParaRPr>
          </a:p>
          <a:p>
            <a:pPr marL="0" indent="0">
              <a:buNone/>
            </a:pPr>
            <a:r>
              <a:rPr lang="en-US" sz="2400" dirty="0">
                <a:cs typeface="Calibri"/>
              </a:rPr>
              <a:t>Medications include aspirin, pravastatin, tamsulosin and tadalafil PRN</a:t>
            </a:r>
          </a:p>
          <a:p>
            <a:pPr marL="0" indent="0">
              <a:buNone/>
            </a:pPr>
            <a:endParaRPr lang="en-US" sz="2400" dirty="0">
              <a:cs typeface="Calibri"/>
            </a:endParaRPr>
          </a:p>
          <a:p>
            <a:pPr marL="0" indent="0">
              <a:buNone/>
            </a:pPr>
            <a:r>
              <a:rPr lang="en-US" sz="2400" dirty="0">
                <a:cs typeface="Calibri"/>
              </a:rPr>
              <a:t>Vitals: HR 104 BPM, BP 218/130, RR 22 BPM and SpO2 99%. </a:t>
            </a:r>
          </a:p>
          <a:p>
            <a:pPr marL="0" indent="0">
              <a:buNone/>
            </a:pPr>
            <a:endParaRPr lang="en-US" sz="2400" dirty="0">
              <a:cs typeface="Calibri"/>
            </a:endParaRPr>
          </a:p>
          <a:p>
            <a:pPr marL="0" indent="0">
              <a:buNone/>
            </a:pPr>
            <a:r>
              <a:rPr lang="en-US" sz="2400" dirty="0">
                <a:cs typeface="Calibri"/>
              </a:rPr>
              <a:t>Exam was notable for obesity, no jugular venous distension, clear lungs, regular rate and rhythm, no murmurs and trace edema. </a:t>
            </a:r>
          </a:p>
          <a:p>
            <a:pPr marL="0" indent="0">
              <a:buNone/>
            </a:pPr>
            <a:endParaRPr lang="en-US" sz="2400" dirty="0">
              <a:cs typeface="Calibri"/>
            </a:endParaRPr>
          </a:p>
          <a:p>
            <a:pPr marL="0" indent="0">
              <a:buNone/>
            </a:pPr>
            <a:r>
              <a:rPr lang="en-US" sz="2400" dirty="0">
                <a:cs typeface="Calibri"/>
              </a:rPr>
              <a:t>Labs: white blood cell count was 12.3, Hemoglobin was 16.7, Creatinine 2.8, Troponin-I 0.1 (ref &lt;0.1 is normal) </a:t>
            </a:r>
            <a:r>
              <a:rPr lang="en-US" sz="2400" dirty="0">
                <a:latin typeface="Calibri"/>
                <a:cs typeface="Calibri"/>
              </a:rPr>
              <a:t>and</a:t>
            </a:r>
            <a:r>
              <a:rPr lang="en-US" sz="2400" dirty="0">
                <a:cs typeface="Calibri"/>
              </a:rPr>
              <a:t> BNP 409. </a:t>
            </a:r>
            <a:endParaRPr lang="en-US" dirty="0">
              <a:ea typeface="Calibri" panose="020F0502020204030204"/>
              <a:cs typeface="Calibri"/>
            </a:endParaRPr>
          </a:p>
          <a:p>
            <a:endParaRPr lang="en-US" dirty="0">
              <a:cs typeface="Calibri"/>
            </a:endParaRPr>
          </a:p>
        </p:txBody>
      </p:sp>
    </p:spTree>
    <p:extLst>
      <p:ext uri="{BB962C8B-B14F-4D97-AF65-F5344CB8AC3E}">
        <p14:creationId xmlns:p14="http://schemas.microsoft.com/office/powerpoint/2010/main" val="25138272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D0C7A-0245-65C5-A2C6-286780D3500D}"/>
              </a:ext>
            </a:extLst>
          </p:cNvPr>
          <p:cNvSpPr>
            <a:spLocks noGrp="1"/>
          </p:cNvSpPr>
          <p:nvPr>
            <p:ph type="title"/>
          </p:nvPr>
        </p:nvSpPr>
        <p:spPr/>
        <p:txBody>
          <a:bodyPr/>
          <a:lstStyle/>
          <a:p>
            <a:r>
              <a:rPr lang="en-US" dirty="0">
                <a:ea typeface="Calibri Light"/>
                <a:cs typeface="Calibri Light"/>
              </a:rPr>
              <a:t>Question 5:</a:t>
            </a:r>
            <a:endParaRPr lang="en-US" dirty="0"/>
          </a:p>
        </p:txBody>
      </p:sp>
      <p:sp>
        <p:nvSpPr>
          <p:cNvPr id="3" name="Content Placeholder 2">
            <a:extLst>
              <a:ext uri="{FF2B5EF4-FFF2-40B4-BE49-F238E27FC236}">
                <a16:creationId xmlns:a16="http://schemas.microsoft.com/office/drawing/2014/main" id="{EAF0FF15-B019-F7F6-685F-F234A86ACED5}"/>
              </a:ext>
            </a:extLst>
          </p:cNvPr>
          <p:cNvSpPr>
            <a:spLocks noGrp="1"/>
          </p:cNvSpPr>
          <p:nvPr>
            <p:ph sz="half" idx="1"/>
          </p:nvPr>
        </p:nvSpPr>
        <p:spPr/>
        <p:txBody>
          <a:bodyPr/>
          <a:lstStyle/>
          <a:p>
            <a:r>
              <a:rPr lang="en-US" dirty="0"/>
              <a:t>Prior to taking him to the </a:t>
            </a:r>
            <a:r>
              <a:rPr lang="en-US" dirty="0" err="1"/>
              <a:t>cath</a:t>
            </a:r>
            <a:r>
              <a:rPr lang="en-US" dirty="0"/>
              <a:t> lab you remembered to load him with P2Y12, high intensity statin and start anticoagulation. </a:t>
            </a:r>
          </a:p>
          <a:p>
            <a:r>
              <a:rPr lang="en-US" dirty="0"/>
              <a:t>Which combination is the best choice?</a:t>
            </a:r>
          </a:p>
        </p:txBody>
      </p:sp>
      <p:sp>
        <p:nvSpPr>
          <p:cNvPr id="4" name="Content Placeholder 3">
            <a:extLst>
              <a:ext uri="{FF2B5EF4-FFF2-40B4-BE49-F238E27FC236}">
                <a16:creationId xmlns:a16="http://schemas.microsoft.com/office/drawing/2014/main" id="{3D6A2F21-279E-342A-800A-B9FAA71ACD0F}"/>
              </a:ext>
            </a:extLst>
          </p:cNvPr>
          <p:cNvSpPr>
            <a:spLocks noGrp="1"/>
          </p:cNvSpPr>
          <p:nvPr>
            <p:ph sz="half" idx="2"/>
          </p:nvPr>
        </p:nvSpPr>
        <p:spPr/>
        <p:txBody>
          <a:bodyPr vert="horz" lIns="91440" tIns="45720" rIns="91440" bIns="45720" rtlCol="0" anchor="t">
            <a:normAutofit/>
          </a:bodyPr>
          <a:lstStyle/>
          <a:p>
            <a:pPr marL="514350" indent="-514350">
              <a:buAutoNum type="alphaUcPeriod"/>
            </a:pPr>
            <a:r>
              <a:rPr lang="en-US" dirty="0">
                <a:ea typeface="Calibri" panose="020F0502020204030204"/>
                <a:cs typeface="Calibri" panose="020F0502020204030204"/>
              </a:rPr>
              <a:t>Clopidogrel 300mg and heparin with bolus</a:t>
            </a:r>
          </a:p>
          <a:p>
            <a:pPr marL="514350" indent="-514350">
              <a:buAutoNum type="alphaUcPeriod"/>
            </a:pPr>
            <a:r>
              <a:rPr lang="en-US" dirty="0">
                <a:ea typeface="Calibri" panose="020F0502020204030204"/>
                <a:cs typeface="Calibri" panose="020F0502020204030204"/>
              </a:rPr>
              <a:t>Prasugrel 60mg and enoxaparin SQ injection</a:t>
            </a:r>
          </a:p>
          <a:p>
            <a:pPr marL="514350" indent="-514350">
              <a:buAutoNum type="alphaUcPeriod"/>
            </a:pPr>
            <a:r>
              <a:rPr lang="en-US" b="1" dirty="0">
                <a:solidFill>
                  <a:srgbClr val="FF0000"/>
                </a:solidFill>
                <a:ea typeface="Calibri" panose="020F0502020204030204"/>
                <a:cs typeface="Calibri" panose="020F0502020204030204"/>
              </a:rPr>
              <a:t>Ticagrelor 180mg and heparin with bolus</a:t>
            </a:r>
          </a:p>
          <a:p>
            <a:pPr marL="514350" indent="-514350">
              <a:buAutoNum type="alphaUcPeriod"/>
            </a:pPr>
            <a:r>
              <a:rPr lang="en-US" dirty="0" err="1">
                <a:ea typeface="Calibri" panose="020F0502020204030204"/>
                <a:cs typeface="Calibri" panose="020F0502020204030204"/>
              </a:rPr>
              <a:t>Cangrelor</a:t>
            </a:r>
            <a:r>
              <a:rPr lang="en-US" dirty="0">
                <a:ea typeface="Calibri" panose="020F0502020204030204"/>
                <a:cs typeface="Calibri" panose="020F0502020204030204"/>
              </a:rPr>
              <a:t> 30mcg/kg bolus and bivalirudin with bolus</a:t>
            </a:r>
          </a:p>
        </p:txBody>
      </p:sp>
      <p:sp>
        <p:nvSpPr>
          <p:cNvPr id="5" name="TextBox 4">
            <a:extLst>
              <a:ext uri="{FF2B5EF4-FFF2-40B4-BE49-F238E27FC236}">
                <a16:creationId xmlns:a16="http://schemas.microsoft.com/office/drawing/2014/main" id="{9C50D135-85A1-8EB3-8CF7-CB4B3BC8BBCA}"/>
              </a:ext>
            </a:extLst>
          </p:cNvPr>
          <p:cNvSpPr txBox="1"/>
          <p:nvPr/>
        </p:nvSpPr>
        <p:spPr>
          <a:xfrm>
            <a:off x="10317192" y="1906438"/>
            <a:ext cx="1699404" cy="4801314"/>
          </a:xfrm>
          <a:prstGeom prst="rect">
            <a:avLst/>
          </a:prstGeom>
          <a:noFill/>
        </p:spPr>
        <p:txBody>
          <a:bodyPr wrap="square" rtlCol="0">
            <a:spAutoFit/>
          </a:bodyPr>
          <a:lstStyle/>
          <a:p>
            <a:r>
              <a:rPr lang="en-US" dirty="0"/>
              <a:t>600mg is preferred</a:t>
            </a:r>
          </a:p>
          <a:p>
            <a:endParaRPr lang="en-US" dirty="0"/>
          </a:p>
          <a:p>
            <a:r>
              <a:rPr lang="en-US" dirty="0"/>
              <a:t>C/I with a </a:t>
            </a:r>
            <a:r>
              <a:rPr lang="en-US" dirty="0" err="1"/>
              <a:t>hx</a:t>
            </a:r>
            <a:r>
              <a:rPr lang="en-US" dirty="0"/>
              <a:t> of CVA/TIA</a:t>
            </a:r>
          </a:p>
          <a:p>
            <a:endParaRPr lang="en-US" dirty="0"/>
          </a:p>
          <a:p>
            <a:endParaRPr lang="en-US" dirty="0"/>
          </a:p>
          <a:p>
            <a:endParaRPr lang="en-US" dirty="0"/>
          </a:p>
          <a:p>
            <a:endParaRPr lang="en-US" dirty="0"/>
          </a:p>
          <a:p>
            <a:endParaRPr lang="en-US" dirty="0"/>
          </a:p>
          <a:p>
            <a:endParaRPr lang="en-US" dirty="0"/>
          </a:p>
          <a:p>
            <a:r>
              <a:rPr lang="en-US" dirty="0"/>
              <a:t> </a:t>
            </a:r>
          </a:p>
          <a:p>
            <a:r>
              <a:rPr lang="en-US" dirty="0"/>
              <a:t>Expensive reserved for STEMI and shock/poor GI absorption. </a:t>
            </a:r>
          </a:p>
        </p:txBody>
      </p:sp>
      <p:sp>
        <p:nvSpPr>
          <p:cNvPr id="6" name="TextBox 5">
            <a:extLst>
              <a:ext uri="{FF2B5EF4-FFF2-40B4-BE49-F238E27FC236}">
                <a16:creationId xmlns:a16="http://schemas.microsoft.com/office/drawing/2014/main" id="{C3721E34-223C-87F3-C245-D20529757C3E}"/>
              </a:ext>
            </a:extLst>
          </p:cNvPr>
          <p:cNvSpPr txBox="1"/>
          <p:nvPr/>
        </p:nvSpPr>
        <p:spPr>
          <a:xfrm>
            <a:off x="6761671" y="5310996"/>
            <a:ext cx="3164754" cy="1477328"/>
          </a:xfrm>
          <a:prstGeom prst="rect">
            <a:avLst/>
          </a:prstGeom>
          <a:noFill/>
        </p:spPr>
        <p:txBody>
          <a:bodyPr wrap="square" rtlCol="0">
            <a:spAutoFit/>
          </a:bodyPr>
          <a:lstStyle/>
          <a:p>
            <a:r>
              <a:rPr lang="en-US" dirty="0"/>
              <a:t>Also expensive but a class I alternative agent in setting of HIT. </a:t>
            </a:r>
            <a:r>
              <a:rPr lang="en-US" dirty="0" err="1"/>
              <a:t>IIa</a:t>
            </a:r>
            <a:r>
              <a:rPr lang="en-US" dirty="0"/>
              <a:t> indication otherwise, less bleeding risk. Higher risk of stent thrombosis</a:t>
            </a:r>
          </a:p>
        </p:txBody>
      </p:sp>
    </p:spTree>
    <p:extLst>
      <p:ext uri="{BB962C8B-B14F-4D97-AF65-F5344CB8AC3E}">
        <p14:creationId xmlns:p14="http://schemas.microsoft.com/office/powerpoint/2010/main" val="23628968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41EF8816-0CE5-7B37-A691-2A7FCA371E1B}"/>
              </a:ext>
            </a:extLst>
          </p:cNvPr>
          <p:cNvSpPr/>
          <p:nvPr/>
        </p:nvSpPr>
        <p:spPr>
          <a:xfrm>
            <a:off x="1408023" y="1201583"/>
            <a:ext cx="2806982" cy="5067112"/>
          </a:xfrm>
          <a:prstGeom prst="roundRect">
            <a:avLst/>
          </a:prstGeom>
          <a:solidFill>
            <a:schemeClr val="accent6">
              <a:lumMod val="20000"/>
              <a:lumOff val="80000"/>
            </a:schemeClr>
          </a:solidFill>
          <a:ln>
            <a:solidFill>
              <a:srgbClr val="EEEEE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99A8787C-4931-DCE4-7F75-CF3E4E8551DE}"/>
              </a:ext>
            </a:extLst>
          </p:cNvPr>
          <p:cNvSpPr/>
          <p:nvPr/>
        </p:nvSpPr>
        <p:spPr>
          <a:xfrm>
            <a:off x="4666267" y="4694709"/>
            <a:ext cx="6504496" cy="1573986"/>
          </a:xfrm>
          <a:prstGeom prst="roundRect">
            <a:avLst>
              <a:gd name="adj" fmla="val 32838"/>
            </a:avLst>
          </a:prstGeom>
          <a:solidFill>
            <a:srgbClr val="B6B7B9"/>
          </a:solidFill>
          <a:ln>
            <a:solidFill>
              <a:srgbClr val="EEEEE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816EF64A-B636-D928-456E-3A4B179B82D6}"/>
              </a:ext>
            </a:extLst>
          </p:cNvPr>
          <p:cNvSpPr/>
          <p:nvPr/>
        </p:nvSpPr>
        <p:spPr>
          <a:xfrm>
            <a:off x="4666267" y="1201583"/>
            <a:ext cx="6504496" cy="3380111"/>
          </a:xfrm>
          <a:prstGeom prst="roundRect">
            <a:avLst/>
          </a:prstGeom>
          <a:solidFill>
            <a:srgbClr val="EEEEEE"/>
          </a:solidFill>
          <a:ln>
            <a:solidFill>
              <a:srgbClr val="EEEEE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4A957F-D2D1-0EFC-F87B-4468064B7B2E}"/>
              </a:ext>
            </a:extLst>
          </p:cNvPr>
          <p:cNvSpPr>
            <a:spLocks noGrp="1"/>
          </p:cNvSpPr>
          <p:nvPr>
            <p:ph type="title"/>
          </p:nvPr>
        </p:nvSpPr>
        <p:spPr>
          <a:xfrm>
            <a:off x="838200" y="207306"/>
            <a:ext cx="10515600" cy="1325563"/>
          </a:xfrm>
        </p:spPr>
        <p:txBody>
          <a:bodyPr/>
          <a:lstStyle/>
          <a:p>
            <a:r>
              <a:rPr lang="en-US" dirty="0"/>
              <a:t>Should we pre-treat with P2Y12?</a:t>
            </a:r>
          </a:p>
        </p:txBody>
      </p:sp>
      <p:pic>
        <p:nvPicPr>
          <p:cNvPr id="6" name="Picture 5">
            <a:extLst>
              <a:ext uri="{FF2B5EF4-FFF2-40B4-BE49-F238E27FC236}">
                <a16:creationId xmlns:a16="http://schemas.microsoft.com/office/drawing/2014/main" id="{CA825124-7F72-F2B2-7AE9-EE12ED62064F}"/>
              </a:ext>
            </a:extLst>
          </p:cNvPr>
          <p:cNvPicPr>
            <a:picLocks noChangeAspect="1"/>
          </p:cNvPicPr>
          <p:nvPr/>
        </p:nvPicPr>
        <p:blipFill>
          <a:blip r:embed="rId2"/>
          <a:srcRect t="489" b="-1"/>
          <a:stretch>
            <a:fillRect/>
          </a:stretch>
        </p:blipFill>
        <p:spPr>
          <a:xfrm>
            <a:off x="5966863" y="1295852"/>
            <a:ext cx="4591157" cy="3169773"/>
          </a:xfrm>
          <a:prstGeom prst="rect">
            <a:avLst/>
          </a:prstGeom>
        </p:spPr>
      </p:pic>
      <p:sp>
        <p:nvSpPr>
          <p:cNvPr id="8" name="TextBox 7">
            <a:extLst>
              <a:ext uri="{FF2B5EF4-FFF2-40B4-BE49-F238E27FC236}">
                <a16:creationId xmlns:a16="http://schemas.microsoft.com/office/drawing/2014/main" id="{9D357CF4-2570-9EFE-45D9-D5CB3CF61FA5}"/>
              </a:ext>
            </a:extLst>
          </p:cNvPr>
          <p:cNvSpPr txBox="1"/>
          <p:nvPr/>
        </p:nvSpPr>
        <p:spPr>
          <a:xfrm>
            <a:off x="1472093" y="1638624"/>
            <a:ext cx="2703981" cy="4524315"/>
          </a:xfrm>
          <a:prstGeom prst="rect">
            <a:avLst/>
          </a:prstGeom>
          <a:noFill/>
        </p:spPr>
        <p:txBody>
          <a:bodyPr wrap="square" rtlCol="0">
            <a:spAutoFit/>
          </a:bodyPr>
          <a:lstStyle/>
          <a:p>
            <a:pPr marL="285750" indent="-285750">
              <a:buFont typeface="Arial" panose="020B0604020202020204" pitchFamily="34" charset="0"/>
              <a:buChar char="•"/>
            </a:pPr>
            <a:r>
              <a:rPr lang="en-US" dirty="0"/>
              <a:t>Would generally defer to cardiology.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Could delay CABG. Need to wait 5 days after clopidogrel.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No strong data that it improves outcomes.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It increases bleed risk.</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Based on data from ACCOAST, ISAR-REACT 5 and DUBIUS trials.</a:t>
            </a:r>
          </a:p>
          <a:p>
            <a:pPr marL="285750" indent="-285750">
              <a:buFont typeface="Arial" panose="020B0604020202020204" pitchFamily="34" charset="0"/>
              <a:buChar char="•"/>
            </a:pPr>
            <a:endParaRPr lang="en-US" b="1" dirty="0"/>
          </a:p>
        </p:txBody>
      </p:sp>
      <p:pic>
        <p:nvPicPr>
          <p:cNvPr id="9" name="Picture 8">
            <a:extLst>
              <a:ext uri="{FF2B5EF4-FFF2-40B4-BE49-F238E27FC236}">
                <a16:creationId xmlns:a16="http://schemas.microsoft.com/office/drawing/2014/main" id="{A10823A5-B86A-9D29-3F86-7C44C24B5502}"/>
              </a:ext>
            </a:extLst>
          </p:cNvPr>
          <p:cNvPicPr>
            <a:picLocks noChangeAspect="1"/>
          </p:cNvPicPr>
          <p:nvPr/>
        </p:nvPicPr>
        <p:blipFill>
          <a:blip r:embed="rId3"/>
          <a:srcRect l="1649" r="1"/>
          <a:stretch>
            <a:fillRect/>
          </a:stretch>
        </p:blipFill>
        <p:spPr>
          <a:xfrm>
            <a:off x="6036296" y="4855635"/>
            <a:ext cx="4515440" cy="1252133"/>
          </a:xfrm>
          <a:prstGeom prst="rect">
            <a:avLst/>
          </a:prstGeom>
        </p:spPr>
      </p:pic>
      <p:sp>
        <p:nvSpPr>
          <p:cNvPr id="10" name="TextBox 9">
            <a:extLst>
              <a:ext uri="{FF2B5EF4-FFF2-40B4-BE49-F238E27FC236}">
                <a16:creationId xmlns:a16="http://schemas.microsoft.com/office/drawing/2014/main" id="{F57A35DB-E0B0-54DD-6195-B14075CC577D}"/>
              </a:ext>
            </a:extLst>
          </p:cNvPr>
          <p:cNvSpPr txBox="1"/>
          <p:nvPr/>
        </p:nvSpPr>
        <p:spPr>
          <a:xfrm>
            <a:off x="4779390" y="2184530"/>
            <a:ext cx="914400" cy="646331"/>
          </a:xfrm>
          <a:prstGeom prst="rect">
            <a:avLst/>
          </a:prstGeom>
          <a:noFill/>
        </p:spPr>
        <p:txBody>
          <a:bodyPr wrap="square" rtlCol="0">
            <a:spAutoFit/>
          </a:bodyPr>
          <a:lstStyle/>
          <a:p>
            <a:pPr algn="ctr"/>
            <a:r>
              <a:rPr lang="en-US" b="1" dirty="0"/>
              <a:t>ESC</a:t>
            </a:r>
          </a:p>
          <a:p>
            <a:pPr algn="ctr"/>
            <a:r>
              <a:rPr lang="en-US" b="1" dirty="0"/>
              <a:t>2023</a:t>
            </a:r>
          </a:p>
        </p:txBody>
      </p:sp>
      <p:sp>
        <p:nvSpPr>
          <p:cNvPr id="11" name="TextBox 10">
            <a:extLst>
              <a:ext uri="{FF2B5EF4-FFF2-40B4-BE49-F238E27FC236}">
                <a16:creationId xmlns:a16="http://schemas.microsoft.com/office/drawing/2014/main" id="{00FED531-A82D-57C6-5408-D120C4531F5A}"/>
              </a:ext>
            </a:extLst>
          </p:cNvPr>
          <p:cNvSpPr txBox="1"/>
          <p:nvPr/>
        </p:nvSpPr>
        <p:spPr>
          <a:xfrm>
            <a:off x="4773105" y="5137037"/>
            <a:ext cx="914400" cy="646331"/>
          </a:xfrm>
          <a:prstGeom prst="rect">
            <a:avLst/>
          </a:prstGeom>
          <a:noFill/>
        </p:spPr>
        <p:txBody>
          <a:bodyPr wrap="square" rtlCol="0">
            <a:spAutoFit/>
          </a:bodyPr>
          <a:lstStyle/>
          <a:p>
            <a:pPr algn="ctr"/>
            <a:r>
              <a:rPr lang="en-US" b="1" dirty="0"/>
              <a:t>ACC 2025</a:t>
            </a:r>
          </a:p>
        </p:txBody>
      </p:sp>
    </p:spTree>
    <p:extLst>
      <p:ext uri="{BB962C8B-B14F-4D97-AF65-F5344CB8AC3E}">
        <p14:creationId xmlns:p14="http://schemas.microsoft.com/office/powerpoint/2010/main" val="22770276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59821061-73AD-5C2E-D355-77A68A0709F8}"/>
              </a:ext>
            </a:extLst>
          </p:cNvPr>
          <p:cNvSpPr/>
          <p:nvPr/>
        </p:nvSpPr>
        <p:spPr>
          <a:xfrm>
            <a:off x="8316560" y="1295852"/>
            <a:ext cx="3164732" cy="5067112"/>
          </a:xfrm>
          <a:prstGeom prst="roundRect">
            <a:avLst/>
          </a:prstGeom>
          <a:solidFill>
            <a:schemeClr val="accent2">
              <a:lumMod val="20000"/>
              <a:lumOff val="80000"/>
            </a:schemeClr>
          </a:solidFill>
          <a:ln>
            <a:solidFill>
              <a:srgbClr val="EEEEE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85458C29-80DB-D887-7068-DB91BB8ECEF8}"/>
              </a:ext>
            </a:extLst>
          </p:cNvPr>
          <p:cNvSpPr/>
          <p:nvPr/>
        </p:nvSpPr>
        <p:spPr>
          <a:xfrm>
            <a:off x="4535824" y="1309659"/>
            <a:ext cx="3164732" cy="5067112"/>
          </a:xfrm>
          <a:prstGeom prst="roundRect">
            <a:avLst/>
          </a:prstGeom>
          <a:solidFill>
            <a:schemeClr val="accent5">
              <a:lumMod val="20000"/>
              <a:lumOff val="80000"/>
            </a:schemeClr>
          </a:solidFill>
          <a:ln>
            <a:solidFill>
              <a:srgbClr val="EEEEE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7D326FF1-F018-743B-660F-3A76E931D270}"/>
              </a:ext>
            </a:extLst>
          </p:cNvPr>
          <p:cNvSpPr/>
          <p:nvPr/>
        </p:nvSpPr>
        <p:spPr>
          <a:xfrm>
            <a:off x="755088" y="1295852"/>
            <a:ext cx="3164732" cy="5067112"/>
          </a:xfrm>
          <a:prstGeom prst="roundRect">
            <a:avLst/>
          </a:prstGeom>
          <a:solidFill>
            <a:schemeClr val="accent6">
              <a:lumMod val="20000"/>
              <a:lumOff val="80000"/>
            </a:schemeClr>
          </a:solidFill>
          <a:ln>
            <a:solidFill>
              <a:srgbClr val="EEEEE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53D551-D699-57CD-C747-F14915136FC6}"/>
              </a:ext>
            </a:extLst>
          </p:cNvPr>
          <p:cNvSpPr>
            <a:spLocks noGrp="1"/>
          </p:cNvSpPr>
          <p:nvPr>
            <p:ph type="title"/>
          </p:nvPr>
        </p:nvSpPr>
        <p:spPr/>
        <p:txBody>
          <a:bodyPr/>
          <a:lstStyle/>
          <a:p>
            <a:r>
              <a:rPr lang="en-US" dirty="0"/>
              <a:t>Which P2Y12 should I use?</a:t>
            </a:r>
          </a:p>
        </p:txBody>
      </p:sp>
      <p:sp>
        <p:nvSpPr>
          <p:cNvPr id="3" name="Content Placeholder 2">
            <a:extLst>
              <a:ext uri="{FF2B5EF4-FFF2-40B4-BE49-F238E27FC236}">
                <a16:creationId xmlns:a16="http://schemas.microsoft.com/office/drawing/2014/main" id="{463311CD-266C-8CED-3326-C81D9957C953}"/>
              </a:ext>
            </a:extLst>
          </p:cNvPr>
          <p:cNvSpPr>
            <a:spLocks noGrp="1"/>
          </p:cNvSpPr>
          <p:nvPr>
            <p:ph sz="half" idx="1"/>
          </p:nvPr>
        </p:nvSpPr>
        <p:spPr>
          <a:xfrm>
            <a:off x="755089" y="1690688"/>
            <a:ext cx="3081620" cy="4351338"/>
          </a:xfrm>
        </p:spPr>
        <p:txBody>
          <a:bodyPr>
            <a:normAutofit fontScale="92500"/>
          </a:bodyPr>
          <a:lstStyle/>
          <a:p>
            <a:r>
              <a:rPr lang="en-US" dirty="0"/>
              <a:t>Clopidogrel</a:t>
            </a:r>
          </a:p>
          <a:p>
            <a:pPr lvl="1"/>
            <a:r>
              <a:rPr lang="en-US" dirty="0"/>
              <a:t>Cost is an issue.</a:t>
            </a:r>
          </a:p>
          <a:p>
            <a:pPr lvl="1"/>
            <a:r>
              <a:rPr lang="en-US" dirty="0"/>
              <a:t>No plans for PCI</a:t>
            </a:r>
          </a:p>
          <a:p>
            <a:pPr lvl="1"/>
            <a:r>
              <a:rPr lang="en-US" dirty="0"/>
              <a:t>Another indication for anticoagulation. (preferred with DOAC).</a:t>
            </a:r>
          </a:p>
          <a:p>
            <a:pPr lvl="1"/>
            <a:endParaRPr lang="en-US" dirty="0"/>
          </a:p>
          <a:p>
            <a:pPr marL="457200" lvl="1" indent="0">
              <a:buNone/>
            </a:pPr>
            <a:r>
              <a:rPr lang="en-US" dirty="0"/>
              <a:t>* Variable metabolism/efficacy</a:t>
            </a:r>
          </a:p>
          <a:p>
            <a:pPr marL="457200" lvl="1" indent="0">
              <a:buNone/>
            </a:pPr>
            <a:r>
              <a:rPr lang="en-US" dirty="0"/>
              <a:t>* Avoid with CT surgery</a:t>
            </a:r>
          </a:p>
        </p:txBody>
      </p:sp>
      <p:sp>
        <p:nvSpPr>
          <p:cNvPr id="5" name="Content Placeholder 2">
            <a:extLst>
              <a:ext uri="{FF2B5EF4-FFF2-40B4-BE49-F238E27FC236}">
                <a16:creationId xmlns:a16="http://schemas.microsoft.com/office/drawing/2014/main" id="{1F1ABCBD-A3D5-A107-4780-3832359FDFBE}"/>
              </a:ext>
            </a:extLst>
          </p:cNvPr>
          <p:cNvSpPr txBox="1">
            <a:spLocks/>
          </p:cNvSpPr>
          <p:nvPr/>
        </p:nvSpPr>
        <p:spPr>
          <a:xfrm>
            <a:off x="4580205" y="1667546"/>
            <a:ext cx="3120351"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Ticagrelor</a:t>
            </a:r>
          </a:p>
          <a:p>
            <a:pPr lvl="1"/>
            <a:r>
              <a:rPr lang="en-US" dirty="0"/>
              <a:t>If PCI is planned (preferred)</a:t>
            </a:r>
          </a:p>
          <a:p>
            <a:pPr lvl="1"/>
            <a:r>
              <a:rPr lang="en-US" dirty="0"/>
              <a:t>If no PCI is planned (preferred)</a:t>
            </a:r>
          </a:p>
          <a:p>
            <a:pPr lvl="1"/>
            <a:r>
              <a:rPr lang="en-US" dirty="0"/>
              <a:t>If no indication for anticoagulation.</a:t>
            </a:r>
          </a:p>
          <a:p>
            <a:pPr lvl="1"/>
            <a:endParaRPr lang="en-US" dirty="0"/>
          </a:p>
          <a:p>
            <a:pPr marL="457200" lvl="1" indent="0">
              <a:buNone/>
            </a:pPr>
            <a:r>
              <a:rPr lang="en-US" dirty="0"/>
              <a:t>* Watch for dyspnea</a:t>
            </a:r>
          </a:p>
        </p:txBody>
      </p:sp>
      <p:sp>
        <p:nvSpPr>
          <p:cNvPr id="6" name="Content Placeholder 2">
            <a:extLst>
              <a:ext uri="{FF2B5EF4-FFF2-40B4-BE49-F238E27FC236}">
                <a16:creationId xmlns:a16="http://schemas.microsoft.com/office/drawing/2014/main" id="{8D9460CA-A2C6-DD61-C7FE-7FA110C0FE99}"/>
              </a:ext>
            </a:extLst>
          </p:cNvPr>
          <p:cNvSpPr txBox="1">
            <a:spLocks/>
          </p:cNvSpPr>
          <p:nvPr/>
        </p:nvSpPr>
        <p:spPr>
          <a:xfrm>
            <a:off x="8342053" y="1690688"/>
            <a:ext cx="335162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Prasugrel</a:t>
            </a:r>
          </a:p>
          <a:p>
            <a:pPr lvl="1"/>
            <a:r>
              <a:rPr lang="en-US" dirty="0"/>
              <a:t>If PCI is planned (preferred)</a:t>
            </a:r>
          </a:p>
          <a:p>
            <a:pPr lvl="1"/>
            <a:endParaRPr lang="en-US" dirty="0"/>
          </a:p>
          <a:p>
            <a:pPr lvl="1"/>
            <a:r>
              <a:rPr lang="en-US" dirty="0"/>
              <a:t>C/I:</a:t>
            </a:r>
          </a:p>
          <a:p>
            <a:pPr lvl="2"/>
            <a:r>
              <a:rPr lang="en-US" dirty="0"/>
              <a:t>Age &gt;75</a:t>
            </a:r>
          </a:p>
          <a:p>
            <a:pPr lvl="2"/>
            <a:r>
              <a:rPr lang="en-US" dirty="0"/>
              <a:t>Previous TIA/CVA</a:t>
            </a:r>
          </a:p>
          <a:p>
            <a:pPr lvl="2"/>
            <a:r>
              <a:rPr lang="en-US" dirty="0" err="1"/>
              <a:t>Wt</a:t>
            </a:r>
            <a:r>
              <a:rPr lang="en-US" dirty="0"/>
              <a:t> &lt;60 Kg</a:t>
            </a:r>
          </a:p>
          <a:p>
            <a:pPr lvl="2"/>
            <a:endParaRPr lang="en-US" dirty="0"/>
          </a:p>
          <a:p>
            <a:endParaRPr lang="en-US" dirty="0"/>
          </a:p>
        </p:txBody>
      </p:sp>
    </p:spTree>
    <p:extLst>
      <p:ext uri="{BB962C8B-B14F-4D97-AF65-F5344CB8AC3E}">
        <p14:creationId xmlns:p14="http://schemas.microsoft.com/office/powerpoint/2010/main" val="36677823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81EDB-391C-CF11-34D9-A1A0247C12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23E21E-4D51-D7C4-7FB4-29E98838FB9C}"/>
              </a:ext>
            </a:extLst>
          </p:cNvPr>
          <p:cNvSpPr>
            <a:spLocks noGrp="1"/>
          </p:cNvSpPr>
          <p:nvPr>
            <p:ph type="title"/>
          </p:nvPr>
        </p:nvSpPr>
        <p:spPr/>
        <p:txBody>
          <a:bodyPr/>
          <a:lstStyle/>
          <a:p>
            <a:r>
              <a:rPr lang="en-US" dirty="0"/>
              <a:t>Which P2Y12 should I use?</a:t>
            </a:r>
          </a:p>
        </p:txBody>
      </p:sp>
      <p:pic>
        <p:nvPicPr>
          <p:cNvPr id="9" name="Picture 8">
            <a:extLst>
              <a:ext uri="{FF2B5EF4-FFF2-40B4-BE49-F238E27FC236}">
                <a16:creationId xmlns:a16="http://schemas.microsoft.com/office/drawing/2014/main" id="{15DB9CA3-96F4-15C2-5A52-14A5206A2291}"/>
              </a:ext>
            </a:extLst>
          </p:cNvPr>
          <p:cNvPicPr>
            <a:picLocks noChangeAspect="1"/>
          </p:cNvPicPr>
          <p:nvPr/>
        </p:nvPicPr>
        <p:blipFill>
          <a:blip r:embed="rId2"/>
          <a:stretch>
            <a:fillRect/>
          </a:stretch>
        </p:blipFill>
        <p:spPr>
          <a:xfrm>
            <a:off x="437360" y="1222347"/>
            <a:ext cx="11317279" cy="5563376"/>
          </a:xfrm>
          <a:prstGeom prst="rect">
            <a:avLst/>
          </a:prstGeom>
        </p:spPr>
      </p:pic>
    </p:spTree>
    <p:extLst>
      <p:ext uri="{BB962C8B-B14F-4D97-AF65-F5344CB8AC3E}">
        <p14:creationId xmlns:p14="http://schemas.microsoft.com/office/powerpoint/2010/main" val="19534451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3" descr="Antithrombotic treatments in acute coronary syndrome: pharmacological targets.">
            <a:extLst>
              <a:ext uri="{FF2B5EF4-FFF2-40B4-BE49-F238E27FC236}">
                <a16:creationId xmlns:a16="http://schemas.microsoft.com/office/drawing/2014/main" id="{9C47D1CA-A614-E617-8D4E-70E57C850965}"/>
              </a:ext>
            </a:extLst>
          </p:cNvPr>
          <p:cNvPicPr>
            <a:picLocks noGrp="1" noChangeAspect="1"/>
          </p:cNvPicPr>
          <p:nvPr>
            <p:ph idx="1"/>
          </p:nvPr>
        </p:nvPicPr>
        <p:blipFill>
          <a:blip r:embed="rId2"/>
          <a:stretch>
            <a:fillRect/>
          </a:stretch>
        </p:blipFill>
        <p:spPr>
          <a:xfrm>
            <a:off x="3038828" y="159890"/>
            <a:ext cx="6182965" cy="6538220"/>
          </a:xfrm>
          <a:prstGeom prst="rect">
            <a:avLst/>
          </a:prstGeom>
        </p:spPr>
      </p:pic>
      <p:sp>
        <p:nvSpPr>
          <p:cNvPr id="7" name="TextBox 6">
            <a:extLst>
              <a:ext uri="{FF2B5EF4-FFF2-40B4-BE49-F238E27FC236}">
                <a16:creationId xmlns:a16="http://schemas.microsoft.com/office/drawing/2014/main" id="{69D9FF07-6F08-26F6-80DE-F71AA990AA69}"/>
              </a:ext>
            </a:extLst>
          </p:cNvPr>
          <p:cNvSpPr txBox="1"/>
          <p:nvPr/>
        </p:nvSpPr>
        <p:spPr>
          <a:xfrm>
            <a:off x="-94272" y="-131975"/>
            <a:ext cx="3176837" cy="7386638"/>
          </a:xfrm>
          <a:prstGeom prst="rect">
            <a:avLst/>
          </a:prstGeom>
          <a:noFill/>
        </p:spPr>
        <p:txBody>
          <a:bodyPr wrap="square" rtlCol="0">
            <a:spAutoFit/>
          </a:bodyPr>
          <a:lstStyle/>
          <a:p>
            <a:pPr algn="ctr"/>
            <a:r>
              <a:rPr lang="en-US" sz="2400" b="1" dirty="0"/>
              <a:t>Parenteral Agents:</a:t>
            </a:r>
          </a:p>
          <a:p>
            <a:pPr marL="285750" indent="-285750">
              <a:buFont typeface="Arial" panose="020B0604020202020204" pitchFamily="34" charset="0"/>
              <a:buChar char="•"/>
            </a:pPr>
            <a:r>
              <a:rPr lang="en-US" sz="1600" dirty="0"/>
              <a:t>UFH</a:t>
            </a:r>
          </a:p>
          <a:p>
            <a:pPr marL="742950" lvl="1" indent="-285750">
              <a:buFont typeface="Arial" panose="020B0604020202020204" pitchFamily="34" charset="0"/>
              <a:buChar char="•"/>
            </a:pPr>
            <a:r>
              <a:rPr lang="en-US" sz="1600" dirty="0"/>
              <a:t>Workhorse, especially if plan for PCI</a:t>
            </a:r>
          </a:p>
          <a:p>
            <a:pPr marL="742950" lvl="1" indent="-285750">
              <a:buFont typeface="Arial" panose="020B0604020202020204" pitchFamily="34" charset="0"/>
              <a:buChar char="•"/>
            </a:pPr>
            <a:r>
              <a:rPr lang="en-US" sz="1600" dirty="0"/>
              <a:t>Reduces ischemic events </a:t>
            </a:r>
            <a:r>
              <a:rPr lang="en-US" sz="1600" dirty="0">
                <a:solidFill>
                  <a:srgbClr val="00B050"/>
                </a:solidFill>
              </a:rPr>
              <a:t>(class 1)</a:t>
            </a:r>
          </a:p>
          <a:p>
            <a:pPr marL="742950" lvl="1"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LMWH</a:t>
            </a:r>
          </a:p>
          <a:p>
            <a:pPr marL="742950" lvl="1" indent="-285750">
              <a:buFont typeface="Arial" panose="020B0604020202020204" pitchFamily="34" charset="0"/>
              <a:buChar char="•"/>
            </a:pPr>
            <a:r>
              <a:rPr lang="en-US" sz="1600" dirty="0"/>
              <a:t>NSTE-ACS -&gt; Reduces ischemic events </a:t>
            </a:r>
            <a:r>
              <a:rPr lang="en-US" sz="1600" b="1" u="sng" dirty="0"/>
              <a:t>if no plan for PCI </a:t>
            </a:r>
            <a:r>
              <a:rPr lang="en-US" sz="1600" dirty="0">
                <a:solidFill>
                  <a:srgbClr val="00B050"/>
                </a:solidFill>
              </a:rPr>
              <a:t>(class 1)</a:t>
            </a:r>
          </a:p>
          <a:p>
            <a:pPr marL="742950" lvl="1" indent="-285750">
              <a:buFont typeface="Arial" panose="020B0604020202020204" pitchFamily="34" charset="0"/>
              <a:buChar char="•"/>
            </a:pPr>
            <a:r>
              <a:rPr lang="en-US" sz="1600" dirty="0"/>
              <a:t>STEMI -&gt; reduced ischemic events</a:t>
            </a:r>
            <a:r>
              <a:rPr lang="en-US" sz="1600" dirty="0">
                <a:solidFill>
                  <a:schemeClr val="accent2"/>
                </a:solidFill>
              </a:rPr>
              <a:t> (class 2b)</a:t>
            </a:r>
          </a:p>
          <a:p>
            <a:pPr lvl="1"/>
            <a:endParaRPr lang="en-US" sz="1600" dirty="0"/>
          </a:p>
          <a:p>
            <a:pPr marL="285750" indent="-285750">
              <a:buFont typeface="Arial" panose="020B0604020202020204" pitchFamily="34" charset="0"/>
              <a:buChar char="•"/>
            </a:pPr>
            <a:r>
              <a:rPr lang="en-US" sz="1600" dirty="0"/>
              <a:t>Bivalirudin</a:t>
            </a:r>
          </a:p>
          <a:p>
            <a:pPr marL="742950" lvl="1" indent="-285750">
              <a:buFont typeface="Arial" panose="020B0604020202020204" pitchFamily="34" charset="0"/>
              <a:buChar char="•"/>
            </a:pPr>
            <a:r>
              <a:rPr lang="en-US" sz="1600" dirty="0"/>
              <a:t>STEMI -&gt; Reduces mortality and bleeding </a:t>
            </a:r>
            <a:r>
              <a:rPr lang="en-US" sz="1600" dirty="0">
                <a:solidFill>
                  <a:srgbClr val="00B050"/>
                </a:solidFill>
              </a:rPr>
              <a:t>(class 1) </a:t>
            </a:r>
          </a:p>
          <a:p>
            <a:pPr marL="742950" lvl="1" indent="-285750">
              <a:buFont typeface="Arial" panose="020B0604020202020204" pitchFamily="34" charset="0"/>
              <a:buChar char="•"/>
            </a:pPr>
            <a:r>
              <a:rPr lang="en-US" sz="1600" dirty="0"/>
              <a:t>NSTE-ACS</a:t>
            </a:r>
            <a:r>
              <a:rPr lang="en-US" sz="1600" dirty="0">
                <a:solidFill>
                  <a:schemeClr val="accent2"/>
                </a:solidFill>
              </a:rPr>
              <a:t> (class 2b)</a:t>
            </a:r>
          </a:p>
          <a:p>
            <a:pPr marL="742950" lvl="1" indent="-285750">
              <a:buFont typeface="Arial" panose="020B0604020202020204" pitchFamily="34" charset="0"/>
              <a:buChar char="•"/>
            </a:pPr>
            <a:r>
              <a:rPr lang="en-US" sz="1600" dirty="0"/>
              <a:t>High cost</a:t>
            </a:r>
          </a:p>
          <a:p>
            <a:pPr marL="742950" lvl="1" indent="-285750">
              <a:buFont typeface="Arial" panose="020B0604020202020204" pitchFamily="34" charset="0"/>
              <a:buChar char="•"/>
            </a:pPr>
            <a:r>
              <a:rPr lang="en-US" sz="1600" dirty="0"/>
              <a:t>Higher stent thrombosis</a:t>
            </a:r>
          </a:p>
          <a:p>
            <a:pPr marL="742950" lvl="1"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Fondaparinux</a:t>
            </a:r>
          </a:p>
          <a:p>
            <a:pPr marL="742950" lvl="1" indent="-285750">
              <a:buFont typeface="Arial" panose="020B0604020202020204" pitchFamily="34" charset="0"/>
              <a:buChar char="•"/>
            </a:pPr>
            <a:r>
              <a:rPr lang="en-US" sz="1600" dirty="0"/>
              <a:t>NSTE-ACS -&gt; Reduces ischemic events if </a:t>
            </a:r>
            <a:r>
              <a:rPr lang="en-US" sz="1600" b="1" u="sng" dirty="0"/>
              <a:t>no plan for PCI </a:t>
            </a:r>
            <a:r>
              <a:rPr lang="en-US" sz="1600" dirty="0">
                <a:solidFill>
                  <a:srgbClr val="00B050"/>
                </a:solidFill>
              </a:rPr>
              <a:t>(class 1)</a:t>
            </a:r>
            <a:endParaRPr lang="en-US" sz="1600" b="1" u="sng" dirty="0"/>
          </a:p>
          <a:p>
            <a:pPr marL="742950" lvl="1" indent="-285750">
              <a:buFont typeface="Arial" panose="020B0604020202020204" pitchFamily="34" charset="0"/>
              <a:buChar char="•"/>
            </a:pPr>
            <a:r>
              <a:rPr lang="en-US" sz="1600" dirty="0"/>
              <a:t>STEMI -&gt; High risk of stent thrombosis!!! </a:t>
            </a:r>
            <a:r>
              <a:rPr lang="en-US" sz="1600" dirty="0">
                <a:solidFill>
                  <a:srgbClr val="FF0000"/>
                </a:solidFill>
              </a:rPr>
              <a:t>(class 3)</a:t>
            </a:r>
            <a:r>
              <a:rPr lang="en-US" sz="1600" dirty="0"/>
              <a:t> </a:t>
            </a:r>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DD143CDA-33A7-E09B-C2FE-ABC001280439}"/>
              </a:ext>
            </a:extLst>
          </p:cNvPr>
          <p:cNvSpPr txBox="1"/>
          <p:nvPr/>
        </p:nvSpPr>
        <p:spPr>
          <a:xfrm>
            <a:off x="9221793" y="0"/>
            <a:ext cx="3084134" cy="4893647"/>
          </a:xfrm>
          <a:prstGeom prst="rect">
            <a:avLst/>
          </a:prstGeom>
          <a:noFill/>
        </p:spPr>
        <p:txBody>
          <a:bodyPr wrap="square" rtlCol="0">
            <a:spAutoFit/>
          </a:bodyPr>
          <a:lstStyle/>
          <a:p>
            <a:pPr algn="ctr"/>
            <a:r>
              <a:rPr lang="en-US" sz="2400" b="1" dirty="0"/>
              <a:t>GP IIb/IIIa:</a:t>
            </a:r>
          </a:p>
          <a:p>
            <a:pPr marL="285750" indent="-285750">
              <a:buFont typeface="Arial" panose="020B0604020202020204" pitchFamily="34" charset="0"/>
              <a:buChar char="•"/>
            </a:pPr>
            <a:r>
              <a:rPr lang="en-US" sz="2400" dirty="0"/>
              <a:t>When to use?</a:t>
            </a:r>
          </a:p>
          <a:p>
            <a:endParaRPr lang="en-US" sz="2400" dirty="0"/>
          </a:p>
          <a:p>
            <a:pPr marL="285750" indent="-285750">
              <a:buFont typeface="Arial" panose="020B0604020202020204" pitchFamily="34" charset="0"/>
              <a:buChar char="•"/>
            </a:pPr>
            <a:r>
              <a:rPr lang="en-US" sz="2400" dirty="0"/>
              <a:t>PCI is performed and: </a:t>
            </a:r>
            <a:r>
              <a:rPr lang="en-US" sz="2400" dirty="0">
                <a:solidFill>
                  <a:srgbClr val="FFC000"/>
                </a:solidFill>
              </a:rPr>
              <a:t>(class 2a)</a:t>
            </a:r>
            <a:endParaRPr lang="en-US" sz="2400" dirty="0"/>
          </a:p>
          <a:p>
            <a:pPr marL="742950" lvl="1" indent="-285750">
              <a:buFont typeface="Arial" panose="020B0604020202020204" pitchFamily="34" charset="0"/>
              <a:buChar char="•"/>
            </a:pPr>
            <a:r>
              <a:rPr lang="en-US" sz="2400" dirty="0"/>
              <a:t>High thrombus burden</a:t>
            </a:r>
          </a:p>
          <a:p>
            <a:pPr marL="742950" lvl="1" indent="-285750">
              <a:buFont typeface="Arial" panose="020B0604020202020204" pitchFamily="34" charset="0"/>
              <a:buChar char="•"/>
            </a:pPr>
            <a:r>
              <a:rPr lang="en-US" sz="2400" dirty="0"/>
              <a:t>No reflow</a:t>
            </a:r>
          </a:p>
          <a:p>
            <a:pPr marL="742950" lvl="1" indent="-285750">
              <a:buFont typeface="Arial" panose="020B0604020202020204" pitchFamily="34" charset="0"/>
              <a:buChar char="•"/>
            </a:pPr>
            <a:r>
              <a:rPr lang="en-US" sz="2400" dirty="0"/>
              <a:t>Slow reflow</a:t>
            </a:r>
          </a:p>
          <a:p>
            <a:pPr lvl="1"/>
            <a:endParaRPr lang="en-US" sz="2400" dirty="0"/>
          </a:p>
          <a:p>
            <a:pPr marL="285750" indent="-285750">
              <a:buFont typeface="Arial" panose="020B0604020202020204" pitchFamily="34" charset="0"/>
              <a:buChar char="•"/>
            </a:pPr>
            <a:r>
              <a:rPr lang="en-US" sz="2400" dirty="0"/>
              <a:t>Improves procedural success and reduces infarct size.</a:t>
            </a:r>
          </a:p>
        </p:txBody>
      </p:sp>
    </p:spTree>
    <p:extLst>
      <p:ext uri="{BB962C8B-B14F-4D97-AF65-F5344CB8AC3E}">
        <p14:creationId xmlns:p14="http://schemas.microsoft.com/office/powerpoint/2010/main" val="16490392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3CF58CF-84F0-A701-F860-BFE31509F8C1}"/>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72C82359-2536-2D5C-9935-AD7725A56DA4}"/>
              </a:ext>
            </a:extLst>
          </p:cNvPr>
          <p:cNvPicPr>
            <a:picLocks noChangeAspect="1"/>
          </p:cNvPicPr>
          <p:nvPr/>
        </p:nvPicPr>
        <p:blipFill>
          <a:blip r:embed="rId2"/>
          <a:stretch>
            <a:fillRect/>
          </a:stretch>
        </p:blipFill>
        <p:spPr>
          <a:xfrm>
            <a:off x="466999" y="0"/>
            <a:ext cx="11258002" cy="6858000"/>
          </a:xfrm>
          <a:prstGeom prst="rect">
            <a:avLst/>
          </a:prstGeom>
        </p:spPr>
      </p:pic>
    </p:spTree>
    <p:extLst>
      <p:ext uri="{BB962C8B-B14F-4D97-AF65-F5344CB8AC3E}">
        <p14:creationId xmlns:p14="http://schemas.microsoft.com/office/powerpoint/2010/main" val="22897970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D0C7A-0245-65C5-A2C6-286780D3500D}"/>
              </a:ext>
            </a:extLst>
          </p:cNvPr>
          <p:cNvSpPr>
            <a:spLocks noGrp="1"/>
          </p:cNvSpPr>
          <p:nvPr>
            <p:ph type="title"/>
          </p:nvPr>
        </p:nvSpPr>
        <p:spPr/>
        <p:txBody>
          <a:bodyPr/>
          <a:lstStyle/>
          <a:p>
            <a:r>
              <a:rPr lang="en-US" dirty="0">
                <a:ea typeface="Calibri Light"/>
                <a:cs typeface="Calibri Light"/>
              </a:rPr>
              <a:t>Question 6:</a:t>
            </a:r>
            <a:endParaRPr lang="en-US" dirty="0"/>
          </a:p>
        </p:txBody>
      </p:sp>
      <p:sp>
        <p:nvSpPr>
          <p:cNvPr id="3" name="Content Placeholder 2">
            <a:extLst>
              <a:ext uri="{FF2B5EF4-FFF2-40B4-BE49-F238E27FC236}">
                <a16:creationId xmlns:a16="http://schemas.microsoft.com/office/drawing/2014/main" id="{EAF0FF15-B019-F7F6-685F-F234A86ACED5}"/>
              </a:ext>
            </a:extLst>
          </p:cNvPr>
          <p:cNvSpPr>
            <a:spLocks noGrp="1"/>
          </p:cNvSpPr>
          <p:nvPr>
            <p:ph sz="half" idx="1"/>
          </p:nvPr>
        </p:nvSpPr>
        <p:spPr/>
        <p:txBody>
          <a:bodyPr>
            <a:normAutofit fontScale="92500" lnSpcReduction="20000"/>
          </a:bodyPr>
          <a:lstStyle/>
          <a:p>
            <a:r>
              <a:rPr lang="en-US" dirty="0"/>
              <a:t>Our patient was found to have severe subtotal occlusion of the RCA and received a single DES. He has no signs or symptoms of heart failure. You ordered a TTE which demonstrated LVEF 39%. He currently is on ASA 81mg QD, Ticagrelor 75mg QD, metoprolol ER 25mg QD and rosuvastatin 40mg QD. BP 125/75, HR 65 and he has stable renal function and creatinine </a:t>
            </a:r>
          </a:p>
          <a:p>
            <a:r>
              <a:rPr lang="en-US" dirty="0"/>
              <a:t>What needs to be done prior to D/C?</a:t>
            </a:r>
          </a:p>
        </p:txBody>
      </p:sp>
      <p:sp>
        <p:nvSpPr>
          <p:cNvPr id="4" name="Content Placeholder 3">
            <a:extLst>
              <a:ext uri="{FF2B5EF4-FFF2-40B4-BE49-F238E27FC236}">
                <a16:creationId xmlns:a16="http://schemas.microsoft.com/office/drawing/2014/main" id="{73AD8F37-0425-01DC-E154-2BBB063B9DA0}"/>
              </a:ext>
            </a:extLst>
          </p:cNvPr>
          <p:cNvSpPr>
            <a:spLocks noGrp="1"/>
          </p:cNvSpPr>
          <p:nvPr>
            <p:ph sz="half" idx="2"/>
          </p:nvPr>
        </p:nvSpPr>
        <p:spPr/>
        <p:txBody>
          <a:bodyPr vert="horz" lIns="91440" tIns="45720" rIns="91440" bIns="45720" rtlCol="0" anchor="t">
            <a:normAutofit fontScale="92500" lnSpcReduction="20000"/>
          </a:bodyPr>
          <a:lstStyle/>
          <a:p>
            <a:pPr marL="514350" indent="-514350">
              <a:buAutoNum type="alphaUcPeriod"/>
            </a:pPr>
            <a:r>
              <a:rPr lang="en-US" dirty="0">
                <a:ea typeface="Calibri" panose="020F0502020204030204"/>
                <a:cs typeface="Calibri" panose="020F0502020204030204"/>
              </a:rPr>
              <a:t>Start lisinopril 5mg QD</a:t>
            </a:r>
          </a:p>
          <a:p>
            <a:pPr marL="514350" indent="-514350">
              <a:buAutoNum type="alphaUcPeriod"/>
            </a:pPr>
            <a:r>
              <a:rPr lang="en-US" dirty="0">
                <a:ea typeface="Calibri" panose="020F0502020204030204"/>
                <a:cs typeface="Calibri" panose="020F0502020204030204"/>
              </a:rPr>
              <a:t>Start Entresto 24mg/26mg BID</a:t>
            </a:r>
          </a:p>
          <a:p>
            <a:pPr marL="514350" indent="-514350">
              <a:buAutoNum type="alphaUcPeriod"/>
            </a:pPr>
            <a:r>
              <a:rPr lang="en-US" dirty="0">
                <a:ea typeface="Calibri" panose="020F0502020204030204"/>
                <a:cs typeface="Calibri" panose="020F0502020204030204"/>
              </a:rPr>
              <a:t>Send a referral for cardiac rehab and encourage physical exertion and return to work.</a:t>
            </a:r>
          </a:p>
          <a:p>
            <a:pPr marL="514350" indent="-514350">
              <a:buAutoNum type="alphaUcPeriod"/>
            </a:pPr>
            <a:r>
              <a:rPr lang="en-US" dirty="0">
                <a:ea typeface="Calibri" panose="020F0502020204030204"/>
                <a:cs typeface="Calibri" panose="020F0502020204030204"/>
              </a:rPr>
              <a:t>Prescribe nitroglycerin SLG tabs to be used for recurrent chest pain.</a:t>
            </a:r>
          </a:p>
          <a:p>
            <a:pPr marL="514350" indent="-514350">
              <a:buAutoNum type="alphaUcPeriod"/>
            </a:pPr>
            <a:r>
              <a:rPr lang="en-US" dirty="0">
                <a:ea typeface="Calibri" panose="020F0502020204030204"/>
                <a:cs typeface="Calibri" panose="020F0502020204030204"/>
              </a:rPr>
              <a:t>Administer flu-shot if not up to date.</a:t>
            </a:r>
          </a:p>
          <a:p>
            <a:pPr marL="514350" indent="-514350">
              <a:buAutoNum type="alphaUcPeriod"/>
            </a:pPr>
            <a:r>
              <a:rPr lang="en-US" dirty="0">
                <a:ea typeface="Calibri" panose="020F0502020204030204"/>
                <a:cs typeface="Calibri" panose="020F0502020204030204"/>
              </a:rPr>
              <a:t>A, C, D, E</a:t>
            </a:r>
          </a:p>
          <a:p>
            <a:pPr marL="514350" indent="-514350">
              <a:buAutoNum type="alphaUcPeriod"/>
            </a:pPr>
            <a:r>
              <a:rPr lang="en-US" dirty="0">
                <a:ea typeface="Calibri" panose="020F0502020204030204"/>
                <a:cs typeface="Calibri" panose="020F0502020204030204"/>
              </a:rPr>
              <a:t>B, C, D, E</a:t>
            </a:r>
          </a:p>
          <a:p>
            <a:pPr marL="514350" indent="-514350">
              <a:buAutoNum type="alphaUcPeriod"/>
            </a:pPr>
            <a:endParaRPr lang="en-US" dirty="0">
              <a:ea typeface="Calibri" panose="020F0502020204030204"/>
              <a:cs typeface="Calibri" panose="020F0502020204030204"/>
            </a:endParaRPr>
          </a:p>
        </p:txBody>
      </p:sp>
    </p:spTree>
    <p:extLst>
      <p:ext uri="{BB962C8B-B14F-4D97-AF65-F5344CB8AC3E}">
        <p14:creationId xmlns:p14="http://schemas.microsoft.com/office/powerpoint/2010/main" val="8672299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3833E-DE69-17A5-26E4-AEA54F193F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05D4A5-1D48-E53E-079A-825621736BF4}"/>
              </a:ext>
            </a:extLst>
          </p:cNvPr>
          <p:cNvSpPr>
            <a:spLocks noGrp="1"/>
          </p:cNvSpPr>
          <p:nvPr>
            <p:ph type="title"/>
          </p:nvPr>
        </p:nvSpPr>
        <p:spPr/>
        <p:txBody>
          <a:bodyPr/>
          <a:lstStyle/>
          <a:p>
            <a:r>
              <a:rPr lang="en-US" dirty="0">
                <a:ea typeface="Calibri Light"/>
                <a:cs typeface="Calibri Light"/>
              </a:rPr>
              <a:t>Question 6:</a:t>
            </a:r>
            <a:endParaRPr lang="en-US" dirty="0"/>
          </a:p>
        </p:txBody>
      </p:sp>
      <p:sp>
        <p:nvSpPr>
          <p:cNvPr id="3" name="Content Placeholder 2">
            <a:extLst>
              <a:ext uri="{FF2B5EF4-FFF2-40B4-BE49-F238E27FC236}">
                <a16:creationId xmlns:a16="http://schemas.microsoft.com/office/drawing/2014/main" id="{8085F3B4-0EF2-D22E-4EF6-FB7714B40561}"/>
              </a:ext>
            </a:extLst>
          </p:cNvPr>
          <p:cNvSpPr>
            <a:spLocks noGrp="1"/>
          </p:cNvSpPr>
          <p:nvPr>
            <p:ph sz="half" idx="1"/>
          </p:nvPr>
        </p:nvSpPr>
        <p:spPr/>
        <p:txBody>
          <a:bodyPr>
            <a:normAutofit fontScale="92500" lnSpcReduction="20000"/>
          </a:bodyPr>
          <a:lstStyle/>
          <a:p>
            <a:r>
              <a:rPr lang="en-US" dirty="0"/>
              <a:t>Our patient was found to have severe subtotal occlusion of the RCA and received a single DES. He has no signs or symptoms of heart failure. You ordered a TTE which demonstrated LVEF 39%. He currently is on ASA 81mg QD, Ticagrelor 75mg QD, metoprolol ER 25mg QD and rosuvastatin 40mg QD. BP 125/75, HR 65 and he has stable renal function and creatinine </a:t>
            </a:r>
          </a:p>
          <a:p>
            <a:r>
              <a:rPr lang="en-US" dirty="0"/>
              <a:t>What needs to be done prior to D/C?</a:t>
            </a:r>
          </a:p>
        </p:txBody>
      </p:sp>
      <p:sp>
        <p:nvSpPr>
          <p:cNvPr id="4" name="Content Placeholder 3">
            <a:extLst>
              <a:ext uri="{FF2B5EF4-FFF2-40B4-BE49-F238E27FC236}">
                <a16:creationId xmlns:a16="http://schemas.microsoft.com/office/drawing/2014/main" id="{53101926-7C2E-FF60-3066-23AF5E965B1D}"/>
              </a:ext>
            </a:extLst>
          </p:cNvPr>
          <p:cNvSpPr>
            <a:spLocks noGrp="1"/>
          </p:cNvSpPr>
          <p:nvPr>
            <p:ph sz="half" idx="2"/>
          </p:nvPr>
        </p:nvSpPr>
        <p:spPr/>
        <p:txBody>
          <a:bodyPr vert="horz" lIns="91440" tIns="45720" rIns="91440" bIns="45720" rtlCol="0" anchor="t">
            <a:normAutofit fontScale="92500" lnSpcReduction="20000"/>
          </a:bodyPr>
          <a:lstStyle/>
          <a:p>
            <a:pPr marL="514350" indent="-514350">
              <a:buAutoNum type="alphaUcPeriod"/>
            </a:pPr>
            <a:r>
              <a:rPr lang="en-US" dirty="0">
                <a:ea typeface="Calibri" panose="020F0502020204030204"/>
                <a:cs typeface="Calibri" panose="020F0502020204030204"/>
              </a:rPr>
              <a:t>Start lisinopril 5mg QD</a:t>
            </a:r>
          </a:p>
          <a:p>
            <a:pPr marL="514350" indent="-514350">
              <a:buAutoNum type="alphaUcPeriod"/>
            </a:pPr>
            <a:r>
              <a:rPr lang="en-US" dirty="0">
                <a:ea typeface="Calibri" panose="020F0502020204030204"/>
                <a:cs typeface="Calibri" panose="020F0502020204030204"/>
              </a:rPr>
              <a:t>Start Entresto 24mg/26mg BID</a:t>
            </a:r>
          </a:p>
          <a:p>
            <a:pPr marL="514350" indent="-514350">
              <a:buAutoNum type="alphaUcPeriod"/>
            </a:pPr>
            <a:r>
              <a:rPr lang="en-US" dirty="0">
                <a:ea typeface="Calibri" panose="020F0502020204030204"/>
                <a:cs typeface="Calibri" panose="020F0502020204030204"/>
              </a:rPr>
              <a:t>Send a referral for cardiac rehab and encourage physical exertion and return to work.</a:t>
            </a:r>
          </a:p>
          <a:p>
            <a:pPr marL="514350" indent="-514350">
              <a:buAutoNum type="alphaUcPeriod"/>
            </a:pPr>
            <a:r>
              <a:rPr lang="en-US" dirty="0">
                <a:ea typeface="Calibri" panose="020F0502020204030204"/>
                <a:cs typeface="Calibri" panose="020F0502020204030204"/>
              </a:rPr>
              <a:t>Prescribe nitroglycerin SLG tabs to be used for recurrent chest pain.</a:t>
            </a:r>
          </a:p>
          <a:p>
            <a:pPr marL="514350" indent="-514350">
              <a:buAutoNum type="alphaUcPeriod"/>
            </a:pPr>
            <a:r>
              <a:rPr lang="en-US" dirty="0">
                <a:ea typeface="Calibri" panose="020F0502020204030204"/>
                <a:cs typeface="Calibri" panose="020F0502020204030204"/>
              </a:rPr>
              <a:t>Administer flu-shot if not up to date.</a:t>
            </a:r>
          </a:p>
          <a:p>
            <a:pPr marL="514350" indent="-514350">
              <a:buAutoNum type="alphaUcPeriod"/>
            </a:pPr>
            <a:r>
              <a:rPr lang="en-US" b="1" dirty="0">
                <a:solidFill>
                  <a:srgbClr val="FF0000"/>
                </a:solidFill>
                <a:ea typeface="Calibri" panose="020F0502020204030204"/>
                <a:cs typeface="Calibri" panose="020F0502020204030204"/>
              </a:rPr>
              <a:t>A, C, D, E</a:t>
            </a:r>
          </a:p>
          <a:p>
            <a:pPr marL="514350" indent="-514350">
              <a:buAutoNum type="alphaUcPeriod"/>
            </a:pPr>
            <a:r>
              <a:rPr lang="en-US" dirty="0">
                <a:ea typeface="Calibri" panose="020F0502020204030204"/>
                <a:cs typeface="Calibri" panose="020F0502020204030204"/>
              </a:rPr>
              <a:t>B, C, D, E</a:t>
            </a:r>
          </a:p>
          <a:p>
            <a:pPr marL="514350" indent="-514350">
              <a:buAutoNum type="alphaUcPeriod"/>
            </a:pPr>
            <a:endParaRPr lang="en-US" dirty="0">
              <a:ea typeface="Calibri" panose="020F0502020204030204"/>
              <a:cs typeface="Calibri" panose="020F0502020204030204"/>
            </a:endParaRPr>
          </a:p>
        </p:txBody>
      </p:sp>
      <p:sp>
        <p:nvSpPr>
          <p:cNvPr id="5" name="TextBox 4">
            <a:extLst>
              <a:ext uri="{FF2B5EF4-FFF2-40B4-BE49-F238E27FC236}">
                <a16:creationId xmlns:a16="http://schemas.microsoft.com/office/drawing/2014/main" id="{295E4285-702B-0103-56F0-A71F084D35B2}"/>
              </a:ext>
            </a:extLst>
          </p:cNvPr>
          <p:cNvSpPr txBox="1"/>
          <p:nvPr/>
        </p:nvSpPr>
        <p:spPr>
          <a:xfrm>
            <a:off x="9851010" y="490194"/>
            <a:ext cx="2121031" cy="646331"/>
          </a:xfrm>
          <a:prstGeom prst="rect">
            <a:avLst/>
          </a:prstGeom>
          <a:noFill/>
        </p:spPr>
        <p:txBody>
          <a:bodyPr wrap="square" rtlCol="0">
            <a:spAutoFit/>
          </a:bodyPr>
          <a:lstStyle/>
          <a:p>
            <a:pPr algn="ctr"/>
            <a:r>
              <a:rPr lang="en-US" dirty="0"/>
              <a:t>Stage B HF. Entresto isn’t indicated.</a:t>
            </a:r>
          </a:p>
        </p:txBody>
      </p:sp>
      <p:cxnSp>
        <p:nvCxnSpPr>
          <p:cNvPr id="7" name="Straight Arrow Connector 6">
            <a:extLst>
              <a:ext uri="{FF2B5EF4-FFF2-40B4-BE49-F238E27FC236}">
                <a16:creationId xmlns:a16="http://schemas.microsoft.com/office/drawing/2014/main" id="{52300A95-D79A-3656-3953-756A1D765BE7}"/>
              </a:ext>
            </a:extLst>
          </p:cNvPr>
          <p:cNvCxnSpPr/>
          <p:nvPr/>
        </p:nvCxnSpPr>
        <p:spPr>
          <a:xfrm flipH="1">
            <a:off x="10765410" y="1291472"/>
            <a:ext cx="443060" cy="8672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08663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0E758F-C5B8-1E23-8C4B-7976C38593A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A5F1FA7-701F-85A9-98E7-540428A96C38}"/>
              </a:ext>
            </a:extLst>
          </p:cNvPr>
          <p:cNvSpPr>
            <a:spLocks noGrp="1"/>
          </p:cNvSpPr>
          <p:nvPr>
            <p:ph type="title"/>
          </p:nvPr>
        </p:nvSpPr>
        <p:spPr/>
        <p:txBody>
          <a:bodyPr/>
          <a:lstStyle/>
          <a:p>
            <a:r>
              <a:rPr lang="en-US" dirty="0">
                <a:ea typeface="Calibri Light"/>
                <a:cs typeface="Calibri Light"/>
              </a:rPr>
              <a:t>Pre-discharge Checklist for ACS (take a            )</a:t>
            </a:r>
            <a:endParaRPr lang="en-US" dirty="0"/>
          </a:p>
        </p:txBody>
      </p:sp>
      <p:sp>
        <p:nvSpPr>
          <p:cNvPr id="3" name="Content Placeholder 2">
            <a:extLst>
              <a:ext uri="{FF2B5EF4-FFF2-40B4-BE49-F238E27FC236}">
                <a16:creationId xmlns:a16="http://schemas.microsoft.com/office/drawing/2014/main" id="{829C5E93-C01E-5A61-EBF9-0AA329ABF4EF}"/>
              </a:ext>
            </a:extLst>
          </p:cNvPr>
          <p:cNvSpPr>
            <a:spLocks noGrp="1"/>
          </p:cNvSpPr>
          <p:nvPr>
            <p:ph sz="half" idx="1"/>
          </p:nvPr>
        </p:nvSpPr>
        <p:spPr>
          <a:xfrm>
            <a:off x="537328" y="1825625"/>
            <a:ext cx="5482472" cy="4351338"/>
          </a:xfrm>
        </p:spPr>
        <p:txBody>
          <a:bodyPr vert="horz" lIns="91440" tIns="45720" rIns="91440" bIns="45720" rtlCol="0" anchor="t">
            <a:normAutofit fontScale="77500" lnSpcReduction="20000"/>
          </a:bodyPr>
          <a:lstStyle/>
          <a:p>
            <a:r>
              <a:rPr lang="en-US" dirty="0">
                <a:ea typeface="Calibri"/>
                <a:cs typeface="Calibri"/>
              </a:rPr>
              <a:t>ASA 81mg daily (indefinitely) </a:t>
            </a:r>
            <a:r>
              <a:rPr lang="en-US" dirty="0">
                <a:solidFill>
                  <a:srgbClr val="00B050"/>
                </a:solidFill>
              </a:rPr>
              <a:t>(class 1)</a:t>
            </a:r>
            <a:endParaRPr lang="en-US" dirty="0">
              <a:ea typeface="Calibri"/>
              <a:cs typeface="Calibri"/>
            </a:endParaRPr>
          </a:p>
          <a:p>
            <a:r>
              <a:rPr lang="en-US" dirty="0">
                <a:ea typeface="Calibri"/>
                <a:cs typeface="Calibri"/>
              </a:rPr>
              <a:t>P2Y12 inhibitor (at least 12 months) </a:t>
            </a:r>
            <a:r>
              <a:rPr lang="en-US" dirty="0">
                <a:solidFill>
                  <a:srgbClr val="00B050"/>
                </a:solidFill>
              </a:rPr>
              <a:t>(class 1)</a:t>
            </a:r>
          </a:p>
          <a:p>
            <a:pPr lvl="1"/>
            <a:r>
              <a:rPr lang="en-US" dirty="0">
                <a:ea typeface="Calibri"/>
                <a:cs typeface="Calibri"/>
              </a:rPr>
              <a:t>Can D/C ASA at 1 month to reduce bleeding risk </a:t>
            </a:r>
            <a:r>
              <a:rPr lang="en-US" dirty="0">
                <a:solidFill>
                  <a:srgbClr val="00B050"/>
                </a:solidFill>
              </a:rPr>
              <a:t>(class 1)</a:t>
            </a:r>
            <a:endParaRPr lang="en-US" dirty="0">
              <a:ea typeface="Calibri"/>
              <a:cs typeface="Calibri"/>
            </a:endParaRPr>
          </a:p>
          <a:p>
            <a:r>
              <a:rPr lang="en-US" dirty="0">
                <a:ea typeface="Calibri"/>
                <a:cs typeface="Calibri"/>
              </a:rPr>
              <a:t>High intensity atorvastatin 40-80mg or rosuvastatin 20-40mg (indefinitely). </a:t>
            </a:r>
            <a:r>
              <a:rPr lang="en-US" dirty="0">
                <a:solidFill>
                  <a:srgbClr val="00B050"/>
                </a:solidFill>
              </a:rPr>
              <a:t>(class 1)</a:t>
            </a:r>
            <a:endParaRPr lang="en-US" dirty="0">
              <a:ea typeface="Calibri"/>
              <a:cs typeface="Calibri"/>
            </a:endParaRPr>
          </a:p>
          <a:p>
            <a:pPr lvl="1"/>
            <a:r>
              <a:rPr lang="en-US" dirty="0">
                <a:ea typeface="Calibri"/>
                <a:cs typeface="Calibri"/>
              </a:rPr>
              <a:t>Repeat lipids in 4-8 weeks </a:t>
            </a:r>
            <a:r>
              <a:rPr lang="en-US" dirty="0">
                <a:solidFill>
                  <a:srgbClr val="00B050"/>
                </a:solidFill>
              </a:rPr>
              <a:t>(class 1)</a:t>
            </a:r>
            <a:endParaRPr lang="en-US" dirty="0">
              <a:ea typeface="Calibri"/>
              <a:cs typeface="Calibri"/>
            </a:endParaRPr>
          </a:p>
          <a:p>
            <a:pPr lvl="1"/>
            <a:r>
              <a:rPr lang="en-US" dirty="0">
                <a:ea typeface="Calibri"/>
                <a:cs typeface="Calibri"/>
              </a:rPr>
              <a:t>Can add non-statin agent</a:t>
            </a:r>
          </a:p>
          <a:p>
            <a:pPr lvl="1"/>
            <a:r>
              <a:rPr lang="en-US" dirty="0">
                <a:ea typeface="Calibri"/>
                <a:cs typeface="Calibri"/>
              </a:rPr>
              <a:t>Goal LDL &lt;55 </a:t>
            </a:r>
            <a:r>
              <a:rPr lang="en-US" dirty="0">
                <a:solidFill>
                  <a:srgbClr val="00B050"/>
                </a:solidFill>
              </a:rPr>
              <a:t>(class 1)</a:t>
            </a:r>
            <a:endParaRPr lang="en-US" dirty="0">
              <a:ea typeface="Calibri"/>
              <a:cs typeface="Calibri"/>
            </a:endParaRPr>
          </a:p>
          <a:p>
            <a:r>
              <a:rPr lang="en-US" dirty="0">
                <a:ea typeface="Calibri"/>
                <a:cs typeface="Calibri"/>
              </a:rPr>
              <a:t>Beta blocker within 24 </a:t>
            </a:r>
            <a:r>
              <a:rPr lang="en-US" dirty="0" err="1">
                <a:ea typeface="Calibri"/>
                <a:cs typeface="Calibri"/>
              </a:rPr>
              <a:t>hrs</a:t>
            </a:r>
            <a:r>
              <a:rPr lang="en-US" dirty="0">
                <a:ea typeface="Calibri"/>
                <a:cs typeface="Calibri"/>
              </a:rPr>
              <a:t> </a:t>
            </a:r>
            <a:r>
              <a:rPr lang="en-US" dirty="0">
                <a:solidFill>
                  <a:srgbClr val="00B050"/>
                </a:solidFill>
              </a:rPr>
              <a:t>(class 1)</a:t>
            </a:r>
            <a:endParaRPr lang="en-US" dirty="0"/>
          </a:p>
          <a:p>
            <a:pPr lvl="1"/>
            <a:r>
              <a:rPr lang="en-US" dirty="0">
                <a:ea typeface="Calibri"/>
                <a:cs typeface="Calibri"/>
              </a:rPr>
              <a:t>Stop at 12 months if LVEF &gt;50%, </a:t>
            </a:r>
            <a:r>
              <a:rPr lang="en-US" dirty="0">
                <a:solidFill>
                  <a:schemeClr val="accent2"/>
                </a:solidFill>
              </a:rPr>
              <a:t>(class 2b)</a:t>
            </a:r>
          </a:p>
          <a:p>
            <a:r>
              <a:rPr lang="en-US" dirty="0">
                <a:ea typeface="Calibri"/>
                <a:cs typeface="Calibri"/>
              </a:rPr>
              <a:t>ACE/ARB if LVEF &lt;40%, HTN, DM or anterior STEMI </a:t>
            </a:r>
            <a:r>
              <a:rPr lang="en-US" dirty="0">
                <a:solidFill>
                  <a:srgbClr val="00B050"/>
                </a:solidFill>
              </a:rPr>
              <a:t>(class 1)</a:t>
            </a:r>
            <a:endParaRPr lang="en-US" dirty="0"/>
          </a:p>
          <a:p>
            <a:pPr lvl="1"/>
            <a:r>
              <a:rPr lang="en-US" dirty="0">
                <a:ea typeface="Calibri"/>
                <a:cs typeface="Calibri"/>
              </a:rPr>
              <a:t>All others </a:t>
            </a:r>
            <a:r>
              <a:rPr lang="en-US" dirty="0">
                <a:solidFill>
                  <a:schemeClr val="accent4"/>
                </a:solidFill>
              </a:rPr>
              <a:t>(class 2a)</a:t>
            </a:r>
          </a:p>
          <a:p>
            <a:pPr lvl="1"/>
            <a:endParaRPr lang="en-US" dirty="0">
              <a:ea typeface="Calibri"/>
              <a:cs typeface="Calibri"/>
            </a:endParaRPr>
          </a:p>
          <a:p>
            <a:endParaRPr lang="en-US" dirty="0">
              <a:ea typeface="Calibri"/>
              <a:cs typeface="Calibri"/>
            </a:endParaRPr>
          </a:p>
        </p:txBody>
      </p:sp>
      <p:sp>
        <p:nvSpPr>
          <p:cNvPr id="2" name="Content Placeholder 1">
            <a:extLst>
              <a:ext uri="{FF2B5EF4-FFF2-40B4-BE49-F238E27FC236}">
                <a16:creationId xmlns:a16="http://schemas.microsoft.com/office/drawing/2014/main" id="{843708F1-2600-A9CA-69D9-CAC2F0F99579}"/>
              </a:ext>
            </a:extLst>
          </p:cNvPr>
          <p:cNvSpPr>
            <a:spLocks noGrp="1"/>
          </p:cNvSpPr>
          <p:nvPr>
            <p:ph sz="half" idx="2"/>
          </p:nvPr>
        </p:nvSpPr>
        <p:spPr/>
        <p:txBody>
          <a:bodyPr>
            <a:normAutofit fontScale="77500" lnSpcReduction="20000"/>
          </a:bodyPr>
          <a:lstStyle/>
          <a:p>
            <a:r>
              <a:rPr lang="en-US" dirty="0">
                <a:ea typeface="Calibri"/>
                <a:cs typeface="Calibri"/>
              </a:rPr>
              <a:t>Nitroglycerin 0.4mg sublingual/spray PRN + education on how to use and when to seek emergency care. </a:t>
            </a:r>
            <a:r>
              <a:rPr lang="en-US" i="1" u="sng" dirty="0">
                <a:ea typeface="Calibri"/>
                <a:cs typeface="Calibri"/>
              </a:rPr>
              <a:t>Avoid concurrent PDE 5 inhibitors.</a:t>
            </a:r>
          </a:p>
          <a:p>
            <a:r>
              <a:rPr lang="en-US" dirty="0">
                <a:ea typeface="Calibri"/>
                <a:cs typeface="Calibri"/>
              </a:rPr>
              <a:t>TTE performed and LVEF documented </a:t>
            </a:r>
            <a:r>
              <a:rPr lang="en-US" dirty="0">
                <a:solidFill>
                  <a:srgbClr val="00B050"/>
                </a:solidFill>
              </a:rPr>
              <a:t>(class 1)</a:t>
            </a:r>
            <a:endParaRPr lang="en-US" dirty="0">
              <a:ea typeface="Calibri"/>
              <a:cs typeface="Calibri"/>
            </a:endParaRPr>
          </a:p>
          <a:p>
            <a:r>
              <a:rPr lang="en-US" dirty="0">
                <a:ea typeface="Calibri"/>
                <a:cs typeface="Calibri"/>
              </a:rPr>
              <a:t>Smoking cessation education and aid provided</a:t>
            </a:r>
          </a:p>
          <a:p>
            <a:r>
              <a:rPr lang="en-US" dirty="0">
                <a:ea typeface="Calibri"/>
                <a:cs typeface="Calibri"/>
              </a:rPr>
              <a:t>DASH/Mediterranean Diet, standard exercise recommendations, work and sexual activity (low risk if can tolerate 4 METs of exertion) resumption education</a:t>
            </a:r>
          </a:p>
          <a:p>
            <a:r>
              <a:rPr lang="en-US" b="1" dirty="0">
                <a:ea typeface="Calibri"/>
                <a:cs typeface="Calibri"/>
              </a:rPr>
              <a:t>Cardiac rehab referral </a:t>
            </a:r>
            <a:r>
              <a:rPr lang="en-US" dirty="0">
                <a:solidFill>
                  <a:srgbClr val="00B050"/>
                </a:solidFill>
              </a:rPr>
              <a:t>(class 1)</a:t>
            </a:r>
            <a:endParaRPr lang="en-US" b="1" dirty="0">
              <a:ea typeface="Calibri"/>
              <a:cs typeface="Calibri"/>
            </a:endParaRPr>
          </a:p>
          <a:p>
            <a:r>
              <a:rPr lang="en-US" dirty="0">
                <a:ea typeface="Calibri"/>
                <a:cs typeface="Calibri"/>
              </a:rPr>
              <a:t>Outpatient cardiology referral 1-2 weeks post discharge</a:t>
            </a:r>
          </a:p>
          <a:p>
            <a:endParaRPr lang="en-US" dirty="0"/>
          </a:p>
        </p:txBody>
      </p:sp>
      <p:pic>
        <p:nvPicPr>
          <p:cNvPr id="5" name="Picture 4">
            <a:extLst>
              <a:ext uri="{FF2B5EF4-FFF2-40B4-BE49-F238E27FC236}">
                <a16:creationId xmlns:a16="http://schemas.microsoft.com/office/drawing/2014/main" id="{2B3CD1B5-F449-F566-B092-ABCCED7BEB4C}"/>
              </a:ext>
            </a:extLst>
          </p:cNvPr>
          <p:cNvPicPr>
            <a:picLocks noChangeAspect="1"/>
          </p:cNvPicPr>
          <p:nvPr/>
        </p:nvPicPr>
        <p:blipFill>
          <a:blip r:embed="rId2"/>
          <a:stretch>
            <a:fillRect/>
          </a:stretch>
        </p:blipFill>
        <p:spPr>
          <a:xfrm>
            <a:off x="9687758" y="670335"/>
            <a:ext cx="1324830" cy="749904"/>
          </a:xfrm>
          <a:prstGeom prst="rect">
            <a:avLst/>
          </a:prstGeom>
        </p:spPr>
      </p:pic>
    </p:spTree>
    <p:extLst>
      <p:ext uri="{BB962C8B-B14F-4D97-AF65-F5344CB8AC3E}">
        <p14:creationId xmlns:p14="http://schemas.microsoft.com/office/powerpoint/2010/main" val="28649400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Long-term management after acute coronary syndrome.">
            <a:extLst>
              <a:ext uri="{FF2B5EF4-FFF2-40B4-BE49-F238E27FC236}">
                <a16:creationId xmlns:a16="http://schemas.microsoft.com/office/drawing/2014/main" id="{AF34C7ED-10F5-8ABB-C28E-59CD9760E237}"/>
              </a:ext>
            </a:extLst>
          </p:cNvPr>
          <p:cNvPicPr>
            <a:picLocks noGrp="1" noChangeAspect="1"/>
          </p:cNvPicPr>
          <p:nvPr>
            <p:ph idx="1"/>
          </p:nvPr>
        </p:nvPicPr>
        <p:blipFill>
          <a:blip r:embed="rId2"/>
          <a:stretch>
            <a:fillRect/>
          </a:stretch>
        </p:blipFill>
        <p:spPr>
          <a:xfrm>
            <a:off x="3530704" y="32098"/>
            <a:ext cx="5130591" cy="6825902"/>
          </a:xfrm>
        </p:spPr>
      </p:pic>
    </p:spTree>
    <p:extLst>
      <p:ext uri="{BB962C8B-B14F-4D97-AF65-F5344CB8AC3E}">
        <p14:creationId xmlns:p14="http://schemas.microsoft.com/office/powerpoint/2010/main" val="9639409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2AE7E-A050-C581-3CC8-276DC09EFF72}"/>
              </a:ext>
            </a:extLst>
          </p:cNvPr>
          <p:cNvSpPr>
            <a:spLocks noGrp="1"/>
          </p:cNvSpPr>
          <p:nvPr>
            <p:ph type="title"/>
          </p:nvPr>
        </p:nvSpPr>
        <p:spPr>
          <a:xfrm>
            <a:off x="838200" y="2766218"/>
            <a:ext cx="10515600" cy="1325563"/>
          </a:xfrm>
        </p:spPr>
        <p:txBody>
          <a:bodyPr/>
          <a:lstStyle/>
          <a:p>
            <a:r>
              <a:rPr lang="en-US" dirty="0"/>
              <a:t>How long should we treat with DAPT?</a:t>
            </a:r>
          </a:p>
        </p:txBody>
      </p:sp>
    </p:spTree>
    <p:extLst>
      <p:ext uri="{BB962C8B-B14F-4D97-AF65-F5344CB8AC3E}">
        <p14:creationId xmlns:p14="http://schemas.microsoft.com/office/powerpoint/2010/main" val="10148353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F0D49E64-1CEF-64B4-7D4A-A0560B1DBB34}"/>
              </a:ext>
            </a:extLst>
          </p:cNvPr>
          <p:cNvPicPr>
            <a:picLocks noChangeAspect="1"/>
          </p:cNvPicPr>
          <p:nvPr/>
        </p:nvPicPr>
        <p:blipFill>
          <a:blip r:embed="rId2"/>
          <a:stretch>
            <a:fillRect/>
          </a:stretch>
        </p:blipFill>
        <p:spPr>
          <a:xfrm>
            <a:off x="389728" y="537759"/>
            <a:ext cx="11412543" cy="5782482"/>
          </a:xfrm>
          <a:prstGeom prst="rect">
            <a:avLst/>
          </a:prstGeom>
        </p:spPr>
      </p:pic>
    </p:spTree>
    <p:extLst>
      <p:ext uri="{BB962C8B-B14F-4D97-AF65-F5344CB8AC3E}">
        <p14:creationId xmlns:p14="http://schemas.microsoft.com/office/powerpoint/2010/main" val="30710111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88390F-4B9C-D8B4-85E7-A0DD845090C1}"/>
              </a:ext>
            </a:extLst>
          </p:cNvPr>
          <p:cNvPicPr>
            <a:picLocks noChangeAspect="1"/>
          </p:cNvPicPr>
          <p:nvPr/>
        </p:nvPicPr>
        <p:blipFill>
          <a:blip r:embed="rId2"/>
          <a:stretch>
            <a:fillRect/>
          </a:stretch>
        </p:blipFill>
        <p:spPr>
          <a:xfrm>
            <a:off x="451650" y="351995"/>
            <a:ext cx="11288700" cy="6154009"/>
          </a:xfrm>
          <a:prstGeom prst="rect">
            <a:avLst/>
          </a:prstGeom>
        </p:spPr>
      </p:pic>
    </p:spTree>
    <p:extLst>
      <p:ext uri="{BB962C8B-B14F-4D97-AF65-F5344CB8AC3E}">
        <p14:creationId xmlns:p14="http://schemas.microsoft.com/office/powerpoint/2010/main" val="37873994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A2A80-FE9E-102E-3D60-D943740493B3}"/>
              </a:ext>
            </a:extLst>
          </p:cNvPr>
          <p:cNvSpPr>
            <a:spLocks noGrp="1"/>
          </p:cNvSpPr>
          <p:nvPr>
            <p:ph type="title"/>
          </p:nvPr>
        </p:nvSpPr>
        <p:spPr>
          <a:xfrm>
            <a:off x="838200" y="-87362"/>
            <a:ext cx="10515600" cy="1325563"/>
          </a:xfrm>
        </p:spPr>
        <p:txBody>
          <a:bodyPr/>
          <a:lstStyle/>
          <a:p>
            <a:pPr algn="ctr"/>
            <a:r>
              <a:rPr lang="en-US" dirty="0"/>
              <a:t>Q&amp;A</a:t>
            </a:r>
          </a:p>
        </p:txBody>
      </p:sp>
      <p:sp>
        <p:nvSpPr>
          <p:cNvPr id="3" name="Content Placeholder 2">
            <a:extLst>
              <a:ext uri="{FF2B5EF4-FFF2-40B4-BE49-F238E27FC236}">
                <a16:creationId xmlns:a16="http://schemas.microsoft.com/office/drawing/2014/main" id="{347F6EC3-F0EC-E5FC-F180-3333FDBB848F}"/>
              </a:ext>
            </a:extLst>
          </p:cNvPr>
          <p:cNvSpPr>
            <a:spLocks noGrp="1"/>
          </p:cNvSpPr>
          <p:nvPr>
            <p:ph idx="1"/>
          </p:nvPr>
        </p:nvSpPr>
        <p:spPr>
          <a:xfrm>
            <a:off x="838200" y="1008668"/>
            <a:ext cx="10515600" cy="5703217"/>
          </a:xfrm>
        </p:spPr>
        <p:txBody>
          <a:bodyPr>
            <a:normAutofit fontScale="55000" lnSpcReduction="20000"/>
          </a:bodyPr>
          <a:lstStyle/>
          <a:p>
            <a:r>
              <a:rPr lang="en-US" b="1" dirty="0"/>
              <a:t>Q: What if the initial ECG is negative/equivocal?</a:t>
            </a:r>
          </a:p>
          <a:p>
            <a:r>
              <a:rPr lang="en-US" dirty="0"/>
              <a:t>A:  Serial ECGs when: clinical suspicion of ACS is high, symptoms are persistent, or clinical condition deteriorates. </a:t>
            </a:r>
            <a:r>
              <a:rPr lang="en-US" dirty="0">
                <a:solidFill>
                  <a:srgbClr val="00B050"/>
                </a:solidFill>
              </a:rPr>
              <a:t>(class 1)</a:t>
            </a:r>
          </a:p>
          <a:p>
            <a:endParaRPr lang="en-US" dirty="0"/>
          </a:p>
          <a:p>
            <a:r>
              <a:rPr lang="en-US" b="1" dirty="0"/>
              <a:t>Q: How often should I trend troponin?</a:t>
            </a:r>
          </a:p>
          <a:p>
            <a:r>
              <a:rPr lang="en-US" dirty="0"/>
              <a:t>A: 1 to 2 hours for </a:t>
            </a:r>
            <a:r>
              <a:rPr lang="en-US" dirty="0" err="1"/>
              <a:t>hs-cTn</a:t>
            </a:r>
            <a:r>
              <a:rPr lang="en-US" dirty="0"/>
              <a:t> and 3 to 6 hours for conventional </a:t>
            </a:r>
            <a:r>
              <a:rPr lang="en-US" dirty="0" err="1"/>
              <a:t>cTn</a:t>
            </a:r>
            <a:r>
              <a:rPr lang="en-US" dirty="0"/>
              <a:t> assays </a:t>
            </a:r>
            <a:r>
              <a:rPr lang="en-US" dirty="0">
                <a:solidFill>
                  <a:srgbClr val="00B050"/>
                </a:solidFill>
              </a:rPr>
              <a:t>(class 1)</a:t>
            </a:r>
          </a:p>
          <a:p>
            <a:endParaRPr lang="en-US" dirty="0"/>
          </a:p>
          <a:p>
            <a:r>
              <a:rPr lang="en-US" b="1" dirty="0"/>
              <a:t>Q: Is supplemental O2 still necessary for MI?</a:t>
            </a:r>
          </a:p>
          <a:p>
            <a:r>
              <a:rPr lang="en-US" dirty="0"/>
              <a:t>A: Yes, but only if SpO2 &lt;90% </a:t>
            </a:r>
            <a:r>
              <a:rPr lang="en-US" dirty="0">
                <a:solidFill>
                  <a:srgbClr val="00B050"/>
                </a:solidFill>
              </a:rPr>
              <a:t>(class 1)</a:t>
            </a:r>
          </a:p>
          <a:p>
            <a:endParaRPr lang="en-US" dirty="0">
              <a:solidFill>
                <a:srgbClr val="00B050"/>
              </a:solidFill>
            </a:endParaRPr>
          </a:p>
          <a:p>
            <a:r>
              <a:rPr lang="en-US" b="1" dirty="0"/>
              <a:t>Q: Treatment goals for anemia and ACS?</a:t>
            </a:r>
          </a:p>
          <a:p>
            <a:r>
              <a:rPr lang="en-US" dirty="0"/>
              <a:t>A: Transfuse for Hgb &lt;10 </a:t>
            </a:r>
            <a:r>
              <a:rPr lang="en-US" dirty="0">
                <a:solidFill>
                  <a:schemeClr val="accent2"/>
                </a:solidFill>
              </a:rPr>
              <a:t>(class 2b)</a:t>
            </a:r>
          </a:p>
          <a:p>
            <a:endParaRPr lang="en-US" dirty="0"/>
          </a:p>
          <a:p>
            <a:r>
              <a:rPr lang="en-US" b="1" dirty="0"/>
              <a:t>Q: A patient presents for cardiac arrest, and we achieve ROSC do we </a:t>
            </a:r>
            <a:r>
              <a:rPr lang="en-US" b="1" dirty="0" err="1"/>
              <a:t>cath</a:t>
            </a:r>
            <a:r>
              <a:rPr lang="en-US" b="1" dirty="0"/>
              <a:t>?</a:t>
            </a:r>
          </a:p>
          <a:p>
            <a:r>
              <a:rPr lang="en-US" dirty="0"/>
              <a:t>A: If STEMI + full/partial neuro recovery -&gt; immediate </a:t>
            </a:r>
            <a:r>
              <a:rPr lang="en-US" dirty="0" err="1"/>
              <a:t>cath</a:t>
            </a:r>
            <a:r>
              <a:rPr lang="en-US" dirty="0"/>
              <a:t> </a:t>
            </a:r>
            <a:r>
              <a:rPr lang="en-US" dirty="0">
                <a:solidFill>
                  <a:srgbClr val="00B050"/>
                </a:solidFill>
              </a:rPr>
              <a:t>(class 1)</a:t>
            </a:r>
          </a:p>
          <a:p>
            <a:pPr marL="0" indent="0">
              <a:buNone/>
            </a:pPr>
            <a:r>
              <a:rPr lang="en-US" dirty="0"/>
              <a:t>       If STEMI + comatose and poor prognostic features -&gt; maybe </a:t>
            </a:r>
            <a:r>
              <a:rPr lang="en-US" dirty="0">
                <a:solidFill>
                  <a:schemeClr val="accent2"/>
                </a:solidFill>
              </a:rPr>
              <a:t>(class 2b)</a:t>
            </a:r>
          </a:p>
          <a:p>
            <a:pPr marL="0" indent="0">
              <a:buNone/>
            </a:pPr>
            <a:r>
              <a:rPr lang="en-US" dirty="0"/>
              <a:t>       If no-STEMI -&gt; no benefit </a:t>
            </a:r>
            <a:r>
              <a:rPr lang="en-US" dirty="0">
                <a:solidFill>
                  <a:srgbClr val="FF0000"/>
                </a:solidFill>
              </a:rPr>
              <a:t>(class 3)</a:t>
            </a:r>
          </a:p>
          <a:p>
            <a:pPr marL="0" indent="0">
              <a:buNone/>
            </a:pPr>
            <a:endParaRPr lang="en-US" dirty="0">
              <a:solidFill>
                <a:srgbClr val="FF0000"/>
              </a:solidFill>
            </a:endParaRPr>
          </a:p>
          <a:p>
            <a:r>
              <a:rPr lang="en-US" b="1" dirty="0"/>
              <a:t>Q: What is the role of MCS in acute myocardial infarction cardiogenic shock?</a:t>
            </a:r>
          </a:p>
          <a:p>
            <a:r>
              <a:rPr lang="en-US" dirty="0"/>
              <a:t>A: </a:t>
            </a:r>
            <a:r>
              <a:rPr lang="en-US" dirty="0" err="1"/>
              <a:t>Impella</a:t>
            </a:r>
            <a:r>
              <a:rPr lang="en-US" dirty="0"/>
              <a:t> CP -&gt; DANGER SHOCK Trial </a:t>
            </a:r>
            <a:r>
              <a:rPr lang="en-US" dirty="0">
                <a:solidFill>
                  <a:schemeClr val="accent4"/>
                </a:solidFill>
              </a:rPr>
              <a:t>(class 2a)</a:t>
            </a:r>
            <a:r>
              <a:rPr lang="en-US" dirty="0"/>
              <a:t>; IABP -&gt;  IABP-SHOCK II </a:t>
            </a:r>
            <a:r>
              <a:rPr lang="en-US" dirty="0">
                <a:solidFill>
                  <a:srgbClr val="FF0000"/>
                </a:solidFill>
              </a:rPr>
              <a:t>(class 3)</a:t>
            </a:r>
            <a:r>
              <a:rPr lang="en-US" dirty="0"/>
              <a:t>;</a:t>
            </a:r>
            <a:r>
              <a:rPr lang="en-US" dirty="0">
                <a:solidFill>
                  <a:srgbClr val="FF0000"/>
                </a:solidFill>
              </a:rPr>
              <a:t> </a:t>
            </a:r>
            <a:r>
              <a:rPr lang="en-US" dirty="0"/>
              <a:t>ECMO -&gt; ECMO-CS </a:t>
            </a:r>
            <a:r>
              <a:rPr lang="en-US" dirty="0">
                <a:solidFill>
                  <a:srgbClr val="FF0000"/>
                </a:solidFill>
              </a:rPr>
              <a:t>(class 3)</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5041584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AD2C1-8C9A-9B69-ECD2-37F50327A4E4}"/>
              </a:ext>
            </a:extLst>
          </p:cNvPr>
          <p:cNvSpPr>
            <a:spLocks noGrp="1"/>
          </p:cNvSpPr>
          <p:nvPr>
            <p:ph type="title"/>
          </p:nvPr>
        </p:nvSpPr>
        <p:spPr/>
        <p:txBody>
          <a:bodyPr/>
          <a:lstStyle/>
          <a:p>
            <a:r>
              <a:rPr lang="en-US" dirty="0">
                <a:cs typeface="Calibri Light"/>
              </a:rPr>
              <a:t>References</a:t>
            </a:r>
            <a:endParaRPr lang="en-US" dirty="0"/>
          </a:p>
        </p:txBody>
      </p:sp>
      <p:sp>
        <p:nvSpPr>
          <p:cNvPr id="3" name="Content Placeholder 2">
            <a:extLst>
              <a:ext uri="{FF2B5EF4-FFF2-40B4-BE49-F238E27FC236}">
                <a16:creationId xmlns:a16="http://schemas.microsoft.com/office/drawing/2014/main" id="{BF95F3EF-F3D5-E6A0-49C1-FD0E4D714A91}"/>
              </a:ext>
            </a:extLst>
          </p:cNvPr>
          <p:cNvSpPr>
            <a:spLocks noGrp="1"/>
          </p:cNvSpPr>
          <p:nvPr>
            <p:ph idx="1"/>
          </p:nvPr>
        </p:nvSpPr>
        <p:spPr>
          <a:xfrm>
            <a:off x="838200" y="1678979"/>
            <a:ext cx="10515600" cy="4351338"/>
          </a:xfrm>
        </p:spPr>
        <p:txBody>
          <a:bodyPr vert="horz" lIns="91440" tIns="45720" rIns="91440" bIns="45720" rtlCol="0" anchor="t">
            <a:noAutofit/>
          </a:bodyPr>
          <a:lstStyle/>
          <a:p>
            <a:pPr marL="342900" indent="-342900">
              <a:buAutoNum type="arabicPeriod"/>
            </a:pPr>
            <a:r>
              <a:rPr lang="en-US" sz="1800" dirty="0">
                <a:latin typeface="+mj-lt"/>
                <a:ea typeface="+mn-lt"/>
                <a:cs typeface="+mn-lt"/>
              </a:rPr>
              <a:t>Thygesen K, Alpert J, Jaffe A, et al. Fourth Universal Definition of Myocardial Infarction (2018). </a:t>
            </a:r>
            <a:r>
              <a:rPr lang="en-US" sz="1800" i="1" dirty="0">
                <a:latin typeface="+mj-lt"/>
                <a:ea typeface="+mn-lt"/>
                <a:cs typeface="+mn-lt"/>
              </a:rPr>
              <a:t>J Am Coll </a:t>
            </a:r>
            <a:r>
              <a:rPr lang="en-US" sz="1800" i="1" dirty="0" err="1">
                <a:latin typeface="+mj-lt"/>
                <a:ea typeface="+mn-lt"/>
                <a:cs typeface="+mn-lt"/>
              </a:rPr>
              <a:t>Cardiol</a:t>
            </a:r>
            <a:r>
              <a:rPr lang="en-US" sz="1800" i="1" dirty="0">
                <a:latin typeface="+mj-lt"/>
                <a:ea typeface="+mn-lt"/>
                <a:cs typeface="+mn-lt"/>
              </a:rPr>
              <a:t>. </a:t>
            </a:r>
            <a:r>
              <a:rPr lang="en-US" sz="1800" dirty="0">
                <a:latin typeface="+mj-lt"/>
                <a:ea typeface="+mn-lt"/>
                <a:cs typeface="+mn-lt"/>
              </a:rPr>
              <a:t>2018 Oct, 72 (18) 2231–2264.</a:t>
            </a:r>
          </a:p>
          <a:p>
            <a:pPr marL="342900" indent="-342900">
              <a:buAutoNum type="arabicPeriod"/>
            </a:pPr>
            <a:r>
              <a:rPr lang="en-US" sz="1800" dirty="0">
                <a:solidFill>
                  <a:srgbClr val="000000"/>
                </a:solidFill>
                <a:latin typeface="+mj-lt"/>
                <a:ea typeface="+mn-lt"/>
                <a:cs typeface="Calibri"/>
              </a:rPr>
              <a:t>Martha Gulati, Phillip D. Levy, Debabrata Mukherjee, et al. </a:t>
            </a:r>
            <a:r>
              <a:rPr lang="en-US" sz="1800" dirty="0">
                <a:solidFill>
                  <a:srgbClr val="000000"/>
                </a:solidFill>
                <a:latin typeface="+mj-lt"/>
              </a:rPr>
              <a:t>2021 AHA/ACC/ASE/CHEST/SAEM/SCCT/SCMR Guideline for the Evaluation and Diagnosis of Chest Pain: A Report of the American College of Cardiology/American Heart Association Joint Committee on Clinical Practice Guidelines. Circulation</a:t>
            </a:r>
            <a:r>
              <a:rPr lang="en-US" sz="1800" dirty="0">
                <a:latin typeface="+mj-lt"/>
                <a:ea typeface="+mn-lt"/>
                <a:cs typeface="+mn-lt"/>
              </a:rPr>
              <a:t>. 2021;144:e368–e454</a:t>
            </a:r>
          </a:p>
          <a:p>
            <a:pPr marL="342900" indent="-342900">
              <a:buAutoNum type="arabicPeriod"/>
            </a:pPr>
            <a:r>
              <a:rPr lang="en-US" sz="1800" dirty="0">
                <a:latin typeface="+mj-lt"/>
                <a:cs typeface="Calibri"/>
              </a:rPr>
              <a:t>Ezra A. Amsterdam, Nanette K. Wenger, Ralph G. </a:t>
            </a:r>
            <a:r>
              <a:rPr lang="en-US" sz="1800" dirty="0" err="1">
                <a:latin typeface="+mj-lt"/>
                <a:cs typeface="Calibri"/>
              </a:rPr>
              <a:t>Brindis</a:t>
            </a:r>
            <a:r>
              <a:rPr lang="en-US" sz="1800" dirty="0">
                <a:latin typeface="+mj-lt"/>
                <a:cs typeface="Calibri"/>
              </a:rPr>
              <a:t> et al. 2014 AHA/ACC Guideline for the Management of Patients With Non–ST-Elevation Acute Coronary Syndromes </a:t>
            </a:r>
            <a:r>
              <a:rPr lang="en-US" sz="1800" b="0" i="0" dirty="0">
                <a:solidFill>
                  <a:srgbClr val="000000"/>
                </a:solidFill>
                <a:effectLst/>
                <a:latin typeface="+mj-lt"/>
              </a:rPr>
              <a:t>Circulation. 2014;130:e344–e426</a:t>
            </a:r>
          </a:p>
          <a:p>
            <a:pPr marL="342900" indent="-342900">
              <a:buAutoNum type="arabicPeriod"/>
            </a:pPr>
            <a:r>
              <a:rPr lang="en-US" sz="1800" b="0" i="0" dirty="0">
                <a:solidFill>
                  <a:srgbClr val="2A2A2A"/>
                </a:solidFill>
                <a:effectLst/>
                <a:latin typeface="+mj-lt"/>
              </a:rPr>
              <a:t>Robert A Byrne, Xavier Rossello, J </a:t>
            </a:r>
            <a:r>
              <a:rPr lang="en-US" sz="1800" b="0" i="0" dirty="0" err="1">
                <a:solidFill>
                  <a:srgbClr val="2A2A2A"/>
                </a:solidFill>
                <a:effectLst/>
                <a:latin typeface="+mj-lt"/>
              </a:rPr>
              <a:t>J</a:t>
            </a:r>
            <a:r>
              <a:rPr lang="en-US" sz="1800" b="0" i="0" dirty="0">
                <a:solidFill>
                  <a:srgbClr val="2A2A2A"/>
                </a:solidFill>
                <a:effectLst/>
                <a:latin typeface="+mj-lt"/>
              </a:rPr>
              <a:t> Coughlan, Emanuele </a:t>
            </a:r>
            <a:r>
              <a:rPr lang="en-US" sz="1800" b="0" i="0" dirty="0" err="1">
                <a:solidFill>
                  <a:srgbClr val="2A2A2A"/>
                </a:solidFill>
                <a:effectLst/>
                <a:latin typeface="+mj-lt"/>
              </a:rPr>
              <a:t>Barbato</a:t>
            </a:r>
            <a:r>
              <a:rPr lang="en-US" sz="1800" b="0" i="0" dirty="0">
                <a:solidFill>
                  <a:srgbClr val="2A2A2A"/>
                </a:solidFill>
                <a:effectLst/>
                <a:latin typeface="+mj-lt"/>
              </a:rPr>
              <a:t>, Colin Berry, </a:t>
            </a:r>
            <a:r>
              <a:rPr lang="en-US" sz="1800" b="0" i="0" dirty="0" err="1">
                <a:solidFill>
                  <a:srgbClr val="2A2A2A"/>
                </a:solidFill>
                <a:effectLst/>
                <a:latin typeface="+mj-lt"/>
              </a:rPr>
              <a:t>Alaide</a:t>
            </a:r>
            <a:r>
              <a:rPr lang="en-US" sz="1800" b="0" i="0" dirty="0">
                <a:solidFill>
                  <a:srgbClr val="2A2A2A"/>
                </a:solidFill>
                <a:effectLst/>
                <a:latin typeface="+mj-lt"/>
              </a:rPr>
              <a:t> </a:t>
            </a:r>
            <a:r>
              <a:rPr lang="en-US" sz="1800" b="0" i="0" dirty="0" err="1">
                <a:solidFill>
                  <a:srgbClr val="2A2A2A"/>
                </a:solidFill>
                <a:effectLst/>
                <a:latin typeface="+mj-lt"/>
              </a:rPr>
              <a:t>Chieffo</a:t>
            </a:r>
            <a:r>
              <a:rPr lang="en-US" sz="1800" b="0" i="0" dirty="0">
                <a:solidFill>
                  <a:srgbClr val="2A2A2A"/>
                </a:solidFill>
                <a:effectLst/>
                <a:latin typeface="+mj-lt"/>
              </a:rPr>
              <a:t>, Marc J </a:t>
            </a:r>
            <a:r>
              <a:rPr lang="en-US" sz="1800" b="0" i="0" dirty="0" err="1">
                <a:solidFill>
                  <a:srgbClr val="2A2A2A"/>
                </a:solidFill>
                <a:effectLst/>
                <a:latin typeface="+mj-lt"/>
              </a:rPr>
              <a:t>Claeys</a:t>
            </a:r>
            <a:r>
              <a:rPr lang="en-US" sz="1800" b="0" i="0" dirty="0">
                <a:solidFill>
                  <a:srgbClr val="2A2A2A"/>
                </a:solidFill>
                <a:effectLst/>
                <a:latin typeface="+mj-lt"/>
              </a:rPr>
              <a:t>, Gheorghe-Andrei Dan, Marc R Dweck, Mary Galbraith, Martine </a:t>
            </a:r>
            <a:r>
              <a:rPr lang="en-US" sz="1800" b="0" i="0" dirty="0" err="1">
                <a:solidFill>
                  <a:srgbClr val="2A2A2A"/>
                </a:solidFill>
                <a:effectLst/>
                <a:latin typeface="+mj-lt"/>
              </a:rPr>
              <a:t>Gilard</a:t>
            </a:r>
            <a:r>
              <a:rPr lang="en-US" sz="1800" b="0" i="0" dirty="0">
                <a:solidFill>
                  <a:srgbClr val="2A2A2A"/>
                </a:solidFill>
                <a:effectLst/>
                <a:latin typeface="+mj-lt"/>
              </a:rPr>
              <a:t>, Lynne </a:t>
            </a:r>
            <a:r>
              <a:rPr lang="en-US" sz="1800" b="0" i="0" dirty="0" err="1">
                <a:solidFill>
                  <a:srgbClr val="2A2A2A"/>
                </a:solidFill>
                <a:effectLst/>
                <a:latin typeface="+mj-lt"/>
              </a:rPr>
              <a:t>Hinterbuchner</a:t>
            </a:r>
            <a:r>
              <a:rPr lang="en-US" sz="1800" b="0" i="0" dirty="0">
                <a:solidFill>
                  <a:srgbClr val="2A2A2A"/>
                </a:solidFill>
                <a:effectLst/>
                <a:latin typeface="+mj-lt"/>
              </a:rPr>
              <a:t>, Ewa A </a:t>
            </a:r>
            <a:r>
              <a:rPr lang="en-US" sz="1800" b="0" i="0" dirty="0" err="1">
                <a:solidFill>
                  <a:srgbClr val="2A2A2A"/>
                </a:solidFill>
                <a:effectLst/>
                <a:latin typeface="+mj-lt"/>
              </a:rPr>
              <a:t>Jankowska</a:t>
            </a:r>
            <a:r>
              <a:rPr lang="en-US" sz="1800" b="0" i="0" dirty="0">
                <a:solidFill>
                  <a:srgbClr val="2A2A2A"/>
                </a:solidFill>
                <a:effectLst/>
                <a:latin typeface="+mj-lt"/>
              </a:rPr>
              <a:t>, Peter </a:t>
            </a:r>
            <a:r>
              <a:rPr lang="en-US" sz="1800" b="0" i="0" dirty="0" err="1">
                <a:solidFill>
                  <a:srgbClr val="2A2A2A"/>
                </a:solidFill>
                <a:effectLst/>
                <a:latin typeface="+mj-lt"/>
              </a:rPr>
              <a:t>Jüni</a:t>
            </a:r>
            <a:r>
              <a:rPr lang="en-US" sz="1800" b="0" i="0" dirty="0">
                <a:solidFill>
                  <a:srgbClr val="2A2A2A"/>
                </a:solidFill>
                <a:effectLst/>
                <a:latin typeface="+mj-lt"/>
              </a:rPr>
              <a:t>, Takeshi Kimura, Vijay </a:t>
            </a:r>
            <a:r>
              <a:rPr lang="en-US" sz="1800" b="0" i="0" dirty="0" err="1">
                <a:solidFill>
                  <a:srgbClr val="2A2A2A"/>
                </a:solidFill>
                <a:effectLst/>
                <a:latin typeface="+mj-lt"/>
              </a:rPr>
              <a:t>Kunadian</a:t>
            </a:r>
            <a:r>
              <a:rPr lang="en-US" sz="1800" b="0" i="0" dirty="0">
                <a:solidFill>
                  <a:srgbClr val="2A2A2A"/>
                </a:solidFill>
                <a:effectLst/>
                <a:latin typeface="+mj-lt"/>
              </a:rPr>
              <a:t>, Margret </a:t>
            </a:r>
            <a:r>
              <a:rPr lang="en-US" sz="1800" b="0" i="0" dirty="0" err="1">
                <a:solidFill>
                  <a:srgbClr val="2A2A2A"/>
                </a:solidFill>
                <a:effectLst/>
                <a:latin typeface="+mj-lt"/>
              </a:rPr>
              <a:t>Leosdottir</a:t>
            </a:r>
            <a:r>
              <a:rPr lang="en-US" sz="1800" b="0" i="0" dirty="0">
                <a:solidFill>
                  <a:srgbClr val="2A2A2A"/>
                </a:solidFill>
                <a:effectLst/>
                <a:latin typeface="+mj-lt"/>
              </a:rPr>
              <a:t>, Roberto </a:t>
            </a:r>
            <a:r>
              <a:rPr lang="en-US" sz="1800" b="0" i="0" dirty="0" err="1">
                <a:solidFill>
                  <a:srgbClr val="2A2A2A"/>
                </a:solidFill>
                <a:effectLst/>
                <a:latin typeface="+mj-lt"/>
              </a:rPr>
              <a:t>Lorusso</a:t>
            </a:r>
            <a:r>
              <a:rPr lang="en-US" sz="1800" b="0" i="0" dirty="0">
                <a:solidFill>
                  <a:srgbClr val="2A2A2A"/>
                </a:solidFill>
                <a:effectLst/>
                <a:latin typeface="+mj-lt"/>
              </a:rPr>
              <a:t>, Roberto F E </a:t>
            </a:r>
            <a:r>
              <a:rPr lang="en-US" sz="1800" b="0" i="0" dirty="0" err="1">
                <a:solidFill>
                  <a:srgbClr val="2A2A2A"/>
                </a:solidFill>
                <a:effectLst/>
                <a:latin typeface="+mj-lt"/>
              </a:rPr>
              <a:t>Pedretti</a:t>
            </a:r>
            <a:r>
              <a:rPr lang="en-US" sz="1800" b="0" i="0" dirty="0">
                <a:solidFill>
                  <a:srgbClr val="2A2A2A"/>
                </a:solidFill>
                <a:effectLst/>
                <a:latin typeface="+mj-lt"/>
              </a:rPr>
              <a:t>, Angelos G Rigopoulos, Maria Rubini Gimenez, Holger Thiele, Pascal </a:t>
            </a:r>
            <a:r>
              <a:rPr lang="en-US" sz="1800" b="0" i="0" dirty="0" err="1">
                <a:solidFill>
                  <a:srgbClr val="2A2A2A"/>
                </a:solidFill>
                <a:effectLst/>
                <a:latin typeface="+mj-lt"/>
              </a:rPr>
              <a:t>Vranckx</a:t>
            </a:r>
            <a:r>
              <a:rPr lang="en-US" sz="1800" b="0" i="0" dirty="0">
                <a:solidFill>
                  <a:srgbClr val="2A2A2A"/>
                </a:solidFill>
                <a:effectLst/>
                <a:latin typeface="+mj-lt"/>
              </a:rPr>
              <a:t>, Sven </a:t>
            </a:r>
            <a:r>
              <a:rPr lang="en-US" sz="1800" b="0" i="0" dirty="0" err="1">
                <a:solidFill>
                  <a:srgbClr val="2A2A2A"/>
                </a:solidFill>
                <a:effectLst/>
                <a:latin typeface="+mj-lt"/>
              </a:rPr>
              <a:t>Wassmann</a:t>
            </a:r>
            <a:r>
              <a:rPr lang="en-US" sz="1800" b="0" i="0" dirty="0">
                <a:solidFill>
                  <a:srgbClr val="2A2A2A"/>
                </a:solidFill>
                <a:effectLst/>
                <a:latin typeface="+mj-lt"/>
              </a:rPr>
              <a:t>, Nanette </a:t>
            </a:r>
            <a:r>
              <a:rPr lang="en-US" sz="1800" b="0" i="0" dirty="0" err="1">
                <a:solidFill>
                  <a:srgbClr val="2A2A2A"/>
                </a:solidFill>
                <a:effectLst/>
                <a:latin typeface="+mj-lt"/>
              </a:rPr>
              <a:t>Kass</a:t>
            </a:r>
            <a:r>
              <a:rPr lang="en-US" sz="1800" b="0" i="0" dirty="0">
                <a:solidFill>
                  <a:srgbClr val="2A2A2A"/>
                </a:solidFill>
                <a:effectLst/>
                <a:latin typeface="+mj-lt"/>
              </a:rPr>
              <a:t> Wenger, Borja Ibanez, ESC Scientific Document Group , 2023 ESC Guidelines for the management of acute coronary syndromes: Developed by the task force on the management of acute coronary syndromes of the European Society of Cardiology (ESC), </a:t>
            </a:r>
            <a:r>
              <a:rPr lang="en-US" sz="1800" b="0" i="1" dirty="0">
                <a:solidFill>
                  <a:srgbClr val="2A2A2A"/>
                </a:solidFill>
                <a:effectLst/>
                <a:latin typeface="+mj-lt"/>
              </a:rPr>
              <a:t>European Heart Journal</a:t>
            </a:r>
            <a:r>
              <a:rPr lang="en-US" sz="1800" b="0" i="0" dirty="0">
                <a:solidFill>
                  <a:srgbClr val="2A2A2A"/>
                </a:solidFill>
                <a:effectLst/>
                <a:latin typeface="+mj-lt"/>
              </a:rPr>
              <a:t>, Volume 44, Issue 38, 7 October 2023, Pages 3720–3826</a:t>
            </a:r>
            <a:endParaRPr lang="en-US" sz="1800" dirty="0">
              <a:solidFill>
                <a:srgbClr val="000000"/>
              </a:solidFill>
              <a:latin typeface="+mj-lt"/>
            </a:endParaRPr>
          </a:p>
          <a:p>
            <a:pPr marL="342900" indent="-342900">
              <a:buAutoNum type="arabicPeriod"/>
            </a:pPr>
            <a:r>
              <a:rPr lang="en-US" sz="1800" b="0" i="0" dirty="0">
                <a:solidFill>
                  <a:srgbClr val="000000"/>
                </a:solidFill>
                <a:effectLst/>
                <a:latin typeface="+mj-lt"/>
              </a:rPr>
              <a:t>Levine G, Bates E, </a:t>
            </a:r>
            <a:r>
              <a:rPr lang="en-US" sz="1800" b="0" i="0" dirty="0" err="1">
                <a:solidFill>
                  <a:srgbClr val="000000"/>
                </a:solidFill>
                <a:effectLst/>
                <a:latin typeface="+mj-lt"/>
              </a:rPr>
              <a:t>Bittl</a:t>
            </a:r>
            <a:r>
              <a:rPr lang="en-US" sz="1800" b="0" i="0" dirty="0">
                <a:solidFill>
                  <a:srgbClr val="000000"/>
                </a:solidFill>
                <a:effectLst/>
                <a:latin typeface="+mj-lt"/>
              </a:rPr>
              <a:t> J, et al. 2016 ACC/AHA Guideline Focused Update on Duration of Dual Antiplatelet Therapy in Patients With Coronary Artery Disease. </a:t>
            </a:r>
            <a:r>
              <a:rPr lang="en-US" sz="1800" b="0" i="1" dirty="0">
                <a:solidFill>
                  <a:srgbClr val="000000"/>
                </a:solidFill>
                <a:effectLst/>
                <a:latin typeface="+mj-lt"/>
              </a:rPr>
              <a:t>J Am Coll </a:t>
            </a:r>
            <a:r>
              <a:rPr lang="en-US" sz="1800" b="0" i="1" dirty="0" err="1">
                <a:solidFill>
                  <a:srgbClr val="000000"/>
                </a:solidFill>
                <a:effectLst/>
                <a:latin typeface="+mj-lt"/>
              </a:rPr>
              <a:t>Cardiol</a:t>
            </a:r>
            <a:r>
              <a:rPr lang="en-US" sz="1800" b="0" i="1" dirty="0">
                <a:solidFill>
                  <a:srgbClr val="000000"/>
                </a:solidFill>
                <a:effectLst/>
                <a:latin typeface="+mj-lt"/>
              </a:rPr>
              <a:t>. </a:t>
            </a:r>
            <a:r>
              <a:rPr lang="en-US" sz="1800" b="0" i="0" dirty="0">
                <a:solidFill>
                  <a:srgbClr val="000000"/>
                </a:solidFill>
                <a:effectLst/>
                <a:latin typeface="+mj-lt"/>
              </a:rPr>
              <a:t>2016 Sep, 68 (10) 1082–1115.</a:t>
            </a:r>
            <a:endParaRPr lang="en-US" sz="1800" dirty="0">
              <a:latin typeface="+mj-lt"/>
              <a:cs typeface="Calibri"/>
            </a:endParaRPr>
          </a:p>
        </p:txBody>
      </p:sp>
    </p:spTree>
    <p:extLst>
      <p:ext uri="{BB962C8B-B14F-4D97-AF65-F5344CB8AC3E}">
        <p14:creationId xmlns:p14="http://schemas.microsoft.com/office/powerpoint/2010/main" val="152432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AFB6A18-521E-3026-A305-59CF2F026F5C}"/>
              </a:ext>
            </a:extLst>
          </p:cNvPr>
          <p:cNvPicPr>
            <a:picLocks noChangeAspect="1"/>
          </p:cNvPicPr>
          <p:nvPr/>
        </p:nvPicPr>
        <p:blipFill>
          <a:blip r:embed="rId2"/>
          <a:stretch>
            <a:fillRect/>
          </a:stretch>
        </p:blipFill>
        <p:spPr>
          <a:xfrm>
            <a:off x="7637252" y="0"/>
            <a:ext cx="4554747" cy="6858000"/>
          </a:xfrm>
          <a:prstGeom prst="rect">
            <a:avLst/>
          </a:prstGeom>
        </p:spPr>
      </p:pic>
      <p:sp>
        <p:nvSpPr>
          <p:cNvPr id="11" name="TextBox 10">
            <a:extLst>
              <a:ext uri="{FF2B5EF4-FFF2-40B4-BE49-F238E27FC236}">
                <a16:creationId xmlns:a16="http://schemas.microsoft.com/office/drawing/2014/main" id="{A3D59D02-374E-6F46-000A-AD02B614743B}"/>
              </a:ext>
            </a:extLst>
          </p:cNvPr>
          <p:cNvSpPr txBox="1"/>
          <p:nvPr/>
        </p:nvSpPr>
        <p:spPr>
          <a:xfrm>
            <a:off x="4669646" y="2894632"/>
            <a:ext cx="2852707" cy="1477328"/>
          </a:xfrm>
          <a:prstGeom prst="rect">
            <a:avLst/>
          </a:prstGeom>
          <a:noFill/>
        </p:spPr>
        <p:txBody>
          <a:bodyPr wrap="square">
            <a:spAutoFit/>
          </a:bodyPr>
          <a:lstStyle/>
          <a:p>
            <a:pPr algn="ctr"/>
            <a:br>
              <a:rPr lang="en-US" dirty="0"/>
            </a:br>
            <a:r>
              <a:rPr lang="en-US" b="0" i="0" dirty="0">
                <a:solidFill>
                  <a:srgbClr val="001320"/>
                </a:solidFill>
                <a:effectLst/>
                <a:latin typeface="Roboto" panose="02000000000000000000" pitchFamily="2" charset="0"/>
              </a:rPr>
              <a:t>Be not wise in your own eyes; fear the LORD, and turn away from evil. Proverbs 3:7</a:t>
            </a:r>
            <a:endParaRPr lang="en-US" dirty="0"/>
          </a:p>
        </p:txBody>
      </p:sp>
      <p:pic>
        <p:nvPicPr>
          <p:cNvPr id="3" name="Picture 2" descr="A baby wrapped in a pink blanket&#10;&#10;AI-generated content may be incorrect.">
            <a:extLst>
              <a:ext uri="{FF2B5EF4-FFF2-40B4-BE49-F238E27FC236}">
                <a16:creationId xmlns:a16="http://schemas.microsoft.com/office/drawing/2014/main" id="{DFAE581F-51BD-073E-8B86-21D173B341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392"/>
            <a:ext cx="4572000" cy="6858000"/>
          </a:xfrm>
          <a:prstGeom prst="rect">
            <a:avLst/>
          </a:prstGeom>
        </p:spPr>
      </p:pic>
    </p:spTree>
    <p:extLst>
      <p:ext uri="{BB962C8B-B14F-4D97-AF65-F5344CB8AC3E}">
        <p14:creationId xmlns:p14="http://schemas.microsoft.com/office/powerpoint/2010/main" val="303157389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4e77fabd-40e5-4335-9d12-298222ec242f}" enabled="1" method="Standard" siteId="{adeadcd2-3aaf-4835-b273-1ebe8a7726f1}" removed="0"/>
</clbl:labelList>
</file>

<file path=docProps/app.xml><?xml version="1.0" encoding="utf-8"?>
<Properties xmlns="http://schemas.openxmlformats.org/officeDocument/2006/extended-properties" xmlns:vt="http://schemas.openxmlformats.org/officeDocument/2006/docPropsVTypes">
  <Template>office theme</Template>
  <TotalTime>4601</TotalTime>
  <Words>3372</Words>
  <Application>Microsoft Office PowerPoint</Application>
  <PresentationFormat>Widescreen</PresentationFormat>
  <Paragraphs>379</Paragraphs>
  <Slides>54</Slides>
  <Notes>0</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54</vt:i4>
      </vt:variant>
    </vt:vector>
  </HeadingPairs>
  <TitlesOfParts>
    <vt:vector size="62" baseType="lpstr">
      <vt:lpstr>Arial</vt:lpstr>
      <vt:lpstr>Calibri</vt:lpstr>
      <vt:lpstr>Calibri Light</vt:lpstr>
      <vt:lpstr>Guardian TextSans Web</vt:lpstr>
      <vt:lpstr>HelveticaNeue</vt:lpstr>
      <vt:lpstr>Roboto</vt:lpstr>
      <vt:lpstr>Times New Roman</vt:lpstr>
      <vt:lpstr>office theme</vt:lpstr>
      <vt:lpstr>Acute Coronary Syndrome: Diagnosis and Management for the Internist</vt:lpstr>
      <vt:lpstr>Learning Objectives:</vt:lpstr>
      <vt:lpstr>Hot off the press!!!</vt:lpstr>
      <vt:lpstr>Case 1: </vt:lpstr>
      <vt:lpstr>PowerPoint Presentation</vt:lpstr>
      <vt:lpstr>Question 1:</vt:lpstr>
      <vt:lpstr>Question 1:</vt:lpstr>
      <vt:lpstr>Case 2: </vt:lpstr>
      <vt:lpstr>PowerPoint Presentation</vt:lpstr>
      <vt:lpstr>Question 2:</vt:lpstr>
      <vt:lpstr>Question 2:</vt:lpstr>
      <vt:lpstr>PowerPoint Presentation</vt:lpstr>
      <vt:lpstr>PowerPoint Presentation</vt:lpstr>
      <vt:lpstr>Classifications of Chest Pain:</vt:lpstr>
      <vt:lpstr>Chest pain equivalents?</vt:lpstr>
      <vt:lpstr>PowerPoint Presentation</vt:lpstr>
      <vt:lpstr>Question 1:</vt:lpstr>
      <vt:lpstr>PowerPoint Presentation</vt:lpstr>
      <vt:lpstr>PowerPoint Presentation</vt:lpstr>
      <vt:lpstr>Is all chest pain cardiac?</vt:lpstr>
      <vt:lpstr>Can’t Miss Chest Pain Diagnoses</vt:lpstr>
      <vt:lpstr>Case 3:</vt:lpstr>
      <vt:lpstr>PowerPoint Presentation</vt:lpstr>
      <vt:lpstr>Question 3:</vt:lpstr>
      <vt:lpstr>Question 3:</vt:lpstr>
      <vt:lpstr>Definitions:​</vt:lpstr>
      <vt:lpstr>Type 1 vs Type 2 MI?</vt:lpstr>
      <vt:lpstr>Type 1 MI/Acute Coronary Syndrome Classification</vt:lpstr>
      <vt:lpstr>PowerPoint Presentation</vt:lpstr>
      <vt:lpstr>Question 4:</vt:lpstr>
      <vt:lpstr>Case 3:</vt:lpstr>
      <vt:lpstr>Question 4:</vt:lpstr>
      <vt:lpstr>PowerPoint Presentation</vt:lpstr>
      <vt:lpstr>PowerPoint Presentation</vt:lpstr>
      <vt:lpstr>PowerPoint Presentation</vt:lpstr>
      <vt:lpstr>PowerPoint Presentation</vt:lpstr>
      <vt:lpstr>Question 5:</vt:lpstr>
      <vt:lpstr>Case 3:</vt:lpstr>
      <vt:lpstr>Question 5:</vt:lpstr>
      <vt:lpstr>Should we pre-treat with P2Y12?</vt:lpstr>
      <vt:lpstr>Which P2Y12 should I use?</vt:lpstr>
      <vt:lpstr>Which P2Y12 should I use?</vt:lpstr>
      <vt:lpstr>PowerPoint Presentation</vt:lpstr>
      <vt:lpstr>PowerPoint Presentation</vt:lpstr>
      <vt:lpstr>Question 6:</vt:lpstr>
      <vt:lpstr>Question 6:</vt:lpstr>
      <vt:lpstr>Pre-discharge Checklist for ACS (take a            )</vt:lpstr>
      <vt:lpstr>PowerPoint Presentation</vt:lpstr>
      <vt:lpstr>How long should we treat with DAPT?</vt:lpstr>
      <vt:lpstr>PowerPoint Presentation</vt:lpstr>
      <vt:lpstr>PowerPoint Presentation</vt:lpstr>
      <vt:lpstr>Q&amp;A</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Zack Wilson</dc:creator>
  <cp:lastModifiedBy>Wilson, Zachary T 1</cp:lastModifiedBy>
  <cp:revision>612</cp:revision>
  <dcterms:created xsi:type="dcterms:W3CDTF">2023-11-06T15:36:53Z</dcterms:created>
  <dcterms:modified xsi:type="dcterms:W3CDTF">2025-07-07T14:56:01Z</dcterms:modified>
</cp:coreProperties>
</file>