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3"/>
  </p:notesMasterIdLst>
  <p:sldIdLst>
    <p:sldId id="256" r:id="rId2"/>
    <p:sldId id="263" r:id="rId3"/>
    <p:sldId id="257" r:id="rId4"/>
    <p:sldId id="258" r:id="rId5"/>
    <p:sldId id="259" r:id="rId6"/>
    <p:sldId id="264" r:id="rId7"/>
    <p:sldId id="260" r:id="rId8"/>
    <p:sldId id="261" r:id="rId9"/>
    <p:sldId id="262"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340" r:id="rId26"/>
    <p:sldId id="281" r:id="rId27"/>
    <p:sldId id="389" r:id="rId28"/>
    <p:sldId id="339" r:id="rId29"/>
    <p:sldId id="337" r:id="rId30"/>
    <p:sldId id="341" r:id="rId31"/>
    <p:sldId id="344" r:id="rId32"/>
    <p:sldId id="342" r:id="rId33"/>
    <p:sldId id="343" r:id="rId34"/>
    <p:sldId id="345" r:id="rId35"/>
    <p:sldId id="358" r:id="rId36"/>
    <p:sldId id="346" r:id="rId37"/>
    <p:sldId id="356" r:id="rId38"/>
    <p:sldId id="355" r:id="rId39"/>
    <p:sldId id="357" r:id="rId40"/>
    <p:sldId id="359" r:id="rId41"/>
    <p:sldId id="360" r:id="rId42"/>
    <p:sldId id="335" r:id="rId43"/>
    <p:sldId id="292" r:id="rId44"/>
    <p:sldId id="361" r:id="rId45"/>
    <p:sldId id="362" r:id="rId46"/>
    <p:sldId id="363" r:id="rId47"/>
    <p:sldId id="364" r:id="rId48"/>
    <p:sldId id="390" r:id="rId49"/>
    <p:sldId id="366" r:id="rId50"/>
    <p:sldId id="309" r:id="rId51"/>
    <p:sldId id="310" r:id="rId52"/>
    <p:sldId id="367" r:id="rId53"/>
    <p:sldId id="368" r:id="rId54"/>
    <p:sldId id="369" r:id="rId55"/>
    <p:sldId id="370" r:id="rId56"/>
    <p:sldId id="371" r:id="rId57"/>
    <p:sldId id="372" r:id="rId58"/>
    <p:sldId id="376" r:id="rId59"/>
    <p:sldId id="373" r:id="rId60"/>
    <p:sldId id="374" r:id="rId61"/>
    <p:sldId id="375" r:id="rId62"/>
    <p:sldId id="377" r:id="rId63"/>
    <p:sldId id="378" r:id="rId64"/>
    <p:sldId id="379" r:id="rId65"/>
    <p:sldId id="283" r:id="rId66"/>
    <p:sldId id="380" r:id="rId67"/>
    <p:sldId id="382" r:id="rId68"/>
    <p:sldId id="383" r:id="rId69"/>
    <p:sldId id="288" r:id="rId70"/>
    <p:sldId id="347" r:id="rId71"/>
    <p:sldId id="384" r:id="rId72"/>
    <p:sldId id="319" r:id="rId73"/>
    <p:sldId id="348" r:id="rId74"/>
    <p:sldId id="385" r:id="rId75"/>
    <p:sldId id="351" r:id="rId76"/>
    <p:sldId id="321" r:id="rId77"/>
    <p:sldId id="322" r:id="rId78"/>
    <p:sldId id="386" r:id="rId79"/>
    <p:sldId id="387" r:id="rId80"/>
    <p:sldId id="388" r:id="rId81"/>
    <p:sldId id="391"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2"/>
    <p:restoredTop sz="76642"/>
  </p:normalViewPr>
  <p:slideViewPr>
    <p:cSldViewPr snapToGrid="0">
      <p:cViewPr varScale="1">
        <p:scale>
          <a:sx n="75" d="100"/>
          <a:sy n="75" d="100"/>
        </p:scale>
        <p:origin x="1888"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6T02:55:06.589"/>
    </inkml:context>
    <inkml:brush xml:id="br0">
      <inkml:brushProperty name="width" value="0.05" units="cm"/>
      <inkml:brushProperty name="height" value="0.05" units="cm"/>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54E3C1-97FB-7F4B-B2F6-B542B399ABCC}" type="datetimeFigureOut">
              <a:rPr lang="en-US" smtClean="0"/>
              <a:t>8/25/25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A6E002-340C-2742-A879-55F19ECB30DB}" type="slidenum">
              <a:rPr lang="en-US" smtClean="0"/>
              <a:t>‹#›</a:t>
            </a:fld>
            <a:endParaRPr lang="en-US"/>
          </a:p>
        </p:txBody>
      </p:sp>
    </p:spTree>
    <p:extLst>
      <p:ext uri="{BB962C8B-B14F-4D97-AF65-F5344CB8AC3E}">
        <p14:creationId xmlns:p14="http://schemas.microsoft.com/office/powerpoint/2010/main" val="2511894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all" dirty="0">
                <a:solidFill>
                  <a:schemeClr val="tx1"/>
                </a:solidFill>
                <a:effectLst/>
                <a:latin typeface="+mn-lt"/>
                <a:ea typeface="+mn-ea"/>
                <a:cs typeface="+mn-cs"/>
              </a:rPr>
              <a:t>IDMCQ24072</a:t>
            </a:r>
            <a:endParaRPr lang="en-US" dirty="0"/>
          </a:p>
        </p:txBody>
      </p:sp>
      <p:sp>
        <p:nvSpPr>
          <p:cNvPr id="4" name="Slide Number Placeholder 3"/>
          <p:cNvSpPr>
            <a:spLocks noGrp="1"/>
          </p:cNvSpPr>
          <p:nvPr>
            <p:ph type="sldNum" sz="quarter" idx="5"/>
          </p:nvPr>
        </p:nvSpPr>
        <p:spPr/>
        <p:txBody>
          <a:bodyPr/>
          <a:lstStyle/>
          <a:p>
            <a:fld id="{C9A6E002-340C-2742-A879-55F19ECB30DB}" type="slidenum">
              <a:rPr lang="en-US" smtClean="0"/>
              <a:t>1</a:t>
            </a:fld>
            <a:endParaRPr lang="en-US"/>
          </a:p>
        </p:txBody>
      </p:sp>
    </p:spTree>
    <p:extLst>
      <p:ext uri="{BB962C8B-B14F-4D97-AF65-F5344CB8AC3E}">
        <p14:creationId xmlns:p14="http://schemas.microsoft.com/office/powerpoint/2010/main" val="1322215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C8130-8416-D9E5-00A2-C69E0CFE9C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4590E7-E650-80B9-15E7-6D6BCBE151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86098A-C5C6-6DE9-E72F-A2E08A45D9B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Extension question set 3, #1</a:t>
            </a:r>
          </a:p>
          <a:p>
            <a:endParaRPr lang="en-US" dirty="0"/>
          </a:p>
          <a:p>
            <a:r>
              <a:rPr lang="en-US" dirty="0"/>
              <a:t>I added blood </a:t>
            </a:r>
            <a:r>
              <a:rPr lang="en-US" dirty="0" err="1"/>
              <a:t>cxs</a:t>
            </a:r>
            <a:r>
              <a:rPr lang="en-US" dirty="0"/>
              <a:t> to this question. I also would have liked it to say antibiotics were started after blood </a:t>
            </a:r>
            <a:r>
              <a:rPr lang="en-US" dirty="0" err="1"/>
              <a:t>cxs</a:t>
            </a:r>
            <a:r>
              <a:rPr lang="en-US" dirty="0"/>
              <a:t>!</a:t>
            </a:r>
          </a:p>
        </p:txBody>
      </p:sp>
      <p:sp>
        <p:nvSpPr>
          <p:cNvPr id="4" name="Slide Number Placeholder 3">
            <a:extLst>
              <a:ext uri="{FF2B5EF4-FFF2-40B4-BE49-F238E27FC236}">
                <a16:creationId xmlns:a16="http://schemas.microsoft.com/office/drawing/2014/main" id="{FED9F400-E73D-18E9-FEBF-A9C9ADADDF37}"/>
              </a:ext>
            </a:extLst>
          </p:cNvPr>
          <p:cNvSpPr>
            <a:spLocks noGrp="1"/>
          </p:cNvSpPr>
          <p:nvPr>
            <p:ph type="sldNum" sz="quarter" idx="5"/>
          </p:nvPr>
        </p:nvSpPr>
        <p:spPr/>
        <p:txBody>
          <a:bodyPr/>
          <a:lstStyle/>
          <a:p>
            <a:fld id="{137C447B-ACD9-B546-B8FD-55A6D2615214}" type="slidenum">
              <a:rPr lang="en-US" smtClean="0"/>
              <a:t>25</a:t>
            </a:fld>
            <a:endParaRPr lang="en-US"/>
          </a:p>
        </p:txBody>
      </p:sp>
    </p:spTree>
    <p:extLst>
      <p:ext uri="{BB962C8B-B14F-4D97-AF65-F5344CB8AC3E}">
        <p14:creationId xmlns:p14="http://schemas.microsoft.com/office/powerpoint/2010/main" val="3968269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data comes out of a large registry in the Netherlands – they had about 700 patients with acute bacterial meningitis and they assessed for symptoms; so don’t wait for you patient to have all 3 of these </a:t>
            </a:r>
            <a:r>
              <a:rPr lang="en-US" dirty="0" err="1"/>
              <a:t>sxs</a:t>
            </a:r>
            <a:r>
              <a:rPr lang="en-US" dirty="0"/>
              <a:t> before you do the LP, you will miss &gt; 50% of your cases</a:t>
            </a:r>
          </a:p>
          <a:p>
            <a:endParaRPr lang="en-US" dirty="0"/>
          </a:p>
          <a:p>
            <a:r>
              <a:rPr lang="en-US" dirty="0"/>
              <a:t>If you patient has any combination of 2 of these 4 </a:t>
            </a:r>
            <a:r>
              <a:rPr lang="en-US" dirty="0" err="1"/>
              <a:t>sxs</a:t>
            </a:r>
            <a:r>
              <a:rPr lang="en-US" dirty="0"/>
              <a:t>, HA, fever, stiff neck and AMS, you need to be thinking about doing an LP; and if you’re thinking about doing an LP, you should do an LP</a:t>
            </a:r>
          </a:p>
        </p:txBody>
      </p:sp>
      <p:sp>
        <p:nvSpPr>
          <p:cNvPr id="4" name="Slide Number Placeholder 3"/>
          <p:cNvSpPr>
            <a:spLocks noGrp="1"/>
          </p:cNvSpPr>
          <p:nvPr>
            <p:ph type="sldNum" sz="quarter" idx="5"/>
          </p:nvPr>
        </p:nvSpPr>
        <p:spPr/>
        <p:txBody>
          <a:bodyPr/>
          <a:lstStyle/>
          <a:p>
            <a:fld id="{B768D885-F385-D840-9F81-732D77AD89C7}" type="slidenum">
              <a:rPr lang="en-US" smtClean="0"/>
              <a:t>27</a:t>
            </a:fld>
            <a:endParaRPr lang="en-US"/>
          </a:p>
        </p:txBody>
      </p:sp>
    </p:spTree>
    <p:extLst>
      <p:ext uri="{BB962C8B-B14F-4D97-AF65-F5344CB8AC3E}">
        <p14:creationId xmlns:p14="http://schemas.microsoft.com/office/powerpoint/2010/main" val="1792325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50-90% of pts with bacterial meningitis have + blood </a:t>
            </a:r>
            <a:r>
              <a:rPr lang="en-US" dirty="0" err="1"/>
              <a:t>cxs</a:t>
            </a:r>
            <a:r>
              <a:rPr lang="en-US" dirty="0"/>
              <a:t>; CAP – blood </a:t>
            </a:r>
            <a:r>
              <a:rPr lang="en-US" dirty="0" err="1"/>
              <a:t>cxs</a:t>
            </a:r>
            <a:r>
              <a:rPr lang="en-US" dirty="0"/>
              <a:t> + in ~5-16% of pts </a:t>
            </a:r>
          </a:p>
          <a:p>
            <a:endParaRPr lang="en-US" dirty="0"/>
          </a:p>
        </p:txBody>
      </p:sp>
      <p:sp>
        <p:nvSpPr>
          <p:cNvPr id="4" name="Slide Number Placeholder 3"/>
          <p:cNvSpPr>
            <a:spLocks noGrp="1"/>
          </p:cNvSpPr>
          <p:nvPr>
            <p:ph type="sldNum" sz="quarter" idx="5"/>
          </p:nvPr>
        </p:nvSpPr>
        <p:spPr/>
        <p:txBody>
          <a:bodyPr/>
          <a:lstStyle/>
          <a:p>
            <a:fld id="{C9A6E002-340C-2742-A879-55F19ECB30DB}" type="slidenum">
              <a:rPr lang="en-US" smtClean="0"/>
              <a:t>28</a:t>
            </a:fld>
            <a:endParaRPr lang="en-US"/>
          </a:p>
        </p:txBody>
      </p:sp>
    </p:spTree>
    <p:extLst>
      <p:ext uri="{BB962C8B-B14F-4D97-AF65-F5344CB8AC3E}">
        <p14:creationId xmlns:p14="http://schemas.microsoft.com/office/powerpoint/2010/main" val="2463930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7C447B-ACD9-B546-B8FD-55A6D2615214}" type="slidenum">
              <a:rPr lang="en-US" smtClean="0"/>
              <a:t>29</a:t>
            </a:fld>
            <a:endParaRPr lang="en-US"/>
          </a:p>
        </p:txBody>
      </p:sp>
    </p:spTree>
    <p:extLst>
      <p:ext uri="{BB962C8B-B14F-4D97-AF65-F5344CB8AC3E}">
        <p14:creationId xmlns:p14="http://schemas.microsoft.com/office/powerpoint/2010/main" val="3403134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Extension question set 3, #2</a:t>
            </a:r>
          </a:p>
        </p:txBody>
      </p:sp>
      <p:sp>
        <p:nvSpPr>
          <p:cNvPr id="4" name="Slide Number Placeholder 3"/>
          <p:cNvSpPr>
            <a:spLocks noGrp="1"/>
          </p:cNvSpPr>
          <p:nvPr>
            <p:ph type="sldNum" sz="quarter" idx="5"/>
          </p:nvPr>
        </p:nvSpPr>
        <p:spPr/>
        <p:txBody>
          <a:bodyPr/>
          <a:lstStyle/>
          <a:p>
            <a:fld id="{137C447B-ACD9-B546-B8FD-55A6D2615214}" type="slidenum">
              <a:rPr lang="en-US" smtClean="0"/>
              <a:t>30</a:t>
            </a:fld>
            <a:endParaRPr lang="en-US"/>
          </a:p>
        </p:txBody>
      </p:sp>
    </p:spTree>
    <p:extLst>
      <p:ext uri="{BB962C8B-B14F-4D97-AF65-F5344CB8AC3E}">
        <p14:creationId xmlns:p14="http://schemas.microsoft.com/office/powerpoint/2010/main" val="1725924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E022B-8065-A13C-B95E-16D78D4284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A893A5-11C9-F0ED-B1CD-5EAC62B69B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37EF50-88ED-4299-FD7A-9E178AB27B1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Extension question set 3, #2</a:t>
            </a:r>
          </a:p>
        </p:txBody>
      </p:sp>
      <p:sp>
        <p:nvSpPr>
          <p:cNvPr id="4" name="Slide Number Placeholder 3">
            <a:extLst>
              <a:ext uri="{FF2B5EF4-FFF2-40B4-BE49-F238E27FC236}">
                <a16:creationId xmlns:a16="http://schemas.microsoft.com/office/drawing/2014/main" id="{F633E516-DF02-B0CF-EF99-D4D6247F6E91}"/>
              </a:ext>
            </a:extLst>
          </p:cNvPr>
          <p:cNvSpPr>
            <a:spLocks noGrp="1"/>
          </p:cNvSpPr>
          <p:nvPr>
            <p:ph type="sldNum" sz="quarter" idx="5"/>
          </p:nvPr>
        </p:nvSpPr>
        <p:spPr/>
        <p:txBody>
          <a:bodyPr/>
          <a:lstStyle/>
          <a:p>
            <a:fld id="{137C447B-ACD9-B546-B8FD-55A6D2615214}" type="slidenum">
              <a:rPr lang="en-US" smtClean="0"/>
              <a:t>31</a:t>
            </a:fld>
            <a:endParaRPr lang="en-US"/>
          </a:p>
        </p:txBody>
      </p:sp>
    </p:spTree>
    <p:extLst>
      <p:ext uri="{BB962C8B-B14F-4D97-AF65-F5344CB8AC3E}">
        <p14:creationId xmlns:p14="http://schemas.microsoft.com/office/powerpoint/2010/main" val="379460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7C447B-ACD9-B546-B8FD-55A6D2615214}" type="slidenum">
              <a:rPr lang="en-US" smtClean="0"/>
              <a:t>32</a:t>
            </a:fld>
            <a:endParaRPr lang="en-US"/>
          </a:p>
        </p:txBody>
      </p:sp>
    </p:spTree>
    <p:extLst>
      <p:ext uri="{BB962C8B-B14F-4D97-AF65-F5344CB8AC3E}">
        <p14:creationId xmlns:p14="http://schemas.microsoft.com/office/powerpoint/2010/main" val="364696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the answers…</a:t>
            </a:r>
          </a:p>
          <a:p>
            <a:r>
              <a:rPr lang="en-US" dirty="0"/>
              <a:t>	10 days would be more appropriate if the </a:t>
            </a:r>
            <a:r>
              <a:rPr lang="en-US" dirty="0" err="1"/>
              <a:t>pt</a:t>
            </a:r>
            <a:r>
              <a:rPr lang="en-US" dirty="0"/>
              <a:t> had a significant infection; too long for prophy</a:t>
            </a:r>
          </a:p>
          <a:p>
            <a:r>
              <a:rPr lang="en-US" dirty="0"/>
              <a:t>	What is wrong with choice C?</a:t>
            </a:r>
          </a:p>
          <a:p>
            <a:r>
              <a:rPr lang="en-US" dirty="0"/>
              <a:t>	</a:t>
            </a:r>
          </a:p>
        </p:txBody>
      </p:sp>
      <p:sp>
        <p:nvSpPr>
          <p:cNvPr id="4" name="Slide Number Placeholder 3"/>
          <p:cNvSpPr>
            <a:spLocks noGrp="1"/>
          </p:cNvSpPr>
          <p:nvPr>
            <p:ph type="sldNum" sz="quarter" idx="5"/>
          </p:nvPr>
        </p:nvSpPr>
        <p:spPr/>
        <p:txBody>
          <a:bodyPr/>
          <a:lstStyle/>
          <a:p>
            <a:fld id="{137C447B-ACD9-B546-B8FD-55A6D2615214}" type="slidenum">
              <a:rPr lang="en-US" smtClean="0"/>
              <a:t>33</a:t>
            </a:fld>
            <a:endParaRPr lang="en-US"/>
          </a:p>
        </p:txBody>
      </p:sp>
    </p:spTree>
    <p:extLst>
      <p:ext uri="{BB962C8B-B14F-4D97-AF65-F5344CB8AC3E}">
        <p14:creationId xmlns:p14="http://schemas.microsoft.com/office/powerpoint/2010/main" val="4279315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Uworld</a:t>
            </a:r>
            <a:endParaRPr lang="en-US" dirty="0"/>
          </a:p>
        </p:txBody>
      </p:sp>
      <p:sp>
        <p:nvSpPr>
          <p:cNvPr id="4" name="Slide Number Placeholder 3"/>
          <p:cNvSpPr>
            <a:spLocks noGrp="1"/>
          </p:cNvSpPr>
          <p:nvPr>
            <p:ph type="sldNum" sz="quarter" idx="5"/>
          </p:nvPr>
        </p:nvSpPr>
        <p:spPr/>
        <p:txBody>
          <a:bodyPr/>
          <a:lstStyle/>
          <a:p>
            <a:fld id="{137C447B-ACD9-B546-B8FD-55A6D2615214}" type="slidenum">
              <a:rPr lang="en-US" smtClean="0"/>
              <a:t>34</a:t>
            </a:fld>
            <a:endParaRPr lang="en-US"/>
          </a:p>
        </p:txBody>
      </p:sp>
    </p:spTree>
    <p:extLst>
      <p:ext uri="{BB962C8B-B14F-4D97-AF65-F5344CB8AC3E}">
        <p14:creationId xmlns:p14="http://schemas.microsoft.com/office/powerpoint/2010/main" val="839791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3EB30-8ABB-0675-1E91-2BB7F9C83F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133ABC-34D7-D57B-21F7-F1929DE0B0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6BF61D-416E-94CF-B709-BEE7A6A8A5AC}"/>
              </a:ext>
            </a:extLst>
          </p:cNvPr>
          <p:cNvSpPr>
            <a:spLocks noGrp="1"/>
          </p:cNvSpPr>
          <p:nvPr>
            <p:ph type="body" idx="1"/>
          </p:nvPr>
        </p:nvSpPr>
        <p:spPr/>
        <p:txBody>
          <a:bodyPr/>
          <a:lstStyle/>
          <a:p>
            <a:r>
              <a:rPr lang="en-US" dirty="0" err="1"/>
              <a:t>Uworld</a:t>
            </a:r>
            <a:endParaRPr lang="en-US" dirty="0"/>
          </a:p>
        </p:txBody>
      </p:sp>
      <p:sp>
        <p:nvSpPr>
          <p:cNvPr id="4" name="Slide Number Placeholder 3">
            <a:extLst>
              <a:ext uri="{FF2B5EF4-FFF2-40B4-BE49-F238E27FC236}">
                <a16:creationId xmlns:a16="http://schemas.microsoft.com/office/drawing/2014/main" id="{E0D8F66E-6D6E-77D8-08D6-53FAB61EB82E}"/>
              </a:ext>
            </a:extLst>
          </p:cNvPr>
          <p:cNvSpPr>
            <a:spLocks noGrp="1"/>
          </p:cNvSpPr>
          <p:nvPr>
            <p:ph type="sldNum" sz="quarter" idx="5"/>
          </p:nvPr>
        </p:nvSpPr>
        <p:spPr/>
        <p:txBody>
          <a:bodyPr/>
          <a:lstStyle/>
          <a:p>
            <a:fld id="{137C447B-ACD9-B546-B8FD-55A6D2615214}" type="slidenum">
              <a:rPr lang="en-US" smtClean="0"/>
              <a:t>35</a:t>
            </a:fld>
            <a:endParaRPr lang="en-US"/>
          </a:p>
        </p:txBody>
      </p:sp>
    </p:spTree>
    <p:extLst>
      <p:ext uri="{BB962C8B-B14F-4D97-AF65-F5344CB8AC3E}">
        <p14:creationId xmlns:p14="http://schemas.microsoft.com/office/powerpoint/2010/main" val="803931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D35D0-B1D8-BC80-6B14-5CCBD8C068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ED7F4A-2339-709F-A681-2E2779F67F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8EF674-F28A-37C7-3E8C-8CEED1A5D794}"/>
              </a:ext>
            </a:extLst>
          </p:cNvPr>
          <p:cNvSpPr>
            <a:spLocks noGrp="1"/>
          </p:cNvSpPr>
          <p:nvPr>
            <p:ph type="body" idx="1"/>
          </p:nvPr>
        </p:nvSpPr>
        <p:spPr/>
        <p:txBody>
          <a:bodyPr/>
          <a:lstStyle/>
          <a:p>
            <a:r>
              <a:rPr lang="en-US" sz="1200" b="0" i="0" u="none" strike="noStrike" kern="1200" cap="all" dirty="0">
                <a:solidFill>
                  <a:schemeClr val="tx1"/>
                </a:solidFill>
                <a:effectLst/>
                <a:latin typeface="+mn-lt"/>
                <a:ea typeface="+mn-ea"/>
                <a:cs typeface="+mn-cs"/>
              </a:rPr>
              <a:t>IDMCQ24072</a:t>
            </a:r>
            <a:endParaRPr lang="en-US" dirty="0"/>
          </a:p>
        </p:txBody>
      </p:sp>
      <p:sp>
        <p:nvSpPr>
          <p:cNvPr id="4" name="Slide Number Placeholder 3">
            <a:extLst>
              <a:ext uri="{FF2B5EF4-FFF2-40B4-BE49-F238E27FC236}">
                <a16:creationId xmlns:a16="http://schemas.microsoft.com/office/drawing/2014/main" id="{D81A2AF5-235A-1729-8A60-CF77FE99FC67}"/>
              </a:ext>
            </a:extLst>
          </p:cNvPr>
          <p:cNvSpPr>
            <a:spLocks noGrp="1"/>
          </p:cNvSpPr>
          <p:nvPr>
            <p:ph type="sldNum" sz="quarter" idx="5"/>
          </p:nvPr>
        </p:nvSpPr>
        <p:spPr/>
        <p:txBody>
          <a:bodyPr/>
          <a:lstStyle/>
          <a:p>
            <a:fld id="{C9A6E002-340C-2742-A879-55F19ECB30DB}" type="slidenum">
              <a:rPr lang="en-US" smtClean="0"/>
              <a:t>2</a:t>
            </a:fld>
            <a:endParaRPr lang="en-US"/>
          </a:p>
        </p:txBody>
      </p:sp>
    </p:spTree>
    <p:extLst>
      <p:ext uri="{BB962C8B-B14F-4D97-AF65-F5344CB8AC3E}">
        <p14:creationId xmlns:p14="http://schemas.microsoft.com/office/powerpoint/2010/main" val="755293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000000"/>
                </a:solidFill>
                <a:effectLst/>
              </a:rPr>
              <a:t>This patient with budding yeasts on blood cultures likely has </a:t>
            </a:r>
            <a:r>
              <a:rPr lang="en-US" b="1" i="0" u="none" strike="noStrike" dirty="0">
                <a:solidFill>
                  <a:srgbClr val="000000"/>
                </a:solidFill>
                <a:effectLst/>
              </a:rPr>
              <a:t>candidemia</a:t>
            </a:r>
            <a:r>
              <a:rPr lang="en-US" b="0" i="0" u="none" strike="noStrike" dirty="0">
                <a:solidFill>
                  <a:srgbClr val="000000"/>
                </a:solidFill>
                <a:effectLst/>
              </a:rPr>
              <a:t>, a common hospital-acquired infection that is frequently linked to central venous catheters, total parenteral nutrition, and immunocompromised states (</a:t>
            </a:r>
            <a:r>
              <a:rPr lang="en-US" b="0" i="0" u="none" strike="noStrike" dirty="0" err="1">
                <a:solidFill>
                  <a:srgbClr val="000000"/>
                </a:solidFill>
                <a:effectLst/>
              </a:rPr>
              <a:t>eg</a:t>
            </a:r>
            <a:r>
              <a:rPr lang="en-US" b="0" i="0" u="none" strike="noStrike" dirty="0">
                <a:solidFill>
                  <a:srgbClr val="000000"/>
                </a:solidFill>
                <a:effectLst/>
              </a:rPr>
              <a:t>, neutropenia).  Clinical manifestations are myriad and range from mild fever to full-blown sepsis with or without end-organ involvement (</a:t>
            </a:r>
            <a:r>
              <a:rPr lang="en-US" b="0" i="0" u="none" strike="noStrike" dirty="0" err="1">
                <a:solidFill>
                  <a:srgbClr val="000000"/>
                </a:solidFill>
                <a:effectLst/>
              </a:rPr>
              <a:t>eg</a:t>
            </a:r>
            <a:r>
              <a:rPr lang="en-US" b="0" i="0" u="none" strike="noStrike" dirty="0">
                <a:solidFill>
                  <a:srgbClr val="000000"/>
                </a:solidFill>
                <a:effectLst/>
              </a:rPr>
              <a:t>, chorioretinitis, endocarditis, meningitis).  Blood cultures are the gold standard for diagnosis, but sensitivity is low (~50%) so serum markers (</a:t>
            </a:r>
            <a:r>
              <a:rPr lang="en-US" b="0" i="0" u="none" strike="noStrike" dirty="0" err="1">
                <a:solidFill>
                  <a:srgbClr val="000000"/>
                </a:solidFill>
                <a:effectLst/>
              </a:rPr>
              <a:t>eg</a:t>
            </a:r>
            <a:r>
              <a:rPr lang="en-US" b="0" i="0" u="none" strike="noStrike" dirty="0">
                <a:solidFill>
                  <a:srgbClr val="000000"/>
                </a:solidFill>
                <a:effectLst/>
              </a:rPr>
              <a:t>, beta-D-glucan) and/or biopsy with histology are sometimes required.</a:t>
            </a:r>
          </a:p>
          <a:p>
            <a:pPr algn="l"/>
            <a:endParaRPr lang="en-US" b="1" i="0" u="none" strike="noStrike" dirty="0">
              <a:solidFill>
                <a:srgbClr val="000000"/>
              </a:solidFill>
              <a:effectLst/>
            </a:endParaRPr>
          </a:p>
          <a:p>
            <a:pPr algn="l"/>
            <a:endParaRPr lang="en-US" b="1" i="0" u="none" strike="noStrike" dirty="0">
              <a:solidFill>
                <a:srgbClr val="000000"/>
              </a:solidFill>
              <a:effectLst/>
            </a:endParaRPr>
          </a:p>
          <a:p>
            <a:pPr algn="l"/>
            <a:r>
              <a:rPr lang="en-US" b="1" i="0" u="none" strike="noStrike" dirty="0">
                <a:solidFill>
                  <a:srgbClr val="000000"/>
                </a:solidFill>
                <a:effectLst/>
              </a:rPr>
              <a:t>Educational objective:</a:t>
            </a:r>
            <a:br>
              <a:rPr lang="en-US" b="0" i="0" u="none" strike="noStrike" dirty="0">
                <a:solidFill>
                  <a:srgbClr val="000000"/>
                </a:solidFill>
                <a:effectLst/>
              </a:rPr>
            </a:br>
            <a:r>
              <a:rPr lang="en-US" b="0" i="0" u="none" strike="noStrike" dirty="0">
                <a:solidFill>
                  <a:srgbClr val="000000"/>
                </a:solidFill>
                <a:effectLst/>
              </a:rPr>
              <a:t>Candidemia is a common hospital-acquired infection and usually occurs in the setting of a central venous catheter, total parenteral nutrition, and/or an immunocompromised state (</a:t>
            </a:r>
            <a:r>
              <a:rPr lang="en-US" b="0" i="0" u="none" strike="noStrike" dirty="0" err="1">
                <a:solidFill>
                  <a:srgbClr val="000000"/>
                </a:solidFill>
                <a:effectLst/>
              </a:rPr>
              <a:t>eg</a:t>
            </a:r>
            <a:r>
              <a:rPr lang="en-US" b="0" i="0" u="none" strike="noStrike" dirty="0">
                <a:solidFill>
                  <a:srgbClr val="000000"/>
                </a:solidFill>
                <a:effectLst/>
              </a:rPr>
              <a:t>, neutropenia).  The cornerstone of treatment is catheter removal and empiric antifungal therapy with an echinocandin (</a:t>
            </a:r>
            <a:r>
              <a:rPr lang="en-US" b="0" i="0" u="none" strike="noStrike" dirty="0" err="1">
                <a:solidFill>
                  <a:srgbClr val="000000"/>
                </a:solidFill>
                <a:effectLst/>
              </a:rPr>
              <a:t>eg</a:t>
            </a:r>
            <a:r>
              <a:rPr lang="en-US" b="0" i="0" u="none" strike="noStrike" dirty="0">
                <a:solidFill>
                  <a:srgbClr val="000000"/>
                </a:solidFill>
                <a:effectLst/>
              </a:rPr>
              <a:t>, </a:t>
            </a:r>
            <a:r>
              <a:rPr lang="en-US" b="0" i="0" u="none" strike="noStrike" dirty="0" err="1">
                <a:solidFill>
                  <a:srgbClr val="000000"/>
                </a:solidFill>
                <a:effectLst/>
              </a:rPr>
              <a:t>caspofungin</a:t>
            </a:r>
            <a:r>
              <a:rPr lang="en-US" b="0" i="0" u="none" strike="noStrike" dirty="0">
                <a:solidFill>
                  <a:srgbClr val="000000"/>
                </a:solidFill>
                <a:effectLst/>
              </a:rPr>
              <a:t>).  </a:t>
            </a:r>
            <a:r>
              <a:rPr lang="en-US" b="0" i="1" u="none" strike="noStrike" dirty="0">
                <a:solidFill>
                  <a:srgbClr val="000000"/>
                </a:solidFill>
                <a:effectLst/>
              </a:rPr>
              <a:t>Candida</a:t>
            </a:r>
            <a:r>
              <a:rPr lang="en-US" b="0" i="0" u="none" strike="noStrike" dirty="0">
                <a:solidFill>
                  <a:srgbClr val="000000"/>
                </a:solidFill>
                <a:effectLst/>
              </a:rPr>
              <a:t> in blood cultures should never be considered a contaminant.</a:t>
            </a:r>
          </a:p>
          <a:p>
            <a:endParaRPr lang="en-US" dirty="0"/>
          </a:p>
        </p:txBody>
      </p:sp>
      <p:sp>
        <p:nvSpPr>
          <p:cNvPr id="4" name="Slide Number Placeholder 3"/>
          <p:cNvSpPr>
            <a:spLocks noGrp="1"/>
          </p:cNvSpPr>
          <p:nvPr>
            <p:ph type="sldNum" sz="quarter" idx="5"/>
          </p:nvPr>
        </p:nvSpPr>
        <p:spPr/>
        <p:txBody>
          <a:bodyPr/>
          <a:lstStyle/>
          <a:p>
            <a:fld id="{137C447B-ACD9-B546-B8FD-55A6D2615214}" type="slidenum">
              <a:rPr lang="en-US" smtClean="0"/>
              <a:t>36</a:t>
            </a:fld>
            <a:endParaRPr lang="en-US"/>
          </a:p>
        </p:txBody>
      </p:sp>
    </p:spTree>
    <p:extLst>
      <p:ext uri="{BB962C8B-B14F-4D97-AF65-F5344CB8AC3E}">
        <p14:creationId xmlns:p14="http://schemas.microsoft.com/office/powerpoint/2010/main" val="2955882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none" strike="noStrike" dirty="0">
                <a:solidFill>
                  <a:srgbClr val="000000"/>
                </a:solidFill>
                <a:effectLst/>
              </a:rPr>
              <a:t>In neutropenic patients, ophthalmologic exam should be deferred until the first week of neutrophil recovery; if </a:t>
            </a:r>
            <a:r>
              <a:rPr lang="en-US" b="1" i="0" u="none" strike="noStrike" dirty="0" err="1">
                <a:solidFill>
                  <a:srgbClr val="000000"/>
                </a:solidFill>
                <a:effectLst/>
              </a:rPr>
              <a:t>endopthalmitis</a:t>
            </a:r>
            <a:r>
              <a:rPr lang="en-US" b="1" i="0" u="none" strike="noStrike" dirty="0">
                <a:solidFill>
                  <a:srgbClr val="000000"/>
                </a:solidFill>
                <a:effectLst/>
              </a:rPr>
              <a:t> is present a prolonged course of an antifungal agent that achieves adequate intraocular concentration</a:t>
            </a:r>
          </a:p>
          <a:p>
            <a:endParaRPr lang="en-US" dirty="0"/>
          </a:p>
        </p:txBody>
      </p:sp>
      <p:sp>
        <p:nvSpPr>
          <p:cNvPr id="4" name="Slide Number Placeholder 3"/>
          <p:cNvSpPr>
            <a:spLocks noGrp="1"/>
          </p:cNvSpPr>
          <p:nvPr>
            <p:ph type="sldNum" sz="quarter" idx="5"/>
          </p:nvPr>
        </p:nvSpPr>
        <p:spPr/>
        <p:txBody>
          <a:bodyPr/>
          <a:lstStyle/>
          <a:p>
            <a:fld id="{137C447B-ACD9-B546-B8FD-55A6D2615214}" type="slidenum">
              <a:rPr lang="en-US" smtClean="0"/>
              <a:t>37</a:t>
            </a:fld>
            <a:endParaRPr lang="en-US"/>
          </a:p>
        </p:txBody>
      </p:sp>
    </p:spTree>
    <p:extLst>
      <p:ext uri="{BB962C8B-B14F-4D97-AF65-F5344CB8AC3E}">
        <p14:creationId xmlns:p14="http://schemas.microsoft.com/office/powerpoint/2010/main" val="3702558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ALT refers to instillation of a concentrated antibiotic solution into the catheter lumen with the intention of achieving a drug level high enough to kill bacteria within the biofilm of the catheter.</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Guidewire exchange of the catheter is a management approach of last resort (</a:t>
            </a:r>
            <a:r>
              <a:rPr lang="en-US" sz="1200" b="0" i="0" u="none" strike="noStrike" kern="1200" dirty="0" err="1">
                <a:solidFill>
                  <a:schemeClr val="tx1"/>
                </a:solidFill>
                <a:effectLst/>
                <a:latin typeface="+mn-lt"/>
                <a:ea typeface="+mn-ea"/>
                <a:cs typeface="+mn-cs"/>
              </a:rPr>
              <a:t>eg</a:t>
            </a:r>
            <a:r>
              <a:rPr lang="en-US" sz="1200" b="0" i="0" u="none" strike="noStrike" kern="1200" dirty="0">
                <a:solidFill>
                  <a:schemeClr val="tx1"/>
                </a:solidFill>
                <a:effectLst/>
                <a:latin typeface="+mn-lt"/>
                <a:ea typeface="+mn-ea"/>
                <a:cs typeface="+mn-cs"/>
              </a:rPr>
              <a:t>, only in patients for whom continued access is essential and alternative vascular access is absolutely impossible due to high risk for mechanical complications or bleeding during catheter reinsertion). These caveats are important since the new catheter is inserted into a likely infected tract, and removing the old catheter will seed the tract if not yet infected. </a:t>
            </a:r>
            <a:endParaRPr lang="en-US" dirty="0"/>
          </a:p>
        </p:txBody>
      </p:sp>
      <p:sp>
        <p:nvSpPr>
          <p:cNvPr id="4" name="Slide Number Placeholder 3"/>
          <p:cNvSpPr>
            <a:spLocks noGrp="1"/>
          </p:cNvSpPr>
          <p:nvPr>
            <p:ph type="sldNum" sz="quarter" idx="5"/>
          </p:nvPr>
        </p:nvSpPr>
        <p:spPr/>
        <p:txBody>
          <a:bodyPr/>
          <a:lstStyle/>
          <a:p>
            <a:fld id="{CC6CCB74-42AD-8A41-B3E5-F3AD9C47D8F2}" type="slidenum">
              <a:rPr lang="en-US" smtClean="0"/>
              <a:t>39</a:t>
            </a:fld>
            <a:endParaRPr lang="en-US"/>
          </a:p>
        </p:txBody>
      </p:sp>
    </p:spTree>
    <p:extLst>
      <p:ext uri="{BB962C8B-B14F-4D97-AF65-F5344CB8AC3E}">
        <p14:creationId xmlns:p14="http://schemas.microsoft.com/office/powerpoint/2010/main" val="840388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34</a:t>
            </a:r>
          </a:p>
        </p:txBody>
      </p:sp>
      <p:sp>
        <p:nvSpPr>
          <p:cNvPr id="4" name="Slide Number Placeholder 3"/>
          <p:cNvSpPr>
            <a:spLocks noGrp="1"/>
          </p:cNvSpPr>
          <p:nvPr>
            <p:ph type="sldNum" sz="quarter" idx="5"/>
          </p:nvPr>
        </p:nvSpPr>
        <p:spPr/>
        <p:txBody>
          <a:bodyPr/>
          <a:lstStyle/>
          <a:p>
            <a:fld id="{137C447B-ACD9-B546-B8FD-55A6D2615214}" type="slidenum">
              <a:rPr lang="en-US" smtClean="0"/>
              <a:t>40</a:t>
            </a:fld>
            <a:endParaRPr lang="en-US"/>
          </a:p>
        </p:txBody>
      </p:sp>
    </p:spTree>
    <p:extLst>
      <p:ext uri="{BB962C8B-B14F-4D97-AF65-F5344CB8AC3E}">
        <p14:creationId xmlns:p14="http://schemas.microsoft.com/office/powerpoint/2010/main" val="3278908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4DB33-11A0-D243-09F6-AD3DA54259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92D2D1-4FA3-1A58-7D51-03E83069E7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76C304-FD2F-C1B2-849A-FFE8F7F02769}"/>
              </a:ext>
            </a:extLst>
          </p:cNvPr>
          <p:cNvSpPr>
            <a:spLocks noGrp="1"/>
          </p:cNvSpPr>
          <p:nvPr>
            <p:ph type="body" idx="1"/>
          </p:nvPr>
        </p:nvSpPr>
        <p:spPr/>
        <p:txBody>
          <a:bodyPr/>
          <a:lstStyle/>
          <a:p>
            <a:r>
              <a:rPr lang="en-US" dirty="0"/>
              <a:t>Question 34</a:t>
            </a:r>
          </a:p>
        </p:txBody>
      </p:sp>
      <p:sp>
        <p:nvSpPr>
          <p:cNvPr id="4" name="Slide Number Placeholder 3">
            <a:extLst>
              <a:ext uri="{FF2B5EF4-FFF2-40B4-BE49-F238E27FC236}">
                <a16:creationId xmlns:a16="http://schemas.microsoft.com/office/drawing/2014/main" id="{323E84FD-C99E-2DF0-050C-EC655FCC63B7}"/>
              </a:ext>
            </a:extLst>
          </p:cNvPr>
          <p:cNvSpPr>
            <a:spLocks noGrp="1"/>
          </p:cNvSpPr>
          <p:nvPr>
            <p:ph type="sldNum" sz="quarter" idx="5"/>
          </p:nvPr>
        </p:nvSpPr>
        <p:spPr/>
        <p:txBody>
          <a:bodyPr/>
          <a:lstStyle/>
          <a:p>
            <a:fld id="{137C447B-ACD9-B546-B8FD-55A6D2615214}" type="slidenum">
              <a:rPr lang="en-US" smtClean="0"/>
              <a:t>41</a:t>
            </a:fld>
            <a:endParaRPr lang="en-US"/>
          </a:p>
        </p:txBody>
      </p:sp>
    </p:spTree>
    <p:extLst>
      <p:ext uri="{BB962C8B-B14F-4D97-AF65-F5344CB8AC3E}">
        <p14:creationId xmlns:p14="http://schemas.microsoft.com/office/powerpoint/2010/main" val="1090224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Really want to get a diagnosis if possible given need for long (6 weeks) </a:t>
            </a:r>
            <a:r>
              <a:rPr lang="en-US" dirty="0" err="1"/>
              <a:t>abx</a:t>
            </a:r>
            <a:r>
              <a:rPr lang="en-US" dirty="0"/>
              <a:t> course and desire for targeted therapy</a:t>
            </a:r>
          </a:p>
        </p:txBody>
      </p:sp>
      <p:sp>
        <p:nvSpPr>
          <p:cNvPr id="4" name="Slide Number Placeholder 3"/>
          <p:cNvSpPr>
            <a:spLocks noGrp="1"/>
          </p:cNvSpPr>
          <p:nvPr>
            <p:ph type="sldNum" sz="quarter" idx="5"/>
          </p:nvPr>
        </p:nvSpPr>
        <p:spPr/>
        <p:txBody>
          <a:bodyPr/>
          <a:lstStyle/>
          <a:p>
            <a:fld id="{CC6CCB74-42AD-8A41-B3E5-F3AD9C47D8F2}" type="slidenum">
              <a:rPr lang="en-US" smtClean="0"/>
              <a:t>43</a:t>
            </a:fld>
            <a:endParaRPr lang="en-US"/>
          </a:p>
        </p:txBody>
      </p:sp>
    </p:spTree>
    <p:extLst>
      <p:ext uri="{BB962C8B-B14F-4D97-AF65-F5344CB8AC3E}">
        <p14:creationId xmlns:p14="http://schemas.microsoft.com/office/powerpoint/2010/main" val="22274877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ID </a:t>
            </a:r>
            <a:r>
              <a:rPr lang="en-US" sz="1200" b="0" i="0" u="none" strike="noStrike" kern="1200" cap="all" dirty="0">
                <a:solidFill>
                  <a:schemeClr val="tx1"/>
                </a:solidFill>
                <a:effectLst/>
                <a:latin typeface="+mn-lt"/>
                <a:ea typeface="+mn-ea"/>
                <a:cs typeface="+mn-cs"/>
              </a:rPr>
              <a:t>IDMCQ24001</a:t>
            </a:r>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C9A6E002-340C-2742-A879-55F19ECB30DB}" type="slidenum">
              <a:rPr lang="en-US" smtClean="0"/>
              <a:t>44</a:t>
            </a:fld>
            <a:endParaRPr lang="en-US"/>
          </a:p>
        </p:txBody>
      </p:sp>
    </p:spTree>
    <p:extLst>
      <p:ext uri="{BB962C8B-B14F-4D97-AF65-F5344CB8AC3E}">
        <p14:creationId xmlns:p14="http://schemas.microsoft.com/office/powerpoint/2010/main" val="1860392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ID </a:t>
            </a:r>
            <a:r>
              <a:rPr lang="en-US" sz="1200" b="0" i="0" u="none" strike="noStrike" kern="1200" cap="all" dirty="0">
                <a:solidFill>
                  <a:schemeClr val="tx1"/>
                </a:solidFill>
                <a:effectLst/>
                <a:latin typeface="+mn-lt"/>
                <a:ea typeface="+mn-ea"/>
                <a:cs typeface="+mn-cs"/>
              </a:rPr>
              <a:t>IDMCQ24001</a:t>
            </a:r>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C9A6E002-340C-2742-A879-55F19ECB30DB}" type="slidenum">
              <a:rPr lang="en-US" smtClean="0"/>
              <a:t>45</a:t>
            </a:fld>
            <a:endParaRPr lang="en-US"/>
          </a:p>
        </p:txBody>
      </p:sp>
    </p:spTree>
    <p:extLst>
      <p:ext uri="{BB962C8B-B14F-4D97-AF65-F5344CB8AC3E}">
        <p14:creationId xmlns:p14="http://schemas.microsoft.com/office/powerpoint/2010/main" val="32929841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all" dirty="0">
                <a:solidFill>
                  <a:schemeClr val="tx1"/>
                </a:solidFill>
                <a:effectLst/>
                <a:latin typeface="+mn-lt"/>
                <a:ea typeface="+mn-ea"/>
                <a:cs typeface="+mn-cs"/>
              </a:rPr>
              <a:t>IDMCQ24029</a:t>
            </a:r>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C9A6E002-340C-2742-A879-55F19ECB30DB}" type="slidenum">
              <a:rPr lang="en-US" smtClean="0"/>
              <a:t>47</a:t>
            </a:fld>
            <a:endParaRPr lang="en-US"/>
          </a:p>
        </p:txBody>
      </p:sp>
    </p:spTree>
    <p:extLst>
      <p:ext uri="{BB962C8B-B14F-4D97-AF65-F5344CB8AC3E}">
        <p14:creationId xmlns:p14="http://schemas.microsoft.com/office/powerpoint/2010/main" val="11365208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3E375-01F9-33C0-1E59-80E8704565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F61D8D-A819-E47A-7FC2-4ACCE355B1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8980AE-9676-82A6-2C96-01C4087C0D81}"/>
              </a:ext>
            </a:extLst>
          </p:cNvPr>
          <p:cNvSpPr>
            <a:spLocks noGrp="1"/>
          </p:cNvSpPr>
          <p:nvPr>
            <p:ph type="body" idx="1"/>
          </p:nvPr>
        </p:nvSpPr>
        <p:spPr/>
        <p:txBody>
          <a:bodyPr/>
          <a:lstStyle/>
          <a:p>
            <a:r>
              <a:rPr lang="en-US" sz="1200" b="0" i="0" u="none" strike="noStrike" kern="1200" cap="all" dirty="0">
                <a:solidFill>
                  <a:schemeClr val="tx1"/>
                </a:solidFill>
                <a:effectLst/>
                <a:latin typeface="+mn-lt"/>
                <a:ea typeface="+mn-ea"/>
                <a:cs typeface="+mn-cs"/>
              </a:rPr>
              <a:t>IDMCQ24029</a:t>
            </a:r>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a:extLst>
              <a:ext uri="{FF2B5EF4-FFF2-40B4-BE49-F238E27FC236}">
                <a16:creationId xmlns:a16="http://schemas.microsoft.com/office/drawing/2014/main" id="{44291265-462E-899D-33FC-6433216547B3}"/>
              </a:ext>
            </a:extLst>
          </p:cNvPr>
          <p:cNvSpPr>
            <a:spLocks noGrp="1"/>
          </p:cNvSpPr>
          <p:nvPr>
            <p:ph type="sldNum" sz="quarter" idx="5"/>
          </p:nvPr>
        </p:nvSpPr>
        <p:spPr/>
        <p:txBody>
          <a:bodyPr/>
          <a:lstStyle/>
          <a:p>
            <a:fld id="{C9A6E002-340C-2742-A879-55F19ECB30DB}" type="slidenum">
              <a:rPr lang="en-US" smtClean="0"/>
              <a:t>48</a:t>
            </a:fld>
            <a:endParaRPr lang="en-US"/>
          </a:p>
        </p:txBody>
      </p:sp>
    </p:spTree>
    <p:extLst>
      <p:ext uri="{BB962C8B-B14F-4D97-AF65-F5344CB8AC3E}">
        <p14:creationId xmlns:p14="http://schemas.microsoft.com/office/powerpoint/2010/main" val="3166344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all" dirty="0">
                <a:solidFill>
                  <a:schemeClr val="tx1"/>
                </a:solidFill>
                <a:effectLst/>
                <a:latin typeface="+mn-lt"/>
                <a:ea typeface="+mn-ea"/>
                <a:cs typeface="+mn-cs"/>
              </a:rPr>
              <a:t>IDMCQ24074</a:t>
            </a:r>
          </a:p>
          <a:p>
            <a:endParaRPr lang="en-US" sz="1200" b="0" i="0" u="none" strike="noStrike" kern="1200" cap="all" dirty="0">
              <a:solidFill>
                <a:schemeClr val="tx1"/>
              </a:solidFill>
              <a:effectLst/>
              <a:latin typeface="+mn-lt"/>
              <a:ea typeface="+mn-ea"/>
              <a:cs typeface="+mn-cs"/>
            </a:endParaRPr>
          </a:p>
          <a:p>
            <a:r>
              <a:rPr lang="en-US" sz="1200" b="0" i="0" u="none" strike="noStrike" kern="1200" cap="all" dirty="0">
                <a:solidFill>
                  <a:schemeClr val="tx1"/>
                </a:solidFill>
                <a:effectLst/>
                <a:latin typeface="+mn-lt"/>
                <a:ea typeface="+mn-ea"/>
                <a:cs typeface="+mn-cs"/>
              </a:rPr>
              <a:t>2</a:t>
            </a:r>
            <a:r>
              <a:rPr lang="en-US" sz="1200" b="0" i="0" u="none" strike="noStrike" kern="1200" cap="all" baseline="30000" dirty="0">
                <a:solidFill>
                  <a:schemeClr val="tx1"/>
                </a:solidFill>
                <a:effectLst/>
                <a:latin typeface="+mn-lt"/>
                <a:ea typeface="+mn-ea"/>
                <a:cs typeface="+mn-cs"/>
              </a:rPr>
              <a:t>nd</a:t>
            </a:r>
            <a:r>
              <a:rPr lang="en-US" sz="1200" b="0" i="0" u="none" strike="noStrike" kern="1200" cap="all" dirty="0">
                <a:solidFill>
                  <a:schemeClr val="tx1"/>
                </a:solidFill>
                <a:effectLst/>
                <a:latin typeface="+mn-lt"/>
                <a:ea typeface="+mn-ea"/>
                <a:cs typeface="+mn-cs"/>
              </a:rPr>
              <a:t> degree heart block</a:t>
            </a:r>
            <a:endParaRPr lang="en-US" dirty="0"/>
          </a:p>
        </p:txBody>
      </p:sp>
      <p:sp>
        <p:nvSpPr>
          <p:cNvPr id="4" name="Slide Number Placeholder 3"/>
          <p:cNvSpPr>
            <a:spLocks noGrp="1"/>
          </p:cNvSpPr>
          <p:nvPr>
            <p:ph type="sldNum" sz="quarter" idx="5"/>
          </p:nvPr>
        </p:nvSpPr>
        <p:spPr/>
        <p:txBody>
          <a:bodyPr/>
          <a:lstStyle/>
          <a:p>
            <a:fld id="{C9A6E002-340C-2742-A879-55F19ECB30DB}" type="slidenum">
              <a:rPr lang="en-US" smtClean="0"/>
              <a:t>5</a:t>
            </a:fld>
            <a:endParaRPr lang="en-US"/>
          </a:p>
        </p:txBody>
      </p:sp>
    </p:spTree>
    <p:extLst>
      <p:ext uri="{BB962C8B-B14F-4D97-AF65-F5344CB8AC3E}">
        <p14:creationId xmlns:p14="http://schemas.microsoft.com/office/powerpoint/2010/main" val="23152170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have high fevers</a:t>
            </a:r>
          </a:p>
          <a:p>
            <a:endParaRPr lang="en-US" dirty="0"/>
          </a:p>
          <a:p>
            <a:r>
              <a:rPr lang="en-US" dirty="0" err="1"/>
              <a:t>Pulm</a:t>
            </a:r>
            <a:r>
              <a:rPr lang="en-US" dirty="0"/>
              <a:t> + GI </a:t>
            </a:r>
            <a:r>
              <a:rPr lang="en-US" dirty="0" err="1"/>
              <a:t>sxs</a:t>
            </a:r>
            <a:endParaRPr lang="en-US" dirty="0"/>
          </a:p>
          <a:p>
            <a:endParaRPr lang="en-US" dirty="0"/>
          </a:p>
        </p:txBody>
      </p:sp>
      <p:sp>
        <p:nvSpPr>
          <p:cNvPr id="4" name="Slide Number Placeholder 3"/>
          <p:cNvSpPr>
            <a:spLocks noGrp="1"/>
          </p:cNvSpPr>
          <p:nvPr>
            <p:ph type="sldNum" sz="quarter" idx="5"/>
          </p:nvPr>
        </p:nvSpPr>
        <p:spPr/>
        <p:txBody>
          <a:bodyPr/>
          <a:lstStyle/>
          <a:p>
            <a:fld id="{C9A6E002-340C-2742-A879-55F19ECB30DB}" type="slidenum">
              <a:rPr lang="en-US" smtClean="0"/>
              <a:t>49</a:t>
            </a:fld>
            <a:endParaRPr lang="en-US"/>
          </a:p>
        </p:txBody>
      </p:sp>
    </p:spTree>
    <p:extLst>
      <p:ext uri="{BB962C8B-B14F-4D97-AF65-F5344CB8AC3E}">
        <p14:creationId xmlns:p14="http://schemas.microsoft.com/office/powerpoint/2010/main" val="30427444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Such as hospitals, hotels or apartment buildings</a:t>
            </a:r>
          </a:p>
          <a:p>
            <a:endParaRPr lang="en-US" dirty="0"/>
          </a:p>
          <a:p>
            <a:r>
              <a:rPr lang="en-US" dirty="0"/>
              <a:t>American society of microbiology</a:t>
            </a:r>
          </a:p>
        </p:txBody>
      </p:sp>
      <p:sp>
        <p:nvSpPr>
          <p:cNvPr id="4" name="Slide Number Placeholder 3"/>
          <p:cNvSpPr>
            <a:spLocks noGrp="1"/>
          </p:cNvSpPr>
          <p:nvPr>
            <p:ph type="sldNum" sz="quarter" idx="5"/>
          </p:nvPr>
        </p:nvSpPr>
        <p:spPr/>
        <p:txBody>
          <a:bodyPr/>
          <a:lstStyle/>
          <a:p>
            <a:fld id="{CC6CCB74-42AD-8A41-B3E5-F3AD9C47D8F2}" type="slidenum">
              <a:rPr lang="en-US" smtClean="0"/>
              <a:t>50</a:t>
            </a:fld>
            <a:endParaRPr lang="en-US"/>
          </a:p>
        </p:txBody>
      </p:sp>
    </p:spTree>
    <p:extLst>
      <p:ext uri="{BB962C8B-B14F-4D97-AF65-F5344CB8AC3E}">
        <p14:creationId xmlns:p14="http://schemas.microsoft.com/office/powerpoint/2010/main" val="17289578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6CCB74-42AD-8A41-B3E5-F3AD9C47D8F2}" type="slidenum">
              <a:rPr lang="en-US" smtClean="0"/>
              <a:t>51</a:t>
            </a:fld>
            <a:endParaRPr lang="en-US"/>
          </a:p>
        </p:txBody>
      </p:sp>
    </p:spTree>
    <p:extLst>
      <p:ext uri="{BB962C8B-B14F-4D97-AF65-F5344CB8AC3E}">
        <p14:creationId xmlns:p14="http://schemas.microsoft.com/office/powerpoint/2010/main" val="19119747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all" dirty="0">
                <a:solidFill>
                  <a:schemeClr val="tx1"/>
                </a:solidFill>
                <a:effectLst/>
                <a:latin typeface="+mn-lt"/>
                <a:ea typeface="+mn-ea"/>
                <a:cs typeface="+mn-cs"/>
              </a:rPr>
              <a:t>IDMCQ24112</a:t>
            </a:r>
            <a:endParaRPr lang="en-US" dirty="0"/>
          </a:p>
        </p:txBody>
      </p:sp>
      <p:sp>
        <p:nvSpPr>
          <p:cNvPr id="4" name="Slide Number Placeholder 3"/>
          <p:cNvSpPr>
            <a:spLocks noGrp="1"/>
          </p:cNvSpPr>
          <p:nvPr>
            <p:ph type="sldNum" sz="quarter" idx="5"/>
          </p:nvPr>
        </p:nvSpPr>
        <p:spPr/>
        <p:txBody>
          <a:bodyPr/>
          <a:lstStyle/>
          <a:p>
            <a:fld id="{C9A6E002-340C-2742-A879-55F19ECB30DB}" type="slidenum">
              <a:rPr lang="en-US" smtClean="0"/>
              <a:t>52</a:t>
            </a:fld>
            <a:endParaRPr lang="en-US"/>
          </a:p>
        </p:txBody>
      </p:sp>
    </p:spTree>
    <p:extLst>
      <p:ext uri="{BB962C8B-B14F-4D97-AF65-F5344CB8AC3E}">
        <p14:creationId xmlns:p14="http://schemas.microsoft.com/office/powerpoint/2010/main" val="30211053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74768-DE85-8157-99F5-CECD83CE70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53677-D166-9AE0-0456-4C94389039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BD110B-B208-29EE-9B1C-F8B06A39FA62}"/>
              </a:ext>
            </a:extLst>
          </p:cNvPr>
          <p:cNvSpPr>
            <a:spLocks noGrp="1"/>
          </p:cNvSpPr>
          <p:nvPr>
            <p:ph type="body" idx="1"/>
          </p:nvPr>
        </p:nvSpPr>
        <p:spPr/>
        <p:txBody>
          <a:bodyPr/>
          <a:lstStyle/>
          <a:p>
            <a:r>
              <a:rPr lang="en-US" sz="1200" b="0" i="0" u="none" strike="noStrike" kern="1200" cap="all" dirty="0">
                <a:solidFill>
                  <a:schemeClr val="tx1"/>
                </a:solidFill>
                <a:effectLst/>
                <a:latin typeface="+mn-lt"/>
                <a:ea typeface="+mn-ea"/>
                <a:cs typeface="+mn-cs"/>
              </a:rPr>
              <a:t>IDMCQ24112</a:t>
            </a:r>
            <a:endParaRPr lang="en-US" dirty="0"/>
          </a:p>
        </p:txBody>
      </p:sp>
      <p:sp>
        <p:nvSpPr>
          <p:cNvPr id="4" name="Slide Number Placeholder 3">
            <a:extLst>
              <a:ext uri="{FF2B5EF4-FFF2-40B4-BE49-F238E27FC236}">
                <a16:creationId xmlns:a16="http://schemas.microsoft.com/office/drawing/2014/main" id="{0B92E2AA-8684-9EA8-6A47-9C8012093141}"/>
              </a:ext>
            </a:extLst>
          </p:cNvPr>
          <p:cNvSpPr>
            <a:spLocks noGrp="1"/>
          </p:cNvSpPr>
          <p:nvPr>
            <p:ph type="sldNum" sz="quarter" idx="5"/>
          </p:nvPr>
        </p:nvSpPr>
        <p:spPr/>
        <p:txBody>
          <a:bodyPr/>
          <a:lstStyle/>
          <a:p>
            <a:fld id="{C9A6E002-340C-2742-A879-55F19ECB30DB}" type="slidenum">
              <a:rPr lang="en-US" smtClean="0"/>
              <a:t>53</a:t>
            </a:fld>
            <a:endParaRPr lang="en-US"/>
          </a:p>
        </p:txBody>
      </p:sp>
    </p:spTree>
    <p:extLst>
      <p:ext uri="{BB962C8B-B14F-4D97-AF65-F5344CB8AC3E}">
        <p14:creationId xmlns:p14="http://schemas.microsoft.com/office/powerpoint/2010/main" val="34649501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all" dirty="0">
                <a:solidFill>
                  <a:schemeClr val="tx1"/>
                </a:solidFill>
                <a:effectLst/>
                <a:latin typeface="+mn-lt"/>
                <a:ea typeface="+mn-ea"/>
                <a:cs typeface="+mn-cs"/>
              </a:rPr>
              <a:t>IDMCQ24021</a:t>
            </a:r>
            <a:endParaRPr lang="en-US" dirty="0"/>
          </a:p>
        </p:txBody>
      </p:sp>
      <p:sp>
        <p:nvSpPr>
          <p:cNvPr id="4" name="Slide Number Placeholder 3"/>
          <p:cNvSpPr>
            <a:spLocks noGrp="1"/>
          </p:cNvSpPr>
          <p:nvPr>
            <p:ph type="sldNum" sz="quarter" idx="5"/>
          </p:nvPr>
        </p:nvSpPr>
        <p:spPr/>
        <p:txBody>
          <a:bodyPr/>
          <a:lstStyle/>
          <a:p>
            <a:fld id="{C9A6E002-340C-2742-A879-55F19ECB30DB}" type="slidenum">
              <a:rPr lang="en-US" smtClean="0"/>
              <a:t>55</a:t>
            </a:fld>
            <a:endParaRPr lang="en-US"/>
          </a:p>
        </p:txBody>
      </p:sp>
    </p:spTree>
    <p:extLst>
      <p:ext uri="{BB962C8B-B14F-4D97-AF65-F5344CB8AC3E}">
        <p14:creationId xmlns:p14="http://schemas.microsoft.com/office/powerpoint/2010/main" val="36766199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all" dirty="0">
                <a:solidFill>
                  <a:schemeClr val="tx1"/>
                </a:solidFill>
                <a:effectLst/>
                <a:latin typeface="+mn-lt"/>
                <a:ea typeface="+mn-ea"/>
                <a:cs typeface="+mn-cs"/>
              </a:rPr>
              <a:t>IDMCQ24021</a:t>
            </a:r>
            <a:endParaRPr lang="en-US" dirty="0"/>
          </a:p>
        </p:txBody>
      </p:sp>
      <p:sp>
        <p:nvSpPr>
          <p:cNvPr id="4" name="Slide Number Placeholder 3"/>
          <p:cNvSpPr>
            <a:spLocks noGrp="1"/>
          </p:cNvSpPr>
          <p:nvPr>
            <p:ph type="sldNum" sz="quarter" idx="5"/>
          </p:nvPr>
        </p:nvSpPr>
        <p:spPr/>
        <p:txBody>
          <a:bodyPr/>
          <a:lstStyle/>
          <a:p>
            <a:fld id="{C9A6E002-340C-2742-A879-55F19ECB30DB}" type="slidenum">
              <a:rPr lang="en-US" smtClean="0"/>
              <a:t>56</a:t>
            </a:fld>
            <a:endParaRPr lang="en-US"/>
          </a:p>
        </p:txBody>
      </p:sp>
    </p:spTree>
    <p:extLst>
      <p:ext uri="{BB962C8B-B14F-4D97-AF65-F5344CB8AC3E}">
        <p14:creationId xmlns:p14="http://schemas.microsoft.com/office/powerpoint/2010/main" val="28269361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American Thoracic Society and Infectious Diseases Society of America criteria for diagnosis of MAC infection requires all of the following:</a:t>
            </a:r>
          </a:p>
          <a:p>
            <a:r>
              <a:rPr lang="en-US" sz="1200" b="0" i="0" u="none" strike="noStrike" kern="1200" dirty="0">
                <a:solidFill>
                  <a:schemeClr val="tx1"/>
                </a:solidFill>
                <a:effectLst/>
                <a:latin typeface="+mn-lt"/>
                <a:ea typeface="+mn-ea"/>
                <a:cs typeface="+mn-cs"/>
              </a:rPr>
              <a:t>Pulmonary symptoms</a:t>
            </a:r>
          </a:p>
          <a:p>
            <a:r>
              <a:rPr lang="en-US" sz="1200" b="0" i="0" u="none" strike="noStrike" kern="1200" dirty="0">
                <a:solidFill>
                  <a:schemeClr val="tx1"/>
                </a:solidFill>
                <a:effectLst/>
                <a:latin typeface="+mn-lt"/>
                <a:ea typeface="+mn-ea"/>
                <a:cs typeface="+mn-cs"/>
              </a:rPr>
              <a:t>Microbiologic results (</a:t>
            </a:r>
            <a:r>
              <a:rPr lang="en-US" sz="1200" b="0" i="1" u="none" strike="noStrike" kern="1200" dirty="0">
                <a:solidFill>
                  <a:schemeClr val="tx1"/>
                </a:solidFill>
                <a:effectLst/>
                <a:latin typeface="+mn-lt"/>
                <a:ea typeface="+mn-ea"/>
                <a:cs typeface="+mn-cs"/>
              </a:rPr>
              <a:t>M. avium</a:t>
            </a:r>
            <a:r>
              <a:rPr lang="en-US" sz="1200" b="0" i="0" u="none" strike="noStrike" kern="1200" dirty="0">
                <a:solidFill>
                  <a:schemeClr val="tx1"/>
                </a:solidFill>
                <a:effectLst/>
                <a:latin typeface="+mn-lt"/>
                <a:ea typeface="+mn-ea"/>
                <a:cs typeface="+mn-cs"/>
              </a:rPr>
              <a:t> isolated from more than one sputum culture)</a:t>
            </a:r>
          </a:p>
          <a:p>
            <a:r>
              <a:rPr lang="en-US" sz="1200" b="0" i="0" u="none" strike="noStrike" kern="1200" dirty="0">
                <a:solidFill>
                  <a:schemeClr val="tx1"/>
                </a:solidFill>
                <a:effectLst/>
                <a:latin typeface="+mn-lt"/>
                <a:ea typeface="+mn-ea"/>
                <a:cs typeface="+mn-cs"/>
              </a:rPr>
              <a:t>Characteristic radiologic findings</a:t>
            </a:r>
          </a:p>
          <a:p>
            <a:r>
              <a:rPr lang="en-US" sz="1200" b="0" i="0" u="none" strike="noStrike" kern="1200" dirty="0">
                <a:solidFill>
                  <a:schemeClr val="tx1"/>
                </a:solidFill>
                <a:effectLst/>
                <a:latin typeface="+mn-lt"/>
                <a:ea typeface="+mn-ea"/>
                <a:cs typeface="+mn-cs"/>
              </a:rPr>
              <a:t>Exclusion of other diagnoses</a:t>
            </a:r>
          </a:p>
          <a:p>
            <a:r>
              <a:rPr lang="en-US" sz="1200" b="0" i="0" u="none" strike="noStrike" kern="1200" dirty="0">
                <a:solidFill>
                  <a:schemeClr val="tx1"/>
                </a:solidFill>
                <a:effectLst/>
                <a:latin typeface="+mn-lt"/>
                <a:ea typeface="+mn-ea"/>
                <a:cs typeface="+mn-cs"/>
              </a:rPr>
              <a:t>This patient fulfills these criteria. Specific antibiotic treatment should be initiated and would include azithromycin, rifampin, and ethambutol three times weekly.</a:t>
            </a:r>
          </a:p>
          <a:p>
            <a:endParaRPr lang="en-US" dirty="0"/>
          </a:p>
        </p:txBody>
      </p:sp>
      <p:sp>
        <p:nvSpPr>
          <p:cNvPr id="4" name="Slide Number Placeholder 3"/>
          <p:cNvSpPr>
            <a:spLocks noGrp="1"/>
          </p:cNvSpPr>
          <p:nvPr>
            <p:ph type="sldNum" sz="quarter" idx="5"/>
          </p:nvPr>
        </p:nvSpPr>
        <p:spPr/>
        <p:txBody>
          <a:bodyPr/>
          <a:lstStyle/>
          <a:p>
            <a:fld id="{C9A6E002-340C-2742-A879-55F19ECB30DB}" type="slidenum">
              <a:rPr lang="en-US" smtClean="0"/>
              <a:t>57</a:t>
            </a:fld>
            <a:endParaRPr lang="en-US"/>
          </a:p>
        </p:txBody>
      </p:sp>
    </p:spTree>
    <p:extLst>
      <p:ext uri="{BB962C8B-B14F-4D97-AF65-F5344CB8AC3E}">
        <p14:creationId xmlns:p14="http://schemas.microsoft.com/office/powerpoint/2010/main" val="15361505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all" dirty="0">
                <a:solidFill>
                  <a:schemeClr val="tx1"/>
                </a:solidFill>
                <a:effectLst/>
                <a:latin typeface="+mn-lt"/>
                <a:ea typeface="+mn-ea"/>
                <a:cs typeface="+mn-cs"/>
              </a:rPr>
              <a:t>IDMCQ24022</a:t>
            </a:r>
            <a:endParaRPr lang="en-US" dirty="0"/>
          </a:p>
        </p:txBody>
      </p:sp>
      <p:sp>
        <p:nvSpPr>
          <p:cNvPr id="4" name="Slide Number Placeholder 3"/>
          <p:cNvSpPr>
            <a:spLocks noGrp="1"/>
          </p:cNvSpPr>
          <p:nvPr>
            <p:ph type="sldNum" sz="quarter" idx="5"/>
          </p:nvPr>
        </p:nvSpPr>
        <p:spPr/>
        <p:txBody>
          <a:bodyPr/>
          <a:lstStyle/>
          <a:p>
            <a:fld id="{C9A6E002-340C-2742-A879-55F19ECB30DB}" type="slidenum">
              <a:rPr lang="en-US" smtClean="0"/>
              <a:t>59</a:t>
            </a:fld>
            <a:endParaRPr lang="en-US"/>
          </a:p>
        </p:txBody>
      </p:sp>
    </p:spTree>
    <p:extLst>
      <p:ext uri="{BB962C8B-B14F-4D97-AF65-F5344CB8AC3E}">
        <p14:creationId xmlns:p14="http://schemas.microsoft.com/office/powerpoint/2010/main" val="4904520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all" dirty="0">
                <a:solidFill>
                  <a:schemeClr val="tx1"/>
                </a:solidFill>
                <a:effectLst/>
                <a:latin typeface="+mn-lt"/>
                <a:ea typeface="+mn-ea"/>
                <a:cs typeface="+mn-cs"/>
              </a:rPr>
              <a:t>IDMCQ24022</a:t>
            </a:r>
            <a:endParaRPr lang="en-US" dirty="0"/>
          </a:p>
        </p:txBody>
      </p:sp>
      <p:sp>
        <p:nvSpPr>
          <p:cNvPr id="4" name="Slide Number Placeholder 3"/>
          <p:cNvSpPr>
            <a:spLocks noGrp="1"/>
          </p:cNvSpPr>
          <p:nvPr>
            <p:ph type="sldNum" sz="quarter" idx="5"/>
          </p:nvPr>
        </p:nvSpPr>
        <p:spPr/>
        <p:txBody>
          <a:bodyPr/>
          <a:lstStyle/>
          <a:p>
            <a:fld id="{C9A6E002-340C-2742-A879-55F19ECB30DB}" type="slidenum">
              <a:rPr lang="en-US" smtClean="0"/>
              <a:t>60</a:t>
            </a:fld>
            <a:endParaRPr lang="en-US"/>
          </a:p>
        </p:txBody>
      </p:sp>
    </p:spTree>
    <p:extLst>
      <p:ext uri="{BB962C8B-B14F-4D97-AF65-F5344CB8AC3E}">
        <p14:creationId xmlns:p14="http://schemas.microsoft.com/office/powerpoint/2010/main" val="415909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E8CC6-8311-3D53-CC2E-B91B0DB7AE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3433FA-A91A-20C3-60A8-0200CCDF5A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05BEB9-EFD3-47A1-D98F-2CD8799AF77E}"/>
              </a:ext>
            </a:extLst>
          </p:cNvPr>
          <p:cNvSpPr>
            <a:spLocks noGrp="1"/>
          </p:cNvSpPr>
          <p:nvPr>
            <p:ph type="body" idx="1"/>
          </p:nvPr>
        </p:nvSpPr>
        <p:spPr/>
        <p:txBody>
          <a:bodyPr/>
          <a:lstStyle/>
          <a:p>
            <a:r>
              <a:rPr lang="en-US" sz="1200" b="0" i="0" u="none" strike="noStrike" kern="1200" cap="all" dirty="0">
                <a:solidFill>
                  <a:schemeClr val="tx1"/>
                </a:solidFill>
                <a:effectLst/>
                <a:latin typeface="+mn-lt"/>
                <a:ea typeface="+mn-ea"/>
                <a:cs typeface="+mn-cs"/>
              </a:rPr>
              <a:t>IDMCQ24074</a:t>
            </a:r>
            <a:endParaRPr lang="en-US" dirty="0"/>
          </a:p>
        </p:txBody>
      </p:sp>
      <p:sp>
        <p:nvSpPr>
          <p:cNvPr id="4" name="Slide Number Placeholder 3">
            <a:extLst>
              <a:ext uri="{FF2B5EF4-FFF2-40B4-BE49-F238E27FC236}">
                <a16:creationId xmlns:a16="http://schemas.microsoft.com/office/drawing/2014/main" id="{3B4BFB3D-7367-8C5D-97C7-101FB189AB70}"/>
              </a:ext>
            </a:extLst>
          </p:cNvPr>
          <p:cNvSpPr>
            <a:spLocks noGrp="1"/>
          </p:cNvSpPr>
          <p:nvPr>
            <p:ph type="sldNum" sz="quarter" idx="5"/>
          </p:nvPr>
        </p:nvSpPr>
        <p:spPr/>
        <p:txBody>
          <a:bodyPr/>
          <a:lstStyle/>
          <a:p>
            <a:fld id="{C9A6E002-340C-2742-A879-55F19ECB30DB}" type="slidenum">
              <a:rPr lang="en-US" smtClean="0"/>
              <a:t>6</a:t>
            </a:fld>
            <a:endParaRPr lang="en-US"/>
          </a:p>
        </p:txBody>
      </p:sp>
    </p:spTree>
    <p:extLst>
      <p:ext uri="{BB962C8B-B14F-4D97-AF65-F5344CB8AC3E}">
        <p14:creationId xmlns:p14="http://schemas.microsoft.com/office/powerpoint/2010/main" val="38206294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AMBOSS</a:t>
            </a:r>
          </a:p>
        </p:txBody>
      </p:sp>
      <p:sp>
        <p:nvSpPr>
          <p:cNvPr id="4" name="Slide Number Placeholder 3"/>
          <p:cNvSpPr>
            <a:spLocks noGrp="1"/>
          </p:cNvSpPr>
          <p:nvPr>
            <p:ph type="sldNum" sz="quarter" idx="5"/>
          </p:nvPr>
        </p:nvSpPr>
        <p:spPr/>
        <p:txBody>
          <a:bodyPr/>
          <a:lstStyle/>
          <a:p>
            <a:fld id="{C9A6E002-340C-2742-A879-55F19ECB30DB}" type="slidenum">
              <a:rPr lang="en-US" smtClean="0"/>
              <a:t>62</a:t>
            </a:fld>
            <a:endParaRPr lang="en-US"/>
          </a:p>
        </p:txBody>
      </p:sp>
    </p:spTree>
    <p:extLst>
      <p:ext uri="{BB962C8B-B14F-4D97-AF65-F5344CB8AC3E}">
        <p14:creationId xmlns:p14="http://schemas.microsoft.com/office/powerpoint/2010/main" val="37444257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AAFP article from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the treponemal tests remain positive indefinitely and cannot be used to detect reinfection.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traditional approach, but the reverse approach can be used and may be preferred in high risk populations; initial treponemal test followed by non for reactive samples</a:t>
            </a:r>
          </a:p>
          <a:p>
            <a:endParaRPr lang="en-US" dirty="0"/>
          </a:p>
        </p:txBody>
      </p:sp>
      <p:sp>
        <p:nvSpPr>
          <p:cNvPr id="4" name="Slide Number Placeholder 3"/>
          <p:cNvSpPr>
            <a:spLocks noGrp="1"/>
          </p:cNvSpPr>
          <p:nvPr>
            <p:ph type="sldNum" sz="quarter" idx="5"/>
          </p:nvPr>
        </p:nvSpPr>
        <p:spPr/>
        <p:txBody>
          <a:bodyPr/>
          <a:lstStyle/>
          <a:p>
            <a:fld id="{CC6CCB74-42AD-8A41-B3E5-F3AD9C47D8F2}" type="slidenum">
              <a:rPr lang="en-US" smtClean="0"/>
              <a:t>65</a:t>
            </a:fld>
            <a:endParaRPr lang="en-US"/>
          </a:p>
        </p:txBody>
      </p:sp>
    </p:spTree>
    <p:extLst>
      <p:ext uri="{BB962C8B-B14F-4D97-AF65-F5344CB8AC3E}">
        <p14:creationId xmlns:p14="http://schemas.microsoft.com/office/powerpoint/2010/main" val="13804570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104</a:t>
            </a:r>
          </a:p>
        </p:txBody>
      </p:sp>
      <p:sp>
        <p:nvSpPr>
          <p:cNvPr id="4" name="Slide Number Placeholder 3"/>
          <p:cNvSpPr>
            <a:spLocks noGrp="1"/>
          </p:cNvSpPr>
          <p:nvPr>
            <p:ph type="sldNum" sz="quarter" idx="5"/>
          </p:nvPr>
        </p:nvSpPr>
        <p:spPr/>
        <p:txBody>
          <a:bodyPr/>
          <a:lstStyle/>
          <a:p>
            <a:fld id="{137C447B-ACD9-B546-B8FD-55A6D2615214}" type="slidenum">
              <a:rPr lang="en-US" smtClean="0"/>
              <a:t>67</a:t>
            </a:fld>
            <a:endParaRPr lang="en-US"/>
          </a:p>
        </p:txBody>
      </p:sp>
    </p:spTree>
    <p:extLst>
      <p:ext uri="{BB962C8B-B14F-4D97-AF65-F5344CB8AC3E}">
        <p14:creationId xmlns:p14="http://schemas.microsoft.com/office/powerpoint/2010/main" val="27760882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B066B-2A70-0E48-B9D0-D4C9878B66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C7368D-6C24-AF91-9EBB-2867C4FE24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F328AC-2259-F537-6DD6-F7B579328D2D}"/>
              </a:ext>
            </a:extLst>
          </p:cNvPr>
          <p:cNvSpPr>
            <a:spLocks noGrp="1"/>
          </p:cNvSpPr>
          <p:nvPr>
            <p:ph type="body" idx="1"/>
          </p:nvPr>
        </p:nvSpPr>
        <p:spPr/>
        <p:txBody>
          <a:bodyPr/>
          <a:lstStyle/>
          <a:p>
            <a:r>
              <a:rPr lang="en-US" dirty="0"/>
              <a:t>Question 104</a:t>
            </a:r>
          </a:p>
        </p:txBody>
      </p:sp>
      <p:sp>
        <p:nvSpPr>
          <p:cNvPr id="4" name="Slide Number Placeholder 3">
            <a:extLst>
              <a:ext uri="{FF2B5EF4-FFF2-40B4-BE49-F238E27FC236}">
                <a16:creationId xmlns:a16="http://schemas.microsoft.com/office/drawing/2014/main" id="{C8A7F7A7-D188-A3BB-7A54-E387513F802D}"/>
              </a:ext>
            </a:extLst>
          </p:cNvPr>
          <p:cNvSpPr>
            <a:spLocks noGrp="1"/>
          </p:cNvSpPr>
          <p:nvPr>
            <p:ph type="sldNum" sz="quarter" idx="5"/>
          </p:nvPr>
        </p:nvSpPr>
        <p:spPr/>
        <p:txBody>
          <a:bodyPr/>
          <a:lstStyle/>
          <a:p>
            <a:fld id="{137C447B-ACD9-B546-B8FD-55A6D2615214}" type="slidenum">
              <a:rPr lang="en-US" smtClean="0"/>
              <a:t>68</a:t>
            </a:fld>
            <a:endParaRPr lang="en-US"/>
          </a:p>
        </p:txBody>
      </p:sp>
    </p:spTree>
    <p:extLst>
      <p:ext uri="{BB962C8B-B14F-4D97-AF65-F5344CB8AC3E}">
        <p14:creationId xmlns:p14="http://schemas.microsoft.com/office/powerpoint/2010/main" val="22513382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Previously when CD4 &lt;50, azithromycin used</a:t>
            </a:r>
          </a:p>
          <a:p>
            <a:endParaRPr lang="en-US" dirty="0"/>
          </a:p>
          <a:p>
            <a:r>
              <a:rPr lang="en-US" dirty="0"/>
              <a:t>When do we stop PJP prophy</a:t>
            </a:r>
          </a:p>
        </p:txBody>
      </p:sp>
      <p:sp>
        <p:nvSpPr>
          <p:cNvPr id="4" name="Slide Number Placeholder 3"/>
          <p:cNvSpPr>
            <a:spLocks noGrp="1"/>
          </p:cNvSpPr>
          <p:nvPr>
            <p:ph type="sldNum" sz="quarter" idx="5"/>
          </p:nvPr>
        </p:nvSpPr>
        <p:spPr/>
        <p:txBody>
          <a:bodyPr/>
          <a:lstStyle/>
          <a:p>
            <a:fld id="{CC6CCB74-42AD-8A41-B3E5-F3AD9C47D8F2}" type="slidenum">
              <a:rPr lang="en-US" smtClean="0"/>
              <a:t>69</a:t>
            </a:fld>
            <a:endParaRPr lang="en-US"/>
          </a:p>
        </p:txBody>
      </p:sp>
    </p:spTree>
    <p:extLst>
      <p:ext uri="{BB962C8B-B14F-4D97-AF65-F5344CB8AC3E}">
        <p14:creationId xmlns:p14="http://schemas.microsoft.com/office/powerpoint/2010/main" val="9086113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76</a:t>
            </a:r>
          </a:p>
        </p:txBody>
      </p:sp>
      <p:sp>
        <p:nvSpPr>
          <p:cNvPr id="4" name="Slide Number Placeholder 3"/>
          <p:cNvSpPr>
            <a:spLocks noGrp="1"/>
          </p:cNvSpPr>
          <p:nvPr>
            <p:ph type="sldNum" sz="quarter" idx="5"/>
          </p:nvPr>
        </p:nvSpPr>
        <p:spPr/>
        <p:txBody>
          <a:bodyPr/>
          <a:lstStyle/>
          <a:p>
            <a:fld id="{137C447B-ACD9-B546-B8FD-55A6D2615214}" type="slidenum">
              <a:rPr lang="en-US" smtClean="0"/>
              <a:t>70</a:t>
            </a:fld>
            <a:endParaRPr lang="en-US"/>
          </a:p>
        </p:txBody>
      </p:sp>
    </p:spTree>
    <p:extLst>
      <p:ext uri="{BB962C8B-B14F-4D97-AF65-F5344CB8AC3E}">
        <p14:creationId xmlns:p14="http://schemas.microsoft.com/office/powerpoint/2010/main" val="4867240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6F851-D984-42BF-9237-3AE1861709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E07086-EF1A-B3ED-3266-2AB76862E6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D7406-D6D5-604C-3235-CD0E5B1BE6C3}"/>
              </a:ext>
            </a:extLst>
          </p:cNvPr>
          <p:cNvSpPr>
            <a:spLocks noGrp="1"/>
          </p:cNvSpPr>
          <p:nvPr>
            <p:ph type="body" idx="1"/>
          </p:nvPr>
        </p:nvSpPr>
        <p:spPr/>
        <p:txBody>
          <a:bodyPr/>
          <a:lstStyle/>
          <a:p>
            <a:r>
              <a:rPr lang="en-US" dirty="0"/>
              <a:t>Question 76</a:t>
            </a:r>
          </a:p>
        </p:txBody>
      </p:sp>
      <p:sp>
        <p:nvSpPr>
          <p:cNvPr id="4" name="Slide Number Placeholder 3">
            <a:extLst>
              <a:ext uri="{FF2B5EF4-FFF2-40B4-BE49-F238E27FC236}">
                <a16:creationId xmlns:a16="http://schemas.microsoft.com/office/drawing/2014/main" id="{3B36336B-819D-519B-737D-E63469660C47}"/>
              </a:ext>
            </a:extLst>
          </p:cNvPr>
          <p:cNvSpPr>
            <a:spLocks noGrp="1"/>
          </p:cNvSpPr>
          <p:nvPr>
            <p:ph type="sldNum" sz="quarter" idx="5"/>
          </p:nvPr>
        </p:nvSpPr>
        <p:spPr/>
        <p:txBody>
          <a:bodyPr/>
          <a:lstStyle/>
          <a:p>
            <a:fld id="{137C447B-ACD9-B546-B8FD-55A6D2615214}" type="slidenum">
              <a:rPr lang="en-US" smtClean="0"/>
              <a:t>71</a:t>
            </a:fld>
            <a:endParaRPr lang="en-US"/>
          </a:p>
        </p:txBody>
      </p:sp>
    </p:spTree>
    <p:extLst>
      <p:ext uri="{BB962C8B-B14F-4D97-AF65-F5344CB8AC3E}">
        <p14:creationId xmlns:p14="http://schemas.microsoft.com/office/powerpoint/2010/main" val="40391141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181D23"/>
                </a:solidFill>
                <a:effectLst/>
                <a:highlight>
                  <a:srgbClr val="EFEFEF"/>
                </a:highlight>
                <a:latin typeface="Open Sans" panose="020B0606030504020204" pitchFamily="34" charset="0"/>
              </a:rPr>
              <a:t>Diagnose Epstein-Barr virus–related posttransplant lymphoproliferative disorder</a:t>
            </a:r>
          </a:p>
          <a:p>
            <a:endParaRPr lang="en-US" dirty="0"/>
          </a:p>
          <a:p>
            <a:r>
              <a:rPr lang="en-US" dirty="0"/>
              <a:t>Younger and white populations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181D23"/>
                </a:solidFill>
                <a:effectLst/>
                <a:highlight>
                  <a:srgbClr val="EFEFEF"/>
                </a:highlight>
                <a:latin typeface="Open Sans" panose="020B0606030504020204" pitchFamily="34" charset="0"/>
              </a:rPr>
              <a:t>Her history of weight loss and presence of a mediastinal mass on imaging is also worrisome for malignancy. It is likely that she acquired primary EBV infection from the donated heart in the first year after transplantation, which may have presented as a mononucleosis-like syndrome. Afterward, intensification of ongoing immunosuppression would be the most significant factor in development of PTLD related to EBV infection. A substantial increase in the EBV viral load supports the diagnosis, which can be confirmed with tissue biopsy of the mediastinal mass or involved lymph nodes. Management of EBV-related complications, including PTLD, focuses primarily on reducing immunosuppression; antiviral therapy is not effective. Late-onset PTLD can also be EBV negative</a:t>
            </a:r>
            <a:endParaRPr lang="en-US" dirty="0"/>
          </a:p>
          <a:p>
            <a:endParaRPr lang="en-US" dirty="0"/>
          </a:p>
        </p:txBody>
      </p:sp>
      <p:sp>
        <p:nvSpPr>
          <p:cNvPr id="4" name="Slide Number Placeholder 3"/>
          <p:cNvSpPr>
            <a:spLocks noGrp="1"/>
          </p:cNvSpPr>
          <p:nvPr>
            <p:ph type="sldNum" sz="quarter" idx="5"/>
          </p:nvPr>
        </p:nvSpPr>
        <p:spPr/>
        <p:txBody>
          <a:bodyPr/>
          <a:lstStyle/>
          <a:p>
            <a:fld id="{CC6CCB74-42AD-8A41-B3E5-F3AD9C47D8F2}" type="slidenum">
              <a:rPr lang="en-US" smtClean="0"/>
              <a:t>72</a:t>
            </a:fld>
            <a:endParaRPr lang="en-US"/>
          </a:p>
        </p:txBody>
      </p:sp>
    </p:spTree>
    <p:extLst>
      <p:ext uri="{BB962C8B-B14F-4D97-AF65-F5344CB8AC3E}">
        <p14:creationId xmlns:p14="http://schemas.microsoft.com/office/powerpoint/2010/main" val="2626171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6CCB74-42AD-8A41-B3E5-F3AD9C47D8F2}" type="slidenum">
              <a:rPr lang="en-US" smtClean="0"/>
              <a:t>76</a:t>
            </a:fld>
            <a:endParaRPr lang="en-US"/>
          </a:p>
        </p:txBody>
      </p:sp>
    </p:spTree>
    <p:extLst>
      <p:ext uri="{BB962C8B-B14F-4D97-AF65-F5344CB8AC3E}">
        <p14:creationId xmlns:p14="http://schemas.microsoft.com/office/powerpoint/2010/main" val="3791744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Fulminant – </a:t>
            </a:r>
            <a:r>
              <a:rPr lang="en-US" dirty="0" err="1"/>
              <a:t>vanco</a:t>
            </a:r>
            <a:r>
              <a:rPr lang="en-US" dirty="0"/>
              <a:t> (oral +/- rectal </a:t>
            </a:r>
            <a:r>
              <a:rPr lang="en-US" dirty="0" err="1"/>
              <a:t>vanco</a:t>
            </a:r>
            <a:r>
              <a:rPr lang="en-US" dirty="0"/>
              <a:t> if ileus present + IV metro 500 q8h</a:t>
            </a:r>
          </a:p>
          <a:p>
            <a:r>
              <a:rPr lang="en-US" dirty="0"/>
              <a:t>Hypotension, megacolon, ileus</a:t>
            </a:r>
          </a:p>
        </p:txBody>
      </p:sp>
      <p:sp>
        <p:nvSpPr>
          <p:cNvPr id="4" name="Slide Number Placeholder 3"/>
          <p:cNvSpPr>
            <a:spLocks noGrp="1"/>
          </p:cNvSpPr>
          <p:nvPr>
            <p:ph type="sldNum" sz="quarter" idx="5"/>
          </p:nvPr>
        </p:nvSpPr>
        <p:spPr/>
        <p:txBody>
          <a:bodyPr/>
          <a:lstStyle/>
          <a:p>
            <a:fld id="{CC6CCB74-42AD-8A41-B3E5-F3AD9C47D8F2}" type="slidenum">
              <a:rPr lang="en-US" smtClean="0"/>
              <a:t>77</a:t>
            </a:fld>
            <a:endParaRPr lang="en-US"/>
          </a:p>
        </p:txBody>
      </p:sp>
    </p:spTree>
    <p:extLst>
      <p:ext uri="{BB962C8B-B14F-4D97-AF65-F5344CB8AC3E}">
        <p14:creationId xmlns:p14="http://schemas.microsoft.com/office/powerpoint/2010/main" val="1159943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EM rash is usually painless, nonpruritic, and circumferentially enlarging</a:t>
            </a:r>
            <a:endParaRPr lang="en-US" dirty="0"/>
          </a:p>
        </p:txBody>
      </p:sp>
      <p:sp>
        <p:nvSpPr>
          <p:cNvPr id="4" name="Slide Number Placeholder 3"/>
          <p:cNvSpPr>
            <a:spLocks noGrp="1"/>
          </p:cNvSpPr>
          <p:nvPr>
            <p:ph type="sldNum" sz="quarter" idx="5"/>
          </p:nvPr>
        </p:nvSpPr>
        <p:spPr/>
        <p:txBody>
          <a:bodyPr/>
          <a:lstStyle/>
          <a:p>
            <a:fld id="{C9A6E002-340C-2742-A879-55F19ECB30DB}" type="slidenum">
              <a:rPr lang="en-US" smtClean="0"/>
              <a:t>8</a:t>
            </a:fld>
            <a:endParaRPr lang="en-US"/>
          </a:p>
        </p:txBody>
      </p:sp>
    </p:spTree>
    <p:extLst>
      <p:ext uri="{BB962C8B-B14F-4D97-AF65-F5344CB8AC3E}">
        <p14:creationId xmlns:p14="http://schemas.microsoft.com/office/powerpoint/2010/main" val="42266270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all" dirty="0">
                <a:solidFill>
                  <a:schemeClr val="tx1"/>
                </a:solidFill>
                <a:effectLst/>
                <a:latin typeface="+mn-lt"/>
                <a:ea typeface="+mn-ea"/>
                <a:cs typeface="+mn-cs"/>
              </a:rPr>
              <a:t>IDMCQ24063</a:t>
            </a:r>
            <a:endParaRPr lang="en-US" dirty="0"/>
          </a:p>
        </p:txBody>
      </p:sp>
      <p:sp>
        <p:nvSpPr>
          <p:cNvPr id="4" name="Slide Number Placeholder 3"/>
          <p:cNvSpPr>
            <a:spLocks noGrp="1"/>
          </p:cNvSpPr>
          <p:nvPr>
            <p:ph type="sldNum" sz="quarter" idx="5"/>
          </p:nvPr>
        </p:nvSpPr>
        <p:spPr/>
        <p:txBody>
          <a:bodyPr/>
          <a:lstStyle/>
          <a:p>
            <a:fld id="{C9A6E002-340C-2742-A879-55F19ECB30DB}" type="slidenum">
              <a:rPr lang="en-US" smtClean="0"/>
              <a:t>78</a:t>
            </a:fld>
            <a:endParaRPr lang="en-US"/>
          </a:p>
        </p:txBody>
      </p:sp>
    </p:spTree>
    <p:extLst>
      <p:ext uri="{BB962C8B-B14F-4D97-AF65-F5344CB8AC3E}">
        <p14:creationId xmlns:p14="http://schemas.microsoft.com/office/powerpoint/2010/main" val="37849351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3507B-BA2E-9F0A-FF80-D9F63703E6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1E3BD5-2D12-81F8-21BE-4B0ACD3167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73D546-5C7D-F84D-A43D-7852840833FC}"/>
              </a:ext>
            </a:extLst>
          </p:cNvPr>
          <p:cNvSpPr>
            <a:spLocks noGrp="1"/>
          </p:cNvSpPr>
          <p:nvPr>
            <p:ph type="body" idx="1"/>
          </p:nvPr>
        </p:nvSpPr>
        <p:spPr/>
        <p:txBody>
          <a:bodyPr/>
          <a:lstStyle/>
          <a:p>
            <a:r>
              <a:rPr lang="en-US" sz="1200" b="0" i="0" u="none" strike="noStrike" kern="1200" cap="all" dirty="0">
                <a:solidFill>
                  <a:schemeClr val="tx1"/>
                </a:solidFill>
                <a:effectLst/>
                <a:latin typeface="+mn-lt"/>
                <a:ea typeface="+mn-ea"/>
                <a:cs typeface="+mn-cs"/>
              </a:rPr>
              <a:t>IDMCQ24063</a:t>
            </a:r>
            <a:endParaRPr lang="en-US" dirty="0"/>
          </a:p>
        </p:txBody>
      </p:sp>
      <p:sp>
        <p:nvSpPr>
          <p:cNvPr id="4" name="Slide Number Placeholder 3">
            <a:extLst>
              <a:ext uri="{FF2B5EF4-FFF2-40B4-BE49-F238E27FC236}">
                <a16:creationId xmlns:a16="http://schemas.microsoft.com/office/drawing/2014/main" id="{6D6D70E3-5E06-8F26-6AA7-B6BC1F8704D2}"/>
              </a:ext>
            </a:extLst>
          </p:cNvPr>
          <p:cNvSpPr>
            <a:spLocks noGrp="1"/>
          </p:cNvSpPr>
          <p:nvPr>
            <p:ph type="sldNum" sz="quarter" idx="5"/>
          </p:nvPr>
        </p:nvSpPr>
        <p:spPr/>
        <p:txBody>
          <a:bodyPr/>
          <a:lstStyle/>
          <a:p>
            <a:fld id="{C9A6E002-340C-2742-A879-55F19ECB30DB}" type="slidenum">
              <a:rPr lang="en-US" smtClean="0"/>
              <a:t>79</a:t>
            </a:fld>
            <a:endParaRPr lang="en-US"/>
          </a:p>
        </p:txBody>
      </p:sp>
    </p:spTree>
    <p:extLst>
      <p:ext uri="{BB962C8B-B14F-4D97-AF65-F5344CB8AC3E}">
        <p14:creationId xmlns:p14="http://schemas.microsoft.com/office/powerpoint/2010/main" val="1375923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all" dirty="0">
                <a:solidFill>
                  <a:schemeClr val="tx1"/>
                </a:solidFill>
                <a:effectLst/>
                <a:latin typeface="+mn-lt"/>
                <a:ea typeface="+mn-ea"/>
                <a:cs typeface="+mn-cs"/>
              </a:rPr>
              <a:t>IDMCQ24114</a:t>
            </a:r>
            <a:endParaRPr lang="en-US" dirty="0"/>
          </a:p>
        </p:txBody>
      </p:sp>
      <p:sp>
        <p:nvSpPr>
          <p:cNvPr id="4" name="Slide Number Placeholder 3"/>
          <p:cNvSpPr>
            <a:spLocks noGrp="1"/>
          </p:cNvSpPr>
          <p:nvPr>
            <p:ph type="sldNum" sz="quarter" idx="5"/>
          </p:nvPr>
        </p:nvSpPr>
        <p:spPr/>
        <p:txBody>
          <a:bodyPr/>
          <a:lstStyle/>
          <a:p>
            <a:fld id="{C9A6E002-340C-2742-A879-55F19ECB30DB}" type="slidenum">
              <a:rPr lang="en-US" smtClean="0"/>
              <a:t>12</a:t>
            </a:fld>
            <a:endParaRPr lang="en-US"/>
          </a:p>
        </p:txBody>
      </p:sp>
    </p:spTree>
    <p:extLst>
      <p:ext uri="{BB962C8B-B14F-4D97-AF65-F5344CB8AC3E}">
        <p14:creationId xmlns:p14="http://schemas.microsoft.com/office/powerpoint/2010/main" val="3550021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Gout with concern for the presence of infectious arthritis, considering the synovial fluid leukocyte count of 120,000/µL (120 × 10</a:t>
            </a:r>
            <a:r>
              <a:rPr lang="en-US" sz="1200" baseline="30000" dirty="0"/>
              <a:t>9</a:t>
            </a:r>
            <a:r>
              <a:rPr lang="en-US" sz="1200" dirty="0"/>
              <a:t>/L) with a polymorphonuclear predominance</a:t>
            </a:r>
          </a:p>
          <a:p>
            <a:endParaRPr lang="en-US" dirty="0"/>
          </a:p>
        </p:txBody>
      </p:sp>
      <p:sp>
        <p:nvSpPr>
          <p:cNvPr id="4" name="Slide Number Placeholder 3"/>
          <p:cNvSpPr>
            <a:spLocks noGrp="1"/>
          </p:cNvSpPr>
          <p:nvPr>
            <p:ph type="sldNum" sz="quarter" idx="5"/>
          </p:nvPr>
        </p:nvSpPr>
        <p:spPr/>
        <p:txBody>
          <a:bodyPr/>
          <a:lstStyle/>
          <a:p>
            <a:fld id="{C9A6E002-340C-2742-A879-55F19ECB30DB}" type="slidenum">
              <a:rPr lang="en-US" smtClean="0"/>
              <a:t>16</a:t>
            </a:fld>
            <a:endParaRPr lang="en-US"/>
          </a:p>
        </p:txBody>
      </p:sp>
    </p:spTree>
    <p:extLst>
      <p:ext uri="{BB962C8B-B14F-4D97-AF65-F5344CB8AC3E}">
        <p14:creationId xmlns:p14="http://schemas.microsoft.com/office/powerpoint/2010/main" val="1579388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patient cannot be placed immediately in an airborne infection isolation room (i.e., negative-pressure room), the patient should be masked in a room with the door closed. </a:t>
            </a:r>
          </a:p>
        </p:txBody>
      </p:sp>
      <p:sp>
        <p:nvSpPr>
          <p:cNvPr id="4" name="Slide Number Placeholder 3"/>
          <p:cNvSpPr>
            <a:spLocks noGrp="1"/>
          </p:cNvSpPr>
          <p:nvPr>
            <p:ph type="sldNum" sz="quarter" idx="5"/>
          </p:nvPr>
        </p:nvSpPr>
        <p:spPr/>
        <p:txBody>
          <a:bodyPr/>
          <a:lstStyle/>
          <a:p>
            <a:fld id="{C9A6E002-340C-2742-A879-55F19ECB30DB}" type="slidenum">
              <a:rPr lang="en-US" smtClean="0"/>
              <a:t>22</a:t>
            </a:fld>
            <a:endParaRPr lang="en-US"/>
          </a:p>
        </p:txBody>
      </p:sp>
    </p:spTree>
    <p:extLst>
      <p:ext uri="{BB962C8B-B14F-4D97-AF65-F5344CB8AC3E}">
        <p14:creationId xmlns:p14="http://schemas.microsoft.com/office/powerpoint/2010/main" val="1667565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Extension question set 3, #1</a:t>
            </a:r>
          </a:p>
          <a:p>
            <a:endParaRPr lang="en-US" dirty="0"/>
          </a:p>
          <a:p>
            <a:r>
              <a:rPr lang="en-US" dirty="0"/>
              <a:t>I added blood </a:t>
            </a:r>
            <a:r>
              <a:rPr lang="en-US" dirty="0" err="1"/>
              <a:t>cxs</a:t>
            </a:r>
            <a:r>
              <a:rPr lang="en-US" dirty="0"/>
              <a:t> to this question. I also would have liked it to say antibiotics were started after blood </a:t>
            </a:r>
            <a:r>
              <a:rPr lang="en-US" dirty="0" err="1"/>
              <a:t>cxs</a:t>
            </a:r>
            <a:r>
              <a:rPr lang="en-US" dirty="0"/>
              <a:t>!</a:t>
            </a:r>
          </a:p>
        </p:txBody>
      </p:sp>
      <p:sp>
        <p:nvSpPr>
          <p:cNvPr id="4" name="Slide Number Placeholder 3"/>
          <p:cNvSpPr>
            <a:spLocks noGrp="1"/>
          </p:cNvSpPr>
          <p:nvPr>
            <p:ph type="sldNum" sz="quarter" idx="5"/>
          </p:nvPr>
        </p:nvSpPr>
        <p:spPr/>
        <p:txBody>
          <a:bodyPr/>
          <a:lstStyle/>
          <a:p>
            <a:fld id="{137C447B-ACD9-B546-B8FD-55A6D2615214}" type="slidenum">
              <a:rPr lang="en-US" smtClean="0"/>
              <a:t>24</a:t>
            </a:fld>
            <a:endParaRPr lang="en-US"/>
          </a:p>
        </p:txBody>
      </p:sp>
    </p:spTree>
    <p:extLst>
      <p:ext uri="{BB962C8B-B14F-4D97-AF65-F5344CB8AC3E}">
        <p14:creationId xmlns:p14="http://schemas.microsoft.com/office/powerpoint/2010/main" val="1994306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0DEDC-BD87-57BA-9EEE-1A7E26E359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2074D4-B42B-BFB5-60ED-D88456E5B4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0E637F-BA44-99E9-CBC9-B57B97561717}"/>
              </a:ext>
            </a:extLst>
          </p:cNvPr>
          <p:cNvSpPr>
            <a:spLocks noGrp="1"/>
          </p:cNvSpPr>
          <p:nvPr>
            <p:ph type="dt" sz="half" idx="10"/>
          </p:nvPr>
        </p:nvSpPr>
        <p:spPr/>
        <p:txBody>
          <a:bodyPr/>
          <a:lstStyle/>
          <a:p>
            <a:fld id="{1A37D797-6666-A042-8183-A31762F8A07D}" type="datetimeFigureOut">
              <a:rPr lang="en-US" smtClean="0"/>
              <a:t>8/25/25</a:t>
            </a:fld>
            <a:endParaRPr lang="en-US"/>
          </a:p>
        </p:txBody>
      </p:sp>
      <p:sp>
        <p:nvSpPr>
          <p:cNvPr id="5" name="Footer Placeholder 4">
            <a:extLst>
              <a:ext uri="{FF2B5EF4-FFF2-40B4-BE49-F238E27FC236}">
                <a16:creationId xmlns:a16="http://schemas.microsoft.com/office/drawing/2014/main" id="{EAB23911-A2FF-B02A-01D1-C9C2BCD0EA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CF3C1F-FFF7-6994-BC40-2CFC3613E584}"/>
              </a:ext>
            </a:extLst>
          </p:cNvPr>
          <p:cNvSpPr>
            <a:spLocks noGrp="1"/>
          </p:cNvSpPr>
          <p:nvPr>
            <p:ph type="sldNum" sz="quarter" idx="12"/>
          </p:nvPr>
        </p:nvSpPr>
        <p:spPr/>
        <p:txBody>
          <a:bodyPr/>
          <a:lstStyle/>
          <a:p>
            <a:fld id="{B5274E4A-68D8-3144-A023-5107023B4233}" type="slidenum">
              <a:rPr lang="en-US" smtClean="0"/>
              <a:t>‹#›</a:t>
            </a:fld>
            <a:endParaRPr lang="en-US"/>
          </a:p>
        </p:txBody>
      </p:sp>
    </p:spTree>
    <p:extLst>
      <p:ext uri="{BB962C8B-B14F-4D97-AF65-F5344CB8AC3E}">
        <p14:creationId xmlns:p14="http://schemas.microsoft.com/office/powerpoint/2010/main" val="623357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680FC-ED7D-9F5E-7053-1C6C814253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AFE658-07EF-9432-4E7D-0A40DA69B9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2B0A22-FBC0-7015-804F-CD9107528C94}"/>
              </a:ext>
            </a:extLst>
          </p:cNvPr>
          <p:cNvSpPr>
            <a:spLocks noGrp="1"/>
          </p:cNvSpPr>
          <p:nvPr>
            <p:ph type="dt" sz="half" idx="10"/>
          </p:nvPr>
        </p:nvSpPr>
        <p:spPr/>
        <p:txBody>
          <a:bodyPr/>
          <a:lstStyle/>
          <a:p>
            <a:fld id="{1A37D797-6666-A042-8183-A31762F8A07D}" type="datetimeFigureOut">
              <a:rPr lang="en-US" smtClean="0"/>
              <a:t>8/25/25</a:t>
            </a:fld>
            <a:endParaRPr lang="en-US"/>
          </a:p>
        </p:txBody>
      </p:sp>
      <p:sp>
        <p:nvSpPr>
          <p:cNvPr id="5" name="Footer Placeholder 4">
            <a:extLst>
              <a:ext uri="{FF2B5EF4-FFF2-40B4-BE49-F238E27FC236}">
                <a16:creationId xmlns:a16="http://schemas.microsoft.com/office/drawing/2014/main" id="{FF664F5A-0F40-6A6C-B22D-01C632DCD4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5898E4-A5D2-2055-D37C-CD4CA7230D55}"/>
              </a:ext>
            </a:extLst>
          </p:cNvPr>
          <p:cNvSpPr>
            <a:spLocks noGrp="1"/>
          </p:cNvSpPr>
          <p:nvPr>
            <p:ph type="sldNum" sz="quarter" idx="12"/>
          </p:nvPr>
        </p:nvSpPr>
        <p:spPr/>
        <p:txBody>
          <a:bodyPr/>
          <a:lstStyle/>
          <a:p>
            <a:fld id="{B5274E4A-68D8-3144-A023-5107023B4233}" type="slidenum">
              <a:rPr lang="en-US" smtClean="0"/>
              <a:t>‹#›</a:t>
            </a:fld>
            <a:endParaRPr lang="en-US"/>
          </a:p>
        </p:txBody>
      </p:sp>
    </p:spTree>
    <p:extLst>
      <p:ext uri="{BB962C8B-B14F-4D97-AF65-F5344CB8AC3E}">
        <p14:creationId xmlns:p14="http://schemas.microsoft.com/office/powerpoint/2010/main" val="2800982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F26DB2-CE5E-0FC5-29A9-CA6F09C07F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ABF4DD-682D-63AD-097F-9B02E55270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EFB52-FBE7-FCF1-1CB4-C2221FC0AFC4}"/>
              </a:ext>
            </a:extLst>
          </p:cNvPr>
          <p:cNvSpPr>
            <a:spLocks noGrp="1"/>
          </p:cNvSpPr>
          <p:nvPr>
            <p:ph type="dt" sz="half" idx="10"/>
          </p:nvPr>
        </p:nvSpPr>
        <p:spPr/>
        <p:txBody>
          <a:bodyPr/>
          <a:lstStyle/>
          <a:p>
            <a:fld id="{1A37D797-6666-A042-8183-A31762F8A07D}" type="datetimeFigureOut">
              <a:rPr lang="en-US" smtClean="0"/>
              <a:t>8/25/25</a:t>
            </a:fld>
            <a:endParaRPr lang="en-US"/>
          </a:p>
        </p:txBody>
      </p:sp>
      <p:sp>
        <p:nvSpPr>
          <p:cNvPr id="5" name="Footer Placeholder 4">
            <a:extLst>
              <a:ext uri="{FF2B5EF4-FFF2-40B4-BE49-F238E27FC236}">
                <a16:creationId xmlns:a16="http://schemas.microsoft.com/office/drawing/2014/main" id="{9EA9C789-28E9-4709-C11F-ECB52350F5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56A2A6-DAFF-9FCE-C0D4-BF6C7D3C52EF}"/>
              </a:ext>
            </a:extLst>
          </p:cNvPr>
          <p:cNvSpPr>
            <a:spLocks noGrp="1"/>
          </p:cNvSpPr>
          <p:nvPr>
            <p:ph type="sldNum" sz="quarter" idx="12"/>
          </p:nvPr>
        </p:nvSpPr>
        <p:spPr/>
        <p:txBody>
          <a:bodyPr/>
          <a:lstStyle/>
          <a:p>
            <a:fld id="{B5274E4A-68D8-3144-A023-5107023B4233}" type="slidenum">
              <a:rPr lang="en-US" smtClean="0"/>
              <a:t>‹#›</a:t>
            </a:fld>
            <a:endParaRPr lang="en-US"/>
          </a:p>
        </p:txBody>
      </p:sp>
    </p:spTree>
    <p:extLst>
      <p:ext uri="{BB962C8B-B14F-4D97-AF65-F5344CB8AC3E}">
        <p14:creationId xmlns:p14="http://schemas.microsoft.com/office/powerpoint/2010/main" val="879829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87D32-07D8-5526-3558-1841B5C81C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856AF8-9781-27BC-941A-EE1A121646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9D4D4-49A6-5A26-92CD-698376A68F14}"/>
              </a:ext>
            </a:extLst>
          </p:cNvPr>
          <p:cNvSpPr>
            <a:spLocks noGrp="1"/>
          </p:cNvSpPr>
          <p:nvPr>
            <p:ph type="dt" sz="half" idx="10"/>
          </p:nvPr>
        </p:nvSpPr>
        <p:spPr/>
        <p:txBody>
          <a:bodyPr/>
          <a:lstStyle/>
          <a:p>
            <a:fld id="{1A37D797-6666-A042-8183-A31762F8A07D}" type="datetimeFigureOut">
              <a:rPr lang="en-US" smtClean="0"/>
              <a:t>8/25/25</a:t>
            </a:fld>
            <a:endParaRPr lang="en-US"/>
          </a:p>
        </p:txBody>
      </p:sp>
      <p:sp>
        <p:nvSpPr>
          <p:cNvPr id="5" name="Footer Placeholder 4">
            <a:extLst>
              <a:ext uri="{FF2B5EF4-FFF2-40B4-BE49-F238E27FC236}">
                <a16:creationId xmlns:a16="http://schemas.microsoft.com/office/drawing/2014/main" id="{D37BB8A2-7F77-01DF-85E5-6915B00C99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573CE2-A7BD-ED65-B69A-AE167B48D817}"/>
              </a:ext>
            </a:extLst>
          </p:cNvPr>
          <p:cNvSpPr>
            <a:spLocks noGrp="1"/>
          </p:cNvSpPr>
          <p:nvPr>
            <p:ph type="sldNum" sz="quarter" idx="12"/>
          </p:nvPr>
        </p:nvSpPr>
        <p:spPr/>
        <p:txBody>
          <a:bodyPr/>
          <a:lstStyle/>
          <a:p>
            <a:fld id="{B5274E4A-68D8-3144-A023-5107023B4233}" type="slidenum">
              <a:rPr lang="en-US" smtClean="0"/>
              <a:t>‹#›</a:t>
            </a:fld>
            <a:endParaRPr lang="en-US"/>
          </a:p>
        </p:txBody>
      </p:sp>
    </p:spTree>
    <p:extLst>
      <p:ext uri="{BB962C8B-B14F-4D97-AF65-F5344CB8AC3E}">
        <p14:creationId xmlns:p14="http://schemas.microsoft.com/office/powerpoint/2010/main" val="3620979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83A85-088F-236A-561A-9D19B9316E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DA2063-92AB-8A77-A705-D96B559BFA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D9B9A6-4CA0-48DA-E424-828556AF9EC9}"/>
              </a:ext>
            </a:extLst>
          </p:cNvPr>
          <p:cNvSpPr>
            <a:spLocks noGrp="1"/>
          </p:cNvSpPr>
          <p:nvPr>
            <p:ph type="dt" sz="half" idx="10"/>
          </p:nvPr>
        </p:nvSpPr>
        <p:spPr/>
        <p:txBody>
          <a:bodyPr/>
          <a:lstStyle/>
          <a:p>
            <a:fld id="{1A37D797-6666-A042-8183-A31762F8A07D}" type="datetimeFigureOut">
              <a:rPr lang="en-US" smtClean="0"/>
              <a:t>8/25/25</a:t>
            </a:fld>
            <a:endParaRPr lang="en-US"/>
          </a:p>
        </p:txBody>
      </p:sp>
      <p:sp>
        <p:nvSpPr>
          <p:cNvPr id="5" name="Footer Placeholder 4">
            <a:extLst>
              <a:ext uri="{FF2B5EF4-FFF2-40B4-BE49-F238E27FC236}">
                <a16:creationId xmlns:a16="http://schemas.microsoft.com/office/drawing/2014/main" id="{6FB089EB-8793-8DD2-B6DA-3146F22AB0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88FA85-26BF-2795-777C-40169B62024D}"/>
              </a:ext>
            </a:extLst>
          </p:cNvPr>
          <p:cNvSpPr>
            <a:spLocks noGrp="1"/>
          </p:cNvSpPr>
          <p:nvPr>
            <p:ph type="sldNum" sz="quarter" idx="12"/>
          </p:nvPr>
        </p:nvSpPr>
        <p:spPr/>
        <p:txBody>
          <a:bodyPr/>
          <a:lstStyle/>
          <a:p>
            <a:fld id="{B5274E4A-68D8-3144-A023-5107023B4233}" type="slidenum">
              <a:rPr lang="en-US" smtClean="0"/>
              <a:t>‹#›</a:t>
            </a:fld>
            <a:endParaRPr lang="en-US"/>
          </a:p>
        </p:txBody>
      </p:sp>
    </p:spTree>
    <p:extLst>
      <p:ext uri="{BB962C8B-B14F-4D97-AF65-F5344CB8AC3E}">
        <p14:creationId xmlns:p14="http://schemas.microsoft.com/office/powerpoint/2010/main" val="2275887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F8A1-F1BA-8BD9-368D-B54CD1F89B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9671F7-0848-8410-A16B-12A27FD66F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8EE360-59F5-B08E-47B9-6EFB232618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033938-E1E0-06D7-5760-8C8D6C0B41BD}"/>
              </a:ext>
            </a:extLst>
          </p:cNvPr>
          <p:cNvSpPr>
            <a:spLocks noGrp="1"/>
          </p:cNvSpPr>
          <p:nvPr>
            <p:ph type="dt" sz="half" idx="10"/>
          </p:nvPr>
        </p:nvSpPr>
        <p:spPr/>
        <p:txBody>
          <a:bodyPr/>
          <a:lstStyle/>
          <a:p>
            <a:fld id="{1A37D797-6666-A042-8183-A31762F8A07D}" type="datetimeFigureOut">
              <a:rPr lang="en-US" smtClean="0"/>
              <a:t>8/25/25</a:t>
            </a:fld>
            <a:endParaRPr lang="en-US"/>
          </a:p>
        </p:txBody>
      </p:sp>
      <p:sp>
        <p:nvSpPr>
          <p:cNvPr id="6" name="Footer Placeholder 5">
            <a:extLst>
              <a:ext uri="{FF2B5EF4-FFF2-40B4-BE49-F238E27FC236}">
                <a16:creationId xmlns:a16="http://schemas.microsoft.com/office/drawing/2014/main" id="{03EC77A3-4A25-4B22-B0DC-4B97966B29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9AB0EA-F083-690D-B118-1D89767C5695}"/>
              </a:ext>
            </a:extLst>
          </p:cNvPr>
          <p:cNvSpPr>
            <a:spLocks noGrp="1"/>
          </p:cNvSpPr>
          <p:nvPr>
            <p:ph type="sldNum" sz="quarter" idx="12"/>
          </p:nvPr>
        </p:nvSpPr>
        <p:spPr/>
        <p:txBody>
          <a:bodyPr/>
          <a:lstStyle/>
          <a:p>
            <a:fld id="{B5274E4A-68D8-3144-A023-5107023B4233}" type="slidenum">
              <a:rPr lang="en-US" smtClean="0"/>
              <a:t>‹#›</a:t>
            </a:fld>
            <a:endParaRPr lang="en-US"/>
          </a:p>
        </p:txBody>
      </p:sp>
    </p:spTree>
    <p:extLst>
      <p:ext uri="{BB962C8B-B14F-4D97-AF65-F5344CB8AC3E}">
        <p14:creationId xmlns:p14="http://schemas.microsoft.com/office/powerpoint/2010/main" val="516256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69671-976D-2DEF-672D-2DCE72CD3B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D01456-3833-8223-C228-4B31D7D2D9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86A52-8D80-7445-E18B-8158BC6AFD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D87826-08EA-CBD7-2693-974DBF8980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DD39D7-5A0B-D394-7F4D-FC79F5EAD3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63386A-BE34-352D-57B6-9F6A6E1F8F5D}"/>
              </a:ext>
            </a:extLst>
          </p:cNvPr>
          <p:cNvSpPr>
            <a:spLocks noGrp="1"/>
          </p:cNvSpPr>
          <p:nvPr>
            <p:ph type="dt" sz="half" idx="10"/>
          </p:nvPr>
        </p:nvSpPr>
        <p:spPr/>
        <p:txBody>
          <a:bodyPr/>
          <a:lstStyle/>
          <a:p>
            <a:fld id="{1A37D797-6666-A042-8183-A31762F8A07D}" type="datetimeFigureOut">
              <a:rPr lang="en-US" smtClean="0"/>
              <a:t>8/25/25</a:t>
            </a:fld>
            <a:endParaRPr lang="en-US"/>
          </a:p>
        </p:txBody>
      </p:sp>
      <p:sp>
        <p:nvSpPr>
          <p:cNvPr id="8" name="Footer Placeholder 7">
            <a:extLst>
              <a:ext uri="{FF2B5EF4-FFF2-40B4-BE49-F238E27FC236}">
                <a16:creationId xmlns:a16="http://schemas.microsoft.com/office/drawing/2014/main" id="{46961289-3115-9AF3-6680-98B0C66951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827BBF-2898-08AF-BF9C-BA4B6B7BAC6F}"/>
              </a:ext>
            </a:extLst>
          </p:cNvPr>
          <p:cNvSpPr>
            <a:spLocks noGrp="1"/>
          </p:cNvSpPr>
          <p:nvPr>
            <p:ph type="sldNum" sz="quarter" idx="12"/>
          </p:nvPr>
        </p:nvSpPr>
        <p:spPr/>
        <p:txBody>
          <a:bodyPr/>
          <a:lstStyle/>
          <a:p>
            <a:fld id="{B5274E4A-68D8-3144-A023-5107023B4233}" type="slidenum">
              <a:rPr lang="en-US" smtClean="0"/>
              <a:t>‹#›</a:t>
            </a:fld>
            <a:endParaRPr lang="en-US"/>
          </a:p>
        </p:txBody>
      </p:sp>
    </p:spTree>
    <p:extLst>
      <p:ext uri="{BB962C8B-B14F-4D97-AF65-F5344CB8AC3E}">
        <p14:creationId xmlns:p14="http://schemas.microsoft.com/office/powerpoint/2010/main" val="784357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E968F-7927-5AB7-26DC-810EBD2788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1E62FE-E627-8F3F-052D-53A562593F52}"/>
              </a:ext>
            </a:extLst>
          </p:cNvPr>
          <p:cNvSpPr>
            <a:spLocks noGrp="1"/>
          </p:cNvSpPr>
          <p:nvPr>
            <p:ph type="dt" sz="half" idx="10"/>
          </p:nvPr>
        </p:nvSpPr>
        <p:spPr/>
        <p:txBody>
          <a:bodyPr/>
          <a:lstStyle/>
          <a:p>
            <a:fld id="{1A37D797-6666-A042-8183-A31762F8A07D}" type="datetimeFigureOut">
              <a:rPr lang="en-US" smtClean="0"/>
              <a:t>8/25/25</a:t>
            </a:fld>
            <a:endParaRPr lang="en-US"/>
          </a:p>
        </p:txBody>
      </p:sp>
      <p:sp>
        <p:nvSpPr>
          <p:cNvPr id="4" name="Footer Placeholder 3">
            <a:extLst>
              <a:ext uri="{FF2B5EF4-FFF2-40B4-BE49-F238E27FC236}">
                <a16:creationId xmlns:a16="http://schemas.microsoft.com/office/drawing/2014/main" id="{C9910728-4638-1D38-AE4A-09A920F133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C76BE6-235B-A269-210C-FF90E31B74AA}"/>
              </a:ext>
            </a:extLst>
          </p:cNvPr>
          <p:cNvSpPr>
            <a:spLocks noGrp="1"/>
          </p:cNvSpPr>
          <p:nvPr>
            <p:ph type="sldNum" sz="quarter" idx="12"/>
          </p:nvPr>
        </p:nvSpPr>
        <p:spPr/>
        <p:txBody>
          <a:bodyPr/>
          <a:lstStyle/>
          <a:p>
            <a:fld id="{B5274E4A-68D8-3144-A023-5107023B4233}" type="slidenum">
              <a:rPr lang="en-US" smtClean="0"/>
              <a:t>‹#›</a:t>
            </a:fld>
            <a:endParaRPr lang="en-US"/>
          </a:p>
        </p:txBody>
      </p:sp>
    </p:spTree>
    <p:extLst>
      <p:ext uri="{BB962C8B-B14F-4D97-AF65-F5344CB8AC3E}">
        <p14:creationId xmlns:p14="http://schemas.microsoft.com/office/powerpoint/2010/main" val="3601809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10A6FA-B21C-4DFE-23A3-2D369B49F435}"/>
              </a:ext>
            </a:extLst>
          </p:cNvPr>
          <p:cNvSpPr>
            <a:spLocks noGrp="1"/>
          </p:cNvSpPr>
          <p:nvPr>
            <p:ph type="dt" sz="half" idx="10"/>
          </p:nvPr>
        </p:nvSpPr>
        <p:spPr/>
        <p:txBody>
          <a:bodyPr/>
          <a:lstStyle/>
          <a:p>
            <a:fld id="{1A37D797-6666-A042-8183-A31762F8A07D}" type="datetimeFigureOut">
              <a:rPr lang="en-US" smtClean="0"/>
              <a:t>8/25/25</a:t>
            </a:fld>
            <a:endParaRPr lang="en-US"/>
          </a:p>
        </p:txBody>
      </p:sp>
      <p:sp>
        <p:nvSpPr>
          <p:cNvPr id="3" name="Footer Placeholder 2">
            <a:extLst>
              <a:ext uri="{FF2B5EF4-FFF2-40B4-BE49-F238E27FC236}">
                <a16:creationId xmlns:a16="http://schemas.microsoft.com/office/drawing/2014/main" id="{0CDED6DE-9131-8D78-D905-7570B21B80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1E6E43-621E-DB46-42DC-C561D8561A57}"/>
              </a:ext>
            </a:extLst>
          </p:cNvPr>
          <p:cNvSpPr>
            <a:spLocks noGrp="1"/>
          </p:cNvSpPr>
          <p:nvPr>
            <p:ph type="sldNum" sz="quarter" idx="12"/>
          </p:nvPr>
        </p:nvSpPr>
        <p:spPr/>
        <p:txBody>
          <a:bodyPr/>
          <a:lstStyle/>
          <a:p>
            <a:fld id="{B5274E4A-68D8-3144-A023-5107023B4233}" type="slidenum">
              <a:rPr lang="en-US" smtClean="0"/>
              <a:t>‹#›</a:t>
            </a:fld>
            <a:endParaRPr lang="en-US"/>
          </a:p>
        </p:txBody>
      </p:sp>
    </p:spTree>
    <p:extLst>
      <p:ext uri="{BB962C8B-B14F-4D97-AF65-F5344CB8AC3E}">
        <p14:creationId xmlns:p14="http://schemas.microsoft.com/office/powerpoint/2010/main" val="2703559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8430-288F-3667-BC9E-736663AF35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7C9430-CAFD-67EE-6161-779E687BB9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AEF384-A449-3548-589A-D23D2F8AD8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52EE04-513F-B8A2-208F-65DF19DA0D3E}"/>
              </a:ext>
            </a:extLst>
          </p:cNvPr>
          <p:cNvSpPr>
            <a:spLocks noGrp="1"/>
          </p:cNvSpPr>
          <p:nvPr>
            <p:ph type="dt" sz="half" idx="10"/>
          </p:nvPr>
        </p:nvSpPr>
        <p:spPr/>
        <p:txBody>
          <a:bodyPr/>
          <a:lstStyle/>
          <a:p>
            <a:fld id="{1A37D797-6666-A042-8183-A31762F8A07D}" type="datetimeFigureOut">
              <a:rPr lang="en-US" smtClean="0"/>
              <a:t>8/25/25</a:t>
            </a:fld>
            <a:endParaRPr lang="en-US"/>
          </a:p>
        </p:txBody>
      </p:sp>
      <p:sp>
        <p:nvSpPr>
          <p:cNvPr id="6" name="Footer Placeholder 5">
            <a:extLst>
              <a:ext uri="{FF2B5EF4-FFF2-40B4-BE49-F238E27FC236}">
                <a16:creationId xmlns:a16="http://schemas.microsoft.com/office/drawing/2014/main" id="{66A50DCE-4DFD-612B-A13A-D245991957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56CE35-AA86-6FAD-D7C5-62A57D9221E6}"/>
              </a:ext>
            </a:extLst>
          </p:cNvPr>
          <p:cNvSpPr>
            <a:spLocks noGrp="1"/>
          </p:cNvSpPr>
          <p:nvPr>
            <p:ph type="sldNum" sz="quarter" idx="12"/>
          </p:nvPr>
        </p:nvSpPr>
        <p:spPr/>
        <p:txBody>
          <a:bodyPr/>
          <a:lstStyle/>
          <a:p>
            <a:fld id="{B5274E4A-68D8-3144-A023-5107023B4233}" type="slidenum">
              <a:rPr lang="en-US" smtClean="0"/>
              <a:t>‹#›</a:t>
            </a:fld>
            <a:endParaRPr lang="en-US"/>
          </a:p>
        </p:txBody>
      </p:sp>
    </p:spTree>
    <p:extLst>
      <p:ext uri="{BB962C8B-B14F-4D97-AF65-F5344CB8AC3E}">
        <p14:creationId xmlns:p14="http://schemas.microsoft.com/office/powerpoint/2010/main" val="752097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09460-C62E-FDC6-DE64-FDE76FBED7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DB406B-8020-0956-24FC-A9DEDB78A3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478651-AE6F-AC78-ACE4-3348247A9A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D8A792-323B-3C59-5925-D17CDDBCB430}"/>
              </a:ext>
            </a:extLst>
          </p:cNvPr>
          <p:cNvSpPr>
            <a:spLocks noGrp="1"/>
          </p:cNvSpPr>
          <p:nvPr>
            <p:ph type="dt" sz="half" idx="10"/>
          </p:nvPr>
        </p:nvSpPr>
        <p:spPr/>
        <p:txBody>
          <a:bodyPr/>
          <a:lstStyle/>
          <a:p>
            <a:fld id="{1A37D797-6666-A042-8183-A31762F8A07D}" type="datetimeFigureOut">
              <a:rPr lang="en-US" smtClean="0"/>
              <a:t>8/25/25</a:t>
            </a:fld>
            <a:endParaRPr lang="en-US"/>
          </a:p>
        </p:txBody>
      </p:sp>
      <p:sp>
        <p:nvSpPr>
          <p:cNvPr id="6" name="Footer Placeholder 5">
            <a:extLst>
              <a:ext uri="{FF2B5EF4-FFF2-40B4-BE49-F238E27FC236}">
                <a16:creationId xmlns:a16="http://schemas.microsoft.com/office/drawing/2014/main" id="{3535E7C4-5DEE-0052-F1BA-E61236406C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B16EE2-43A7-AC94-F706-C6647E229026}"/>
              </a:ext>
            </a:extLst>
          </p:cNvPr>
          <p:cNvSpPr>
            <a:spLocks noGrp="1"/>
          </p:cNvSpPr>
          <p:nvPr>
            <p:ph type="sldNum" sz="quarter" idx="12"/>
          </p:nvPr>
        </p:nvSpPr>
        <p:spPr/>
        <p:txBody>
          <a:bodyPr/>
          <a:lstStyle/>
          <a:p>
            <a:fld id="{B5274E4A-68D8-3144-A023-5107023B4233}" type="slidenum">
              <a:rPr lang="en-US" smtClean="0"/>
              <a:t>‹#›</a:t>
            </a:fld>
            <a:endParaRPr lang="en-US"/>
          </a:p>
        </p:txBody>
      </p:sp>
    </p:spTree>
    <p:extLst>
      <p:ext uri="{BB962C8B-B14F-4D97-AF65-F5344CB8AC3E}">
        <p14:creationId xmlns:p14="http://schemas.microsoft.com/office/powerpoint/2010/main" val="1801697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4A976D-9F8F-EE2A-BC49-E0228432BB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82AC52-714F-F6F4-0776-1F44BC01C6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6E6D21-2CC3-60F7-C8DB-06F81D2AAB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A37D797-6666-A042-8183-A31762F8A07D}" type="datetimeFigureOut">
              <a:rPr lang="en-US" smtClean="0"/>
              <a:t>8/25/25</a:t>
            </a:fld>
            <a:endParaRPr lang="en-US"/>
          </a:p>
        </p:txBody>
      </p:sp>
      <p:sp>
        <p:nvSpPr>
          <p:cNvPr id="5" name="Footer Placeholder 4">
            <a:extLst>
              <a:ext uri="{FF2B5EF4-FFF2-40B4-BE49-F238E27FC236}">
                <a16:creationId xmlns:a16="http://schemas.microsoft.com/office/drawing/2014/main" id="{F77A0AC8-261E-D3B4-8861-519ADBBD77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4A69326-0164-F6D6-67F4-FCB469CAB9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5274E4A-68D8-3144-A023-5107023B4233}" type="slidenum">
              <a:rPr lang="en-US" smtClean="0"/>
              <a:t>‹#›</a:t>
            </a:fld>
            <a:endParaRPr lang="en-US"/>
          </a:p>
        </p:txBody>
      </p:sp>
    </p:spTree>
    <p:extLst>
      <p:ext uri="{BB962C8B-B14F-4D97-AF65-F5344CB8AC3E}">
        <p14:creationId xmlns:p14="http://schemas.microsoft.com/office/powerpoint/2010/main" val="1551740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1.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7993ED-80B9-AC6F-A782-F87C98508E66}"/>
              </a:ext>
            </a:extLst>
          </p:cNvPr>
          <p:cNvSpPr>
            <a:spLocks noGrp="1"/>
          </p:cNvSpPr>
          <p:nvPr>
            <p:ph type="title"/>
          </p:nvPr>
        </p:nvSpPr>
        <p:spPr/>
        <p:txBody>
          <a:bodyPr/>
          <a:lstStyle/>
          <a:p>
            <a:r>
              <a:rPr lang="en-US" dirty="0"/>
              <a:t>Question #1</a:t>
            </a:r>
          </a:p>
        </p:txBody>
      </p:sp>
      <p:sp>
        <p:nvSpPr>
          <p:cNvPr id="5" name="Content Placeholder 4">
            <a:extLst>
              <a:ext uri="{FF2B5EF4-FFF2-40B4-BE49-F238E27FC236}">
                <a16:creationId xmlns:a16="http://schemas.microsoft.com/office/drawing/2014/main" id="{35F4344B-1BB2-DF56-A770-8D18A083A49C}"/>
              </a:ext>
            </a:extLst>
          </p:cNvPr>
          <p:cNvSpPr>
            <a:spLocks noGrp="1"/>
          </p:cNvSpPr>
          <p:nvPr>
            <p:ph idx="1"/>
          </p:nvPr>
        </p:nvSpPr>
        <p:spPr/>
        <p:txBody>
          <a:bodyPr>
            <a:normAutofit fontScale="92500"/>
          </a:bodyPr>
          <a:lstStyle/>
          <a:p>
            <a:r>
              <a:rPr lang="en-US" sz="2600" dirty="0">
                <a:effectLst/>
              </a:rPr>
              <a:t>A 38-year-old man is evaluated after </a:t>
            </a:r>
            <a:r>
              <a:rPr lang="en-US" sz="2600" dirty="0">
                <a:solidFill>
                  <a:srgbClr val="C00000"/>
                </a:solidFill>
                <a:effectLst/>
              </a:rPr>
              <a:t>removing a blacklegged deer tick from his upper left arm 12 hours ago</a:t>
            </a:r>
            <a:r>
              <a:rPr lang="en-US" sz="2600" dirty="0">
                <a:effectLst/>
              </a:rPr>
              <a:t>. He lives in </a:t>
            </a:r>
            <a:r>
              <a:rPr lang="en-US" sz="2600" dirty="0">
                <a:solidFill>
                  <a:srgbClr val="C00000"/>
                </a:solidFill>
                <a:effectLst/>
              </a:rPr>
              <a:t>Rhode Island</a:t>
            </a:r>
            <a:r>
              <a:rPr lang="en-US" sz="2600" dirty="0">
                <a:effectLst/>
              </a:rPr>
              <a:t>. He states that the tick was engorged and was </a:t>
            </a:r>
            <a:r>
              <a:rPr lang="en-US" sz="2600" dirty="0">
                <a:solidFill>
                  <a:srgbClr val="C00000"/>
                </a:solidFill>
                <a:effectLst/>
              </a:rPr>
              <a:t>likely present for more than 36 hours</a:t>
            </a:r>
            <a:r>
              <a:rPr lang="en-US" sz="2600" dirty="0">
                <a:effectLst/>
              </a:rPr>
              <a:t>. He otherwise feels well, has no medical problems, and takes no medications.</a:t>
            </a:r>
          </a:p>
          <a:p>
            <a:r>
              <a:rPr lang="en-US" sz="2600" dirty="0">
                <a:effectLst/>
              </a:rPr>
              <a:t>On physical examination, vital signs are normal. The site of tick removal on his upper left arm shows no erythema, swelling, or tenderness.</a:t>
            </a:r>
          </a:p>
          <a:p>
            <a:r>
              <a:rPr lang="en-US" sz="2600" dirty="0"/>
              <a:t>Which of the following is the most appropriate next step?</a:t>
            </a:r>
          </a:p>
          <a:p>
            <a:pPr marL="0" indent="0">
              <a:buNone/>
            </a:pPr>
            <a:r>
              <a:rPr lang="en-US" dirty="0">
                <a:effectLst/>
              </a:rPr>
              <a:t>	</a:t>
            </a:r>
            <a:r>
              <a:rPr lang="en-US" sz="2200" dirty="0">
                <a:effectLst/>
              </a:rPr>
              <a:t>A. Doxycycline for 10 days</a:t>
            </a:r>
          </a:p>
          <a:p>
            <a:pPr marL="0" indent="0">
              <a:buNone/>
            </a:pPr>
            <a:r>
              <a:rPr lang="en-US" sz="2200" dirty="0">
                <a:effectLst/>
              </a:rPr>
              <a:t>	B. Lyme serology</a:t>
            </a:r>
          </a:p>
          <a:p>
            <a:pPr marL="0" indent="0">
              <a:buNone/>
            </a:pPr>
            <a:r>
              <a:rPr lang="en-US" sz="2200" dirty="0">
                <a:effectLst/>
              </a:rPr>
              <a:t>	C. Single dose of doxycycline</a:t>
            </a:r>
          </a:p>
          <a:p>
            <a:pPr marL="0" indent="0">
              <a:buNone/>
            </a:pPr>
            <a:r>
              <a:rPr lang="en-US" sz="2200" dirty="0">
                <a:effectLst/>
              </a:rPr>
              <a:t>	D. Observation only</a:t>
            </a:r>
          </a:p>
          <a:p>
            <a:endParaRPr lang="en-US" dirty="0"/>
          </a:p>
        </p:txBody>
      </p:sp>
    </p:spTree>
    <p:extLst>
      <p:ext uri="{BB962C8B-B14F-4D97-AF65-F5344CB8AC3E}">
        <p14:creationId xmlns:p14="http://schemas.microsoft.com/office/powerpoint/2010/main" val="73212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858B3-9785-47C3-E998-C91286AF9844}"/>
              </a:ext>
            </a:extLst>
          </p:cNvPr>
          <p:cNvSpPr>
            <a:spLocks noGrp="1"/>
          </p:cNvSpPr>
          <p:nvPr>
            <p:ph type="title"/>
          </p:nvPr>
        </p:nvSpPr>
        <p:spPr/>
        <p:txBody>
          <a:bodyPr/>
          <a:lstStyle/>
          <a:p>
            <a:r>
              <a:rPr lang="en-US" dirty="0"/>
              <a:t>Question #3</a:t>
            </a:r>
          </a:p>
        </p:txBody>
      </p:sp>
      <p:sp>
        <p:nvSpPr>
          <p:cNvPr id="3" name="Content Placeholder 2">
            <a:extLst>
              <a:ext uri="{FF2B5EF4-FFF2-40B4-BE49-F238E27FC236}">
                <a16:creationId xmlns:a16="http://schemas.microsoft.com/office/drawing/2014/main" id="{929977CC-8633-82AD-B2EB-CFB81DA69678}"/>
              </a:ext>
            </a:extLst>
          </p:cNvPr>
          <p:cNvSpPr>
            <a:spLocks noGrp="1"/>
          </p:cNvSpPr>
          <p:nvPr>
            <p:ph idx="1"/>
          </p:nvPr>
        </p:nvSpPr>
        <p:spPr/>
        <p:txBody>
          <a:bodyPr>
            <a:normAutofit fontScale="62500" lnSpcReduction="20000"/>
          </a:bodyPr>
          <a:lstStyle/>
          <a:p>
            <a:r>
              <a:rPr lang="en-US" dirty="0">
                <a:effectLst/>
              </a:rPr>
              <a:t>A 49-year-old man is evaluated for </a:t>
            </a:r>
            <a:r>
              <a:rPr lang="en-US" dirty="0">
                <a:solidFill>
                  <a:srgbClr val="C00000"/>
                </a:solidFill>
                <a:effectLst/>
              </a:rPr>
              <a:t>new-onset erythema and tenderness on the skin surrounding a chronic foot wound</a:t>
            </a:r>
            <a:r>
              <a:rPr lang="en-US" dirty="0">
                <a:effectLst/>
              </a:rPr>
              <a:t>. The patient reports</a:t>
            </a:r>
            <a:r>
              <a:rPr lang="en-US" dirty="0">
                <a:solidFill>
                  <a:srgbClr val="C00000"/>
                </a:solidFill>
                <a:effectLst/>
              </a:rPr>
              <a:t> no previous foot wounds, need for frequent antibiotics, or previous hospitalizations</a:t>
            </a:r>
            <a:r>
              <a:rPr lang="en-US" dirty="0">
                <a:effectLst/>
              </a:rPr>
              <a:t>. Medical history is significant for </a:t>
            </a:r>
            <a:r>
              <a:rPr lang="en-US" dirty="0">
                <a:solidFill>
                  <a:srgbClr val="C00000"/>
                </a:solidFill>
                <a:effectLst/>
              </a:rPr>
              <a:t>type 2 diabetes mellitus, peripheral neuropathy</a:t>
            </a:r>
            <a:r>
              <a:rPr lang="en-US" dirty="0">
                <a:effectLst/>
              </a:rPr>
              <a:t>, and hyperlipidemia. Medications are metformin, dulaglutide, gabapentin, and rosuvastatin. He reports a remote history of gastrointestinal upset to amoxicillin.</a:t>
            </a:r>
          </a:p>
          <a:p>
            <a:r>
              <a:rPr lang="en-US" dirty="0">
                <a:effectLst/>
              </a:rPr>
              <a:t>On physical examination, </a:t>
            </a:r>
            <a:r>
              <a:rPr lang="en-US" dirty="0">
                <a:solidFill>
                  <a:srgbClr val="C00000"/>
                </a:solidFill>
                <a:effectLst/>
              </a:rPr>
              <a:t>vital signs are normal</a:t>
            </a:r>
            <a:r>
              <a:rPr lang="en-US" dirty="0">
                <a:effectLst/>
              </a:rPr>
              <a:t>. A </a:t>
            </a:r>
            <a:r>
              <a:rPr lang="en-US" dirty="0">
                <a:solidFill>
                  <a:srgbClr val="C00000"/>
                </a:solidFill>
                <a:effectLst/>
              </a:rPr>
              <a:t>shallow ulcer </a:t>
            </a:r>
            <a:r>
              <a:rPr lang="en-US" dirty="0">
                <a:effectLst/>
              </a:rPr>
              <a:t>is present on the plantar surface of the left great toe. The </a:t>
            </a:r>
            <a:r>
              <a:rPr lang="en-US" dirty="0">
                <a:solidFill>
                  <a:srgbClr val="C00000"/>
                </a:solidFill>
                <a:effectLst/>
              </a:rPr>
              <a:t>base of the wound is clean and without purulence</a:t>
            </a:r>
            <a:r>
              <a:rPr lang="en-US" dirty="0">
                <a:effectLst/>
              </a:rPr>
              <a:t>. </a:t>
            </a:r>
            <a:r>
              <a:rPr lang="en-US" dirty="0">
                <a:solidFill>
                  <a:srgbClr val="C00000"/>
                </a:solidFill>
                <a:effectLst/>
              </a:rPr>
              <a:t>Erythema, warmth, and mild induration surround the distal and lateral aspects of the wound, extending to about 1.5 cm</a:t>
            </a:r>
            <a:r>
              <a:rPr lang="en-US" dirty="0">
                <a:effectLst/>
              </a:rPr>
              <a:t>. The wound is tender to the touch, but active or passive range of motion of the toe does not elicit tenderness. Both feet are pink and warm, with normal dorsalis pedis pulses.</a:t>
            </a:r>
          </a:p>
          <a:p>
            <a:r>
              <a:rPr lang="en-US" dirty="0"/>
              <a:t>Which of the following is the most appropriate empiric treatment?</a:t>
            </a:r>
          </a:p>
          <a:p>
            <a:pPr marL="0" indent="0">
              <a:buNone/>
            </a:pPr>
            <a:r>
              <a:rPr lang="en-US" dirty="0">
                <a:effectLst/>
              </a:rPr>
              <a:t>	A. Cephalexin</a:t>
            </a:r>
          </a:p>
          <a:p>
            <a:pPr marL="0" indent="0">
              <a:buNone/>
            </a:pPr>
            <a:r>
              <a:rPr lang="en-US" dirty="0">
                <a:effectLst/>
              </a:rPr>
              <a:t>	B. Ciprofloxacin</a:t>
            </a:r>
          </a:p>
          <a:p>
            <a:pPr marL="0" indent="0">
              <a:buNone/>
            </a:pPr>
            <a:r>
              <a:rPr lang="en-US" dirty="0">
                <a:effectLst/>
              </a:rPr>
              <a:t>	C. Penicillin</a:t>
            </a:r>
          </a:p>
          <a:p>
            <a:pPr marL="0" indent="0">
              <a:buNone/>
            </a:pPr>
            <a:r>
              <a:rPr lang="en-US" dirty="0">
                <a:effectLst/>
              </a:rPr>
              <a:t>	D. Trimethoprim-sulfamethoxazole</a:t>
            </a:r>
          </a:p>
          <a:p>
            <a:endParaRPr lang="en-US" dirty="0"/>
          </a:p>
        </p:txBody>
      </p:sp>
    </p:spTree>
    <p:extLst>
      <p:ext uri="{BB962C8B-B14F-4D97-AF65-F5344CB8AC3E}">
        <p14:creationId xmlns:p14="http://schemas.microsoft.com/office/powerpoint/2010/main" val="3783456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076D9-2274-1D49-1F54-541DC92207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326F10-9B26-99ED-35BF-7A3CC729BD82}"/>
              </a:ext>
            </a:extLst>
          </p:cNvPr>
          <p:cNvSpPr>
            <a:spLocks noGrp="1"/>
          </p:cNvSpPr>
          <p:nvPr>
            <p:ph type="title"/>
          </p:nvPr>
        </p:nvSpPr>
        <p:spPr/>
        <p:txBody>
          <a:bodyPr/>
          <a:lstStyle/>
          <a:p>
            <a:r>
              <a:rPr lang="en-US" dirty="0"/>
              <a:t>Question #3</a:t>
            </a:r>
          </a:p>
        </p:txBody>
      </p:sp>
      <p:sp>
        <p:nvSpPr>
          <p:cNvPr id="3" name="Content Placeholder 2">
            <a:extLst>
              <a:ext uri="{FF2B5EF4-FFF2-40B4-BE49-F238E27FC236}">
                <a16:creationId xmlns:a16="http://schemas.microsoft.com/office/drawing/2014/main" id="{874C12BB-5640-CE40-5527-14F2DE90B5AB}"/>
              </a:ext>
            </a:extLst>
          </p:cNvPr>
          <p:cNvSpPr>
            <a:spLocks noGrp="1"/>
          </p:cNvSpPr>
          <p:nvPr>
            <p:ph idx="1"/>
          </p:nvPr>
        </p:nvSpPr>
        <p:spPr/>
        <p:txBody>
          <a:bodyPr>
            <a:normAutofit fontScale="62500" lnSpcReduction="20000"/>
          </a:bodyPr>
          <a:lstStyle/>
          <a:p>
            <a:r>
              <a:rPr lang="en-US" dirty="0">
                <a:effectLst/>
              </a:rPr>
              <a:t>A 49-year-old man is evaluated for new-onset erythema and tenderness on the skin surrounding a chronic foot wound. The patient reports no previous foot wounds, need for frequent antibiotics, or previous hospitalizations. Medical history is significant for type 2 diabetes mellitus, peripheral neuropathy, and hyperlipidemia. Medications are metformin, dulaglutide, gabapentin, and rosuvastatin. He reports a remote history of gastrointestinal upset to amoxicillin.</a:t>
            </a:r>
          </a:p>
          <a:p>
            <a:r>
              <a:rPr lang="en-US" dirty="0">
                <a:effectLst/>
              </a:rPr>
              <a:t>On physical examination, vital signs are normal. A shallow ulcer is present on the plantar surface of the left great toe. The base of the wound is clean and without purulence. Erythema, warmth, and mild induration surround the distal and lateral aspects of the wound, extending to about 1.5 cm. The wound is tender to the touch, but active or passive range of motion of the toe does not elicit tenderness. Both feet are pink and warm, with normal dorsalis pedis pulses.</a:t>
            </a:r>
          </a:p>
          <a:p>
            <a:r>
              <a:rPr lang="en-US" dirty="0"/>
              <a:t>Which of the following is the most appropriate empiric treatment?</a:t>
            </a:r>
          </a:p>
          <a:p>
            <a:pPr marL="0" indent="0">
              <a:buNone/>
            </a:pPr>
            <a:r>
              <a:rPr lang="en-US" b="1" dirty="0">
                <a:solidFill>
                  <a:schemeClr val="accent6"/>
                </a:solidFill>
                <a:effectLst/>
              </a:rPr>
              <a:t>	A. Cephalexin</a:t>
            </a:r>
          </a:p>
          <a:p>
            <a:pPr marL="0" indent="0">
              <a:buNone/>
            </a:pPr>
            <a:r>
              <a:rPr lang="en-US" dirty="0">
                <a:effectLst/>
              </a:rPr>
              <a:t>	B. Ciprofloxacin</a:t>
            </a:r>
          </a:p>
          <a:p>
            <a:pPr marL="0" indent="0">
              <a:buNone/>
            </a:pPr>
            <a:r>
              <a:rPr lang="en-US" dirty="0">
                <a:effectLst/>
              </a:rPr>
              <a:t>	C. Penicillin</a:t>
            </a:r>
          </a:p>
          <a:p>
            <a:pPr marL="0" indent="0">
              <a:buNone/>
            </a:pPr>
            <a:r>
              <a:rPr lang="en-US" dirty="0">
                <a:effectLst/>
              </a:rPr>
              <a:t>	D. Trimethoprim-sulfamethoxazole</a:t>
            </a:r>
          </a:p>
          <a:p>
            <a:endParaRPr lang="en-US" dirty="0"/>
          </a:p>
        </p:txBody>
      </p:sp>
    </p:spTree>
    <p:extLst>
      <p:ext uri="{BB962C8B-B14F-4D97-AF65-F5344CB8AC3E}">
        <p14:creationId xmlns:p14="http://schemas.microsoft.com/office/powerpoint/2010/main" val="997884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FA25D-A107-41EC-F070-950A1ECBCF24}"/>
              </a:ext>
            </a:extLst>
          </p:cNvPr>
          <p:cNvSpPr>
            <a:spLocks noGrp="1"/>
          </p:cNvSpPr>
          <p:nvPr>
            <p:ph type="title"/>
          </p:nvPr>
        </p:nvSpPr>
        <p:spPr/>
        <p:txBody>
          <a:bodyPr/>
          <a:lstStyle/>
          <a:p>
            <a:r>
              <a:rPr lang="en-US" dirty="0"/>
              <a:t>Treat a mild diabetic foot infection</a:t>
            </a:r>
          </a:p>
        </p:txBody>
      </p:sp>
      <p:graphicFrame>
        <p:nvGraphicFramePr>
          <p:cNvPr id="8" name="Content Placeholder 7">
            <a:extLst>
              <a:ext uri="{FF2B5EF4-FFF2-40B4-BE49-F238E27FC236}">
                <a16:creationId xmlns:a16="http://schemas.microsoft.com/office/drawing/2014/main" id="{4AEA1905-15F5-A469-5227-E5699D16A371}"/>
              </a:ext>
            </a:extLst>
          </p:cNvPr>
          <p:cNvGraphicFramePr>
            <a:graphicFrameLocks noGrp="1"/>
          </p:cNvGraphicFramePr>
          <p:nvPr>
            <p:ph idx="1"/>
            <p:extLst>
              <p:ext uri="{D42A27DB-BD31-4B8C-83A1-F6EECF244321}">
                <p14:modId xmlns:p14="http://schemas.microsoft.com/office/powerpoint/2010/main" val="2957419383"/>
              </p:ext>
            </p:extLst>
          </p:nvPr>
        </p:nvGraphicFramePr>
        <p:xfrm>
          <a:off x="1587304" y="1451715"/>
          <a:ext cx="9666851" cy="5272013"/>
        </p:xfrm>
        <a:graphic>
          <a:graphicData uri="http://schemas.openxmlformats.org/drawingml/2006/table">
            <a:tbl>
              <a:tblPr/>
              <a:tblGrid>
                <a:gridCol w="1451318">
                  <a:extLst>
                    <a:ext uri="{9D8B030D-6E8A-4147-A177-3AD203B41FA5}">
                      <a16:colId xmlns:a16="http://schemas.microsoft.com/office/drawing/2014/main" val="860156103"/>
                    </a:ext>
                  </a:extLst>
                </a:gridCol>
                <a:gridCol w="2387352">
                  <a:extLst>
                    <a:ext uri="{9D8B030D-6E8A-4147-A177-3AD203B41FA5}">
                      <a16:colId xmlns:a16="http://schemas.microsoft.com/office/drawing/2014/main" val="693709120"/>
                    </a:ext>
                  </a:extLst>
                </a:gridCol>
                <a:gridCol w="1664143">
                  <a:extLst>
                    <a:ext uri="{9D8B030D-6E8A-4147-A177-3AD203B41FA5}">
                      <a16:colId xmlns:a16="http://schemas.microsoft.com/office/drawing/2014/main" val="233145886"/>
                    </a:ext>
                  </a:extLst>
                </a:gridCol>
                <a:gridCol w="4164038">
                  <a:extLst>
                    <a:ext uri="{9D8B030D-6E8A-4147-A177-3AD203B41FA5}">
                      <a16:colId xmlns:a16="http://schemas.microsoft.com/office/drawing/2014/main" val="3592612209"/>
                    </a:ext>
                  </a:extLst>
                </a:gridCol>
              </a:tblGrid>
              <a:tr h="368168">
                <a:tc>
                  <a:txBody>
                    <a:bodyPr/>
                    <a:lstStyle/>
                    <a:p>
                      <a:pPr algn="l" fontAlgn="base">
                        <a:buNone/>
                      </a:pPr>
                      <a:r>
                        <a:rPr lang="en-US" sz="1800" b="1" dirty="0">
                          <a:effectLst/>
                          <a:latin typeface="inherit"/>
                        </a:rPr>
                        <a:t>Infection severity</a:t>
                      </a:r>
                    </a:p>
                  </a:txBody>
                  <a:tcPr marL="47817" marR="47817" marT="23908" marB="239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5F9"/>
                    </a:solidFill>
                  </a:tcPr>
                </a:tc>
                <a:tc>
                  <a:txBody>
                    <a:bodyPr/>
                    <a:lstStyle/>
                    <a:p>
                      <a:pPr algn="l" fontAlgn="base">
                        <a:buNone/>
                      </a:pPr>
                      <a:r>
                        <a:rPr lang="en-US" sz="1800" b="1">
                          <a:effectLst/>
                          <a:latin typeface="inherit"/>
                        </a:rPr>
                        <a:t>Additional factors</a:t>
                      </a:r>
                    </a:p>
                  </a:txBody>
                  <a:tcPr marL="47817" marR="47817" marT="23908" marB="239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5F9"/>
                    </a:solidFill>
                  </a:tcPr>
                </a:tc>
                <a:tc>
                  <a:txBody>
                    <a:bodyPr/>
                    <a:lstStyle/>
                    <a:p>
                      <a:pPr algn="l" fontAlgn="base">
                        <a:buNone/>
                      </a:pPr>
                      <a:r>
                        <a:rPr lang="en-US" sz="1800" b="1">
                          <a:effectLst/>
                          <a:latin typeface="inherit"/>
                        </a:rPr>
                        <a:t>Usual pathogen(s)</a:t>
                      </a:r>
                      <a:r>
                        <a:rPr lang="en-US" sz="1800" b="0" u="none" strike="noStrike" baseline="30000">
                          <a:solidFill>
                            <a:srgbClr val="006FB7"/>
                          </a:solidFill>
                          <a:effectLst/>
                          <a:latin typeface="inherit"/>
                        </a:rPr>
                        <a:t>b</a:t>
                      </a:r>
                      <a:endParaRPr lang="en-US" sz="1800" b="1">
                        <a:effectLst/>
                        <a:latin typeface="inherit"/>
                      </a:endParaRPr>
                    </a:p>
                  </a:txBody>
                  <a:tcPr marL="47817" marR="47817" marT="23908" marB="239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5F9"/>
                    </a:solidFill>
                  </a:tcPr>
                </a:tc>
                <a:tc>
                  <a:txBody>
                    <a:bodyPr/>
                    <a:lstStyle/>
                    <a:p>
                      <a:pPr algn="l" fontAlgn="base">
                        <a:buNone/>
                      </a:pPr>
                      <a:r>
                        <a:rPr lang="en-US" sz="1800" b="1">
                          <a:effectLst/>
                          <a:latin typeface="inherit"/>
                        </a:rPr>
                        <a:t>Potential empirical regimens</a:t>
                      </a:r>
                      <a:r>
                        <a:rPr lang="en-US" sz="1800" b="0" u="none" strike="noStrike" baseline="30000">
                          <a:solidFill>
                            <a:srgbClr val="006FB7"/>
                          </a:solidFill>
                          <a:effectLst/>
                          <a:latin typeface="inherit"/>
                        </a:rPr>
                        <a:t>c</a:t>
                      </a:r>
                      <a:endParaRPr lang="en-US" sz="1800" b="1">
                        <a:effectLst/>
                        <a:latin typeface="inherit"/>
                      </a:endParaRPr>
                    </a:p>
                  </a:txBody>
                  <a:tcPr marL="47817" marR="47817" marT="23908" marB="239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5F9"/>
                    </a:solidFill>
                  </a:tcPr>
                </a:tc>
                <a:extLst>
                  <a:ext uri="{0D108BD9-81ED-4DB2-BD59-A6C34878D82A}">
                    <a16:rowId xmlns:a16="http://schemas.microsoft.com/office/drawing/2014/main" val="2075577230"/>
                  </a:ext>
                </a:extLst>
              </a:tr>
              <a:tr h="525955">
                <a:tc>
                  <a:txBody>
                    <a:bodyPr/>
                    <a:lstStyle/>
                    <a:p>
                      <a:pPr algn="l" fontAlgn="t">
                        <a:buNone/>
                      </a:pPr>
                      <a:r>
                        <a:rPr lang="en-US" sz="1800">
                          <a:effectLst/>
                          <a:latin typeface="inherit"/>
                        </a:rPr>
                        <a:t>Mild</a:t>
                      </a:r>
                    </a:p>
                  </a:txBody>
                  <a:tcPr marL="47817" marR="47817" marT="23908" marB="239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buNone/>
                      </a:pPr>
                      <a:r>
                        <a:rPr lang="en-US" sz="1800">
                          <a:effectLst/>
                          <a:latin typeface="inherit"/>
                        </a:rPr>
                        <a:t>No complicating features</a:t>
                      </a:r>
                    </a:p>
                  </a:txBody>
                  <a:tcPr marL="47817" marR="47817" marT="23908" marB="239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buNone/>
                      </a:pPr>
                      <a:r>
                        <a:rPr lang="en-US" sz="1800">
                          <a:effectLst/>
                          <a:latin typeface="inherit"/>
                        </a:rPr>
                        <a:t>GPC</a:t>
                      </a:r>
                    </a:p>
                  </a:txBody>
                  <a:tcPr marL="47817" marR="47817" marT="23908" marB="239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buNone/>
                      </a:pPr>
                      <a:r>
                        <a:rPr lang="en-US" sz="1800" dirty="0">
                          <a:effectLst/>
                          <a:latin typeface="inherit"/>
                        </a:rPr>
                        <a:t>Semisynthetic penicillinase-resistant penicillin (cloxacillin)</a:t>
                      </a:r>
                    </a:p>
                  </a:txBody>
                  <a:tcPr marL="47817" marR="47817" marT="23908" marB="239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05144621"/>
                  </a:ext>
                </a:extLst>
              </a:tr>
              <a:tr h="525955">
                <a:tc>
                  <a:txBody>
                    <a:bodyPr/>
                    <a:lstStyle/>
                    <a:p>
                      <a:pPr algn="l" fontAlgn="t">
                        <a:buNone/>
                      </a:pPr>
                      <a:endParaRPr lang="en-US" sz="1800">
                        <a:effectLst/>
                        <a:latin typeface="inherit"/>
                      </a:endParaRPr>
                    </a:p>
                  </a:txBody>
                  <a:tcPr marL="47817" marR="47817" marT="23908" marB="239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buNone/>
                      </a:pPr>
                      <a:endParaRPr lang="en-US" sz="1800">
                        <a:effectLst/>
                        <a:latin typeface="inherit"/>
                      </a:endParaRPr>
                    </a:p>
                  </a:txBody>
                  <a:tcPr marL="47817" marR="47817" marT="23908" marB="239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buNone/>
                      </a:pPr>
                      <a:endParaRPr lang="en-US" sz="1800">
                        <a:effectLst/>
                        <a:latin typeface="inherit"/>
                      </a:endParaRPr>
                    </a:p>
                  </a:txBody>
                  <a:tcPr marL="47817" marR="47817" marT="23908" marB="239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buNone/>
                      </a:pPr>
                      <a:r>
                        <a:rPr lang="en-US" sz="1800" dirty="0">
                          <a:effectLst/>
                          <a:latin typeface="inherit"/>
                        </a:rPr>
                        <a:t>1</a:t>
                      </a:r>
                      <a:r>
                        <a:rPr lang="en-US" sz="1800" b="0" baseline="30000" dirty="0">
                          <a:effectLst/>
                          <a:latin typeface="Source Sans Pro" panose="020B0503030403020204" pitchFamily="34" charset="0"/>
                        </a:rPr>
                        <a:t>st</a:t>
                      </a:r>
                      <a:r>
                        <a:rPr lang="en-US" sz="1800" dirty="0">
                          <a:effectLst/>
                          <a:latin typeface="inherit"/>
                        </a:rPr>
                        <a:t> generation cephalosporin (cephalexin)</a:t>
                      </a:r>
                    </a:p>
                  </a:txBody>
                  <a:tcPr marL="47817" marR="47817" marT="23908" marB="239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8048985"/>
                  </a:ext>
                </a:extLst>
              </a:tr>
              <a:tr h="999314">
                <a:tc>
                  <a:txBody>
                    <a:bodyPr/>
                    <a:lstStyle/>
                    <a:p>
                      <a:pPr algn="l" fontAlgn="t">
                        <a:buNone/>
                      </a:pPr>
                      <a:endParaRPr lang="en-US" sz="1800">
                        <a:effectLst/>
                        <a:latin typeface="inherit"/>
                      </a:endParaRPr>
                    </a:p>
                  </a:txBody>
                  <a:tcPr marL="47817" marR="47817" marT="23908" marB="239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buNone/>
                      </a:pPr>
                      <a:r>
                        <a:rPr lang="en-US" sz="1800">
                          <a:effectLst/>
                          <a:latin typeface="inherit"/>
                        </a:rPr>
                        <a:t>ß-lactam allergy or intolerance</a:t>
                      </a:r>
                    </a:p>
                  </a:txBody>
                  <a:tcPr marL="47817" marR="47817" marT="23908" marB="239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buNone/>
                      </a:pPr>
                      <a:r>
                        <a:rPr lang="en-US" sz="1800">
                          <a:effectLst/>
                          <a:latin typeface="inherit"/>
                        </a:rPr>
                        <a:t>GPC</a:t>
                      </a:r>
                    </a:p>
                  </a:txBody>
                  <a:tcPr marL="47817" marR="47817" marT="23908" marB="239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buNone/>
                      </a:pPr>
                      <a:r>
                        <a:rPr lang="en-US" sz="1800" dirty="0">
                          <a:effectLst/>
                          <a:latin typeface="inherit"/>
                        </a:rPr>
                        <a:t>Clindamycin; fluoroquinolone (</a:t>
                      </a:r>
                      <a:r>
                        <a:rPr lang="en-US" sz="1800" dirty="0" err="1">
                          <a:effectLst/>
                          <a:latin typeface="inherit"/>
                        </a:rPr>
                        <a:t>levo</a:t>
                      </a:r>
                      <a:r>
                        <a:rPr lang="en-US" sz="1800" dirty="0">
                          <a:effectLst/>
                          <a:latin typeface="inherit"/>
                        </a:rPr>
                        <a:t>/</a:t>
                      </a:r>
                      <a:r>
                        <a:rPr lang="en-US" sz="1800" dirty="0" err="1">
                          <a:effectLst/>
                          <a:latin typeface="inherit"/>
                        </a:rPr>
                        <a:t>moxi-floxacin</a:t>
                      </a:r>
                      <a:r>
                        <a:rPr lang="en-US" sz="1800" dirty="0">
                          <a:effectLst/>
                          <a:latin typeface="inherit"/>
                        </a:rPr>
                        <a:t>); trimethoprim-sulfamethoxazole; doxycycline</a:t>
                      </a:r>
                    </a:p>
                  </a:txBody>
                  <a:tcPr marL="47817" marR="47817" marT="23908" marB="239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9536989"/>
                  </a:ext>
                </a:extLst>
              </a:tr>
              <a:tr h="683742">
                <a:tc>
                  <a:txBody>
                    <a:bodyPr/>
                    <a:lstStyle/>
                    <a:p>
                      <a:pPr algn="l" fontAlgn="t">
                        <a:buNone/>
                      </a:pPr>
                      <a:endParaRPr lang="en-US" sz="1800">
                        <a:effectLst/>
                        <a:latin typeface="inherit"/>
                      </a:endParaRPr>
                    </a:p>
                  </a:txBody>
                  <a:tcPr marL="47817" marR="47817" marT="23908" marB="239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buNone/>
                      </a:pPr>
                      <a:r>
                        <a:rPr lang="en-US" sz="1800">
                          <a:effectLst/>
                          <a:latin typeface="inherit"/>
                        </a:rPr>
                        <a:t>Recent antibiotic exposure</a:t>
                      </a:r>
                    </a:p>
                  </a:txBody>
                  <a:tcPr marL="47817" marR="47817" marT="23908" marB="239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buNone/>
                      </a:pPr>
                      <a:r>
                        <a:rPr lang="en-US" sz="1800">
                          <a:effectLst/>
                          <a:latin typeface="inherit"/>
                        </a:rPr>
                        <a:t>GPC + GNR</a:t>
                      </a:r>
                    </a:p>
                  </a:txBody>
                  <a:tcPr marL="47817" marR="47817" marT="23908" marB="239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buNone/>
                      </a:pPr>
                      <a:r>
                        <a:rPr lang="en-US" sz="1800">
                          <a:effectLst/>
                          <a:latin typeface="inherit"/>
                        </a:rPr>
                        <a:t>ß-lactam- ß lactamase inhibitor1 (amoxicillin/clavulanate, ampicillin/sulbactam)</a:t>
                      </a:r>
                    </a:p>
                  </a:txBody>
                  <a:tcPr marL="47817" marR="47817" marT="23908" marB="239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51765786"/>
                  </a:ext>
                </a:extLst>
              </a:tr>
              <a:tr h="683742">
                <a:tc>
                  <a:txBody>
                    <a:bodyPr/>
                    <a:lstStyle/>
                    <a:p>
                      <a:pPr algn="l" fontAlgn="t">
                        <a:buNone/>
                      </a:pPr>
                      <a:endParaRPr lang="en-US" sz="1800">
                        <a:effectLst/>
                        <a:latin typeface="inherit"/>
                      </a:endParaRPr>
                    </a:p>
                  </a:txBody>
                  <a:tcPr marL="47817" marR="47817" marT="23908" marB="239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buNone/>
                      </a:pPr>
                      <a:endParaRPr lang="en-US" sz="1800">
                        <a:effectLst/>
                        <a:latin typeface="inherit"/>
                      </a:endParaRPr>
                    </a:p>
                  </a:txBody>
                  <a:tcPr marL="47817" marR="47817" marT="23908" marB="239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buNone/>
                      </a:pPr>
                      <a:endParaRPr lang="en-US" sz="1800">
                        <a:effectLst/>
                        <a:latin typeface="inherit"/>
                      </a:endParaRPr>
                    </a:p>
                  </a:txBody>
                  <a:tcPr marL="47817" marR="47817" marT="23908" marB="239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buNone/>
                      </a:pPr>
                      <a:r>
                        <a:rPr lang="en-US" sz="1800">
                          <a:effectLst/>
                          <a:latin typeface="inherit"/>
                        </a:rPr>
                        <a:t>Fluoroquinolone (levo/moxi-floxacin); trimethoprim-sulfamethoxazole</a:t>
                      </a:r>
                    </a:p>
                  </a:txBody>
                  <a:tcPr marL="47817" marR="47817" marT="23908" marB="239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52028794"/>
                  </a:ext>
                </a:extLst>
              </a:tr>
              <a:tr h="999314">
                <a:tc>
                  <a:txBody>
                    <a:bodyPr/>
                    <a:lstStyle/>
                    <a:p>
                      <a:pPr algn="l" fontAlgn="t">
                        <a:buNone/>
                      </a:pPr>
                      <a:endParaRPr lang="en-US" sz="1800">
                        <a:effectLst/>
                        <a:latin typeface="inherit"/>
                      </a:endParaRPr>
                    </a:p>
                  </a:txBody>
                  <a:tcPr marL="47817" marR="47817" marT="23908" marB="239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buNone/>
                      </a:pPr>
                      <a:r>
                        <a:rPr lang="en-US" sz="1800">
                          <a:effectLst/>
                          <a:latin typeface="inherit"/>
                        </a:rPr>
                        <a:t>High risk for MRSA</a:t>
                      </a:r>
                    </a:p>
                  </a:txBody>
                  <a:tcPr marL="47817" marR="47817" marT="23908" marB="239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buNone/>
                      </a:pPr>
                      <a:r>
                        <a:rPr lang="en-US" sz="1800">
                          <a:effectLst/>
                          <a:latin typeface="inherit"/>
                        </a:rPr>
                        <a:t>MRSA</a:t>
                      </a:r>
                    </a:p>
                  </a:txBody>
                  <a:tcPr marL="47817" marR="47817" marT="23908" marB="239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buNone/>
                      </a:pPr>
                      <a:r>
                        <a:rPr lang="en-US" sz="1800" dirty="0">
                          <a:effectLst/>
                          <a:latin typeface="inherit"/>
                        </a:rPr>
                        <a:t>Linezolid; trimethoprim-sulfamethoxazole; clindamycin; doxycycline, fluoroquinolone (levofloxacin, moxifloxacin)</a:t>
                      </a:r>
                    </a:p>
                  </a:txBody>
                  <a:tcPr marL="47817" marR="47817" marT="23908" marB="239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47341276"/>
                  </a:ext>
                </a:extLst>
              </a:tr>
            </a:tbl>
          </a:graphicData>
        </a:graphic>
      </p:graphicFrame>
    </p:spTree>
    <p:extLst>
      <p:ext uri="{BB962C8B-B14F-4D97-AF65-F5344CB8AC3E}">
        <p14:creationId xmlns:p14="http://schemas.microsoft.com/office/powerpoint/2010/main" val="2009396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0EB23-026E-201E-E844-2ABBD4C791A5}"/>
              </a:ext>
            </a:extLst>
          </p:cNvPr>
          <p:cNvSpPr>
            <a:spLocks noGrp="1"/>
          </p:cNvSpPr>
          <p:nvPr>
            <p:ph type="title"/>
          </p:nvPr>
        </p:nvSpPr>
        <p:spPr/>
        <p:txBody>
          <a:bodyPr/>
          <a:lstStyle/>
          <a:p>
            <a:r>
              <a:rPr lang="en-US" dirty="0"/>
              <a:t>Treat a mild diabetic foot infection</a:t>
            </a:r>
          </a:p>
        </p:txBody>
      </p:sp>
      <p:sp>
        <p:nvSpPr>
          <p:cNvPr id="3" name="Content Placeholder 2">
            <a:extLst>
              <a:ext uri="{FF2B5EF4-FFF2-40B4-BE49-F238E27FC236}">
                <a16:creationId xmlns:a16="http://schemas.microsoft.com/office/drawing/2014/main" id="{20FE7030-3778-A3DD-D55C-AD9159075B50}"/>
              </a:ext>
            </a:extLst>
          </p:cNvPr>
          <p:cNvSpPr>
            <a:spLocks noGrp="1"/>
          </p:cNvSpPr>
          <p:nvPr>
            <p:ph idx="1"/>
          </p:nvPr>
        </p:nvSpPr>
        <p:spPr/>
        <p:txBody>
          <a:bodyPr/>
          <a:lstStyle/>
          <a:p>
            <a:r>
              <a:rPr lang="en-US" sz="2400" dirty="0"/>
              <a:t>Mild diabetic foot infections without pus or methicillin-resistant </a:t>
            </a:r>
            <a:r>
              <a:rPr lang="en-US" sz="2400" i="1" dirty="0"/>
              <a:t>Staphylococcus aureus</a:t>
            </a:r>
            <a:r>
              <a:rPr lang="en-US" sz="2400" dirty="0"/>
              <a:t> risk factors can be treated with a short course (7-14 days) of a first-generation cephalosporin or anti-staphylococcal penicillin</a:t>
            </a:r>
          </a:p>
          <a:p>
            <a:r>
              <a:rPr lang="en-US" sz="2400" dirty="0"/>
              <a:t>Mild diabetic foot infections with pus or methicillin-resistant </a:t>
            </a:r>
            <a:r>
              <a:rPr lang="en-US" sz="2400" i="1" dirty="0"/>
              <a:t>Staphylococcus aureus</a:t>
            </a:r>
            <a:r>
              <a:rPr lang="en-US" sz="2400" dirty="0"/>
              <a:t> risk factors can be treated with trimethoprim-sulfamethoxazole or doxycycline and a </a:t>
            </a:r>
            <a:r>
              <a:rPr lang="el-GR" sz="2400" dirty="0"/>
              <a:t>β-</a:t>
            </a:r>
            <a:r>
              <a:rPr lang="en-US" sz="2400" dirty="0"/>
              <a:t>lactam antibiotic that provides coverage against streptococci</a:t>
            </a:r>
          </a:p>
          <a:p>
            <a:endParaRPr lang="en-US" dirty="0"/>
          </a:p>
        </p:txBody>
      </p:sp>
    </p:spTree>
    <p:extLst>
      <p:ext uri="{BB962C8B-B14F-4D97-AF65-F5344CB8AC3E}">
        <p14:creationId xmlns:p14="http://schemas.microsoft.com/office/powerpoint/2010/main" val="1095037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18DA-86AE-CAC6-1F34-02FFA7CF45DA}"/>
              </a:ext>
            </a:extLst>
          </p:cNvPr>
          <p:cNvSpPr>
            <a:spLocks noGrp="1"/>
          </p:cNvSpPr>
          <p:nvPr>
            <p:ph type="title"/>
          </p:nvPr>
        </p:nvSpPr>
        <p:spPr/>
        <p:txBody>
          <a:bodyPr/>
          <a:lstStyle/>
          <a:p>
            <a:r>
              <a:rPr lang="en-US" dirty="0"/>
              <a:t>Question #4</a:t>
            </a:r>
          </a:p>
        </p:txBody>
      </p:sp>
      <p:sp>
        <p:nvSpPr>
          <p:cNvPr id="3" name="Content Placeholder 2">
            <a:extLst>
              <a:ext uri="{FF2B5EF4-FFF2-40B4-BE49-F238E27FC236}">
                <a16:creationId xmlns:a16="http://schemas.microsoft.com/office/drawing/2014/main" id="{EF4FAC39-B2B1-F2B8-7C76-992FEB8BCF03}"/>
              </a:ext>
            </a:extLst>
          </p:cNvPr>
          <p:cNvSpPr>
            <a:spLocks noGrp="1"/>
          </p:cNvSpPr>
          <p:nvPr>
            <p:ph idx="1"/>
          </p:nvPr>
        </p:nvSpPr>
        <p:spPr/>
        <p:txBody>
          <a:bodyPr>
            <a:normAutofit fontScale="47500" lnSpcReduction="20000"/>
          </a:bodyPr>
          <a:lstStyle/>
          <a:p>
            <a:r>
              <a:rPr lang="en-US" sz="3300" dirty="0"/>
              <a:t>A 75-year-old man is evaluated for a </a:t>
            </a:r>
            <a:r>
              <a:rPr lang="en-US" sz="3300" dirty="0">
                <a:solidFill>
                  <a:srgbClr val="C00000"/>
                </a:solidFill>
              </a:rPr>
              <a:t>24-hour history of severe left knee pain</a:t>
            </a:r>
            <a:r>
              <a:rPr lang="en-US" sz="3300" dirty="0"/>
              <a:t>. He </a:t>
            </a:r>
            <a:r>
              <a:rPr lang="en-US" sz="3300" dirty="0">
                <a:solidFill>
                  <a:srgbClr val="C00000"/>
                </a:solidFill>
              </a:rPr>
              <a:t>has type 2 diabetes mellitus and well-controlled gout</a:t>
            </a:r>
            <a:r>
              <a:rPr lang="en-US" sz="3300" dirty="0"/>
              <a:t>. Medications are metformin and allopurinol.</a:t>
            </a:r>
          </a:p>
          <a:p>
            <a:r>
              <a:rPr lang="en-US" sz="3300" dirty="0"/>
              <a:t>On physical examination, temperature is 37.8 °C (100.0 °F). The </a:t>
            </a:r>
            <a:r>
              <a:rPr lang="en-US" sz="3300" dirty="0">
                <a:solidFill>
                  <a:srgbClr val="C00000"/>
                </a:solidFill>
              </a:rPr>
              <a:t>left knee is warm, swollen, and tender, and the overlying skin is erythematous</a:t>
            </a:r>
            <a:r>
              <a:rPr lang="en-US" sz="3300" dirty="0"/>
              <a:t>. Aspiration is performed.</a:t>
            </a:r>
          </a:p>
          <a:p>
            <a:endParaRPr lang="en-US" dirty="0"/>
          </a:p>
          <a:p>
            <a:pPr marL="0" indent="0">
              <a:buNone/>
            </a:pPr>
            <a:endParaRPr lang="en-US" dirty="0"/>
          </a:p>
          <a:p>
            <a:endParaRPr lang="en-US" dirty="0">
              <a:effectLst/>
            </a:endParaRPr>
          </a:p>
          <a:p>
            <a:endParaRPr lang="en-US" dirty="0">
              <a:effectLst/>
            </a:endParaRPr>
          </a:p>
          <a:p>
            <a:endParaRPr lang="en-US" dirty="0">
              <a:effectLst/>
            </a:endParaRPr>
          </a:p>
          <a:p>
            <a:r>
              <a:rPr lang="en-US" sz="3300" dirty="0">
                <a:effectLst/>
              </a:rPr>
              <a:t>Analysis shows opaque fluid</a:t>
            </a:r>
            <a:r>
              <a:rPr lang="en-US" sz="3300" dirty="0">
                <a:solidFill>
                  <a:srgbClr val="C00000"/>
                </a:solidFill>
                <a:effectLst/>
              </a:rPr>
              <a:t>; extracellular negatively birefringent needle-shaped crystals are present</a:t>
            </a:r>
            <a:r>
              <a:rPr lang="en-US" sz="3300" dirty="0">
                <a:effectLst/>
              </a:rPr>
              <a:t>. Gram stain is negative. Culture is pending.</a:t>
            </a:r>
          </a:p>
          <a:p>
            <a:r>
              <a:rPr lang="en-US" sz="3300" dirty="0"/>
              <a:t>Which of the following is the most appropriate treatment?</a:t>
            </a:r>
          </a:p>
          <a:p>
            <a:pPr marL="0" indent="0">
              <a:buNone/>
            </a:pPr>
            <a:r>
              <a:rPr lang="en-US" dirty="0">
                <a:effectLst/>
              </a:rPr>
              <a:t>	</a:t>
            </a:r>
            <a:r>
              <a:rPr lang="en-US" sz="2900" dirty="0">
                <a:effectLst/>
              </a:rPr>
              <a:t>A. Canakinumab</a:t>
            </a:r>
          </a:p>
          <a:p>
            <a:pPr marL="0" indent="0">
              <a:buNone/>
            </a:pPr>
            <a:r>
              <a:rPr lang="en-US" sz="2900" dirty="0">
                <a:effectLst/>
              </a:rPr>
              <a:t>	B. Low-dose colchicine</a:t>
            </a:r>
          </a:p>
          <a:p>
            <a:pPr marL="0" indent="0">
              <a:buNone/>
            </a:pPr>
            <a:r>
              <a:rPr lang="en-US" sz="2900" dirty="0">
                <a:effectLst/>
              </a:rPr>
              <a:t>	C. Intra-articular methylprednisolone injection</a:t>
            </a:r>
          </a:p>
          <a:p>
            <a:pPr marL="0" indent="0">
              <a:buNone/>
            </a:pPr>
            <a:r>
              <a:rPr lang="en-US" sz="2900" dirty="0">
                <a:effectLst/>
              </a:rPr>
              <a:t>	D. Vancomycin</a:t>
            </a:r>
          </a:p>
          <a:p>
            <a:endParaRPr lang="en-US" dirty="0"/>
          </a:p>
        </p:txBody>
      </p:sp>
      <p:graphicFrame>
        <p:nvGraphicFramePr>
          <p:cNvPr id="6" name="Table 5">
            <a:extLst>
              <a:ext uri="{FF2B5EF4-FFF2-40B4-BE49-F238E27FC236}">
                <a16:creationId xmlns:a16="http://schemas.microsoft.com/office/drawing/2014/main" id="{AF7BF4CD-B587-D60A-22B4-A0F2557FE3C1}"/>
              </a:ext>
            </a:extLst>
          </p:cNvPr>
          <p:cNvGraphicFramePr>
            <a:graphicFrameLocks noGrp="1"/>
          </p:cNvGraphicFramePr>
          <p:nvPr>
            <p:extLst>
              <p:ext uri="{D42A27DB-BD31-4B8C-83A1-F6EECF244321}">
                <p14:modId xmlns:p14="http://schemas.microsoft.com/office/powerpoint/2010/main" val="2060694015"/>
              </p:ext>
            </p:extLst>
          </p:nvPr>
        </p:nvGraphicFramePr>
        <p:xfrm>
          <a:off x="2339926" y="2944940"/>
          <a:ext cx="7315200" cy="968119"/>
        </p:xfrm>
        <a:graphic>
          <a:graphicData uri="http://schemas.openxmlformats.org/drawingml/2006/table">
            <a:tbl>
              <a:tblPr/>
              <a:tblGrid>
                <a:gridCol w="2049194">
                  <a:extLst>
                    <a:ext uri="{9D8B030D-6E8A-4147-A177-3AD203B41FA5}">
                      <a16:colId xmlns:a16="http://schemas.microsoft.com/office/drawing/2014/main" val="1122484594"/>
                    </a:ext>
                  </a:extLst>
                </a:gridCol>
                <a:gridCol w="4023360">
                  <a:extLst>
                    <a:ext uri="{9D8B030D-6E8A-4147-A177-3AD203B41FA5}">
                      <a16:colId xmlns:a16="http://schemas.microsoft.com/office/drawing/2014/main" val="3648251103"/>
                    </a:ext>
                  </a:extLst>
                </a:gridCol>
                <a:gridCol w="1242646">
                  <a:extLst>
                    <a:ext uri="{9D8B030D-6E8A-4147-A177-3AD203B41FA5}">
                      <a16:colId xmlns:a16="http://schemas.microsoft.com/office/drawing/2014/main" val="3938867048"/>
                    </a:ext>
                  </a:extLst>
                </a:gridCol>
              </a:tblGrid>
              <a:tr h="339977">
                <a:tc gridSpan="3">
                  <a:txBody>
                    <a:bodyPr/>
                    <a:lstStyle/>
                    <a:p>
                      <a:pPr>
                        <a:buNone/>
                      </a:pPr>
                      <a:r>
                        <a:rPr lang="en-US" sz="1600" dirty="0"/>
                        <a:t>Synovial fluid studies: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07918046"/>
                  </a:ext>
                </a:extLst>
              </a:tr>
              <a:tr h="628142">
                <a:tc>
                  <a:txBody>
                    <a:bodyPr/>
                    <a:lstStyle/>
                    <a:p>
                      <a:pPr fontAlgn="t">
                        <a:buNone/>
                      </a:pPr>
                      <a:r>
                        <a:rPr lang="en-US" sz="1600" u="sng" dirty="0">
                          <a:effectLst/>
                          <a:latin typeface="inherit"/>
                        </a:rPr>
                        <a:t>Leukocyte count</a:t>
                      </a:r>
                      <a:endParaRPr lang="en-US" sz="160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600" dirty="0">
                          <a:solidFill>
                            <a:srgbClr val="C00000"/>
                          </a:solidFill>
                          <a:effectLst/>
                        </a:rPr>
                        <a:t>120,000/µL </a:t>
                      </a:r>
                      <a:r>
                        <a:rPr lang="en-US" sz="1600" dirty="0">
                          <a:effectLst/>
                        </a:rPr>
                        <a:t>(120 × 10</a:t>
                      </a:r>
                      <a:r>
                        <a:rPr lang="en-US" sz="1600" baseline="30000" dirty="0">
                          <a:effectLst/>
                        </a:rPr>
                        <a:t>9</a:t>
                      </a:r>
                      <a:r>
                        <a:rPr lang="en-US" sz="1600" dirty="0">
                          <a:effectLst/>
                        </a:rPr>
                        <a:t>/L) with 80% polymorphonuclear cells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buNone/>
                      </a:pPr>
                      <a:r>
                        <a:rPr lang="en-US" sz="1600" dirty="0">
                          <a:effectLst/>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6851"/>
                  </a:ext>
                </a:extLst>
              </a:tr>
            </a:tbl>
          </a:graphicData>
        </a:graphic>
      </p:graphicFrame>
    </p:spTree>
    <p:extLst>
      <p:ext uri="{BB962C8B-B14F-4D97-AF65-F5344CB8AC3E}">
        <p14:creationId xmlns:p14="http://schemas.microsoft.com/office/powerpoint/2010/main" val="628338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75DFB-AFC6-8605-8B0C-6876EB075B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81BD2A-9D46-70F2-F1BA-27C2AD777776}"/>
              </a:ext>
            </a:extLst>
          </p:cNvPr>
          <p:cNvSpPr>
            <a:spLocks noGrp="1"/>
          </p:cNvSpPr>
          <p:nvPr>
            <p:ph type="title"/>
          </p:nvPr>
        </p:nvSpPr>
        <p:spPr/>
        <p:txBody>
          <a:bodyPr/>
          <a:lstStyle/>
          <a:p>
            <a:r>
              <a:rPr lang="en-US" dirty="0"/>
              <a:t>Question #4</a:t>
            </a:r>
          </a:p>
        </p:txBody>
      </p:sp>
      <p:sp>
        <p:nvSpPr>
          <p:cNvPr id="3" name="Content Placeholder 2">
            <a:extLst>
              <a:ext uri="{FF2B5EF4-FFF2-40B4-BE49-F238E27FC236}">
                <a16:creationId xmlns:a16="http://schemas.microsoft.com/office/drawing/2014/main" id="{A56EEABC-62C9-AA61-F88A-AC5EA747D2BF}"/>
              </a:ext>
            </a:extLst>
          </p:cNvPr>
          <p:cNvSpPr>
            <a:spLocks noGrp="1"/>
          </p:cNvSpPr>
          <p:nvPr>
            <p:ph idx="1"/>
          </p:nvPr>
        </p:nvSpPr>
        <p:spPr/>
        <p:txBody>
          <a:bodyPr>
            <a:normAutofit fontScale="47500" lnSpcReduction="20000"/>
          </a:bodyPr>
          <a:lstStyle/>
          <a:p>
            <a:r>
              <a:rPr lang="en-US" sz="3300" dirty="0"/>
              <a:t>A 75-year-old man is evaluated for a 24-hour history of severe left knee pain. He has type 2 diabetes mellitus and well-controlled gout. Medications are metformin and allopurinol.</a:t>
            </a:r>
          </a:p>
          <a:p>
            <a:r>
              <a:rPr lang="en-US" sz="3300" dirty="0"/>
              <a:t>On physical examination, temperature is 37.8 °C (100.0 °F). The left knee is warm, swollen, and tender, and the overlying skin is erythematous. Aspiration is performed.</a:t>
            </a:r>
          </a:p>
          <a:p>
            <a:endParaRPr lang="en-US" dirty="0"/>
          </a:p>
          <a:p>
            <a:pPr marL="0" indent="0">
              <a:buNone/>
            </a:pPr>
            <a:endParaRPr lang="en-US" dirty="0"/>
          </a:p>
          <a:p>
            <a:endParaRPr lang="en-US" dirty="0">
              <a:effectLst/>
            </a:endParaRPr>
          </a:p>
          <a:p>
            <a:endParaRPr lang="en-US" dirty="0">
              <a:effectLst/>
            </a:endParaRPr>
          </a:p>
          <a:p>
            <a:endParaRPr lang="en-US" dirty="0">
              <a:effectLst/>
            </a:endParaRPr>
          </a:p>
          <a:p>
            <a:r>
              <a:rPr lang="en-US" sz="3300" dirty="0">
                <a:effectLst/>
              </a:rPr>
              <a:t>Analysis shows opaque fluid; extracellular negatively birefringent needle-shaped crystals are present. Gram stain is negative. Culture is pending.</a:t>
            </a:r>
          </a:p>
          <a:p>
            <a:r>
              <a:rPr lang="en-US" sz="3300" dirty="0"/>
              <a:t>Which of the following is the most appropriate treatment?</a:t>
            </a:r>
          </a:p>
          <a:p>
            <a:pPr marL="0" indent="0">
              <a:buNone/>
            </a:pPr>
            <a:r>
              <a:rPr lang="en-US" dirty="0">
                <a:effectLst/>
              </a:rPr>
              <a:t>	</a:t>
            </a:r>
            <a:r>
              <a:rPr lang="en-US" sz="2900" dirty="0">
                <a:effectLst/>
              </a:rPr>
              <a:t>A. Canakinumab</a:t>
            </a:r>
          </a:p>
          <a:p>
            <a:pPr marL="0" indent="0">
              <a:buNone/>
            </a:pPr>
            <a:r>
              <a:rPr lang="en-US" sz="2900" dirty="0">
                <a:effectLst/>
              </a:rPr>
              <a:t>	B. Low-dose colchicine</a:t>
            </a:r>
          </a:p>
          <a:p>
            <a:pPr marL="0" indent="0">
              <a:buNone/>
            </a:pPr>
            <a:r>
              <a:rPr lang="en-US" sz="2900" dirty="0">
                <a:effectLst/>
              </a:rPr>
              <a:t>	C. Intra-articular methylprednisolone injection</a:t>
            </a:r>
          </a:p>
          <a:p>
            <a:pPr marL="0" indent="0">
              <a:buNone/>
            </a:pPr>
            <a:r>
              <a:rPr lang="en-US" sz="2900" dirty="0">
                <a:effectLst/>
              </a:rPr>
              <a:t>	</a:t>
            </a:r>
            <a:r>
              <a:rPr lang="en-US" sz="2900" b="1" dirty="0">
                <a:solidFill>
                  <a:schemeClr val="accent6"/>
                </a:solidFill>
                <a:effectLst/>
              </a:rPr>
              <a:t>D. Vancomycin</a:t>
            </a:r>
          </a:p>
          <a:p>
            <a:endParaRPr lang="en-US" dirty="0"/>
          </a:p>
        </p:txBody>
      </p:sp>
      <p:graphicFrame>
        <p:nvGraphicFramePr>
          <p:cNvPr id="6" name="Table 5">
            <a:extLst>
              <a:ext uri="{FF2B5EF4-FFF2-40B4-BE49-F238E27FC236}">
                <a16:creationId xmlns:a16="http://schemas.microsoft.com/office/drawing/2014/main" id="{71488C00-B21A-79B8-A8A5-4DA747C4C52C}"/>
              </a:ext>
            </a:extLst>
          </p:cNvPr>
          <p:cNvGraphicFramePr>
            <a:graphicFrameLocks noGrp="1"/>
          </p:cNvGraphicFramePr>
          <p:nvPr/>
        </p:nvGraphicFramePr>
        <p:xfrm>
          <a:off x="2339926" y="2944940"/>
          <a:ext cx="7315200" cy="968119"/>
        </p:xfrm>
        <a:graphic>
          <a:graphicData uri="http://schemas.openxmlformats.org/drawingml/2006/table">
            <a:tbl>
              <a:tblPr/>
              <a:tblGrid>
                <a:gridCol w="2049194">
                  <a:extLst>
                    <a:ext uri="{9D8B030D-6E8A-4147-A177-3AD203B41FA5}">
                      <a16:colId xmlns:a16="http://schemas.microsoft.com/office/drawing/2014/main" val="1122484594"/>
                    </a:ext>
                  </a:extLst>
                </a:gridCol>
                <a:gridCol w="4023360">
                  <a:extLst>
                    <a:ext uri="{9D8B030D-6E8A-4147-A177-3AD203B41FA5}">
                      <a16:colId xmlns:a16="http://schemas.microsoft.com/office/drawing/2014/main" val="3648251103"/>
                    </a:ext>
                  </a:extLst>
                </a:gridCol>
                <a:gridCol w="1242646">
                  <a:extLst>
                    <a:ext uri="{9D8B030D-6E8A-4147-A177-3AD203B41FA5}">
                      <a16:colId xmlns:a16="http://schemas.microsoft.com/office/drawing/2014/main" val="3938867048"/>
                    </a:ext>
                  </a:extLst>
                </a:gridCol>
              </a:tblGrid>
              <a:tr h="339977">
                <a:tc gridSpan="3">
                  <a:txBody>
                    <a:bodyPr/>
                    <a:lstStyle/>
                    <a:p>
                      <a:pPr>
                        <a:buNone/>
                      </a:pPr>
                      <a:r>
                        <a:rPr lang="en-US" sz="1600" dirty="0"/>
                        <a:t>Synovial fluid studies: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07918046"/>
                  </a:ext>
                </a:extLst>
              </a:tr>
              <a:tr h="628142">
                <a:tc>
                  <a:txBody>
                    <a:bodyPr/>
                    <a:lstStyle/>
                    <a:p>
                      <a:pPr fontAlgn="t">
                        <a:buNone/>
                      </a:pPr>
                      <a:r>
                        <a:rPr lang="en-US" sz="1600" u="sng" dirty="0">
                          <a:effectLst/>
                          <a:latin typeface="inherit"/>
                        </a:rPr>
                        <a:t>Leukocyte count</a:t>
                      </a:r>
                      <a:endParaRPr lang="en-US" sz="160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600" dirty="0">
                          <a:effectLst/>
                        </a:rPr>
                        <a:t>120,000/µL (120 × 10</a:t>
                      </a:r>
                      <a:r>
                        <a:rPr lang="en-US" sz="1600" baseline="30000" dirty="0">
                          <a:effectLst/>
                        </a:rPr>
                        <a:t>9</a:t>
                      </a:r>
                      <a:r>
                        <a:rPr lang="en-US" sz="1600" dirty="0">
                          <a:effectLst/>
                        </a:rPr>
                        <a:t>/L) with 80% polymorphonuclear cells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buNone/>
                      </a:pPr>
                      <a:r>
                        <a:rPr lang="en-US" sz="1600" dirty="0">
                          <a:effectLst/>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6851"/>
                  </a:ext>
                </a:extLst>
              </a:tr>
            </a:tbl>
          </a:graphicData>
        </a:graphic>
      </p:graphicFrame>
    </p:spTree>
    <p:extLst>
      <p:ext uri="{BB962C8B-B14F-4D97-AF65-F5344CB8AC3E}">
        <p14:creationId xmlns:p14="http://schemas.microsoft.com/office/powerpoint/2010/main" val="1548471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30FFA-7905-6721-3E81-83319ED0FF3E}"/>
              </a:ext>
            </a:extLst>
          </p:cNvPr>
          <p:cNvSpPr>
            <a:spLocks noGrp="1"/>
          </p:cNvSpPr>
          <p:nvPr>
            <p:ph type="title"/>
          </p:nvPr>
        </p:nvSpPr>
        <p:spPr/>
        <p:txBody>
          <a:bodyPr/>
          <a:lstStyle/>
          <a:p>
            <a:r>
              <a:rPr lang="en-US" dirty="0"/>
              <a:t>Treat a suspected septic joint in a patient with gout</a:t>
            </a:r>
          </a:p>
        </p:txBody>
      </p:sp>
      <p:sp>
        <p:nvSpPr>
          <p:cNvPr id="4" name="Content Placeholder 3">
            <a:extLst>
              <a:ext uri="{FF2B5EF4-FFF2-40B4-BE49-F238E27FC236}">
                <a16:creationId xmlns:a16="http://schemas.microsoft.com/office/drawing/2014/main" id="{1985FC61-DF18-3795-76A3-E4C3008DFBB6}"/>
              </a:ext>
            </a:extLst>
          </p:cNvPr>
          <p:cNvSpPr>
            <a:spLocks noGrp="1"/>
          </p:cNvSpPr>
          <p:nvPr>
            <p:ph idx="1"/>
          </p:nvPr>
        </p:nvSpPr>
        <p:spPr/>
        <p:txBody>
          <a:bodyPr>
            <a:normAutofit/>
          </a:bodyPr>
          <a:lstStyle/>
          <a:p>
            <a:r>
              <a:rPr lang="en-US" sz="2000" dirty="0"/>
              <a:t>New-onset </a:t>
            </a:r>
            <a:r>
              <a:rPr lang="en-US" sz="2000" dirty="0" err="1"/>
              <a:t>monoarthritis</a:t>
            </a:r>
            <a:r>
              <a:rPr lang="en-US" sz="2000" dirty="0"/>
              <a:t> in a patient with well-controlled inflammatory arthritis should prompt urgent arthrocentesis</a:t>
            </a:r>
          </a:p>
          <a:p>
            <a:r>
              <a:rPr lang="en-US" sz="2000" dirty="0"/>
              <a:t>Negative Gram stain and the presence of crystals do not exclude infection, especially when the visualized crystals are extracellular</a:t>
            </a:r>
          </a:p>
          <a:p>
            <a:r>
              <a:rPr lang="en-US" sz="2000" dirty="0"/>
              <a:t>Concern for infectious arthritis when the synovial fluid leukocyte count is greater than 100,000/µL (100 × 10</a:t>
            </a:r>
            <a:r>
              <a:rPr lang="en-US" sz="2000" baseline="30000" dirty="0"/>
              <a:t>9</a:t>
            </a:r>
            <a:r>
              <a:rPr lang="en-US" sz="2000" dirty="0"/>
              <a:t>/L)</a:t>
            </a:r>
          </a:p>
          <a:p>
            <a:r>
              <a:rPr lang="en-US" sz="2000" dirty="0"/>
              <a:t>In the absence of positive findings on Gram stain, initial empiric antibiotic therapy for infectious arthritis is guided by risk factors and expected common pathogens</a:t>
            </a:r>
          </a:p>
          <a:p>
            <a:r>
              <a:rPr lang="en-US" sz="2000" dirty="0"/>
              <a:t>Without a positive Gram stain, initial empiric therapy should include coverage for gram-positive organisms (including increasingly prevalent methicillin-resistant </a:t>
            </a:r>
            <a:r>
              <a:rPr lang="en-US" sz="2000" i="1" dirty="0"/>
              <a:t>Staphylococcus aureus</a:t>
            </a:r>
            <a:r>
              <a:rPr lang="en-US" sz="2000" dirty="0"/>
              <a:t>) and gram-negative organisms if the patient is immunocompromised, is at risk for gonococcal infection, or has joint trauma</a:t>
            </a:r>
          </a:p>
        </p:txBody>
      </p:sp>
    </p:spTree>
    <p:extLst>
      <p:ext uri="{BB962C8B-B14F-4D97-AF65-F5344CB8AC3E}">
        <p14:creationId xmlns:p14="http://schemas.microsoft.com/office/powerpoint/2010/main" val="43311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C5504-11A0-E134-B5F3-3B9AE57194F2}"/>
              </a:ext>
            </a:extLst>
          </p:cNvPr>
          <p:cNvSpPr>
            <a:spLocks noGrp="1"/>
          </p:cNvSpPr>
          <p:nvPr>
            <p:ph type="title"/>
          </p:nvPr>
        </p:nvSpPr>
        <p:spPr/>
        <p:txBody>
          <a:bodyPr/>
          <a:lstStyle/>
          <a:p>
            <a:r>
              <a:rPr lang="en-US" dirty="0"/>
              <a:t>Question #5</a:t>
            </a:r>
          </a:p>
        </p:txBody>
      </p:sp>
      <p:sp>
        <p:nvSpPr>
          <p:cNvPr id="3" name="Content Placeholder 2">
            <a:extLst>
              <a:ext uri="{FF2B5EF4-FFF2-40B4-BE49-F238E27FC236}">
                <a16:creationId xmlns:a16="http://schemas.microsoft.com/office/drawing/2014/main" id="{3A13902D-5DC1-C40B-A492-7FEFC477B18F}"/>
              </a:ext>
            </a:extLst>
          </p:cNvPr>
          <p:cNvSpPr>
            <a:spLocks noGrp="1"/>
          </p:cNvSpPr>
          <p:nvPr>
            <p:ph idx="1"/>
          </p:nvPr>
        </p:nvSpPr>
        <p:spPr/>
        <p:txBody>
          <a:bodyPr>
            <a:normAutofit fontScale="62500" lnSpcReduction="20000"/>
          </a:bodyPr>
          <a:lstStyle/>
          <a:p>
            <a:r>
              <a:rPr lang="en-US" dirty="0"/>
              <a:t>A 66-year-old man is evaluated in the emergency department for a </a:t>
            </a:r>
            <a:r>
              <a:rPr lang="en-US" dirty="0">
                <a:solidFill>
                  <a:srgbClr val="C00000"/>
                </a:solidFill>
              </a:rPr>
              <a:t>1-month history of productive cough, fever, periodic night sweats, and 5-kg (11 </a:t>
            </a:r>
            <a:r>
              <a:rPr lang="en-US" dirty="0" err="1">
                <a:solidFill>
                  <a:srgbClr val="C00000"/>
                </a:solidFill>
              </a:rPr>
              <a:t>lb</a:t>
            </a:r>
            <a:r>
              <a:rPr lang="en-US" dirty="0">
                <a:solidFill>
                  <a:srgbClr val="C00000"/>
                </a:solidFill>
              </a:rPr>
              <a:t>) unintentional weight loss</a:t>
            </a:r>
            <a:r>
              <a:rPr lang="en-US" dirty="0"/>
              <a:t>. He reports temporarily living in a shelter 9 months ago. He takes no medications.</a:t>
            </a:r>
          </a:p>
          <a:p>
            <a:r>
              <a:rPr lang="en-US" dirty="0"/>
              <a:t>On physical examination, temperature is </a:t>
            </a:r>
            <a:r>
              <a:rPr lang="en-US" dirty="0">
                <a:solidFill>
                  <a:srgbClr val="C00000"/>
                </a:solidFill>
              </a:rPr>
              <a:t>38.3 °C </a:t>
            </a:r>
            <a:r>
              <a:rPr lang="en-US" dirty="0"/>
              <a:t>(101 °F) and respiration rate is 20/min; other vital signs are normal. Oxygen saturation is 94% with the patient breathing ambient air. </a:t>
            </a:r>
            <a:r>
              <a:rPr lang="en-US" dirty="0">
                <a:solidFill>
                  <a:srgbClr val="C00000"/>
                </a:solidFill>
              </a:rPr>
              <a:t>Bilateral crackles are heard in the upper lobes</a:t>
            </a:r>
            <a:r>
              <a:rPr lang="en-US" dirty="0"/>
              <a:t>.</a:t>
            </a:r>
          </a:p>
          <a:p>
            <a:endParaRPr lang="en-US" dirty="0"/>
          </a:p>
          <a:p>
            <a:endParaRPr lang="en-US" dirty="0"/>
          </a:p>
          <a:p>
            <a:endParaRPr lang="en-US" dirty="0">
              <a:effectLst/>
            </a:endParaRPr>
          </a:p>
          <a:p>
            <a:r>
              <a:rPr lang="en-US" dirty="0">
                <a:effectLst/>
              </a:rPr>
              <a:t>Chest radiograph demonstrates </a:t>
            </a:r>
            <a:r>
              <a:rPr lang="en-US" dirty="0">
                <a:solidFill>
                  <a:srgbClr val="C00000"/>
                </a:solidFill>
                <a:effectLst/>
              </a:rPr>
              <a:t>bilateral patchy infiltrates in the upper lobes without cavitation</a:t>
            </a:r>
            <a:r>
              <a:rPr lang="en-US" dirty="0">
                <a:effectLst/>
              </a:rPr>
              <a:t>.</a:t>
            </a:r>
          </a:p>
          <a:p>
            <a:r>
              <a:rPr lang="en-US" dirty="0"/>
              <a:t>Which of the following is the most appropriate next step in management?</a:t>
            </a:r>
          </a:p>
          <a:p>
            <a:pPr marL="0" indent="0">
              <a:buNone/>
            </a:pPr>
            <a:r>
              <a:rPr lang="en-US" dirty="0">
                <a:effectLst/>
              </a:rPr>
              <a:t>	A. Acid-fast bacilli smear and culture of sputum and nucleic acid amplification testing</a:t>
            </a:r>
          </a:p>
          <a:p>
            <a:pPr marL="0" indent="0">
              <a:buNone/>
            </a:pPr>
            <a:r>
              <a:rPr lang="en-US" dirty="0">
                <a:effectLst/>
              </a:rPr>
              <a:t>	B. CT of the chest</a:t>
            </a:r>
          </a:p>
          <a:p>
            <a:pPr marL="0" indent="0">
              <a:buNone/>
            </a:pPr>
            <a:r>
              <a:rPr lang="en-US" dirty="0">
                <a:effectLst/>
              </a:rPr>
              <a:t>	C. Interferon-</a:t>
            </a:r>
            <a:r>
              <a:rPr lang="el-GR" dirty="0">
                <a:effectLst/>
              </a:rPr>
              <a:t>γ </a:t>
            </a:r>
            <a:r>
              <a:rPr lang="en-US" dirty="0">
                <a:effectLst/>
              </a:rPr>
              <a:t>release assay</a:t>
            </a:r>
          </a:p>
          <a:p>
            <a:pPr marL="0" indent="0">
              <a:buNone/>
            </a:pPr>
            <a:r>
              <a:rPr lang="en-US" dirty="0">
                <a:effectLst/>
              </a:rPr>
              <a:t>	D. Isoniazid and rifampin</a:t>
            </a:r>
          </a:p>
          <a:p>
            <a:endParaRPr lang="en-US" dirty="0"/>
          </a:p>
        </p:txBody>
      </p:sp>
      <p:graphicFrame>
        <p:nvGraphicFramePr>
          <p:cNvPr id="6" name="Table 5">
            <a:extLst>
              <a:ext uri="{FF2B5EF4-FFF2-40B4-BE49-F238E27FC236}">
                <a16:creationId xmlns:a16="http://schemas.microsoft.com/office/drawing/2014/main" id="{7FA128EF-2F98-286C-E730-116676205A92}"/>
              </a:ext>
            </a:extLst>
          </p:cNvPr>
          <p:cNvGraphicFramePr>
            <a:graphicFrameLocks noGrp="1"/>
          </p:cNvGraphicFramePr>
          <p:nvPr>
            <p:extLst>
              <p:ext uri="{D42A27DB-BD31-4B8C-83A1-F6EECF244321}">
                <p14:modId xmlns:p14="http://schemas.microsoft.com/office/powerpoint/2010/main" val="2626389834"/>
              </p:ext>
            </p:extLst>
          </p:nvPr>
        </p:nvGraphicFramePr>
        <p:xfrm>
          <a:off x="2438400" y="3269774"/>
          <a:ext cx="7315200" cy="731520"/>
        </p:xfrm>
        <a:graphic>
          <a:graphicData uri="http://schemas.openxmlformats.org/drawingml/2006/table">
            <a:tbl>
              <a:tblPr/>
              <a:tblGrid>
                <a:gridCol w="3657600">
                  <a:extLst>
                    <a:ext uri="{9D8B030D-6E8A-4147-A177-3AD203B41FA5}">
                      <a16:colId xmlns:a16="http://schemas.microsoft.com/office/drawing/2014/main" val="3429796603"/>
                    </a:ext>
                  </a:extLst>
                </a:gridCol>
                <a:gridCol w="3657600">
                  <a:extLst>
                    <a:ext uri="{9D8B030D-6E8A-4147-A177-3AD203B41FA5}">
                      <a16:colId xmlns:a16="http://schemas.microsoft.com/office/drawing/2014/main" val="1036051627"/>
                    </a:ext>
                  </a:extLst>
                </a:gridCol>
              </a:tblGrid>
              <a:tr h="0">
                <a:tc gridSpan="2">
                  <a:txBody>
                    <a:bodyPr/>
                    <a:lstStyle/>
                    <a:p>
                      <a:pPr>
                        <a:buNone/>
                      </a:pPr>
                      <a:r>
                        <a:rPr lang="en-US"/>
                        <a:t>Laboratory studies: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890598272"/>
                  </a:ext>
                </a:extLst>
              </a:tr>
              <a:tr h="0">
                <a:tc>
                  <a:txBody>
                    <a:bodyPr/>
                    <a:lstStyle/>
                    <a:p>
                      <a:pPr fontAlgn="t">
                        <a:buNone/>
                      </a:pPr>
                      <a:r>
                        <a:rPr lang="en-US" u="sng" dirty="0">
                          <a:effectLst/>
                          <a:latin typeface="inherit"/>
                        </a:rPr>
                        <a:t>Leukocyte count</a:t>
                      </a:r>
                      <a:endParaRPr lang="en-US"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dirty="0">
                          <a:solidFill>
                            <a:srgbClr val="C00000"/>
                          </a:solidFill>
                          <a:effectLst/>
                        </a:rPr>
                        <a:t>11,200/µL </a:t>
                      </a:r>
                      <a:r>
                        <a:rPr lang="en-US" dirty="0">
                          <a:effectLst/>
                        </a:rPr>
                        <a:t>(11.2 × 10</a:t>
                      </a:r>
                      <a:r>
                        <a:rPr lang="en-US" baseline="30000" dirty="0">
                          <a:effectLst/>
                        </a:rPr>
                        <a:t>9</a:t>
                      </a:r>
                      <a:r>
                        <a:rPr lang="en-US" dirty="0">
                          <a:effectLst/>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4765515"/>
                  </a:ext>
                </a:extLst>
              </a:tr>
            </a:tbl>
          </a:graphicData>
        </a:graphic>
      </p:graphicFrame>
    </p:spTree>
    <p:extLst>
      <p:ext uri="{BB962C8B-B14F-4D97-AF65-F5344CB8AC3E}">
        <p14:creationId xmlns:p14="http://schemas.microsoft.com/office/powerpoint/2010/main" val="2923978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6C470-9672-E17C-8336-6A7B7E10BB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709585-4804-5979-4419-DFFF8C23DDB7}"/>
              </a:ext>
            </a:extLst>
          </p:cNvPr>
          <p:cNvSpPr>
            <a:spLocks noGrp="1"/>
          </p:cNvSpPr>
          <p:nvPr>
            <p:ph type="title"/>
          </p:nvPr>
        </p:nvSpPr>
        <p:spPr/>
        <p:txBody>
          <a:bodyPr/>
          <a:lstStyle/>
          <a:p>
            <a:r>
              <a:rPr lang="en-US" dirty="0"/>
              <a:t>Question #5</a:t>
            </a:r>
          </a:p>
        </p:txBody>
      </p:sp>
      <p:sp>
        <p:nvSpPr>
          <p:cNvPr id="3" name="Content Placeholder 2">
            <a:extLst>
              <a:ext uri="{FF2B5EF4-FFF2-40B4-BE49-F238E27FC236}">
                <a16:creationId xmlns:a16="http://schemas.microsoft.com/office/drawing/2014/main" id="{B5182CB9-DA82-78AE-538B-9B75B4A37760}"/>
              </a:ext>
            </a:extLst>
          </p:cNvPr>
          <p:cNvSpPr>
            <a:spLocks noGrp="1"/>
          </p:cNvSpPr>
          <p:nvPr>
            <p:ph idx="1"/>
          </p:nvPr>
        </p:nvSpPr>
        <p:spPr/>
        <p:txBody>
          <a:bodyPr>
            <a:normAutofit fontScale="62500" lnSpcReduction="20000"/>
          </a:bodyPr>
          <a:lstStyle/>
          <a:p>
            <a:r>
              <a:rPr lang="en-US" dirty="0"/>
              <a:t>A 66-year-old man is evaluated in the emergency department for a 1-month history of productive cough, fever, periodic night sweats, and 5-kg (11 </a:t>
            </a:r>
            <a:r>
              <a:rPr lang="en-US" dirty="0" err="1"/>
              <a:t>lb</a:t>
            </a:r>
            <a:r>
              <a:rPr lang="en-US" dirty="0"/>
              <a:t>) unintentional weight loss. He reports temporarily living in a shelter 9 months ago. He takes no medications.</a:t>
            </a:r>
          </a:p>
          <a:p>
            <a:r>
              <a:rPr lang="en-US" dirty="0"/>
              <a:t>On physical examination, temperature is 38.3 °C (101 °F) and respiration rate is 20/min; other vital signs are normal. Oxygen saturation is 94% with the patient breathing ambient air. Bilateral crackles are heard in the upper lobes.</a:t>
            </a:r>
          </a:p>
          <a:p>
            <a:endParaRPr lang="en-US" dirty="0"/>
          </a:p>
          <a:p>
            <a:endParaRPr lang="en-US" dirty="0"/>
          </a:p>
          <a:p>
            <a:endParaRPr lang="en-US" dirty="0">
              <a:effectLst/>
            </a:endParaRPr>
          </a:p>
          <a:p>
            <a:r>
              <a:rPr lang="en-US" dirty="0">
                <a:effectLst/>
              </a:rPr>
              <a:t>Chest radiograph demonstrates bilateral patchy infiltrates in the upper lobes without cavitation.</a:t>
            </a:r>
          </a:p>
          <a:p>
            <a:r>
              <a:rPr lang="en-US" dirty="0"/>
              <a:t>Which of the following is the most appropriate next step in management?</a:t>
            </a:r>
          </a:p>
          <a:p>
            <a:pPr marL="0" indent="0">
              <a:buNone/>
            </a:pPr>
            <a:r>
              <a:rPr lang="en-US" b="1" dirty="0">
                <a:solidFill>
                  <a:schemeClr val="accent6"/>
                </a:solidFill>
                <a:effectLst/>
              </a:rPr>
              <a:t>	A. Acid-fast bacilli smear and culture of sputum and nucleic acid amplification testing</a:t>
            </a:r>
          </a:p>
          <a:p>
            <a:pPr marL="0" indent="0">
              <a:buNone/>
            </a:pPr>
            <a:r>
              <a:rPr lang="en-US" dirty="0">
                <a:effectLst/>
              </a:rPr>
              <a:t>	B. CT of the chest</a:t>
            </a:r>
          </a:p>
          <a:p>
            <a:pPr marL="0" indent="0">
              <a:buNone/>
            </a:pPr>
            <a:r>
              <a:rPr lang="en-US" dirty="0">
                <a:effectLst/>
              </a:rPr>
              <a:t>	C. Interferon-</a:t>
            </a:r>
            <a:r>
              <a:rPr lang="el-GR" dirty="0">
                <a:effectLst/>
              </a:rPr>
              <a:t>γ </a:t>
            </a:r>
            <a:r>
              <a:rPr lang="en-US" dirty="0">
                <a:effectLst/>
              </a:rPr>
              <a:t>release assay</a:t>
            </a:r>
          </a:p>
          <a:p>
            <a:pPr marL="0" indent="0">
              <a:buNone/>
            </a:pPr>
            <a:r>
              <a:rPr lang="en-US" dirty="0">
                <a:effectLst/>
              </a:rPr>
              <a:t>	D. Isoniazid and rifampin</a:t>
            </a:r>
          </a:p>
          <a:p>
            <a:endParaRPr lang="en-US" dirty="0"/>
          </a:p>
        </p:txBody>
      </p:sp>
      <p:graphicFrame>
        <p:nvGraphicFramePr>
          <p:cNvPr id="6" name="Table 5">
            <a:extLst>
              <a:ext uri="{FF2B5EF4-FFF2-40B4-BE49-F238E27FC236}">
                <a16:creationId xmlns:a16="http://schemas.microsoft.com/office/drawing/2014/main" id="{A9649899-6A4F-93E9-BE73-38994B400627}"/>
              </a:ext>
            </a:extLst>
          </p:cNvPr>
          <p:cNvGraphicFramePr>
            <a:graphicFrameLocks noGrp="1"/>
          </p:cNvGraphicFramePr>
          <p:nvPr/>
        </p:nvGraphicFramePr>
        <p:xfrm>
          <a:off x="2438400" y="3269774"/>
          <a:ext cx="7315200" cy="731520"/>
        </p:xfrm>
        <a:graphic>
          <a:graphicData uri="http://schemas.openxmlformats.org/drawingml/2006/table">
            <a:tbl>
              <a:tblPr/>
              <a:tblGrid>
                <a:gridCol w="3657600">
                  <a:extLst>
                    <a:ext uri="{9D8B030D-6E8A-4147-A177-3AD203B41FA5}">
                      <a16:colId xmlns:a16="http://schemas.microsoft.com/office/drawing/2014/main" val="3429796603"/>
                    </a:ext>
                  </a:extLst>
                </a:gridCol>
                <a:gridCol w="3657600">
                  <a:extLst>
                    <a:ext uri="{9D8B030D-6E8A-4147-A177-3AD203B41FA5}">
                      <a16:colId xmlns:a16="http://schemas.microsoft.com/office/drawing/2014/main" val="1036051627"/>
                    </a:ext>
                  </a:extLst>
                </a:gridCol>
              </a:tblGrid>
              <a:tr h="0">
                <a:tc gridSpan="2">
                  <a:txBody>
                    <a:bodyPr/>
                    <a:lstStyle/>
                    <a:p>
                      <a:pPr>
                        <a:buNone/>
                      </a:pPr>
                      <a:r>
                        <a:rPr lang="en-US"/>
                        <a:t>Laboratory studies: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890598272"/>
                  </a:ext>
                </a:extLst>
              </a:tr>
              <a:tr h="0">
                <a:tc>
                  <a:txBody>
                    <a:bodyPr/>
                    <a:lstStyle/>
                    <a:p>
                      <a:pPr fontAlgn="t">
                        <a:buNone/>
                      </a:pPr>
                      <a:r>
                        <a:rPr lang="en-US" u="sng">
                          <a:effectLst/>
                          <a:latin typeface="inherit"/>
                        </a:rPr>
                        <a:t>Leukocyte count</a:t>
                      </a:r>
                      <a:endParaRPr lang="en-US">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dirty="0">
                          <a:effectLst/>
                        </a:rPr>
                        <a:t>11,200/µL (11.2 × 10</a:t>
                      </a:r>
                      <a:r>
                        <a:rPr lang="en-US" baseline="30000" dirty="0">
                          <a:effectLst/>
                        </a:rPr>
                        <a:t>9</a:t>
                      </a:r>
                      <a:r>
                        <a:rPr lang="en-US" dirty="0">
                          <a:effectLst/>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4765515"/>
                  </a:ext>
                </a:extLst>
              </a:tr>
            </a:tbl>
          </a:graphicData>
        </a:graphic>
      </p:graphicFrame>
    </p:spTree>
    <p:extLst>
      <p:ext uri="{BB962C8B-B14F-4D97-AF65-F5344CB8AC3E}">
        <p14:creationId xmlns:p14="http://schemas.microsoft.com/office/powerpoint/2010/main" val="2936592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B13A3-A3BA-7237-4F42-44E7ED5B2336}"/>
              </a:ext>
            </a:extLst>
          </p:cNvPr>
          <p:cNvSpPr>
            <a:spLocks noGrp="1"/>
          </p:cNvSpPr>
          <p:nvPr>
            <p:ph type="title"/>
          </p:nvPr>
        </p:nvSpPr>
        <p:spPr/>
        <p:txBody>
          <a:bodyPr/>
          <a:lstStyle/>
          <a:p>
            <a:r>
              <a:rPr lang="en-US" dirty="0"/>
              <a:t>Diagnose active TB infection</a:t>
            </a:r>
          </a:p>
        </p:txBody>
      </p:sp>
      <p:sp>
        <p:nvSpPr>
          <p:cNvPr id="3" name="Content Placeholder 2">
            <a:extLst>
              <a:ext uri="{FF2B5EF4-FFF2-40B4-BE49-F238E27FC236}">
                <a16:creationId xmlns:a16="http://schemas.microsoft.com/office/drawing/2014/main" id="{38591EA4-AF13-429B-0AAF-68EAFFFF170F}"/>
              </a:ext>
            </a:extLst>
          </p:cNvPr>
          <p:cNvSpPr>
            <a:spLocks noGrp="1"/>
          </p:cNvSpPr>
          <p:nvPr>
            <p:ph idx="1"/>
          </p:nvPr>
        </p:nvSpPr>
        <p:spPr/>
        <p:txBody>
          <a:bodyPr>
            <a:normAutofit/>
          </a:bodyPr>
          <a:lstStyle/>
          <a:p>
            <a:r>
              <a:rPr lang="en-US" sz="2200" dirty="0"/>
              <a:t>Classic symptoms (productive cough, fever, night sweats, and unintentional weight loss occurring for &gt;2 weeks) and a chest radiograph that suggest active pulmonary tuberculosis infection</a:t>
            </a:r>
          </a:p>
          <a:p>
            <a:r>
              <a:rPr lang="en-US" sz="2200" b="1" dirty="0">
                <a:solidFill>
                  <a:srgbClr val="C00000"/>
                </a:solidFill>
              </a:rPr>
              <a:t>3 separate sputum specimens should be obtained at least 8 hours apart; one specimen should be an early morning specimen </a:t>
            </a:r>
          </a:p>
          <a:p>
            <a:pPr lvl="1"/>
            <a:r>
              <a:rPr lang="en-US" sz="1800" dirty="0"/>
              <a:t>When a sputum smear result is positive for AFB, NAAT for </a:t>
            </a:r>
            <a:r>
              <a:rPr lang="en-US" sz="1800" i="1" dirty="0"/>
              <a:t>Mycobacterium tuberculosis</a:t>
            </a:r>
            <a:r>
              <a:rPr lang="en-US" sz="1800" dirty="0"/>
              <a:t> can be used to verify the organism</a:t>
            </a:r>
          </a:p>
          <a:p>
            <a:r>
              <a:rPr lang="en-US" sz="2200" dirty="0"/>
              <a:t>Interferon-gamma release assay (IGRA) or tuberculin skin test (TST) is used to diagnose latent tuberculosis infection (LTBI)</a:t>
            </a:r>
          </a:p>
          <a:p>
            <a:pPr lvl="1"/>
            <a:r>
              <a:rPr lang="en-US" sz="1800" dirty="0"/>
              <a:t>TST and IGRA are not indicated to diagnose active tuberculosis infection and are often negative in active tuberculosis infection</a:t>
            </a:r>
          </a:p>
          <a:p>
            <a:pPr marL="0" indent="0">
              <a:buNone/>
            </a:pPr>
            <a:endParaRPr lang="en-US" dirty="0"/>
          </a:p>
        </p:txBody>
      </p:sp>
    </p:spTree>
    <p:extLst>
      <p:ext uri="{BB962C8B-B14F-4D97-AF65-F5344CB8AC3E}">
        <p14:creationId xmlns:p14="http://schemas.microsoft.com/office/powerpoint/2010/main" val="2413134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54CDE-DD40-36D9-C8CE-86498C5B06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C2A192-94A0-0C8D-121C-D4F474FB00D7}"/>
              </a:ext>
            </a:extLst>
          </p:cNvPr>
          <p:cNvSpPr>
            <a:spLocks noGrp="1"/>
          </p:cNvSpPr>
          <p:nvPr>
            <p:ph type="title"/>
          </p:nvPr>
        </p:nvSpPr>
        <p:spPr/>
        <p:txBody>
          <a:bodyPr/>
          <a:lstStyle/>
          <a:p>
            <a:r>
              <a:rPr lang="en-US" dirty="0"/>
              <a:t>Question #1</a:t>
            </a:r>
          </a:p>
        </p:txBody>
      </p:sp>
      <p:sp>
        <p:nvSpPr>
          <p:cNvPr id="5" name="Content Placeholder 4">
            <a:extLst>
              <a:ext uri="{FF2B5EF4-FFF2-40B4-BE49-F238E27FC236}">
                <a16:creationId xmlns:a16="http://schemas.microsoft.com/office/drawing/2014/main" id="{0158C827-4903-9ABC-95FF-A9D9A1BF3DBD}"/>
              </a:ext>
            </a:extLst>
          </p:cNvPr>
          <p:cNvSpPr>
            <a:spLocks noGrp="1"/>
          </p:cNvSpPr>
          <p:nvPr>
            <p:ph idx="1"/>
          </p:nvPr>
        </p:nvSpPr>
        <p:spPr/>
        <p:txBody>
          <a:bodyPr>
            <a:normAutofit fontScale="92500"/>
          </a:bodyPr>
          <a:lstStyle/>
          <a:p>
            <a:r>
              <a:rPr lang="en-US" sz="2600" dirty="0">
                <a:effectLst/>
              </a:rPr>
              <a:t>A 38-year-old man is evaluated after removing a blacklegged deer tick from his upper left arm 12 hours ago. He lives in Rhode Island. He states that the tick was engorged and was likely present for more than 36 hours. He otherwise feels well, has no medical problems, and takes no medications.</a:t>
            </a:r>
          </a:p>
          <a:p>
            <a:r>
              <a:rPr lang="en-US" sz="2600" dirty="0">
                <a:effectLst/>
              </a:rPr>
              <a:t>On physical examination, vital signs are normal. The site of tick removal on his upper left arm shows no erythema, swelling, or tenderness.</a:t>
            </a:r>
          </a:p>
          <a:p>
            <a:r>
              <a:rPr lang="en-US" sz="2600" dirty="0"/>
              <a:t>Which of the following is the most appropriate next step?</a:t>
            </a:r>
          </a:p>
          <a:p>
            <a:pPr marL="0" indent="0">
              <a:buNone/>
            </a:pPr>
            <a:r>
              <a:rPr lang="en-US" dirty="0">
                <a:effectLst/>
              </a:rPr>
              <a:t>	</a:t>
            </a:r>
            <a:r>
              <a:rPr lang="en-US" sz="2200" dirty="0">
                <a:effectLst/>
              </a:rPr>
              <a:t>A. Doxycycline for 10 days</a:t>
            </a:r>
          </a:p>
          <a:p>
            <a:pPr marL="0" indent="0">
              <a:buNone/>
            </a:pPr>
            <a:r>
              <a:rPr lang="en-US" sz="2200" dirty="0">
                <a:effectLst/>
              </a:rPr>
              <a:t>	B. Lyme serology</a:t>
            </a:r>
          </a:p>
          <a:p>
            <a:pPr marL="0" indent="0">
              <a:buNone/>
            </a:pPr>
            <a:r>
              <a:rPr lang="en-US" sz="2200" dirty="0">
                <a:effectLst/>
              </a:rPr>
              <a:t>	</a:t>
            </a:r>
            <a:r>
              <a:rPr lang="en-US" sz="2200" b="1" dirty="0">
                <a:solidFill>
                  <a:schemeClr val="accent6"/>
                </a:solidFill>
                <a:effectLst/>
              </a:rPr>
              <a:t>C. Single dose of doxycycline</a:t>
            </a:r>
          </a:p>
          <a:p>
            <a:pPr marL="0" indent="0">
              <a:buNone/>
            </a:pPr>
            <a:r>
              <a:rPr lang="en-US" sz="2200" dirty="0">
                <a:effectLst/>
              </a:rPr>
              <a:t>	D. Observation only</a:t>
            </a:r>
          </a:p>
          <a:p>
            <a:endParaRPr lang="en-US" dirty="0"/>
          </a:p>
        </p:txBody>
      </p:sp>
    </p:spTree>
    <p:extLst>
      <p:ext uri="{BB962C8B-B14F-4D97-AF65-F5344CB8AC3E}">
        <p14:creationId xmlns:p14="http://schemas.microsoft.com/office/powerpoint/2010/main" val="1410497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0ABA7-012E-6CD7-D974-2D078E8F101E}"/>
              </a:ext>
            </a:extLst>
          </p:cNvPr>
          <p:cNvSpPr>
            <a:spLocks noGrp="1"/>
          </p:cNvSpPr>
          <p:nvPr>
            <p:ph type="title"/>
          </p:nvPr>
        </p:nvSpPr>
        <p:spPr/>
        <p:txBody>
          <a:bodyPr/>
          <a:lstStyle/>
          <a:p>
            <a:r>
              <a:rPr lang="en-US" dirty="0"/>
              <a:t>Question #6</a:t>
            </a:r>
          </a:p>
        </p:txBody>
      </p:sp>
      <p:sp>
        <p:nvSpPr>
          <p:cNvPr id="3" name="Content Placeholder 2">
            <a:extLst>
              <a:ext uri="{FF2B5EF4-FFF2-40B4-BE49-F238E27FC236}">
                <a16:creationId xmlns:a16="http://schemas.microsoft.com/office/drawing/2014/main" id="{35879BA5-C03B-141C-917C-0D12A8F22322}"/>
              </a:ext>
            </a:extLst>
          </p:cNvPr>
          <p:cNvSpPr>
            <a:spLocks noGrp="1"/>
          </p:cNvSpPr>
          <p:nvPr>
            <p:ph idx="1"/>
          </p:nvPr>
        </p:nvSpPr>
        <p:spPr/>
        <p:txBody>
          <a:bodyPr>
            <a:normAutofit fontScale="85000" lnSpcReduction="20000"/>
          </a:bodyPr>
          <a:lstStyle/>
          <a:p>
            <a:r>
              <a:rPr lang="en-US" sz="2300" dirty="0"/>
              <a:t>A 58-year-old woman is evaluated in the emergency department for </a:t>
            </a:r>
            <a:r>
              <a:rPr lang="en-US" sz="2300" dirty="0">
                <a:solidFill>
                  <a:srgbClr val="C00000"/>
                </a:solidFill>
              </a:rPr>
              <a:t>fever and a runny nose of 4 days' duration</a:t>
            </a:r>
            <a:r>
              <a:rPr lang="en-US" sz="2300" dirty="0"/>
              <a:t>; today, she developed </a:t>
            </a:r>
            <a:r>
              <a:rPr lang="en-US" sz="2300" dirty="0">
                <a:solidFill>
                  <a:srgbClr val="C00000"/>
                </a:solidFill>
              </a:rPr>
              <a:t>a rash that began on her face and has spread to her neck and upper trunk</a:t>
            </a:r>
            <a:r>
              <a:rPr lang="en-US" sz="2300" dirty="0"/>
              <a:t>. She returned from </a:t>
            </a:r>
            <a:r>
              <a:rPr lang="en-US" sz="2300" dirty="0">
                <a:solidFill>
                  <a:srgbClr val="C00000"/>
                </a:solidFill>
              </a:rPr>
              <a:t>Southeast Asia </a:t>
            </a:r>
            <a:r>
              <a:rPr lang="en-US" sz="2300" dirty="0"/>
              <a:t>5 days ago where she traveled to </a:t>
            </a:r>
            <a:r>
              <a:rPr lang="en-US" sz="2300" dirty="0">
                <a:solidFill>
                  <a:srgbClr val="C00000"/>
                </a:solidFill>
              </a:rPr>
              <a:t>rural areas where cases of measles were identified</a:t>
            </a:r>
            <a:r>
              <a:rPr lang="en-US" sz="2300" dirty="0"/>
              <a:t>. She thinks she received a </a:t>
            </a:r>
            <a:r>
              <a:rPr lang="en-US" sz="2300" dirty="0">
                <a:solidFill>
                  <a:srgbClr val="C00000"/>
                </a:solidFill>
              </a:rPr>
              <a:t>single dose </a:t>
            </a:r>
            <a:r>
              <a:rPr lang="en-US" sz="2300" dirty="0"/>
              <a:t>of the measles, mumps, and rubella vaccine as a child. She did not seek preventive care before travel. She takes no medications.</a:t>
            </a:r>
          </a:p>
          <a:p>
            <a:r>
              <a:rPr lang="en-US" sz="2300" dirty="0"/>
              <a:t>On physical examination, temperature is </a:t>
            </a:r>
            <a:r>
              <a:rPr lang="en-US" sz="2300" dirty="0">
                <a:solidFill>
                  <a:srgbClr val="C00000"/>
                </a:solidFill>
              </a:rPr>
              <a:t>39.5 °C</a:t>
            </a:r>
            <a:r>
              <a:rPr lang="en-US" sz="2300" dirty="0"/>
              <a:t> (103.1 °F); remaining vital signs are normal. A rash that appears along the hairline, on the face, and on the upper trunk is shown.</a:t>
            </a:r>
          </a:p>
          <a:p>
            <a:r>
              <a:rPr lang="en-US" sz="2300" dirty="0">
                <a:effectLst/>
              </a:rPr>
              <a:t>Polymerase chain reaction of a throat swab for measles is pending.</a:t>
            </a:r>
          </a:p>
          <a:p>
            <a:r>
              <a:rPr lang="en-US" sz="2300" dirty="0"/>
              <a:t>Which of the following precautions is the most appropriate?</a:t>
            </a:r>
          </a:p>
          <a:p>
            <a:pPr marL="0" indent="0">
              <a:buNone/>
            </a:pPr>
            <a:r>
              <a:rPr lang="en-US" dirty="0"/>
              <a:t>	</a:t>
            </a:r>
            <a:r>
              <a:rPr lang="en-US" sz="2100" dirty="0">
                <a:effectLst/>
              </a:rPr>
              <a:t>A. Airborne</a:t>
            </a:r>
          </a:p>
          <a:p>
            <a:pPr marL="0" indent="0">
              <a:buNone/>
            </a:pPr>
            <a:r>
              <a:rPr lang="en-US" sz="2100" dirty="0">
                <a:effectLst/>
              </a:rPr>
              <a:t>	B. Contact</a:t>
            </a:r>
          </a:p>
          <a:p>
            <a:pPr marL="0" indent="0">
              <a:buNone/>
            </a:pPr>
            <a:r>
              <a:rPr lang="en-US" sz="2100" dirty="0">
                <a:effectLst/>
              </a:rPr>
              <a:t>	C. Contact and droplet</a:t>
            </a:r>
          </a:p>
          <a:p>
            <a:pPr marL="0" indent="0">
              <a:buNone/>
            </a:pPr>
            <a:r>
              <a:rPr lang="en-US" sz="2100" dirty="0">
                <a:effectLst/>
              </a:rPr>
              <a:t>	D. Droplet</a:t>
            </a:r>
          </a:p>
          <a:p>
            <a:endParaRPr lang="en-US" dirty="0"/>
          </a:p>
        </p:txBody>
      </p:sp>
      <p:pic>
        <p:nvPicPr>
          <p:cNvPr id="13316" name="Picture 4">
            <a:extLst>
              <a:ext uri="{FF2B5EF4-FFF2-40B4-BE49-F238E27FC236}">
                <a16:creationId xmlns:a16="http://schemas.microsoft.com/office/drawing/2014/main" id="{2FC1FED5-D9F8-A8AE-2AF0-D4F4695290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839"/>
          <a:stretch>
            <a:fillRect/>
          </a:stretch>
        </p:blipFill>
        <p:spPr bwMode="auto">
          <a:xfrm>
            <a:off x="8607765" y="3897443"/>
            <a:ext cx="3339395" cy="2960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700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AF45B-8CE1-F1A7-F8DE-0E98ABBDC0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F044BA-0647-8558-47BE-01F924082412}"/>
              </a:ext>
            </a:extLst>
          </p:cNvPr>
          <p:cNvSpPr>
            <a:spLocks noGrp="1"/>
          </p:cNvSpPr>
          <p:nvPr>
            <p:ph type="title"/>
          </p:nvPr>
        </p:nvSpPr>
        <p:spPr/>
        <p:txBody>
          <a:bodyPr/>
          <a:lstStyle/>
          <a:p>
            <a:r>
              <a:rPr lang="en-US" dirty="0"/>
              <a:t>Question #6</a:t>
            </a:r>
          </a:p>
        </p:txBody>
      </p:sp>
      <p:sp>
        <p:nvSpPr>
          <p:cNvPr id="3" name="Content Placeholder 2">
            <a:extLst>
              <a:ext uri="{FF2B5EF4-FFF2-40B4-BE49-F238E27FC236}">
                <a16:creationId xmlns:a16="http://schemas.microsoft.com/office/drawing/2014/main" id="{77B07D6D-2367-4B67-34B9-B997DC9BF5BE}"/>
              </a:ext>
            </a:extLst>
          </p:cNvPr>
          <p:cNvSpPr>
            <a:spLocks noGrp="1"/>
          </p:cNvSpPr>
          <p:nvPr>
            <p:ph idx="1"/>
          </p:nvPr>
        </p:nvSpPr>
        <p:spPr/>
        <p:txBody>
          <a:bodyPr>
            <a:normAutofit fontScale="85000" lnSpcReduction="20000"/>
          </a:bodyPr>
          <a:lstStyle/>
          <a:p>
            <a:r>
              <a:rPr lang="en-US" sz="2300" dirty="0"/>
              <a:t>A 58-year-old woman is evaluated in the emergency department for fever and a runny nose of 4 days' duration; today, she developed a rash that began on her face and has spread to her neck and upper trunk. She returned from Southeast Asia 5 days ago where she traveled to rural areas where cases of measles were identified. She thinks she received a single dose of the measles, mumps, and rubella vaccine as a child. She did not seek preventive care before travel. She takes no medications.</a:t>
            </a:r>
          </a:p>
          <a:p>
            <a:r>
              <a:rPr lang="en-US" sz="2300" dirty="0"/>
              <a:t>On physical examination, temperature is 39.5 °C (103.1 °F); remaining vital signs are normal. A rash that appears along the hairline, on the face, and on the upper trunk is shown.</a:t>
            </a:r>
          </a:p>
          <a:p>
            <a:r>
              <a:rPr lang="en-US" sz="2300" dirty="0">
                <a:effectLst/>
              </a:rPr>
              <a:t>Polymerase chain reaction of a throat swab for measles is pending.</a:t>
            </a:r>
          </a:p>
          <a:p>
            <a:r>
              <a:rPr lang="en-US" sz="2300" dirty="0"/>
              <a:t>Which of the following precautions is the most appropriate?</a:t>
            </a:r>
          </a:p>
          <a:p>
            <a:pPr marL="0" indent="0">
              <a:buNone/>
            </a:pPr>
            <a:r>
              <a:rPr lang="en-US" dirty="0"/>
              <a:t>	</a:t>
            </a:r>
            <a:r>
              <a:rPr lang="en-US" sz="2100" b="1" dirty="0">
                <a:solidFill>
                  <a:schemeClr val="accent6"/>
                </a:solidFill>
                <a:effectLst/>
              </a:rPr>
              <a:t>A. Airborne</a:t>
            </a:r>
          </a:p>
          <a:p>
            <a:pPr marL="0" indent="0">
              <a:buNone/>
            </a:pPr>
            <a:r>
              <a:rPr lang="en-US" sz="2100" dirty="0">
                <a:effectLst/>
              </a:rPr>
              <a:t>	B. Contact</a:t>
            </a:r>
          </a:p>
          <a:p>
            <a:pPr marL="0" indent="0">
              <a:buNone/>
            </a:pPr>
            <a:r>
              <a:rPr lang="en-US" sz="2100" dirty="0">
                <a:effectLst/>
              </a:rPr>
              <a:t>	C. Contact and droplet</a:t>
            </a:r>
          </a:p>
          <a:p>
            <a:pPr marL="0" indent="0">
              <a:buNone/>
            </a:pPr>
            <a:r>
              <a:rPr lang="en-US" sz="2100" dirty="0">
                <a:effectLst/>
              </a:rPr>
              <a:t>	D. Droplet</a:t>
            </a:r>
          </a:p>
          <a:p>
            <a:endParaRPr lang="en-US" dirty="0"/>
          </a:p>
        </p:txBody>
      </p:sp>
      <p:pic>
        <p:nvPicPr>
          <p:cNvPr id="13316" name="Picture 4">
            <a:extLst>
              <a:ext uri="{FF2B5EF4-FFF2-40B4-BE49-F238E27FC236}">
                <a16:creationId xmlns:a16="http://schemas.microsoft.com/office/drawing/2014/main" id="{95DF93E7-4368-0940-9432-43468EDE6F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839"/>
          <a:stretch>
            <a:fillRect/>
          </a:stretch>
        </p:blipFill>
        <p:spPr bwMode="auto">
          <a:xfrm>
            <a:off x="8607765" y="3897443"/>
            <a:ext cx="3339395" cy="2960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557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D65F2-CE94-8151-BEA7-D676710840BE}"/>
              </a:ext>
            </a:extLst>
          </p:cNvPr>
          <p:cNvSpPr>
            <a:spLocks noGrp="1"/>
          </p:cNvSpPr>
          <p:nvPr>
            <p:ph type="title"/>
          </p:nvPr>
        </p:nvSpPr>
        <p:spPr/>
        <p:txBody>
          <a:bodyPr/>
          <a:lstStyle/>
          <a:p>
            <a:r>
              <a:rPr lang="en-US" dirty="0"/>
              <a:t>Prevent measles transmission</a:t>
            </a:r>
          </a:p>
        </p:txBody>
      </p:sp>
      <p:sp>
        <p:nvSpPr>
          <p:cNvPr id="3" name="Content Placeholder 2">
            <a:extLst>
              <a:ext uri="{FF2B5EF4-FFF2-40B4-BE49-F238E27FC236}">
                <a16:creationId xmlns:a16="http://schemas.microsoft.com/office/drawing/2014/main" id="{BD236802-D40E-BE74-45F7-A37970427D1B}"/>
              </a:ext>
            </a:extLst>
          </p:cNvPr>
          <p:cNvSpPr>
            <a:spLocks noGrp="1"/>
          </p:cNvSpPr>
          <p:nvPr>
            <p:ph sz="half" idx="1"/>
          </p:nvPr>
        </p:nvSpPr>
        <p:spPr/>
        <p:txBody>
          <a:bodyPr>
            <a:normAutofit fontScale="92500" lnSpcReduction="20000"/>
          </a:bodyPr>
          <a:lstStyle/>
          <a:p>
            <a:r>
              <a:rPr lang="en-US" dirty="0"/>
              <a:t>Primarily transmitted through aerosolized small droplet nuclei (airborne transmission)</a:t>
            </a:r>
          </a:p>
          <a:p>
            <a:r>
              <a:rPr lang="en-US" dirty="0"/>
              <a:t>Highly infectious and can be spread from 4 days before onset of the rash to 4 days after onset; </a:t>
            </a:r>
            <a:r>
              <a:rPr lang="en-US" b="1" dirty="0">
                <a:solidFill>
                  <a:srgbClr val="C00000"/>
                </a:solidFill>
              </a:rPr>
              <a:t>9 of 10 susceptible persons with close contact to an individual with measles will become infected</a:t>
            </a:r>
          </a:p>
          <a:p>
            <a:r>
              <a:rPr lang="en-US" dirty="0"/>
              <a:t>Two doses of the measles, mumps, and rubella (MMR) vaccine are about 97% effective at protecting against measles</a:t>
            </a:r>
          </a:p>
        </p:txBody>
      </p:sp>
      <p:sp>
        <p:nvSpPr>
          <p:cNvPr id="4" name="Content Placeholder 3">
            <a:extLst>
              <a:ext uri="{FF2B5EF4-FFF2-40B4-BE49-F238E27FC236}">
                <a16:creationId xmlns:a16="http://schemas.microsoft.com/office/drawing/2014/main" id="{4BCDFF22-008A-9E7E-3339-51FC868E083F}"/>
              </a:ext>
            </a:extLst>
          </p:cNvPr>
          <p:cNvSpPr>
            <a:spLocks noGrp="1"/>
          </p:cNvSpPr>
          <p:nvPr>
            <p:ph sz="half" idx="2"/>
          </p:nvPr>
        </p:nvSpPr>
        <p:spPr/>
        <p:txBody>
          <a:bodyPr>
            <a:normAutofit fontScale="92500" lnSpcReduction="20000"/>
          </a:bodyPr>
          <a:lstStyle/>
          <a:p>
            <a:r>
              <a:rPr lang="en-US" dirty="0"/>
              <a:t>Typical symptoms:</a:t>
            </a:r>
          </a:p>
          <a:p>
            <a:pPr lvl="1"/>
            <a:r>
              <a:rPr lang="en-US" dirty="0"/>
              <a:t>Cough, coryza and conjunctivitis</a:t>
            </a:r>
          </a:p>
          <a:p>
            <a:pPr lvl="1"/>
            <a:r>
              <a:rPr lang="en-US" dirty="0"/>
              <a:t>Fever</a:t>
            </a:r>
          </a:p>
          <a:p>
            <a:pPr lvl="1"/>
            <a:r>
              <a:rPr lang="en-US" dirty="0"/>
              <a:t>Rash</a:t>
            </a:r>
          </a:p>
          <a:p>
            <a:r>
              <a:rPr lang="en-US" dirty="0"/>
              <a:t>Diagnosis:</a:t>
            </a:r>
          </a:p>
          <a:p>
            <a:pPr lvl="1"/>
            <a:r>
              <a:rPr lang="en-US" dirty="0"/>
              <a:t>+ measles IgM ab on serum or oral sample; generally detectable 3 days after development of exanthem</a:t>
            </a:r>
          </a:p>
          <a:p>
            <a:pPr lvl="1"/>
            <a:r>
              <a:rPr lang="en-US" dirty="0"/>
              <a:t>RT-PCR on throat or NP swab</a:t>
            </a:r>
          </a:p>
          <a:p>
            <a:r>
              <a:rPr lang="en-US" dirty="0"/>
              <a:t>Treatment:</a:t>
            </a:r>
          </a:p>
          <a:p>
            <a:pPr lvl="1"/>
            <a:r>
              <a:rPr lang="en-US" dirty="0"/>
              <a:t>Supportive care</a:t>
            </a:r>
          </a:p>
          <a:p>
            <a:pPr lvl="1"/>
            <a:r>
              <a:rPr lang="en-US" dirty="0"/>
              <a:t>Vitamin A</a:t>
            </a:r>
          </a:p>
          <a:p>
            <a:pPr lvl="1"/>
            <a:r>
              <a:rPr lang="en-US" dirty="0"/>
              <a:t>Ribavirin</a:t>
            </a:r>
          </a:p>
        </p:txBody>
      </p:sp>
    </p:spTree>
    <p:extLst>
      <p:ext uri="{BB962C8B-B14F-4D97-AF65-F5344CB8AC3E}">
        <p14:creationId xmlns:p14="http://schemas.microsoft.com/office/powerpoint/2010/main" val="3334405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6F30C-41E2-BAD0-0CF9-94937A491D2E}"/>
              </a:ext>
            </a:extLst>
          </p:cNvPr>
          <p:cNvSpPr>
            <a:spLocks noGrp="1"/>
          </p:cNvSpPr>
          <p:nvPr>
            <p:ph type="title"/>
          </p:nvPr>
        </p:nvSpPr>
        <p:spPr/>
        <p:txBody>
          <a:bodyPr/>
          <a:lstStyle/>
          <a:p>
            <a:r>
              <a:rPr lang="en-US" dirty="0"/>
              <a:t>Airborne precautions</a:t>
            </a:r>
          </a:p>
        </p:txBody>
      </p:sp>
      <p:pic>
        <p:nvPicPr>
          <p:cNvPr id="4" name="Content Placeholder 3">
            <a:extLst>
              <a:ext uri="{FF2B5EF4-FFF2-40B4-BE49-F238E27FC236}">
                <a16:creationId xmlns:a16="http://schemas.microsoft.com/office/drawing/2014/main" id="{1DBCFA35-C6AB-7D9B-3EB6-A938B9A48153}"/>
              </a:ext>
            </a:extLst>
          </p:cNvPr>
          <p:cNvPicPr>
            <a:picLocks noGrp="1" noChangeAspect="1"/>
          </p:cNvPicPr>
          <p:nvPr>
            <p:ph idx="1"/>
          </p:nvPr>
        </p:nvPicPr>
        <p:blipFill>
          <a:blip r:embed="rId2"/>
          <a:srcRect l="8987" t="3286"/>
          <a:stretch>
            <a:fillRect/>
          </a:stretch>
        </p:blipFill>
        <p:spPr>
          <a:xfrm>
            <a:off x="77558" y="2263514"/>
            <a:ext cx="12114442" cy="3087975"/>
          </a:xfrm>
          <a:prstGeom prst="rect">
            <a:avLst/>
          </a:prstGeom>
          <a:ln>
            <a:solidFill>
              <a:schemeClr val="tx1"/>
            </a:solidFill>
          </a:ln>
        </p:spPr>
      </p:pic>
    </p:spTree>
    <p:extLst>
      <p:ext uri="{BB962C8B-B14F-4D97-AF65-F5344CB8AC3E}">
        <p14:creationId xmlns:p14="http://schemas.microsoft.com/office/powerpoint/2010/main" val="860811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5C55A-9B6B-5145-161C-4B88244CAF62}"/>
              </a:ext>
            </a:extLst>
          </p:cNvPr>
          <p:cNvSpPr>
            <a:spLocks noGrp="1"/>
          </p:cNvSpPr>
          <p:nvPr>
            <p:ph type="title"/>
          </p:nvPr>
        </p:nvSpPr>
        <p:spPr/>
        <p:txBody>
          <a:bodyPr/>
          <a:lstStyle/>
          <a:p>
            <a:r>
              <a:rPr lang="en-US" dirty="0"/>
              <a:t>Question #7</a:t>
            </a:r>
          </a:p>
        </p:txBody>
      </p:sp>
      <p:sp>
        <p:nvSpPr>
          <p:cNvPr id="3" name="Content Placeholder 2">
            <a:extLst>
              <a:ext uri="{FF2B5EF4-FFF2-40B4-BE49-F238E27FC236}">
                <a16:creationId xmlns:a16="http://schemas.microsoft.com/office/drawing/2014/main" id="{B57FA0C5-054D-06B0-19F8-016577858B95}"/>
              </a:ext>
            </a:extLst>
          </p:cNvPr>
          <p:cNvSpPr>
            <a:spLocks noGrp="1"/>
          </p:cNvSpPr>
          <p:nvPr>
            <p:ph idx="1"/>
          </p:nvPr>
        </p:nvSpPr>
        <p:spPr/>
        <p:txBody>
          <a:bodyPr>
            <a:normAutofit fontScale="92500" lnSpcReduction="20000"/>
          </a:bodyPr>
          <a:lstStyle/>
          <a:p>
            <a:pPr marL="0" indent="0">
              <a:buNone/>
            </a:pPr>
            <a:r>
              <a:rPr lang="en-US" sz="2300" dirty="0">
                <a:effectLst/>
              </a:rPr>
              <a:t>A 35-year-old man is evaluated in the emergency department for </a:t>
            </a:r>
            <a:r>
              <a:rPr lang="en-US" sz="2300" dirty="0">
                <a:solidFill>
                  <a:srgbClr val="C00000"/>
                </a:solidFill>
                <a:effectLst/>
              </a:rPr>
              <a:t>fever, neck stiffness, and photophobia of 2 days' duration</a:t>
            </a:r>
            <a:r>
              <a:rPr lang="en-US" sz="2300" dirty="0">
                <a:effectLst/>
              </a:rPr>
              <a:t>. He was recently diagnosed with </a:t>
            </a:r>
            <a:r>
              <a:rPr lang="en-US" sz="2300" dirty="0">
                <a:solidFill>
                  <a:srgbClr val="C00000"/>
                </a:solidFill>
                <a:effectLst/>
              </a:rPr>
              <a:t>HIV infection </a:t>
            </a:r>
            <a:r>
              <a:rPr lang="en-US" sz="2300" dirty="0">
                <a:effectLst/>
              </a:rPr>
              <a:t>and has initiated antiretroviral therapy with tenofovir disoproxil fumarate plus emtricitabine and dolutegravir.</a:t>
            </a:r>
          </a:p>
          <a:p>
            <a:pPr marL="0" indent="0">
              <a:buNone/>
            </a:pPr>
            <a:r>
              <a:rPr lang="en-US" sz="2300" dirty="0">
                <a:effectLst/>
              </a:rPr>
              <a:t>On physical examination, temperature is </a:t>
            </a:r>
            <a:r>
              <a:rPr lang="en-US" sz="2300" dirty="0">
                <a:solidFill>
                  <a:srgbClr val="C00000"/>
                </a:solidFill>
                <a:effectLst/>
              </a:rPr>
              <a:t>39.1 °C</a:t>
            </a:r>
            <a:r>
              <a:rPr lang="en-US" sz="2300" dirty="0">
                <a:effectLst/>
              </a:rPr>
              <a:t> (102.4 °F) and blood pressure is 100/65 mm Hg; other vital signs are normal. Neurologic examination is </a:t>
            </a:r>
            <a:r>
              <a:rPr lang="en-US" sz="2300" dirty="0" err="1">
                <a:effectLst/>
              </a:rPr>
              <a:t>nonfocal</a:t>
            </a:r>
            <a:r>
              <a:rPr lang="en-US" sz="2300" dirty="0">
                <a:effectLst/>
              </a:rPr>
              <a:t>. Photophobia, but no papilledema, is present on funduscopic examination. </a:t>
            </a:r>
            <a:r>
              <a:rPr lang="en-US" sz="2300" dirty="0">
                <a:solidFill>
                  <a:srgbClr val="C00000"/>
                </a:solidFill>
                <a:effectLst/>
              </a:rPr>
              <a:t>Nuchal rigidity </a:t>
            </a:r>
            <a:r>
              <a:rPr lang="en-US" sz="2300" dirty="0">
                <a:effectLst/>
              </a:rPr>
              <a:t>is noted.</a:t>
            </a:r>
          </a:p>
          <a:p>
            <a:pPr marL="0" indent="0">
              <a:buNone/>
            </a:pPr>
            <a:r>
              <a:rPr lang="en-US" sz="2300" dirty="0">
                <a:effectLst/>
              </a:rPr>
              <a:t>Laboratory studies show a </a:t>
            </a:r>
            <a:r>
              <a:rPr lang="en-US" sz="2300" u="none" strike="noStrike" dirty="0">
                <a:effectLst/>
              </a:rPr>
              <a:t>leukocyte count</a:t>
            </a:r>
            <a:r>
              <a:rPr lang="en-US" sz="2300" dirty="0">
                <a:effectLst/>
              </a:rPr>
              <a:t>  of </a:t>
            </a:r>
            <a:r>
              <a:rPr lang="en-US" sz="2300" dirty="0">
                <a:solidFill>
                  <a:srgbClr val="C00000"/>
                </a:solidFill>
                <a:effectLst/>
              </a:rPr>
              <a:t>12,000/µL </a:t>
            </a:r>
            <a:r>
              <a:rPr lang="en-US" sz="2300" dirty="0">
                <a:effectLst/>
              </a:rPr>
              <a:t>(12 × 10</a:t>
            </a:r>
            <a:r>
              <a:rPr lang="en-US" sz="2300" baseline="30000" dirty="0">
                <a:effectLst/>
              </a:rPr>
              <a:t>9</a:t>
            </a:r>
            <a:r>
              <a:rPr lang="en-US" sz="2300" dirty="0">
                <a:effectLst/>
              </a:rPr>
              <a:t>/L). Blood cultures were drawn. </a:t>
            </a:r>
          </a:p>
          <a:p>
            <a:pPr marL="0" indent="0">
              <a:buNone/>
            </a:pPr>
            <a:r>
              <a:rPr lang="en-US" sz="2300" dirty="0">
                <a:effectLst/>
              </a:rPr>
              <a:t>Which of the following is the most appropriate diagnostic test to perform next?</a:t>
            </a:r>
          </a:p>
          <a:p>
            <a:pPr marL="0" indent="0">
              <a:buNone/>
            </a:pPr>
            <a:r>
              <a:rPr lang="en-US" sz="2300" dirty="0">
                <a:effectLst/>
              </a:rPr>
              <a:t>	</a:t>
            </a:r>
            <a:r>
              <a:rPr lang="en-US" sz="1900" dirty="0">
                <a:effectLst/>
              </a:rPr>
              <a:t>A. CT of the head</a:t>
            </a:r>
          </a:p>
          <a:p>
            <a:pPr marL="0" indent="0">
              <a:buNone/>
            </a:pPr>
            <a:r>
              <a:rPr lang="en-US" sz="1900" dirty="0">
                <a:effectLst/>
              </a:rPr>
              <a:t>	B. Lumbar puncture</a:t>
            </a:r>
          </a:p>
          <a:p>
            <a:pPr marL="0" indent="0">
              <a:buNone/>
            </a:pPr>
            <a:r>
              <a:rPr lang="en-US" sz="1900" dirty="0">
                <a:effectLst/>
              </a:rPr>
              <a:t>	C. MRI of the brain</a:t>
            </a:r>
          </a:p>
          <a:p>
            <a:pPr marL="0" indent="0">
              <a:buNone/>
            </a:pPr>
            <a:r>
              <a:rPr lang="en-US" sz="1900" dirty="0"/>
              <a:t>	D. </a:t>
            </a:r>
            <a:r>
              <a:rPr lang="en-US" sz="1900" dirty="0">
                <a:effectLst/>
              </a:rPr>
              <a:t>Serum cryptococcal antigen</a:t>
            </a:r>
          </a:p>
          <a:p>
            <a:endParaRPr lang="en-US" dirty="0"/>
          </a:p>
        </p:txBody>
      </p:sp>
    </p:spTree>
    <p:extLst>
      <p:ext uri="{BB962C8B-B14F-4D97-AF65-F5344CB8AC3E}">
        <p14:creationId xmlns:p14="http://schemas.microsoft.com/office/powerpoint/2010/main" val="3431267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039B2-8C13-6E40-E486-42E80F2234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3BACF3-7C5E-0C59-8951-AB3AE01836EE}"/>
              </a:ext>
            </a:extLst>
          </p:cNvPr>
          <p:cNvSpPr>
            <a:spLocks noGrp="1"/>
          </p:cNvSpPr>
          <p:nvPr>
            <p:ph type="title"/>
          </p:nvPr>
        </p:nvSpPr>
        <p:spPr/>
        <p:txBody>
          <a:bodyPr/>
          <a:lstStyle/>
          <a:p>
            <a:r>
              <a:rPr lang="en-US" dirty="0"/>
              <a:t>Question #7</a:t>
            </a:r>
          </a:p>
        </p:txBody>
      </p:sp>
      <p:sp>
        <p:nvSpPr>
          <p:cNvPr id="3" name="Content Placeholder 2">
            <a:extLst>
              <a:ext uri="{FF2B5EF4-FFF2-40B4-BE49-F238E27FC236}">
                <a16:creationId xmlns:a16="http://schemas.microsoft.com/office/drawing/2014/main" id="{BA859294-0206-15CB-BC98-8F55D0910CF8}"/>
              </a:ext>
            </a:extLst>
          </p:cNvPr>
          <p:cNvSpPr>
            <a:spLocks noGrp="1"/>
          </p:cNvSpPr>
          <p:nvPr>
            <p:ph idx="1"/>
          </p:nvPr>
        </p:nvSpPr>
        <p:spPr/>
        <p:txBody>
          <a:bodyPr>
            <a:normAutofit fontScale="92500" lnSpcReduction="20000"/>
          </a:bodyPr>
          <a:lstStyle/>
          <a:p>
            <a:pPr marL="0" indent="0">
              <a:buNone/>
            </a:pPr>
            <a:r>
              <a:rPr lang="en-US" sz="2300" dirty="0">
                <a:effectLst/>
              </a:rPr>
              <a:t>A 35-year-old man is evaluated in the emergency department for fever, neck stiffness, and photophobia of 2 days' duration. He was recently diagnosed with HIV infection and has initiated antiretroviral therapy with tenofovir disoproxil fumarate plus emtricitabine and dolutegravir.</a:t>
            </a:r>
          </a:p>
          <a:p>
            <a:pPr marL="0" indent="0">
              <a:buNone/>
            </a:pPr>
            <a:r>
              <a:rPr lang="en-US" sz="2300" dirty="0">
                <a:effectLst/>
              </a:rPr>
              <a:t>On physical examination, temperature is 39.1 °C (102.4 °F) and blood pressure is 100/65 mm Hg; other vital signs are normal. Neurologic examination is </a:t>
            </a:r>
            <a:r>
              <a:rPr lang="en-US" sz="2300" dirty="0" err="1">
                <a:effectLst/>
              </a:rPr>
              <a:t>nonfocal</a:t>
            </a:r>
            <a:r>
              <a:rPr lang="en-US" sz="2300" dirty="0">
                <a:effectLst/>
              </a:rPr>
              <a:t>. Photophobia, but no papilledema, is present on funduscopic examination. Nuchal rigidity is noted.</a:t>
            </a:r>
          </a:p>
          <a:p>
            <a:pPr marL="0" indent="0">
              <a:buNone/>
            </a:pPr>
            <a:r>
              <a:rPr lang="en-US" sz="2300" dirty="0">
                <a:effectLst/>
              </a:rPr>
              <a:t>Laboratory studies show a </a:t>
            </a:r>
            <a:r>
              <a:rPr lang="en-US" sz="2300" u="none" strike="noStrike" dirty="0">
                <a:effectLst/>
              </a:rPr>
              <a:t>leukocyte count</a:t>
            </a:r>
            <a:r>
              <a:rPr lang="en-US" sz="2300" dirty="0">
                <a:effectLst/>
              </a:rPr>
              <a:t>  of 12,000/µL (12 × 10</a:t>
            </a:r>
            <a:r>
              <a:rPr lang="en-US" sz="2300" baseline="30000" dirty="0">
                <a:effectLst/>
              </a:rPr>
              <a:t>9</a:t>
            </a:r>
            <a:r>
              <a:rPr lang="en-US" sz="2300" dirty="0">
                <a:effectLst/>
              </a:rPr>
              <a:t>/L). Blood cultures were drawn. </a:t>
            </a:r>
          </a:p>
          <a:p>
            <a:pPr marL="0" indent="0">
              <a:buNone/>
            </a:pPr>
            <a:r>
              <a:rPr lang="en-US" sz="2300" dirty="0">
                <a:effectLst/>
              </a:rPr>
              <a:t>Which of the following is the most appropriate diagnostic test to perform next?</a:t>
            </a:r>
          </a:p>
          <a:p>
            <a:pPr marL="0" indent="0">
              <a:buNone/>
            </a:pPr>
            <a:r>
              <a:rPr lang="en-US" sz="2300" dirty="0">
                <a:effectLst/>
              </a:rPr>
              <a:t>	</a:t>
            </a:r>
            <a:r>
              <a:rPr lang="en-US" sz="1900" b="1" dirty="0">
                <a:solidFill>
                  <a:schemeClr val="accent6"/>
                </a:solidFill>
                <a:effectLst/>
              </a:rPr>
              <a:t>A. CT of the head</a:t>
            </a:r>
          </a:p>
          <a:p>
            <a:pPr marL="0" indent="0">
              <a:buNone/>
            </a:pPr>
            <a:r>
              <a:rPr lang="en-US" sz="1900" dirty="0">
                <a:effectLst/>
              </a:rPr>
              <a:t>	B. Lumbar puncture</a:t>
            </a:r>
          </a:p>
          <a:p>
            <a:pPr marL="0" indent="0">
              <a:buNone/>
            </a:pPr>
            <a:r>
              <a:rPr lang="en-US" sz="1900" dirty="0">
                <a:effectLst/>
              </a:rPr>
              <a:t>	C. MRI of the brain</a:t>
            </a:r>
          </a:p>
          <a:p>
            <a:pPr marL="0" indent="0">
              <a:buNone/>
            </a:pPr>
            <a:r>
              <a:rPr lang="en-US" sz="1900" dirty="0"/>
              <a:t>	D. </a:t>
            </a:r>
            <a:r>
              <a:rPr lang="en-US" sz="1900" dirty="0">
                <a:effectLst/>
              </a:rPr>
              <a:t>Serum cryptococcal antigen</a:t>
            </a:r>
          </a:p>
          <a:p>
            <a:endParaRPr lang="en-US" dirty="0"/>
          </a:p>
        </p:txBody>
      </p:sp>
    </p:spTree>
    <p:extLst>
      <p:ext uri="{BB962C8B-B14F-4D97-AF65-F5344CB8AC3E}">
        <p14:creationId xmlns:p14="http://schemas.microsoft.com/office/powerpoint/2010/main" val="1348763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6EF87-7067-56FB-D1D0-681163353D7D}"/>
              </a:ext>
            </a:extLst>
          </p:cNvPr>
          <p:cNvSpPr>
            <a:spLocks noGrp="1"/>
          </p:cNvSpPr>
          <p:nvPr>
            <p:ph type="title"/>
          </p:nvPr>
        </p:nvSpPr>
        <p:spPr>
          <a:noFill/>
          <a:ln>
            <a:noFill/>
          </a:ln>
        </p:spPr>
        <p:txBody>
          <a:bodyPr>
            <a:noAutofit/>
          </a:bodyPr>
          <a:lstStyle/>
          <a:p>
            <a:r>
              <a:rPr lang="en-US" sz="3200" dirty="0"/>
              <a:t>Perform a head CT before lumbar puncture in a patient with suspected meningitis and clinical features associated with elevated intracranial pressure</a:t>
            </a:r>
          </a:p>
        </p:txBody>
      </p:sp>
      <p:sp>
        <p:nvSpPr>
          <p:cNvPr id="3" name="Content Placeholder 2">
            <a:extLst>
              <a:ext uri="{FF2B5EF4-FFF2-40B4-BE49-F238E27FC236}">
                <a16:creationId xmlns:a16="http://schemas.microsoft.com/office/drawing/2014/main" id="{C5316DED-A30B-7E47-3507-10DAA77060D5}"/>
              </a:ext>
            </a:extLst>
          </p:cNvPr>
          <p:cNvSpPr>
            <a:spLocks noGrp="1"/>
          </p:cNvSpPr>
          <p:nvPr>
            <p:ph sz="half" idx="1"/>
          </p:nvPr>
        </p:nvSpPr>
        <p:spPr/>
        <p:txBody>
          <a:bodyPr>
            <a:normAutofit/>
          </a:bodyPr>
          <a:lstStyle/>
          <a:p>
            <a:r>
              <a:rPr lang="en-US" sz="2400" dirty="0"/>
              <a:t>LP is crucial for dx of meningitis, but in patients with elevated intracranial pressure, concern for brain herniation with withdrawal of CSF</a:t>
            </a:r>
          </a:p>
          <a:p>
            <a:r>
              <a:rPr lang="en-US" sz="2400" dirty="0"/>
              <a:t>Who needs a head CT prior to LP?</a:t>
            </a:r>
          </a:p>
          <a:p>
            <a:pPr lvl="1"/>
            <a:r>
              <a:rPr lang="en-US" sz="2000" dirty="0"/>
              <a:t>Immunocompromised</a:t>
            </a:r>
          </a:p>
          <a:p>
            <a:pPr lvl="1"/>
            <a:r>
              <a:rPr lang="en-US" sz="2000" dirty="0" err="1"/>
              <a:t>Hx</a:t>
            </a:r>
            <a:r>
              <a:rPr lang="en-US" sz="2000" dirty="0"/>
              <a:t> of CNS infection</a:t>
            </a:r>
          </a:p>
          <a:p>
            <a:pPr lvl="1"/>
            <a:r>
              <a:rPr lang="en-US" sz="2000" dirty="0"/>
              <a:t>New-onset seizure</a:t>
            </a:r>
          </a:p>
          <a:p>
            <a:pPr lvl="1"/>
            <a:r>
              <a:rPr lang="en-US" sz="2000" dirty="0"/>
              <a:t>Papilledema</a:t>
            </a:r>
          </a:p>
          <a:p>
            <a:pPr lvl="1"/>
            <a:r>
              <a:rPr lang="en-US" sz="2000" dirty="0"/>
              <a:t>Altered level of consciousness</a:t>
            </a:r>
          </a:p>
          <a:p>
            <a:pPr lvl="1"/>
            <a:r>
              <a:rPr lang="en-US" sz="2000" dirty="0"/>
              <a:t>Focal neurologic deficit</a:t>
            </a:r>
          </a:p>
          <a:p>
            <a:endParaRPr lang="en-US" sz="2400" dirty="0"/>
          </a:p>
        </p:txBody>
      </p:sp>
      <p:pic>
        <p:nvPicPr>
          <p:cNvPr id="3074" name="Picture 2" descr="CT head (Chapter 5) - Radiology for Anaesthesia and Intensive Care">
            <a:extLst>
              <a:ext uri="{FF2B5EF4-FFF2-40B4-BE49-F238E27FC236}">
                <a16:creationId xmlns:a16="http://schemas.microsoft.com/office/drawing/2014/main" id="{E81A0B50-05DF-30E8-4BF3-0512FA3BC54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97054" y="1690688"/>
            <a:ext cx="4343114" cy="4749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835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0AEFF-90CD-6C26-8F26-8E8914FEE8DA}"/>
              </a:ext>
            </a:extLst>
          </p:cNvPr>
          <p:cNvSpPr>
            <a:spLocks noGrp="1"/>
          </p:cNvSpPr>
          <p:nvPr>
            <p:ph type="title"/>
          </p:nvPr>
        </p:nvSpPr>
        <p:spPr/>
        <p:txBody>
          <a:bodyPr/>
          <a:lstStyle/>
          <a:p>
            <a:r>
              <a:rPr lang="en-US" dirty="0"/>
              <a:t>Clinical manifestations of bacterial meningitis</a:t>
            </a:r>
          </a:p>
        </p:txBody>
      </p:sp>
      <p:sp>
        <p:nvSpPr>
          <p:cNvPr id="3" name="Content Placeholder 2">
            <a:extLst>
              <a:ext uri="{FF2B5EF4-FFF2-40B4-BE49-F238E27FC236}">
                <a16:creationId xmlns:a16="http://schemas.microsoft.com/office/drawing/2014/main" id="{E1A03F13-33A2-635F-827E-2EF13DF64876}"/>
              </a:ext>
            </a:extLst>
          </p:cNvPr>
          <p:cNvSpPr>
            <a:spLocks noGrp="1"/>
          </p:cNvSpPr>
          <p:nvPr>
            <p:ph idx="1"/>
          </p:nvPr>
        </p:nvSpPr>
        <p:spPr/>
        <p:txBody>
          <a:bodyPr>
            <a:normAutofit/>
          </a:bodyPr>
          <a:lstStyle/>
          <a:p>
            <a:r>
              <a:rPr lang="en-US" dirty="0"/>
              <a:t>Classic triad: fever, nuchal rigidity and altered mental status in 40%</a:t>
            </a:r>
          </a:p>
          <a:p>
            <a:r>
              <a:rPr lang="en-US" dirty="0"/>
              <a:t>95% will have 2 of 4: HA, fever, stiff neck, and altered mental status</a:t>
            </a:r>
          </a:p>
          <a:p>
            <a:r>
              <a:rPr lang="en-US" dirty="0"/>
              <a:t>Most common clinical features:</a:t>
            </a:r>
          </a:p>
          <a:p>
            <a:pPr lvl="1"/>
            <a:r>
              <a:rPr lang="en-US" dirty="0"/>
              <a:t>Headache (84%)</a:t>
            </a:r>
          </a:p>
          <a:p>
            <a:pPr lvl="1"/>
            <a:r>
              <a:rPr lang="en-US" dirty="0"/>
              <a:t>Fever &gt;38˚C (74%)</a:t>
            </a:r>
          </a:p>
          <a:p>
            <a:pPr lvl="1"/>
            <a:r>
              <a:rPr lang="en-US" dirty="0"/>
              <a:t>Stiff neck (74%)</a:t>
            </a:r>
          </a:p>
          <a:p>
            <a:pPr lvl="1"/>
            <a:r>
              <a:rPr lang="en-US" dirty="0"/>
              <a:t>GCS &lt;14 (71%)</a:t>
            </a:r>
          </a:p>
          <a:p>
            <a:pPr lvl="1"/>
            <a:r>
              <a:rPr lang="en-US" dirty="0"/>
              <a:t>Nausea (62%)</a:t>
            </a:r>
          </a:p>
        </p:txBody>
      </p:sp>
      <p:sp>
        <p:nvSpPr>
          <p:cNvPr id="4" name="TextBox 3">
            <a:extLst>
              <a:ext uri="{FF2B5EF4-FFF2-40B4-BE49-F238E27FC236}">
                <a16:creationId xmlns:a16="http://schemas.microsoft.com/office/drawing/2014/main" id="{1FBB6FAB-8C9F-C67D-2F21-A2C90CFBFA0B}"/>
              </a:ext>
            </a:extLst>
          </p:cNvPr>
          <p:cNvSpPr txBox="1"/>
          <p:nvPr/>
        </p:nvSpPr>
        <p:spPr>
          <a:xfrm>
            <a:off x="8826335" y="5942568"/>
            <a:ext cx="3365665" cy="738664"/>
          </a:xfrm>
          <a:prstGeom prst="rect">
            <a:avLst/>
          </a:prstGeom>
          <a:noFill/>
        </p:spPr>
        <p:txBody>
          <a:bodyPr wrap="square" rtlCol="0">
            <a:spAutoFit/>
          </a:bodyPr>
          <a:lstStyle/>
          <a:p>
            <a:r>
              <a:rPr lang="en-US" sz="1400" dirty="0"/>
              <a:t>[1] NEJM 2004; 351: 1849</a:t>
            </a:r>
          </a:p>
          <a:p>
            <a:r>
              <a:rPr lang="en-US" sz="1400" dirty="0"/>
              <a:t>[2] Lancet ID 2016; 16: 339</a:t>
            </a:r>
          </a:p>
          <a:p>
            <a:r>
              <a:rPr lang="en-US" sz="1400" dirty="0"/>
              <a:t>[3] Ann Intern Med 1998; 129: 862</a:t>
            </a:r>
          </a:p>
        </p:txBody>
      </p:sp>
    </p:spTree>
    <p:extLst>
      <p:ext uri="{BB962C8B-B14F-4D97-AF65-F5344CB8AC3E}">
        <p14:creationId xmlns:p14="http://schemas.microsoft.com/office/powerpoint/2010/main" val="3829720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AA0B13D-FB5A-48D0-DD1E-7FB8FD54C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988" y="0"/>
            <a:ext cx="85804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192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345A9-94B1-5541-7AB2-A41AEAF1DA80}"/>
              </a:ext>
            </a:extLst>
          </p:cNvPr>
          <p:cNvSpPr>
            <a:spLocks noGrp="1"/>
          </p:cNvSpPr>
          <p:nvPr>
            <p:ph type="title"/>
          </p:nvPr>
        </p:nvSpPr>
        <p:spPr/>
        <p:txBody>
          <a:bodyPr/>
          <a:lstStyle/>
          <a:p>
            <a:r>
              <a:rPr lang="en-US" dirty="0"/>
              <a:t>Antibiotic administration prior to LP</a:t>
            </a:r>
          </a:p>
        </p:txBody>
      </p:sp>
      <p:pic>
        <p:nvPicPr>
          <p:cNvPr id="5" name="Content Placeholder 4">
            <a:extLst>
              <a:ext uri="{FF2B5EF4-FFF2-40B4-BE49-F238E27FC236}">
                <a16:creationId xmlns:a16="http://schemas.microsoft.com/office/drawing/2014/main" id="{8D5D065A-6A94-2744-285D-0A34DEEDE7EC}"/>
              </a:ext>
            </a:extLst>
          </p:cNvPr>
          <p:cNvPicPr>
            <a:picLocks noGrp="1" noChangeAspect="1"/>
          </p:cNvPicPr>
          <p:nvPr>
            <p:ph sz="half" idx="1"/>
          </p:nvPr>
        </p:nvPicPr>
        <p:blipFill rotWithShape="1">
          <a:blip r:embed="rId3"/>
          <a:srcRect l="49031" b="69025"/>
          <a:stretch/>
        </p:blipFill>
        <p:spPr>
          <a:xfrm>
            <a:off x="0" y="1376112"/>
            <a:ext cx="5482390" cy="1260178"/>
          </a:xfrm>
          <a:prstGeom prst="rect">
            <a:avLst/>
          </a:prstGeom>
        </p:spPr>
      </p:pic>
      <p:sp>
        <p:nvSpPr>
          <p:cNvPr id="4" name="Content Placeholder 3">
            <a:extLst>
              <a:ext uri="{FF2B5EF4-FFF2-40B4-BE49-F238E27FC236}">
                <a16:creationId xmlns:a16="http://schemas.microsoft.com/office/drawing/2014/main" id="{97CF87C4-407F-F101-31DE-79919B2B6941}"/>
              </a:ext>
            </a:extLst>
          </p:cNvPr>
          <p:cNvSpPr>
            <a:spLocks noGrp="1"/>
          </p:cNvSpPr>
          <p:nvPr>
            <p:ph sz="half" idx="2"/>
          </p:nvPr>
        </p:nvSpPr>
        <p:spPr>
          <a:xfrm>
            <a:off x="838200" y="3882189"/>
            <a:ext cx="5181600" cy="1973931"/>
          </a:xfrm>
        </p:spPr>
        <p:txBody>
          <a:bodyPr>
            <a:normAutofit fontScale="92500"/>
          </a:bodyPr>
          <a:lstStyle/>
          <a:p>
            <a:r>
              <a:rPr lang="en-US" dirty="0"/>
              <a:t>Antimicrobial therapy prior to LP decreases CSF culture sensitivity from 66.1% to 48.5%</a:t>
            </a:r>
          </a:p>
          <a:p>
            <a:pPr lvl="1"/>
            <a:r>
              <a:rPr lang="en-US" dirty="0"/>
              <a:t>Blood cultures</a:t>
            </a:r>
          </a:p>
          <a:p>
            <a:pPr lvl="1"/>
            <a:r>
              <a:rPr lang="en-US" dirty="0"/>
              <a:t>Multiplex PCR in CSF</a:t>
            </a:r>
          </a:p>
        </p:txBody>
      </p:sp>
      <p:pic>
        <p:nvPicPr>
          <p:cNvPr id="6" name="Picture 5">
            <a:extLst>
              <a:ext uri="{FF2B5EF4-FFF2-40B4-BE49-F238E27FC236}">
                <a16:creationId xmlns:a16="http://schemas.microsoft.com/office/drawing/2014/main" id="{A6345907-E637-5ADF-356B-C9BD2BB79256}"/>
              </a:ext>
            </a:extLst>
          </p:cNvPr>
          <p:cNvPicPr>
            <a:picLocks noChangeAspect="1"/>
          </p:cNvPicPr>
          <p:nvPr/>
        </p:nvPicPr>
        <p:blipFill rotWithShape="1">
          <a:blip r:embed="rId3"/>
          <a:srcRect l="3967" t="32809" r="52182" b="26784"/>
          <a:stretch/>
        </p:blipFill>
        <p:spPr>
          <a:xfrm>
            <a:off x="838200" y="2467742"/>
            <a:ext cx="3224463" cy="1123829"/>
          </a:xfrm>
          <a:prstGeom prst="rect">
            <a:avLst/>
          </a:prstGeom>
        </p:spPr>
      </p:pic>
      <p:sp>
        <p:nvSpPr>
          <p:cNvPr id="7" name="TextBox 6">
            <a:extLst>
              <a:ext uri="{FF2B5EF4-FFF2-40B4-BE49-F238E27FC236}">
                <a16:creationId xmlns:a16="http://schemas.microsoft.com/office/drawing/2014/main" id="{8506ACA0-1968-F67C-2D8A-DF851E3E7B19}"/>
              </a:ext>
            </a:extLst>
          </p:cNvPr>
          <p:cNvSpPr txBox="1"/>
          <p:nvPr/>
        </p:nvSpPr>
        <p:spPr>
          <a:xfrm>
            <a:off x="6336632" y="1844842"/>
            <a:ext cx="5053263"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t>Antibiotic administration has minimal effects on chemistry and cytology findings</a:t>
            </a:r>
          </a:p>
        </p:txBody>
      </p:sp>
    </p:spTree>
    <p:extLst>
      <p:ext uri="{BB962C8B-B14F-4D97-AF65-F5344CB8AC3E}">
        <p14:creationId xmlns:p14="http://schemas.microsoft.com/office/powerpoint/2010/main" val="1192398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13D7F3-45BE-8872-B960-AB888D47CBD3}"/>
              </a:ext>
            </a:extLst>
          </p:cNvPr>
          <p:cNvSpPr>
            <a:spLocks noGrp="1"/>
          </p:cNvSpPr>
          <p:nvPr>
            <p:ph type="title"/>
          </p:nvPr>
        </p:nvSpPr>
        <p:spPr/>
        <p:txBody>
          <a:bodyPr/>
          <a:lstStyle/>
          <a:p>
            <a:r>
              <a:rPr lang="en-US" dirty="0"/>
              <a:t>Prevent Lyme disease</a:t>
            </a:r>
          </a:p>
        </p:txBody>
      </p:sp>
      <p:sp>
        <p:nvSpPr>
          <p:cNvPr id="5" name="Content Placeholder 4">
            <a:extLst>
              <a:ext uri="{FF2B5EF4-FFF2-40B4-BE49-F238E27FC236}">
                <a16:creationId xmlns:a16="http://schemas.microsoft.com/office/drawing/2014/main" id="{50CE3DFB-C764-9601-D72A-C8B928670E37}"/>
              </a:ext>
            </a:extLst>
          </p:cNvPr>
          <p:cNvSpPr>
            <a:spLocks noGrp="1"/>
          </p:cNvSpPr>
          <p:nvPr>
            <p:ph sz="half" idx="1"/>
          </p:nvPr>
        </p:nvSpPr>
        <p:spPr/>
        <p:txBody>
          <a:bodyPr>
            <a:normAutofit fontScale="92500" lnSpcReduction="10000"/>
          </a:bodyPr>
          <a:lstStyle/>
          <a:p>
            <a:r>
              <a:rPr lang="en-US" sz="2400" dirty="0"/>
              <a:t>Tick-borne infection caused by the spirochete </a:t>
            </a:r>
            <a:r>
              <a:rPr lang="en-US" sz="2400" i="1" dirty="0"/>
              <a:t>Borrelia burgdorferi</a:t>
            </a:r>
            <a:r>
              <a:rPr lang="en-US" sz="2400" dirty="0"/>
              <a:t>, which is transmitted through an </a:t>
            </a:r>
            <a:r>
              <a:rPr lang="en-US" sz="2400" i="1" dirty="0"/>
              <a:t>Ixodes scapularis</a:t>
            </a:r>
            <a:r>
              <a:rPr lang="en-US" sz="2400" dirty="0"/>
              <a:t> (blacklegged deer tick) bite</a:t>
            </a:r>
          </a:p>
          <a:p>
            <a:r>
              <a:rPr lang="en-US" sz="2400" dirty="0"/>
              <a:t>Most common vector-borne infection in the United States</a:t>
            </a:r>
          </a:p>
        </p:txBody>
      </p:sp>
      <p:sp>
        <p:nvSpPr>
          <p:cNvPr id="6" name="Content Placeholder 5">
            <a:extLst>
              <a:ext uri="{FF2B5EF4-FFF2-40B4-BE49-F238E27FC236}">
                <a16:creationId xmlns:a16="http://schemas.microsoft.com/office/drawing/2014/main" id="{817F0AA5-31F0-BD5A-9C79-13B4AE7D9510}"/>
              </a:ext>
            </a:extLst>
          </p:cNvPr>
          <p:cNvSpPr>
            <a:spLocks noGrp="1"/>
          </p:cNvSpPr>
          <p:nvPr>
            <p:ph sz="half" idx="2"/>
          </p:nvPr>
        </p:nvSpPr>
        <p:spPr/>
        <p:txBody>
          <a:bodyPr>
            <a:normAutofit fontScale="92500" lnSpcReduction="10000"/>
          </a:bodyPr>
          <a:lstStyle/>
          <a:p>
            <a:r>
              <a:rPr lang="en-US" sz="2600" dirty="0"/>
              <a:t>Antibiotics to prevent Lyme disease after a tick bite are recommended if the following conditions are met:</a:t>
            </a:r>
          </a:p>
          <a:p>
            <a:pPr lvl="1"/>
            <a:r>
              <a:rPr lang="en-US" sz="2100" dirty="0"/>
              <a:t>The tick can be </a:t>
            </a:r>
            <a:r>
              <a:rPr lang="en-US" sz="2100" b="1" dirty="0">
                <a:solidFill>
                  <a:srgbClr val="C00000"/>
                </a:solidFill>
              </a:rPr>
              <a:t>reliably identified as a blacklegged tick</a:t>
            </a:r>
          </a:p>
          <a:p>
            <a:pPr lvl="1"/>
            <a:r>
              <a:rPr lang="en-US" sz="2100" b="1" dirty="0">
                <a:solidFill>
                  <a:srgbClr val="C00000"/>
                </a:solidFill>
              </a:rPr>
              <a:t>Antibiotics can be given within 72 hours of the bite</a:t>
            </a:r>
          </a:p>
          <a:p>
            <a:pPr lvl="1"/>
            <a:r>
              <a:rPr lang="en-US" sz="2100" dirty="0"/>
              <a:t>The tick was </a:t>
            </a:r>
            <a:r>
              <a:rPr lang="en-US" sz="2100" b="1" dirty="0">
                <a:solidFill>
                  <a:srgbClr val="C00000"/>
                </a:solidFill>
              </a:rPr>
              <a:t>attached for at least 36 hours</a:t>
            </a:r>
            <a:r>
              <a:rPr lang="en-US" sz="2100" b="1" dirty="0"/>
              <a:t> </a:t>
            </a:r>
            <a:r>
              <a:rPr lang="en-US" sz="2100" dirty="0"/>
              <a:t>(transmission of Lyme disease is unlikely if the tick is attached for &lt;36 hours)</a:t>
            </a:r>
          </a:p>
          <a:p>
            <a:pPr lvl="1"/>
            <a:r>
              <a:rPr lang="en-US" sz="2100" dirty="0"/>
              <a:t>The tick bite occurred in a </a:t>
            </a:r>
            <a:r>
              <a:rPr lang="en-US" sz="2100" b="1" dirty="0">
                <a:solidFill>
                  <a:srgbClr val="C00000"/>
                </a:solidFill>
              </a:rPr>
              <a:t>Lyme-endemic area </a:t>
            </a:r>
            <a:r>
              <a:rPr lang="en-US" sz="2100" dirty="0"/>
              <a:t>where </a:t>
            </a:r>
            <a:r>
              <a:rPr lang="en-US" sz="2100" i="1" dirty="0"/>
              <a:t>B. burgdorferi</a:t>
            </a:r>
            <a:r>
              <a:rPr lang="en-US" sz="2100" dirty="0"/>
              <a:t> prevalence exceeds 20% (Northeast, mid-Atlantic, upper Midwest)</a:t>
            </a:r>
          </a:p>
          <a:p>
            <a:endParaRPr lang="en-US" dirty="0"/>
          </a:p>
        </p:txBody>
      </p:sp>
      <p:pic>
        <p:nvPicPr>
          <p:cNvPr id="1026" name="Picture 2">
            <a:extLst>
              <a:ext uri="{FF2B5EF4-FFF2-40B4-BE49-F238E27FC236}">
                <a16:creationId xmlns:a16="http://schemas.microsoft.com/office/drawing/2014/main" id="{3971C8CA-A5FF-E68A-16E6-91D64C901D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327" y="3842507"/>
            <a:ext cx="3446584" cy="290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70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66989-3D4F-5B41-2187-36F5878C4D57}"/>
              </a:ext>
            </a:extLst>
          </p:cNvPr>
          <p:cNvSpPr>
            <a:spLocks noGrp="1"/>
          </p:cNvSpPr>
          <p:nvPr>
            <p:ph type="title"/>
          </p:nvPr>
        </p:nvSpPr>
        <p:spPr/>
        <p:txBody>
          <a:bodyPr/>
          <a:lstStyle/>
          <a:p>
            <a:r>
              <a:rPr lang="en-US" dirty="0"/>
              <a:t>Question #8</a:t>
            </a:r>
          </a:p>
        </p:txBody>
      </p:sp>
      <p:sp>
        <p:nvSpPr>
          <p:cNvPr id="3" name="Content Placeholder 2">
            <a:extLst>
              <a:ext uri="{FF2B5EF4-FFF2-40B4-BE49-F238E27FC236}">
                <a16:creationId xmlns:a16="http://schemas.microsoft.com/office/drawing/2014/main" id="{A9489B38-1798-28EB-65A5-123C8C4F07C1}"/>
              </a:ext>
            </a:extLst>
          </p:cNvPr>
          <p:cNvSpPr>
            <a:spLocks noGrp="1"/>
          </p:cNvSpPr>
          <p:nvPr>
            <p:ph idx="1"/>
          </p:nvPr>
        </p:nvSpPr>
        <p:spPr/>
        <p:txBody>
          <a:bodyPr>
            <a:normAutofit lnSpcReduction="10000"/>
          </a:bodyPr>
          <a:lstStyle/>
          <a:p>
            <a:pPr marL="0" indent="0">
              <a:buNone/>
            </a:pPr>
            <a:r>
              <a:rPr lang="en-US" sz="2100" dirty="0">
                <a:effectLst/>
              </a:rPr>
              <a:t>A 48-year-old man is evaluated for </a:t>
            </a:r>
            <a:r>
              <a:rPr lang="en-US" sz="2100" dirty="0">
                <a:solidFill>
                  <a:srgbClr val="C00000"/>
                </a:solidFill>
                <a:effectLst/>
              </a:rPr>
              <a:t>persistent calf pain after being bitten by a large dog 2 days ago</a:t>
            </a:r>
            <a:r>
              <a:rPr lang="en-US" sz="2100" dirty="0">
                <a:effectLst/>
              </a:rPr>
              <a:t>. Medical history is significant for </a:t>
            </a:r>
            <a:r>
              <a:rPr lang="en-US" sz="2100" dirty="0">
                <a:solidFill>
                  <a:srgbClr val="C00000"/>
                </a:solidFill>
                <a:effectLst/>
              </a:rPr>
              <a:t>alcoholic cirrhosis</a:t>
            </a:r>
            <a:r>
              <a:rPr lang="en-US" sz="2100" dirty="0">
                <a:effectLst/>
              </a:rPr>
              <a:t>. Medications are furosemide, spironolactone, propranolol, and lactulose.</a:t>
            </a:r>
          </a:p>
          <a:p>
            <a:pPr marL="0" indent="0">
              <a:buNone/>
            </a:pPr>
            <a:r>
              <a:rPr lang="en-US" sz="2100" dirty="0">
                <a:effectLst/>
              </a:rPr>
              <a:t>On physical examination, vital signs are normal. </a:t>
            </a:r>
            <a:r>
              <a:rPr lang="en-US" sz="2100" dirty="0">
                <a:solidFill>
                  <a:srgbClr val="C00000"/>
                </a:solidFill>
                <a:effectLst/>
              </a:rPr>
              <a:t>Two 1-cm puncture wounds </a:t>
            </a:r>
            <a:r>
              <a:rPr lang="en-US" sz="2100" dirty="0">
                <a:effectLst/>
              </a:rPr>
              <a:t>are located on the right calf </a:t>
            </a:r>
            <a:r>
              <a:rPr lang="en-US" sz="2100" dirty="0">
                <a:solidFill>
                  <a:srgbClr val="C00000"/>
                </a:solidFill>
                <a:effectLst/>
              </a:rPr>
              <a:t>without associated edema, spreading erythema, induration, or purulence</a:t>
            </a:r>
            <a:r>
              <a:rPr lang="en-US" sz="2100" dirty="0">
                <a:effectLst/>
              </a:rPr>
              <a:t>. Apart from scattered spider </a:t>
            </a:r>
            <a:r>
              <a:rPr lang="en-US" sz="2100" dirty="0" err="1">
                <a:effectLst/>
              </a:rPr>
              <a:t>angiomata</a:t>
            </a:r>
            <a:r>
              <a:rPr lang="en-US" sz="2100" dirty="0">
                <a:effectLst/>
              </a:rPr>
              <a:t>, the remainder of the examination is unremarkable.</a:t>
            </a:r>
          </a:p>
          <a:p>
            <a:pPr marL="0" indent="0">
              <a:buNone/>
            </a:pPr>
            <a:r>
              <a:rPr lang="en-US" sz="2100" dirty="0">
                <a:effectLst/>
              </a:rPr>
              <a:t>Doppler ultrasonography of the right lower extremity shows no abscess or deep venous thrombosis.</a:t>
            </a:r>
          </a:p>
          <a:p>
            <a:pPr marL="0" indent="0">
              <a:buNone/>
            </a:pPr>
            <a:r>
              <a:rPr lang="en-US" sz="2100" dirty="0">
                <a:effectLst/>
              </a:rPr>
              <a:t>Which of the following is the most appropriate treatment measure?</a:t>
            </a:r>
          </a:p>
          <a:p>
            <a:pPr marL="0" indent="0">
              <a:buNone/>
            </a:pPr>
            <a:r>
              <a:rPr lang="en-US" sz="2100" dirty="0">
                <a:effectLst/>
              </a:rPr>
              <a:t>	</a:t>
            </a:r>
            <a:r>
              <a:rPr lang="en-US" sz="1800" dirty="0">
                <a:effectLst/>
              </a:rPr>
              <a:t>A. 3-day course of amoxicillin-clavulanate</a:t>
            </a:r>
          </a:p>
          <a:p>
            <a:pPr marL="0" indent="0">
              <a:buNone/>
            </a:pPr>
            <a:r>
              <a:rPr lang="en-US" sz="1800" dirty="0">
                <a:effectLst/>
              </a:rPr>
              <a:t>	B. 10-day course of amoxicillin-clavulanate</a:t>
            </a:r>
          </a:p>
          <a:p>
            <a:pPr marL="0" indent="0">
              <a:buNone/>
            </a:pPr>
            <a:r>
              <a:rPr lang="en-US" sz="1800" dirty="0">
                <a:effectLst/>
              </a:rPr>
              <a:t>	C. 5-day course of ciprofloxacin</a:t>
            </a:r>
          </a:p>
          <a:p>
            <a:pPr marL="0" indent="0">
              <a:buNone/>
            </a:pPr>
            <a:r>
              <a:rPr lang="en-US" sz="1800" dirty="0">
                <a:effectLst/>
              </a:rPr>
              <a:t>	D. Observation</a:t>
            </a:r>
          </a:p>
          <a:p>
            <a:endParaRPr lang="en-US" dirty="0"/>
          </a:p>
        </p:txBody>
      </p:sp>
    </p:spTree>
    <p:extLst>
      <p:ext uri="{BB962C8B-B14F-4D97-AF65-F5344CB8AC3E}">
        <p14:creationId xmlns:p14="http://schemas.microsoft.com/office/powerpoint/2010/main" val="3367636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0E4F1-10E4-CD48-762E-93030E98E8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61E39D-D990-E376-535D-8ECAA0A09EC1}"/>
              </a:ext>
            </a:extLst>
          </p:cNvPr>
          <p:cNvSpPr>
            <a:spLocks noGrp="1"/>
          </p:cNvSpPr>
          <p:nvPr>
            <p:ph type="title"/>
          </p:nvPr>
        </p:nvSpPr>
        <p:spPr/>
        <p:txBody>
          <a:bodyPr/>
          <a:lstStyle/>
          <a:p>
            <a:r>
              <a:rPr lang="en-US" dirty="0"/>
              <a:t>Question #8</a:t>
            </a:r>
          </a:p>
        </p:txBody>
      </p:sp>
      <p:sp>
        <p:nvSpPr>
          <p:cNvPr id="3" name="Content Placeholder 2">
            <a:extLst>
              <a:ext uri="{FF2B5EF4-FFF2-40B4-BE49-F238E27FC236}">
                <a16:creationId xmlns:a16="http://schemas.microsoft.com/office/drawing/2014/main" id="{861EFD6A-0842-C300-B291-2F39E638686A}"/>
              </a:ext>
            </a:extLst>
          </p:cNvPr>
          <p:cNvSpPr>
            <a:spLocks noGrp="1"/>
          </p:cNvSpPr>
          <p:nvPr>
            <p:ph idx="1"/>
          </p:nvPr>
        </p:nvSpPr>
        <p:spPr/>
        <p:txBody>
          <a:bodyPr>
            <a:normAutofit lnSpcReduction="10000"/>
          </a:bodyPr>
          <a:lstStyle/>
          <a:p>
            <a:pPr marL="0" indent="0">
              <a:buNone/>
            </a:pPr>
            <a:r>
              <a:rPr lang="en-US" sz="2100" dirty="0">
                <a:effectLst/>
              </a:rPr>
              <a:t>A 48-year-old man is evaluated for persistent calf pain after being bitten by a large dog 2 days ago. Medical history is significant for alcoholic cirrhosis. Medications are furosemide, spironolactone, propranolol, and lactulose.</a:t>
            </a:r>
          </a:p>
          <a:p>
            <a:pPr marL="0" indent="0">
              <a:buNone/>
            </a:pPr>
            <a:r>
              <a:rPr lang="en-US" sz="2100" dirty="0">
                <a:effectLst/>
              </a:rPr>
              <a:t>On physical examination, vital signs are normal. Two 1-cm puncture wounds are located on the right calf without associated edema, spreading erythema, induration, or purulence. Apart from scattered spider </a:t>
            </a:r>
            <a:r>
              <a:rPr lang="en-US" sz="2100" dirty="0" err="1">
                <a:effectLst/>
              </a:rPr>
              <a:t>angiomata</a:t>
            </a:r>
            <a:r>
              <a:rPr lang="en-US" sz="2100" dirty="0">
                <a:effectLst/>
              </a:rPr>
              <a:t>, the remainder of the examination is unremarkable.</a:t>
            </a:r>
          </a:p>
          <a:p>
            <a:pPr marL="0" indent="0">
              <a:buNone/>
            </a:pPr>
            <a:r>
              <a:rPr lang="en-US" sz="2100" dirty="0">
                <a:effectLst/>
              </a:rPr>
              <a:t>Doppler ultrasonography of the right lower extremity shows no abscess or deep venous thrombosis.</a:t>
            </a:r>
          </a:p>
          <a:p>
            <a:pPr marL="0" indent="0">
              <a:buNone/>
            </a:pPr>
            <a:r>
              <a:rPr lang="en-US" sz="2100" dirty="0">
                <a:effectLst/>
              </a:rPr>
              <a:t>Which of the following is the most appropriate treatment measure?</a:t>
            </a:r>
          </a:p>
          <a:p>
            <a:pPr marL="0" indent="0">
              <a:buNone/>
            </a:pPr>
            <a:r>
              <a:rPr lang="en-US" sz="2100" dirty="0">
                <a:effectLst/>
              </a:rPr>
              <a:t>	</a:t>
            </a:r>
            <a:r>
              <a:rPr lang="en-US" sz="1800" b="1" dirty="0">
                <a:solidFill>
                  <a:schemeClr val="accent6"/>
                </a:solidFill>
                <a:effectLst/>
              </a:rPr>
              <a:t>A. 3-day course of amoxicillin-clavulanate</a:t>
            </a:r>
          </a:p>
          <a:p>
            <a:pPr marL="0" indent="0">
              <a:buNone/>
            </a:pPr>
            <a:r>
              <a:rPr lang="en-US" sz="1800" dirty="0">
                <a:effectLst/>
              </a:rPr>
              <a:t>	B. 10-day course of amoxicillin-clavulanate</a:t>
            </a:r>
          </a:p>
          <a:p>
            <a:pPr marL="0" indent="0">
              <a:buNone/>
            </a:pPr>
            <a:r>
              <a:rPr lang="en-US" sz="1800" dirty="0">
                <a:effectLst/>
              </a:rPr>
              <a:t>	C. 5-day course of ciprofloxacin</a:t>
            </a:r>
          </a:p>
          <a:p>
            <a:pPr marL="0" indent="0">
              <a:buNone/>
            </a:pPr>
            <a:r>
              <a:rPr lang="en-US" sz="1800" dirty="0">
                <a:effectLst/>
              </a:rPr>
              <a:t>	D. Observation</a:t>
            </a:r>
          </a:p>
          <a:p>
            <a:endParaRPr lang="en-US" dirty="0"/>
          </a:p>
        </p:txBody>
      </p:sp>
    </p:spTree>
    <p:extLst>
      <p:ext uri="{BB962C8B-B14F-4D97-AF65-F5344CB8AC3E}">
        <p14:creationId xmlns:p14="http://schemas.microsoft.com/office/powerpoint/2010/main" val="4227803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EEFB5-1395-39C6-5E4F-DC6FA8D15D24}"/>
              </a:ext>
            </a:extLst>
          </p:cNvPr>
          <p:cNvSpPr>
            <a:spLocks noGrp="1"/>
          </p:cNvSpPr>
          <p:nvPr>
            <p:ph type="title"/>
          </p:nvPr>
        </p:nvSpPr>
        <p:spPr/>
        <p:txBody>
          <a:bodyPr/>
          <a:lstStyle/>
          <a:p>
            <a:r>
              <a:rPr lang="en-US" dirty="0"/>
              <a:t>Treat an animal bite with prophylactic antibiotics in an immunocompromised patient</a:t>
            </a:r>
          </a:p>
        </p:txBody>
      </p:sp>
      <p:sp>
        <p:nvSpPr>
          <p:cNvPr id="3" name="Content Placeholder 2">
            <a:extLst>
              <a:ext uri="{FF2B5EF4-FFF2-40B4-BE49-F238E27FC236}">
                <a16:creationId xmlns:a16="http://schemas.microsoft.com/office/drawing/2014/main" id="{7FEE6017-2719-C219-2D01-31978ADDA3E1}"/>
              </a:ext>
            </a:extLst>
          </p:cNvPr>
          <p:cNvSpPr>
            <a:spLocks noGrp="1"/>
          </p:cNvSpPr>
          <p:nvPr>
            <p:ph sz="half" idx="1"/>
          </p:nvPr>
        </p:nvSpPr>
        <p:spPr/>
        <p:txBody>
          <a:bodyPr>
            <a:normAutofit/>
          </a:bodyPr>
          <a:lstStyle/>
          <a:p>
            <a:r>
              <a:rPr lang="en-US" dirty="0"/>
              <a:t>Wound infection occurs in ~20% of patients following an animal bite</a:t>
            </a:r>
          </a:p>
          <a:p>
            <a:r>
              <a:rPr lang="en-US" dirty="0"/>
              <a:t>Pasteurella, </a:t>
            </a:r>
            <a:r>
              <a:rPr lang="en-US" dirty="0" err="1"/>
              <a:t>Capnocytophaga</a:t>
            </a:r>
            <a:r>
              <a:rPr lang="en-US" dirty="0"/>
              <a:t>, anaerobes, Strep, Staph </a:t>
            </a:r>
          </a:p>
          <a:p>
            <a:endParaRPr lang="en-US" dirty="0"/>
          </a:p>
          <a:p>
            <a:endParaRPr lang="en-US" dirty="0"/>
          </a:p>
        </p:txBody>
      </p:sp>
      <p:sp>
        <p:nvSpPr>
          <p:cNvPr id="7" name="Content Placeholder 6">
            <a:extLst>
              <a:ext uri="{FF2B5EF4-FFF2-40B4-BE49-F238E27FC236}">
                <a16:creationId xmlns:a16="http://schemas.microsoft.com/office/drawing/2014/main" id="{257ABACD-4BCA-FDAD-44B5-57EA8D73302A}"/>
              </a:ext>
            </a:extLst>
          </p:cNvPr>
          <p:cNvSpPr>
            <a:spLocks noGrp="1"/>
          </p:cNvSpPr>
          <p:nvPr>
            <p:ph sz="half" idx="2"/>
          </p:nvPr>
        </p:nvSpPr>
        <p:spPr/>
        <p:txBody>
          <a:bodyPr>
            <a:normAutofit/>
          </a:bodyPr>
          <a:lstStyle/>
          <a:p>
            <a:r>
              <a:rPr lang="en-US" dirty="0"/>
              <a:t>Who should get antimicrobial prophylaxis?</a:t>
            </a:r>
          </a:p>
          <a:p>
            <a:pPr lvl="1"/>
            <a:r>
              <a:rPr lang="en-US" dirty="0"/>
              <a:t>Severe injuries (deep puncture wounds, crush injuries, face, hands, joints)</a:t>
            </a:r>
          </a:p>
          <a:p>
            <a:pPr lvl="1"/>
            <a:r>
              <a:rPr lang="en-US" dirty="0"/>
              <a:t>Underlying conditions that impair wound healing</a:t>
            </a:r>
          </a:p>
          <a:p>
            <a:pPr lvl="2"/>
            <a:r>
              <a:rPr lang="en-US" dirty="0"/>
              <a:t>Immunocompromise</a:t>
            </a:r>
          </a:p>
          <a:p>
            <a:pPr lvl="2"/>
            <a:r>
              <a:rPr lang="en-US" dirty="0"/>
              <a:t>Advanced liver disease</a:t>
            </a:r>
          </a:p>
          <a:p>
            <a:pPr lvl="2"/>
            <a:r>
              <a:rPr lang="en-US" dirty="0"/>
              <a:t>Asplenia</a:t>
            </a:r>
          </a:p>
          <a:p>
            <a:pPr lvl="2"/>
            <a:r>
              <a:rPr lang="en-US" dirty="0"/>
              <a:t>Chronic edema</a:t>
            </a:r>
          </a:p>
          <a:p>
            <a:endParaRPr lang="en-US" dirty="0"/>
          </a:p>
          <a:p>
            <a:endParaRPr lang="en-US" dirty="0"/>
          </a:p>
        </p:txBody>
      </p:sp>
      <p:sp>
        <p:nvSpPr>
          <p:cNvPr id="5" name="TextBox 4">
            <a:extLst>
              <a:ext uri="{FF2B5EF4-FFF2-40B4-BE49-F238E27FC236}">
                <a16:creationId xmlns:a16="http://schemas.microsoft.com/office/drawing/2014/main" id="{CB9825A0-18DC-AC6C-7B2A-A82B987178D2}"/>
              </a:ext>
            </a:extLst>
          </p:cNvPr>
          <p:cNvSpPr txBox="1"/>
          <p:nvPr/>
        </p:nvSpPr>
        <p:spPr>
          <a:xfrm>
            <a:off x="1363578" y="2618581"/>
            <a:ext cx="8726906" cy="646331"/>
          </a:xfrm>
          <a:prstGeom prst="rect">
            <a:avLst/>
          </a:prstGeom>
          <a:noFill/>
        </p:spPr>
        <p:txBody>
          <a:bodyPr wrap="square">
            <a:spAutoFit/>
          </a:bodyPr>
          <a:lstStyle/>
          <a:p>
            <a:br>
              <a:rPr lang="en-US" dirty="0"/>
            </a:br>
            <a:endParaRPr lang="en-US" dirty="0"/>
          </a:p>
        </p:txBody>
      </p:sp>
    </p:spTree>
    <p:extLst>
      <p:ext uri="{BB962C8B-B14F-4D97-AF65-F5344CB8AC3E}">
        <p14:creationId xmlns:p14="http://schemas.microsoft.com/office/powerpoint/2010/main" val="2580510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782448-4B4B-581C-59F7-3E06968B1518}"/>
              </a:ext>
            </a:extLst>
          </p:cNvPr>
          <p:cNvPicPr>
            <a:picLocks noChangeAspect="1"/>
          </p:cNvPicPr>
          <p:nvPr/>
        </p:nvPicPr>
        <p:blipFill>
          <a:blip r:embed="rId3"/>
          <a:stretch>
            <a:fillRect/>
          </a:stretch>
        </p:blipFill>
        <p:spPr>
          <a:xfrm>
            <a:off x="1838247" y="0"/>
            <a:ext cx="8286685" cy="2864770"/>
          </a:xfrm>
          <a:prstGeom prst="rect">
            <a:avLst/>
          </a:prstGeom>
        </p:spPr>
      </p:pic>
      <p:sp>
        <p:nvSpPr>
          <p:cNvPr id="5" name="TextBox 4">
            <a:extLst>
              <a:ext uri="{FF2B5EF4-FFF2-40B4-BE49-F238E27FC236}">
                <a16:creationId xmlns:a16="http://schemas.microsoft.com/office/drawing/2014/main" id="{A59F908B-38E0-212D-8001-43A2C1EEDD61}"/>
              </a:ext>
            </a:extLst>
          </p:cNvPr>
          <p:cNvSpPr txBox="1"/>
          <p:nvPr/>
        </p:nvSpPr>
        <p:spPr>
          <a:xfrm>
            <a:off x="1451810" y="3169415"/>
            <a:ext cx="9633284" cy="2862322"/>
          </a:xfrm>
          <a:prstGeom prst="rect">
            <a:avLst/>
          </a:prstGeom>
          <a:noFill/>
        </p:spPr>
        <p:txBody>
          <a:bodyPr wrap="square">
            <a:spAutoFit/>
          </a:bodyPr>
          <a:lstStyle/>
          <a:p>
            <a:pPr algn="l"/>
            <a:r>
              <a:rPr lang="en-US" b="1" i="0" u="none" strike="noStrike" dirty="0">
                <a:solidFill>
                  <a:srgbClr val="1F365C"/>
                </a:solidFill>
                <a:effectLst/>
                <a:latin typeface="Nunito Sans" panose="020F0502020204030204" pitchFamily="34" charset="0"/>
              </a:rPr>
              <a:t>Animal and Human Bite Wounds Prevention and Treatment</a:t>
            </a:r>
          </a:p>
          <a:p>
            <a:pPr algn="l"/>
            <a:r>
              <a:rPr lang="en-US" b="1" i="0" u="none" strike="noStrike" dirty="0">
                <a:solidFill>
                  <a:srgbClr val="363636"/>
                </a:solidFill>
                <a:effectLst/>
                <a:latin typeface="Nunito Sans" panose="020F0502020204030204" pitchFamily="34" charset="0"/>
              </a:rPr>
              <a:t>XI. What Is the Role of Preemptive Antimicrobial Therapy to Prevent Infection for Dog or Cat Bites?</a:t>
            </a:r>
            <a:endParaRPr lang="en-US" b="0" i="0" u="none" strike="noStrike" dirty="0">
              <a:solidFill>
                <a:srgbClr val="363636"/>
              </a:solidFill>
              <a:effectLst/>
              <a:latin typeface="Nunito Sans" panose="020F0502020204030204" pitchFamily="34" charset="0"/>
            </a:endParaRPr>
          </a:p>
          <a:p>
            <a:pPr algn="l">
              <a:buFont typeface="+mj-lt"/>
              <a:buAutoNum type="arabicPeriod"/>
            </a:pPr>
            <a:r>
              <a:rPr lang="en-US" b="0" i="0" u="none" strike="noStrike" dirty="0">
                <a:solidFill>
                  <a:srgbClr val="1F365C"/>
                </a:solidFill>
                <a:effectLst/>
                <a:latin typeface="Nunito Sans" panose="020F0502020204030204" pitchFamily="34" charset="0"/>
              </a:rPr>
              <a:t>Preemptive early antimicrobial therapy for 3–5 days is recommended for patients who (a) are immunocompromised; (b) are </a:t>
            </a:r>
            <a:r>
              <a:rPr lang="en-US" b="0" i="0" u="none" strike="noStrike" dirty="0" err="1">
                <a:solidFill>
                  <a:srgbClr val="1F365C"/>
                </a:solidFill>
                <a:effectLst/>
                <a:latin typeface="Nunito Sans" panose="020F0502020204030204" pitchFamily="34" charset="0"/>
              </a:rPr>
              <a:t>asplenic</a:t>
            </a:r>
            <a:r>
              <a:rPr lang="en-US" b="0" i="0" u="none" strike="noStrike" dirty="0">
                <a:solidFill>
                  <a:srgbClr val="1F365C"/>
                </a:solidFill>
                <a:effectLst/>
                <a:latin typeface="Nunito Sans" panose="020F0502020204030204" pitchFamily="34" charset="0"/>
              </a:rPr>
              <a:t>; (c) have advanced liver disease; (d) have preexisting or resultant edema of the affected area; (e) have moderate to severe injuries, especially to the hand or face; or (f) have injuries that may have penetrated the periosteum or joint capsule </a:t>
            </a:r>
            <a:r>
              <a:rPr lang="en-US" b="0" i="1" u="none" strike="noStrike" dirty="0">
                <a:solidFill>
                  <a:srgbClr val="1F365C"/>
                </a:solidFill>
                <a:effectLst/>
                <a:latin typeface="Nunito Sans" panose="020F0502020204030204" pitchFamily="34" charset="0"/>
              </a:rPr>
              <a:t>(strong, low)</a:t>
            </a:r>
            <a:r>
              <a:rPr lang="en-US" b="0" i="0" u="none" strike="noStrike" dirty="0">
                <a:solidFill>
                  <a:srgbClr val="1F365C"/>
                </a:solidFill>
                <a:effectLst/>
                <a:latin typeface="Nunito Sans" panose="020F0502020204030204" pitchFamily="34" charset="0"/>
              </a:rPr>
              <a:t>.</a:t>
            </a:r>
          </a:p>
          <a:p>
            <a:pPr algn="l">
              <a:buFont typeface="+mj-lt"/>
              <a:buAutoNum type="arabicPeriod"/>
            </a:pPr>
            <a:r>
              <a:rPr lang="en-US" b="0" i="0" u="none" strike="noStrike" dirty="0">
                <a:solidFill>
                  <a:srgbClr val="1F365C"/>
                </a:solidFill>
                <a:effectLst/>
                <a:latin typeface="Nunito Sans" panose="020F0502020204030204" pitchFamily="34" charset="0"/>
              </a:rPr>
              <a:t>Postexposure prophylaxis for rabies may be indicated; consultation with local health officials is recommended to determine if vaccination should be initiated </a:t>
            </a:r>
            <a:r>
              <a:rPr lang="en-US" b="0" i="1" u="none" strike="noStrike" dirty="0">
                <a:solidFill>
                  <a:srgbClr val="1F365C"/>
                </a:solidFill>
                <a:effectLst/>
                <a:latin typeface="Nunito Sans" panose="020F0502020204030204" pitchFamily="34" charset="0"/>
              </a:rPr>
              <a:t>(strong, low)</a:t>
            </a:r>
            <a:r>
              <a:rPr lang="en-US" b="0" i="0" u="none" strike="noStrike" dirty="0">
                <a:solidFill>
                  <a:srgbClr val="1F365C"/>
                </a:solidFill>
                <a:effectLst/>
                <a:latin typeface="Nunito Sans" panose="020F0502020204030204" pitchFamily="34" charset="0"/>
              </a:rPr>
              <a:t>.</a:t>
            </a:r>
          </a:p>
        </p:txBody>
      </p:sp>
    </p:spTree>
    <p:extLst>
      <p:ext uri="{BB962C8B-B14F-4D97-AF65-F5344CB8AC3E}">
        <p14:creationId xmlns:p14="http://schemas.microsoft.com/office/powerpoint/2010/main" val="1822887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3E803-3C5A-F532-AEE2-8BC5F409AB54}"/>
              </a:ext>
            </a:extLst>
          </p:cNvPr>
          <p:cNvSpPr>
            <a:spLocks noGrp="1"/>
          </p:cNvSpPr>
          <p:nvPr>
            <p:ph type="title"/>
          </p:nvPr>
        </p:nvSpPr>
        <p:spPr/>
        <p:txBody>
          <a:bodyPr/>
          <a:lstStyle/>
          <a:p>
            <a:r>
              <a:rPr lang="en-US" dirty="0"/>
              <a:t>Question #9</a:t>
            </a:r>
          </a:p>
        </p:txBody>
      </p:sp>
      <p:sp>
        <p:nvSpPr>
          <p:cNvPr id="3" name="Content Placeholder 2">
            <a:extLst>
              <a:ext uri="{FF2B5EF4-FFF2-40B4-BE49-F238E27FC236}">
                <a16:creationId xmlns:a16="http://schemas.microsoft.com/office/drawing/2014/main" id="{86D8C13B-E57F-C84D-5CB0-638E3942F315}"/>
              </a:ext>
            </a:extLst>
          </p:cNvPr>
          <p:cNvSpPr>
            <a:spLocks noGrp="1"/>
          </p:cNvSpPr>
          <p:nvPr>
            <p:ph idx="1"/>
          </p:nvPr>
        </p:nvSpPr>
        <p:spPr>
          <a:xfrm>
            <a:off x="838200" y="1478280"/>
            <a:ext cx="10515600" cy="5379720"/>
          </a:xfrm>
        </p:spPr>
        <p:txBody>
          <a:bodyPr>
            <a:normAutofit fontScale="77500" lnSpcReduction="20000"/>
          </a:bodyPr>
          <a:lstStyle/>
          <a:p>
            <a:pPr marL="0" indent="0" algn="l">
              <a:buNone/>
            </a:pPr>
            <a:r>
              <a:rPr lang="en-US" sz="2200" b="0" i="0" u="none" strike="noStrike" dirty="0">
                <a:effectLst/>
              </a:rPr>
              <a:t>A 34-year-old man comes to the emergency department due to </a:t>
            </a:r>
            <a:r>
              <a:rPr lang="en-US" sz="2200" b="0" i="0" u="none" strike="noStrike" dirty="0">
                <a:solidFill>
                  <a:srgbClr val="C00000"/>
                </a:solidFill>
                <a:effectLst/>
              </a:rPr>
              <a:t>2 days of fever, chills, and drenching sweats</a:t>
            </a:r>
            <a:r>
              <a:rPr lang="en-US" sz="2200" b="0" i="0" u="none" strike="noStrike" dirty="0">
                <a:effectLst/>
              </a:rPr>
              <a:t>.  He has had no sore throat, cough, shortness of breath, chest pain, or dysuria.  The patient has a </a:t>
            </a:r>
            <a:r>
              <a:rPr lang="en-US" sz="2200" b="0" i="0" u="none" strike="noStrike" dirty="0">
                <a:solidFill>
                  <a:srgbClr val="C00000"/>
                </a:solidFill>
                <a:effectLst/>
              </a:rPr>
              <a:t>history of Crohn disease and recently underwent abdominal surgery to remove a bowel stricture</a:t>
            </a:r>
            <a:r>
              <a:rPr lang="en-US" sz="2200" b="0" i="0" u="none" strike="noStrike" dirty="0">
                <a:effectLst/>
              </a:rPr>
              <a:t>.  The postoperative course was complicated by </a:t>
            </a:r>
            <a:r>
              <a:rPr lang="en-US" sz="2200" b="0" i="0" u="none" strike="noStrike" dirty="0">
                <a:solidFill>
                  <a:srgbClr val="C00000"/>
                </a:solidFill>
                <a:effectLst/>
              </a:rPr>
              <a:t>an enterocutaneous fistula</a:t>
            </a:r>
            <a:r>
              <a:rPr lang="en-US" sz="2200" b="0" i="0" u="none" strike="noStrike" dirty="0">
                <a:effectLst/>
              </a:rPr>
              <a:t>, which has been treated over the past 6 weeks with </a:t>
            </a:r>
            <a:r>
              <a:rPr lang="en-US" sz="2200" b="0" i="0" u="none" strike="noStrike" dirty="0">
                <a:solidFill>
                  <a:srgbClr val="C00000"/>
                </a:solidFill>
                <a:effectLst/>
              </a:rPr>
              <a:t>antitumor necrosis factor therapy</a:t>
            </a:r>
            <a:r>
              <a:rPr lang="en-US" sz="2200" b="0" i="0" u="none" strike="noStrike" dirty="0">
                <a:effectLst/>
              </a:rPr>
              <a:t>.  This treatment has reduced the amount of drainage from the fistula.  He has had no recent abdominal pain or diarrhea.  The patient takes nothing by mouth and </a:t>
            </a:r>
            <a:r>
              <a:rPr lang="en-US" sz="2200" b="0" i="0" u="none" strike="noStrike" dirty="0">
                <a:solidFill>
                  <a:srgbClr val="C00000"/>
                </a:solidFill>
                <a:effectLst/>
              </a:rPr>
              <a:t>receives daily total parenteral nutrition</a:t>
            </a:r>
            <a:r>
              <a:rPr lang="en-US" sz="2200" b="0" i="0" u="none" strike="noStrike" dirty="0">
                <a:effectLst/>
              </a:rPr>
              <a:t>.  He has no other medical problems and does not use tobacco, alcohol, or illicit drugs.</a:t>
            </a:r>
          </a:p>
          <a:p>
            <a:pPr marL="0" indent="0" algn="l">
              <a:buNone/>
            </a:pPr>
            <a:r>
              <a:rPr lang="en-US" sz="2200" b="0" i="0" u="none" strike="noStrike" dirty="0">
                <a:effectLst/>
              </a:rPr>
              <a:t>Temperature is </a:t>
            </a:r>
            <a:r>
              <a:rPr lang="en-US" sz="2200" b="0" i="0" u="none" strike="noStrike" dirty="0">
                <a:solidFill>
                  <a:srgbClr val="C00000"/>
                </a:solidFill>
                <a:effectLst/>
              </a:rPr>
              <a:t>38.3 C </a:t>
            </a:r>
            <a:r>
              <a:rPr lang="en-US" sz="2200" b="0" i="0" u="none" strike="noStrike" dirty="0">
                <a:effectLst/>
              </a:rPr>
              <a:t>(101 F), blood pressure is 110/60 mm Hg, pulse is 112/min, and respirations are 18/min.  The patient is ill-appearing and diaphoretic.  The lungs are clear to auscultation.  Cardiac examination reveals tachycardia but is otherwise unremarkable.  The abdomen is soft and nontender with clear discharge from the infraumbilical fistula site.  The right upper arm peripherally inserted central catheter site has no erythema or tenderness.</a:t>
            </a:r>
          </a:p>
          <a:p>
            <a:pPr marL="0" indent="0" algn="l">
              <a:buNone/>
            </a:pPr>
            <a:r>
              <a:rPr lang="en-US" sz="2200" b="0" i="0" u="none" strike="noStrike" dirty="0">
                <a:effectLst/>
              </a:rPr>
              <a:t>Leukocyte count is </a:t>
            </a:r>
            <a:r>
              <a:rPr lang="en-US" sz="2200" b="0" i="0" u="none" strike="noStrike" dirty="0">
                <a:solidFill>
                  <a:srgbClr val="C00000"/>
                </a:solidFill>
                <a:effectLst/>
              </a:rPr>
              <a:t>18,000/mm</a:t>
            </a:r>
            <a:r>
              <a:rPr lang="en-US" sz="2200" b="0" i="0" u="none" strike="noStrike" baseline="30000" dirty="0">
                <a:solidFill>
                  <a:srgbClr val="C00000"/>
                </a:solidFill>
                <a:effectLst/>
              </a:rPr>
              <a:t>3</a:t>
            </a:r>
            <a:r>
              <a:rPr lang="en-US" sz="2200" b="0" i="0" u="none" strike="noStrike" dirty="0">
                <a:effectLst/>
              </a:rPr>
              <a:t>, and serum creatinine is 0.9 mg/dL.  Chest x-ray reveals no infiltrates.  Urinalysis is normal.  Blood cultures are obtained, and empiric broad-spectrum intravenous antibiotics are initiated.</a:t>
            </a:r>
          </a:p>
          <a:p>
            <a:pPr marL="0" indent="0" algn="l">
              <a:buNone/>
            </a:pPr>
            <a:r>
              <a:rPr lang="en-US" sz="2200" b="0" i="0" u="none" strike="noStrike" dirty="0">
                <a:effectLst/>
              </a:rPr>
              <a:t>Within the next 24 hours, both sets of blood cultures grow </a:t>
            </a:r>
            <a:r>
              <a:rPr lang="en-US" sz="2200" b="0" i="0" u="none" strike="noStrike" dirty="0">
                <a:solidFill>
                  <a:srgbClr val="C00000"/>
                </a:solidFill>
                <a:effectLst/>
              </a:rPr>
              <a:t>budding yeast</a:t>
            </a:r>
            <a:r>
              <a:rPr lang="en-US" sz="2200" b="0" i="0" u="none" strike="noStrike" dirty="0">
                <a:effectLst/>
              </a:rPr>
              <a:t>.</a:t>
            </a:r>
          </a:p>
          <a:p>
            <a:pPr marL="0" indent="0" algn="l">
              <a:buNone/>
            </a:pPr>
            <a:r>
              <a:rPr lang="en-US" sz="2200" b="0" i="0" u="none" strike="noStrike" dirty="0">
                <a:effectLst/>
              </a:rPr>
              <a:t>Which of the following is the most appropriate next step in management of this patient?</a:t>
            </a:r>
          </a:p>
          <a:p>
            <a:pPr marL="0" indent="0" algn="l">
              <a:buNone/>
            </a:pPr>
            <a:r>
              <a:rPr lang="en-US" sz="2200" dirty="0"/>
              <a:t>	A. Change the catheter via guidewire and begin IV fluconazole</a:t>
            </a:r>
          </a:p>
          <a:p>
            <a:pPr marL="0" indent="0" algn="l">
              <a:buNone/>
            </a:pPr>
            <a:r>
              <a:rPr lang="en-US" sz="2200" b="0" i="0" u="none" strike="noStrike" dirty="0">
                <a:effectLst/>
              </a:rPr>
              <a:t>	B. Keep the catheter and begin IV liposomal amphotericin B</a:t>
            </a:r>
          </a:p>
          <a:p>
            <a:pPr marL="0" indent="0" algn="l">
              <a:buNone/>
            </a:pPr>
            <a:r>
              <a:rPr lang="en-US" sz="2200" dirty="0"/>
              <a:t>	C. Remove the catheter and await species identification of the yeast</a:t>
            </a:r>
          </a:p>
          <a:p>
            <a:pPr marL="0" indent="0" algn="l">
              <a:buNone/>
            </a:pPr>
            <a:r>
              <a:rPr lang="en-US" sz="2200" b="0" i="0" u="none" strike="noStrike" dirty="0">
                <a:effectLst/>
              </a:rPr>
              <a:t>	D. Remove the catheter and begin IV </a:t>
            </a:r>
            <a:r>
              <a:rPr lang="en-US" sz="2200" dirty="0" err="1"/>
              <a:t>caspofungin</a:t>
            </a:r>
            <a:endParaRPr lang="en-US" sz="2200" dirty="0"/>
          </a:p>
          <a:p>
            <a:pPr marL="0" indent="0" algn="l">
              <a:buNone/>
            </a:pPr>
            <a:r>
              <a:rPr lang="en-US" sz="2200" b="0" i="0" u="none" strike="noStrike" dirty="0">
                <a:effectLst/>
              </a:rPr>
              <a:t>	E. Repeat blood cultures and continue broad-spectrum antibiotics</a:t>
            </a:r>
            <a:endParaRPr lang="en-US" sz="1800" b="0" i="0" u="none" strike="noStrike" dirty="0">
              <a:effectLst/>
            </a:endParaRPr>
          </a:p>
          <a:p>
            <a:endParaRPr lang="en-US" dirty="0"/>
          </a:p>
        </p:txBody>
      </p:sp>
    </p:spTree>
    <p:extLst>
      <p:ext uri="{BB962C8B-B14F-4D97-AF65-F5344CB8AC3E}">
        <p14:creationId xmlns:p14="http://schemas.microsoft.com/office/powerpoint/2010/main" val="21827018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6B884-D93E-D727-2F38-D00BDC6C64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2E6A1B-2CEF-77DA-DACA-783662F99D3B}"/>
              </a:ext>
            </a:extLst>
          </p:cNvPr>
          <p:cNvSpPr>
            <a:spLocks noGrp="1"/>
          </p:cNvSpPr>
          <p:nvPr>
            <p:ph type="title"/>
          </p:nvPr>
        </p:nvSpPr>
        <p:spPr/>
        <p:txBody>
          <a:bodyPr/>
          <a:lstStyle/>
          <a:p>
            <a:r>
              <a:rPr lang="en-US" dirty="0"/>
              <a:t>Question #9</a:t>
            </a:r>
          </a:p>
        </p:txBody>
      </p:sp>
      <p:sp>
        <p:nvSpPr>
          <p:cNvPr id="3" name="Content Placeholder 2">
            <a:extLst>
              <a:ext uri="{FF2B5EF4-FFF2-40B4-BE49-F238E27FC236}">
                <a16:creationId xmlns:a16="http://schemas.microsoft.com/office/drawing/2014/main" id="{428F1A3E-35F9-6103-5EE4-9664FD2C4826}"/>
              </a:ext>
            </a:extLst>
          </p:cNvPr>
          <p:cNvSpPr>
            <a:spLocks noGrp="1"/>
          </p:cNvSpPr>
          <p:nvPr>
            <p:ph idx="1"/>
          </p:nvPr>
        </p:nvSpPr>
        <p:spPr>
          <a:xfrm>
            <a:off x="838200" y="1478280"/>
            <a:ext cx="10515600" cy="5379720"/>
          </a:xfrm>
        </p:spPr>
        <p:txBody>
          <a:bodyPr>
            <a:normAutofit fontScale="77500" lnSpcReduction="20000"/>
          </a:bodyPr>
          <a:lstStyle/>
          <a:p>
            <a:pPr marL="0" indent="0" algn="l">
              <a:buNone/>
            </a:pPr>
            <a:r>
              <a:rPr lang="en-US" sz="2200" b="0" i="0" u="none" strike="noStrike" dirty="0">
                <a:effectLst/>
              </a:rPr>
              <a:t>A 34-year-old man comes to the emergency department due to 2 days of fever, chills, and drenching sweats.  He has had no sore throat, cough, shortness of breath, chest pain, or dysuria.  The patient has a history of Crohn disease and recently underwent abdominal surgery to remove a bowel stricture.  The postoperative course was complicated by an enterocutaneous fistula, which has been treated over the past 6 weeks with antitumor necrosis factor therapy.  This treatment has reduced the amount of drainage from the fistula.  He has had no recent abdominal pain or diarrhea.  The patient takes nothing by mouth and receives daily total parenteral nutrition.  He has no other medical problems and does not use tobacco, alcohol, or illicit drugs.</a:t>
            </a:r>
          </a:p>
          <a:p>
            <a:pPr marL="0" indent="0" algn="l">
              <a:buNone/>
            </a:pPr>
            <a:r>
              <a:rPr lang="en-US" sz="2200" b="0" i="0" u="none" strike="noStrike" dirty="0">
                <a:effectLst/>
              </a:rPr>
              <a:t>Temperature is 38.3 C (101 F), blood pressure is 110/60 mm Hg, pulse is 112/min, and respirations are 18/min.  The patient is ill-appearing and diaphoretic.  The lungs are clear to auscultation.  Cardiac examination reveals tachycardia but is otherwise unremarkable.  The abdomen is soft and nontender with clear discharge from the infraumbilical fistula site.  The right upper arm peripherally inserted central catheter site has no erythema or tenderness.</a:t>
            </a:r>
          </a:p>
          <a:p>
            <a:pPr marL="0" indent="0" algn="l">
              <a:buNone/>
            </a:pPr>
            <a:r>
              <a:rPr lang="en-US" sz="2200" b="0" i="0" u="none" strike="noStrike" dirty="0">
                <a:effectLst/>
              </a:rPr>
              <a:t>Leukocyte count is 18,000/mm</a:t>
            </a:r>
            <a:r>
              <a:rPr lang="en-US" sz="2200" b="0" i="0" u="none" strike="noStrike" baseline="30000" dirty="0">
                <a:effectLst/>
              </a:rPr>
              <a:t>3</a:t>
            </a:r>
            <a:r>
              <a:rPr lang="en-US" sz="2200" b="0" i="0" u="none" strike="noStrike" dirty="0">
                <a:effectLst/>
              </a:rPr>
              <a:t>, and serum creatinine is 0.9 mg/dL.  Chest x-ray reveals no infiltrates.  Urinalysis is normal.  Blood cultures are obtained, and empiric broad-spectrum intravenous antibiotics are initiated.</a:t>
            </a:r>
          </a:p>
          <a:p>
            <a:pPr marL="0" indent="0" algn="l">
              <a:buNone/>
            </a:pPr>
            <a:r>
              <a:rPr lang="en-US" sz="2200" b="0" i="0" u="none" strike="noStrike" dirty="0">
                <a:effectLst/>
              </a:rPr>
              <a:t>Within the next 24 hours, both sets of blood cultures grow budding yeast.</a:t>
            </a:r>
          </a:p>
          <a:p>
            <a:pPr marL="0" indent="0" algn="l">
              <a:buNone/>
            </a:pPr>
            <a:r>
              <a:rPr lang="en-US" sz="2200" b="0" i="0" u="none" strike="noStrike" dirty="0">
                <a:effectLst/>
              </a:rPr>
              <a:t>Which of the following is the most appropriate next step in management of this patient?</a:t>
            </a:r>
          </a:p>
          <a:p>
            <a:pPr marL="0" indent="0" algn="l">
              <a:buNone/>
            </a:pPr>
            <a:r>
              <a:rPr lang="en-US" sz="2200" dirty="0"/>
              <a:t>	A. Change the catheter via guidewire and begin IV fluconazole</a:t>
            </a:r>
          </a:p>
          <a:p>
            <a:pPr marL="0" indent="0" algn="l">
              <a:buNone/>
            </a:pPr>
            <a:r>
              <a:rPr lang="en-US" sz="2200" b="0" i="0" u="none" strike="noStrike" dirty="0">
                <a:effectLst/>
              </a:rPr>
              <a:t>	B. Keep the catheter and begin IV liposomal amphotericin B</a:t>
            </a:r>
          </a:p>
          <a:p>
            <a:pPr marL="0" indent="0" algn="l">
              <a:buNone/>
            </a:pPr>
            <a:r>
              <a:rPr lang="en-US" sz="2200" dirty="0"/>
              <a:t>	C. Remove the catheter and await species identification of the yeast</a:t>
            </a:r>
          </a:p>
          <a:p>
            <a:pPr marL="0" indent="0" algn="l">
              <a:buNone/>
            </a:pPr>
            <a:r>
              <a:rPr lang="en-US" sz="2200" b="0" i="0" u="none" strike="noStrike" dirty="0">
                <a:effectLst/>
              </a:rPr>
              <a:t>	</a:t>
            </a:r>
            <a:r>
              <a:rPr lang="en-US" sz="2200" b="1" i="0" u="none" strike="noStrike" dirty="0">
                <a:solidFill>
                  <a:schemeClr val="accent6"/>
                </a:solidFill>
                <a:effectLst/>
              </a:rPr>
              <a:t>D. Remove the catheter and begin IV </a:t>
            </a:r>
            <a:r>
              <a:rPr lang="en-US" sz="2200" b="1" dirty="0" err="1">
                <a:solidFill>
                  <a:schemeClr val="accent6"/>
                </a:solidFill>
              </a:rPr>
              <a:t>caspofungin</a:t>
            </a:r>
            <a:endParaRPr lang="en-US" sz="2200" b="1" dirty="0">
              <a:solidFill>
                <a:schemeClr val="accent6"/>
              </a:solidFill>
            </a:endParaRPr>
          </a:p>
          <a:p>
            <a:pPr marL="0" indent="0" algn="l">
              <a:buNone/>
            </a:pPr>
            <a:r>
              <a:rPr lang="en-US" sz="2200" b="0" i="0" u="none" strike="noStrike" dirty="0">
                <a:effectLst/>
              </a:rPr>
              <a:t>	E. Repeat blood cultures and continue broad-spectrum antibiotics</a:t>
            </a:r>
            <a:endParaRPr lang="en-US" sz="1800" b="0" i="0" u="none" strike="noStrike" dirty="0">
              <a:effectLst/>
            </a:endParaRPr>
          </a:p>
          <a:p>
            <a:endParaRPr lang="en-US" dirty="0"/>
          </a:p>
        </p:txBody>
      </p:sp>
    </p:spTree>
    <p:extLst>
      <p:ext uri="{BB962C8B-B14F-4D97-AF65-F5344CB8AC3E}">
        <p14:creationId xmlns:p14="http://schemas.microsoft.com/office/powerpoint/2010/main" val="1988544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E0E89-4690-FA63-A05E-60EF14C00625}"/>
              </a:ext>
            </a:extLst>
          </p:cNvPr>
          <p:cNvSpPr>
            <a:spLocks noGrp="1"/>
          </p:cNvSpPr>
          <p:nvPr>
            <p:ph type="title"/>
          </p:nvPr>
        </p:nvSpPr>
        <p:spPr/>
        <p:txBody>
          <a:bodyPr/>
          <a:lstStyle/>
          <a:p>
            <a:r>
              <a:rPr lang="en-US" dirty="0"/>
              <a:t>Management of candidemia</a:t>
            </a:r>
          </a:p>
        </p:txBody>
      </p:sp>
      <p:sp>
        <p:nvSpPr>
          <p:cNvPr id="4" name="Content Placeholder 3">
            <a:extLst>
              <a:ext uri="{FF2B5EF4-FFF2-40B4-BE49-F238E27FC236}">
                <a16:creationId xmlns:a16="http://schemas.microsoft.com/office/drawing/2014/main" id="{648DE760-2195-FA76-B0A9-A186BEBB6C3C}"/>
              </a:ext>
            </a:extLst>
          </p:cNvPr>
          <p:cNvSpPr>
            <a:spLocks noGrp="1"/>
          </p:cNvSpPr>
          <p:nvPr>
            <p:ph idx="1"/>
          </p:nvPr>
        </p:nvSpPr>
        <p:spPr/>
        <p:txBody>
          <a:bodyPr>
            <a:normAutofit lnSpcReduction="10000"/>
          </a:bodyPr>
          <a:lstStyle/>
          <a:p>
            <a:r>
              <a:rPr lang="en-US" dirty="0"/>
              <a:t>RFs for candidemia:</a:t>
            </a:r>
          </a:p>
          <a:p>
            <a:pPr lvl="1"/>
            <a:r>
              <a:rPr lang="en-US" dirty="0"/>
              <a:t>Trauma and burn patients</a:t>
            </a:r>
          </a:p>
          <a:p>
            <a:pPr lvl="1"/>
            <a:r>
              <a:rPr lang="en-US" dirty="0"/>
              <a:t>CVCs</a:t>
            </a:r>
          </a:p>
          <a:p>
            <a:pPr lvl="1"/>
            <a:r>
              <a:rPr lang="en-US" dirty="0"/>
              <a:t>TPN</a:t>
            </a:r>
          </a:p>
          <a:p>
            <a:pPr lvl="1"/>
            <a:r>
              <a:rPr lang="en-US" dirty="0"/>
              <a:t>Broad-spectrum </a:t>
            </a:r>
            <a:r>
              <a:rPr lang="en-US" dirty="0" err="1"/>
              <a:t>abx</a:t>
            </a:r>
            <a:endParaRPr lang="en-US" dirty="0"/>
          </a:p>
          <a:p>
            <a:pPr lvl="1"/>
            <a:r>
              <a:rPr lang="en-US" dirty="0"/>
              <a:t>High APACHE scores</a:t>
            </a:r>
          </a:p>
          <a:p>
            <a:pPr lvl="1"/>
            <a:r>
              <a:rPr lang="en-US" dirty="0"/>
              <a:t>ARF</a:t>
            </a:r>
          </a:p>
          <a:p>
            <a:pPr lvl="1"/>
            <a:r>
              <a:rPr lang="en-US" dirty="0"/>
              <a:t>Prior surgery (abdominal)</a:t>
            </a:r>
          </a:p>
          <a:p>
            <a:pPr lvl="1"/>
            <a:r>
              <a:rPr lang="en-US" dirty="0"/>
              <a:t>GI tract </a:t>
            </a:r>
            <a:r>
              <a:rPr lang="en-US" dirty="0" err="1"/>
              <a:t>perfs</a:t>
            </a:r>
            <a:r>
              <a:rPr lang="en-US" dirty="0"/>
              <a:t>/</a:t>
            </a:r>
            <a:r>
              <a:rPr lang="en-US" dirty="0" err="1"/>
              <a:t>anastamotic</a:t>
            </a:r>
            <a:r>
              <a:rPr lang="en-US" dirty="0"/>
              <a:t> leaks</a:t>
            </a:r>
          </a:p>
          <a:p>
            <a:pPr lvl="1"/>
            <a:r>
              <a:rPr lang="en-US" dirty="0"/>
              <a:t>Pancreatitis</a:t>
            </a:r>
          </a:p>
          <a:p>
            <a:pPr lvl="1"/>
            <a:r>
              <a:rPr lang="en-US" dirty="0"/>
              <a:t>C. diff infections</a:t>
            </a:r>
          </a:p>
          <a:p>
            <a:pPr algn="l"/>
            <a:endParaRPr lang="en-US" sz="2600" u="none" strike="noStrike" dirty="0">
              <a:solidFill>
                <a:srgbClr val="000000"/>
              </a:solidFill>
              <a:effectLst/>
            </a:endParaRPr>
          </a:p>
        </p:txBody>
      </p:sp>
      <p:pic>
        <p:nvPicPr>
          <p:cNvPr id="21506" name="Picture 2" descr="Invasive candidiasis - EMCrit Project">
            <a:extLst>
              <a:ext uri="{FF2B5EF4-FFF2-40B4-BE49-F238E27FC236}">
                <a16:creationId xmlns:a16="http://schemas.microsoft.com/office/drawing/2014/main" id="{C3A5699F-523A-B0D8-9D1F-9BAFB7D76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90688"/>
            <a:ext cx="5080000" cy="412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92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E202E6-A495-909D-ECF1-C5DA322D19FF}"/>
              </a:ext>
            </a:extLst>
          </p:cNvPr>
          <p:cNvSpPr>
            <a:spLocks noGrp="1"/>
          </p:cNvSpPr>
          <p:nvPr>
            <p:ph type="title"/>
          </p:nvPr>
        </p:nvSpPr>
        <p:spPr/>
        <p:txBody>
          <a:bodyPr/>
          <a:lstStyle/>
          <a:p>
            <a:r>
              <a:rPr lang="en-US" dirty="0"/>
              <a:t>Management of candidemia</a:t>
            </a:r>
          </a:p>
        </p:txBody>
      </p:sp>
      <p:sp>
        <p:nvSpPr>
          <p:cNvPr id="6" name="Content Placeholder 5">
            <a:extLst>
              <a:ext uri="{FF2B5EF4-FFF2-40B4-BE49-F238E27FC236}">
                <a16:creationId xmlns:a16="http://schemas.microsoft.com/office/drawing/2014/main" id="{425B469B-270B-F34B-EF26-02D981D17273}"/>
              </a:ext>
            </a:extLst>
          </p:cNvPr>
          <p:cNvSpPr>
            <a:spLocks noGrp="1"/>
          </p:cNvSpPr>
          <p:nvPr>
            <p:ph sz="half" idx="1"/>
          </p:nvPr>
        </p:nvSpPr>
        <p:spPr/>
        <p:txBody>
          <a:bodyPr>
            <a:normAutofit/>
          </a:bodyPr>
          <a:lstStyle/>
          <a:p>
            <a:pPr algn="l"/>
            <a:r>
              <a:rPr lang="en-US" b="0" i="0" u="none" strike="noStrike" dirty="0">
                <a:solidFill>
                  <a:srgbClr val="000000"/>
                </a:solidFill>
                <a:effectLst/>
              </a:rPr>
              <a:t>The cornerstone of treatment for candidemia is:</a:t>
            </a:r>
          </a:p>
          <a:p>
            <a:pPr lvl="1"/>
            <a:r>
              <a:rPr lang="en-US" sz="1900" i="0" u="none" strike="noStrike" dirty="0">
                <a:solidFill>
                  <a:srgbClr val="000000"/>
                </a:solidFill>
                <a:effectLst/>
              </a:rPr>
              <a:t>Central venous catheter removal – catheter removal speeds clearance of candidemia and reduces mortality rates; it should be performed when feasible </a:t>
            </a:r>
          </a:p>
          <a:p>
            <a:pPr lvl="1"/>
            <a:r>
              <a:rPr lang="en-US" sz="1900" i="0" u="none" strike="noStrike" dirty="0">
                <a:solidFill>
                  <a:srgbClr val="000000"/>
                </a:solidFill>
                <a:effectLst/>
              </a:rPr>
              <a:t>Empiric antifungal treatment – echinocandins such as </a:t>
            </a:r>
            <a:r>
              <a:rPr lang="en-US" sz="1900" i="0" u="none" strike="noStrike" dirty="0" err="1">
                <a:solidFill>
                  <a:srgbClr val="000000"/>
                </a:solidFill>
                <a:effectLst/>
              </a:rPr>
              <a:t>caspofungin</a:t>
            </a:r>
            <a:r>
              <a:rPr lang="en-US" sz="1900" i="0" u="none" strike="noStrike" dirty="0">
                <a:solidFill>
                  <a:srgbClr val="000000"/>
                </a:solidFill>
                <a:effectLst/>
              </a:rPr>
              <a:t> are first-line therapy due to excellent coverage against the most common infective species including </a:t>
            </a:r>
            <a:r>
              <a:rPr lang="en-US" sz="1900" i="1" u="none" strike="noStrike" dirty="0">
                <a:solidFill>
                  <a:srgbClr val="000000"/>
                </a:solidFill>
                <a:effectLst/>
              </a:rPr>
              <a:t>Candida albicans</a:t>
            </a:r>
            <a:r>
              <a:rPr lang="en-US" sz="1900" i="0" u="none" strike="noStrike" dirty="0">
                <a:solidFill>
                  <a:srgbClr val="000000"/>
                </a:solidFill>
                <a:effectLst/>
              </a:rPr>
              <a:t>, </a:t>
            </a:r>
            <a:r>
              <a:rPr lang="en-US" sz="1900" i="1" u="none" strike="noStrike" dirty="0">
                <a:solidFill>
                  <a:srgbClr val="000000"/>
                </a:solidFill>
                <a:effectLst/>
              </a:rPr>
              <a:t>C glabrata</a:t>
            </a:r>
            <a:r>
              <a:rPr lang="en-US" sz="1900" i="0" u="none" strike="noStrike" dirty="0">
                <a:solidFill>
                  <a:srgbClr val="000000"/>
                </a:solidFill>
                <a:effectLst/>
              </a:rPr>
              <a:t>, </a:t>
            </a:r>
            <a:r>
              <a:rPr lang="en-US" sz="1900" i="1" u="none" strike="noStrike" dirty="0">
                <a:solidFill>
                  <a:srgbClr val="000000"/>
                </a:solidFill>
                <a:effectLst/>
              </a:rPr>
              <a:t>C tropicalis</a:t>
            </a:r>
            <a:r>
              <a:rPr lang="en-US" sz="1900" i="0" u="none" strike="noStrike" dirty="0">
                <a:solidFill>
                  <a:srgbClr val="000000"/>
                </a:solidFill>
                <a:effectLst/>
              </a:rPr>
              <a:t>, </a:t>
            </a:r>
            <a:r>
              <a:rPr lang="en-US" sz="1900" i="1" u="none" strike="noStrike" dirty="0">
                <a:solidFill>
                  <a:srgbClr val="000000"/>
                </a:solidFill>
                <a:effectLst/>
              </a:rPr>
              <a:t>C </a:t>
            </a:r>
            <a:r>
              <a:rPr lang="en-US" sz="1900" i="1" u="none" strike="noStrike" dirty="0" err="1">
                <a:solidFill>
                  <a:srgbClr val="000000"/>
                </a:solidFill>
                <a:effectLst/>
              </a:rPr>
              <a:t>parapsilosis</a:t>
            </a:r>
            <a:r>
              <a:rPr lang="en-US" sz="1900" i="0" u="none" strike="noStrike" dirty="0">
                <a:solidFill>
                  <a:srgbClr val="000000"/>
                </a:solidFill>
                <a:effectLst/>
              </a:rPr>
              <a:t>, and </a:t>
            </a:r>
            <a:r>
              <a:rPr lang="en-US" sz="1900" i="1" u="none" strike="noStrike" dirty="0">
                <a:solidFill>
                  <a:srgbClr val="000000"/>
                </a:solidFill>
                <a:effectLst/>
              </a:rPr>
              <a:t>C </a:t>
            </a:r>
            <a:r>
              <a:rPr lang="en-US" sz="1900" i="1" u="none" strike="noStrike" dirty="0" err="1">
                <a:solidFill>
                  <a:srgbClr val="000000"/>
                </a:solidFill>
                <a:effectLst/>
              </a:rPr>
              <a:t>krusei</a:t>
            </a:r>
            <a:endParaRPr lang="en-US" sz="1900" i="1" u="none" strike="noStrike" dirty="0">
              <a:solidFill>
                <a:srgbClr val="000000"/>
              </a:solidFill>
              <a:effectLst/>
            </a:endParaRPr>
          </a:p>
          <a:p>
            <a:endParaRPr lang="en-US" dirty="0"/>
          </a:p>
        </p:txBody>
      </p:sp>
      <p:sp>
        <p:nvSpPr>
          <p:cNvPr id="7" name="Content Placeholder 6">
            <a:extLst>
              <a:ext uri="{FF2B5EF4-FFF2-40B4-BE49-F238E27FC236}">
                <a16:creationId xmlns:a16="http://schemas.microsoft.com/office/drawing/2014/main" id="{D67F776F-D39B-9E29-B1F5-C0581807C161}"/>
              </a:ext>
            </a:extLst>
          </p:cNvPr>
          <p:cNvSpPr>
            <a:spLocks noGrp="1"/>
          </p:cNvSpPr>
          <p:nvPr>
            <p:ph sz="half" idx="2"/>
          </p:nvPr>
        </p:nvSpPr>
        <p:spPr/>
        <p:txBody>
          <a:bodyPr>
            <a:normAutofit/>
          </a:bodyPr>
          <a:lstStyle/>
          <a:p>
            <a:r>
              <a:rPr lang="en-US" sz="2800" dirty="0">
                <a:solidFill>
                  <a:srgbClr val="000000"/>
                </a:solidFill>
              </a:rPr>
              <a:t>Patients with candidemia should undergo </a:t>
            </a:r>
            <a:r>
              <a:rPr lang="en-US" sz="2800" b="0" i="0" u="none" strike="noStrike" dirty="0">
                <a:solidFill>
                  <a:srgbClr val="000000"/>
                </a:solidFill>
                <a:effectLst/>
              </a:rPr>
              <a:t>ophthalmologic examination to evaluate for endophthalmitis</a:t>
            </a:r>
          </a:p>
          <a:p>
            <a:pPr algn="l"/>
            <a:r>
              <a:rPr lang="en-US" b="0" i="1" u="none" strike="noStrike" dirty="0">
                <a:solidFill>
                  <a:srgbClr val="000000"/>
                </a:solidFill>
                <a:effectLst/>
              </a:rPr>
              <a:t>Candida</a:t>
            </a:r>
            <a:r>
              <a:rPr lang="en-US" b="0" i="0" u="none" strike="noStrike" dirty="0">
                <a:solidFill>
                  <a:srgbClr val="000000"/>
                </a:solidFill>
                <a:effectLst/>
              </a:rPr>
              <a:t> in blood cultures should never be considered a contaminant</a:t>
            </a:r>
          </a:p>
          <a:p>
            <a:endParaRPr lang="en-US" dirty="0"/>
          </a:p>
        </p:txBody>
      </p:sp>
    </p:spTree>
    <p:extLst>
      <p:ext uri="{BB962C8B-B14F-4D97-AF65-F5344CB8AC3E}">
        <p14:creationId xmlns:p14="http://schemas.microsoft.com/office/powerpoint/2010/main" val="16774982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C39A9-AB31-8F4B-6839-D0F4F0BBCA5E}"/>
              </a:ext>
            </a:extLst>
          </p:cNvPr>
          <p:cNvSpPr>
            <a:spLocks noGrp="1"/>
          </p:cNvSpPr>
          <p:nvPr>
            <p:ph type="title"/>
          </p:nvPr>
        </p:nvSpPr>
        <p:spPr/>
        <p:txBody>
          <a:bodyPr/>
          <a:lstStyle/>
          <a:p>
            <a:r>
              <a:rPr lang="en-US" dirty="0"/>
              <a:t>Other answers:</a:t>
            </a:r>
          </a:p>
        </p:txBody>
      </p:sp>
      <p:sp>
        <p:nvSpPr>
          <p:cNvPr id="5" name="Content Placeholder 4">
            <a:extLst>
              <a:ext uri="{FF2B5EF4-FFF2-40B4-BE49-F238E27FC236}">
                <a16:creationId xmlns:a16="http://schemas.microsoft.com/office/drawing/2014/main" id="{661862B0-523F-1F81-F464-6DB81339C204}"/>
              </a:ext>
            </a:extLst>
          </p:cNvPr>
          <p:cNvSpPr>
            <a:spLocks noGrp="1"/>
          </p:cNvSpPr>
          <p:nvPr>
            <p:ph idx="1"/>
          </p:nvPr>
        </p:nvSpPr>
        <p:spPr/>
        <p:txBody>
          <a:bodyPr>
            <a:normAutofit fontScale="92500" lnSpcReduction="10000"/>
          </a:bodyPr>
          <a:lstStyle/>
          <a:p>
            <a:pPr algn="l"/>
            <a:r>
              <a:rPr lang="en-US" sz="2600" dirty="0">
                <a:solidFill>
                  <a:srgbClr val="000000"/>
                </a:solidFill>
              </a:rPr>
              <a:t>A; </a:t>
            </a:r>
            <a:r>
              <a:rPr lang="en-US" sz="2600" i="0" u="none" strike="noStrike" dirty="0">
                <a:solidFill>
                  <a:srgbClr val="000000"/>
                </a:solidFill>
                <a:effectLst/>
              </a:rPr>
              <a:t>fluconazole has excellent efficacy against </a:t>
            </a:r>
            <a:r>
              <a:rPr lang="en-US" sz="2600" i="1" u="none" strike="noStrike" dirty="0">
                <a:solidFill>
                  <a:srgbClr val="000000"/>
                </a:solidFill>
                <a:effectLst/>
              </a:rPr>
              <a:t>C albicans</a:t>
            </a:r>
            <a:r>
              <a:rPr lang="en-US" sz="2600" i="0" u="none" strike="noStrike" dirty="0">
                <a:solidFill>
                  <a:srgbClr val="000000"/>
                </a:solidFill>
                <a:effectLst/>
              </a:rPr>
              <a:t>, </a:t>
            </a:r>
            <a:r>
              <a:rPr lang="en-US" sz="2600" dirty="0">
                <a:solidFill>
                  <a:srgbClr val="000000"/>
                </a:solidFill>
              </a:rPr>
              <a:t>but </a:t>
            </a:r>
            <a:r>
              <a:rPr lang="en-US" sz="2600" i="0" u="none" strike="noStrike" dirty="0">
                <a:solidFill>
                  <a:srgbClr val="000000"/>
                </a:solidFill>
                <a:effectLst/>
              </a:rPr>
              <a:t>does not adequately cover many strains of </a:t>
            </a:r>
            <a:r>
              <a:rPr lang="en-US" sz="2600" i="1" u="none" strike="noStrike" dirty="0">
                <a:solidFill>
                  <a:srgbClr val="000000"/>
                </a:solidFill>
                <a:effectLst/>
              </a:rPr>
              <a:t>C glabrata</a:t>
            </a:r>
            <a:r>
              <a:rPr lang="en-US" sz="2600" i="0" u="none" strike="noStrike" dirty="0">
                <a:solidFill>
                  <a:srgbClr val="000000"/>
                </a:solidFill>
                <a:effectLst/>
              </a:rPr>
              <a:t> and </a:t>
            </a:r>
            <a:r>
              <a:rPr lang="en-US" sz="2600" i="1" u="none" strike="noStrike" dirty="0">
                <a:solidFill>
                  <a:srgbClr val="000000"/>
                </a:solidFill>
                <a:effectLst/>
              </a:rPr>
              <a:t>C </a:t>
            </a:r>
            <a:r>
              <a:rPr lang="en-US" sz="2600" i="1" u="none" strike="noStrike" dirty="0" err="1">
                <a:solidFill>
                  <a:srgbClr val="000000"/>
                </a:solidFill>
                <a:effectLst/>
              </a:rPr>
              <a:t>krusei</a:t>
            </a:r>
            <a:r>
              <a:rPr lang="en-US" sz="2600" dirty="0">
                <a:solidFill>
                  <a:srgbClr val="000000"/>
                </a:solidFill>
              </a:rPr>
              <a:t>; c</a:t>
            </a:r>
            <a:r>
              <a:rPr lang="en-US" sz="2600" i="0" u="none" strike="noStrike" dirty="0">
                <a:solidFill>
                  <a:srgbClr val="000000"/>
                </a:solidFill>
                <a:effectLst/>
              </a:rPr>
              <a:t>hanging the catheter via guidewire increases the risk of septic emboli and may result in inoculation of the new catheter</a:t>
            </a:r>
          </a:p>
          <a:p>
            <a:pPr algn="l"/>
            <a:r>
              <a:rPr lang="en-US" sz="2600" dirty="0">
                <a:solidFill>
                  <a:srgbClr val="000000"/>
                </a:solidFill>
              </a:rPr>
              <a:t>B; t</a:t>
            </a:r>
            <a:r>
              <a:rPr lang="en-US" sz="2600" i="0" u="none" strike="noStrike" dirty="0">
                <a:solidFill>
                  <a:srgbClr val="000000"/>
                </a:solidFill>
                <a:effectLst/>
              </a:rPr>
              <a:t>he catheter should be removed if possible; liposomal amphotericin B is considered a second-line agent for candidemia due to a greater risk of side effects (when compared to echinocandins)</a:t>
            </a:r>
          </a:p>
          <a:p>
            <a:pPr algn="l"/>
            <a:r>
              <a:rPr lang="en-US" sz="2600" dirty="0">
                <a:solidFill>
                  <a:srgbClr val="000000"/>
                </a:solidFill>
              </a:rPr>
              <a:t>C; c</a:t>
            </a:r>
            <a:r>
              <a:rPr lang="en-US" sz="2600" i="0" u="none" strike="noStrike" dirty="0">
                <a:solidFill>
                  <a:srgbClr val="000000"/>
                </a:solidFill>
                <a:effectLst/>
              </a:rPr>
              <a:t>atheter removal without antifungal treatment is associated with high mortality rates; treatment should not be delayed for species and susceptibility results </a:t>
            </a:r>
          </a:p>
          <a:p>
            <a:pPr algn="l"/>
            <a:r>
              <a:rPr lang="en-US" sz="2600" dirty="0">
                <a:solidFill>
                  <a:srgbClr val="000000"/>
                </a:solidFill>
              </a:rPr>
              <a:t>E; g</a:t>
            </a:r>
            <a:r>
              <a:rPr lang="en-US" sz="2600" i="0" u="none" strike="noStrike" dirty="0">
                <a:solidFill>
                  <a:srgbClr val="000000"/>
                </a:solidFill>
                <a:effectLst/>
              </a:rPr>
              <a:t>ram stain evidence of budding yeasts on blood cultures should never be considered </a:t>
            </a:r>
            <a:r>
              <a:rPr lang="en-US" sz="2600" b="0" i="0" u="none" strike="noStrike" dirty="0">
                <a:solidFill>
                  <a:srgbClr val="000000"/>
                </a:solidFill>
                <a:effectLst/>
              </a:rPr>
              <a:t>a contaminant</a:t>
            </a:r>
          </a:p>
          <a:p>
            <a:endParaRPr lang="en-US" dirty="0"/>
          </a:p>
        </p:txBody>
      </p:sp>
    </p:spTree>
    <p:extLst>
      <p:ext uri="{BB962C8B-B14F-4D97-AF65-F5344CB8AC3E}">
        <p14:creationId xmlns:p14="http://schemas.microsoft.com/office/powerpoint/2010/main" val="40578450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A8CAC6-BE5D-4649-A481-794166CEE617}"/>
              </a:ext>
            </a:extLst>
          </p:cNvPr>
          <p:cNvSpPr>
            <a:spLocks noGrp="1"/>
          </p:cNvSpPr>
          <p:nvPr>
            <p:ph type="title"/>
          </p:nvPr>
        </p:nvSpPr>
        <p:spPr/>
        <p:txBody>
          <a:bodyPr/>
          <a:lstStyle/>
          <a:p>
            <a:r>
              <a:rPr lang="en-US" dirty="0"/>
              <a:t>Catheter management with blood stream infections</a:t>
            </a:r>
          </a:p>
        </p:txBody>
      </p:sp>
      <p:sp>
        <p:nvSpPr>
          <p:cNvPr id="5" name="Content Placeholder 4">
            <a:extLst>
              <a:ext uri="{FF2B5EF4-FFF2-40B4-BE49-F238E27FC236}">
                <a16:creationId xmlns:a16="http://schemas.microsoft.com/office/drawing/2014/main" id="{B81675F5-D633-E545-8738-9EFC1C43775C}"/>
              </a:ext>
            </a:extLst>
          </p:cNvPr>
          <p:cNvSpPr>
            <a:spLocks noGrp="1"/>
          </p:cNvSpPr>
          <p:nvPr>
            <p:ph sz="half" idx="1"/>
          </p:nvPr>
        </p:nvSpPr>
        <p:spPr>
          <a:xfrm>
            <a:off x="838200" y="1825625"/>
            <a:ext cx="5181600" cy="4667250"/>
          </a:xfrm>
        </p:spPr>
        <p:txBody>
          <a:bodyPr>
            <a:normAutofit fontScale="77500" lnSpcReduction="20000"/>
          </a:bodyPr>
          <a:lstStyle/>
          <a:p>
            <a:r>
              <a:rPr lang="en-US" dirty="0"/>
              <a:t>Removal recommended:</a:t>
            </a:r>
          </a:p>
          <a:p>
            <a:pPr lvl="1"/>
            <a:r>
              <a:rPr lang="en-US" sz="2300" dirty="0"/>
              <a:t>Sepsis</a:t>
            </a:r>
          </a:p>
          <a:p>
            <a:pPr lvl="1"/>
            <a:r>
              <a:rPr lang="en-US" sz="2300" dirty="0"/>
              <a:t>Hemodynamic instability</a:t>
            </a:r>
          </a:p>
          <a:p>
            <a:pPr lvl="1"/>
            <a:r>
              <a:rPr lang="en-US" sz="2300" dirty="0"/>
              <a:t>Concomitant endocarditis or evidence of metastatic infection</a:t>
            </a:r>
          </a:p>
          <a:p>
            <a:pPr lvl="1"/>
            <a:r>
              <a:rPr lang="en-US" sz="2300" dirty="0"/>
              <a:t>Presence of suppurative thrombophlebitis</a:t>
            </a:r>
          </a:p>
          <a:p>
            <a:pPr lvl="1"/>
            <a:r>
              <a:rPr lang="en-US" sz="2300" dirty="0"/>
              <a:t>Presence of a propagating clot</a:t>
            </a:r>
          </a:p>
          <a:p>
            <a:pPr lvl="1"/>
            <a:r>
              <a:rPr lang="en-US" sz="2300" dirty="0"/>
              <a:t>Persistent bacteremia after 72 hours of appropriate antimicrobial therapy </a:t>
            </a:r>
          </a:p>
          <a:p>
            <a:pPr lvl="1"/>
            <a:r>
              <a:rPr lang="en-US" sz="2300" dirty="0"/>
              <a:t>Subcutaneously tunneled central venous catheter tunnel tract infection or subcutaneous port reservoir infection</a:t>
            </a:r>
          </a:p>
          <a:p>
            <a:r>
              <a:rPr lang="en-US" b="1" dirty="0"/>
              <a:t>Always remove the line:</a:t>
            </a:r>
          </a:p>
          <a:p>
            <a:pPr lvl="1"/>
            <a:r>
              <a:rPr lang="en-US" b="1" i="1" dirty="0"/>
              <a:t>S. aureus</a:t>
            </a:r>
          </a:p>
          <a:p>
            <a:pPr lvl="1"/>
            <a:r>
              <a:rPr lang="en-US" b="1" i="1" dirty="0"/>
              <a:t>Pseudomonas aeruginosa</a:t>
            </a:r>
          </a:p>
          <a:p>
            <a:pPr lvl="1"/>
            <a:r>
              <a:rPr lang="en-US" b="1" i="1" dirty="0"/>
              <a:t>Drug-resistant GNRs</a:t>
            </a:r>
          </a:p>
          <a:p>
            <a:pPr lvl="1"/>
            <a:r>
              <a:rPr lang="en-US" b="1" i="1" dirty="0"/>
              <a:t>Candida species</a:t>
            </a:r>
            <a:br>
              <a:rPr lang="en-US" dirty="0"/>
            </a:br>
            <a:endParaRPr lang="en-US" i="1" dirty="0"/>
          </a:p>
        </p:txBody>
      </p:sp>
      <p:sp>
        <p:nvSpPr>
          <p:cNvPr id="6" name="Content Placeholder 5">
            <a:extLst>
              <a:ext uri="{FF2B5EF4-FFF2-40B4-BE49-F238E27FC236}">
                <a16:creationId xmlns:a16="http://schemas.microsoft.com/office/drawing/2014/main" id="{95919AAB-7184-BA4C-8A9A-0FE04C6E2A90}"/>
              </a:ext>
            </a:extLst>
          </p:cNvPr>
          <p:cNvSpPr>
            <a:spLocks noGrp="1"/>
          </p:cNvSpPr>
          <p:nvPr>
            <p:ph sz="half" idx="2"/>
          </p:nvPr>
        </p:nvSpPr>
        <p:spPr>
          <a:xfrm>
            <a:off x="6172200" y="1825625"/>
            <a:ext cx="5321300" cy="4351338"/>
          </a:xfrm>
        </p:spPr>
        <p:txBody>
          <a:bodyPr>
            <a:normAutofit fontScale="77500" lnSpcReduction="20000"/>
          </a:bodyPr>
          <a:lstStyle/>
          <a:p>
            <a:r>
              <a:rPr lang="en-US" dirty="0"/>
              <a:t>Consider catheter salvage therapy:</a:t>
            </a:r>
          </a:p>
          <a:p>
            <a:pPr lvl="1"/>
            <a:r>
              <a:rPr lang="en-US" dirty="0" err="1"/>
              <a:t>CoNS</a:t>
            </a:r>
            <a:endParaRPr lang="en-US" dirty="0"/>
          </a:p>
          <a:p>
            <a:pPr lvl="1"/>
            <a:r>
              <a:rPr lang="en-US" dirty="0"/>
              <a:t>Drug-susceptible Enterobacteriaceae (</a:t>
            </a:r>
            <a:r>
              <a:rPr lang="en-US" dirty="0" err="1"/>
              <a:t>eg</a:t>
            </a:r>
            <a:r>
              <a:rPr lang="en-US" dirty="0"/>
              <a:t>, </a:t>
            </a:r>
            <a:r>
              <a:rPr lang="en-US" i="1" dirty="0"/>
              <a:t>E. coli</a:t>
            </a:r>
            <a:r>
              <a:rPr lang="en-US" dirty="0"/>
              <a:t>, </a:t>
            </a:r>
            <a:r>
              <a:rPr lang="en-US" i="1" dirty="0"/>
              <a:t>Klebsiella</a:t>
            </a:r>
            <a:r>
              <a:rPr lang="en-US" dirty="0"/>
              <a:t> species,</a:t>
            </a:r>
            <a:r>
              <a:rPr lang="en-US" i="1" dirty="0"/>
              <a:t> Enterobacter</a:t>
            </a:r>
            <a:r>
              <a:rPr lang="en-US" dirty="0"/>
              <a:t> species)</a:t>
            </a:r>
          </a:p>
          <a:p>
            <a:r>
              <a:rPr lang="en-US" dirty="0"/>
              <a:t>Antibiotic lock therapy in addition to systemic antibiotics</a:t>
            </a:r>
          </a:p>
          <a:p>
            <a:r>
              <a:rPr lang="en-US" dirty="0"/>
              <a:t>Guidewire exchange = last resort!</a:t>
            </a:r>
          </a:p>
        </p:txBody>
      </p:sp>
    </p:spTree>
    <p:extLst>
      <p:ext uri="{BB962C8B-B14F-4D97-AF65-F5344CB8AC3E}">
        <p14:creationId xmlns:p14="http://schemas.microsoft.com/office/powerpoint/2010/main" val="3536434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61EFC5-11F5-5A6B-2ACA-3BE911FCDA87}"/>
              </a:ext>
            </a:extLst>
          </p:cNvPr>
          <p:cNvSpPr>
            <a:spLocks noGrp="1"/>
          </p:cNvSpPr>
          <p:nvPr>
            <p:ph type="title"/>
          </p:nvPr>
        </p:nvSpPr>
        <p:spPr/>
        <p:txBody>
          <a:bodyPr/>
          <a:lstStyle/>
          <a:p>
            <a:r>
              <a:rPr lang="en-US" dirty="0"/>
              <a:t>Other answers:</a:t>
            </a:r>
          </a:p>
        </p:txBody>
      </p:sp>
      <p:sp>
        <p:nvSpPr>
          <p:cNvPr id="6" name="Content Placeholder 5">
            <a:extLst>
              <a:ext uri="{FF2B5EF4-FFF2-40B4-BE49-F238E27FC236}">
                <a16:creationId xmlns:a16="http://schemas.microsoft.com/office/drawing/2014/main" id="{01DCF0BB-D4DB-3C89-E9A0-F65D24428F48}"/>
              </a:ext>
            </a:extLst>
          </p:cNvPr>
          <p:cNvSpPr>
            <a:spLocks noGrp="1"/>
          </p:cNvSpPr>
          <p:nvPr>
            <p:ph idx="1"/>
          </p:nvPr>
        </p:nvSpPr>
        <p:spPr/>
        <p:txBody>
          <a:bodyPr>
            <a:normAutofit/>
          </a:bodyPr>
          <a:lstStyle/>
          <a:p>
            <a:r>
              <a:rPr lang="en-US" sz="2200" dirty="0"/>
              <a:t>A. Doxycycline, 100 mg orally twice daily for 10 days, is the recommended treatment course for a patient with early localized Lyme disease (e.g., erythema </a:t>
            </a:r>
            <a:r>
              <a:rPr lang="en-US" sz="2200" dirty="0" err="1"/>
              <a:t>migrans</a:t>
            </a:r>
            <a:r>
              <a:rPr lang="en-US" sz="2200" dirty="0"/>
              <a:t> rash) </a:t>
            </a:r>
          </a:p>
          <a:p>
            <a:r>
              <a:rPr lang="en-US" sz="2200" dirty="0"/>
              <a:t>B. Lyme serology is not recommended in asymptomatic persons after a blacklegged deer tick bite</a:t>
            </a:r>
          </a:p>
          <a:p>
            <a:pPr lvl="1"/>
            <a:r>
              <a:rPr lang="en-US" sz="2000" dirty="0"/>
              <a:t>Lyme antibody testing is often falsely negative in the first days to weeks following exposure because a detectable antibody response generally takes a few weeks to develop</a:t>
            </a:r>
          </a:p>
          <a:p>
            <a:r>
              <a:rPr lang="en-US" sz="2200" dirty="0"/>
              <a:t>D. Observation alone would be appropriate if the conditions for prophylaxis listed above were not met; that is, more than 72 hours had passed since tick removal, the tick was attached for less than 36 hours, the bite did not occur in a Lyme-endemic area, or the tick bite was not from a blacklegged tick</a:t>
            </a:r>
          </a:p>
        </p:txBody>
      </p:sp>
    </p:spTree>
    <p:extLst>
      <p:ext uri="{BB962C8B-B14F-4D97-AF65-F5344CB8AC3E}">
        <p14:creationId xmlns:p14="http://schemas.microsoft.com/office/powerpoint/2010/main" val="17937009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F5D6C-77E9-4350-8A60-520DE7D37DA4}"/>
              </a:ext>
            </a:extLst>
          </p:cNvPr>
          <p:cNvSpPr>
            <a:spLocks noGrp="1"/>
          </p:cNvSpPr>
          <p:nvPr>
            <p:ph type="title"/>
          </p:nvPr>
        </p:nvSpPr>
        <p:spPr/>
        <p:txBody>
          <a:bodyPr/>
          <a:lstStyle/>
          <a:p>
            <a:r>
              <a:rPr lang="en-US" dirty="0"/>
              <a:t>Question #10</a:t>
            </a:r>
          </a:p>
        </p:txBody>
      </p:sp>
      <p:sp>
        <p:nvSpPr>
          <p:cNvPr id="3" name="Content Placeholder 2">
            <a:extLst>
              <a:ext uri="{FF2B5EF4-FFF2-40B4-BE49-F238E27FC236}">
                <a16:creationId xmlns:a16="http://schemas.microsoft.com/office/drawing/2014/main" id="{74FE34F8-EC64-48E2-3D0C-7BC98BCFCDE6}"/>
              </a:ext>
            </a:extLst>
          </p:cNvPr>
          <p:cNvSpPr>
            <a:spLocks noGrp="1"/>
          </p:cNvSpPr>
          <p:nvPr>
            <p:ph idx="1"/>
          </p:nvPr>
        </p:nvSpPr>
        <p:spPr>
          <a:xfrm>
            <a:off x="838200" y="1690688"/>
            <a:ext cx="10515600" cy="4802187"/>
          </a:xfrm>
        </p:spPr>
        <p:txBody>
          <a:bodyPr>
            <a:normAutofit fontScale="55000" lnSpcReduction="20000"/>
          </a:bodyPr>
          <a:lstStyle/>
          <a:p>
            <a:pPr marL="0" indent="0">
              <a:buNone/>
            </a:pPr>
            <a:r>
              <a:rPr lang="en-US" sz="3300" dirty="0">
                <a:effectLst/>
              </a:rPr>
              <a:t>A 78-year-old man was hospitalized 2 days ago for management of </a:t>
            </a:r>
            <a:r>
              <a:rPr lang="en-US" sz="3300" dirty="0">
                <a:solidFill>
                  <a:srgbClr val="C00000"/>
                </a:solidFill>
                <a:effectLst/>
              </a:rPr>
              <a:t>lower back pain that has been worsening over the past 4 weeks </a:t>
            </a:r>
            <a:r>
              <a:rPr lang="en-US" sz="3300" dirty="0">
                <a:effectLst/>
              </a:rPr>
              <a:t>and remained uncontrolled with oral pain medications. He reports </a:t>
            </a:r>
            <a:r>
              <a:rPr lang="en-US" sz="3300" dirty="0">
                <a:solidFill>
                  <a:srgbClr val="C00000"/>
                </a:solidFill>
                <a:effectLst/>
              </a:rPr>
              <a:t>no radicular symptoms, weakness, or bladder or bowel incontinence</a:t>
            </a:r>
            <a:r>
              <a:rPr lang="en-US" sz="3300" dirty="0">
                <a:effectLst/>
              </a:rPr>
              <a:t>. Medical history is notable for benign prostatic hyperplasia treated with tamsulosin.</a:t>
            </a:r>
          </a:p>
          <a:p>
            <a:pPr marL="0" indent="0">
              <a:buNone/>
            </a:pPr>
            <a:r>
              <a:rPr lang="en-US" sz="3300" dirty="0">
                <a:effectLst/>
              </a:rPr>
              <a:t>On physical examination, the patient appears in distress from pain. Temperature is 37.9 °C (100.2 °F), blood pressure is 155/85 mm Hg, pulse rate is 82/min, and respiration rate is 18/min. Tenderness to palpation is elicited over the lower lumbar spine. Lower extremity strength is normal, with intact sensation and normal reflexes.</a:t>
            </a:r>
          </a:p>
          <a:p>
            <a:pPr marL="0" indent="0">
              <a:buNone/>
            </a:pPr>
            <a:r>
              <a:rPr lang="en-US" sz="3300" dirty="0">
                <a:effectLst/>
              </a:rPr>
              <a:t>Laboratory studies show a </a:t>
            </a:r>
            <a:r>
              <a:rPr lang="en-US" sz="3300" u="none" strike="noStrike" dirty="0">
                <a:effectLst/>
              </a:rPr>
              <a:t>hemoglobin</a:t>
            </a:r>
            <a:r>
              <a:rPr lang="en-US" sz="3300" dirty="0">
                <a:effectLst/>
              </a:rPr>
              <a:t>  level of 12.2 g/dL (122 g/L) and</a:t>
            </a:r>
            <a:r>
              <a:rPr lang="en-US" sz="3300" dirty="0">
                <a:solidFill>
                  <a:srgbClr val="C00000"/>
                </a:solidFill>
                <a:effectLst/>
              </a:rPr>
              <a:t> </a:t>
            </a:r>
            <a:r>
              <a:rPr lang="en-US" sz="3300" u="none" strike="noStrike" dirty="0">
                <a:solidFill>
                  <a:srgbClr val="C00000"/>
                </a:solidFill>
                <a:effectLst/>
              </a:rPr>
              <a:t>leukocyte count</a:t>
            </a:r>
            <a:r>
              <a:rPr lang="en-US" sz="3300" dirty="0">
                <a:solidFill>
                  <a:srgbClr val="C00000"/>
                </a:solidFill>
                <a:effectLst/>
              </a:rPr>
              <a:t>  of 15,600/µL </a:t>
            </a:r>
            <a:r>
              <a:rPr lang="en-US" sz="3300" dirty="0">
                <a:effectLst/>
              </a:rPr>
              <a:t>(15.6 × 10</a:t>
            </a:r>
            <a:r>
              <a:rPr lang="en-US" sz="3300" baseline="30000" dirty="0">
                <a:effectLst/>
              </a:rPr>
              <a:t>9</a:t>
            </a:r>
            <a:r>
              <a:rPr lang="en-US" sz="3300" dirty="0">
                <a:effectLst/>
              </a:rPr>
              <a:t>/L).</a:t>
            </a:r>
          </a:p>
          <a:p>
            <a:pPr marL="0" indent="0">
              <a:buNone/>
            </a:pPr>
            <a:r>
              <a:rPr lang="en-US" sz="3300" dirty="0">
                <a:effectLst/>
              </a:rPr>
              <a:t>MRI with contrast reveals evidence of </a:t>
            </a:r>
            <a:r>
              <a:rPr lang="en-US" sz="3300" dirty="0">
                <a:solidFill>
                  <a:srgbClr val="C00000"/>
                </a:solidFill>
                <a:effectLst/>
              </a:rPr>
              <a:t>L3-L4 discitis with osteomyelitis involving the contiguous vertebral body end plates at L3 and L4, without evidence of epidural abscess</a:t>
            </a:r>
            <a:r>
              <a:rPr lang="en-US" sz="3300" dirty="0">
                <a:effectLst/>
              </a:rPr>
              <a:t>.</a:t>
            </a:r>
          </a:p>
          <a:p>
            <a:pPr marL="0" indent="0">
              <a:buNone/>
            </a:pPr>
            <a:r>
              <a:rPr lang="en-US" sz="3300" dirty="0">
                <a:effectLst/>
              </a:rPr>
              <a:t>Blood and urine cultures are negative at 48 hours.</a:t>
            </a:r>
          </a:p>
          <a:p>
            <a:pPr marL="0" indent="0">
              <a:buNone/>
            </a:pPr>
            <a:r>
              <a:rPr lang="en-US" sz="3300" dirty="0">
                <a:effectLst/>
              </a:rPr>
              <a:t>Which of the following is the most appropriate management?</a:t>
            </a:r>
          </a:p>
          <a:p>
            <a:pPr marL="0" indent="0">
              <a:buNone/>
            </a:pPr>
            <a:r>
              <a:rPr lang="en-US" sz="3300" dirty="0"/>
              <a:t>	A. </a:t>
            </a:r>
            <a:r>
              <a:rPr lang="en-US" sz="3300" dirty="0">
                <a:effectLst/>
              </a:rPr>
              <a:t>Disk space aspiration/biopsy</a:t>
            </a:r>
          </a:p>
          <a:p>
            <a:pPr marL="0" indent="0">
              <a:buNone/>
            </a:pPr>
            <a:r>
              <a:rPr lang="en-US" sz="3300" dirty="0">
                <a:effectLst/>
              </a:rPr>
              <a:t>	B. Open bone biopsy</a:t>
            </a:r>
          </a:p>
          <a:p>
            <a:pPr marL="0" indent="0">
              <a:buNone/>
            </a:pPr>
            <a:r>
              <a:rPr lang="en-US" sz="3300" dirty="0"/>
              <a:t>	C. </a:t>
            </a:r>
            <a:r>
              <a:rPr lang="en-US" sz="3300" dirty="0">
                <a:effectLst/>
              </a:rPr>
              <a:t>Vancomycin</a:t>
            </a:r>
          </a:p>
          <a:p>
            <a:pPr marL="0" indent="0">
              <a:buNone/>
            </a:pPr>
            <a:r>
              <a:rPr lang="en-US" sz="3300" dirty="0"/>
              <a:t>	D. </a:t>
            </a:r>
            <a:r>
              <a:rPr lang="en-US" sz="3300" dirty="0">
                <a:effectLst/>
              </a:rPr>
              <a:t>Vancomycin and ceftriaxone</a:t>
            </a:r>
          </a:p>
          <a:p>
            <a:endParaRPr lang="en-US" dirty="0"/>
          </a:p>
        </p:txBody>
      </p:sp>
    </p:spTree>
    <p:extLst>
      <p:ext uri="{BB962C8B-B14F-4D97-AF65-F5344CB8AC3E}">
        <p14:creationId xmlns:p14="http://schemas.microsoft.com/office/powerpoint/2010/main" val="16920032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6E63A-73A1-6C52-AF25-D6215CA72D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3120BD-3110-7142-BCCA-7DFB21F05D28}"/>
              </a:ext>
            </a:extLst>
          </p:cNvPr>
          <p:cNvSpPr>
            <a:spLocks noGrp="1"/>
          </p:cNvSpPr>
          <p:nvPr>
            <p:ph type="title"/>
          </p:nvPr>
        </p:nvSpPr>
        <p:spPr/>
        <p:txBody>
          <a:bodyPr/>
          <a:lstStyle/>
          <a:p>
            <a:r>
              <a:rPr lang="en-US" dirty="0"/>
              <a:t>Question #10</a:t>
            </a:r>
          </a:p>
        </p:txBody>
      </p:sp>
      <p:sp>
        <p:nvSpPr>
          <p:cNvPr id="3" name="Content Placeholder 2">
            <a:extLst>
              <a:ext uri="{FF2B5EF4-FFF2-40B4-BE49-F238E27FC236}">
                <a16:creationId xmlns:a16="http://schemas.microsoft.com/office/drawing/2014/main" id="{E4F708E0-8690-DDD8-6ECB-8006615AED78}"/>
              </a:ext>
            </a:extLst>
          </p:cNvPr>
          <p:cNvSpPr>
            <a:spLocks noGrp="1"/>
          </p:cNvSpPr>
          <p:nvPr>
            <p:ph idx="1"/>
          </p:nvPr>
        </p:nvSpPr>
        <p:spPr>
          <a:xfrm>
            <a:off x="838200" y="1690688"/>
            <a:ext cx="10515600" cy="4802187"/>
          </a:xfrm>
        </p:spPr>
        <p:txBody>
          <a:bodyPr>
            <a:normAutofit fontScale="55000" lnSpcReduction="20000"/>
          </a:bodyPr>
          <a:lstStyle/>
          <a:p>
            <a:pPr marL="0" indent="0">
              <a:buNone/>
            </a:pPr>
            <a:r>
              <a:rPr lang="en-US" sz="3300" dirty="0">
                <a:effectLst/>
              </a:rPr>
              <a:t>A 78-year-old man was hospitalized 2 days ago for management of lower back pain that has been worsening over the past 4 weeks and remained uncontrolled with oral pain medications. He reports no radicular symptoms, weakness, or bladder or bowel incontinence. Medical history is notable for benign prostatic hyperplasia treated with tamsulosin.</a:t>
            </a:r>
          </a:p>
          <a:p>
            <a:pPr marL="0" indent="0">
              <a:buNone/>
            </a:pPr>
            <a:r>
              <a:rPr lang="en-US" sz="3300" dirty="0">
                <a:effectLst/>
              </a:rPr>
              <a:t>On physical examination, the patient appears in distress from pain. Temperature is 37.9 °C (100.2 °F), blood pressure is 155/85 mm Hg, pulse rate is 82/min, and respiration rate is 18/min. Tenderness to palpation is elicited over the lower lumbar spine. Lower extremity strength is normal, with intact sensation and normal reflexes.</a:t>
            </a:r>
          </a:p>
          <a:p>
            <a:pPr marL="0" indent="0">
              <a:buNone/>
            </a:pPr>
            <a:r>
              <a:rPr lang="en-US" sz="3300" dirty="0">
                <a:effectLst/>
              </a:rPr>
              <a:t>Laboratory studies show a </a:t>
            </a:r>
            <a:r>
              <a:rPr lang="en-US" sz="3300" u="none" strike="noStrike" dirty="0">
                <a:effectLst/>
              </a:rPr>
              <a:t>hemoglobin</a:t>
            </a:r>
            <a:r>
              <a:rPr lang="en-US" sz="3300" dirty="0">
                <a:effectLst/>
              </a:rPr>
              <a:t>  level of 12.2 g/dL (122 g/L) and </a:t>
            </a:r>
            <a:r>
              <a:rPr lang="en-US" sz="3300" u="none" strike="noStrike" dirty="0">
                <a:effectLst/>
              </a:rPr>
              <a:t>leukocyte count</a:t>
            </a:r>
            <a:r>
              <a:rPr lang="en-US" sz="3300" dirty="0">
                <a:effectLst/>
              </a:rPr>
              <a:t>  of 15,600/µL (15.6 × 10</a:t>
            </a:r>
            <a:r>
              <a:rPr lang="en-US" sz="3300" baseline="30000" dirty="0">
                <a:effectLst/>
              </a:rPr>
              <a:t>9</a:t>
            </a:r>
            <a:r>
              <a:rPr lang="en-US" sz="3300" dirty="0">
                <a:effectLst/>
              </a:rPr>
              <a:t>/L).</a:t>
            </a:r>
          </a:p>
          <a:p>
            <a:pPr marL="0" indent="0">
              <a:buNone/>
            </a:pPr>
            <a:r>
              <a:rPr lang="en-US" sz="3300" dirty="0">
                <a:effectLst/>
              </a:rPr>
              <a:t>MRI with contrast reveals evidence of L3-L4 discitis with osteomyelitis involving the contiguous vertebral body end plates at L3 and L4, without evidence of epidural abscess.</a:t>
            </a:r>
          </a:p>
          <a:p>
            <a:pPr marL="0" indent="0">
              <a:buNone/>
            </a:pPr>
            <a:r>
              <a:rPr lang="en-US" sz="3300" dirty="0">
                <a:effectLst/>
              </a:rPr>
              <a:t>Blood and urine cultures are negative at 48 hours.</a:t>
            </a:r>
          </a:p>
          <a:p>
            <a:pPr marL="0" indent="0">
              <a:buNone/>
            </a:pPr>
            <a:r>
              <a:rPr lang="en-US" sz="3300" dirty="0">
                <a:effectLst/>
              </a:rPr>
              <a:t>Which of the following is the most appropriate management?</a:t>
            </a:r>
          </a:p>
          <a:p>
            <a:pPr marL="0" indent="0">
              <a:buNone/>
            </a:pPr>
            <a:r>
              <a:rPr lang="en-US" sz="3300" dirty="0"/>
              <a:t>	</a:t>
            </a:r>
            <a:r>
              <a:rPr lang="en-US" sz="3300" b="1" dirty="0">
                <a:solidFill>
                  <a:schemeClr val="accent6"/>
                </a:solidFill>
              </a:rPr>
              <a:t>A. </a:t>
            </a:r>
            <a:r>
              <a:rPr lang="en-US" sz="3300" b="1" dirty="0">
                <a:solidFill>
                  <a:schemeClr val="accent6"/>
                </a:solidFill>
                <a:effectLst/>
              </a:rPr>
              <a:t>Disk space aspiration/biopsy</a:t>
            </a:r>
          </a:p>
          <a:p>
            <a:pPr marL="0" indent="0">
              <a:buNone/>
            </a:pPr>
            <a:r>
              <a:rPr lang="en-US" sz="3300" dirty="0">
                <a:effectLst/>
              </a:rPr>
              <a:t>	B. Open bone biopsy</a:t>
            </a:r>
          </a:p>
          <a:p>
            <a:pPr marL="0" indent="0">
              <a:buNone/>
            </a:pPr>
            <a:r>
              <a:rPr lang="en-US" sz="3300" dirty="0"/>
              <a:t>	C. </a:t>
            </a:r>
            <a:r>
              <a:rPr lang="en-US" sz="3300" dirty="0">
                <a:effectLst/>
              </a:rPr>
              <a:t>Vancomycin</a:t>
            </a:r>
          </a:p>
          <a:p>
            <a:pPr marL="0" indent="0">
              <a:buNone/>
            </a:pPr>
            <a:r>
              <a:rPr lang="en-US" sz="3300" dirty="0"/>
              <a:t>	D. </a:t>
            </a:r>
            <a:r>
              <a:rPr lang="en-US" sz="3300" dirty="0">
                <a:effectLst/>
              </a:rPr>
              <a:t>Vancomycin and ceftriaxone</a:t>
            </a:r>
          </a:p>
          <a:p>
            <a:endParaRPr lang="en-US" dirty="0"/>
          </a:p>
        </p:txBody>
      </p:sp>
    </p:spTree>
    <p:extLst>
      <p:ext uri="{BB962C8B-B14F-4D97-AF65-F5344CB8AC3E}">
        <p14:creationId xmlns:p14="http://schemas.microsoft.com/office/powerpoint/2010/main" val="24941686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41A537-D8B2-9BE8-6DA6-D6C8DFCA399D}"/>
              </a:ext>
            </a:extLst>
          </p:cNvPr>
          <p:cNvSpPr>
            <a:spLocks noGrp="1"/>
          </p:cNvSpPr>
          <p:nvPr>
            <p:ph type="title"/>
          </p:nvPr>
        </p:nvSpPr>
        <p:spPr/>
        <p:txBody>
          <a:bodyPr/>
          <a:lstStyle/>
          <a:p>
            <a:r>
              <a:rPr lang="en-US" dirty="0"/>
              <a:t>Evaluate vertebral osteomyelitis with needle biopsy</a:t>
            </a:r>
          </a:p>
        </p:txBody>
      </p:sp>
      <p:sp>
        <p:nvSpPr>
          <p:cNvPr id="5" name="Content Placeholder 4">
            <a:extLst>
              <a:ext uri="{FF2B5EF4-FFF2-40B4-BE49-F238E27FC236}">
                <a16:creationId xmlns:a16="http://schemas.microsoft.com/office/drawing/2014/main" id="{C5FB1AF2-AE01-C877-F324-593E58F27940}"/>
              </a:ext>
            </a:extLst>
          </p:cNvPr>
          <p:cNvSpPr>
            <a:spLocks noGrp="1"/>
          </p:cNvSpPr>
          <p:nvPr>
            <p:ph idx="1"/>
          </p:nvPr>
        </p:nvSpPr>
        <p:spPr/>
        <p:txBody>
          <a:bodyPr>
            <a:normAutofit/>
          </a:bodyPr>
          <a:lstStyle/>
          <a:p>
            <a:pPr algn="l">
              <a:buFont typeface="Arial" panose="020B0604020202020204" pitchFamily="34" charset="0"/>
              <a:buChar char="•"/>
            </a:pPr>
            <a:r>
              <a:rPr lang="en-US" sz="2400" b="0" i="0" u="none" strike="noStrike" dirty="0">
                <a:solidFill>
                  <a:srgbClr val="181D23"/>
                </a:solidFill>
                <a:effectLst/>
                <a:highlight>
                  <a:srgbClr val="FFFFFF"/>
                </a:highlight>
                <a:latin typeface="Open Sans" panose="020B0606030504020204" pitchFamily="34" charset="0"/>
              </a:rPr>
              <a:t>Initiation of antibiotic therapy for uncomplicated vertebral osteomyelitis is based on culture results</a:t>
            </a:r>
          </a:p>
          <a:p>
            <a:pPr algn="l">
              <a:buFont typeface="Arial" panose="020B0604020202020204" pitchFamily="34" charset="0"/>
              <a:buChar char="•"/>
            </a:pPr>
            <a:r>
              <a:rPr lang="en-US" sz="2400" b="0" i="0" u="none" strike="noStrike" dirty="0">
                <a:solidFill>
                  <a:srgbClr val="181D23"/>
                </a:solidFill>
                <a:effectLst/>
                <a:highlight>
                  <a:srgbClr val="FFFFFF"/>
                </a:highlight>
                <a:latin typeface="Open Sans" panose="020B0606030504020204" pitchFamily="34" charset="0"/>
              </a:rPr>
              <a:t>Image-guided biopsy has a diagnostic yield of approximately 60% for vertebral osteomyelitis and should be used in patients with negative blood culture results</a:t>
            </a:r>
          </a:p>
          <a:p>
            <a:endParaRPr lang="en-US" dirty="0"/>
          </a:p>
        </p:txBody>
      </p:sp>
    </p:spTree>
    <p:extLst>
      <p:ext uri="{BB962C8B-B14F-4D97-AF65-F5344CB8AC3E}">
        <p14:creationId xmlns:p14="http://schemas.microsoft.com/office/powerpoint/2010/main" val="1851607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952CC-140B-A346-B1F4-D9141BCAF80F}"/>
              </a:ext>
            </a:extLst>
          </p:cNvPr>
          <p:cNvSpPr>
            <a:spLocks noGrp="1"/>
          </p:cNvSpPr>
          <p:nvPr>
            <p:ph type="title"/>
          </p:nvPr>
        </p:nvSpPr>
        <p:spPr/>
        <p:txBody>
          <a:bodyPr/>
          <a:lstStyle/>
          <a:p>
            <a:r>
              <a:rPr lang="en-US" dirty="0"/>
              <a:t>Vertebral osteomyelitis evaluation</a:t>
            </a:r>
          </a:p>
        </p:txBody>
      </p:sp>
      <p:pic>
        <p:nvPicPr>
          <p:cNvPr id="5" name="Content Placeholder 4">
            <a:extLst>
              <a:ext uri="{FF2B5EF4-FFF2-40B4-BE49-F238E27FC236}">
                <a16:creationId xmlns:a16="http://schemas.microsoft.com/office/drawing/2014/main" id="{3B21A182-0D36-1B47-93EF-29403C34EC94}"/>
              </a:ext>
            </a:extLst>
          </p:cNvPr>
          <p:cNvPicPr>
            <a:picLocks noGrp="1" noChangeAspect="1"/>
          </p:cNvPicPr>
          <p:nvPr>
            <p:ph sz="half" idx="1"/>
          </p:nvPr>
        </p:nvPicPr>
        <p:blipFill>
          <a:blip r:embed="rId3"/>
          <a:stretch>
            <a:fillRect/>
          </a:stretch>
        </p:blipFill>
        <p:spPr>
          <a:xfrm>
            <a:off x="583367" y="3647363"/>
            <a:ext cx="5181600" cy="2529600"/>
          </a:xfrm>
          <a:prstGeom prst="rect">
            <a:avLst/>
          </a:prstGeom>
        </p:spPr>
      </p:pic>
      <p:pic>
        <p:nvPicPr>
          <p:cNvPr id="7" name="Content Placeholder 6">
            <a:extLst>
              <a:ext uri="{FF2B5EF4-FFF2-40B4-BE49-F238E27FC236}">
                <a16:creationId xmlns:a16="http://schemas.microsoft.com/office/drawing/2014/main" id="{FD6A415E-E0A8-174B-903E-CEEE1851B5AF}"/>
              </a:ext>
            </a:extLst>
          </p:cNvPr>
          <p:cNvPicPr>
            <a:picLocks noGrp="1" noChangeAspect="1"/>
          </p:cNvPicPr>
          <p:nvPr>
            <p:ph sz="half" idx="2"/>
          </p:nvPr>
        </p:nvPicPr>
        <p:blipFill>
          <a:blip r:embed="rId4"/>
          <a:stretch>
            <a:fillRect/>
          </a:stretch>
        </p:blipFill>
        <p:spPr>
          <a:xfrm>
            <a:off x="6172201" y="1939213"/>
            <a:ext cx="5130800" cy="3416300"/>
          </a:xfrm>
          <a:prstGeom prst="rect">
            <a:avLst/>
          </a:prstGeom>
        </p:spPr>
      </p:pic>
      <p:pic>
        <p:nvPicPr>
          <p:cNvPr id="6" name="Picture 5">
            <a:extLst>
              <a:ext uri="{FF2B5EF4-FFF2-40B4-BE49-F238E27FC236}">
                <a16:creationId xmlns:a16="http://schemas.microsoft.com/office/drawing/2014/main" id="{EDE06453-9BCA-6941-873A-7D172FCDD1FE}"/>
              </a:ext>
            </a:extLst>
          </p:cNvPr>
          <p:cNvPicPr>
            <a:picLocks noChangeAspect="1"/>
          </p:cNvPicPr>
          <p:nvPr/>
        </p:nvPicPr>
        <p:blipFill>
          <a:blip r:embed="rId5"/>
          <a:stretch>
            <a:fillRect/>
          </a:stretch>
        </p:blipFill>
        <p:spPr>
          <a:xfrm>
            <a:off x="195186" y="1690688"/>
            <a:ext cx="5824615" cy="1821738"/>
          </a:xfrm>
          <a:prstGeom prst="rect">
            <a:avLst/>
          </a:prstGeom>
        </p:spPr>
      </p:pic>
    </p:spTree>
    <p:extLst>
      <p:ext uri="{BB962C8B-B14F-4D97-AF65-F5344CB8AC3E}">
        <p14:creationId xmlns:p14="http://schemas.microsoft.com/office/powerpoint/2010/main" val="42021216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A84AF3-F51A-C093-55DB-D35A340EDA24}"/>
              </a:ext>
            </a:extLst>
          </p:cNvPr>
          <p:cNvSpPr>
            <a:spLocks noGrp="1"/>
          </p:cNvSpPr>
          <p:nvPr>
            <p:ph type="title"/>
          </p:nvPr>
        </p:nvSpPr>
        <p:spPr/>
        <p:txBody>
          <a:bodyPr/>
          <a:lstStyle/>
          <a:p>
            <a:r>
              <a:rPr lang="en-US" dirty="0"/>
              <a:t>Question #11</a:t>
            </a:r>
          </a:p>
        </p:txBody>
      </p:sp>
      <p:sp>
        <p:nvSpPr>
          <p:cNvPr id="6" name="Content Placeholder 5">
            <a:extLst>
              <a:ext uri="{FF2B5EF4-FFF2-40B4-BE49-F238E27FC236}">
                <a16:creationId xmlns:a16="http://schemas.microsoft.com/office/drawing/2014/main" id="{865BF1B8-3A61-423C-90A3-936E7521344B}"/>
              </a:ext>
            </a:extLst>
          </p:cNvPr>
          <p:cNvSpPr>
            <a:spLocks noGrp="1"/>
          </p:cNvSpPr>
          <p:nvPr>
            <p:ph idx="1"/>
          </p:nvPr>
        </p:nvSpPr>
        <p:spPr/>
        <p:txBody>
          <a:bodyPr>
            <a:normAutofit fontScale="70000" lnSpcReduction="20000"/>
          </a:bodyPr>
          <a:lstStyle/>
          <a:p>
            <a:r>
              <a:rPr lang="en-US" dirty="0">
                <a:effectLst/>
              </a:rPr>
              <a:t>A 33-year-old woman is evaluated before hospital discharge. She was hospitalized 2 days ago with </a:t>
            </a:r>
            <a:r>
              <a:rPr lang="en-US" dirty="0">
                <a:solidFill>
                  <a:srgbClr val="C00000"/>
                </a:solidFill>
                <a:effectLst/>
              </a:rPr>
              <a:t>pyelonephritis; her fever, dysuria, and flank pain have improved with empiric ceftriaxone</a:t>
            </a:r>
            <a:r>
              <a:rPr lang="en-US" dirty="0">
                <a:effectLst/>
              </a:rPr>
              <a:t>. Urine cultures have grown </a:t>
            </a:r>
            <a:r>
              <a:rPr lang="en-US" dirty="0">
                <a:solidFill>
                  <a:srgbClr val="C00000"/>
                </a:solidFill>
                <a:effectLst/>
              </a:rPr>
              <a:t>pan-sensitive </a:t>
            </a:r>
            <a:r>
              <a:rPr lang="en-US" i="1" dirty="0">
                <a:solidFill>
                  <a:srgbClr val="C00000"/>
                </a:solidFill>
                <a:effectLst/>
              </a:rPr>
              <a:t>Escherichia coli</a:t>
            </a:r>
            <a:r>
              <a:rPr lang="en-US" dirty="0">
                <a:effectLst/>
              </a:rPr>
              <a:t>; a course of oral trimethoprim-sulfamethoxazole is planned. Medical history is unremarkable. She takes no other medications.</a:t>
            </a:r>
          </a:p>
          <a:p>
            <a:r>
              <a:rPr lang="en-US" dirty="0">
                <a:effectLst/>
              </a:rPr>
              <a:t>On physical examination, vital signs are normal. The examination is unremarkable apart from mild right flank pain, which has improved since admission.</a:t>
            </a:r>
          </a:p>
          <a:p>
            <a:r>
              <a:rPr lang="en-US" i="1" dirty="0">
                <a:solidFill>
                  <a:srgbClr val="C00000"/>
                </a:solidFill>
                <a:effectLst/>
              </a:rPr>
              <a:t>Bacillus subtilis</a:t>
            </a:r>
            <a:r>
              <a:rPr lang="en-US" dirty="0">
                <a:solidFill>
                  <a:srgbClr val="C00000"/>
                </a:solidFill>
                <a:effectLst/>
              </a:rPr>
              <a:t> is isolated in one of two blood cultures </a:t>
            </a:r>
            <a:r>
              <a:rPr lang="en-US" dirty="0">
                <a:effectLst/>
              </a:rPr>
              <a:t>drawn at admission.</a:t>
            </a:r>
          </a:p>
          <a:p>
            <a:r>
              <a:rPr lang="en-US" dirty="0"/>
              <a:t>Which of the following is the most appropriate management?</a:t>
            </a:r>
          </a:p>
          <a:p>
            <a:pPr marL="0" indent="0">
              <a:buNone/>
            </a:pPr>
            <a:r>
              <a:rPr lang="en-US" dirty="0">
                <a:effectLst/>
              </a:rPr>
              <a:t>	A. Add intravenous vancomycin</a:t>
            </a:r>
          </a:p>
          <a:p>
            <a:pPr marL="0" indent="0">
              <a:buNone/>
            </a:pPr>
            <a:r>
              <a:rPr lang="en-US" dirty="0">
                <a:effectLst/>
              </a:rPr>
              <a:t>	B. Add linezolid</a:t>
            </a:r>
          </a:p>
          <a:p>
            <a:pPr marL="0" indent="0">
              <a:buNone/>
            </a:pPr>
            <a:r>
              <a:rPr lang="en-US" dirty="0">
                <a:effectLst/>
              </a:rPr>
              <a:t>	C. Obtain transthoracic echocardiogram</a:t>
            </a:r>
          </a:p>
          <a:p>
            <a:pPr marL="0" indent="0">
              <a:buNone/>
            </a:pPr>
            <a:r>
              <a:rPr lang="en-US" dirty="0">
                <a:effectLst/>
              </a:rPr>
              <a:t>	D. Repeat blood cultures</a:t>
            </a:r>
          </a:p>
          <a:p>
            <a:pPr marL="0" indent="0">
              <a:buNone/>
            </a:pPr>
            <a:r>
              <a:rPr lang="en-US" dirty="0">
                <a:effectLst/>
              </a:rPr>
              <a:t>	E. No change in management</a:t>
            </a:r>
          </a:p>
          <a:p>
            <a:endParaRPr lang="en-US" dirty="0"/>
          </a:p>
        </p:txBody>
      </p:sp>
    </p:spTree>
    <p:extLst>
      <p:ext uri="{BB962C8B-B14F-4D97-AF65-F5344CB8AC3E}">
        <p14:creationId xmlns:p14="http://schemas.microsoft.com/office/powerpoint/2010/main" val="26251842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9666D-AA3D-EA06-1FCD-B22720B6363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BC2CC57-C9EE-4282-C823-C0E460B687AD}"/>
              </a:ext>
            </a:extLst>
          </p:cNvPr>
          <p:cNvSpPr>
            <a:spLocks noGrp="1"/>
          </p:cNvSpPr>
          <p:nvPr>
            <p:ph type="title"/>
          </p:nvPr>
        </p:nvSpPr>
        <p:spPr/>
        <p:txBody>
          <a:bodyPr/>
          <a:lstStyle/>
          <a:p>
            <a:r>
              <a:rPr lang="en-US" dirty="0"/>
              <a:t>Question #11</a:t>
            </a:r>
          </a:p>
        </p:txBody>
      </p:sp>
      <p:sp>
        <p:nvSpPr>
          <p:cNvPr id="6" name="Content Placeholder 5">
            <a:extLst>
              <a:ext uri="{FF2B5EF4-FFF2-40B4-BE49-F238E27FC236}">
                <a16:creationId xmlns:a16="http://schemas.microsoft.com/office/drawing/2014/main" id="{6DB01FAA-E3A2-3A1E-C141-981EC2DA17D3}"/>
              </a:ext>
            </a:extLst>
          </p:cNvPr>
          <p:cNvSpPr>
            <a:spLocks noGrp="1"/>
          </p:cNvSpPr>
          <p:nvPr>
            <p:ph idx="1"/>
          </p:nvPr>
        </p:nvSpPr>
        <p:spPr/>
        <p:txBody>
          <a:bodyPr>
            <a:normAutofit fontScale="70000" lnSpcReduction="20000"/>
          </a:bodyPr>
          <a:lstStyle/>
          <a:p>
            <a:r>
              <a:rPr lang="en-US" dirty="0">
                <a:effectLst/>
              </a:rPr>
              <a:t>A 33-year-old woman is evaluated before hospital discharge. She was hospitalized 2 days ago with pyelonephritis; her fever, dysuria, and flank pain have improved with empiric ceftriaxone. Urine cultures have grown pan-sensitive </a:t>
            </a:r>
            <a:r>
              <a:rPr lang="en-US" i="1" dirty="0">
                <a:effectLst/>
              </a:rPr>
              <a:t>Escherichia coli</a:t>
            </a:r>
            <a:r>
              <a:rPr lang="en-US" dirty="0">
                <a:effectLst/>
              </a:rPr>
              <a:t>; a course of oral trimethoprim-sulfamethoxazole is planned. Medical history is unremarkable. She takes no other medications.</a:t>
            </a:r>
          </a:p>
          <a:p>
            <a:r>
              <a:rPr lang="en-US" dirty="0">
                <a:effectLst/>
              </a:rPr>
              <a:t>On physical examination, vital signs are normal. The examination is unremarkable apart from mild right flank pain, which has improved since admission.</a:t>
            </a:r>
          </a:p>
          <a:p>
            <a:r>
              <a:rPr lang="en-US" i="1" dirty="0">
                <a:effectLst/>
              </a:rPr>
              <a:t>Bacillus subtilis</a:t>
            </a:r>
            <a:r>
              <a:rPr lang="en-US" dirty="0">
                <a:effectLst/>
              </a:rPr>
              <a:t> is isolated in one of two blood cultures drawn at admission.</a:t>
            </a:r>
          </a:p>
          <a:p>
            <a:r>
              <a:rPr lang="en-US" dirty="0"/>
              <a:t>Which of the following is the most appropriate management?</a:t>
            </a:r>
          </a:p>
          <a:p>
            <a:pPr marL="0" indent="0">
              <a:buNone/>
            </a:pPr>
            <a:r>
              <a:rPr lang="en-US" dirty="0">
                <a:effectLst/>
              </a:rPr>
              <a:t>	A. Add intravenous vancomycin</a:t>
            </a:r>
          </a:p>
          <a:p>
            <a:pPr marL="0" indent="0">
              <a:buNone/>
            </a:pPr>
            <a:r>
              <a:rPr lang="en-US" dirty="0">
                <a:effectLst/>
              </a:rPr>
              <a:t>	B. Add linezolid</a:t>
            </a:r>
          </a:p>
          <a:p>
            <a:pPr marL="0" indent="0">
              <a:buNone/>
            </a:pPr>
            <a:r>
              <a:rPr lang="en-US" dirty="0">
                <a:effectLst/>
              </a:rPr>
              <a:t>	C. Obtain transthoracic echocardiogram</a:t>
            </a:r>
          </a:p>
          <a:p>
            <a:pPr marL="0" indent="0">
              <a:buNone/>
            </a:pPr>
            <a:r>
              <a:rPr lang="en-US" dirty="0">
                <a:effectLst/>
              </a:rPr>
              <a:t>	D. Repeat blood cultures</a:t>
            </a:r>
          </a:p>
          <a:p>
            <a:pPr marL="0" indent="0">
              <a:buNone/>
            </a:pPr>
            <a:r>
              <a:rPr lang="en-US" dirty="0">
                <a:effectLst/>
              </a:rPr>
              <a:t>	</a:t>
            </a:r>
            <a:r>
              <a:rPr lang="en-US" b="1" dirty="0">
                <a:solidFill>
                  <a:schemeClr val="accent6"/>
                </a:solidFill>
                <a:effectLst/>
              </a:rPr>
              <a:t>E. No change in management</a:t>
            </a:r>
          </a:p>
          <a:p>
            <a:endParaRPr lang="en-US" dirty="0"/>
          </a:p>
        </p:txBody>
      </p:sp>
    </p:spTree>
    <p:extLst>
      <p:ext uri="{BB962C8B-B14F-4D97-AF65-F5344CB8AC3E}">
        <p14:creationId xmlns:p14="http://schemas.microsoft.com/office/powerpoint/2010/main" val="29560421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A7AE2-A4CF-C912-C998-B8B8CCE7DD00}"/>
              </a:ext>
            </a:extLst>
          </p:cNvPr>
          <p:cNvSpPr>
            <a:spLocks noGrp="1"/>
          </p:cNvSpPr>
          <p:nvPr>
            <p:ph type="title"/>
          </p:nvPr>
        </p:nvSpPr>
        <p:spPr/>
        <p:txBody>
          <a:bodyPr/>
          <a:lstStyle/>
          <a:p>
            <a:r>
              <a:rPr lang="en-US" dirty="0"/>
              <a:t>Evaluate the significance of </a:t>
            </a:r>
            <a:r>
              <a:rPr lang="en-US" i="1" dirty="0"/>
              <a:t>Bacillus</a:t>
            </a:r>
            <a:r>
              <a:rPr lang="en-US" dirty="0"/>
              <a:t> in a blood culture</a:t>
            </a:r>
          </a:p>
        </p:txBody>
      </p:sp>
      <p:sp>
        <p:nvSpPr>
          <p:cNvPr id="4" name="Content Placeholder 3">
            <a:extLst>
              <a:ext uri="{FF2B5EF4-FFF2-40B4-BE49-F238E27FC236}">
                <a16:creationId xmlns:a16="http://schemas.microsoft.com/office/drawing/2014/main" id="{D0811A6E-113D-F633-20F5-7930BCF034D3}"/>
              </a:ext>
            </a:extLst>
          </p:cNvPr>
          <p:cNvSpPr>
            <a:spLocks noGrp="1"/>
          </p:cNvSpPr>
          <p:nvPr>
            <p:ph sz="half" idx="1"/>
          </p:nvPr>
        </p:nvSpPr>
        <p:spPr/>
        <p:txBody>
          <a:bodyPr>
            <a:normAutofit/>
          </a:bodyPr>
          <a:lstStyle/>
          <a:p>
            <a:r>
              <a:rPr lang="en-US" sz="2200" dirty="0"/>
              <a:t>Blood culture contamination with skin or environmental bacteria is a common problem, leading to prolonged hospitalization, unnecessary antibiotics, and increased medical costs</a:t>
            </a:r>
          </a:p>
          <a:p>
            <a:r>
              <a:rPr lang="en-US" sz="2200" i="1" dirty="0"/>
              <a:t>Bacillus</a:t>
            </a:r>
            <a:r>
              <a:rPr lang="en-US" sz="2200" dirty="0"/>
              <a:t> species are widespread in the environment and, in the absence of trauma, are uncommon causes of human infection</a:t>
            </a:r>
          </a:p>
        </p:txBody>
      </p:sp>
      <p:sp>
        <p:nvSpPr>
          <p:cNvPr id="5" name="Content Placeholder 4">
            <a:extLst>
              <a:ext uri="{FF2B5EF4-FFF2-40B4-BE49-F238E27FC236}">
                <a16:creationId xmlns:a16="http://schemas.microsoft.com/office/drawing/2014/main" id="{BDA68207-F766-BBEE-3550-0D8718E39AAA}"/>
              </a:ext>
            </a:extLst>
          </p:cNvPr>
          <p:cNvSpPr>
            <a:spLocks noGrp="1"/>
          </p:cNvSpPr>
          <p:nvPr>
            <p:ph sz="half" idx="2"/>
          </p:nvPr>
        </p:nvSpPr>
        <p:spPr/>
        <p:txBody>
          <a:bodyPr>
            <a:normAutofit/>
          </a:bodyPr>
          <a:lstStyle/>
          <a:p>
            <a:r>
              <a:rPr lang="en-US" sz="2400" dirty="0">
                <a:solidFill>
                  <a:srgbClr val="C00000"/>
                </a:solidFill>
              </a:rPr>
              <a:t>Coagulase-negative staphylococci </a:t>
            </a:r>
            <a:r>
              <a:rPr lang="en-US" sz="2400" dirty="0"/>
              <a:t>account for more than 75% of blood culture contaminants</a:t>
            </a:r>
          </a:p>
          <a:p>
            <a:r>
              <a:rPr lang="en-US" sz="2400" dirty="0"/>
              <a:t>Other common contaminant organisms:</a:t>
            </a:r>
          </a:p>
          <a:p>
            <a:pPr lvl="1"/>
            <a:r>
              <a:rPr lang="en-US" sz="1800" i="1" dirty="0">
                <a:solidFill>
                  <a:srgbClr val="C00000"/>
                </a:solidFill>
              </a:rPr>
              <a:t>Bacillus</a:t>
            </a:r>
            <a:r>
              <a:rPr lang="en-US" sz="1800" dirty="0">
                <a:solidFill>
                  <a:srgbClr val="C00000"/>
                </a:solidFill>
              </a:rPr>
              <a:t> species </a:t>
            </a:r>
            <a:r>
              <a:rPr lang="en-US" sz="1800" dirty="0"/>
              <a:t>(except for </a:t>
            </a:r>
            <a:r>
              <a:rPr lang="en-US" sz="1800" i="1" dirty="0"/>
              <a:t>Bacillus anthracis</a:t>
            </a:r>
            <a:r>
              <a:rPr lang="en-US" sz="1800" dirty="0"/>
              <a:t>), </a:t>
            </a:r>
            <a:r>
              <a:rPr lang="en-US" sz="1800" dirty="0">
                <a:solidFill>
                  <a:srgbClr val="C00000"/>
                </a:solidFill>
              </a:rPr>
              <a:t>most coagulase-negative staphylococci </a:t>
            </a:r>
            <a:r>
              <a:rPr lang="en-US" sz="1800" dirty="0"/>
              <a:t>(e.g., </a:t>
            </a:r>
            <a:r>
              <a:rPr lang="en-US" sz="1800" i="1" dirty="0"/>
              <a:t>Staphylococcus epidermidis</a:t>
            </a:r>
            <a:r>
              <a:rPr lang="en-US" sz="1800" dirty="0"/>
              <a:t>), </a:t>
            </a:r>
            <a:r>
              <a:rPr lang="en-US" sz="1800" i="1" dirty="0">
                <a:solidFill>
                  <a:srgbClr val="C00000"/>
                </a:solidFill>
              </a:rPr>
              <a:t>Micrococcus</a:t>
            </a:r>
            <a:r>
              <a:rPr lang="en-US" sz="1800" dirty="0">
                <a:solidFill>
                  <a:srgbClr val="C00000"/>
                </a:solidFill>
              </a:rPr>
              <a:t> species, </a:t>
            </a:r>
            <a:r>
              <a:rPr lang="en-US" sz="1800" dirty="0"/>
              <a:t>most </a:t>
            </a:r>
            <a:r>
              <a:rPr lang="en-US" sz="1800" i="1" dirty="0">
                <a:solidFill>
                  <a:srgbClr val="C00000"/>
                </a:solidFill>
              </a:rPr>
              <a:t>Corynebacterium</a:t>
            </a:r>
            <a:r>
              <a:rPr lang="en-US" sz="1800" dirty="0">
                <a:solidFill>
                  <a:srgbClr val="C00000"/>
                </a:solidFill>
              </a:rPr>
              <a:t> species, or </a:t>
            </a:r>
            <a:r>
              <a:rPr lang="en-US" sz="1800" i="1" dirty="0" err="1">
                <a:solidFill>
                  <a:srgbClr val="C00000"/>
                </a:solidFill>
              </a:rPr>
              <a:t>Cutibacterium</a:t>
            </a:r>
            <a:r>
              <a:rPr lang="en-US" sz="1800" i="1" dirty="0">
                <a:solidFill>
                  <a:srgbClr val="C00000"/>
                </a:solidFill>
              </a:rPr>
              <a:t> acnes</a:t>
            </a:r>
            <a:r>
              <a:rPr lang="en-US" sz="1800" dirty="0"/>
              <a:t> are grown in a single bottle or single set of blood cultures</a:t>
            </a:r>
          </a:p>
        </p:txBody>
      </p:sp>
    </p:spTree>
    <p:extLst>
      <p:ext uri="{BB962C8B-B14F-4D97-AF65-F5344CB8AC3E}">
        <p14:creationId xmlns:p14="http://schemas.microsoft.com/office/powerpoint/2010/main" val="23760538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46A828-F7DB-C175-7EE4-67A71E09E6DB}"/>
              </a:ext>
            </a:extLst>
          </p:cNvPr>
          <p:cNvSpPr>
            <a:spLocks noGrp="1"/>
          </p:cNvSpPr>
          <p:nvPr>
            <p:ph type="title"/>
          </p:nvPr>
        </p:nvSpPr>
        <p:spPr/>
        <p:txBody>
          <a:bodyPr/>
          <a:lstStyle/>
          <a:p>
            <a:r>
              <a:rPr lang="en-US" dirty="0"/>
              <a:t>Question #12</a:t>
            </a:r>
          </a:p>
        </p:txBody>
      </p:sp>
      <p:sp>
        <p:nvSpPr>
          <p:cNvPr id="6" name="Content Placeholder 5">
            <a:extLst>
              <a:ext uri="{FF2B5EF4-FFF2-40B4-BE49-F238E27FC236}">
                <a16:creationId xmlns:a16="http://schemas.microsoft.com/office/drawing/2014/main" id="{D89F5702-9E6C-1131-7846-38F90C6FBF12}"/>
              </a:ext>
            </a:extLst>
          </p:cNvPr>
          <p:cNvSpPr>
            <a:spLocks noGrp="1"/>
          </p:cNvSpPr>
          <p:nvPr>
            <p:ph idx="1"/>
          </p:nvPr>
        </p:nvSpPr>
        <p:spPr/>
        <p:txBody>
          <a:bodyPr>
            <a:normAutofit fontScale="55000" lnSpcReduction="20000"/>
          </a:bodyPr>
          <a:lstStyle/>
          <a:p>
            <a:r>
              <a:rPr lang="en-US" sz="2900" dirty="0"/>
              <a:t>A 64-year-old man is evaluated in the emergency department for a </a:t>
            </a:r>
            <a:r>
              <a:rPr lang="en-US" sz="2900" dirty="0">
                <a:solidFill>
                  <a:srgbClr val="C00000"/>
                </a:solidFill>
              </a:rPr>
              <a:t>5-day history of fever, cough, dyspnea, and chest pain, which is worse with inspiration</a:t>
            </a:r>
            <a:r>
              <a:rPr lang="en-US" sz="2900" dirty="0"/>
              <a:t>. He also reports </a:t>
            </a:r>
            <a:r>
              <a:rPr lang="en-US" sz="2900" dirty="0">
                <a:solidFill>
                  <a:srgbClr val="C00000"/>
                </a:solidFill>
              </a:rPr>
              <a:t>nausea and vomiting</a:t>
            </a:r>
            <a:r>
              <a:rPr lang="en-US" sz="2900" dirty="0"/>
              <a:t>. He has had no sick contacts or unusual exposures. He was assessed at an urgent care clinic 2 days ago. Chest radiograph showed left lower lobe consolidation. He was prescribed </a:t>
            </a:r>
            <a:r>
              <a:rPr lang="en-US" sz="2900" dirty="0">
                <a:solidFill>
                  <a:srgbClr val="C00000"/>
                </a:solidFill>
              </a:rPr>
              <a:t>amoxicillin for community-acquired pneumonia but has not improved</a:t>
            </a:r>
            <a:r>
              <a:rPr lang="en-US" sz="2900" dirty="0"/>
              <a:t>. Medical history is noncontributory, and he takes no other medications.</a:t>
            </a:r>
          </a:p>
          <a:p>
            <a:r>
              <a:rPr lang="en-US" sz="2900" dirty="0"/>
              <a:t>On physical examination, temperature is </a:t>
            </a:r>
            <a:r>
              <a:rPr lang="en-US" sz="2900" dirty="0">
                <a:solidFill>
                  <a:srgbClr val="C00000"/>
                </a:solidFill>
              </a:rPr>
              <a:t>38.7 °C</a:t>
            </a:r>
            <a:r>
              <a:rPr lang="en-US" sz="2900" dirty="0"/>
              <a:t> (101.7 °F), blood pressure is 92/60 mm Hg, pulse rate is 85/min, and respiration rate is 22/min. Oxygen saturation is 91% breathing ambient air. Cardiopulmonary examination reveals crackles in the left lung base and tachycardia with a regular rhythm and no murmur.</a:t>
            </a:r>
          </a:p>
          <a:p>
            <a:r>
              <a:rPr lang="en-US" sz="2900" dirty="0">
                <a:effectLst/>
              </a:rPr>
              <a:t>Testing for </a:t>
            </a:r>
            <a:r>
              <a:rPr lang="en-US" sz="2900" dirty="0">
                <a:solidFill>
                  <a:srgbClr val="C00000"/>
                </a:solidFill>
                <a:effectLst/>
              </a:rPr>
              <a:t>SARS-CoV-2 and influenza virus is negative</a:t>
            </a:r>
            <a:r>
              <a:rPr lang="en-US" sz="2900" dirty="0">
                <a:effectLst/>
              </a:rPr>
              <a:t>.</a:t>
            </a:r>
          </a:p>
          <a:p>
            <a:r>
              <a:rPr lang="en-US" sz="2900" dirty="0">
                <a:effectLst/>
              </a:rPr>
              <a:t>Repeat chest radiograph shows left lower lobe consolidation.</a:t>
            </a:r>
          </a:p>
          <a:p>
            <a:r>
              <a:rPr lang="en-US" sz="2900" dirty="0"/>
              <a:t>Which of the following is the most likely pathogen?</a:t>
            </a:r>
          </a:p>
          <a:p>
            <a:pPr marL="0" indent="0">
              <a:buNone/>
            </a:pPr>
            <a:r>
              <a:rPr lang="en-US" dirty="0">
                <a:effectLst/>
              </a:rPr>
              <a:t>	A. </a:t>
            </a:r>
            <a:r>
              <a:rPr lang="en-US" i="1" dirty="0">
                <a:effectLst/>
              </a:rPr>
              <a:t>Legionella pneumophila</a:t>
            </a:r>
            <a:endParaRPr lang="en-US" dirty="0">
              <a:effectLst/>
            </a:endParaRPr>
          </a:p>
          <a:p>
            <a:pPr marL="0" indent="0">
              <a:buNone/>
            </a:pPr>
            <a:r>
              <a:rPr lang="en-US" dirty="0"/>
              <a:t>	</a:t>
            </a:r>
            <a:r>
              <a:rPr lang="en-US" dirty="0">
                <a:effectLst/>
              </a:rPr>
              <a:t>B. </a:t>
            </a:r>
            <a:r>
              <a:rPr lang="en-US" i="1" dirty="0">
                <a:effectLst/>
              </a:rPr>
              <a:t>Pseudomonas aeruginosa</a:t>
            </a:r>
            <a:endParaRPr lang="en-US" dirty="0">
              <a:effectLst/>
            </a:endParaRPr>
          </a:p>
          <a:p>
            <a:pPr marL="0" indent="0">
              <a:buNone/>
            </a:pPr>
            <a:r>
              <a:rPr lang="en-US" dirty="0">
                <a:effectLst/>
              </a:rPr>
              <a:t>	C. </a:t>
            </a:r>
            <a:r>
              <a:rPr lang="en-US" i="1" dirty="0">
                <a:effectLst/>
              </a:rPr>
              <a:t>Staphylococcus aureus</a:t>
            </a:r>
            <a:endParaRPr lang="en-US" dirty="0">
              <a:effectLst/>
            </a:endParaRPr>
          </a:p>
          <a:p>
            <a:pPr marL="0" indent="0">
              <a:buNone/>
            </a:pPr>
            <a:r>
              <a:rPr lang="en-US" dirty="0">
                <a:effectLst/>
              </a:rPr>
              <a:t>	D. </a:t>
            </a:r>
            <a:r>
              <a:rPr lang="en-US" i="1" dirty="0">
                <a:effectLst/>
              </a:rPr>
              <a:t>Streptococcus pneumoniae</a:t>
            </a:r>
            <a:endParaRPr lang="en-US" dirty="0">
              <a:effectLst/>
            </a:endParaRPr>
          </a:p>
          <a:p>
            <a:endParaRPr lang="en-US" dirty="0"/>
          </a:p>
        </p:txBody>
      </p:sp>
      <p:graphicFrame>
        <p:nvGraphicFramePr>
          <p:cNvPr id="7" name="Table 6">
            <a:extLst>
              <a:ext uri="{FF2B5EF4-FFF2-40B4-BE49-F238E27FC236}">
                <a16:creationId xmlns:a16="http://schemas.microsoft.com/office/drawing/2014/main" id="{CEA6D275-87AE-3CB5-E2BC-3C3E5B2AE95B}"/>
              </a:ext>
            </a:extLst>
          </p:cNvPr>
          <p:cNvGraphicFramePr>
            <a:graphicFrameLocks noGrp="1"/>
          </p:cNvGraphicFramePr>
          <p:nvPr>
            <p:extLst>
              <p:ext uri="{D42A27DB-BD31-4B8C-83A1-F6EECF244321}">
                <p14:modId xmlns:p14="http://schemas.microsoft.com/office/powerpoint/2010/main" val="2710509247"/>
              </p:ext>
            </p:extLst>
          </p:nvPr>
        </p:nvGraphicFramePr>
        <p:xfrm>
          <a:off x="6745857" y="3673987"/>
          <a:ext cx="5193101" cy="2956911"/>
        </p:xfrm>
        <a:graphic>
          <a:graphicData uri="http://schemas.openxmlformats.org/drawingml/2006/table">
            <a:tbl>
              <a:tblPr/>
              <a:tblGrid>
                <a:gridCol w="1815381">
                  <a:extLst>
                    <a:ext uri="{9D8B030D-6E8A-4147-A177-3AD203B41FA5}">
                      <a16:colId xmlns:a16="http://schemas.microsoft.com/office/drawing/2014/main" val="581974645"/>
                    </a:ext>
                  </a:extLst>
                </a:gridCol>
                <a:gridCol w="2294463">
                  <a:extLst>
                    <a:ext uri="{9D8B030D-6E8A-4147-A177-3AD203B41FA5}">
                      <a16:colId xmlns:a16="http://schemas.microsoft.com/office/drawing/2014/main" val="2000464356"/>
                    </a:ext>
                  </a:extLst>
                </a:gridCol>
                <a:gridCol w="1083257">
                  <a:extLst>
                    <a:ext uri="{9D8B030D-6E8A-4147-A177-3AD203B41FA5}">
                      <a16:colId xmlns:a16="http://schemas.microsoft.com/office/drawing/2014/main" val="2226298863"/>
                    </a:ext>
                  </a:extLst>
                </a:gridCol>
              </a:tblGrid>
              <a:tr h="0">
                <a:tc gridSpan="3">
                  <a:txBody>
                    <a:bodyPr/>
                    <a:lstStyle/>
                    <a:p>
                      <a:pPr>
                        <a:buNone/>
                      </a:pPr>
                      <a:r>
                        <a:rPr lang="en-US" sz="1400"/>
                        <a:t>Laboratory studies: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29575304"/>
                  </a:ext>
                </a:extLst>
              </a:tr>
              <a:tr h="436997">
                <a:tc>
                  <a:txBody>
                    <a:bodyPr/>
                    <a:lstStyle/>
                    <a:p>
                      <a:pPr fontAlgn="t">
                        <a:buNone/>
                      </a:pPr>
                      <a:r>
                        <a:rPr lang="en-US" sz="1400" u="sng">
                          <a:effectLst/>
                          <a:latin typeface="inherit"/>
                        </a:rPr>
                        <a:t>Leukocyte count</a:t>
                      </a:r>
                      <a:endParaRPr lang="en-US" sz="140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400">
                          <a:effectLst/>
                        </a:rPr>
                        <a:t>12,400/µL (12.4 × 10</a:t>
                      </a:r>
                      <a:r>
                        <a:rPr lang="en-US" sz="1400" baseline="30000">
                          <a:effectLst/>
                        </a:rPr>
                        <a:t>9</a:t>
                      </a:r>
                      <a:r>
                        <a:rPr lang="en-US" sz="1400">
                          <a:effectLst/>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buNone/>
                      </a:pPr>
                      <a:r>
                        <a:rPr lang="en-US" sz="1400">
                          <a:effectLst/>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9148097"/>
                  </a:ext>
                </a:extLst>
              </a:tr>
              <a:tr h="436997">
                <a:tc>
                  <a:txBody>
                    <a:bodyPr/>
                    <a:lstStyle/>
                    <a:p>
                      <a:pPr fontAlgn="t">
                        <a:buNone/>
                      </a:pPr>
                      <a:r>
                        <a:rPr lang="en-US" sz="1400" u="sng">
                          <a:effectLst/>
                          <a:latin typeface="inherit"/>
                        </a:rPr>
                        <a:t>Alanine aminotransferase</a:t>
                      </a:r>
                      <a:endParaRPr lang="en-US" sz="140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400" dirty="0">
                          <a:solidFill>
                            <a:srgbClr val="C00000"/>
                          </a:solidFill>
                          <a:effectLst/>
                        </a:rPr>
                        <a:t>126 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buNone/>
                      </a:pPr>
                      <a:r>
                        <a:rPr lang="en-US" sz="1400">
                          <a:effectLst/>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8418418"/>
                  </a:ext>
                </a:extLst>
              </a:tr>
              <a:tr h="436997">
                <a:tc>
                  <a:txBody>
                    <a:bodyPr/>
                    <a:lstStyle/>
                    <a:p>
                      <a:pPr fontAlgn="t">
                        <a:buNone/>
                      </a:pPr>
                      <a:r>
                        <a:rPr lang="en-US" sz="1400" u="sng">
                          <a:effectLst/>
                          <a:latin typeface="inherit"/>
                        </a:rPr>
                        <a:t>Aspartate aminotransferase</a:t>
                      </a:r>
                      <a:endParaRPr lang="en-US" sz="140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400" dirty="0">
                          <a:solidFill>
                            <a:srgbClr val="C00000"/>
                          </a:solidFill>
                          <a:effectLst/>
                        </a:rPr>
                        <a:t>96 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buNone/>
                      </a:pPr>
                      <a:r>
                        <a:rPr lang="en-US" sz="1400">
                          <a:effectLst/>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4333701"/>
                  </a:ext>
                </a:extLst>
              </a:tr>
              <a:tr h="249712">
                <a:tc>
                  <a:txBody>
                    <a:bodyPr/>
                    <a:lstStyle/>
                    <a:p>
                      <a:pPr fontAlgn="t">
                        <a:buNone/>
                      </a:pPr>
                      <a:r>
                        <a:rPr lang="en-US" sz="1400" u="sng">
                          <a:effectLst/>
                          <a:latin typeface="inherit"/>
                        </a:rPr>
                        <a:t>Blood urea nitrogen</a:t>
                      </a:r>
                      <a:endParaRPr lang="en-US" sz="140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400">
                          <a:effectLst/>
                        </a:rPr>
                        <a:t>21 mg/dL (7.5 mmol/L)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buNone/>
                      </a:pPr>
                      <a:r>
                        <a:rPr lang="en-US" sz="1400">
                          <a:effectLst/>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8279235"/>
                  </a:ext>
                </a:extLst>
              </a:tr>
              <a:tr h="436997">
                <a:tc>
                  <a:txBody>
                    <a:bodyPr/>
                    <a:lstStyle/>
                    <a:p>
                      <a:pPr fontAlgn="t">
                        <a:buNone/>
                      </a:pPr>
                      <a:r>
                        <a:rPr lang="en-US" sz="1400" u="sng">
                          <a:effectLst/>
                          <a:latin typeface="inherit"/>
                        </a:rPr>
                        <a:t>Creatinine</a:t>
                      </a:r>
                      <a:endParaRPr lang="en-US" sz="140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400">
                          <a:effectLst/>
                        </a:rPr>
                        <a:t>1.5 mg/dL (132.6 µmol/L)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buNone/>
                      </a:pPr>
                      <a:r>
                        <a:rPr lang="en-US" sz="1400">
                          <a:effectLst/>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8947574"/>
                  </a:ext>
                </a:extLst>
              </a:tr>
              <a:tr h="436997">
                <a:tc>
                  <a:txBody>
                    <a:bodyPr/>
                    <a:lstStyle/>
                    <a:p>
                      <a:pPr fontAlgn="t">
                        <a:buNone/>
                      </a:pPr>
                      <a:r>
                        <a:rPr lang="en-US" sz="1400" u="sng">
                          <a:effectLst/>
                          <a:latin typeface="inherit"/>
                        </a:rPr>
                        <a:t>Sodium</a:t>
                      </a:r>
                      <a:endParaRPr lang="en-US" sz="140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400" dirty="0">
                          <a:solidFill>
                            <a:srgbClr val="C00000"/>
                          </a:solidFill>
                          <a:effectLst/>
                        </a:rPr>
                        <a:t>124 </a:t>
                      </a:r>
                      <a:r>
                        <a:rPr lang="en-US" sz="1400" dirty="0" err="1">
                          <a:solidFill>
                            <a:srgbClr val="C00000"/>
                          </a:solidFill>
                          <a:effectLst/>
                        </a:rPr>
                        <a:t>mEq</a:t>
                      </a:r>
                      <a:r>
                        <a:rPr lang="en-US" sz="1400" dirty="0">
                          <a:solidFill>
                            <a:srgbClr val="C00000"/>
                          </a:solidFill>
                          <a:effectLst/>
                        </a:rPr>
                        <a:t>/L </a:t>
                      </a:r>
                      <a:r>
                        <a:rPr lang="en-US" sz="1400" dirty="0">
                          <a:effectLst/>
                        </a:rPr>
                        <a:t>(124 mmol/L)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buNone/>
                      </a:pPr>
                      <a:r>
                        <a:rPr lang="en-US" sz="1400" dirty="0">
                          <a:effectLst/>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5963685"/>
                  </a:ext>
                </a:extLst>
              </a:tr>
            </a:tbl>
          </a:graphicData>
        </a:graphic>
      </p:graphicFrame>
    </p:spTree>
    <p:extLst>
      <p:ext uri="{BB962C8B-B14F-4D97-AF65-F5344CB8AC3E}">
        <p14:creationId xmlns:p14="http://schemas.microsoft.com/office/powerpoint/2010/main" val="35077154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444F0-9C02-00FC-9AF7-29C5DE8AABB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887F17E-3633-BDA9-635A-3535E269D07E}"/>
              </a:ext>
            </a:extLst>
          </p:cNvPr>
          <p:cNvSpPr>
            <a:spLocks noGrp="1"/>
          </p:cNvSpPr>
          <p:nvPr>
            <p:ph type="title"/>
          </p:nvPr>
        </p:nvSpPr>
        <p:spPr/>
        <p:txBody>
          <a:bodyPr/>
          <a:lstStyle/>
          <a:p>
            <a:r>
              <a:rPr lang="en-US" dirty="0"/>
              <a:t>Question #12</a:t>
            </a:r>
          </a:p>
        </p:txBody>
      </p:sp>
      <p:sp>
        <p:nvSpPr>
          <p:cNvPr id="6" name="Content Placeholder 5">
            <a:extLst>
              <a:ext uri="{FF2B5EF4-FFF2-40B4-BE49-F238E27FC236}">
                <a16:creationId xmlns:a16="http://schemas.microsoft.com/office/drawing/2014/main" id="{A6966136-E7EF-2600-FB3B-1A3B9AEC3932}"/>
              </a:ext>
            </a:extLst>
          </p:cNvPr>
          <p:cNvSpPr>
            <a:spLocks noGrp="1"/>
          </p:cNvSpPr>
          <p:nvPr>
            <p:ph idx="1"/>
          </p:nvPr>
        </p:nvSpPr>
        <p:spPr/>
        <p:txBody>
          <a:bodyPr>
            <a:normAutofit fontScale="55000" lnSpcReduction="20000"/>
          </a:bodyPr>
          <a:lstStyle/>
          <a:p>
            <a:r>
              <a:rPr lang="en-US" sz="2900" dirty="0"/>
              <a:t>A 64-year-old man is evaluated in the emergency department for a 5-day history of fever, cough, dyspnea, and chest pain, which is worse with inspiration. He also reports nausea and vomiting. He has had no sick contacts or unusual exposures. He was assessed at an urgent care clinic 2 days ago. Chest radiograph showed left lower lobe consolidation. He was prescribed amoxicillin for community-acquired pneumonia but has not improved. Medical history is noncontributory, and he takes no other medications.</a:t>
            </a:r>
          </a:p>
          <a:p>
            <a:r>
              <a:rPr lang="en-US" sz="2900" dirty="0"/>
              <a:t>On physical examination, temperature is 38.7 °C (101.7 °F), blood pressure is 92/60 mm Hg, pulse rate is 85/min, and respiration rate is 22/min. Oxygen saturation is 91% breathing ambient air. Cardiopulmonary examination reveals crackles in the left lung base and tachycardia with a regular rhythm and no murmur.</a:t>
            </a:r>
          </a:p>
          <a:p>
            <a:r>
              <a:rPr lang="en-US" sz="2900" dirty="0">
                <a:effectLst/>
              </a:rPr>
              <a:t>Testing for SARS-CoV-2 and influenza virus is negative.</a:t>
            </a:r>
          </a:p>
          <a:p>
            <a:r>
              <a:rPr lang="en-US" sz="2900" dirty="0">
                <a:effectLst/>
              </a:rPr>
              <a:t>Repeat chest radiograph shows left lower lobe consolidation.</a:t>
            </a:r>
          </a:p>
          <a:p>
            <a:r>
              <a:rPr lang="en-US" sz="2900" dirty="0"/>
              <a:t>Which of the following is the most likely pathogen?</a:t>
            </a:r>
          </a:p>
          <a:p>
            <a:pPr marL="0" indent="0">
              <a:buNone/>
            </a:pPr>
            <a:r>
              <a:rPr lang="en-US" dirty="0">
                <a:effectLst/>
              </a:rPr>
              <a:t>	</a:t>
            </a:r>
            <a:r>
              <a:rPr lang="en-US" b="1" dirty="0">
                <a:solidFill>
                  <a:schemeClr val="accent6"/>
                </a:solidFill>
                <a:effectLst/>
              </a:rPr>
              <a:t>A. </a:t>
            </a:r>
            <a:r>
              <a:rPr lang="en-US" b="1" i="1" dirty="0">
                <a:solidFill>
                  <a:schemeClr val="accent6"/>
                </a:solidFill>
                <a:effectLst/>
              </a:rPr>
              <a:t>Legionella pneumophila</a:t>
            </a:r>
            <a:endParaRPr lang="en-US" b="1" dirty="0">
              <a:solidFill>
                <a:schemeClr val="accent6"/>
              </a:solidFill>
              <a:effectLst/>
            </a:endParaRPr>
          </a:p>
          <a:p>
            <a:pPr marL="0" indent="0">
              <a:buNone/>
            </a:pPr>
            <a:r>
              <a:rPr lang="en-US" dirty="0"/>
              <a:t>	</a:t>
            </a:r>
            <a:r>
              <a:rPr lang="en-US" dirty="0">
                <a:effectLst/>
              </a:rPr>
              <a:t>B. </a:t>
            </a:r>
            <a:r>
              <a:rPr lang="en-US" i="1" dirty="0">
                <a:effectLst/>
              </a:rPr>
              <a:t>Pseudomonas aeruginosa</a:t>
            </a:r>
            <a:endParaRPr lang="en-US" dirty="0">
              <a:effectLst/>
            </a:endParaRPr>
          </a:p>
          <a:p>
            <a:pPr marL="0" indent="0">
              <a:buNone/>
            </a:pPr>
            <a:r>
              <a:rPr lang="en-US" dirty="0">
                <a:effectLst/>
              </a:rPr>
              <a:t>	C. </a:t>
            </a:r>
            <a:r>
              <a:rPr lang="en-US" i="1" dirty="0">
                <a:effectLst/>
              </a:rPr>
              <a:t>Staphylococcus aureus</a:t>
            </a:r>
            <a:endParaRPr lang="en-US" dirty="0">
              <a:effectLst/>
            </a:endParaRPr>
          </a:p>
          <a:p>
            <a:pPr marL="0" indent="0">
              <a:buNone/>
            </a:pPr>
            <a:r>
              <a:rPr lang="en-US" dirty="0">
                <a:effectLst/>
              </a:rPr>
              <a:t>	D. </a:t>
            </a:r>
            <a:r>
              <a:rPr lang="en-US" i="1" dirty="0">
                <a:effectLst/>
              </a:rPr>
              <a:t>Streptococcus pneumoniae</a:t>
            </a:r>
            <a:endParaRPr lang="en-US" dirty="0">
              <a:effectLst/>
            </a:endParaRPr>
          </a:p>
          <a:p>
            <a:endParaRPr lang="en-US" dirty="0"/>
          </a:p>
        </p:txBody>
      </p:sp>
      <p:graphicFrame>
        <p:nvGraphicFramePr>
          <p:cNvPr id="7" name="Table 6">
            <a:extLst>
              <a:ext uri="{FF2B5EF4-FFF2-40B4-BE49-F238E27FC236}">
                <a16:creationId xmlns:a16="http://schemas.microsoft.com/office/drawing/2014/main" id="{886B57AB-3CD1-9CA4-A174-1F5FF249EF8D}"/>
              </a:ext>
            </a:extLst>
          </p:cNvPr>
          <p:cNvGraphicFramePr>
            <a:graphicFrameLocks noGrp="1"/>
          </p:cNvGraphicFramePr>
          <p:nvPr>
            <p:extLst>
              <p:ext uri="{D42A27DB-BD31-4B8C-83A1-F6EECF244321}">
                <p14:modId xmlns:p14="http://schemas.microsoft.com/office/powerpoint/2010/main" val="1412977256"/>
              </p:ext>
            </p:extLst>
          </p:nvPr>
        </p:nvGraphicFramePr>
        <p:xfrm>
          <a:off x="6745857" y="3673987"/>
          <a:ext cx="5193101" cy="2956911"/>
        </p:xfrm>
        <a:graphic>
          <a:graphicData uri="http://schemas.openxmlformats.org/drawingml/2006/table">
            <a:tbl>
              <a:tblPr/>
              <a:tblGrid>
                <a:gridCol w="1815381">
                  <a:extLst>
                    <a:ext uri="{9D8B030D-6E8A-4147-A177-3AD203B41FA5}">
                      <a16:colId xmlns:a16="http://schemas.microsoft.com/office/drawing/2014/main" val="581974645"/>
                    </a:ext>
                  </a:extLst>
                </a:gridCol>
                <a:gridCol w="2294463">
                  <a:extLst>
                    <a:ext uri="{9D8B030D-6E8A-4147-A177-3AD203B41FA5}">
                      <a16:colId xmlns:a16="http://schemas.microsoft.com/office/drawing/2014/main" val="2000464356"/>
                    </a:ext>
                  </a:extLst>
                </a:gridCol>
                <a:gridCol w="1083257">
                  <a:extLst>
                    <a:ext uri="{9D8B030D-6E8A-4147-A177-3AD203B41FA5}">
                      <a16:colId xmlns:a16="http://schemas.microsoft.com/office/drawing/2014/main" val="2226298863"/>
                    </a:ext>
                  </a:extLst>
                </a:gridCol>
              </a:tblGrid>
              <a:tr h="0">
                <a:tc gridSpan="3">
                  <a:txBody>
                    <a:bodyPr/>
                    <a:lstStyle/>
                    <a:p>
                      <a:pPr>
                        <a:buNone/>
                      </a:pPr>
                      <a:r>
                        <a:rPr lang="en-US" sz="1400">
                          <a:solidFill>
                            <a:schemeClr val="tx1"/>
                          </a:solidFill>
                        </a:rPr>
                        <a:t>Laboratory studies: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29575304"/>
                  </a:ext>
                </a:extLst>
              </a:tr>
              <a:tr h="436997">
                <a:tc>
                  <a:txBody>
                    <a:bodyPr/>
                    <a:lstStyle/>
                    <a:p>
                      <a:pPr fontAlgn="t">
                        <a:buNone/>
                      </a:pPr>
                      <a:r>
                        <a:rPr lang="en-US" sz="1400" u="sng">
                          <a:solidFill>
                            <a:schemeClr val="tx1"/>
                          </a:solidFill>
                          <a:effectLst/>
                          <a:latin typeface="inherit"/>
                        </a:rPr>
                        <a:t>Leukocyte count</a:t>
                      </a:r>
                      <a:endParaRPr lang="en-US" sz="140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400">
                          <a:solidFill>
                            <a:schemeClr val="tx1"/>
                          </a:solidFill>
                          <a:effectLst/>
                        </a:rPr>
                        <a:t>12,400/µL (12.4 × 10</a:t>
                      </a:r>
                      <a:r>
                        <a:rPr lang="en-US" sz="1400" baseline="30000">
                          <a:solidFill>
                            <a:schemeClr val="tx1"/>
                          </a:solidFill>
                          <a:effectLst/>
                        </a:rPr>
                        <a:t>9</a:t>
                      </a:r>
                      <a:r>
                        <a:rPr lang="en-US" sz="1400">
                          <a:solidFill>
                            <a:schemeClr val="tx1"/>
                          </a:solidFill>
                          <a:effectLst/>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buNone/>
                      </a:pPr>
                      <a:r>
                        <a:rPr lang="en-US" sz="1400">
                          <a:effectLst/>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9148097"/>
                  </a:ext>
                </a:extLst>
              </a:tr>
              <a:tr h="436997">
                <a:tc>
                  <a:txBody>
                    <a:bodyPr/>
                    <a:lstStyle/>
                    <a:p>
                      <a:pPr fontAlgn="t">
                        <a:buNone/>
                      </a:pPr>
                      <a:r>
                        <a:rPr lang="en-US" sz="1400" u="sng">
                          <a:solidFill>
                            <a:schemeClr val="tx1"/>
                          </a:solidFill>
                          <a:effectLst/>
                          <a:latin typeface="inherit"/>
                        </a:rPr>
                        <a:t>Alanine aminotransferase</a:t>
                      </a:r>
                      <a:endParaRPr lang="en-US" sz="140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400" dirty="0">
                          <a:solidFill>
                            <a:schemeClr val="tx1"/>
                          </a:solidFill>
                          <a:effectLst/>
                        </a:rPr>
                        <a:t>126 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buNone/>
                      </a:pPr>
                      <a:r>
                        <a:rPr lang="en-US" sz="1400">
                          <a:effectLst/>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8418418"/>
                  </a:ext>
                </a:extLst>
              </a:tr>
              <a:tr h="436997">
                <a:tc>
                  <a:txBody>
                    <a:bodyPr/>
                    <a:lstStyle/>
                    <a:p>
                      <a:pPr fontAlgn="t">
                        <a:buNone/>
                      </a:pPr>
                      <a:r>
                        <a:rPr lang="en-US" sz="1400" u="sng">
                          <a:solidFill>
                            <a:schemeClr val="tx1"/>
                          </a:solidFill>
                          <a:effectLst/>
                          <a:latin typeface="inherit"/>
                        </a:rPr>
                        <a:t>Aspartate aminotransferase</a:t>
                      </a:r>
                      <a:endParaRPr lang="en-US" sz="140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400" dirty="0">
                          <a:solidFill>
                            <a:schemeClr val="tx1"/>
                          </a:solidFill>
                          <a:effectLst/>
                        </a:rPr>
                        <a:t>96 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buNone/>
                      </a:pPr>
                      <a:r>
                        <a:rPr lang="en-US" sz="1400">
                          <a:effectLst/>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4333701"/>
                  </a:ext>
                </a:extLst>
              </a:tr>
              <a:tr h="249712">
                <a:tc>
                  <a:txBody>
                    <a:bodyPr/>
                    <a:lstStyle/>
                    <a:p>
                      <a:pPr fontAlgn="t">
                        <a:buNone/>
                      </a:pPr>
                      <a:r>
                        <a:rPr lang="en-US" sz="1400" u="sng">
                          <a:solidFill>
                            <a:schemeClr val="tx1"/>
                          </a:solidFill>
                          <a:effectLst/>
                          <a:latin typeface="inherit"/>
                        </a:rPr>
                        <a:t>Blood urea nitrogen</a:t>
                      </a:r>
                      <a:endParaRPr lang="en-US" sz="140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400">
                          <a:solidFill>
                            <a:schemeClr val="tx1"/>
                          </a:solidFill>
                          <a:effectLst/>
                        </a:rPr>
                        <a:t>21 mg/dL (7.5 mmol/L)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buNone/>
                      </a:pPr>
                      <a:r>
                        <a:rPr lang="en-US" sz="1400">
                          <a:effectLst/>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8279235"/>
                  </a:ext>
                </a:extLst>
              </a:tr>
              <a:tr h="436997">
                <a:tc>
                  <a:txBody>
                    <a:bodyPr/>
                    <a:lstStyle/>
                    <a:p>
                      <a:pPr fontAlgn="t">
                        <a:buNone/>
                      </a:pPr>
                      <a:r>
                        <a:rPr lang="en-US" sz="1400" u="sng">
                          <a:solidFill>
                            <a:schemeClr val="tx1"/>
                          </a:solidFill>
                          <a:effectLst/>
                          <a:latin typeface="inherit"/>
                        </a:rPr>
                        <a:t>Creatinine</a:t>
                      </a:r>
                      <a:endParaRPr lang="en-US" sz="140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400">
                          <a:solidFill>
                            <a:schemeClr val="tx1"/>
                          </a:solidFill>
                          <a:effectLst/>
                        </a:rPr>
                        <a:t>1.5 mg/dL (132.6 µmol/L)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buNone/>
                      </a:pPr>
                      <a:r>
                        <a:rPr lang="en-US" sz="1400">
                          <a:effectLst/>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8947574"/>
                  </a:ext>
                </a:extLst>
              </a:tr>
              <a:tr h="436997">
                <a:tc>
                  <a:txBody>
                    <a:bodyPr/>
                    <a:lstStyle/>
                    <a:p>
                      <a:pPr fontAlgn="t">
                        <a:buNone/>
                      </a:pPr>
                      <a:r>
                        <a:rPr lang="en-US" sz="1400" u="sng">
                          <a:solidFill>
                            <a:schemeClr val="tx1"/>
                          </a:solidFill>
                          <a:effectLst/>
                          <a:latin typeface="inherit"/>
                        </a:rPr>
                        <a:t>Sodium</a:t>
                      </a:r>
                      <a:endParaRPr lang="en-US" sz="140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400" dirty="0">
                          <a:solidFill>
                            <a:schemeClr val="tx1"/>
                          </a:solidFill>
                          <a:effectLst/>
                        </a:rPr>
                        <a:t>124 </a:t>
                      </a:r>
                      <a:r>
                        <a:rPr lang="en-US" sz="1400" dirty="0" err="1">
                          <a:solidFill>
                            <a:schemeClr val="tx1"/>
                          </a:solidFill>
                          <a:effectLst/>
                        </a:rPr>
                        <a:t>mEq</a:t>
                      </a:r>
                      <a:r>
                        <a:rPr lang="en-US" sz="1400" dirty="0">
                          <a:solidFill>
                            <a:schemeClr val="tx1"/>
                          </a:solidFill>
                          <a:effectLst/>
                        </a:rPr>
                        <a:t>/L (124 mmol/L)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buNone/>
                      </a:pPr>
                      <a:r>
                        <a:rPr lang="en-US" sz="1400" dirty="0">
                          <a:effectLst/>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5963685"/>
                  </a:ext>
                </a:extLst>
              </a:tr>
            </a:tbl>
          </a:graphicData>
        </a:graphic>
      </p:graphicFrame>
    </p:spTree>
    <p:extLst>
      <p:ext uri="{BB962C8B-B14F-4D97-AF65-F5344CB8AC3E}">
        <p14:creationId xmlns:p14="http://schemas.microsoft.com/office/powerpoint/2010/main" val="24631408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708D-9E45-94D8-75BF-25D70D99A042}"/>
              </a:ext>
            </a:extLst>
          </p:cNvPr>
          <p:cNvSpPr>
            <a:spLocks noGrp="1"/>
          </p:cNvSpPr>
          <p:nvPr>
            <p:ph type="title"/>
          </p:nvPr>
        </p:nvSpPr>
        <p:spPr/>
        <p:txBody>
          <a:bodyPr/>
          <a:lstStyle/>
          <a:p>
            <a:r>
              <a:rPr lang="en-US" dirty="0"/>
              <a:t>Recognize </a:t>
            </a:r>
            <a:r>
              <a:rPr lang="en-US" i="1" dirty="0"/>
              <a:t>Legionella pneumophila</a:t>
            </a:r>
            <a:r>
              <a:rPr lang="en-US" dirty="0"/>
              <a:t> as a cause of community-acquired pneumonia</a:t>
            </a:r>
          </a:p>
        </p:txBody>
      </p:sp>
      <p:sp>
        <p:nvSpPr>
          <p:cNvPr id="4" name="Content Placeholder 3">
            <a:extLst>
              <a:ext uri="{FF2B5EF4-FFF2-40B4-BE49-F238E27FC236}">
                <a16:creationId xmlns:a16="http://schemas.microsoft.com/office/drawing/2014/main" id="{73485F5F-E45E-B859-79EE-C8E966D0BCB1}"/>
              </a:ext>
            </a:extLst>
          </p:cNvPr>
          <p:cNvSpPr>
            <a:spLocks noGrp="1"/>
          </p:cNvSpPr>
          <p:nvPr>
            <p:ph sz="half" idx="1"/>
          </p:nvPr>
        </p:nvSpPr>
        <p:spPr/>
        <p:txBody>
          <a:bodyPr>
            <a:normAutofit/>
          </a:bodyPr>
          <a:lstStyle/>
          <a:p>
            <a:r>
              <a:rPr lang="en-US" sz="2000" dirty="0"/>
              <a:t>Aerobic gram-negative rod that causes atypical community-acquired pneumonia (CAP)</a:t>
            </a:r>
          </a:p>
          <a:p>
            <a:r>
              <a:rPr lang="en-US" sz="2000" dirty="0"/>
              <a:t>Transmitted through aerosols generated from infected soil or water and can occur sporadically or as part of an outbreak that may involve a contaminated water supply such as air conditioning units or hot tubs</a:t>
            </a:r>
          </a:p>
          <a:p>
            <a:r>
              <a:rPr lang="en-US" sz="2000" dirty="0"/>
              <a:t>Severe pneumonia with similar clinical and radiologic features to other forms of CAP</a:t>
            </a:r>
          </a:p>
        </p:txBody>
      </p:sp>
      <p:sp>
        <p:nvSpPr>
          <p:cNvPr id="5" name="Content Placeholder 4">
            <a:extLst>
              <a:ext uri="{FF2B5EF4-FFF2-40B4-BE49-F238E27FC236}">
                <a16:creationId xmlns:a16="http://schemas.microsoft.com/office/drawing/2014/main" id="{D8B5C17B-2673-1750-65E2-D6ADE342FC3E}"/>
              </a:ext>
            </a:extLst>
          </p:cNvPr>
          <p:cNvSpPr>
            <a:spLocks noGrp="1"/>
          </p:cNvSpPr>
          <p:nvPr>
            <p:ph sz="half" idx="2"/>
          </p:nvPr>
        </p:nvSpPr>
        <p:spPr/>
        <p:txBody>
          <a:bodyPr>
            <a:normAutofit/>
          </a:bodyPr>
          <a:lstStyle/>
          <a:p>
            <a:r>
              <a:rPr lang="en-US" sz="2000" dirty="0"/>
              <a:t>Often associated with </a:t>
            </a:r>
            <a:r>
              <a:rPr lang="en-US" sz="2000" dirty="0">
                <a:solidFill>
                  <a:srgbClr val="C00000"/>
                </a:solidFill>
              </a:rPr>
              <a:t>gastrointestinal symptoms</a:t>
            </a:r>
            <a:r>
              <a:rPr lang="en-US" sz="2000" dirty="0"/>
              <a:t> such as nausea, vomiting, and diarrhea </a:t>
            </a:r>
          </a:p>
          <a:p>
            <a:r>
              <a:rPr lang="en-US" sz="2000" dirty="0"/>
              <a:t>Lab findings of </a:t>
            </a:r>
            <a:r>
              <a:rPr lang="en-US" sz="2000" dirty="0">
                <a:solidFill>
                  <a:srgbClr val="C00000"/>
                </a:solidFill>
              </a:rPr>
              <a:t>hyponatremia and elevated aminotransferase levels</a:t>
            </a:r>
          </a:p>
        </p:txBody>
      </p:sp>
    </p:spTree>
    <p:extLst>
      <p:ext uri="{BB962C8B-B14F-4D97-AF65-F5344CB8AC3E}">
        <p14:creationId xmlns:p14="http://schemas.microsoft.com/office/powerpoint/2010/main" val="1618600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2EF61-DEC9-74B3-51C7-CBA5F738293E}"/>
              </a:ext>
            </a:extLst>
          </p:cNvPr>
          <p:cNvSpPr>
            <a:spLocks noGrp="1"/>
          </p:cNvSpPr>
          <p:nvPr>
            <p:ph type="title"/>
          </p:nvPr>
        </p:nvSpPr>
        <p:spPr/>
        <p:txBody>
          <a:bodyPr/>
          <a:lstStyle/>
          <a:p>
            <a:r>
              <a:rPr lang="en-US" dirty="0"/>
              <a:t>Question #2</a:t>
            </a:r>
          </a:p>
        </p:txBody>
      </p:sp>
      <p:sp>
        <p:nvSpPr>
          <p:cNvPr id="4" name="Content Placeholder 3">
            <a:extLst>
              <a:ext uri="{FF2B5EF4-FFF2-40B4-BE49-F238E27FC236}">
                <a16:creationId xmlns:a16="http://schemas.microsoft.com/office/drawing/2014/main" id="{EF2E790D-5A96-EC8F-E594-8D87B439EFC9}"/>
              </a:ext>
            </a:extLst>
          </p:cNvPr>
          <p:cNvSpPr>
            <a:spLocks noGrp="1"/>
          </p:cNvSpPr>
          <p:nvPr>
            <p:ph idx="1"/>
          </p:nvPr>
        </p:nvSpPr>
        <p:spPr/>
        <p:txBody>
          <a:bodyPr>
            <a:normAutofit fontScale="85000" lnSpcReduction="20000"/>
          </a:bodyPr>
          <a:lstStyle/>
          <a:p>
            <a:r>
              <a:rPr lang="en-US" sz="2200" dirty="0"/>
              <a:t>A 38-year-old woman is evaluated in the emergency department for a 2-day history of </a:t>
            </a:r>
            <a:r>
              <a:rPr lang="en-US" sz="2200" dirty="0">
                <a:solidFill>
                  <a:srgbClr val="C00000"/>
                </a:solidFill>
              </a:rPr>
              <a:t>new</a:t>
            </a:r>
            <a:r>
              <a:rPr lang="en-US" sz="2200" dirty="0"/>
              <a:t> </a:t>
            </a:r>
            <a:r>
              <a:rPr lang="en-US" sz="2200" dirty="0">
                <a:solidFill>
                  <a:srgbClr val="C00000"/>
                </a:solidFill>
              </a:rPr>
              <a:t>fatigue and exercise intolerance</a:t>
            </a:r>
            <a:r>
              <a:rPr lang="en-US" sz="2200" dirty="0"/>
              <a:t>. She lives in </a:t>
            </a:r>
            <a:r>
              <a:rPr lang="en-US" sz="2200" dirty="0">
                <a:solidFill>
                  <a:srgbClr val="C00000"/>
                </a:solidFill>
              </a:rPr>
              <a:t>New Hampshire and recalls removing a few ticks from her body over the past month</a:t>
            </a:r>
            <a:r>
              <a:rPr lang="en-US" sz="2200" dirty="0"/>
              <a:t>. She has no other medical history and takes no medications.</a:t>
            </a:r>
          </a:p>
          <a:p>
            <a:r>
              <a:rPr lang="en-US" sz="2200" dirty="0"/>
              <a:t>On physical examination, temperature is 37.2 °C (99.0 °F), blood pressure is 100/60 mm Hg, pulse rate is 52/min, and respiration rate is 18/min. No rash is seen.</a:t>
            </a:r>
          </a:p>
          <a:p>
            <a:r>
              <a:rPr lang="en-US" sz="2200" dirty="0">
                <a:solidFill>
                  <a:srgbClr val="C00000"/>
                </a:solidFill>
              </a:rPr>
              <a:t>Lyme enzyme immunoassay is positive; Lyme IgM and IgG Western blots are positive</a:t>
            </a:r>
            <a:r>
              <a:rPr lang="en-US" sz="2200" dirty="0"/>
              <a:t>.</a:t>
            </a:r>
          </a:p>
          <a:p>
            <a:r>
              <a:rPr lang="en-US" sz="2200" dirty="0"/>
              <a:t>ECG is shown.</a:t>
            </a:r>
          </a:p>
          <a:p>
            <a:endParaRPr lang="en-US" dirty="0"/>
          </a:p>
          <a:p>
            <a:endParaRPr lang="en-US" sz="2200" dirty="0"/>
          </a:p>
          <a:p>
            <a:r>
              <a:rPr lang="en-US" sz="2200" dirty="0"/>
              <a:t>Which of the following is the most appropriate treatment?</a:t>
            </a:r>
          </a:p>
          <a:p>
            <a:pPr marL="0" indent="0">
              <a:buNone/>
            </a:pPr>
            <a:r>
              <a:rPr lang="en-US" sz="2200" dirty="0"/>
              <a:t>	</a:t>
            </a:r>
            <a:r>
              <a:rPr lang="en-US" sz="2100" dirty="0"/>
              <a:t>A. Ceftriaxone</a:t>
            </a:r>
          </a:p>
          <a:p>
            <a:pPr marL="0" indent="0">
              <a:buNone/>
            </a:pPr>
            <a:r>
              <a:rPr lang="en-US" sz="2100" dirty="0"/>
              <a:t>	B. Doxycycline</a:t>
            </a:r>
          </a:p>
          <a:p>
            <a:pPr marL="0" indent="0">
              <a:buNone/>
            </a:pPr>
            <a:r>
              <a:rPr lang="en-US" sz="2100" dirty="0"/>
              <a:t>	C. Left ventricular assist device</a:t>
            </a:r>
          </a:p>
          <a:p>
            <a:pPr marL="0" indent="0">
              <a:buNone/>
            </a:pPr>
            <a:r>
              <a:rPr lang="en-US" sz="2100" dirty="0"/>
              <a:t>	D. Permanent pacemaker placement</a:t>
            </a:r>
          </a:p>
          <a:p>
            <a:endParaRPr lang="en-US" dirty="0"/>
          </a:p>
          <a:p>
            <a:endParaRPr lang="en-US" dirty="0"/>
          </a:p>
        </p:txBody>
      </p:sp>
      <p:pic>
        <p:nvPicPr>
          <p:cNvPr id="2052" name="Picture 4">
            <a:extLst>
              <a:ext uri="{FF2B5EF4-FFF2-40B4-BE49-F238E27FC236}">
                <a16:creationId xmlns:a16="http://schemas.microsoft.com/office/drawing/2014/main" id="{F5446003-0327-F8C8-C7C1-3EF73E8F0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428414"/>
            <a:ext cx="64008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9781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DAF5A-DCD2-9447-B518-28E0996956B9}"/>
              </a:ext>
            </a:extLst>
          </p:cNvPr>
          <p:cNvSpPr>
            <a:spLocks noGrp="1"/>
          </p:cNvSpPr>
          <p:nvPr>
            <p:ph type="title"/>
          </p:nvPr>
        </p:nvSpPr>
        <p:spPr/>
        <p:txBody>
          <a:bodyPr/>
          <a:lstStyle/>
          <a:p>
            <a:r>
              <a:rPr lang="en-US" dirty="0"/>
              <a:t>Legionella PNA/Legionnaires’ disease</a:t>
            </a:r>
          </a:p>
        </p:txBody>
      </p:sp>
      <p:sp>
        <p:nvSpPr>
          <p:cNvPr id="3" name="Content Placeholder 2">
            <a:extLst>
              <a:ext uri="{FF2B5EF4-FFF2-40B4-BE49-F238E27FC236}">
                <a16:creationId xmlns:a16="http://schemas.microsoft.com/office/drawing/2014/main" id="{E0380F23-010D-694D-A62E-058EB96872EC}"/>
              </a:ext>
            </a:extLst>
          </p:cNvPr>
          <p:cNvSpPr>
            <a:spLocks noGrp="1"/>
          </p:cNvSpPr>
          <p:nvPr>
            <p:ph sz="half" idx="1"/>
          </p:nvPr>
        </p:nvSpPr>
        <p:spPr/>
        <p:txBody>
          <a:bodyPr>
            <a:normAutofit/>
          </a:bodyPr>
          <a:lstStyle/>
          <a:p>
            <a:r>
              <a:rPr lang="en-US" sz="2400" dirty="0"/>
              <a:t>Contamination of water supplies in large facilities</a:t>
            </a:r>
          </a:p>
          <a:p>
            <a:r>
              <a:rPr lang="en-US" sz="2400" dirty="0"/>
              <a:t>1 to 10% of CAP</a:t>
            </a:r>
          </a:p>
          <a:p>
            <a:r>
              <a:rPr lang="en-US" sz="2400" dirty="0"/>
              <a:t>Whom to test:</a:t>
            </a:r>
          </a:p>
          <a:p>
            <a:pPr lvl="1"/>
            <a:r>
              <a:rPr lang="en-US" sz="2000" dirty="0"/>
              <a:t>Moderate to severe CAP</a:t>
            </a:r>
          </a:p>
          <a:p>
            <a:pPr lvl="1"/>
            <a:r>
              <a:rPr lang="en-US" sz="2000" dirty="0"/>
              <a:t>Any patient with CAP or nosocomial PNA with known or possible exposure</a:t>
            </a:r>
          </a:p>
          <a:p>
            <a:pPr lvl="1"/>
            <a:r>
              <a:rPr lang="en-US" sz="2000" dirty="0"/>
              <a:t>Immunocompromised patients</a:t>
            </a:r>
          </a:p>
          <a:p>
            <a:endParaRPr lang="en-US" dirty="0"/>
          </a:p>
        </p:txBody>
      </p:sp>
      <p:sp>
        <p:nvSpPr>
          <p:cNvPr id="4" name="Content Placeholder 3">
            <a:extLst>
              <a:ext uri="{FF2B5EF4-FFF2-40B4-BE49-F238E27FC236}">
                <a16:creationId xmlns:a16="http://schemas.microsoft.com/office/drawing/2014/main" id="{7AA031E7-28D9-374B-93AD-B07E61FA75C8}"/>
              </a:ext>
            </a:extLst>
          </p:cNvPr>
          <p:cNvSpPr>
            <a:spLocks noGrp="1"/>
          </p:cNvSpPr>
          <p:nvPr>
            <p:ph sz="half" idx="2"/>
          </p:nvPr>
        </p:nvSpPr>
        <p:spPr>
          <a:xfrm>
            <a:off x="6172198" y="1825625"/>
            <a:ext cx="5700011" cy="4351338"/>
          </a:xfrm>
        </p:spPr>
        <p:txBody>
          <a:bodyPr>
            <a:normAutofit/>
          </a:bodyPr>
          <a:lstStyle/>
          <a:p>
            <a:r>
              <a:rPr lang="en-US" sz="2400" dirty="0"/>
              <a:t>How to test:</a:t>
            </a:r>
          </a:p>
          <a:p>
            <a:pPr lvl="1"/>
            <a:r>
              <a:rPr lang="en-US" sz="2000" dirty="0"/>
              <a:t>PCR on lower respiratory tract sample (sputum or BAL)</a:t>
            </a:r>
          </a:p>
          <a:p>
            <a:pPr lvl="1"/>
            <a:r>
              <a:rPr lang="en-US" sz="2000" dirty="0"/>
              <a:t>Culture</a:t>
            </a:r>
          </a:p>
          <a:p>
            <a:pPr lvl="1"/>
            <a:r>
              <a:rPr lang="en-US" sz="2000" dirty="0"/>
              <a:t>Urine antigen test - only detects serogroup 1</a:t>
            </a:r>
          </a:p>
          <a:p>
            <a:pPr lvl="2"/>
            <a:r>
              <a:rPr lang="en-US" sz="1600" b="0" i="0" u="none" strike="noStrike" dirty="0">
                <a:solidFill>
                  <a:srgbClr val="333333"/>
                </a:solidFill>
                <a:effectLst/>
              </a:rPr>
              <a:t>Culture of </a:t>
            </a:r>
            <a:r>
              <a:rPr lang="en-US" sz="1600" b="0" i="1" u="none" strike="noStrike" dirty="0">
                <a:solidFill>
                  <a:srgbClr val="333333"/>
                </a:solidFill>
                <a:effectLst/>
              </a:rPr>
              <a:t>Legionella</a:t>
            </a:r>
            <a:r>
              <a:rPr lang="en-US" sz="1600" b="0" i="0" u="none" strike="noStrike" dirty="0">
                <a:solidFill>
                  <a:srgbClr val="333333"/>
                </a:solidFill>
                <a:effectLst/>
              </a:rPr>
              <a:t> from patient specimens in Arizona revealed a greater proportion of non-serogroup 1 </a:t>
            </a:r>
            <a:r>
              <a:rPr lang="en-US" sz="1600" b="0" i="1" u="none" strike="noStrike" dirty="0">
                <a:solidFill>
                  <a:srgbClr val="333333"/>
                </a:solidFill>
                <a:effectLst/>
              </a:rPr>
              <a:t>Legionella pneumophila</a:t>
            </a:r>
            <a:r>
              <a:rPr lang="en-US" sz="1600" b="0" i="0" u="none" strike="noStrike" dirty="0">
                <a:solidFill>
                  <a:srgbClr val="333333"/>
                </a:solidFill>
                <a:effectLst/>
              </a:rPr>
              <a:t> isolates than in other U.S. isolates examined. </a:t>
            </a:r>
            <a:r>
              <a:rPr lang="en-US" sz="1600" dirty="0"/>
              <a:t>(ASM, 2019)</a:t>
            </a:r>
          </a:p>
        </p:txBody>
      </p:sp>
    </p:spTree>
    <p:extLst>
      <p:ext uri="{BB962C8B-B14F-4D97-AF65-F5344CB8AC3E}">
        <p14:creationId xmlns:p14="http://schemas.microsoft.com/office/powerpoint/2010/main" val="39291070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DAF5A-DCD2-9447-B518-28E0996956B9}"/>
              </a:ext>
            </a:extLst>
          </p:cNvPr>
          <p:cNvSpPr>
            <a:spLocks noGrp="1"/>
          </p:cNvSpPr>
          <p:nvPr>
            <p:ph type="title"/>
          </p:nvPr>
        </p:nvSpPr>
        <p:spPr/>
        <p:txBody>
          <a:bodyPr/>
          <a:lstStyle/>
          <a:p>
            <a:r>
              <a:rPr lang="en-US" dirty="0"/>
              <a:t>Legionella PNA/Legionnaires’ disease</a:t>
            </a:r>
          </a:p>
        </p:txBody>
      </p:sp>
      <p:sp>
        <p:nvSpPr>
          <p:cNvPr id="3" name="Content Placeholder 2">
            <a:extLst>
              <a:ext uri="{FF2B5EF4-FFF2-40B4-BE49-F238E27FC236}">
                <a16:creationId xmlns:a16="http://schemas.microsoft.com/office/drawing/2014/main" id="{E0380F23-010D-694D-A62E-058EB96872EC}"/>
              </a:ext>
            </a:extLst>
          </p:cNvPr>
          <p:cNvSpPr>
            <a:spLocks noGrp="1"/>
          </p:cNvSpPr>
          <p:nvPr>
            <p:ph sz="half" idx="1"/>
          </p:nvPr>
        </p:nvSpPr>
        <p:spPr/>
        <p:txBody>
          <a:bodyPr/>
          <a:lstStyle/>
          <a:p>
            <a:r>
              <a:rPr lang="en-US" sz="2400" dirty="0"/>
              <a:t>Treatment:</a:t>
            </a:r>
          </a:p>
          <a:p>
            <a:pPr lvl="1"/>
            <a:r>
              <a:rPr lang="en-US" sz="2000" dirty="0"/>
              <a:t>Levofloxacin and azithromycin are preferred agents</a:t>
            </a:r>
          </a:p>
          <a:p>
            <a:pPr lvl="1"/>
            <a:r>
              <a:rPr lang="en-US" sz="2000" dirty="0"/>
              <a:t>Typically avoid doxycycline, as some species R to tetracyclines</a:t>
            </a:r>
          </a:p>
          <a:p>
            <a:pPr lvl="1"/>
            <a:r>
              <a:rPr lang="en-US" sz="2000" dirty="0"/>
              <a:t>At least 5 days, afebrile for 48 hours prior to stopping, and may need 7-10 days in pts with severe PNA, comorbidities, slow to respond</a:t>
            </a:r>
          </a:p>
          <a:p>
            <a:pPr lvl="1"/>
            <a:r>
              <a:rPr lang="en-US" sz="2000" dirty="0"/>
              <a:t>Treat immunocompromised patients for 14 days</a:t>
            </a:r>
            <a:endParaRPr lang="en-US" sz="1600" dirty="0"/>
          </a:p>
          <a:p>
            <a:endParaRPr lang="en-US" dirty="0"/>
          </a:p>
        </p:txBody>
      </p:sp>
      <p:pic>
        <p:nvPicPr>
          <p:cNvPr id="6146" name="Picture 2" descr="Legionella Pneumonia Associated With Tumor Necrosis Factor Inhibition |  Infectious Diseases">
            <a:extLst>
              <a:ext uri="{FF2B5EF4-FFF2-40B4-BE49-F238E27FC236}">
                <a16:creationId xmlns:a16="http://schemas.microsoft.com/office/drawing/2014/main" id="{372C8585-8553-9148-9B70-46B65A1082B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17513" y="1825625"/>
            <a:ext cx="494021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9907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C8910-1ABB-2A6D-57BE-B770A3E989B5}"/>
              </a:ext>
            </a:extLst>
          </p:cNvPr>
          <p:cNvSpPr>
            <a:spLocks noGrp="1"/>
          </p:cNvSpPr>
          <p:nvPr>
            <p:ph type="title"/>
          </p:nvPr>
        </p:nvSpPr>
        <p:spPr/>
        <p:txBody>
          <a:bodyPr/>
          <a:lstStyle/>
          <a:p>
            <a:r>
              <a:rPr lang="en-US" dirty="0"/>
              <a:t>Question #13</a:t>
            </a:r>
          </a:p>
        </p:txBody>
      </p:sp>
      <p:sp>
        <p:nvSpPr>
          <p:cNvPr id="5" name="Content Placeholder 4">
            <a:extLst>
              <a:ext uri="{FF2B5EF4-FFF2-40B4-BE49-F238E27FC236}">
                <a16:creationId xmlns:a16="http://schemas.microsoft.com/office/drawing/2014/main" id="{B67657DC-42FD-15FA-935F-1DC2C6B17188}"/>
              </a:ext>
            </a:extLst>
          </p:cNvPr>
          <p:cNvSpPr>
            <a:spLocks noGrp="1"/>
          </p:cNvSpPr>
          <p:nvPr>
            <p:ph idx="1"/>
          </p:nvPr>
        </p:nvSpPr>
        <p:spPr/>
        <p:txBody>
          <a:bodyPr>
            <a:normAutofit fontScale="77500" lnSpcReduction="20000"/>
          </a:bodyPr>
          <a:lstStyle/>
          <a:p>
            <a:r>
              <a:rPr lang="en-US" sz="2600" dirty="0"/>
              <a:t>A 63-year-old man is evaluated in the emergency department </a:t>
            </a:r>
            <a:r>
              <a:rPr lang="en-US" sz="2600" dirty="0">
                <a:solidFill>
                  <a:srgbClr val="C00000"/>
                </a:solidFill>
              </a:rPr>
              <a:t>for lower back pain that has progressively worsened over the past 2 weeks</a:t>
            </a:r>
            <a:r>
              <a:rPr lang="en-US" sz="2600" dirty="0"/>
              <a:t>. He reports some difficulty with walking and describes feeling like his legs periodically “give out.” Medical history is noncontributory, and he takes no medication.</a:t>
            </a:r>
          </a:p>
          <a:p>
            <a:r>
              <a:rPr lang="en-US" sz="2600" dirty="0"/>
              <a:t>On physical examination, vital signs are normal. </a:t>
            </a:r>
            <a:r>
              <a:rPr lang="en-US" sz="2600" dirty="0">
                <a:solidFill>
                  <a:srgbClr val="C00000"/>
                </a:solidFill>
              </a:rPr>
              <a:t>Palpation of the lumbar spine elicits tenderness</a:t>
            </a:r>
            <a:r>
              <a:rPr lang="en-US" sz="2600" dirty="0"/>
              <a:t>. </a:t>
            </a:r>
            <a:r>
              <a:rPr lang="en-US" sz="2600" dirty="0">
                <a:solidFill>
                  <a:srgbClr val="C00000"/>
                </a:solidFill>
              </a:rPr>
              <a:t>Strength is reduced in the right lower extremity (3/5) compared with the left</a:t>
            </a:r>
            <a:r>
              <a:rPr lang="en-US" sz="2600" dirty="0"/>
              <a:t>.</a:t>
            </a:r>
          </a:p>
          <a:p>
            <a:r>
              <a:rPr lang="en-US" sz="2600" dirty="0">
                <a:solidFill>
                  <a:srgbClr val="C00000"/>
                </a:solidFill>
                <a:effectLst/>
              </a:rPr>
              <a:t>MRI shows vertebral osteomyelitis, diskitis, and epidural abscess in the lumbar spine (L2-L3). Blood cultures are pending</a:t>
            </a:r>
            <a:r>
              <a:rPr lang="en-US" sz="2600" dirty="0">
                <a:effectLst/>
              </a:rPr>
              <a:t>.</a:t>
            </a:r>
          </a:p>
          <a:p>
            <a:r>
              <a:rPr lang="en-US" sz="2600" dirty="0">
                <a:effectLst/>
              </a:rPr>
              <a:t>Vancomycin and ceftriaxone are started.</a:t>
            </a:r>
          </a:p>
          <a:p>
            <a:r>
              <a:rPr lang="en-US" sz="2600" dirty="0"/>
              <a:t>Which of the following is the most appropriate next step in management?</a:t>
            </a:r>
          </a:p>
          <a:p>
            <a:pPr marL="0" indent="0">
              <a:buNone/>
            </a:pPr>
            <a:r>
              <a:rPr lang="en-US" dirty="0">
                <a:effectLst/>
              </a:rPr>
              <a:t>	</a:t>
            </a:r>
            <a:r>
              <a:rPr lang="en-US" sz="2100" dirty="0">
                <a:effectLst/>
              </a:rPr>
              <a:t>A. Image-guided percutaneous bone biopsy and aspiration</a:t>
            </a:r>
          </a:p>
          <a:p>
            <a:pPr marL="0" indent="0">
              <a:buNone/>
            </a:pPr>
            <a:r>
              <a:rPr lang="en-US" sz="2100" dirty="0">
                <a:effectLst/>
              </a:rPr>
              <a:t>	B. Physical therapy</a:t>
            </a:r>
          </a:p>
          <a:p>
            <a:pPr marL="0" indent="0">
              <a:buNone/>
            </a:pPr>
            <a:r>
              <a:rPr lang="en-US" sz="2100" dirty="0">
                <a:effectLst/>
              </a:rPr>
              <a:t>	C. Surgical decompression</a:t>
            </a:r>
          </a:p>
          <a:p>
            <a:pPr marL="0" indent="0">
              <a:buNone/>
            </a:pPr>
            <a:r>
              <a:rPr lang="en-US" sz="2100" dirty="0"/>
              <a:t>	</a:t>
            </a:r>
            <a:r>
              <a:rPr lang="en-US" sz="2100" dirty="0">
                <a:effectLst/>
              </a:rPr>
              <a:t>D. Transesophageal echocardiography</a:t>
            </a:r>
          </a:p>
          <a:p>
            <a:endParaRPr lang="en-US" dirty="0"/>
          </a:p>
        </p:txBody>
      </p:sp>
      <p:graphicFrame>
        <p:nvGraphicFramePr>
          <p:cNvPr id="8" name="Table 7">
            <a:extLst>
              <a:ext uri="{FF2B5EF4-FFF2-40B4-BE49-F238E27FC236}">
                <a16:creationId xmlns:a16="http://schemas.microsoft.com/office/drawing/2014/main" id="{9F690DC2-49F0-2B71-9E98-A0CE92DFBF19}"/>
              </a:ext>
            </a:extLst>
          </p:cNvPr>
          <p:cNvGraphicFramePr>
            <a:graphicFrameLocks noGrp="1"/>
          </p:cNvGraphicFramePr>
          <p:nvPr>
            <p:extLst>
              <p:ext uri="{D42A27DB-BD31-4B8C-83A1-F6EECF244321}">
                <p14:modId xmlns:p14="http://schemas.microsoft.com/office/powerpoint/2010/main" val="1436296533"/>
              </p:ext>
            </p:extLst>
          </p:nvPr>
        </p:nvGraphicFramePr>
        <p:xfrm>
          <a:off x="5426439" y="5092700"/>
          <a:ext cx="6355831" cy="1219200"/>
        </p:xfrm>
        <a:graphic>
          <a:graphicData uri="http://schemas.openxmlformats.org/drawingml/2006/table">
            <a:tbl>
              <a:tblPr/>
              <a:tblGrid>
                <a:gridCol w="2959383">
                  <a:extLst>
                    <a:ext uri="{9D8B030D-6E8A-4147-A177-3AD203B41FA5}">
                      <a16:colId xmlns:a16="http://schemas.microsoft.com/office/drawing/2014/main" val="595819318"/>
                    </a:ext>
                  </a:extLst>
                </a:gridCol>
                <a:gridCol w="2259032">
                  <a:extLst>
                    <a:ext uri="{9D8B030D-6E8A-4147-A177-3AD203B41FA5}">
                      <a16:colId xmlns:a16="http://schemas.microsoft.com/office/drawing/2014/main" val="2364733529"/>
                    </a:ext>
                  </a:extLst>
                </a:gridCol>
                <a:gridCol w="1137416">
                  <a:extLst>
                    <a:ext uri="{9D8B030D-6E8A-4147-A177-3AD203B41FA5}">
                      <a16:colId xmlns:a16="http://schemas.microsoft.com/office/drawing/2014/main" val="2707517944"/>
                    </a:ext>
                  </a:extLst>
                </a:gridCol>
              </a:tblGrid>
              <a:tr h="0">
                <a:tc gridSpan="3">
                  <a:txBody>
                    <a:bodyPr/>
                    <a:lstStyle/>
                    <a:p>
                      <a:pPr>
                        <a:buNone/>
                      </a:pPr>
                      <a:r>
                        <a:rPr lang="en-US" sz="1400"/>
                        <a:t>Laboratory studies: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2593495"/>
                  </a:ext>
                </a:extLst>
              </a:tr>
              <a:tr h="0">
                <a:tc>
                  <a:txBody>
                    <a:bodyPr/>
                    <a:lstStyle/>
                    <a:p>
                      <a:pPr fontAlgn="t">
                        <a:buNone/>
                      </a:pPr>
                      <a:r>
                        <a:rPr lang="en-US" sz="1400" u="sng">
                          <a:effectLst/>
                          <a:latin typeface="inherit"/>
                        </a:rPr>
                        <a:t>Erythrocyte sedimentation rate</a:t>
                      </a:r>
                      <a:endParaRPr lang="en-US" sz="140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400">
                          <a:effectLst/>
                        </a:rPr>
                        <a:t>75 mm/h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buNone/>
                      </a:pPr>
                      <a:r>
                        <a:rPr lang="en-US" sz="1400" dirty="0">
                          <a:effectLst/>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5686842"/>
                  </a:ext>
                </a:extLst>
              </a:tr>
              <a:tr h="0">
                <a:tc>
                  <a:txBody>
                    <a:bodyPr/>
                    <a:lstStyle/>
                    <a:p>
                      <a:pPr fontAlgn="t">
                        <a:buNone/>
                      </a:pPr>
                      <a:r>
                        <a:rPr lang="en-US" sz="1400" u="sng">
                          <a:effectLst/>
                          <a:latin typeface="inherit"/>
                        </a:rPr>
                        <a:t>Leukocyte count</a:t>
                      </a:r>
                      <a:endParaRPr lang="en-US" sz="140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l-GR" sz="1400" dirty="0">
                          <a:effectLst/>
                        </a:rPr>
                        <a:t>14,000/μ</a:t>
                      </a:r>
                      <a:r>
                        <a:rPr lang="en-US" sz="1400" dirty="0">
                          <a:effectLst/>
                        </a:rPr>
                        <a:t>L (14 × 10</a:t>
                      </a:r>
                      <a:r>
                        <a:rPr lang="en-US" sz="1400" baseline="30000" dirty="0">
                          <a:effectLst/>
                        </a:rPr>
                        <a:t>9</a:t>
                      </a:r>
                      <a:r>
                        <a:rPr lang="en-US" sz="1400" dirty="0">
                          <a:effectLst/>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buNone/>
                      </a:pPr>
                      <a:r>
                        <a:rPr lang="en-US" sz="1400">
                          <a:effectLst/>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4198790"/>
                  </a:ext>
                </a:extLst>
              </a:tr>
              <a:tr h="0">
                <a:tc>
                  <a:txBody>
                    <a:bodyPr/>
                    <a:lstStyle/>
                    <a:p>
                      <a:pPr fontAlgn="t">
                        <a:buNone/>
                      </a:pPr>
                      <a:r>
                        <a:rPr lang="en-US" sz="1400" u="sng">
                          <a:effectLst/>
                          <a:latin typeface="inherit"/>
                        </a:rPr>
                        <a:t>C-reactive protein</a:t>
                      </a:r>
                      <a:endParaRPr lang="en-US" sz="140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400">
                          <a:effectLst/>
                        </a:rPr>
                        <a:t>4.8 mg/dL (48 mg/L)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buNone/>
                      </a:pPr>
                      <a:r>
                        <a:rPr lang="en-US" sz="1400" dirty="0">
                          <a:effectLst/>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5786350"/>
                  </a:ext>
                </a:extLst>
              </a:tr>
            </a:tbl>
          </a:graphicData>
        </a:graphic>
      </p:graphicFrame>
    </p:spTree>
    <p:extLst>
      <p:ext uri="{BB962C8B-B14F-4D97-AF65-F5344CB8AC3E}">
        <p14:creationId xmlns:p14="http://schemas.microsoft.com/office/powerpoint/2010/main" val="22415630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1D452-C206-E211-3073-82A10F2EF1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A60EE3-8C94-30EF-4A74-72216D8F07D0}"/>
              </a:ext>
            </a:extLst>
          </p:cNvPr>
          <p:cNvSpPr>
            <a:spLocks noGrp="1"/>
          </p:cNvSpPr>
          <p:nvPr>
            <p:ph type="title"/>
          </p:nvPr>
        </p:nvSpPr>
        <p:spPr/>
        <p:txBody>
          <a:bodyPr/>
          <a:lstStyle/>
          <a:p>
            <a:r>
              <a:rPr lang="en-US" dirty="0"/>
              <a:t>Question #13</a:t>
            </a:r>
          </a:p>
        </p:txBody>
      </p:sp>
      <p:sp>
        <p:nvSpPr>
          <p:cNvPr id="5" name="Content Placeholder 4">
            <a:extLst>
              <a:ext uri="{FF2B5EF4-FFF2-40B4-BE49-F238E27FC236}">
                <a16:creationId xmlns:a16="http://schemas.microsoft.com/office/drawing/2014/main" id="{A1C7C7E7-40F0-17E6-3E68-7F04C0BA835B}"/>
              </a:ext>
            </a:extLst>
          </p:cNvPr>
          <p:cNvSpPr>
            <a:spLocks noGrp="1"/>
          </p:cNvSpPr>
          <p:nvPr>
            <p:ph idx="1"/>
          </p:nvPr>
        </p:nvSpPr>
        <p:spPr/>
        <p:txBody>
          <a:bodyPr>
            <a:normAutofit fontScale="77500" lnSpcReduction="20000"/>
          </a:bodyPr>
          <a:lstStyle/>
          <a:p>
            <a:r>
              <a:rPr lang="en-US" sz="2600" dirty="0"/>
              <a:t>A 63-year-old man is evaluated in the emergency department for lower back pain that has progressively worsened over the past 2 weeks. He reports some difficulty with walking and describes feeling like his legs periodically “give out.” Medical history is noncontributory, and he takes no medication.</a:t>
            </a:r>
          </a:p>
          <a:p>
            <a:r>
              <a:rPr lang="en-US" sz="2600" dirty="0"/>
              <a:t>On physical examination, vital signs are normal. Palpation of the lumbar spine elicits tenderness. Strength is reduced in the right lower extremity (3/5) compared with the left.</a:t>
            </a:r>
          </a:p>
          <a:p>
            <a:r>
              <a:rPr lang="en-US" sz="2600" dirty="0">
                <a:effectLst/>
              </a:rPr>
              <a:t>MRI shows vertebral osteomyelitis, diskitis, and epidural abscess in the lumbar spine (L2-L3). Blood cultures are pending.</a:t>
            </a:r>
          </a:p>
          <a:p>
            <a:r>
              <a:rPr lang="en-US" sz="2600" dirty="0">
                <a:effectLst/>
              </a:rPr>
              <a:t>Vancomycin and ceftriaxone are started.</a:t>
            </a:r>
          </a:p>
          <a:p>
            <a:r>
              <a:rPr lang="en-US" sz="2600" dirty="0"/>
              <a:t>Which of the following is the most appropriate next step in management?</a:t>
            </a:r>
          </a:p>
          <a:p>
            <a:pPr marL="0" indent="0">
              <a:buNone/>
            </a:pPr>
            <a:r>
              <a:rPr lang="en-US" dirty="0">
                <a:effectLst/>
              </a:rPr>
              <a:t>	</a:t>
            </a:r>
            <a:r>
              <a:rPr lang="en-US" sz="2100" dirty="0">
                <a:effectLst/>
              </a:rPr>
              <a:t>A. Image-guided percutaneous bone biopsy and aspiration</a:t>
            </a:r>
          </a:p>
          <a:p>
            <a:pPr marL="0" indent="0">
              <a:buNone/>
            </a:pPr>
            <a:r>
              <a:rPr lang="en-US" sz="2100" dirty="0">
                <a:effectLst/>
              </a:rPr>
              <a:t>	B. Physical therapy</a:t>
            </a:r>
          </a:p>
          <a:p>
            <a:pPr marL="0" indent="0">
              <a:buNone/>
            </a:pPr>
            <a:r>
              <a:rPr lang="en-US" sz="2100" dirty="0">
                <a:effectLst/>
              </a:rPr>
              <a:t>	</a:t>
            </a:r>
            <a:r>
              <a:rPr lang="en-US" sz="2100" b="1" dirty="0">
                <a:solidFill>
                  <a:schemeClr val="accent6"/>
                </a:solidFill>
                <a:effectLst/>
              </a:rPr>
              <a:t>C. Surgical decompression</a:t>
            </a:r>
          </a:p>
          <a:p>
            <a:pPr marL="0" indent="0">
              <a:buNone/>
            </a:pPr>
            <a:r>
              <a:rPr lang="en-US" sz="2100" dirty="0"/>
              <a:t>	</a:t>
            </a:r>
            <a:r>
              <a:rPr lang="en-US" sz="2100" dirty="0">
                <a:effectLst/>
              </a:rPr>
              <a:t>D. Transesophageal echocardiography</a:t>
            </a:r>
          </a:p>
          <a:p>
            <a:endParaRPr lang="en-US" dirty="0"/>
          </a:p>
        </p:txBody>
      </p:sp>
      <p:graphicFrame>
        <p:nvGraphicFramePr>
          <p:cNvPr id="8" name="Table 7">
            <a:extLst>
              <a:ext uri="{FF2B5EF4-FFF2-40B4-BE49-F238E27FC236}">
                <a16:creationId xmlns:a16="http://schemas.microsoft.com/office/drawing/2014/main" id="{62F504AE-6638-13DF-C258-E7645740D6BE}"/>
              </a:ext>
            </a:extLst>
          </p:cNvPr>
          <p:cNvGraphicFramePr>
            <a:graphicFrameLocks noGrp="1"/>
          </p:cNvGraphicFramePr>
          <p:nvPr/>
        </p:nvGraphicFramePr>
        <p:xfrm>
          <a:off x="5426439" y="5092700"/>
          <a:ext cx="6355831" cy="1219200"/>
        </p:xfrm>
        <a:graphic>
          <a:graphicData uri="http://schemas.openxmlformats.org/drawingml/2006/table">
            <a:tbl>
              <a:tblPr/>
              <a:tblGrid>
                <a:gridCol w="2959383">
                  <a:extLst>
                    <a:ext uri="{9D8B030D-6E8A-4147-A177-3AD203B41FA5}">
                      <a16:colId xmlns:a16="http://schemas.microsoft.com/office/drawing/2014/main" val="595819318"/>
                    </a:ext>
                  </a:extLst>
                </a:gridCol>
                <a:gridCol w="2259032">
                  <a:extLst>
                    <a:ext uri="{9D8B030D-6E8A-4147-A177-3AD203B41FA5}">
                      <a16:colId xmlns:a16="http://schemas.microsoft.com/office/drawing/2014/main" val="2364733529"/>
                    </a:ext>
                  </a:extLst>
                </a:gridCol>
                <a:gridCol w="1137416">
                  <a:extLst>
                    <a:ext uri="{9D8B030D-6E8A-4147-A177-3AD203B41FA5}">
                      <a16:colId xmlns:a16="http://schemas.microsoft.com/office/drawing/2014/main" val="2707517944"/>
                    </a:ext>
                  </a:extLst>
                </a:gridCol>
              </a:tblGrid>
              <a:tr h="0">
                <a:tc gridSpan="3">
                  <a:txBody>
                    <a:bodyPr/>
                    <a:lstStyle/>
                    <a:p>
                      <a:pPr>
                        <a:buNone/>
                      </a:pPr>
                      <a:r>
                        <a:rPr lang="en-US" sz="1400"/>
                        <a:t>Laboratory studies: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2593495"/>
                  </a:ext>
                </a:extLst>
              </a:tr>
              <a:tr h="0">
                <a:tc>
                  <a:txBody>
                    <a:bodyPr/>
                    <a:lstStyle/>
                    <a:p>
                      <a:pPr fontAlgn="t">
                        <a:buNone/>
                      </a:pPr>
                      <a:r>
                        <a:rPr lang="en-US" sz="1400" u="sng">
                          <a:effectLst/>
                          <a:latin typeface="inherit"/>
                        </a:rPr>
                        <a:t>Erythrocyte sedimentation rate</a:t>
                      </a:r>
                      <a:endParaRPr lang="en-US" sz="140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400">
                          <a:effectLst/>
                        </a:rPr>
                        <a:t>75 mm/h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buNone/>
                      </a:pPr>
                      <a:r>
                        <a:rPr lang="en-US" sz="1400" dirty="0">
                          <a:effectLst/>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5686842"/>
                  </a:ext>
                </a:extLst>
              </a:tr>
              <a:tr h="0">
                <a:tc>
                  <a:txBody>
                    <a:bodyPr/>
                    <a:lstStyle/>
                    <a:p>
                      <a:pPr fontAlgn="t">
                        <a:buNone/>
                      </a:pPr>
                      <a:r>
                        <a:rPr lang="en-US" sz="1400" u="sng">
                          <a:effectLst/>
                          <a:latin typeface="inherit"/>
                        </a:rPr>
                        <a:t>Leukocyte count</a:t>
                      </a:r>
                      <a:endParaRPr lang="en-US" sz="140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l-GR" sz="1400">
                          <a:effectLst/>
                        </a:rPr>
                        <a:t>14,000/μ</a:t>
                      </a:r>
                      <a:r>
                        <a:rPr lang="en-US" sz="1400">
                          <a:effectLst/>
                        </a:rPr>
                        <a:t>L (14 × 10</a:t>
                      </a:r>
                      <a:r>
                        <a:rPr lang="en-US" sz="1400" baseline="30000">
                          <a:effectLst/>
                        </a:rPr>
                        <a:t>9</a:t>
                      </a:r>
                      <a:r>
                        <a:rPr lang="en-US" sz="1400">
                          <a:effectLst/>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buNone/>
                      </a:pPr>
                      <a:r>
                        <a:rPr lang="en-US" sz="1400">
                          <a:effectLst/>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4198790"/>
                  </a:ext>
                </a:extLst>
              </a:tr>
              <a:tr h="0">
                <a:tc>
                  <a:txBody>
                    <a:bodyPr/>
                    <a:lstStyle/>
                    <a:p>
                      <a:pPr fontAlgn="t">
                        <a:buNone/>
                      </a:pPr>
                      <a:r>
                        <a:rPr lang="en-US" sz="1400" u="sng">
                          <a:effectLst/>
                          <a:latin typeface="inherit"/>
                        </a:rPr>
                        <a:t>C-reactive protein</a:t>
                      </a:r>
                      <a:endParaRPr lang="en-US" sz="140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400">
                          <a:effectLst/>
                        </a:rPr>
                        <a:t>4.8 mg/dL (48 mg/L)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buNone/>
                      </a:pPr>
                      <a:r>
                        <a:rPr lang="en-US" sz="1400" dirty="0">
                          <a:effectLst/>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5786350"/>
                  </a:ext>
                </a:extLst>
              </a:tr>
            </a:tbl>
          </a:graphicData>
        </a:graphic>
      </p:graphicFrame>
    </p:spTree>
    <p:extLst>
      <p:ext uri="{BB962C8B-B14F-4D97-AF65-F5344CB8AC3E}">
        <p14:creationId xmlns:p14="http://schemas.microsoft.com/office/powerpoint/2010/main" val="17548202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1EF26-E4AC-BCE3-60E3-587C79FC0551}"/>
              </a:ext>
            </a:extLst>
          </p:cNvPr>
          <p:cNvSpPr>
            <a:spLocks noGrp="1"/>
          </p:cNvSpPr>
          <p:nvPr>
            <p:ph type="title"/>
          </p:nvPr>
        </p:nvSpPr>
        <p:spPr/>
        <p:txBody>
          <a:bodyPr/>
          <a:lstStyle/>
          <a:p>
            <a:r>
              <a:rPr lang="en-US" dirty="0"/>
              <a:t>Manage vertebral osteomyelitis with epidural abscess</a:t>
            </a:r>
          </a:p>
        </p:txBody>
      </p:sp>
      <p:sp>
        <p:nvSpPr>
          <p:cNvPr id="3" name="Content Placeholder 2">
            <a:extLst>
              <a:ext uri="{FF2B5EF4-FFF2-40B4-BE49-F238E27FC236}">
                <a16:creationId xmlns:a16="http://schemas.microsoft.com/office/drawing/2014/main" id="{9647B4F6-B7E2-84A4-C0B6-B3F5E7F6EC75}"/>
              </a:ext>
            </a:extLst>
          </p:cNvPr>
          <p:cNvSpPr>
            <a:spLocks noGrp="1"/>
          </p:cNvSpPr>
          <p:nvPr>
            <p:ph idx="1"/>
          </p:nvPr>
        </p:nvSpPr>
        <p:spPr/>
        <p:txBody>
          <a:bodyPr>
            <a:noAutofit/>
          </a:bodyPr>
          <a:lstStyle/>
          <a:p>
            <a:r>
              <a:rPr lang="en-US" sz="1800" dirty="0"/>
              <a:t>The most appropriate next step in management for a patient who has</a:t>
            </a:r>
            <a:r>
              <a:rPr lang="en-US" sz="1800" dirty="0">
                <a:solidFill>
                  <a:srgbClr val="C00000"/>
                </a:solidFill>
              </a:rPr>
              <a:t> vertebral osteomyelitis, an epidural abscess, and associated neurologic deficit is surgical decompression </a:t>
            </a:r>
          </a:p>
          <a:p>
            <a:r>
              <a:rPr lang="en-US" sz="1800" dirty="0"/>
              <a:t>New-onset back or neck pain or progressive worsening of chronic pain that is unresponsive to conservative management should raise concern for vertebral osteomyelitis, especially when accompanied by elevated inflammatory marker levels, focal neurologic findings, bacteremia, or unexplained fever</a:t>
            </a:r>
          </a:p>
          <a:p>
            <a:r>
              <a:rPr lang="en-US" sz="1800" dirty="0"/>
              <a:t>Neurologic findings can include </a:t>
            </a:r>
            <a:r>
              <a:rPr lang="en-US" sz="1800" dirty="0">
                <a:solidFill>
                  <a:srgbClr val="C00000"/>
                </a:solidFill>
              </a:rPr>
              <a:t>sensory loss, weakness, or radiculopathy and are reported in up to one third of patients; point tenderness is present in only one third of patients</a:t>
            </a:r>
          </a:p>
          <a:p>
            <a:r>
              <a:rPr lang="en-US" sz="1800" dirty="0"/>
              <a:t>MRI with and without contrast is the preferred imaging modality to diagnose vertebral osteomyelitis; Blood cultures should be performed in all patients before antibiotics are started</a:t>
            </a:r>
          </a:p>
          <a:p>
            <a:r>
              <a:rPr lang="en-US" sz="1800" dirty="0"/>
              <a:t>Patients with </a:t>
            </a:r>
            <a:r>
              <a:rPr lang="en-US" sz="1800" dirty="0">
                <a:solidFill>
                  <a:srgbClr val="C00000"/>
                </a:solidFill>
              </a:rPr>
              <a:t>neurologic compromise or spinal instability should undergo evaluation for immediate surgical intervention</a:t>
            </a:r>
          </a:p>
          <a:p>
            <a:r>
              <a:rPr lang="en-US" sz="1800" dirty="0"/>
              <a:t>Patients with severe sepsis, progressive neurologic deficit, spinal instability, or epidural abscess should receive empiric antibiotic therapy (generally vancomycin combined with a third- or fourth-generation cephalosporin)</a:t>
            </a:r>
          </a:p>
        </p:txBody>
      </p:sp>
    </p:spTree>
    <p:extLst>
      <p:ext uri="{BB962C8B-B14F-4D97-AF65-F5344CB8AC3E}">
        <p14:creationId xmlns:p14="http://schemas.microsoft.com/office/powerpoint/2010/main" val="33467332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0C2AD-B0BC-ACB4-80A4-2D0C02CAC3EE}"/>
              </a:ext>
            </a:extLst>
          </p:cNvPr>
          <p:cNvSpPr>
            <a:spLocks noGrp="1"/>
          </p:cNvSpPr>
          <p:nvPr>
            <p:ph type="title"/>
          </p:nvPr>
        </p:nvSpPr>
        <p:spPr/>
        <p:txBody>
          <a:bodyPr/>
          <a:lstStyle/>
          <a:p>
            <a:r>
              <a:rPr lang="en-US" dirty="0"/>
              <a:t>Question #14</a:t>
            </a:r>
          </a:p>
        </p:txBody>
      </p:sp>
      <p:sp>
        <p:nvSpPr>
          <p:cNvPr id="3" name="Content Placeholder 2">
            <a:extLst>
              <a:ext uri="{FF2B5EF4-FFF2-40B4-BE49-F238E27FC236}">
                <a16:creationId xmlns:a16="http://schemas.microsoft.com/office/drawing/2014/main" id="{DBEBC174-7659-7E54-DD35-BC2ABFBB8E4C}"/>
              </a:ext>
            </a:extLst>
          </p:cNvPr>
          <p:cNvSpPr>
            <a:spLocks noGrp="1"/>
          </p:cNvSpPr>
          <p:nvPr>
            <p:ph idx="1"/>
          </p:nvPr>
        </p:nvSpPr>
        <p:spPr/>
        <p:txBody>
          <a:bodyPr>
            <a:normAutofit fontScale="62500" lnSpcReduction="20000"/>
          </a:bodyPr>
          <a:lstStyle/>
          <a:p>
            <a:r>
              <a:rPr lang="en-US" dirty="0">
                <a:effectLst/>
              </a:rPr>
              <a:t>A </a:t>
            </a:r>
            <a:r>
              <a:rPr lang="en-US" dirty="0">
                <a:solidFill>
                  <a:srgbClr val="C00000"/>
                </a:solidFill>
                <a:effectLst/>
              </a:rPr>
              <a:t>75-year-old woman </a:t>
            </a:r>
            <a:r>
              <a:rPr lang="en-US" dirty="0">
                <a:effectLst/>
              </a:rPr>
              <a:t>undergoes follow-up evaluation for a </a:t>
            </a:r>
            <a:r>
              <a:rPr lang="en-US" dirty="0">
                <a:solidFill>
                  <a:srgbClr val="C00000"/>
                </a:solidFill>
                <a:effectLst/>
              </a:rPr>
              <a:t>chronic cough</a:t>
            </a:r>
            <a:r>
              <a:rPr lang="en-US" dirty="0">
                <a:effectLst/>
              </a:rPr>
              <a:t>. She has had a nonproductive cough for several years, which over the past year has become intermittently productive of sputum. She reports no hemoptysis. She has </a:t>
            </a:r>
            <a:r>
              <a:rPr lang="en-US" dirty="0">
                <a:solidFill>
                  <a:srgbClr val="C00000"/>
                </a:solidFill>
                <a:effectLst/>
              </a:rPr>
              <a:t>lost 2.3 kg (5.1 </a:t>
            </a:r>
            <a:r>
              <a:rPr lang="en-US" dirty="0" err="1">
                <a:solidFill>
                  <a:srgbClr val="C00000"/>
                </a:solidFill>
                <a:effectLst/>
              </a:rPr>
              <a:t>lb</a:t>
            </a:r>
            <a:r>
              <a:rPr lang="en-US" dirty="0">
                <a:solidFill>
                  <a:srgbClr val="C00000"/>
                </a:solidFill>
                <a:effectLst/>
              </a:rPr>
              <a:t>) in the past year and has occasional night sweats</a:t>
            </a:r>
            <a:r>
              <a:rPr lang="en-US" dirty="0">
                <a:effectLst/>
              </a:rPr>
              <a:t>; she also notes significant fatigue. The patient has no other medical conditions and takes no medications.</a:t>
            </a:r>
          </a:p>
          <a:p>
            <a:r>
              <a:rPr lang="en-US" dirty="0">
                <a:effectLst/>
              </a:rPr>
              <a:t>On physical examination, vital signs are normal. BMI is 19. Pulmonary examination reveals bibasilar crackles.</a:t>
            </a:r>
          </a:p>
          <a:p>
            <a:r>
              <a:rPr lang="en-US" dirty="0">
                <a:effectLst/>
              </a:rPr>
              <a:t>Two sputum cultures are growing </a:t>
            </a:r>
            <a:r>
              <a:rPr lang="en-US" i="1" dirty="0">
                <a:solidFill>
                  <a:srgbClr val="C00000"/>
                </a:solidFill>
                <a:effectLst/>
              </a:rPr>
              <a:t>Mycobacterium avium</a:t>
            </a:r>
            <a:r>
              <a:rPr lang="en-US" dirty="0">
                <a:solidFill>
                  <a:srgbClr val="C00000"/>
                </a:solidFill>
                <a:effectLst/>
              </a:rPr>
              <a:t> complex</a:t>
            </a:r>
            <a:r>
              <a:rPr lang="en-US" dirty="0">
                <a:effectLst/>
              </a:rPr>
              <a:t>.</a:t>
            </a:r>
          </a:p>
          <a:p>
            <a:r>
              <a:rPr lang="en-US" dirty="0">
                <a:effectLst/>
              </a:rPr>
              <a:t>A CT scan of the chest is shown.</a:t>
            </a:r>
          </a:p>
          <a:p>
            <a:r>
              <a:rPr lang="en-US" dirty="0"/>
              <a:t>Which of the following is the most appropriate next step in management?</a:t>
            </a:r>
          </a:p>
          <a:p>
            <a:pPr marL="0" indent="0">
              <a:buNone/>
            </a:pPr>
            <a:r>
              <a:rPr lang="en-US" dirty="0"/>
              <a:t>	A. Antibiotics</a:t>
            </a:r>
          </a:p>
          <a:p>
            <a:pPr marL="0" indent="0">
              <a:buNone/>
            </a:pPr>
            <a:r>
              <a:rPr lang="en-US" dirty="0"/>
              <a:t>	B. Bronchoscopy</a:t>
            </a:r>
          </a:p>
          <a:p>
            <a:pPr marL="0" indent="0">
              <a:buNone/>
            </a:pPr>
            <a:r>
              <a:rPr lang="en-US" dirty="0"/>
              <a:t>	C. Lung resection</a:t>
            </a:r>
          </a:p>
          <a:p>
            <a:pPr marL="0" indent="0">
              <a:buNone/>
            </a:pPr>
            <a:r>
              <a:rPr lang="en-US" dirty="0"/>
              <a:t>	D. Swallow study</a:t>
            </a:r>
          </a:p>
          <a:p>
            <a:pPr marL="0" indent="0">
              <a:buNone/>
            </a:pPr>
            <a:r>
              <a:rPr lang="en-US" dirty="0"/>
              <a:t>	E. Observation</a:t>
            </a:r>
          </a:p>
        </p:txBody>
      </p:sp>
      <p:pic>
        <p:nvPicPr>
          <p:cNvPr id="19458" name="Picture 2">
            <a:extLst>
              <a:ext uri="{FF2B5EF4-FFF2-40B4-BE49-F238E27FC236}">
                <a16:creationId xmlns:a16="http://schemas.microsoft.com/office/drawing/2014/main" id="{25BAAB8A-9E2A-F1CF-45FC-1AD349D8E8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5727" y="3429000"/>
            <a:ext cx="3447738" cy="2585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7380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95D42-ED5A-2104-0C6F-FFA53C1F8C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89AE65-6D8E-2488-AF1D-4B42E733744B}"/>
              </a:ext>
            </a:extLst>
          </p:cNvPr>
          <p:cNvSpPr>
            <a:spLocks noGrp="1"/>
          </p:cNvSpPr>
          <p:nvPr>
            <p:ph type="title"/>
          </p:nvPr>
        </p:nvSpPr>
        <p:spPr/>
        <p:txBody>
          <a:bodyPr/>
          <a:lstStyle/>
          <a:p>
            <a:r>
              <a:rPr lang="en-US" dirty="0"/>
              <a:t>Question #14</a:t>
            </a:r>
          </a:p>
        </p:txBody>
      </p:sp>
      <p:sp>
        <p:nvSpPr>
          <p:cNvPr id="3" name="Content Placeholder 2">
            <a:extLst>
              <a:ext uri="{FF2B5EF4-FFF2-40B4-BE49-F238E27FC236}">
                <a16:creationId xmlns:a16="http://schemas.microsoft.com/office/drawing/2014/main" id="{4587858B-303D-F2FF-FD0B-BBC46A1FA692}"/>
              </a:ext>
            </a:extLst>
          </p:cNvPr>
          <p:cNvSpPr>
            <a:spLocks noGrp="1"/>
          </p:cNvSpPr>
          <p:nvPr>
            <p:ph idx="1"/>
          </p:nvPr>
        </p:nvSpPr>
        <p:spPr/>
        <p:txBody>
          <a:bodyPr>
            <a:normAutofit fontScale="62500" lnSpcReduction="20000"/>
          </a:bodyPr>
          <a:lstStyle/>
          <a:p>
            <a:r>
              <a:rPr lang="en-US" dirty="0">
                <a:effectLst/>
              </a:rPr>
              <a:t>A 75-year-old woman undergoes follow-up evaluation for a chronic cough. She has had a nonproductive cough for several years, which over the past year has become intermittently productive of sputum. She reports no hemoptysis. She has lost 2.3 kg (5.1 </a:t>
            </a:r>
            <a:r>
              <a:rPr lang="en-US" dirty="0" err="1">
                <a:effectLst/>
              </a:rPr>
              <a:t>lb</a:t>
            </a:r>
            <a:r>
              <a:rPr lang="en-US" dirty="0">
                <a:effectLst/>
              </a:rPr>
              <a:t>) in the past year and has occasional night sweats; she also notes significant fatigue. The patient has no other medical conditions and takes no medications.</a:t>
            </a:r>
          </a:p>
          <a:p>
            <a:r>
              <a:rPr lang="en-US" dirty="0">
                <a:effectLst/>
              </a:rPr>
              <a:t>On physical examination, vital signs are normal. BMI is 19. Pulmonary examination reveals bibasilar crackles.</a:t>
            </a:r>
          </a:p>
          <a:p>
            <a:r>
              <a:rPr lang="en-US" dirty="0">
                <a:effectLst/>
              </a:rPr>
              <a:t>Two sputum cultures are growing </a:t>
            </a:r>
            <a:r>
              <a:rPr lang="en-US" i="1" dirty="0">
                <a:effectLst/>
              </a:rPr>
              <a:t>Mycobacterium avium</a:t>
            </a:r>
            <a:r>
              <a:rPr lang="en-US" dirty="0">
                <a:effectLst/>
              </a:rPr>
              <a:t> complex.</a:t>
            </a:r>
          </a:p>
          <a:p>
            <a:r>
              <a:rPr lang="en-US" dirty="0">
                <a:effectLst/>
              </a:rPr>
              <a:t>A CT scan of the chest is shown.</a:t>
            </a:r>
          </a:p>
          <a:p>
            <a:r>
              <a:rPr lang="en-US" dirty="0"/>
              <a:t>Which of the following is the most appropriate next step in management?</a:t>
            </a:r>
          </a:p>
          <a:p>
            <a:pPr marL="0" indent="0">
              <a:buNone/>
            </a:pPr>
            <a:r>
              <a:rPr lang="en-US" dirty="0"/>
              <a:t>	</a:t>
            </a:r>
            <a:r>
              <a:rPr lang="en-US" b="1" dirty="0">
                <a:solidFill>
                  <a:schemeClr val="accent6"/>
                </a:solidFill>
              </a:rPr>
              <a:t>A. Antibiotics</a:t>
            </a:r>
          </a:p>
          <a:p>
            <a:pPr marL="0" indent="0">
              <a:buNone/>
            </a:pPr>
            <a:r>
              <a:rPr lang="en-US" dirty="0"/>
              <a:t>	B. Bronchoscopy</a:t>
            </a:r>
          </a:p>
          <a:p>
            <a:pPr marL="0" indent="0">
              <a:buNone/>
            </a:pPr>
            <a:r>
              <a:rPr lang="en-US" dirty="0"/>
              <a:t>	C. Lung resection</a:t>
            </a:r>
          </a:p>
          <a:p>
            <a:pPr marL="0" indent="0">
              <a:buNone/>
            </a:pPr>
            <a:r>
              <a:rPr lang="en-US" dirty="0"/>
              <a:t>	D. Swallow study</a:t>
            </a:r>
          </a:p>
          <a:p>
            <a:pPr marL="0" indent="0">
              <a:buNone/>
            </a:pPr>
            <a:r>
              <a:rPr lang="en-US" dirty="0"/>
              <a:t>	E. Observation</a:t>
            </a:r>
          </a:p>
        </p:txBody>
      </p:sp>
      <p:pic>
        <p:nvPicPr>
          <p:cNvPr id="19458" name="Picture 2">
            <a:extLst>
              <a:ext uri="{FF2B5EF4-FFF2-40B4-BE49-F238E27FC236}">
                <a16:creationId xmlns:a16="http://schemas.microsoft.com/office/drawing/2014/main" id="{908DC857-81BC-DC21-899C-45D640A30B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5727" y="3429000"/>
            <a:ext cx="3447738" cy="2585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4388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D37D6-A50A-4B66-DF02-4C20CAED1E89}"/>
              </a:ext>
            </a:extLst>
          </p:cNvPr>
          <p:cNvSpPr>
            <a:spLocks noGrp="1"/>
          </p:cNvSpPr>
          <p:nvPr>
            <p:ph type="title"/>
          </p:nvPr>
        </p:nvSpPr>
        <p:spPr/>
        <p:txBody>
          <a:bodyPr/>
          <a:lstStyle/>
          <a:p>
            <a:r>
              <a:rPr lang="en-US" dirty="0"/>
              <a:t>Manage pulmonary infection with </a:t>
            </a:r>
            <a:r>
              <a:rPr lang="en-US" i="1" dirty="0"/>
              <a:t>Mycobacterium avium</a:t>
            </a:r>
            <a:r>
              <a:rPr lang="en-US" dirty="0"/>
              <a:t> complex</a:t>
            </a:r>
          </a:p>
        </p:txBody>
      </p:sp>
      <p:sp>
        <p:nvSpPr>
          <p:cNvPr id="4" name="Content Placeholder 3">
            <a:extLst>
              <a:ext uri="{FF2B5EF4-FFF2-40B4-BE49-F238E27FC236}">
                <a16:creationId xmlns:a16="http://schemas.microsoft.com/office/drawing/2014/main" id="{C67D0DB1-DB35-BF9C-0E1F-D8AF3FE4C6EC}"/>
              </a:ext>
            </a:extLst>
          </p:cNvPr>
          <p:cNvSpPr>
            <a:spLocks noGrp="1"/>
          </p:cNvSpPr>
          <p:nvPr>
            <p:ph sz="half" idx="1"/>
          </p:nvPr>
        </p:nvSpPr>
        <p:spPr/>
        <p:txBody>
          <a:bodyPr>
            <a:normAutofit fontScale="92500" lnSpcReduction="10000"/>
          </a:bodyPr>
          <a:lstStyle/>
          <a:p>
            <a:r>
              <a:rPr lang="en-US" sz="2600" dirty="0"/>
              <a:t>Most common cause of nontuberculous mycobacteria lung infection worldwide</a:t>
            </a:r>
          </a:p>
          <a:p>
            <a:r>
              <a:rPr lang="en-US" sz="2600" dirty="0"/>
              <a:t>Typically occurs in older adults</a:t>
            </a:r>
          </a:p>
          <a:p>
            <a:r>
              <a:rPr lang="en-US" sz="2600" dirty="0"/>
              <a:t>Cough, fatigue, weight loss, fever, and night sweats</a:t>
            </a:r>
          </a:p>
          <a:p>
            <a:r>
              <a:rPr lang="en-US" sz="2600" dirty="0"/>
              <a:t>Two major types:</a:t>
            </a:r>
          </a:p>
          <a:p>
            <a:pPr lvl="1"/>
            <a:r>
              <a:rPr lang="en-US" sz="2200" dirty="0"/>
              <a:t>Cavitary disease (men with underlying lung disease who smoke)</a:t>
            </a:r>
          </a:p>
          <a:p>
            <a:pPr lvl="1"/>
            <a:r>
              <a:rPr lang="en-US" sz="2200" dirty="0"/>
              <a:t>Nodular lung disease with bronchiectasis (nonsmoking women without previous pulmonary disease)</a:t>
            </a:r>
          </a:p>
          <a:p>
            <a:pPr lvl="1"/>
            <a:endParaRPr lang="en-US" dirty="0"/>
          </a:p>
        </p:txBody>
      </p:sp>
      <p:sp>
        <p:nvSpPr>
          <p:cNvPr id="5" name="Content Placeholder 4">
            <a:extLst>
              <a:ext uri="{FF2B5EF4-FFF2-40B4-BE49-F238E27FC236}">
                <a16:creationId xmlns:a16="http://schemas.microsoft.com/office/drawing/2014/main" id="{BE52B29E-7A3F-11DA-4FA4-AA2C608CBC9B}"/>
              </a:ext>
            </a:extLst>
          </p:cNvPr>
          <p:cNvSpPr>
            <a:spLocks noGrp="1"/>
          </p:cNvSpPr>
          <p:nvPr>
            <p:ph sz="half" idx="2"/>
          </p:nvPr>
        </p:nvSpPr>
        <p:spPr/>
        <p:txBody>
          <a:bodyPr>
            <a:normAutofit fontScale="92500" lnSpcReduction="10000"/>
          </a:bodyPr>
          <a:lstStyle/>
          <a:p>
            <a:r>
              <a:rPr lang="en-US" sz="2600" dirty="0"/>
              <a:t>The American Thoracic Society and Infectious Diseases Society of America criteria for diagnosis of MAC infection requires all of the following:</a:t>
            </a:r>
          </a:p>
          <a:p>
            <a:pPr lvl="1"/>
            <a:r>
              <a:rPr lang="en-US" sz="2200" dirty="0"/>
              <a:t>Pulmonary symptoms</a:t>
            </a:r>
          </a:p>
          <a:p>
            <a:pPr lvl="1"/>
            <a:r>
              <a:rPr lang="en-US" sz="2200" dirty="0"/>
              <a:t>Microbiologic results (</a:t>
            </a:r>
            <a:r>
              <a:rPr lang="en-US" sz="2200" i="1" dirty="0"/>
              <a:t>M. avium</a:t>
            </a:r>
            <a:r>
              <a:rPr lang="en-US" sz="2200" dirty="0"/>
              <a:t> isolated from more than one sputum culture)</a:t>
            </a:r>
          </a:p>
          <a:p>
            <a:pPr lvl="1"/>
            <a:r>
              <a:rPr lang="en-US" sz="2200" dirty="0"/>
              <a:t>Characteristic radiologic findings</a:t>
            </a:r>
          </a:p>
          <a:p>
            <a:pPr lvl="1"/>
            <a:r>
              <a:rPr lang="en-US" sz="2200" dirty="0"/>
              <a:t>Exclusion of other diagnoses</a:t>
            </a:r>
          </a:p>
          <a:p>
            <a:pPr marL="0" indent="0">
              <a:buNone/>
            </a:pPr>
            <a:br>
              <a:rPr lang="en-US" dirty="0"/>
            </a:br>
            <a:endParaRPr lang="en-US" dirty="0"/>
          </a:p>
        </p:txBody>
      </p:sp>
    </p:spTree>
    <p:extLst>
      <p:ext uri="{BB962C8B-B14F-4D97-AF65-F5344CB8AC3E}">
        <p14:creationId xmlns:p14="http://schemas.microsoft.com/office/powerpoint/2010/main" val="26283505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D62544-FC52-EA75-6ED6-0D3709597648}"/>
              </a:ext>
            </a:extLst>
          </p:cNvPr>
          <p:cNvPicPr>
            <a:picLocks noChangeAspect="1"/>
          </p:cNvPicPr>
          <p:nvPr/>
        </p:nvPicPr>
        <p:blipFill>
          <a:blip r:embed="rId2"/>
          <a:srcRect l="7104" r="8235" b="20799"/>
          <a:stretch>
            <a:fillRect/>
          </a:stretch>
        </p:blipFill>
        <p:spPr>
          <a:xfrm>
            <a:off x="57877" y="2039937"/>
            <a:ext cx="11923845" cy="4812858"/>
          </a:xfrm>
          <a:prstGeom prst="rect">
            <a:avLst/>
          </a:prstGeom>
        </p:spPr>
      </p:pic>
      <p:pic>
        <p:nvPicPr>
          <p:cNvPr id="6" name="Picture 5">
            <a:extLst>
              <a:ext uri="{FF2B5EF4-FFF2-40B4-BE49-F238E27FC236}">
                <a16:creationId xmlns:a16="http://schemas.microsoft.com/office/drawing/2014/main" id="{53C302AC-31C6-3634-A3CD-5C7F52CEA340}"/>
              </a:ext>
            </a:extLst>
          </p:cNvPr>
          <p:cNvPicPr>
            <a:picLocks noChangeAspect="1"/>
          </p:cNvPicPr>
          <p:nvPr/>
        </p:nvPicPr>
        <p:blipFill>
          <a:blip r:embed="rId3"/>
          <a:stretch>
            <a:fillRect/>
          </a:stretch>
        </p:blipFill>
        <p:spPr>
          <a:xfrm>
            <a:off x="345087" y="0"/>
            <a:ext cx="7124700" cy="1905000"/>
          </a:xfrm>
          <a:prstGeom prst="rect">
            <a:avLst/>
          </a:prstGeom>
        </p:spPr>
      </p:pic>
    </p:spTree>
    <p:extLst>
      <p:ext uri="{BB962C8B-B14F-4D97-AF65-F5344CB8AC3E}">
        <p14:creationId xmlns:p14="http://schemas.microsoft.com/office/powerpoint/2010/main" val="31296463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13FDEF-93E3-EC46-069B-86E8E2ED7F2E}"/>
              </a:ext>
            </a:extLst>
          </p:cNvPr>
          <p:cNvSpPr>
            <a:spLocks noGrp="1"/>
          </p:cNvSpPr>
          <p:nvPr>
            <p:ph type="title"/>
          </p:nvPr>
        </p:nvSpPr>
        <p:spPr/>
        <p:txBody>
          <a:bodyPr/>
          <a:lstStyle/>
          <a:p>
            <a:r>
              <a:rPr lang="en-US" dirty="0"/>
              <a:t>Question #15</a:t>
            </a:r>
          </a:p>
        </p:txBody>
      </p:sp>
      <p:sp>
        <p:nvSpPr>
          <p:cNvPr id="6" name="Content Placeholder 5">
            <a:extLst>
              <a:ext uri="{FF2B5EF4-FFF2-40B4-BE49-F238E27FC236}">
                <a16:creationId xmlns:a16="http://schemas.microsoft.com/office/drawing/2014/main" id="{20B26226-CD1D-965C-76C5-5746B97CFAF7}"/>
              </a:ext>
            </a:extLst>
          </p:cNvPr>
          <p:cNvSpPr>
            <a:spLocks noGrp="1"/>
          </p:cNvSpPr>
          <p:nvPr>
            <p:ph idx="1"/>
          </p:nvPr>
        </p:nvSpPr>
        <p:spPr/>
        <p:txBody>
          <a:bodyPr>
            <a:normAutofit fontScale="77500" lnSpcReduction="20000"/>
          </a:bodyPr>
          <a:lstStyle/>
          <a:p>
            <a:r>
              <a:rPr lang="en-US" dirty="0">
                <a:effectLst/>
              </a:rPr>
              <a:t>A 52-year-old man is evaluated for </a:t>
            </a:r>
            <a:r>
              <a:rPr lang="en-US" dirty="0">
                <a:solidFill>
                  <a:srgbClr val="C00000"/>
                </a:solidFill>
                <a:effectLst/>
              </a:rPr>
              <a:t>a 3-week history of “bumps” under the skin </a:t>
            </a:r>
            <a:r>
              <a:rPr lang="en-US" dirty="0">
                <a:effectLst/>
              </a:rPr>
              <a:t>on both outer thighs that have intermittently drained clear yellow fluid. He recently traveled internationally from his home in Nevada to undergo </a:t>
            </a:r>
            <a:r>
              <a:rPr lang="en-US" dirty="0">
                <a:solidFill>
                  <a:srgbClr val="C00000"/>
                </a:solidFill>
                <a:effectLst/>
              </a:rPr>
              <a:t>outpatient liposuction</a:t>
            </a:r>
            <a:r>
              <a:rPr lang="en-US" dirty="0">
                <a:effectLst/>
              </a:rPr>
              <a:t>. He reports no fever or chills. He </a:t>
            </a:r>
            <a:r>
              <a:rPr lang="en-US" dirty="0">
                <a:solidFill>
                  <a:srgbClr val="C00000"/>
                </a:solidFill>
                <a:effectLst/>
              </a:rPr>
              <a:t>completed a 7-day course of trimethoprim-sulfamethoxazole without improvement</a:t>
            </a:r>
            <a:r>
              <a:rPr lang="en-US" dirty="0">
                <a:effectLst/>
              </a:rPr>
              <a:t>.</a:t>
            </a:r>
          </a:p>
          <a:p>
            <a:r>
              <a:rPr lang="en-US" dirty="0">
                <a:effectLst/>
              </a:rPr>
              <a:t>On physical examination, vital signs are normal. Violaceous, subcutaneous, tender nodules are present bilaterally on the outer thighs over the liposuction site. A few of the nodules have started to ulcerate.</a:t>
            </a:r>
          </a:p>
          <a:p>
            <a:r>
              <a:rPr lang="en-US" dirty="0"/>
              <a:t>Which of the following is the most likely diagnosis?</a:t>
            </a:r>
          </a:p>
          <a:p>
            <a:pPr marL="0" indent="0">
              <a:buNone/>
            </a:pPr>
            <a:r>
              <a:rPr lang="en-US" dirty="0">
                <a:effectLst/>
              </a:rPr>
              <a:t>	A. Coccidioidomycosis</a:t>
            </a:r>
          </a:p>
          <a:p>
            <a:pPr marL="0" indent="0">
              <a:buNone/>
            </a:pPr>
            <a:r>
              <a:rPr lang="en-US" dirty="0">
                <a:effectLst/>
              </a:rPr>
              <a:t>	B. Erythema nodosum</a:t>
            </a:r>
          </a:p>
          <a:p>
            <a:pPr marL="0" indent="0">
              <a:buNone/>
            </a:pPr>
            <a:r>
              <a:rPr lang="en-US" dirty="0">
                <a:effectLst/>
              </a:rPr>
              <a:t>	C. </a:t>
            </a:r>
            <a:r>
              <a:rPr lang="en-US" i="1" dirty="0">
                <a:effectLst/>
              </a:rPr>
              <a:t>Fusarium </a:t>
            </a:r>
            <a:r>
              <a:rPr lang="en-US" i="1" dirty="0" err="1">
                <a:effectLst/>
              </a:rPr>
              <a:t>solani</a:t>
            </a:r>
            <a:r>
              <a:rPr lang="en-US" dirty="0">
                <a:effectLst/>
              </a:rPr>
              <a:t> infection</a:t>
            </a:r>
          </a:p>
          <a:p>
            <a:pPr marL="0" indent="0">
              <a:buNone/>
            </a:pPr>
            <a:r>
              <a:rPr lang="en-US" dirty="0">
                <a:effectLst/>
              </a:rPr>
              <a:t>	D. </a:t>
            </a:r>
            <a:r>
              <a:rPr lang="en-US" i="1" dirty="0">
                <a:effectLst/>
              </a:rPr>
              <a:t>Mycobacterium </a:t>
            </a:r>
            <a:r>
              <a:rPr lang="en-US" i="1" dirty="0" err="1">
                <a:effectLst/>
              </a:rPr>
              <a:t>abscessus</a:t>
            </a:r>
            <a:r>
              <a:rPr lang="en-US" dirty="0">
                <a:effectLst/>
              </a:rPr>
              <a:t> infection</a:t>
            </a:r>
          </a:p>
          <a:p>
            <a:pPr marL="0" indent="0">
              <a:buNone/>
            </a:pPr>
            <a:r>
              <a:rPr lang="en-US" dirty="0">
                <a:effectLst/>
              </a:rPr>
              <a:t>	E. </a:t>
            </a:r>
            <a:r>
              <a:rPr lang="en-US" i="1" dirty="0">
                <a:effectLst/>
              </a:rPr>
              <a:t>Nocardia nova</a:t>
            </a:r>
            <a:r>
              <a:rPr lang="en-US" dirty="0">
                <a:effectLst/>
              </a:rPr>
              <a:t> infection</a:t>
            </a:r>
          </a:p>
          <a:p>
            <a:endParaRPr lang="en-US" dirty="0"/>
          </a:p>
        </p:txBody>
      </p:sp>
    </p:spTree>
    <p:extLst>
      <p:ext uri="{BB962C8B-B14F-4D97-AF65-F5344CB8AC3E}">
        <p14:creationId xmlns:p14="http://schemas.microsoft.com/office/powerpoint/2010/main" val="3454117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3AE58-5635-BD52-D85E-902FC530BB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22E802-D9C4-CDBB-8976-BE470212FF66}"/>
              </a:ext>
            </a:extLst>
          </p:cNvPr>
          <p:cNvSpPr>
            <a:spLocks noGrp="1"/>
          </p:cNvSpPr>
          <p:nvPr>
            <p:ph type="title"/>
          </p:nvPr>
        </p:nvSpPr>
        <p:spPr/>
        <p:txBody>
          <a:bodyPr/>
          <a:lstStyle/>
          <a:p>
            <a:r>
              <a:rPr lang="en-US" dirty="0"/>
              <a:t>Question #2</a:t>
            </a:r>
          </a:p>
        </p:txBody>
      </p:sp>
      <p:sp>
        <p:nvSpPr>
          <p:cNvPr id="4" name="Content Placeholder 3">
            <a:extLst>
              <a:ext uri="{FF2B5EF4-FFF2-40B4-BE49-F238E27FC236}">
                <a16:creationId xmlns:a16="http://schemas.microsoft.com/office/drawing/2014/main" id="{A0A84BCF-27E1-010B-BD12-EB8B27793703}"/>
              </a:ext>
            </a:extLst>
          </p:cNvPr>
          <p:cNvSpPr>
            <a:spLocks noGrp="1"/>
          </p:cNvSpPr>
          <p:nvPr>
            <p:ph idx="1"/>
          </p:nvPr>
        </p:nvSpPr>
        <p:spPr/>
        <p:txBody>
          <a:bodyPr>
            <a:normAutofit fontScale="85000" lnSpcReduction="20000"/>
          </a:bodyPr>
          <a:lstStyle/>
          <a:p>
            <a:r>
              <a:rPr lang="en-US" sz="2200" dirty="0"/>
              <a:t>A 38-year-old woman is evaluated in the emergency department for a 2-day history of new fatigue and exercise intolerance. She lives in New Hampshire and recalls removing a few ticks from her body over the past month. She has no other medical history and takes no medications.</a:t>
            </a:r>
          </a:p>
          <a:p>
            <a:r>
              <a:rPr lang="en-US" sz="2200" dirty="0"/>
              <a:t>On physical examination, temperature is 37.2 °C (99.0 °F), blood pressure is 100/60 mm Hg, pulse rate is 52/min, and respiration rate is 18/min. No rash is seen.</a:t>
            </a:r>
          </a:p>
          <a:p>
            <a:r>
              <a:rPr lang="en-US" sz="2200" dirty="0"/>
              <a:t>Lyme enzyme immunoassay is positive; Lyme IgM and IgG Western blots are positive.</a:t>
            </a:r>
          </a:p>
          <a:p>
            <a:r>
              <a:rPr lang="en-US" sz="2200" dirty="0"/>
              <a:t>ECG is shown.</a:t>
            </a:r>
          </a:p>
          <a:p>
            <a:endParaRPr lang="en-US" dirty="0"/>
          </a:p>
          <a:p>
            <a:endParaRPr lang="en-US" sz="2200" dirty="0"/>
          </a:p>
          <a:p>
            <a:r>
              <a:rPr lang="en-US" sz="2200" dirty="0"/>
              <a:t>Which of the following is the most appropriate treatment?</a:t>
            </a:r>
          </a:p>
          <a:p>
            <a:pPr marL="0" indent="0">
              <a:buNone/>
            </a:pPr>
            <a:r>
              <a:rPr lang="en-US" sz="2200" dirty="0"/>
              <a:t>	</a:t>
            </a:r>
            <a:r>
              <a:rPr lang="en-US" sz="2100" b="1" dirty="0">
                <a:solidFill>
                  <a:schemeClr val="accent6"/>
                </a:solidFill>
              </a:rPr>
              <a:t>A. Ceftriaxone</a:t>
            </a:r>
          </a:p>
          <a:p>
            <a:pPr marL="0" indent="0">
              <a:buNone/>
            </a:pPr>
            <a:r>
              <a:rPr lang="en-US" sz="2100" dirty="0"/>
              <a:t>	B. Doxycycline</a:t>
            </a:r>
          </a:p>
          <a:p>
            <a:pPr marL="0" indent="0">
              <a:buNone/>
            </a:pPr>
            <a:r>
              <a:rPr lang="en-US" sz="2100" dirty="0"/>
              <a:t>	C. Left ventricular assist device</a:t>
            </a:r>
          </a:p>
          <a:p>
            <a:pPr marL="0" indent="0">
              <a:buNone/>
            </a:pPr>
            <a:r>
              <a:rPr lang="en-US" sz="2100" dirty="0"/>
              <a:t>	D. Permanent pacemaker placement</a:t>
            </a:r>
          </a:p>
          <a:p>
            <a:endParaRPr lang="en-US" dirty="0"/>
          </a:p>
          <a:p>
            <a:endParaRPr lang="en-US" dirty="0"/>
          </a:p>
        </p:txBody>
      </p:sp>
      <p:pic>
        <p:nvPicPr>
          <p:cNvPr id="2052" name="Picture 4">
            <a:extLst>
              <a:ext uri="{FF2B5EF4-FFF2-40B4-BE49-F238E27FC236}">
                <a16:creationId xmlns:a16="http://schemas.microsoft.com/office/drawing/2014/main" id="{C55E4CF1-252C-9F70-6EFF-1DC65A5E6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428414"/>
            <a:ext cx="64008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0494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CB384-8C57-E5E9-8F53-26995A5CC93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1C6CAFE-3A56-D4F0-4CBE-40A75008410D}"/>
              </a:ext>
            </a:extLst>
          </p:cNvPr>
          <p:cNvSpPr>
            <a:spLocks noGrp="1"/>
          </p:cNvSpPr>
          <p:nvPr>
            <p:ph type="title"/>
          </p:nvPr>
        </p:nvSpPr>
        <p:spPr/>
        <p:txBody>
          <a:bodyPr/>
          <a:lstStyle/>
          <a:p>
            <a:r>
              <a:rPr lang="en-US" dirty="0"/>
              <a:t>Question #15</a:t>
            </a:r>
          </a:p>
        </p:txBody>
      </p:sp>
      <p:sp>
        <p:nvSpPr>
          <p:cNvPr id="6" name="Content Placeholder 5">
            <a:extLst>
              <a:ext uri="{FF2B5EF4-FFF2-40B4-BE49-F238E27FC236}">
                <a16:creationId xmlns:a16="http://schemas.microsoft.com/office/drawing/2014/main" id="{071B6980-4E97-0739-5A91-16CEE5EC4933}"/>
              </a:ext>
            </a:extLst>
          </p:cNvPr>
          <p:cNvSpPr>
            <a:spLocks noGrp="1"/>
          </p:cNvSpPr>
          <p:nvPr>
            <p:ph idx="1"/>
          </p:nvPr>
        </p:nvSpPr>
        <p:spPr/>
        <p:txBody>
          <a:bodyPr>
            <a:normAutofit fontScale="77500" lnSpcReduction="20000"/>
          </a:bodyPr>
          <a:lstStyle/>
          <a:p>
            <a:r>
              <a:rPr lang="en-US" dirty="0">
                <a:effectLst/>
              </a:rPr>
              <a:t>A 52-year-old man is evaluated for a 3-week history of “bumps” under the skin on both outer thighs that have intermittently drained clear yellow fluid. He recently traveled internationally from his home in Nevada to undergo outpatient liposuction. He reports no fever or chills. He completed a 7-day course of trimethoprim-sulfamethoxazole without improvement.</a:t>
            </a:r>
          </a:p>
          <a:p>
            <a:r>
              <a:rPr lang="en-US" dirty="0">
                <a:effectLst/>
              </a:rPr>
              <a:t>On physical examination, vital signs are normal. Violaceous, subcutaneous, tender nodules are present bilaterally on the outer thighs over the liposuction site. A few of the nodules have started to ulcerate.</a:t>
            </a:r>
          </a:p>
          <a:p>
            <a:r>
              <a:rPr lang="en-US" dirty="0"/>
              <a:t>Which of the following is the most likely diagnosis?</a:t>
            </a:r>
          </a:p>
          <a:p>
            <a:pPr marL="0" indent="0">
              <a:buNone/>
            </a:pPr>
            <a:r>
              <a:rPr lang="en-US" dirty="0">
                <a:effectLst/>
              </a:rPr>
              <a:t>	A. Coccidioidomycosis</a:t>
            </a:r>
          </a:p>
          <a:p>
            <a:pPr marL="0" indent="0">
              <a:buNone/>
            </a:pPr>
            <a:r>
              <a:rPr lang="en-US" dirty="0">
                <a:effectLst/>
              </a:rPr>
              <a:t>	B. Erythema nodosum</a:t>
            </a:r>
          </a:p>
          <a:p>
            <a:pPr marL="0" indent="0">
              <a:buNone/>
            </a:pPr>
            <a:r>
              <a:rPr lang="en-US" dirty="0">
                <a:effectLst/>
              </a:rPr>
              <a:t>	C. </a:t>
            </a:r>
            <a:r>
              <a:rPr lang="en-US" i="1" dirty="0">
                <a:effectLst/>
              </a:rPr>
              <a:t>Fusarium </a:t>
            </a:r>
            <a:r>
              <a:rPr lang="en-US" i="1" dirty="0" err="1">
                <a:effectLst/>
              </a:rPr>
              <a:t>solani</a:t>
            </a:r>
            <a:r>
              <a:rPr lang="en-US" dirty="0">
                <a:effectLst/>
              </a:rPr>
              <a:t> infection</a:t>
            </a:r>
          </a:p>
          <a:p>
            <a:pPr marL="0" indent="0">
              <a:buNone/>
            </a:pPr>
            <a:r>
              <a:rPr lang="en-US" dirty="0">
                <a:effectLst/>
              </a:rPr>
              <a:t>	</a:t>
            </a:r>
            <a:r>
              <a:rPr lang="en-US" b="1" dirty="0">
                <a:solidFill>
                  <a:schemeClr val="accent6"/>
                </a:solidFill>
                <a:effectLst/>
              </a:rPr>
              <a:t>D. </a:t>
            </a:r>
            <a:r>
              <a:rPr lang="en-US" b="1" i="1" dirty="0">
                <a:solidFill>
                  <a:schemeClr val="accent6"/>
                </a:solidFill>
                <a:effectLst/>
              </a:rPr>
              <a:t>Mycobacterium </a:t>
            </a:r>
            <a:r>
              <a:rPr lang="en-US" b="1" i="1" dirty="0" err="1">
                <a:solidFill>
                  <a:schemeClr val="accent6"/>
                </a:solidFill>
                <a:effectLst/>
              </a:rPr>
              <a:t>abscessus</a:t>
            </a:r>
            <a:r>
              <a:rPr lang="en-US" b="1" dirty="0">
                <a:solidFill>
                  <a:schemeClr val="accent6"/>
                </a:solidFill>
                <a:effectLst/>
              </a:rPr>
              <a:t> infection</a:t>
            </a:r>
          </a:p>
          <a:p>
            <a:pPr marL="0" indent="0">
              <a:buNone/>
            </a:pPr>
            <a:r>
              <a:rPr lang="en-US" dirty="0">
                <a:effectLst/>
              </a:rPr>
              <a:t>	E. </a:t>
            </a:r>
            <a:r>
              <a:rPr lang="en-US" i="1" dirty="0">
                <a:effectLst/>
              </a:rPr>
              <a:t>Nocardia nova</a:t>
            </a:r>
            <a:r>
              <a:rPr lang="en-US" dirty="0">
                <a:effectLst/>
              </a:rPr>
              <a:t> infection</a:t>
            </a:r>
          </a:p>
          <a:p>
            <a:endParaRPr lang="en-US" dirty="0"/>
          </a:p>
        </p:txBody>
      </p:sp>
    </p:spTree>
    <p:extLst>
      <p:ext uri="{BB962C8B-B14F-4D97-AF65-F5344CB8AC3E}">
        <p14:creationId xmlns:p14="http://schemas.microsoft.com/office/powerpoint/2010/main" val="31688104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64A43-A3A5-7775-8AC7-3A52AF597973}"/>
              </a:ext>
            </a:extLst>
          </p:cNvPr>
          <p:cNvSpPr>
            <a:spLocks noGrp="1"/>
          </p:cNvSpPr>
          <p:nvPr>
            <p:ph type="title"/>
          </p:nvPr>
        </p:nvSpPr>
        <p:spPr/>
        <p:txBody>
          <a:bodyPr/>
          <a:lstStyle/>
          <a:p>
            <a:r>
              <a:rPr lang="en-US" dirty="0"/>
              <a:t>Diagnose cutaneous infection with rapidly growing mycobacteria</a:t>
            </a:r>
          </a:p>
        </p:txBody>
      </p:sp>
      <p:sp>
        <p:nvSpPr>
          <p:cNvPr id="4" name="Content Placeholder 3">
            <a:extLst>
              <a:ext uri="{FF2B5EF4-FFF2-40B4-BE49-F238E27FC236}">
                <a16:creationId xmlns:a16="http://schemas.microsoft.com/office/drawing/2014/main" id="{CBFDF1A9-BC9B-E7B3-1F46-873BFE721EDF}"/>
              </a:ext>
            </a:extLst>
          </p:cNvPr>
          <p:cNvSpPr>
            <a:spLocks noGrp="1"/>
          </p:cNvSpPr>
          <p:nvPr>
            <p:ph idx="1"/>
          </p:nvPr>
        </p:nvSpPr>
        <p:spPr/>
        <p:txBody>
          <a:bodyPr>
            <a:normAutofit/>
          </a:bodyPr>
          <a:lstStyle/>
          <a:p>
            <a:r>
              <a:rPr lang="en-US" sz="2400" i="1" dirty="0">
                <a:effectLst/>
              </a:rPr>
              <a:t>Mycobacterium </a:t>
            </a:r>
            <a:r>
              <a:rPr lang="en-US" sz="2400" i="1" dirty="0" err="1">
                <a:effectLst/>
              </a:rPr>
              <a:t>abscessus</a:t>
            </a:r>
            <a:r>
              <a:rPr lang="en-US" sz="2400" dirty="0">
                <a:effectLst/>
              </a:rPr>
              <a:t> is a r</a:t>
            </a:r>
            <a:r>
              <a:rPr lang="en-US" sz="2400" dirty="0"/>
              <a:t>apidly growing nontuberculous mycobacteria (NTM)</a:t>
            </a:r>
          </a:p>
          <a:p>
            <a:r>
              <a:rPr lang="en-US" sz="2400" dirty="0"/>
              <a:t>Cutaneous NTM infections are associated with subacute development of painful subcutaneous nodules that often have purplish discoloration</a:t>
            </a:r>
          </a:p>
          <a:p>
            <a:r>
              <a:rPr lang="en-US" sz="2400" dirty="0"/>
              <a:t>Nodules often appear 1 to 3 weeks after exposure</a:t>
            </a:r>
          </a:p>
          <a:p>
            <a:r>
              <a:rPr lang="en-US" sz="2400" dirty="0"/>
              <a:t>Association with medical tourism and pedicures has been well documented </a:t>
            </a:r>
          </a:p>
          <a:p>
            <a:r>
              <a:rPr lang="en-US" sz="2400" dirty="0"/>
              <a:t>Typical skin lesions in setting of typical exposure should prompt further evaluation with skin biopsy for acid-fast bacilli culture</a:t>
            </a:r>
          </a:p>
        </p:txBody>
      </p:sp>
    </p:spTree>
    <p:extLst>
      <p:ext uri="{BB962C8B-B14F-4D97-AF65-F5344CB8AC3E}">
        <p14:creationId xmlns:p14="http://schemas.microsoft.com/office/powerpoint/2010/main" val="32107145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4F764-9F45-B2F4-BB5E-4F463073F7AC}"/>
              </a:ext>
            </a:extLst>
          </p:cNvPr>
          <p:cNvSpPr>
            <a:spLocks noGrp="1"/>
          </p:cNvSpPr>
          <p:nvPr>
            <p:ph type="title"/>
          </p:nvPr>
        </p:nvSpPr>
        <p:spPr/>
        <p:txBody>
          <a:bodyPr/>
          <a:lstStyle/>
          <a:p>
            <a:r>
              <a:rPr lang="en-US" dirty="0"/>
              <a:t>Question #16</a:t>
            </a:r>
          </a:p>
        </p:txBody>
      </p:sp>
      <p:sp>
        <p:nvSpPr>
          <p:cNvPr id="3" name="Content Placeholder 2">
            <a:extLst>
              <a:ext uri="{FF2B5EF4-FFF2-40B4-BE49-F238E27FC236}">
                <a16:creationId xmlns:a16="http://schemas.microsoft.com/office/drawing/2014/main" id="{0CF2649D-9672-C54D-3743-B19D202D6E7E}"/>
              </a:ext>
            </a:extLst>
          </p:cNvPr>
          <p:cNvSpPr>
            <a:spLocks noGrp="1"/>
          </p:cNvSpPr>
          <p:nvPr>
            <p:ph idx="1"/>
          </p:nvPr>
        </p:nvSpPr>
        <p:spPr/>
        <p:txBody>
          <a:bodyPr>
            <a:normAutofit fontScale="70000" lnSpcReduction="20000"/>
          </a:bodyPr>
          <a:lstStyle/>
          <a:p>
            <a:r>
              <a:rPr lang="en-US" dirty="0"/>
              <a:t>A 75-year-old M with </a:t>
            </a:r>
            <a:r>
              <a:rPr lang="en-US" dirty="0">
                <a:solidFill>
                  <a:srgbClr val="C00000"/>
                </a:solidFill>
              </a:rPr>
              <a:t>progressive dementia </a:t>
            </a:r>
            <a:r>
              <a:rPr lang="en-US" dirty="0"/>
              <a:t>presents with red eyes and photophobia. He denies other neurologic symptoms including frequent falls, pain, and weakness. He has been </a:t>
            </a:r>
            <a:r>
              <a:rPr lang="en-US" dirty="0">
                <a:solidFill>
                  <a:srgbClr val="C00000"/>
                </a:solidFill>
              </a:rPr>
              <a:t>sexually active with multiple partners since his wife died </a:t>
            </a:r>
            <a:r>
              <a:rPr lang="en-US" dirty="0"/>
              <a:t>20 years ago. He denies fevers or chills and has no medication allergies.</a:t>
            </a:r>
          </a:p>
          <a:p>
            <a:r>
              <a:rPr lang="en-US" dirty="0"/>
              <a:t>Other than his conjunctival erythema, his physical exam is normal. </a:t>
            </a:r>
          </a:p>
          <a:p>
            <a:r>
              <a:rPr lang="en-US" dirty="0"/>
              <a:t>A CBC and CMP are within normal limits, an HIV test is negative, </a:t>
            </a:r>
            <a:r>
              <a:rPr lang="en-US" dirty="0">
                <a:solidFill>
                  <a:srgbClr val="C00000"/>
                </a:solidFill>
              </a:rPr>
              <a:t>a treponemal antibody test is positive, and a serum RPR titer is 1:32</a:t>
            </a:r>
            <a:r>
              <a:rPr lang="en-US" dirty="0"/>
              <a:t>. Examination of the CSF reveals a leukocyte count of 25 per mm</a:t>
            </a:r>
            <a:r>
              <a:rPr lang="en-US" baseline="30000" dirty="0"/>
              <a:t>3</a:t>
            </a:r>
            <a:r>
              <a:rPr lang="en-US" dirty="0"/>
              <a:t> (100% lymphocytes) and a protein level of 67 mg/dL. A </a:t>
            </a:r>
            <a:r>
              <a:rPr lang="en-US" dirty="0">
                <a:solidFill>
                  <a:srgbClr val="C00000"/>
                </a:solidFill>
              </a:rPr>
              <a:t>VDRL test of the CSF is positive</a:t>
            </a:r>
            <a:r>
              <a:rPr lang="en-US" dirty="0"/>
              <a:t>.</a:t>
            </a:r>
          </a:p>
          <a:p>
            <a:r>
              <a:rPr lang="en-US" dirty="0"/>
              <a:t>Which of the following treatments is most appropriate for this patient?</a:t>
            </a:r>
          </a:p>
          <a:p>
            <a:pPr marL="0" indent="0">
              <a:buNone/>
            </a:pPr>
            <a:r>
              <a:rPr lang="en-US" dirty="0"/>
              <a:t>	A. IV ceftriaxone for 10-14 days</a:t>
            </a:r>
          </a:p>
          <a:p>
            <a:pPr marL="0" indent="0">
              <a:buNone/>
            </a:pPr>
            <a:r>
              <a:rPr lang="en-US" dirty="0"/>
              <a:t>	B. Oral doxycycline for 10 days</a:t>
            </a:r>
          </a:p>
          <a:p>
            <a:pPr marL="0" indent="0">
              <a:buNone/>
            </a:pPr>
            <a:r>
              <a:rPr lang="en-US" dirty="0"/>
              <a:t>	C. IV aqueous crystalline penicillin G for 10-14 days</a:t>
            </a:r>
          </a:p>
          <a:p>
            <a:pPr marL="0" indent="0">
              <a:buNone/>
            </a:pPr>
            <a:r>
              <a:rPr lang="en-US" dirty="0"/>
              <a:t>	D. Oral amoxicillin for 10-14 days</a:t>
            </a:r>
          </a:p>
          <a:p>
            <a:pPr marL="0" indent="0">
              <a:buNone/>
            </a:pPr>
            <a:r>
              <a:rPr lang="en-US" dirty="0"/>
              <a:t>	E. Intramuscular benzathine penicillin once a week for 3 weeks</a:t>
            </a:r>
          </a:p>
          <a:p>
            <a:pPr lvl="1"/>
            <a:endParaRPr lang="en-US" dirty="0"/>
          </a:p>
        </p:txBody>
      </p:sp>
    </p:spTree>
    <p:extLst>
      <p:ext uri="{BB962C8B-B14F-4D97-AF65-F5344CB8AC3E}">
        <p14:creationId xmlns:p14="http://schemas.microsoft.com/office/powerpoint/2010/main" val="34397519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B9494-6DCB-E4E9-F122-FC3E0EC635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61FD28-5268-A19A-89EA-487E3A09B51A}"/>
              </a:ext>
            </a:extLst>
          </p:cNvPr>
          <p:cNvSpPr>
            <a:spLocks noGrp="1"/>
          </p:cNvSpPr>
          <p:nvPr>
            <p:ph type="title"/>
          </p:nvPr>
        </p:nvSpPr>
        <p:spPr/>
        <p:txBody>
          <a:bodyPr/>
          <a:lstStyle/>
          <a:p>
            <a:r>
              <a:rPr lang="en-US" dirty="0"/>
              <a:t>Question #16</a:t>
            </a:r>
          </a:p>
        </p:txBody>
      </p:sp>
      <p:sp>
        <p:nvSpPr>
          <p:cNvPr id="3" name="Content Placeholder 2">
            <a:extLst>
              <a:ext uri="{FF2B5EF4-FFF2-40B4-BE49-F238E27FC236}">
                <a16:creationId xmlns:a16="http://schemas.microsoft.com/office/drawing/2014/main" id="{05467A75-E8CC-BACA-DBD9-8C581B311189}"/>
              </a:ext>
            </a:extLst>
          </p:cNvPr>
          <p:cNvSpPr>
            <a:spLocks noGrp="1"/>
          </p:cNvSpPr>
          <p:nvPr>
            <p:ph idx="1"/>
          </p:nvPr>
        </p:nvSpPr>
        <p:spPr/>
        <p:txBody>
          <a:bodyPr>
            <a:normAutofit fontScale="70000" lnSpcReduction="20000"/>
          </a:bodyPr>
          <a:lstStyle/>
          <a:p>
            <a:r>
              <a:rPr lang="en-US" dirty="0"/>
              <a:t>A 75-year-old M with progressive dementia presents with red eyes and photophobia. He denies other neurologic symptoms including frequent falls, pain, and weakness. He has been sexually active with multiple partners since his wife died 20 years ago. He denies fevers or chills and has no medication allergies.</a:t>
            </a:r>
          </a:p>
          <a:p>
            <a:r>
              <a:rPr lang="en-US" dirty="0"/>
              <a:t>Other than his conjunctival erythema, his physical exam is normal. </a:t>
            </a:r>
          </a:p>
          <a:p>
            <a:r>
              <a:rPr lang="en-US" dirty="0"/>
              <a:t>A CBC and CMP are within normal limits, an HIV test is negative, a treponemal antibody test is positive, and a serum RPR titer is 1:32. Examination of the CSF reveals a leukocyte count of 25 per mm</a:t>
            </a:r>
            <a:r>
              <a:rPr lang="en-US" baseline="30000" dirty="0"/>
              <a:t>3</a:t>
            </a:r>
            <a:r>
              <a:rPr lang="en-US" dirty="0"/>
              <a:t> (100% lymphocytes) and a protein level of 67 mg/dL. A VDRL test of the CSF is positive.</a:t>
            </a:r>
          </a:p>
          <a:p>
            <a:r>
              <a:rPr lang="en-US" dirty="0"/>
              <a:t>Which of the following treatments is most appropriate for this patient?</a:t>
            </a:r>
          </a:p>
          <a:p>
            <a:pPr marL="0" indent="0">
              <a:buNone/>
            </a:pPr>
            <a:r>
              <a:rPr lang="en-US" dirty="0"/>
              <a:t>	A. IV ceftriaxone for 10-14 days</a:t>
            </a:r>
          </a:p>
          <a:p>
            <a:pPr marL="0" indent="0">
              <a:buNone/>
            </a:pPr>
            <a:r>
              <a:rPr lang="en-US" dirty="0"/>
              <a:t>	B. Oral doxycycline for 10 days</a:t>
            </a:r>
          </a:p>
          <a:p>
            <a:pPr marL="0" indent="0">
              <a:buNone/>
            </a:pPr>
            <a:r>
              <a:rPr lang="en-US" dirty="0"/>
              <a:t>	</a:t>
            </a:r>
            <a:r>
              <a:rPr lang="en-US" b="1" dirty="0">
                <a:solidFill>
                  <a:schemeClr val="accent6"/>
                </a:solidFill>
              </a:rPr>
              <a:t>C. IV aqueous crystalline penicillin G for 10-14 days</a:t>
            </a:r>
          </a:p>
          <a:p>
            <a:pPr marL="0" indent="0">
              <a:buNone/>
            </a:pPr>
            <a:r>
              <a:rPr lang="en-US" dirty="0"/>
              <a:t>	D. Oral amoxicillin for 10-14 days</a:t>
            </a:r>
          </a:p>
          <a:p>
            <a:pPr marL="0" indent="0">
              <a:buNone/>
            </a:pPr>
            <a:r>
              <a:rPr lang="en-US" dirty="0"/>
              <a:t>	E. Intramuscular benzathine penicillin once a week for 3 weeks</a:t>
            </a:r>
          </a:p>
          <a:p>
            <a:pPr lvl="1"/>
            <a:endParaRPr lang="en-US" dirty="0"/>
          </a:p>
        </p:txBody>
      </p:sp>
    </p:spTree>
    <p:extLst>
      <p:ext uri="{BB962C8B-B14F-4D97-AF65-F5344CB8AC3E}">
        <p14:creationId xmlns:p14="http://schemas.microsoft.com/office/powerpoint/2010/main" val="33901077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E1A50-0E0A-3C15-C948-6E7407C514F3}"/>
              </a:ext>
            </a:extLst>
          </p:cNvPr>
          <p:cNvSpPr>
            <a:spLocks noGrp="1"/>
          </p:cNvSpPr>
          <p:nvPr>
            <p:ph type="title"/>
          </p:nvPr>
        </p:nvSpPr>
        <p:spPr/>
        <p:txBody>
          <a:bodyPr/>
          <a:lstStyle/>
          <a:p>
            <a:r>
              <a:rPr lang="en-US" dirty="0"/>
              <a:t>Treatment of syphilis based on stage</a:t>
            </a:r>
          </a:p>
        </p:txBody>
      </p:sp>
      <p:sp>
        <p:nvSpPr>
          <p:cNvPr id="8" name="Content Placeholder 7">
            <a:extLst>
              <a:ext uri="{FF2B5EF4-FFF2-40B4-BE49-F238E27FC236}">
                <a16:creationId xmlns:a16="http://schemas.microsoft.com/office/drawing/2014/main" id="{FFF7502D-FB6D-54AF-C642-4B07F1240D65}"/>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0BC2B75B-8D14-D075-A1AC-A5ACFE111669}"/>
              </a:ext>
            </a:extLst>
          </p:cNvPr>
          <p:cNvPicPr>
            <a:picLocks noChangeAspect="1"/>
          </p:cNvPicPr>
          <p:nvPr/>
        </p:nvPicPr>
        <p:blipFill>
          <a:blip r:embed="rId2"/>
          <a:srcRect l="6512" t="30820" r="14722"/>
          <a:stretch>
            <a:fillRect/>
          </a:stretch>
        </p:blipFill>
        <p:spPr>
          <a:xfrm>
            <a:off x="838200" y="1494071"/>
            <a:ext cx="4931764" cy="5363929"/>
          </a:xfrm>
          <a:prstGeom prst="rect">
            <a:avLst/>
          </a:prstGeom>
        </p:spPr>
      </p:pic>
      <p:pic>
        <p:nvPicPr>
          <p:cNvPr id="10" name="Picture 9">
            <a:extLst>
              <a:ext uri="{FF2B5EF4-FFF2-40B4-BE49-F238E27FC236}">
                <a16:creationId xmlns:a16="http://schemas.microsoft.com/office/drawing/2014/main" id="{1D37EF91-AAA6-769A-8AE2-CEA83C83ADDE}"/>
              </a:ext>
            </a:extLst>
          </p:cNvPr>
          <p:cNvPicPr>
            <a:picLocks noChangeAspect="1"/>
          </p:cNvPicPr>
          <p:nvPr/>
        </p:nvPicPr>
        <p:blipFill>
          <a:blip r:embed="rId3"/>
          <a:srcRect l="6477" r="12134" b="36489"/>
          <a:stretch>
            <a:fillRect/>
          </a:stretch>
        </p:blipFill>
        <p:spPr>
          <a:xfrm>
            <a:off x="5866151" y="1854525"/>
            <a:ext cx="6325849" cy="4175093"/>
          </a:xfrm>
          <a:prstGeom prst="rect">
            <a:avLst/>
          </a:prstGeom>
        </p:spPr>
      </p:pic>
    </p:spTree>
    <p:extLst>
      <p:ext uri="{BB962C8B-B14F-4D97-AF65-F5344CB8AC3E}">
        <p14:creationId xmlns:p14="http://schemas.microsoft.com/office/powerpoint/2010/main" val="828034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BE19E-4931-1B4C-9E73-4D835A42C981}"/>
              </a:ext>
            </a:extLst>
          </p:cNvPr>
          <p:cNvSpPr>
            <a:spLocks noGrp="1"/>
          </p:cNvSpPr>
          <p:nvPr>
            <p:ph type="title"/>
          </p:nvPr>
        </p:nvSpPr>
        <p:spPr/>
        <p:txBody>
          <a:bodyPr/>
          <a:lstStyle/>
          <a:p>
            <a:r>
              <a:rPr lang="en-US" dirty="0"/>
              <a:t>Clinical manifestations and                     screening</a:t>
            </a:r>
          </a:p>
        </p:txBody>
      </p:sp>
      <p:pic>
        <p:nvPicPr>
          <p:cNvPr id="9" name="Content Placeholder 8">
            <a:extLst>
              <a:ext uri="{FF2B5EF4-FFF2-40B4-BE49-F238E27FC236}">
                <a16:creationId xmlns:a16="http://schemas.microsoft.com/office/drawing/2014/main" id="{AFA726A1-3FF8-8540-A4F9-B451F8572A51}"/>
              </a:ext>
            </a:extLst>
          </p:cNvPr>
          <p:cNvPicPr>
            <a:picLocks noGrp="1" noChangeAspect="1"/>
          </p:cNvPicPr>
          <p:nvPr>
            <p:ph sz="half" idx="1"/>
          </p:nvPr>
        </p:nvPicPr>
        <p:blipFill>
          <a:blip r:embed="rId3"/>
          <a:stretch>
            <a:fillRect/>
          </a:stretch>
        </p:blipFill>
        <p:spPr>
          <a:xfrm>
            <a:off x="7417995" y="187004"/>
            <a:ext cx="4426341" cy="6483992"/>
          </a:xfrm>
          <a:prstGeom prst="rect">
            <a:avLst/>
          </a:prstGeom>
        </p:spPr>
      </p:pic>
      <p:pic>
        <p:nvPicPr>
          <p:cNvPr id="8" name="Content Placeholder 7">
            <a:extLst>
              <a:ext uri="{FF2B5EF4-FFF2-40B4-BE49-F238E27FC236}">
                <a16:creationId xmlns:a16="http://schemas.microsoft.com/office/drawing/2014/main" id="{73724689-71D1-D747-B1C8-D5FEF257E061}"/>
              </a:ext>
            </a:extLst>
          </p:cNvPr>
          <p:cNvPicPr>
            <a:picLocks noGrp="1" noChangeAspect="1"/>
          </p:cNvPicPr>
          <p:nvPr>
            <p:ph sz="half" idx="2"/>
          </p:nvPr>
        </p:nvPicPr>
        <p:blipFill>
          <a:blip r:embed="rId4"/>
          <a:stretch>
            <a:fillRect/>
          </a:stretch>
        </p:blipFill>
        <p:spPr>
          <a:xfrm>
            <a:off x="549655" y="2005173"/>
            <a:ext cx="5917820" cy="4351338"/>
          </a:xfrm>
          <a:prstGeom prst="rect">
            <a:avLst/>
          </a:prstGeom>
        </p:spPr>
      </p:pic>
      <p:sp>
        <p:nvSpPr>
          <p:cNvPr id="10" name="TextBox 9">
            <a:extLst>
              <a:ext uri="{FF2B5EF4-FFF2-40B4-BE49-F238E27FC236}">
                <a16:creationId xmlns:a16="http://schemas.microsoft.com/office/drawing/2014/main" id="{6CCB7604-D9DC-D348-8727-45BC39FF2B20}"/>
              </a:ext>
            </a:extLst>
          </p:cNvPr>
          <p:cNvSpPr txBox="1"/>
          <p:nvPr/>
        </p:nvSpPr>
        <p:spPr>
          <a:xfrm>
            <a:off x="549655" y="6383856"/>
            <a:ext cx="4426341" cy="307777"/>
          </a:xfrm>
          <a:prstGeom prst="rect">
            <a:avLst/>
          </a:prstGeom>
          <a:noFill/>
        </p:spPr>
        <p:txBody>
          <a:bodyPr wrap="square" rtlCol="0">
            <a:spAutoFit/>
          </a:bodyPr>
          <a:lstStyle/>
          <a:p>
            <a:r>
              <a:rPr lang="en-US" sz="1400" dirty="0"/>
              <a:t>Am Fam Physician. 2020 Jul 15; 102(2):91-98.</a:t>
            </a:r>
          </a:p>
        </p:txBody>
      </p:sp>
    </p:spTree>
    <p:extLst>
      <p:ext uri="{BB962C8B-B14F-4D97-AF65-F5344CB8AC3E}">
        <p14:creationId xmlns:p14="http://schemas.microsoft.com/office/powerpoint/2010/main" val="10079169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2590E-FC96-5952-0A32-C236B8D3B0F5}"/>
              </a:ext>
            </a:extLst>
          </p:cNvPr>
          <p:cNvSpPr>
            <a:spLocks noGrp="1"/>
          </p:cNvSpPr>
          <p:nvPr>
            <p:ph type="title"/>
          </p:nvPr>
        </p:nvSpPr>
        <p:spPr/>
        <p:txBody>
          <a:bodyPr/>
          <a:lstStyle/>
          <a:p>
            <a:r>
              <a:rPr lang="en-US" dirty="0"/>
              <a:t>Syphilis treatment</a:t>
            </a:r>
          </a:p>
        </p:txBody>
      </p:sp>
      <p:sp>
        <p:nvSpPr>
          <p:cNvPr id="3" name="Content Placeholder 2">
            <a:extLst>
              <a:ext uri="{FF2B5EF4-FFF2-40B4-BE49-F238E27FC236}">
                <a16:creationId xmlns:a16="http://schemas.microsoft.com/office/drawing/2014/main" id="{3C2149DB-9CD5-9952-4BA0-5B19422C1BF4}"/>
              </a:ext>
            </a:extLst>
          </p:cNvPr>
          <p:cNvSpPr>
            <a:spLocks noGrp="1"/>
          </p:cNvSpPr>
          <p:nvPr>
            <p:ph idx="1"/>
          </p:nvPr>
        </p:nvSpPr>
        <p:spPr/>
        <p:txBody>
          <a:bodyPr/>
          <a:lstStyle/>
          <a:p>
            <a:r>
              <a:rPr lang="en-US" dirty="0"/>
              <a:t>Penicillin G is first line therapy for all patients</a:t>
            </a:r>
          </a:p>
          <a:p>
            <a:r>
              <a:rPr lang="en-US" dirty="0"/>
              <a:t>In patients with neurosyphilis, ocular syphilis, </a:t>
            </a:r>
            <a:r>
              <a:rPr lang="en-US" dirty="0" err="1"/>
              <a:t>otosyphilis</a:t>
            </a:r>
            <a:r>
              <a:rPr lang="en-US" dirty="0"/>
              <a:t>, and/or during pregnancy, initiate </a:t>
            </a:r>
            <a:r>
              <a:rPr lang="en-US" dirty="0">
                <a:solidFill>
                  <a:srgbClr val="C00000"/>
                </a:solidFill>
              </a:rPr>
              <a:t>allergen desensitization </a:t>
            </a:r>
            <a:r>
              <a:rPr lang="en-US" dirty="0"/>
              <a:t>and treat with penicillin in setting of confirmed PCN allergy</a:t>
            </a:r>
          </a:p>
          <a:p>
            <a:pPr lvl="1"/>
            <a:r>
              <a:rPr lang="en-US" dirty="0"/>
              <a:t>For other patients, consider doxycycline or ceftriaxone</a:t>
            </a:r>
          </a:p>
          <a:p>
            <a:r>
              <a:rPr lang="en-US" dirty="0"/>
              <a:t>Evaluate and treat sexual partners</a:t>
            </a:r>
          </a:p>
        </p:txBody>
      </p:sp>
    </p:spTree>
    <p:extLst>
      <p:ext uri="{BB962C8B-B14F-4D97-AF65-F5344CB8AC3E}">
        <p14:creationId xmlns:p14="http://schemas.microsoft.com/office/powerpoint/2010/main" val="27109626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A5647E-C706-801D-AA67-B907B0CDFAB5}"/>
              </a:ext>
            </a:extLst>
          </p:cNvPr>
          <p:cNvSpPr>
            <a:spLocks noGrp="1"/>
          </p:cNvSpPr>
          <p:nvPr>
            <p:ph type="title"/>
          </p:nvPr>
        </p:nvSpPr>
        <p:spPr/>
        <p:txBody>
          <a:bodyPr/>
          <a:lstStyle/>
          <a:p>
            <a:r>
              <a:rPr lang="en-US" dirty="0"/>
              <a:t>Question #17</a:t>
            </a:r>
          </a:p>
        </p:txBody>
      </p:sp>
      <p:sp>
        <p:nvSpPr>
          <p:cNvPr id="6" name="Content Placeholder 5">
            <a:extLst>
              <a:ext uri="{FF2B5EF4-FFF2-40B4-BE49-F238E27FC236}">
                <a16:creationId xmlns:a16="http://schemas.microsoft.com/office/drawing/2014/main" id="{2F1F2CF7-4A7F-C85A-832C-4BF313E282C6}"/>
              </a:ext>
            </a:extLst>
          </p:cNvPr>
          <p:cNvSpPr>
            <a:spLocks noGrp="1"/>
          </p:cNvSpPr>
          <p:nvPr>
            <p:ph idx="1"/>
          </p:nvPr>
        </p:nvSpPr>
        <p:spPr/>
        <p:txBody>
          <a:bodyPr>
            <a:normAutofit fontScale="92500" lnSpcReduction="20000"/>
          </a:bodyPr>
          <a:lstStyle/>
          <a:p>
            <a:pPr marL="0" indent="0">
              <a:buNone/>
            </a:pPr>
            <a:r>
              <a:rPr lang="en-US" dirty="0">
                <a:effectLst/>
              </a:rPr>
              <a:t>A 40-year-old man seeks treatment following a </a:t>
            </a:r>
            <a:r>
              <a:rPr lang="en-US" dirty="0">
                <a:solidFill>
                  <a:srgbClr val="C00000"/>
                </a:solidFill>
                <a:effectLst/>
              </a:rPr>
              <a:t>positive HIV test</a:t>
            </a:r>
            <a:r>
              <a:rPr lang="en-US" dirty="0">
                <a:effectLst/>
              </a:rPr>
              <a:t>. Medical history is otherwise noncontributory, and he takes no medications.</a:t>
            </a:r>
          </a:p>
          <a:p>
            <a:pPr marL="0" indent="0">
              <a:buNone/>
            </a:pPr>
            <a:r>
              <a:rPr lang="en-US" dirty="0">
                <a:effectLst/>
              </a:rPr>
              <a:t>On physical examination, vital signs and the remainder of the examination are normal.</a:t>
            </a:r>
          </a:p>
          <a:p>
            <a:pPr marL="0" indent="0">
              <a:buNone/>
            </a:pPr>
            <a:r>
              <a:rPr lang="en-US" dirty="0">
                <a:effectLst/>
              </a:rPr>
              <a:t>HIV quantitative RNA is 500,000 copies/mL and </a:t>
            </a:r>
            <a:r>
              <a:rPr lang="en-US" dirty="0">
                <a:solidFill>
                  <a:srgbClr val="C00000"/>
                </a:solidFill>
                <a:effectLst/>
              </a:rPr>
              <a:t>CD4 cell count is 45/µL</a:t>
            </a:r>
            <a:r>
              <a:rPr lang="en-US" dirty="0">
                <a:effectLst/>
              </a:rPr>
              <a:t>.</a:t>
            </a:r>
          </a:p>
          <a:p>
            <a:pPr marL="0" indent="0">
              <a:buNone/>
            </a:pPr>
            <a:r>
              <a:rPr lang="en-US" dirty="0">
                <a:effectLst/>
              </a:rPr>
              <a:t>In addition to antiretroviral therapy initiation, which of the following is the most appropriate prophylactic treatment?</a:t>
            </a:r>
          </a:p>
          <a:p>
            <a:pPr marL="0" indent="0">
              <a:buNone/>
            </a:pPr>
            <a:r>
              <a:rPr lang="en-US" dirty="0"/>
              <a:t>	A. </a:t>
            </a:r>
            <a:r>
              <a:rPr lang="en-US" dirty="0">
                <a:effectLst/>
              </a:rPr>
              <a:t>Azithromycin</a:t>
            </a:r>
          </a:p>
          <a:p>
            <a:pPr marL="0" indent="0">
              <a:buNone/>
            </a:pPr>
            <a:r>
              <a:rPr lang="en-US" dirty="0">
                <a:effectLst/>
              </a:rPr>
              <a:t>	B. Fluconazole</a:t>
            </a:r>
          </a:p>
          <a:p>
            <a:pPr marL="0" indent="0">
              <a:buNone/>
            </a:pPr>
            <a:r>
              <a:rPr lang="en-US" dirty="0">
                <a:effectLst/>
              </a:rPr>
              <a:t>	C. Trimethoprim-sulfamethoxazole</a:t>
            </a:r>
          </a:p>
          <a:p>
            <a:pPr marL="0" indent="0">
              <a:buNone/>
            </a:pPr>
            <a:r>
              <a:rPr lang="en-US" dirty="0">
                <a:effectLst/>
              </a:rPr>
              <a:t>	D. No additional management</a:t>
            </a:r>
          </a:p>
          <a:p>
            <a:endParaRPr lang="en-US" dirty="0"/>
          </a:p>
        </p:txBody>
      </p:sp>
    </p:spTree>
    <p:extLst>
      <p:ext uri="{BB962C8B-B14F-4D97-AF65-F5344CB8AC3E}">
        <p14:creationId xmlns:p14="http://schemas.microsoft.com/office/powerpoint/2010/main" val="17381004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0EAA9-412F-6E44-C378-F8EDDE581B0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932AB78-8E03-B616-0814-C968B0732307}"/>
              </a:ext>
            </a:extLst>
          </p:cNvPr>
          <p:cNvSpPr>
            <a:spLocks noGrp="1"/>
          </p:cNvSpPr>
          <p:nvPr>
            <p:ph type="title"/>
          </p:nvPr>
        </p:nvSpPr>
        <p:spPr/>
        <p:txBody>
          <a:bodyPr/>
          <a:lstStyle/>
          <a:p>
            <a:r>
              <a:rPr lang="en-US" dirty="0"/>
              <a:t>Question #17</a:t>
            </a:r>
          </a:p>
        </p:txBody>
      </p:sp>
      <p:sp>
        <p:nvSpPr>
          <p:cNvPr id="6" name="Content Placeholder 5">
            <a:extLst>
              <a:ext uri="{FF2B5EF4-FFF2-40B4-BE49-F238E27FC236}">
                <a16:creationId xmlns:a16="http://schemas.microsoft.com/office/drawing/2014/main" id="{1D9C49E0-A37D-CF1E-9400-578E2E81E4E3}"/>
              </a:ext>
            </a:extLst>
          </p:cNvPr>
          <p:cNvSpPr>
            <a:spLocks noGrp="1"/>
          </p:cNvSpPr>
          <p:nvPr>
            <p:ph idx="1"/>
          </p:nvPr>
        </p:nvSpPr>
        <p:spPr/>
        <p:txBody>
          <a:bodyPr>
            <a:normAutofit fontScale="92500" lnSpcReduction="20000"/>
          </a:bodyPr>
          <a:lstStyle/>
          <a:p>
            <a:pPr marL="0" indent="0">
              <a:buNone/>
            </a:pPr>
            <a:r>
              <a:rPr lang="en-US" dirty="0">
                <a:effectLst/>
              </a:rPr>
              <a:t>A 40-year-old man seeks treatment following a positive HIV test. Medical history is otherwise noncontributory, and he takes no medications.</a:t>
            </a:r>
          </a:p>
          <a:p>
            <a:pPr marL="0" indent="0">
              <a:buNone/>
            </a:pPr>
            <a:r>
              <a:rPr lang="en-US" dirty="0">
                <a:effectLst/>
              </a:rPr>
              <a:t>On physical examination, vital signs and the remainder of the examination are normal.</a:t>
            </a:r>
          </a:p>
          <a:p>
            <a:pPr marL="0" indent="0">
              <a:buNone/>
            </a:pPr>
            <a:r>
              <a:rPr lang="en-US" dirty="0">
                <a:effectLst/>
              </a:rPr>
              <a:t>HIV quantitative RNA is 500,000 copies/mL and CD4 cell count is 45/µL.</a:t>
            </a:r>
          </a:p>
          <a:p>
            <a:pPr marL="0" indent="0">
              <a:buNone/>
            </a:pPr>
            <a:r>
              <a:rPr lang="en-US" dirty="0">
                <a:effectLst/>
              </a:rPr>
              <a:t>In addition to antiretroviral therapy initiation, which of the following is the most appropriate prophylactic treatment?</a:t>
            </a:r>
          </a:p>
          <a:p>
            <a:pPr marL="0" indent="0">
              <a:buNone/>
            </a:pPr>
            <a:r>
              <a:rPr lang="en-US" dirty="0"/>
              <a:t>	A. </a:t>
            </a:r>
            <a:r>
              <a:rPr lang="en-US" dirty="0">
                <a:effectLst/>
              </a:rPr>
              <a:t>Azithromycin</a:t>
            </a:r>
          </a:p>
          <a:p>
            <a:pPr marL="0" indent="0">
              <a:buNone/>
            </a:pPr>
            <a:r>
              <a:rPr lang="en-US" dirty="0">
                <a:effectLst/>
              </a:rPr>
              <a:t>	B. Fluconazole</a:t>
            </a:r>
          </a:p>
          <a:p>
            <a:pPr marL="0" indent="0">
              <a:buNone/>
            </a:pPr>
            <a:r>
              <a:rPr lang="en-US" dirty="0">
                <a:effectLst/>
              </a:rPr>
              <a:t>	</a:t>
            </a:r>
            <a:r>
              <a:rPr lang="en-US" b="1" dirty="0">
                <a:solidFill>
                  <a:schemeClr val="accent6"/>
                </a:solidFill>
                <a:effectLst/>
              </a:rPr>
              <a:t>C. Trimethoprim-sulfamethoxazole</a:t>
            </a:r>
          </a:p>
          <a:p>
            <a:pPr marL="0" indent="0">
              <a:buNone/>
            </a:pPr>
            <a:r>
              <a:rPr lang="en-US" dirty="0">
                <a:effectLst/>
              </a:rPr>
              <a:t>	D. No additional management</a:t>
            </a:r>
          </a:p>
          <a:p>
            <a:endParaRPr lang="en-US" dirty="0"/>
          </a:p>
        </p:txBody>
      </p:sp>
    </p:spTree>
    <p:extLst>
      <p:ext uri="{BB962C8B-B14F-4D97-AF65-F5344CB8AC3E}">
        <p14:creationId xmlns:p14="http://schemas.microsoft.com/office/powerpoint/2010/main" val="969079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0E81E29-1764-B043-B3EC-BA95E90EB9BB}"/>
              </a:ext>
            </a:extLst>
          </p:cNvPr>
          <p:cNvSpPr>
            <a:spLocks noGrp="1"/>
          </p:cNvSpPr>
          <p:nvPr>
            <p:ph type="title"/>
          </p:nvPr>
        </p:nvSpPr>
        <p:spPr/>
        <p:txBody>
          <a:bodyPr/>
          <a:lstStyle/>
          <a:p>
            <a:r>
              <a:rPr lang="en-US" sz="4400" dirty="0"/>
              <a:t>Prevent opportunistic infection in a patient with AIDS</a:t>
            </a:r>
          </a:p>
        </p:txBody>
      </p:sp>
      <p:sp>
        <p:nvSpPr>
          <p:cNvPr id="8" name="Content Placeholder 7">
            <a:extLst>
              <a:ext uri="{FF2B5EF4-FFF2-40B4-BE49-F238E27FC236}">
                <a16:creationId xmlns:a16="http://schemas.microsoft.com/office/drawing/2014/main" id="{9F2AB9B2-F33C-F843-B492-1F1CFB0815C9}"/>
              </a:ext>
            </a:extLst>
          </p:cNvPr>
          <p:cNvSpPr>
            <a:spLocks noGrp="1"/>
          </p:cNvSpPr>
          <p:nvPr>
            <p:ph sz="half" idx="1"/>
          </p:nvPr>
        </p:nvSpPr>
        <p:spPr>
          <a:xfrm>
            <a:off x="838200" y="1825625"/>
            <a:ext cx="5181600" cy="4667250"/>
          </a:xfrm>
        </p:spPr>
        <p:txBody>
          <a:bodyPr>
            <a:normAutofit/>
          </a:bodyPr>
          <a:lstStyle/>
          <a:p>
            <a:r>
              <a:rPr lang="en-US" sz="2400" dirty="0"/>
              <a:t>PJP prophylaxis when CD4 count &lt; 200/µL</a:t>
            </a:r>
          </a:p>
          <a:p>
            <a:pPr lvl="1"/>
            <a:r>
              <a:rPr lang="en-US" sz="2000" dirty="0"/>
              <a:t>TMP-SMX one DS or SS tab daily</a:t>
            </a:r>
          </a:p>
          <a:p>
            <a:pPr lvl="1"/>
            <a:r>
              <a:rPr lang="en-US" sz="2000" dirty="0"/>
              <a:t>Dapsone – G6PD</a:t>
            </a:r>
          </a:p>
          <a:p>
            <a:pPr lvl="1"/>
            <a:r>
              <a:rPr lang="en-US" sz="2000" dirty="0"/>
              <a:t>INH pentamidine – less effective</a:t>
            </a:r>
          </a:p>
          <a:p>
            <a:pPr lvl="1"/>
            <a:r>
              <a:rPr lang="en-US" sz="2000" dirty="0"/>
              <a:t>Atovaquone</a:t>
            </a:r>
          </a:p>
          <a:p>
            <a:r>
              <a:rPr lang="en-US" sz="2400" dirty="0"/>
              <a:t>Toxoplasmosis when CD4 count &lt; 100/µL and positive serology</a:t>
            </a:r>
          </a:p>
          <a:p>
            <a:pPr lvl="1"/>
            <a:r>
              <a:rPr lang="en-US" dirty="0"/>
              <a:t>TMP-SMX one DS tab daily</a:t>
            </a:r>
          </a:p>
          <a:p>
            <a:r>
              <a:rPr lang="en-US" sz="2400" dirty="0"/>
              <a:t>MAC</a:t>
            </a:r>
          </a:p>
          <a:p>
            <a:pPr lvl="1"/>
            <a:r>
              <a:rPr lang="en-US" sz="2000" dirty="0"/>
              <a:t>No longer indicated in setting of quick ART initiation; use </a:t>
            </a:r>
            <a:r>
              <a:rPr lang="en-US" sz="2000" dirty="0" err="1"/>
              <a:t>azithro</a:t>
            </a:r>
            <a:r>
              <a:rPr lang="en-US" sz="2000" dirty="0"/>
              <a:t> if unable to start ART and CD4  &lt;50/µL </a:t>
            </a:r>
          </a:p>
          <a:p>
            <a:endParaRPr lang="en-US" dirty="0"/>
          </a:p>
        </p:txBody>
      </p:sp>
      <p:sp>
        <p:nvSpPr>
          <p:cNvPr id="9" name="Content Placeholder 8">
            <a:extLst>
              <a:ext uri="{FF2B5EF4-FFF2-40B4-BE49-F238E27FC236}">
                <a16:creationId xmlns:a16="http://schemas.microsoft.com/office/drawing/2014/main" id="{3AAF0592-98BF-074E-A39C-BE4E7E69D5C8}"/>
              </a:ext>
            </a:extLst>
          </p:cNvPr>
          <p:cNvSpPr>
            <a:spLocks noGrp="1"/>
          </p:cNvSpPr>
          <p:nvPr>
            <p:ph sz="half" idx="2"/>
          </p:nvPr>
        </p:nvSpPr>
        <p:spPr/>
        <p:txBody>
          <a:bodyPr>
            <a:normAutofit/>
          </a:bodyPr>
          <a:lstStyle/>
          <a:p>
            <a:r>
              <a:rPr lang="en-US" sz="2400" dirty="0"/>
              <a:t>Stop PJP prophylaxis once CD4 &gt; 200/µL for at least 3 months or once CD4 &gt; 100/µL + consistent virologic suppression &gt; 3 months</a:t>
            </a:r>
          </a:p>
          <a:p>
            <a:endParaRPr lang="en-US" dirty="0"/>
          </a:p>
        </p:txBody>
      </p:sp>
    </p:spTree>
    <p:extLst>
      <p:ext uri="{BB962C8B-B14F-4D97-AF65-F5344CB8AC3E}">
        <p14:creationId xmlns:p14="http://schemas.microsoft.com/office/powerpoint/2010/main" val="3133419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8CBB6-EA8F-FDA7-895F-F4CD1DE0FD50}"/>
              </a:ext>
            </a:extLst>
          </p:cNvPr>
          <p:cNvSpPr>
            <a:spLocks noGrp="1"/>
          </p:cNvSpPr>
          <p:nvPr>
            <p:ph type="title"/>
          </p:nvPr>
        </p:nvSpPr>
        <p:spPr/>
        <p:txBody>
          <a:bodyPr/>
          <a:lstStyle/>
          <a:p>
            <a:r>
              <a:rPr lang="en-US" dirty="0"/>
              <a:t>Treat Lyme carditis</a:t>
            </a:r>
          </a:p>
        </p:txBody>
      </p:sp>
      <p:sp>
        <p:nvSpPr>
          <p:cNvPr id="3" name="Content Placeholder 2">
            <a:extLst>
              <a:ext uri="{FF2B5EF4-FFF2-40B4-BE49-F238E27FC236}">
                <a16:creationId xmlns:a16="http://schemas.microsoft.com/office/drawing/2014/main" id="{AAE5C06E-AF4B-FF45-6000-4C131D30E05A}"/>
              </a:ext>
            </a:extLst>
          </p:cNvPr>
          <p:cNvSpPr>
            <a:spLocks noGrp="1"/>
          </p:cNvSpPr>
          <p:nvPr>
            <p:ph idx="1"/>
          </p:nvPr>
        </p:nvSpPr>
        <p:spPr/>
        <p:txBody>
          <a:bodyPr/>
          <a:lstStyle/>
          <a:p>
            <a:r>
              <a:rPr lang="en-US" dirty="0"/>
              <a:t>Typically manifests 1 to 2 months after a tick bite</a:t>
            </a:r>
          </a:p>
          <a:p>
            <a:pPr lvl="1"/>
            <a:r>
              <a:rPr lang="en-US" dirty="0"/>
              <a:t>Lightheadedness, palpitations, shortness of breath, chest pain, and syncope; cardiac symptoms may or may not be preceded by erythema </a:t>
            </a:r>
            <a:r>
              <a:rPr lang="en-US" dirty="0" err="1"/>
              <a:t>migrans</a:t>
            </a:r>
            <a:r>
              <a:rPr lang="en-US" dirty="0"/>
              <a:t> or other early Lyme disease symptoms</a:t>
            </a:r>
          </a:p>
          <a:p>
            <a:r>
              <a:rPr lang="en-US" dirty="0"/>
              <a:t>Hospitalization is indicated for patients with Lyme carditis who are symptomatic, have second-degree or third-degree atrioventricular block, or have a PR interval of 300 milliseconds or greater</a:t>
            </a:r>
          </a:p>
          <a:p>
            <a:r>
              <a:rPr lang="en-US" dirty="0"/>
              <a:t>Treatment is with intravenous ceftriaxone</a:t>
            </a:r>
          </a:p>
          <a:p>
            <a:endParaRPr lang="en-US" dirty="0"/>
          </a:p>
        </p:txBody>
      </p:sp>
    </p:spTree>
    <p:extLst>
      <p:ext uri="{BB962C8B-B14F-4D97-AF65-F5344CB8AC3E}">
        <p14:creationId xmlns:p14="http://schemas.microsoft.com/office/powerpoint/2010/main" val="22830460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49C69E-CD5F-A7ED-45C1-44EC048058D8}"/>
              </a:ext>
            </a:extLst>
          </p:cNvPr>
          <p:cNvSpPr>
            <a:spLocks noGrp="1"/>
          </p:cNvSpPr>
          <p:nvPr>
            <p:ph type="title"/>
          </p:nvPr>
        </p:nvSpPr>
        <p:spPr/>
        <p:txBody>
          <a:bodyPr/>
          <a:lstStyle/>
          <a:p>
            <a:r>
              <a:rPr lang="en-US" dirty="0"/>
              <a:t>Question #18</a:t>
            </a:r>
          </a:p>
        </p:txBody>
      </p:sp>
      <p:sp>
        <p:nvSpPr>
          <p:cNvPr id="6" name="Content Placeholder 5">
            <a:extLst>
              <a:ext uri="{FF2B5EF4-FFF2-40B4-BE49-F238E27FC236}">
                <a16:creationId xmlns:a16="http://schemas.microsoft.com/office/drawing/2014/main" id="{64F509CF-1559-CA25-D9E7-59D32F5D5055}"/>
              </a:ext>
            </a:extLst>
          </p:cNvPr>
          <p:cNvSpPr>
            <a:spLocks noGrp="1"/>
          </p:cNvSpPr>
          <p:nvPr>
            <p:ph idx="1"/>
          </p:nvPr>
        </p:nvSpPr>
        <p:spPr/>
        <p:txBody>
          <a:bodyPr>
            <a:normAutofit fontScale="70000" lnSpcReduction="20000"/>
          </a:bodyPr>
          <a:lstStyle/>
          <a:p>
            <a:pPr marL="0" indent="0">
              <a:buNone/>
            </a:pPr>
            <a:r>
              <a:rPr lang="en-US" dirty="0">
                <a:effectLst/>
              </a:rPr>
              <a:t>A 52-year-old woman is evaluated for a </a:t>
            </a:r>
            <a:r>
              <a:rPr lang="en-US" dirty="0">
                <a:solidFill>
                  <a:srgbClr val="C00000"/>
                </a:solidFill>
                <a:effectLst/>
              </a:rPr>
              <a:t>1-month history of fever, malaise, and weight loss</a:t>
            </a:r>
            <a:r>
              <a:rPr lang="en-US" dirty="0">
                <a:effectLst/>
              </a:rPr>
              <a:t>. She has a history of cardiomyopathy, for which she received a </a:t>
            </a:r>
            <a:r>
              <a:rPr lang="en-US" dirty="0">
                <a:solidFill>
                  <a:srgbClr val="C00000"/>
                </a:solidFill>
                <a:effectLst/>
              </a:rPr>
              <a:t>heart transplant 5 years ago</a:t>
            </a:r>
            <a:r>
              <a:rPr lang="en-US" dirty="0">
                <a:effectLst/>
              </a:rPr>
              <a:t>; </a:t>
            </a:r>
            <a:r>
              <a:rPr lang="en-US" dirty="0">
                <a:solidFill>
                  <a:srgbClr val="C00000"/>
                </a:solidFill>
                <a:effectLst/>
              </a:rPr>
              <a:t>3 months ago, an episode of rejection occurred, and high-dose glucocorticoids were initiated</a:t>
            </a:r>
            <a:r>
              <a:rPr lang="en-US" dirty="0">
                <a:effectLst/>
              </a:rPr>
              <a:t>. At the time of transplantation, studies were significant for </a:t>
            </a:r>
            <a:r>
              <a:rPr lang="en-US" dirty="0">
                <a:solidFill>
                  <a:srgbClr val="C00000"/>
                </a:solidFill>
                <a:effectLst/>
              </a:rPr>
              <a:t>donor seropositivity for Epstein-Barr virus and cytomegalovirus; the patient was negative for both</a:t>
            </a:r>
            <a:r>
              <a:rPr lang="en-US" dirty="0">
                <a:effectLst/>
              </a:rPr>
              <a:t>. Medications are tacrolimus, mycophenolate mofetil, prednisone, and trimethoprim-sulfamethoxazole.</a:t>
            </a:r>
          </a:p>
          <a:p>
            <a:pPr marL="0" indent="0">
              <a:buNone/>
            </a:pPr>
            <a:r>
              <a:rPr lang="en-US" dirty="0">
                <a:effectLst/>
              </a:rPr>
              <a:t>On physical examination, temperature is 37.7 °C (99.9 °F), and other vital signs are normal. </a:t>
            </a:r>
            <a:r>
              <a:rPr lang="en-US" dirty="0">
                <a:solidFill>
                  <a:srgbClr val="C00000"/>
                </a:solidFill>
                <a:effectLst/>
              </a:rPr>
              <a:t>Cervical lymphadenopathy </a:t>
            </a:r>
            <a:r>
              <a:rPr lang="en-US" dirty="0">
                <a:effectLst/>
              </a:rPr>
              <a:t>is noted. The remainder of the examination is unremarkable.</a:t>
            </a:r>
          </a:p>
          <a:p>
            <a:pPr marL="0" indent="0">
              <a:buNone/>
            </a:pPr>
            <a:r>
              <a:rPr lang="en-US" dirty="0">
                <a:effectLst/>
              </a:rPr>
              <a:t>CT scan of the chest shows an </a:t>
            </a:r>
            <a:r>
              <a:rPr lang="en-US" dirty="0">
                <a:solidFill>
                  <a:srgbClr val="C00000"/>
                </a:solidFill>
                <a:effectLst/>
              </a:rPr>
              <a:t>anterior mediastinal mass</a:t>
            </a:r>
            <a:r>
              <a:rPr lang="en-US" dirty="0">
                <a:effectLst/>
              </a:rPr>
              <a:t>.</a:t>
            </a:r>
          </a:p>
          <a:p>
            <a:pPr marL="0" indent="0">
              <a:buNone/>
            </a:pPr>
            <a:r>
              <a:rPr lang="en-US" dirty="0">
                <a:effectLst/>
              </a:rPr>
              <a:t>Which of the following infections is the most likely cause of the patient's findings?</a:t>
            </a:r>
          </a:p>
          <a:p>
            <a:pPr marL="0" indent="0">
              <a:buNone/>
            </a:pPr>
            <a:r>
              <a:rPr lang="en-US" dirty="0"/>
              <a:t>	A. </a:t>
            </a:r>
            <a:r>
              <a:rPr lang="en-US" dirty="0">
                <a:effectLst/>
              </a:rPr>
              <a:t>Adenovirus</a:t>
            </a:r>
          </a:p>
          <a:p>
            <a:pPr marL="0" indent="0">
              <a:buNone/>
            </a:pPr>
            <a:r>
              <a:rPr lang="en-US" dirty="0">
                <a:effectLst/>
              </a:rPr>
              <a:t>	B. Epstein-Barr virus</a:t>
            </a:r>
          </a:p>
          <a:p>
            <a:pPr marL="0" indent="0">
              <a:buNone/>
            </a:pPr>
            <a:r>
              <a:rPr lang="en-US" i="1" dirty="0">
                <a:effectLst/>
              </a:rPr>
              <a:t>	C. Escherichia coli</a:t>
            </a:r>
            <a:endParaRPr lang="en-US" dirty="0"/>
          </a:p>
          <a:p>
            <a:pPr marL="0" indent="0">
              <a:buNone/>
            </a:pPr>
            <a:r>
              <a:rPr lang="en-US" i="1" dirty="0">
                <a:effectLst/>
              </a:rPr>
              <a:t>	D. Pneumocystis </a:t>
            </a:r>
            <a:r>
              <a:rPr lang="en-US" i="1" dirty="0" err="1">
                <a:effectLst/>
              </a:rPr>
              <a:t>jirovecii</a:t>
            </a:r>
            <a:endParaRPr lang="en-US" dirty="0">
              <a:effectLst/>
            </a:endParaRPr>
          </a:p>
          <a:p>
            <a:endParaRPr lang="en-US" dirty="0"/>
          </a:p>
        </p:txBody>
      </p:sp>
    </p:spTree>
    <p:extLst>
      <p:ext uri="{BB962C8B-B14F-4D97-AF65-F5344CB8AC3E}">
        <p14:creationId xmlns:p14="http://schemas.microsoft.com/office/powerpoint/2010/main" val="28509011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3AE2B-EF36-147D-4CCF-45017A113A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C8DA6A7-C333-0E04-E0D4-5F4774C83B62}"/>
              </a:ext>
            </a:extLst>
          </p:cNvPr>
          <p:cNvSpPr>
            <a:spLocks noGrp="1"/>
          </p:cNvSpPr>
          <p:nvPr>
            <p:ph type="title"/>
          </p:nvPr>
        </p:nvSpPr>
        <p:spPr/>
        <p:txBody>
          <a:bodyPr/>
          <a:lstStyle/>
          <a:p>
            <a:r>
              <a:rPr lang="en-US" dirty="0"/>
              <a:t>Question #18</a:t>
            </a:r>
          </a:p>
        </p:txBody>
      </p:sp>
      <p:sp>
        <p:nvSpPr>
          <p:cNvPr id="6" name="Content Placeholder 5">
            <a:extLst>
              <a:ext uri="{FF2B5EF4-FFF2-40B4-BE49-F238E27FC236}">
                <a16:creationId xmlns:a16="http://schemas.microsoft.com/office/drawing/2014/main" id="{2B5457FC-2492-BB4D-AE0C-2870D3083734}"/>
              </a:ext>
            </a:extLst>
          </p:cNvPr>
          <p:cNvSpPr>
            <a:spLocks noGrp="1"/>
          </p:cNvSpPr>
          <p:nvPr>
            <p:ph idx="1"/>
          </p:nvPr>
        </p:nvSpPr>
        <p:spPr/>
        <p:txBody>
          <a:bodyPr>
            <a:normAutofit fontScale="70000" lnSpcReduction="20000"/>
          </a:bodyPr>
          <a:lstStyle/>
          <a:p>
            <a:pPr marL="0" indent="0">
              <a:buNone/>
            </a:pPr>
            <a:r>
              <a:rPr lang="en-US" dirty="0">
                <a:effectLst/>
              </a:rPr>
              <a:t>A 52-year-old woman is evaluated for a 1-month history of fever, malaise, and weight loss. She has a history of cardiomyopathy, for which she received a heart transplant 5 years ago; 3 months ago, an episode of rejection occurred, and high-dose glucocorticoids were initiated. At the time of transplantation, studies were significant for donor seropositivity for Epstein-Barr virus and cytomegalovirus; the patient was negative for both. Medications are tacrolimus, mycophenolate mofetil, prednisone, and trimethoprim-sulfamethoxazole.</a:t>
            </a:r>
          </a:p>
          <a:p>
            <a:pPr marL="0" indent="0">
              <a:buNone/>
            </a:pPr>
            <a:r>
              <a:rPr lang="en-US" dirty="0">
                <a:effectLst/>
              </a:rPr>
              <a:t>On physical examination, temperature is 37.7 °C (99.9 °F), and other vital signs are normal. Cervical lymphadenopathy is noted. The remainder of the examination is unremarkable.</a:t>
            </a:r>
          </a:p>
          <a:p>
            <a:pPr marL="0" indent="0">
              <a:buNone/>
            </a:pPr>
            <a:r>
              <a:rPr lang="en-US" dirty="0">
                <a:effectLst/>
              </a:rPr>
              <a:t>CT scan of the chest shows an anterior mediastinal mass.</a:t>
            </a:r>
          </a:p>
          <a:p>
            <a:pPr marL="0" indent="0">
              <a:buNone/>
            </a:pPr>
            <a:r>
              <a:rPr lang="en-US" dirty="0">
                <a:effectLst/>
              </a:rPr>
              <a:t>Which of the following infections is the most likely cause of the patient's findings?</a:t>
            </a:r>
          </a:p>
          <a:p>
            <a:pPr marL="0" indent="0">
              <a:buNone/>
            </a:pPr>
            <a:r>
              <a:rPr lang="en-US" dirty="0"/>
              <a:t>	A. </a:t>
            </a:r>
            <a:r>
              <a:rPr lang="en-US" dirty="0">
                <a:effectLst/>
              </a:rPr>
              <a:t>Adenovirus</a:t>
            </a:r>
          </a:p>
          <a:p>
            <a:pPr marL="0" indent="0">
              <a:buNone/>
            </a:pPr>
            <a:r>
              <a:rPr lang="en-US" dirty="0">
                <a:effectLst/>
              </a:rPr>
              <a:t>	</a:t>
            </a:r>
            <a:r>
              <a:rPr lang="en-US" b="1" dirty="0">
                <a:solidFill>
                  <a:schemeClr val="accent6"/>
                </a:solidFill>
                <a:effectLst/>
              </a:rPr>
              <a:t>B. Epstein-Barr virus</a:t>
            </a:r>
          </a:p>
          <a:p>
            <a:pPr marL="0" indent="0">
              <a:buNone/>
            </a:pPr>
            <a:r>
              <a:rPr lang="en-US" i="1" dirty="0">
                <a:effectLst/>
              </a:rPr>
              <a:t>	C. Escherichia coli</a:t>
            </a:r>
            <a:endParaRPr lang="en-US" dirty="0"/>
          </a:p>
          <a:p>
            <a:pPr marL="0" indent="0">
              <a:buNone/>
            </a:pPr>
            <a:r>
              <a:rPr lang="en-US" i="1" dirty="0">
                <a:effectLst/>
              </a:rPr>
              <a:t>	D. Pneumocystis </a:t>
            </a:r>
            <a:r>
              <a:rPr lang="en-US" i="1" dirty="0" err="1">
                <a:effectLst/>
              </a:rPr>
              <a:t>jirovecii</a:t>
            </a:r>
            <a:endParaRPr lang="en-US" dirty="0">
              <a:effectLst/>
            </a:endParaRPr>
          </a:p>
          <a:p>
            <a:endParaRPr lang="en-US" dirty="0"/>
          </a:p>
        </p:txBody>
      </p:sp>
    </p:spTree>
    <p:extLst>
      <p:ext uri="{BB962C8B-B14F-4D97-AF65-F5344CB8AC3E}">
        <p14:creationId xmlns:p14="http://schemas.microsoft.com/office/powerpoint/2010/main" val="27309908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504F1-380A-1120-97FD-40F3E43D97F0}"/>
              </a:ext>
            </a:extLst>
          </p:cNvPr>
          <p:cNvSpPr>
            <a:spLocks noGrp="1"/>
          </p:cNvSpPr>
          <p:nvPr>
            <p:ph type="title"/>
          </p:nvPr>
        </p:nvSpPr>
        <p:spPr/>
        <p:txBody>
          <a:bodyPr/>
          <a:lstStyle/>
          <a:p>
            <a:r>
              <a:rPr lang="en-US" dirty="0"/>
              <a:t>Diagnose EBV-related PTLD</a:t>
            </a:r>
          </a:p>
        </p:txBody>
      </p:sp>
      <p:sp>
        <p:nvSpPr>
          <p:cNvPr id="3" name="Content Placeholder 2">
            <a:extLst>
              <a:ext uri="{FF2B5EF4-FFF2-40B4-BE49-F238E27FC236}">
                <a16:creationId xmlns:a16="http://schemas.microsoft.com/office/drawing/2014/main" id="{4A57A4BF-73AE-CFB1-2CC1-55A57DC2AADE}"/>
              </a:ext>
            </a:extLst>
          </p:cNvPr>
          <p:cNvSpPr>
            <a:spLocks noGrp="1"/>
          </p:cNvSpPr>
          <p:nvPr>
            <p:ph sz="half" idx="1"/>
          </p:nvPr>
        </p:nvSpPr>
        <p:spPr/>
        <p:txBody>
          <a:bodyPr>
            <a:normAutofit fontScale="92500"/>
          </a:bodyPr>
          <a:lstStyle/>
          <a:p>
            <a:r>
              <a:rPr lang="en-US" dirty="0"/>
              <a:t>EBV-driven (most of the time)</a:t>
            </a:r>
          </a:p>
          <a:p>
            <a:r>
              <a:rPr lang="en-US" dirty="0"/>
              <a:t>Risk factors:</a:t>
            </a:r>
          </a:p>
          <a:p>
            <a:pPr lvl="1"/>
            <a:r>
              <a:rPr lang="en-US" dirty="0"/>
              <a:t>Degree of immunosuppression</a:t>
            </a:r>
          </a:p>
          <a:p>
            <a:pPr lvl="1"/>
            <a:r>
              <a:rPr lang="en-US" dirty="0"/>
              <a:t>EBV serologic status of the recipient</a:t>
            </a:r>
          </a:p>
          <a:p>
            <a:pPr lvl="1"/>
            <a:r>
              <a:rPr lang="en-US" dirty="0"/>
              <a:t>Other RFs: age, time post-transplant, ethnicity</a:t>
            </a:r>
          </a:p>
          <a:p>
            <a:r>
              <a:rPr lang="en-US" dirty="0"/>
              <a:t>&gt; 80% occur in the first year after transplant (intestinal/multiorgan &gt; lung &gt; heart &gt; kidney &gt; liver)</a:t>
            </a:r>
          </a:p>
          <a:p>
            <a:r>
              <a:rPr lang="en-US" dirty="0"/>
              <a:t>Weight loss, mediastinal mass</a:t>
            </a:r>
          </a:p>
        </p:txBody>
      </p:sp>
      <p:sp>
        <p:nvSpPr>
          <p:cNvPr id="4" name="Content Placeholder 3">
            <a:extLst>
              <a:ext uri="{FF2B5EF4-FFF2-40B4-BE49-F238E27FC236}">
                <a16:creationId xmlns:a16="http://schemas.microsoft.com/office/drawing/2014/main" id="{FEADC8CE-C700-4E8B-C699-D5DD895441C2}"/>
              </a:ext>
            </a:extLst>
          </p:cNvPr>
          <p:cNvSpPr>
            <a:spLocks noGrp="1"/>
          </p:cNvSpPr>
          <p:nvPr>
            <p:ph sz="half" idx="2"/>
          </p:nvPr>
        </p:nvSpPr>
        <p:spPr/>
        <p:txBody>
          <a:bodyPr>
            <a:normAutofit fontScale="92500"/>
          </a:bodyPr>
          <a:lstStyle/>
          <a:p>
            <a:r>
              <a:rPr lang="en-US" dirty="0"/>
              <a:t>Treatment: reduction of  immunosuppression +/- rituximab; chemo and radiation can also be used</a:t>
            </a:r>
          </a:p>
          <a:p>
            <a:r>
              <a:rPr lang="en-US" dirty="0"/>
              <a:t>Prognosis variable; though published series suggest overall survival rates b/w 25 and 35%</a:t>
            </a:r>
          </a:p>
        </p:txBody>
      </p:sp>
    </p:spTree>
    <p:extLst>
      <p:ext uri="{BB962C8B-B14F-4D97-AF65-F5344CB8AC3E}">
        <p14:creationId xmlns:p14="http://schemas.microsoft.com/office/powerpoint/2010/main" val="19322561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381F13-3D0A-80E8-0CB5-60EE306C6C4C}"/>
              </a:ext>
            </a:extLst>
          </p:cNvPr>
          <p:cNvSpPr>
            <a:spLocks noGrp="1"/>
          </p:cNvSpPr>
          <p:nvPr>
            <p:ph type="title"/>
          </p:nvPr>
        </p:nvSpPr>
        <p:spPr/>
        <p:txBody>
          <a:bodyPr/>
          <a:lstStyle/>
          <a:p>
            <a:r>
              <a:rPr lang="en-US" dirty="0"/>
              <a:t>Question #19</a:t>
            </a:r>
          </a:p>
        </p:txBody>
      </p:sp>
      <p:sp>
        <p:nvSpPr>
          <p:cNvPr id="6" name="Content Placeholder 5">
            <a:extLst>
              <a:ext uri="{FF2B5EF4-FFF2-40B4-BE49-F238E27FC236}">
                <a16:creationId xmlns:a16="http://schemas.microsoft.com/office/drawing/2014/main" id="{1DD31342-74FC-BF45-FBB5-7EF6C68E06E9}"/>
              </a:ext>
            </a:extLst>
          </p:cNvPr>
          <p:cNvSpPr>
            <a:spLocks noGrp="1"/>
          </p:cNvSpPr>
          <p:nvPr>
            <p:ph idx="1"/>
          </p:nvPr>
        </p:nvSpPr>
        <p:spPr/>
        <p:txBody>
          <a:bodyPr>
            <a:normAutofit fontScale="70000" lnSpcReduction="20000"/>
          </a:bodyPr>
          <a:lstStyle/>
          <a:p>
            <a:pPr marL="0" indent="0">
              <a:buNone/>
            </a:pPr>
            <a:r>
              <a:rPr lang="en-US" dirty="0">
                <a:effectLst/>
              </a:rPr>
              <a:t>A 40-year-old man presents to the emergency department with a </a:t>
            </a:r>
            <a:r>
              <a:rPr lang="en-US" dirty="0">
                <a:solidFill>
                  <a:srgbClr val="C00000"/>
                </a:solidFill>
                <a:effectLst/>
              </a:rPr>
              <a:t>2-day history of diarrhea occurring six times daily that developed 1 week after completing a course of amoxicillin-clavulanate</a:t>
            </a:r>
            <a:r>
              <a:rPr lang="en-US" dirty="0">
                <a:effectLst/>
              </a:rPr>
              <a:t> for diverticulitis. Medical history is unremarkable, and he takes no medications.</a:t>
            </a:r>
          </a:p>
          <a:p>
            <a:pPr marL="0" indent="0">
              <a:buNone/>
            </a:pPr>
            <a:r>
              <a:rPr lang="en-US" dirty="0">
                <a:effectLst/>
              </a:rPr>
              <a:t>On physical examination, temperature is </a:t>
            </a:r>
            <a:r>
              <a:rPr lang="en-US" dirty="0">
                <a:solidFill>
                  <a:srgbClr val="C00000"/>
                </a:solidFill>
                <a:effectLst/>
              </a:rPr>
              <a:t>38.3 °C</a:t>
            </a:r>
            <a:r>
              <a:rPr lang="en-US" dirty="0">
                <a:effectLst/>
              </a:rPr>
              <a:t> (100.9 °F); other vital signs are normal. Bowel sounds are present; palpation elicits tenderness but no guarding.</a:t>
            </a:r>
          </a:p>
          <a:p>
            <a:pPr marL="0" indent="0">
              <a:buNone/>
            </a:pPr>
            <a:r>
              <a:rPr lang="en-US" dirty="0">
                <a:effectLst/>
              </a:rPr>
              <a:t>Laboratory studies show a </a:t>
            </a:r>
            <a:r>
              <a:rPr lang="en-US" u="none" strike="noStrike" dirty="0">
                <a:effectLst/>
              </a:rPr>
              <a:t>leukocyte count</a:t>
            </a:r>
            <a:r>
              <a:rPr lang="en-US" dirty="0">
                <a:effectLst/>
              </a:rPr>
              <a:t>  of </a:t>
            </a:r>
            <a:r>
              <a:rPr lang="en-US" dirty="0">
                <a:solidFill>
                  <a:srgbClr val="C00000"/>
                </a:solidFill>
                <a:effectLst/>
              </a:rPr>
              <a:t>17,000/µL </a:t>
            </a:r>
            <a:r>
              <a:rPr lang="en-US" dirty="0">
                <a:effectLst/>
              </a:rPr>
              <a:t>(17 × 10</a:t>
            </a:r>
            <a:r>
              <a:rPr lang="en-US" baseline="30000" dirty="0">
                <a:effectLst/>
              </a:rPr>
              <a:t>9</a:t>
            </a:r>
            <a:r>
              <a:rPr lang="en-US" dirty="0">
                <a:effectLst/>
              </a:rPr>
              <a:t>/L) and </a:t>
            </a:r>
            <a:r>
              <a:rPr lang="en-US" u="none" strike="noStrike" dirty="0">
                <a:effectLst/>
              </a:rPr>
              <a:t>serum creatinine</a:t>
            </a:r>
            <a:r>
              <a:rPr lang="en-US" dirty="0">
                <a:effectLst/>
              </a:rPr>
              <a:t>  level of 1.6 mg/dL (141 µmol/L).</a:t>
            </a:r>
          </a:p>
          <a:p>
            <a:pPr marL="0" indent="0">
              <a:buNone/>
            </a:pPr>
            <a:r>
              <a:rPr lang="en-US" dirty="0">
                <a:effectLst/>
              </a:rPr>
              <a:t>Stool testing for </a:t>
            </a:r>
            <a:r>
              <a:rPr lang="en-US" i="1" dirty="0" err="1">
                <a:solidFill>
                  <a:srgbClr val="C00000"/>
                </a:solidFill>
                <a:effectLst/>
              </a:rPr>
              <a:t>Clostridioides</a:t>
            </a:r>
            <a:r>
              <a:rPr lang="en-US" i="1" dirty="0">
                <a:solidFill>
                  <a:srgbClr val="C00000"/>
                </a:solidFill>
                <a:effectLst/>
              </a:rPr>
              <a:t> difficile</a:t>
            </a:r>
            <a:r>
              <a:rPr lang="en-US" dirty="0">
                <a:solidFill>
                  <a:srgbClr val="C00000"/>
                </a:solidFill>
                <a:effectLst/>
              </a:rPr>
              <a:t> is positive</a:t>
            </a:r>
            <a:r>
              <a:rPr lang="en-US" dirty="0">
                <a:effectLst/>
              </a:rPr>
              <a:t>.</a:t>
            </a:r>
          </a:p>
          <a:p>
            <a:pPr marL="0" indent="0">
              <a:buNone/>
            </a:pPr>
            <a:r>
              <a:rPr lang="en-US" dirty="0">
                <a:effectLst/>
              </a:rPr>
              <a:t>Which of the following is the most appropriate treatment?</a:t>
            </a:r>
          </a:p>
          <a:p>
            <a:pPr marL="0" indent="0">
              <a:buNone/>
            </a:pPr>
            <a:r>
              <a:rPr lang="en-US" dirty="0"/>
              <a:t>	A. </a:t>
            </a:r>
            <a:r>
              <a:rPr lang="en-US" dirty="0">
                <a:effectLst/>
              </a:rPr>
              <a:t>Intravenous metronidazole</a:t>
            </a:r>
          </a:p>
          <a:p>
            <a:pPr marL="0" indent="0">
              <a:buNone/>
            </a:pPr>
            <a:r>
              <a:rPr lang="en-US" dirty="0"/>
              <a:t>	B. </a:t>
            </a:r>
            <a:r>
              <a:rPr lang="en-US" dirty="0">
                <a:effectLst/>
              </a:rPr>
              <a:t>Oral fidaxomicin</a:t>
            </a:r>
          </a:p>
          <a:p>
            <a:pPr marL="0" indent="0">
              <a:buNone/>
            </a:pPr>
            <a:r>
              <a:rPr lang="en-US" dirty="0"/>
              <a:t>	C. </a:t>
            </a:r>
            <a:r>
              <a:rPr lang="en-US" dirty="0">
                <a:effectLst/>
              </a:rPr>
              <a:t>Oral vancomycin and rectal vancomycin</a:t>
            </a:r>
          </a:p>
          <a:p>
            <a:pPr marL="0" indent="0">
              <a:buNone/>
            </a:pPr>
            <a:r>
              <a:rPr lang="en-US" dirty="0">
                <a:effectLst/>
              </a:rPr>
              <a:t>	D. Tapered and pulsed vancomycin</a:t>
            </a:r>
          </a:p>
          <a:p>
            <a:endParaRPr lang="en-US" dirty="0"/>
          </a:p>
        </p:txBody>
      </p:sp>
    </p:spTree>
    <p:extLst>
      <p:ext uri="{BB962C8B-B14F-4D97-AF65-F5344CB8AC3E}">
        <p14:creationId xmlns:p14="http://schemas.microsoft.com/office/powerpoint/2010/main" val="33662263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700DF-0691-D36E-F0F4-9A34A74D369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875E6C5-F6D9-E07B-A66F-AE9E8114F3EF}"/>
              </a:ext>
            </a:extLst>
          </p:cNvPr>
          <p:cNvSpPr>
            <a:spLocks noGrp="1"/>
          </p:cNvSpPr>
          <p:nvPr>
            <p:ph type="title"/>
          </p:nvPr>
        </p:nvSpPr>
        <p:spPr/>
        <p:txBody>
          <a:bodyPr/>
          <a:lstStyle/>
          <a:p>
            <a:r>
              <a:rPr lang="en-US" dirty="0"/>
              <a:t>Question #19</a:t>
            </a:r>
          </a:p>
        </p:txBody>
      </p:sp>
      <p:sp>
        <p:nvSpPr>
          <p:cNvPr id="6" name="Content Placeholder 5">
            <a:extLst>
              <a:ext uri="{FF2B5EF4-FFF2-40B4-BE49-F238E27FC236}">
                <a16:creationId xmlns:a16="http://schemas.microsoft.com/office/drawing/2014/main" id="{E61309B5-561D-A8F3-6FF8-49D7DC7D3960}"/>
              </a:ext>
            </a:extLst>
          </p:cNvPr>
          <p:cNvSpPr>
            <a:spLocks noGrp="1"/>
          </p:cNvSpPr>
          <p:nvPr>
            <p:ph idx="1"/>
          </p:nvPr>
        </p:nvSpPr>
        <p:spPr/>
        <p:txBody>
          <a:bodyPr>
            <a:normAutofit fontScale="70000" lnSpcReduction="20000"/>
          </a:bodyPr>
          <a:lstStyle/>
          <a:p>
            <a:pPr marL="0" indent="0">
              <a:buNone/>
            </a:pPr>
            <a:r>
              <a:rPr lang="en-US" dirty="0">
                <a:effectLst/>
              </a:rPr>
              <a:t>A 40-year-old man presents to the emergency department with a 2-day history of diarrhea occurring six times daily that developed 1 week after completing a course of amoxicillin-clavulanate for diverticulitis. Medical history is unremarkable, and he takes no medications.</a:t>
            </a:r>
          </a:p>
          <a:p>
            <a:pPr marL="0" indent="0">
              <a:buNone/>
            </a:pPr>
            <a:r>
              <a:rPr lang="en-US" dirty="0">
                <a:effectLst/>
              </a:rPr>
              <a:t>On physical examination, temperature is 38.3 °C (100.9 °F); other vital signs are normal. Bowel sounds are present; palpation elicits tenderness but no guarding.</a:t>
            </a:r>
          </a:p>
          <a:p>
            <a:pPr marL="0" indent="0">
              <a:buNone/>
            </a:pPr>
            <a:r>
              <a:rPr lang="en-US" dirty="0">
                <a:effectLst/>
              </a:rPr>
              <a:t>Laboratory studies show a </a:t>
            </a:r>
            <a:r>
              <a:rPr lang="en-US" u="none" strike="noStrike" dirty="0">
                <a:effectLst/>
              </a:rPr>
              <a:t>leukocyte count</a:t>
            </a:r>
            <a:r>
              <a:rPr lang="en-US" dirty="0">
                <a:effectLst/>
              </a:rPr>
              <a:t>  of 17,000/µL (17 × 10</a:t>
            </a:r>
            <a:r>
              <a:rPr lang="en-US" baseline="30000" dirty="0">
                <a:effectLst/>
              </a:rPr>
              <a:t>9</a:t>
            </a:r>
            <a:r>
              <a:rPr lang="en-US" dirty="0">
                <a:effectLst/>
              </a:rPr>
              <a:t>/L) and </a:t>
            </a:r>
            <a:r>
              <a:rPr lang="en-US" u="none" strike="noStrike" dirty="0">
                <a:effectLst/>
              </a:rPr>
              <a:t>serum creatinine</a:t>
            </a:r>
            <a:r>
              <a:rPr lang="en-US" dirty="0">
                <a:effectLst/>
              </a:rPr>
              <a:t>  level of 1.6 mg/dL (141 µmol/L).</a:t>
            </a:r>
          </a:p>
          <a:p>
            <a:pPr marL="0" indent="0">
              <a:buNone/>
            </a:pPr>
            <a:r>
              <a:rPr lang="en-US" dirty="0">
                <a:effectLst/>
              </a:rPr>
              <a:t>Stool testing for </a:t>
            </a:r>
            <a:r>
              <a:rPr lang="en-US" i="1" dirty="0" err="1">
                <a:effectLst/>
              </a:rPr>
              <a:t>Clostridioides</a:t>
            </a:r>
            <a:r>
              <a:rPr lang="en-US" i="1" dirty="0">
                <a:effectLst/>
              </a:rPr>
              <a:t> difficile</a:t>
            </a:r>
            <a:r>
              <a:rPr lang="en-US" dirty="0">
                <a:effectLst/>
              </a:rPr>
              <a:t> is positive.</a:t>
            </a:r>
          </a:p>
          <a:p>
            <a:pPr marL="0" indent="0">
              <a:buNone/>
            </a:pPr>
            <a:r>
              <a:rPr lang="en-US" dirty="0">
                <a:effectLst/>
              </a:rPr>
              <a:t>Which of the following is the most appropriate treatment?</a:t>
            </a:r>
          </a:p>
          <a:p>
            <a:pPr marL="0" indent="0">
              <a:buNone/>
            </a:pPr>
            <a:r>
              <a:rPr lang="en-US" dirty="0"/>
              <a:t>	A. </a:t>
            </a:r>
            <a:r>
              <a:rPr lang="en-US" dirty="0">
                <a:effectLst/>
              </a:rPr>
              <a:t>Intravenous metronidazole</a:t>
            </a:r>
          </a:p>
          <a:p>
            <a:pPr marL="0" indent="0">
              <a:buNone/>
            </a:pPr>
            <a:r>
              <a:rPr lang="en-US" dirty="0"/>
              <a:t>	</a:t>
            </a:r>
            <a:r>
              <a:rPr lang="en-US" b="1" dirty="0">
                <a:solidFill>
                  <a:schemeClr val="accent6"/>
                </a:solidFill>
              </a:rPr>
              <a:t>B. </a:t>
            </a:r>
            <a:r>
              <a:rPr lang="en-US" b="1" dirty="0">
                <a:solidFill>
                  <a:schemeClr val="accent6"/>
                </a:solidFill>
                <a:effectLst/>
              </a:rPr>
              <a:t>Oral fidaxomicin</a:t>
            </a:r>
          </a:p>
          <a:p>
            <a:pPr marL="0" indent="0">
              <a:buNone/>
            </a:pPr>
            <a:r>
              <a:rPr lang="en-US" dirty="0"/>
              <a:t>	C. </a:t>
            </a:r>
            <a:r>
              <a:rPr lang="en-US" dirty="0">
                <a:effectLst/>
              </a:rPr>
              <a:t>Oral vancomycin and rectal vancomycin</a:t>
            </a:r>
          </a:p>
          <a:p>
            <a:pPr marL="0" indent="0">
              <a:buNone/>
            </a:pPr>
            <a:r>
              <a:rPr lang="en-US" dirty="0">
                <a:effectLst/>
              </a:rPr>
              <a:t>	D. Tapered and pulsed vancomycin</a:t>
            </a:r>
          </a:p>
          <a:p>
            <a:endParaRPr lang="en-US" dirty="0"/>
          </a:p>
        </p:txBody>
      </p:sp>
    </p:spTree>
    <p:extLst>
      <p:ext uri="{BB962C8B-B14F-4D97-AF65-F5344CB8AC3E}">
        <p14:creationId xmlns:p14="http://schemas.microsoft.com/office/powerpoint/2010/main" val="12716611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5DC898-3864-15F0-E19D-C16E9EF9D16A}"/>
              </a:ext>
            </a:extLst>
          </p:cNvPr>
          <p:cNvSpPr>
            <a:spLocks noGrp="1"/>
          </p:cNvSpPr>
          <p:nvPr>
            <p:ph type="title"/>
          </p:nvPr>
        </p:nvSpPr>
        <p:spPr/>
        <p:txBody>
          <a:bodyPr/>
          <a:lstStyle/>
          <a:p>
            <a:r>
              <a:rPr lang="en-US" dirty="0"/>
              <a:t>Treat first episode of severe c. diff infection</a:t>
            </a:r>
          </a:p>
        </p:txBody>
      </p:sp>
      <p:sp>
        <p:nvSpPr>
          <p:cNvPr id="3" name="Content Placeholder 2">
            <a:extLst>
              <a:ext uri="{FF2B5EF4-FFF2-40B4-BE49-F238E27FC236}">
                <a16:creationId xmlns:a16="http://schemas.microsoft.com/office/drawing/2014/main" id="{01DE9DC3-CEBA-2D35-08E8-DD02C019B06C}"/>
              </a:ext>
            </a:extLst>
          </p:cNvPr>
          <p:cNvSpPr>
            <a:spLocks noGrp="1"/>
          </p:cNvSpPr>
          <p:nvPr>
            <p:ph sz="half" idx="1"/>
          </p:nvPr>
        </p:nvSpPr>
        <p:spPr/>
        <p:txBody>
          <a:bodyPr/>
          <a:lstStyle/>
          <a:p>
            <a:endParaRPr lang="en-US" dirty="0"/>
          </a:p>
        </p:txBody>
      </p:sp>
      <p:pic>
        <p:nvPicPr>
          <p:cNvPr id="1026" name="Picture 2">
            <a:extLst>
              <a:ext uri="{FF2B5EF4-FFF2-40B4-BE49-F238E27FC236}">
                <a16:creationId xmlns:a16="http://schemas.microsoft.com/office/drawing/2014/main" id="{7547851D-5AE2-99BC-6AB1-5A1D7EC2AFB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94133" y="1690688"/>
            <a:ext cx="4573512" cy="480218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43A100D-AA61-2D6B-F1D8-57EBD12436AE}"/>
              </a:ext>
            </a:extLst>
          </p:cNvPr>
          <p:cNvPicPr>
            <a:picLocks noChangeAspect="1"/>
          </p:cNvPicPr>
          <p:nvPr/>
        </p:nvPicPr>
        <p:blipFill>
          <a:blip r:embed="rId3"/>
          <a:stretch>
            <a:fillRect/>
          </a:stretch>
        </p:blipFill>
        <p:spPr>
          <a:xfrm>
            <a:off x="5689565" y="1270530"/>
            <a:ext cx="5786155" cy="5670625"/>
          </a:xfrm>
          <a:prstGeom prst="rect">
            <a:avLst/>
          </a:prstGeom>
        </p:spPr>
      </p:pic>
    </p:spTree>
    <p:extLst>
      <p:ext uri="{BB962C8B-B14F-4D97-AF65-F5344CB8AC3E}">
        <p14:creationId xmlns:p14="http://schemas.microsoft.com/office/powerpoint/2010/main" val="42916665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4EC1FC-63A4-CC7D-C293-21DB8CDD7E33}"/>
              </a:ext>
            </a:extLst>
          </p:cNvPr>
          <p:cNvSpPr>
            <a:spLocks noGrp="1"/>
          </p:cNvSpPr>
          <p:nvPr>
            <p:ph type="title"/>
          </p:nvPr>
        </p:nvSpPr>
        <p:spPr/>
        <p:txBody>
          <a:bodyPr/>
          <a:lstStyle/>
          <a:p>
            <a:r>
              <a:rPr lang="en-US" dirty="0"/>
              <a:t>C. diff treatment</a:t>
            </a:r>
          </a:p>
        </p:txBody>
      </p:sp>
      <p:pic>
        <p:nvPicPr>
          <p:cNvPr id="9" name="Content Placeholder 8">
            <a:extLst>
              <a:ext uri="{FF2B5EF4-FFF2-40B4-BE49-F238E27FC236}">
                <a16:creationId xmlns:a16="http://schemas.microsoft.com/office/drawing/2014/main" id="{28ED8D2A-0FD0-C634-D688-EF8E233FE42B}"/>
              </a:ext>
            </a:extLst>
          </p:cNvPr>
          <p:cNvPicPr>
            <a:picLocks noGrp="1" noChangeAspect="1"/>
          </p:cNvPicPr>
          <p:nvPr>
            <p:ph idx="1"/>
          </p:nvPr>
        </p:nvPicPr>
        <p:blipFill>
          <a:blip r:embed="rId3"/>
          <a:stretch>
            <a:fillRect/>
          </a:stretch>
        </p:blipFill>
        <p:spPr>
          <a:xfrm>
            <a:off x="2133600" y="3816506"/>
            <a:ext cx="7924800" cy="2781300"/>
          </a:xfrm>
          <a:prstGeom prst="rect">
            <a:avLst/>
          </a:prstGeom>
        </p:spPr>
      </p:pic>
      <p:pic>
        <p:nvPicPr>
          <p:cNvPr id="10" name="Picture 9">
            <a:extLst>
              <a:ext uri="{FF2B5EF4-FFF2-40B4-BE49-F238E27FC236}">
                <a16:creationId xmlns:a16="http://schemas.microsoft.com/office/drawing/2014/main" id="{CC6F9170-B5D9-B0B1-F44A-586CBA5042C7}"/>
              </a:ext>
            </a:extLst>
          </p:cNvPr>
          <p:cNvPicPr>
            <a:picLocks noChangeAspect="1"/>
          </p:cNvPicPr>
          <p:nvPr/>
        </p:nvPicPr>
        <p:blipFill>
          <a:blip r:embed="rId4"/>
          <a:stretch>
            <a:fillRect/>
          </a:stretch>
        </p:blipFill>
        <p:spPr>
          <a:xfrm>
            <a:off x="2481081" y="1349115"/>
            <a:ext cx="6887772" cy="2288826"/>
          </a:xfrm>
          <a:prstGeom prst="rect">
            <a:avLst/>
          </a:prstGeom>
        </p:spPr>
      </p:pic>
    </p:spTree>
    <p:extLst>
      <p:ext uri="{BB962C8B-B14F-4D97-AF65-F5344CB8AC3E}">
        <p14:creationId xmlns:p14="http://schemas.microsoft.com/office/powerpoint/2010/main" val="20304803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CAAFF-F522-91C0-F418-579D96BBE687}"/>
              </a:ext>
            </a:extLst>
          </p:cNvPr>
          <p:cNvSpPr>
            <a:spLocks noGrp="1"/>
          </p:cNvSpPr>
          <p:nvPr>
            <p:ph type="title"/>
          </p:nvPr>
        </p:nvSpPr>
        <p:spPr/>
        <p:txBody>
          <a:bodyPr/>
          <a:lstStyle/>
          <a:p>
            <a:r>
              <a:rPr lang="en-US" dirty="0"/>
              <a:t>Recurrence</a:t>
            </a:r>
          </a:p>
        </p:txBody>
      </p:sp>
      <p:pic>
        <p:nvPicPr>
          <p:cNvPr id="4" name="Content Placeholder 3">
            <a:extLst>
              <a:ext uri="{FF2B5EF4-FFF2-40B4-BE49-F238E27FC236}">
                <a16:creationId xmlns:a16="http://schemas.microsoft.com/office/drawing/2014/main" id="{7A8B59AA-5B39-FC30-D5C3-76394FC7384B}"/>
              </a:ext>
            </a:extLst>
          </p:cNvPr>
          <p:cNvPicPr>
            <a:picLocks noGrp="1" noChangeAspect="1"/>
          </p:cNvPicPr>
          <p:nvPr>
            <p:ph idx="1"/>
          </p:nvPr>
        </p:nvPicPr>
        <p:blipFill>
          <a:blip r:embed="rId3"/>
          <a:stretch>
            <a:fillRect/>
          </a:stretch>
        </p:blipFill>
        <p:spPr>
          <a:xfrm>
            <a:off x="711901" y="1543987"/>
            <a:ext cx="10890486" cy="4970426"/>
          </a:xfrm>
          <a:prstGeom prst="rect">
            <a:avLst/>
          </a:prstGeom>
        </p:spPr>
      </p:pic>
    </p:spTree>
    <p:extLst>
      <p:ext uri="{BB962C8B-B14F-4D97-AF65-F5344CB8AC3E}">
        <p14:creationId xmlns:p14="http://schemas.microsoft.com/office/powerpoint/2010/main" val="27190125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BC00E-3CD5-B8BD-7F23-EBCFDD26064F}"/>
              </a:ext>
            </a:extLst>
          </p:cNvPr>
          <p:cNvSpPr>
            <a:spLocks noGrp="1"/>
          </p:cNvSpPr>
          <p:nvPr>
            <p:ph type="title"/>
          </p:nvPr>
        </p:nvSpPr>
        <p:spPr/>
        <p:txBody>
          <a:bodyPr/>
          <a:lstStyle/>
          <a:p>
            <a:r>
              <a:rPr lang="en-US" dirty="0"/>
              <a:t>Question #20</a:t>
            </a:r>
          </a:p>
        </p:txBody>
      </p:sp>
      <p:sp>
        <p:nvSpPr>
          <p:cNvPr id="3" name="Content Placeholder 2">
            <a:extLst>
              <a:ext uri="{FF2B5EF4-FFF2-40B4-BE49-F238E27FC236}">
                <a16:creationId xmlns:a16="http://schemas.microsoft.com/office/drawing/2014/main" id="{6D063CB3-62FF-EBB0-A702-474202D23C31}"/>
              </a:ext>
            </a:extLst>
          </p:cNvPr>
          <p:cNvSpPr>
            <a:spLocks noGrp="1"/>
          </p:cNvSpPr>
          <p:nvPr>
            <p:ph idx="1"/>
          </p:nvPr>
        </p:nvSpPr>
        <p:spPr/>
        <p:txBody>
          <a:bodyPr>
            <a:normAutofit fontScale="62500" lnSpcReduction="20000"/>
          </a:bodyPr>
          <a:lstStyle/>
          <a:p>
            <a:r>
              <a:rPr lang="en-US" dirty="0">
                <a:effectLst/>
              </a:rPr>
              <a:t>An </a:t>
            </a:r>
            <a:r>
              <a:rPr lang="en-US" dirty="0">
                <a:solidFill>
                  <a:srgbClr val="C00000"/>
                </a:solidFill>
                <a:effectLst/>
              </a:rPr>
              <a:t>88-year-old woman </a:t>
            </a:r>
            <a:r>
              <a:rPr lang="en-US" dirty="0">
                <a:effectLst/>
              </a:rPr>
              <a:t>is evaluated in the emergency department in </a:t>
            </a:r>
            <a:r>
              <a:rPr lang="en-US" dirty="0">
                <a:solidFill>
                  <a:srgbClr val="C00000"/>
                </a:solidFill>
                <a:effectLst/>
              </a:rPr>
              <a:t>January</a:t>
            </a:r>
            <a:r>
              <a:rPr lang="en-US" dirty="0">
                <a:effectLst/>
              </a:rPr>
              <a:t> for a </a:t>
            </a:r>
            <a:r>
              <a:rPr lang="en-US" dirty="0">
                <a:solidFill>
                  <a:srgbClr val="C00000"/>
                </a:solidFill>
                <a:effectLst/>
              </a:rPr>
              <a:t>1-day history of fever, nasal congestion, cough, and severe shortness of breath</a:t>
            </a:r>
            <a:r>
              <a:rPr lang="en-US" dirty="0">
                <a:effectLst/>
              </a:rPr>
              <a:t>. She resides in a skilled nursing facility. She received a seasonal influenza vaccination 5 months ago. She has </a:t>
            </a:r>
            <a:r>
              <a:rPr lang="en-US" dirty="0">
                <a:solidFill>
                  <a:srgbClr val="C00000"/>
                </a:solidFill>
                <a:effectLst/>
              </a:rPr>
              <a:t>type 2 diabetes mellitus and COPD</a:t>
            </a:r>
            <a:r>
              <a:rPr lang="en-US" dirty="0">
                <a:effectLst/>
              </a:rPr>
              <a:t>. Her medications are metformin, tiotropium, and formoterol.</a:t>
            </a:r>
          </a:p>
          <a:p>
            <a:r>
              <a:rPr lang="en-US" dirty="0">
                <a:effectLst/>
              </a:rPr>
              <a:t>On physical examination, temperature is </a:t>
            </a:r>
            <a:r>
              <a:rPr lang="en-US" dirty="0">
                <a:solidFill>
                  <a:srgbClr val="C00000"/>
                </a:solidFill>
                <a:effectLst/>
              </a:rPr>
              <a:t>39.0 °C </a:t>
            </a:r>
            <a:r>
              <a:rPr lang="en-US" dirty="0">
                <a:effectLst/>
              </a:rPr>
              <a:t>(102.2 °F), blood pressure is 130/88 mm Hg, pulse rate is 96/min, and respiration rate is 20/min. Oxygen saturation is 86% breathing ambient air; supplemental oxygen is initiated. Rhinorrhea and bibasilar crackles are present.</a:t>
            </a:r>
          </a:p>
          <a:p>
            <a:r>
              <a:rPr lang="en-US" dirty="0">
                <a:solidFill>
                  <a:srgbClr val="C00000"/>
                </a:solidFill>
                <a:effectLst/>
              </a:rPr>
              <a:t>Rapid antigen for influenza and SARS-CoV-2 are negative</a:t>
            </a:r>
            <a:r>
              <a:rPr lang="en-US" dirty="0">
                <a:effectLst/>
              </a:rPr>
              <a:t>. Polymerase chain reaction is pending.</a:t>
            </a:r>
          </a:p>
          <a:p>
            <a:r>
              <a:rPr lang="en-US" dirty="0">
                <a:effectLst/>
              </a:rPr>
              <a:t>Chest radiograph shows new bibasilar opacities consistent with pneumonia.</a:t>
            </a:r>
          </a:p>
          <a:p>
            <a:r>
              <a:rPr lang="en-US" dirty="0">
                <a:effectLst/>
              </a:rPr>
              <a:t>Ceftriaxone and azithromycin are started.</a:t>
            </a:r>
          </a:p>
          <a:p>
            <a:r>
              <a:rPr lang="en-US" dirty="0"/>
              <a:t>In addition to hospitalization, which of the following is the most appropriate next step in management?</a:t>
            </a:r>
          </a:p>
          <a:p>
            <a:pPr marL="0" indent="0">
              <a:buNone/>
            </a:pPr>
            <a:r>
              <a:rPr lang="en-US" dirty="0">
                <a:effectLst/>
              </a:rPr>
              <a:t>	A. Inhaled zanamivir</a:t>
            </a:r>
          </a:p>
          <a:p>
            <a:pPr marL="0" indent="0">
              <a:buNone/>
            </a:pPr>
            <a:r>
              <a:rPr lang="en-US" dirty="0"/>
              <a:t>	</a:t>
            </a:r>
            <a:r>
              <a:rPr lang="en-US" dirty="0">
                <a:effectLst/>
              </a:rPr>
              <a:t>B. Oral </a:t>
            </a:r>
            <a:r>
              <a:rPr lang="en-US" dirty="0" err="1">
                <a:effectLst/>
              </a:rPr>
              <a:t>baloxavir</a:t>
            </a:r>
            <a:endParaRPr lang="en-US" dirty="0">
              <a:effectLst/>
            </a:endParaRPr>
          </a:p>
          <a:p>
            <a:pPr marL="0" indent="0">
              <a:buNone/>
            </a:pPr>
            <a:r>
              <a:rPr lang="en-US" dirty="0">
                <a:effectLst/>
              </a:rPr>
              <a:t>	C. Oral oseltamivir</a:t>
            </a:r>
          </a:p>
          <a:p>
            <a:pPr marL="0" indent="0">
              <a:buNone/>
            </a:pPr>
            <a:r>
              <a:rPr lang="en-US" dirty="0">
                <a:effectLst/>
              </a:rPr>
              <a:t>	D. No treatment</a:t>
            </a:r>
          </a:p>
          <a:p>
            <a:endParaRPr lang="en-US" dirty="0"/>
          </a:p>
        </p:txBody>
      </p:sp>
    </p:spTree>
    <p:extLst>
      <p:ext uri="{BB962C8B-B14F-4D97-AF65-F5344CB8AC3E}">
        <p14:creationId xmlns:p14="http://schemas.microsoft.com/office/powerpoint/2010/main" val="35305092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7AAFD-0659-8A11-D82E-9216DF554B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EF7271-1917-7608-ED5C-DA5EFB29CB3F}"/>
              </a:ext>
            </a:extLst>
          </p:cNvPr>
          <p:cNvSpPr>
            <a:spLocks noGrp="1"/>
          </p:cNvSpPr>
          <p:nvPr>
            <p:ph type="title"/>
          </p:nvPr>
        </p:nvSpPr>
        <p:spPr/>
        <p:txBody>
          <a:bodyPr/>
          <a:lstStyle/>
          <a:p>
            <a:r>
              <a:rPr lang="en-US" dirty="0"/>
              <a:t>Question #20</a:t>
            </a:r>
          </a:p>
        </p:txBody>
      </p:sp>
      <p:sp>
        <p:nvSpPr>
          <p:cNvPr id="3" name="Content Placeholder 2">
            <a:extLst>
              <a:ext uri="{FF2B5EF4-FFF2-40B4-BE49-F238E27FC236}">
                <a16:creationId xmlns:a16="http://schemas.microsoft.com/office/drawing/2014/main" id="{C68DC891-9335-14D5-6FEB-C97F41041976}"/>
              </a:ext>
            </a:extLst>
          </p:cNvPr>
          <p:cNvSpPr>
            <a:spLocks noGrp="1"/>
          </p:cNvSpPr>
          <p:nvPr>
            <p:ph idx="1"/>
          </p:nvPr>
        </p:nvSpPr>
        <p:spPr/>
        <p:txBody>
          <a:bodyPr>
            <a:normAutofit fontScale="62500" lnSpcReduction="20000"/>
          </a:bodyPr>
          <a:lstStyle/>
          <a:p>
            <a:r>
              <a:rPr lang="en-US" dirty="0">
                <a:effectLst/>
              </a:rPr>
              <a:t>An 88-year-old woman is evaluated in the emergency department in January for a 1-day history of fever, nasal congestion, cough, and severe shortness of breath. She resides in a skilled nursing facility. She received a seasonal influenza vaccination 5 months ago. She has type 2 diabetes mellitus and COPD. Her medications are metformin, tiotropium, and formoterol.</a:t>
            </a:r>
          </a:p>
          <a:p>
            <a:r>
              <a:rPr lang="en-US" dirty="0">
                <a:effectLst/>
              </a:rPr>
              <a:t>On physical examination, temperature is 39.0 °C (102.2 °F), blood pressure is 130/88 mm Hg, pulse rate is 96/min, and respiration rate is 20/min. Oxygen saturation is 86% breathing ambient air; supplemental oxygen is initiated. Rhinorrhea and bibasilar crackles are present.</a:t>
            </a:r>
          </a:p>
          <a:p>
            <a:r>
              <a:rPr lang="en-US" dirty="0">
                <a:effectLst/>
              </a:rPr>
              <a:t>Rapid antigen for influenza and SARS-CoV-2 are negative. Polymerase chain reaction is pending.</a:t>
            </a:r>
          </a:p>
          <a:p>
            <a:r>
              <a:rPr lang="en-US" dirty="0">
                <a:effectLst/>
              </a:rPr>
              <a:t>Chest radiograph shows new bibasilar opacities consistent with pneumonia.</a:t>
            </a:r>
          </a:p>
          <a:p>
            <a:r>
              <a:rPr lang="en-US" dirty="0">
                <a:effectLst/>
              </a:rPr>
              <a:t>Ceftriaxone and azithromycin are started.</a:t>
            </a:r>
          </a:p>
          <a:p>
            <a:r>
              <a:rPr lang="en-US" dirty="0"/>
              <a:t>In addition to hospitalization, which of the following is the most appropriate next step in management?</a:t>
            </a:r>
          </a:p>
          <a:p>
            <a:pPr marL="0" indent="0">
              <a:buNone/>
            </a:pPr>
            <a:r>
              <a:rPr lang="en-US" dirty="0">
                <a:effectLst/>
              </a:rPr>
              <a:t>	A. Inhaled zanamivir</a:t>
            </a:r>
          </a:p>
          <a:p>
            <a:pPr marL="0" indent="0">
              <a:buNone/>
            </a:pPr>
            <a:r>
              <a:rPr lang="en-US" dirty="0"/>
              <a:t>	</a:t>
            </a:r>
            <a:r>
              <a:rPr lang="en-US" dirty="0">
                <a:effectLst/>
              </a:rPr>
              <a:t>B. Oral </a:t>
            </a:r>
            <a:r>
              <a:rPr lang="en-US" dirty="0" err="1">
                <a:effectLst/>
              </a:rPr>
              <a:t>baloxavir</a:t>
            </a:r>
            <a:endParaRPr lang="en-US" dirty="0">
              <a:effectLst/>
            </a:endParaRPr>
          </a:p>
          <a:p>
            <a:pPr marL="0" indent="0">
              <a:buNone/>
            </a:pPr>
            <a:r>
              <a:rPr lang="en-US" b="1" dirty="0">
                <a:solidFill>
                  <a:schemeClr val="accent6"/>
                </a:solidFill>
                <a:effectLst/>
              </a:rPr>
              <a:t>	C. Oral oseltamivir</a:t>
            </a:r>
          </a:p>
          <a:p>
            <a:pPr marL="0" indent="0">
              <a:buNone/>
            </a:pPr>
            <a:r>
              <a:rPr lang="en-US" dirty="0">
                <a:effectLst/>
              </a:rPr>
              <a:t>	D. No treatment</a:t>
            </a:r>
          </a:p>
          <a:p>
            <a:endParaRPr lang="en-US" dirty="0"/>
          </a:p>
        </p:txBody>
      </p:sp>
    </p:spTree>
    <p:extLst>
      <p:ext uri="{BB962C8B-B14F-4D97-AF65-F5344CB8AC3E}">
        <p14:creationId xmlns:p14="http://schemas.microsoft.com/office/powerpoint/2010/main" val="544861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6203C-E0E6-54DF-A383-B4F2D871E73C}"/>
              </a:ext>
            </a:extLst>
          </p:cNvPr>
          <p:cNvSpPr>
            <a:spLocks noGrp="1"/>
          </p:cNvSpPr>
          <p:nvPr>
            <p:ph type="title"/>
          </p:nvPr>
        </p:nvSpPr>
        <p:spPr/>
        <p:txBody>
          <a:bodyPr/>
          <a:lstStyle/>
          <a:p>
            <a:r>
              <a:rPr lang="en-US"/>
              <a:t>Stages of Lyme disease</a:t>
            </a:r>
            <a:endParaRPr lang="en-US" dirty="0"/>
          </a:p>
        </p:txBody>
      </p:sp>
      <p:pic>
        <p:nvPicPr>
          <p:cNvPr id="4098" name="Picture 2" descr="Lyme disease: Targeting more than just the bull's-eye | BC Pharmacy  Association">
            <a:extLst>
              <a:ext uri="{FF2B5EF4-FFF2-40B4-BE49-F238E27FC236}">
                <a16:creationId xmlns:a16="http://schemas.microsoft.com/office/drawing/2014/main" id="{45FB2E69-4540-89EE-2800-63A6F36185E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2112758"/>
            <a:ext cx="10515600" cy="377707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yme disease can be diagnosed by 'bull ...">
            <a:extLst>
              <a:ext uri="{FF2B5EF4-FFF2-40B4-BE49-F238E27FC236}">
                <a16:creationId xmlns:a16="http://schemas.microsoft.com/office/drawing/2014/main" id="{04A847FE-DE9A-3FAC-2671-3F50127F42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58" r="11338"/>
          <a:stretch>
            <a:fillRect/>
          </a:stretch>
        </p:blipFill>
        <p:spPr bwMode="auto">
          <a:xfrm>
            <a:off x="7266483" y="112739"/>
            <a:ext cx="3495302" cy="2258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5060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B6511-2051-F92B-70A6-D575F713AC27}"/>
              </a:ext>
            </a:extLst>
          </p:cNvPr>
          <p:cNvSpPr>
            <a:spLocks noGrp="1"/>
          </p:cNvSpPr>
          <p:nvPr>
            <p:ph type="title"/>
          </p:nvPr>
        </p:nvSpPr>
        <p:spPr/>
        <p:txBody>
          <a:bodyPr/>
          <a:lstStyle/>
          <a:p>
            <a:r>
              <a:rPr lang="en-US" dirty="0"/>
              <a:t>Treat influenza in a patient at high risk</a:t>
            </a:r>
          </a:p>
        </p:txBody>
      </p:sp>
      <p:sp>
        <p:nvSpPr>
          <p:cNvPr id="3" name="Content Placeholder 2">
            <a:extLst>
              <a:ext uri="{FF2B5EF4-FFF2-40B4-BE49-F238E27FC236}">
                <a16:creationId xmlns:a16="http://schemas.microsoft.com/office/drawing/2014/main" id="{0F9AF3CF-061C-1319-D7D7-047C9BDD1363}"/>
              </a:ext>
            </a:extLst>
          </p:cNvPr>
          <p:cNvSpPr>
            <a:spLocks noGrp="1"/>
          </p:cNvSpPr>
          <p:nvPr>
            <p:ph sz="half" idx="1"/>
          </p:nvPr>
        </p:nvSpPr>
        <p:spPr/>
        <p:txBody>
          <a:bodyPr>
            <a:normAutofit/>
          </a:bodyPr>
          <a:lstStyle/>
          <a:p>
            <a:r>
              <a:rPr lang="en-US" sz="2400" dirty="0"/>
              <a:t>IDSA guidelines recommend initiating antiviral treatment </a:t>
            </a:r>
            <a:r>
              <a:rPr lang="en-US" sz="2400" dirty="0">
                <a:solidFill>
                  <a:srgbClr val="C00000"/>
                </a:solidFill>
              </a:rPr>
              <a:t>as soon as possible for adults with documented or suspected influenza who are hospitalized </a:t>
            </a:r>
            <a:r>
              <a:rPr lang="en-US" sz="2400" dirty="0"/>
              <a:t>and </a:t>
            </a:r>
            <a:r>
              <a:rPr lang="en-US" sz="2400" dirty="0">
                <a:solidFill>
                  <a:srgbClr val="C00000"/>
                </a:solidFill>
              </a:rPr>
              <a:t>for outpatients with severe or progressive illness regardless of illness duration</a:t>
            </a:r>
          </a:p>
        </p:txBody>
      </p:sp>
      <p:sp>
        <p:nvSpPr>
          <p:cNvPr id="4" name="Content Placeholder 3">
            <a:extLst>
              <a:ext uri="{FF2B5EF4-FFF2-40B4-BE49-F238E27FC236}">
                <a16:creationId xmlns:a16="http://schemas.microsoft.com/office/drawing/2014/main" id="{88E95B6A-940C-F2E1-3B2A-8138FB7CF20E}"/>
              </a:ext>
            </a:extLst>
          </p:cNvPr>
          <p:cNvSpPr>
            <a:spLocks noGrp="1"/>
          </p:cNvSpPr>
          <p:nvPr>
            <p:ph sz="half" idx="2"/>
          </p:nvPr>
        </p:nvSpPr>
        <p:spPr/>
        <p:txBody>
          <a:bodyPr/>
          <a:lstStyle/>
          <a:p>
            <a:r>
              <a:rPr lang="en-US" dirty="0"/>
              <a:t>Diagnosis:</a:t>
            </a:r>
          </a:p>
          <a:p>
            <a:pPr lvl="1"/>
            <a:r>
              <a:rPr lang="en-US" dirty="0"/>
              <a:t>Rapid antigen tests</a:t>
            </a:r>
          </a:p>
          <a:p>
            <a:pPr lvl="2"/>
            <a:r>
              <a:rPr lang="en-US" dirty="0"/>
              <a:t>Sensitivity between 59% and 93%</a:t>
            </a:r>
          </a:p>
          <a:p>
            <a:pPr lvl="2"/>
            <a:r>
              <a:rPr lang="en-US" dirty="0"/>
              <a:t>High specificity</a:t>
            </a:r>
          </a:p>
          <a:p>
            <a:pPr lvl="1"/>
            <a:r>
              <a:rPr lang="en-US" dirty="0"/>
              <a:t>PCR rests</a:t>
            </a:r>
          </a:p>
          <a:p>
            <a:pPr lvl="2"/>
            <a:r>
              <a:rPr lang="en-US" dirty="0"/>
              <a:t>Sensitivity nearly 100%</a:t>
            </a:r>
          </a:p>
          <a:p>
            <a:pPr lvl="2"/>
            <a:r>
              <a:rPr lang="en-US" dirty="0"/>
              <a:t>High specificity</a:t>
            </a:r>
          </a:p>
          <a:p>
            <a:pPr lvl="1"/>
            <a:endParaRPr lang="en-US" dirty="0"/>
          </a:p>
          <a:p>
            <a:pPr lvl="1"/>
            <a:endParaRPr lang="en-US" dirty="0"/>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72789E70-C0E4-7810-D297-32C0E7A519FD}"/>
                  </a:ext>
                </a:extLst>
              </p14:cNvPr>
              <p14:cNvContentPartPr/>
              <p14:nvPr/>
            </p14:nvContentPartPr>
            <p14:xfrm>
              <a:off x="300546" y="-401842"/>
              <a:ext cx="360" cy="360"/>
            </p14:xfrm>
          </p:contentPart>
        </mc:Choice>
        <mc:Fallback xmlns="">
          <p:pic>
            <p:nvPicPr>
              <p:cNvPr id="5" name="Ink 4">
                <a:extLst>
                  <a:ext uri="{FF2B5EF4-FFF2-40B4-BE49-F238E27FC236}">
                    <a16:creationId xmlns:a16="http://schemas.microsoft.com/office/drawing/2014/main" id="{72789E70-C0E4-7810-D297-32C0E7A519FD}"/>
                  </a:ext>
                </a:extLst>
              </p:cNvPr>
              <p:cNvPicPr/>
              <p:nvPr/>
            </p:nvPicPr>
            <p:blipFill>
              <a:blip r:embed="rId3"/>
              <a:stretch>
                <a:fillRect/>
              </a:stretch>
            </p:blipFill>
            <p:spPr>
              <a:xfrm>
                <a:off x="291906" y="-410482"/>
                <a:ext cx="18000" cy="18000"/>
              </a:xfrm>
              <a:prstGeom prst="rect">
                <a:avLst/>
              </a:prstGeom>
            </p:spPr>
          </p:pic>
        </mc:Fallback>
      </mc:AlternateContent>
    </p:spTree>
    <p:extLst>
      <p:ext uri="{BB962C8B-B14F-4D97-AF65-F5344CB8AC3E}">
        <p14:creationId xmlns:p14="http://schemas.microsoft.com/office/powerpoint/2010/main" val="3911310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218A8-269E-1AC7-58F6-AFC56E4F478A}"/>
              </a:ext>
            </a:extLst>
          </p:cNvPr>
          <p:cNvSpPr>
            <a:spLocks noGrp="1"/>
          </p:cNvSpPr>
          <p:nvPr>
            <p:ph type="title"/>
          </p:nvPr>
        </p:nvSpPr>
        <p:spPr>
          <a:xfrm>
            <a:off x="838200" y="365126"/>
            <a:ext cx="10515600" cy="1144588"/>
          </a:xfrm>
        </p:spPr>
        <p:txBody>
          <a:bodyPr/>
          <a:lstStyle/>
          <a:p>
            <a:r>
              <a:rPr lang="en-US" dirty="0"/>
              <a:t>IDSA Guidelines</a:t>
            </a:r>
          </a:p>
        </p:txBody>
      </p:sp>
      <p:sp>
        <p:nvSpPr>
          <p:cNvPr id="3" name="Content Placeholder 2">
            <a:extLst>
              <a:ext uri="{FF2B5EF4-FFF2-40B4-BE49-F238E27FC236}">
                <a16:creationId xmlns:a16="http://schemas.microsoft.com/office/drawing/2014/main" id="{126DEBD3-83BC-12B9-FB46-532E4927C9A0}"/>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C0D1DBB7-2BD7-42D8-D29B-06AF8D3F8FC3}"/>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D762BEC2-3B89-8FBE-7B76-6A47341EE766}"/>
              </a:ext>
            </a:extLst>
          </p:cNvPr>
          <p:cNvPicPr>
            <a:picLocks noChangeAspect="1"/>
          </p:cNvPicPr>
          <p:nvPr/>
        </p:nvPicPr>
        <p:blipFill>
          <a:blip r:embed="rId2"/>
          <a:stretch>
            <a:fillRect/>
          </a:stretch>
        </p:blipFill>
        <p:spPr>
          <a:xfrm>
            <a:off x="493143" y="1492492"/>
            <a:ext cx="6238696" cy="5365508"/>
          </a:xfrm>
          <a:prstGeom prst="rect">
            <a:avLst/>
          </a:prstGeom>
        </p:spPr>
      </p:pic>
      <p:pic>
        <p:nvPicPr>
          <p:cNvPr id="6" name="Picture 5">
            <a:extLst>
              <a:ext uri="{FF2B5EF4-FFF2-40B4-BE49-F238E27FC236}">
                <a16:creationId xmlns:a16="http://schemas.microsoft.com/office/drawing/2014/main" id="{05C0E294-E609-62E9-E5C6-1D59B58B0F96}"/>
              </a:ext>
            </a:extLst>
          </p:cNvPr>
          <p:cNvPicPr>
            <a:picLocks noChangeAspect="1"/>
          </p:cNvPicPr>
          <p:nvPr/>
        </p:nvPicPr>
        <p:blipFill>
          <a:blip r:embed="rId3"/>
          <a:stretch>
            <a:fillRect/>
          </a:stretch>
        </p:blipFill>
        <p:spPr>
          <a:xfrm>
            <a:off x="6379181" y="2034381"/>
            <a:ext cx="5327278" cy="3933825"/>
          </a:xfrm>
          <a:prstGeom prst="rect">
            <a:avLst/>
          </a:prstGeom>
        </p:spPr>
      </p:pic>
    </p:spTree>
    <p:extLst>
      <p:ext uri="{BB962C8B-B14F-4D97-AF65-F5344CB8AC3E}">
        <p14:creationId xmlns:p14="http://schemas.microsoft.com/office/powerpoint/2010/main" val="3217516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250C-C667-F1FE-2430-A8F562034344}"/>
              </a:ext>
            </a:extLst>
          </p:cNvPr>
          <p:cNvSpPr>
            <a:spLocks noGrp="1"/>
          </p:cNvSpPr>
          <p:nvPr>
            <p:ph type="title"/>
          </p:nvPr>
        </p:nvSpPr>
        <p:spPr/>
        <p:txBody>
          <a:bodyPr/>
          <a:lstStyle/>
          <a:p>
            <a:r>
              <a:rPr lang="en-US" dirty="0"/>
              <a:t>Treatment of Lyme disease</a:t>
            </a:r>
          </a:p>
        </p:txBody>
      </p:sp>
      <p:sp>
        <p:nvSpPr>
          <p:cNvPr id="3" name="Content Placeholder 2">
            <a:extLst>
              <a:ext uri="{FF2B5EF4-FFF2-40B4-BE49-F238E27FC236}">
                <a16:creationId xmlns:a16="http://schemas.microsoft.com/office/drawing/2014/main" id="{2C895A32-8DDD-A632-8CF6-A8CFDCC77455}"/>
              </a:ext>
            </a:extLst>
          </p:cNvPr>
          <p:cNvSpPr>
            <a:spLocks noGrp="1"/>
          </p:cNvSpPr>
          <p:nvPr>
            <p:ph idx="1"/>
          </p:nvPr>
        </p:nvSpPr>
        <p:spPr/>
        <p:txBody>
          <a:bodyPr/>
          <a:lstStyle/>
          <a:p>
            <a:endParaRPr lang="en-US"/>
          </a:p>
        </p:txBody>
      </p:sp>
      <p:pic>
        <p:nvPicPr>
          <p:cNvPr id="5122" name="Picture 2" descr="Lyme Disease: Early and Late Stage Treatment Stage ... | GrepMed">
            <a:extLst>
              <a:ext uri="{FF2B5EF4-FFF2-40B4-BE49-F238E27FC236}">
                <a16:creationId xmlns:a16="http://schemas.microsoft.com/office/drawing/2014/main" id="{0521F543-A64E-222E-AE24-9C30510FEF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7683" y="1414182"/>
            <a:ext cx="7785295" cy="54438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BC44A63-E9BE-77D7-863D-6A1B9948DD26}"/>
              </a:ext>
            </a:extLst>
          </p:cNvPr>
          <p:cNvSpPr txBox="1"/>
          <p:nvPr/>
        </p:nvSpPr>
        <p:spPr>
          <a:xfrm>
            <a:off x="7076049" y="1580723"/>
            <a:ext cx="1378633" cy="48980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073545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7241</TotalTime>
  <Words>10860</Words>
  <Application>Microsoft Macintosh PowerPoint</Application>
  <PresentationFormat>Widescreen</PresentationFormat>
  <Paragraphs>866</Paragraphs>
  <Slides>81</Slides>
  <Notes>51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81</vt:i4>
      </vt:variant>
    </vt:vector>
  </HeadingPairs>
  <TitlesOfParts>
    <vt:vector size="89" baseType="lpstr">
      <vt:lpstr>Aptos</vt:lpstr>
      <vt:lpstr>Aptos Display</vt:lpstr>
      <vt:lpstr>Arial</vt:lpstr>
      <vt:lpstr>inherit</vt:lpstr>
      <vt:lpstr>Nunito Sans</vt:lpstr>
      <vt:lpstr>Open Sans</vt:lpstr>
      <vt:lpstr>Source Sans Pro</vt:lpstr>
      <vt:lpstr>Office Theme</vt:lpstr>
      <vt:lpstr>Question #1</vt:lpstr>
      <vt:lpstr>Question #1</vt:lpstr>
      <vt:lpstr>Prevent Lyme disease</vt:lpstr>
      <vt:lpstr>Other answers:</vt:lpstr>
      <vt:lpstr>Question #2</vt:lpstr>
      <vt:lpstr>Question #2</vt:lpstr>
      <vt:lpstr>Treat Lyme carditis</vt:lpstr>
      <vt:lpstr>Stages of Lyme disease</vt:lpstr>
      <vt:lpstr>Treatment of Lyme disease</vt:lpstr>
      <vt:lpstr>Question #3</vt:lpstr>
      <vt:lpstr>Question #3</vt:lpstr>
      <vt:lpstr>Treat a mild diabetic foot infection</vt:lpstr>
      <vt:lpstr>Treat a mild diabetic foot infection</vt:lpstr>
      <vt:lpstr>Question #4</vt:lpstr>
      <vt:lpstr>Question #4</vt:lpstr>
      <vt:lpstr>Treat a suspected septic joint in a patient with gout</vt:lpstr>
      <vt:lpstr>Question #5</vt:lpstr>
      <vt:lpstr>Question #5</vt:lpstr>
      <vt:lpstr>Diagnose active TB infection</vt:lpstr>
      <vt:lpstr>Question #6</vt:lpstr>
      <vt:lpstr>Question #6</vt:lpstr>
      <vt:lpstr>Prevent measles transmission</vt:lpstr>
      <vt:lpstr>Airborne precautions</vt:lpstr>
      <vt:lpstr>Question #7</vt:lpstr>
      <vt:lpstr>Question #7</vt:lpstr>
      <vt:lpstr>Perform a head CT before lumbar puncture in a patient with suspected meningitis and clinical features associated with elevated intracranial pressure</vt:lpstr>
      <vt:lpstr>Clinical manifestations of bacterial meningitis</vt:lpstr>
      <vt:lpstr>PowerPoint Presentation</vt:lpstr>
      <vt:lpstr>Antibiotic administration prior to LP</vt:lpstr>
      <vt:lpstr>Question #8</vt:lpstr>
      <vt:lpstr>Question #8</vt:lpstr>
      <vt:lpstr>Treat an animal bite with prophylactic antibiotics in an immunocompromised patient</vt:lpstr>
      <vt:lpstr>PowerPoint Presentation</vt:lpstr>
      <vt:lpstr>Question #9</vt:lpstr>
      <vt:lpstr>Question #9</vt:lpstr>
      <vt:lpstr>Management of candidemia</vt:lpstr>
      <vt:lpstr>Management of candidemia</vt:lpstr>
      <vt:lpstr>Other answers:</vt:lpstr>
      <vt:lpstr>Catheter management with blood stream infections</vt:lpstr>
      <vt:lpstr>Question #10</vt:lpstr>
      <vt:lpstr>Question #10</vt:lpstr>
      <vt:lpstr>Evaluate vertebral osteomyelitis with needle biopsy</vt:lpstr>
      <vt:lpstr>Vertebral osteomyelitis evaluation</vt:lpstr>
      <vt:lpstr>Question #11</vt:lpstr>
      <vt:lpstr>Question #11</vt:lpstr>
      <vt:lpstr>Evaluate the significance of Bacillus in a blood culture</vt:lpstr>
      <vt:lpstr>Question #12</vt:lpstr>
      <vt:lpstr>Question #12</vt:lpstr>
      <vt:lpstr>Recognize Legionella pneumophila as a cause of community-acquired pneumonia</vt:lpstr>
      <vt:lpstr>Legionella PNA/Legionnaires’ disease</vt:lpstr>
      <vt:lpstr>Legionella PNA/Legionnaires’ disease</vt:lpstr>
      <vt:lpstr>Question #13</vt:lpstr>
      <vt:lpstr>Question #13</vt:lpstr>
      <vt:lpstr>Manage vertebral osteomyelitis with epidural abscess</vt:lpstr>
      <vt:lpstr>Question #14</vt:lpstr>
      <vt:lpstr>Question #14</vt:lpstr>
      <vt:lpstr>Manage pulmonary infection with Mycobacterium avium complex</vt:lpstr>
      <vt:lpstr>PowerPoint Presentation</vt:lpstr>
      <vt:lpstr>Question #15</vt:lpstr>
      <vt:lpstr>Question #15</vt:lpstr>
      <vt:lpstr>Diagnose cutaneous infection with rapidly growing mycobacteria</vt:lpstr>
      <vt:lpstr>Question #16</vt:lpstr>
      <vt:lpstr>Question #16</vt:lpstr>
      <vt:lpstr>Treatment of syphilis based on stage</vt:lpstr>
      <vt:lpstr>Clinical manifestations and                     screening</vt:lpstr>
      <vt:lpstr>Syphilis treatment</vt:lpstr>
      <vt:lpstr>Question #17</vt:lpstr>
      <vt:lpstr>Question #17</vt:lpstr>
      <vt:lpstr>Prevent opportunistic infection in a patient with AIDS</vt:lpstr>
      <vt:lpstr>Question #18</vt:lpstr>
      <vt:lpstr>Question #18</vt:lpstr>
      <vt:lpstr>Diagnose EBV-related PTLD</vt:lpstr>
      <vt:lpstr>Question #19</vt:lpstr>
      <vt:lpstr>Question #19</vt:lpstr>
      <vt:lpstr>Treat first episode of severe c. diff infection</vt:lpstr>
      <vt:lpstr>C. diff treatment</vt:lpstr>
      <vt:lpstr>Recurrence</vt:lpstr>
      <vt:lpstr>Question #20</vt:lpstr>
      <vt:lpstr>Question #20</vt:lpstr>
      <vt:lpstr>Treat influenza in a patient at high risk</vt:lpstr>
      <vt:lpstr>IDSA Guidelines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Lise Harper</dc:creator>
  <cp:lastModifiedBy>Lise Harper</cp:lastModifiedBy>
  <cp:revision>9</cp:revision>
  <dcterms:created xsi:type="dcterms:W3CDTF">2025-08-21T15:00:55Z</dcterms:created>
  <dcterms:modified xsi:type="dcterms:W3CDTF">2025-08-26T17:38:58Z</dcterms:modified>
</cp:coreProperties>
</file>