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2"/>
  </p:notesMasterIdLst>
  <p:sldIdLst>
    <p:sldId id="343" r:id="rId2"/>
    <p:sldId id="276" r:id="rId3"/>
    <p:sldId id="262" r:id="rId4"/>
    <p:sldId id="263" r:id="rId5"/>
    <p:sldId id="280" r:id="rId6"/>
    <p:sldId id="364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9" r:id="rId16"/>
    <p:sldId id="361" r:id="rId17"/>
    <p:sldId id="358" r:id="rId18"/>
    <p:sldId id="360" r:id="rId19"/>
    <p:sldId id="278" r:id="rId20"/>
    <p:sldId id="279" r:id="rId21"/>
    <p:sldId id="275" r:id="rId22"/>
    <p:sldId id="261" r:id="rId23"/>
    <p:sldId id="281" r:id="rId24"/>
    <p:sldId id="348" r:id="rId25"/>
    <p:sldId id="282" r:id="rId26"/>
    <p:sldId id="283" r:id="rId27"/>
    <p:sldId id="260" r:id="rId28"/>
    <p:sldId id="264" r:id="rId29"/>
    <p:sldId id="285" r:id="rId30"/>
    <p:sldId id="290" r:id="rId31"/>
    <p:sldId id="291" r:id="rId32"/>
    <p:sldId id="284" r:id="rId33"/>
    <p:sldId id="265" r:id="rId34"/>
    <p:sldId id="266" r:id="rId35"/>
    <p:sldId id="288" r:id="rId36"/>
    <p:sldId id="287" r:id="rId37"/>
    <p:sldId id="289" r:id="rId38"/>
    <p:sldId id="363" r:id="rId39"/>
    <p:sldId id="257" r:id="rId40"/>
    <p:sldId id="286" r:id="rId41"/>
    <p:sldId id="268" r:id="rId42"/>
    <p:sldId id="258" r:id="rId43"/>
    <p:sldId id="269" r:id="rId44"/>
    <p:sldId id="270" r:id="rId45"/>
    <p:sldId id="293" r:id="rId46"/>
    <p:sldId id="292" r:id="rId47"/>
    <p:sldId id="271" r:id="rId48"/>
    <p:sldId id="272" r:id="rId49"/>
    <p:sldId id="273" r:id="rId50"/>
    <p:sldId id="274" r:id="rId51"/>
    <p:sldId id="329" r:id="rId52"/>
    <p:sldId id="330" r:id="rId53"/>
    <p:sldId id="306" r:id="rId54"/>
    <p:sldId id="328" r:id="rId55"/>
    <p:sldId id="307" r:id="rId56"/>
    <p:sldId id="295" r:id="rId57"/>
    <p:sldId id="294" r:id="rId58"/>
    <p:sldId id="296" r:id="rId59"/>
    <p:sldId id="331" r:id="rId60"/>
    <p:sldId id="332" r:id="rId61"/>
    <p:sldId id="333" r:id="rId62"/>
    <p:sldId id="334" r:id="rId63"/>
    <p:sldId id="335" r:id="rId64"/>
    <p:sldId id="336" r:id="rId65"/>
    <p:sldId id="337" r:id="rId66"/>
    <p:sldId id="338" r:id="rId67"/>
    <p:sldId id="339" r:id="rId68"/>
    <p:sldId id="340" r:id="rId69"/>
    <p:sldId id="341" r:id="rId70"/>
    <p:sldId id="342" r:id="rId7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51"/>
    <p:restoredTop sz="94720"/>
  </p:normalViewPr>
  <p:slideViewPr>
    <p:cSldViewPr snapToGrid="0">
      <p:cViewPr>
        <p:scale>
          <a:sx n="70" d="100"/>
          <a:sy n="70" d="100"/>
        </p:scale>
        <p:origin x="632" y="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C660A-F209-B149-B49E-41AAAAC9493F}" type="datetimeFigureOut">
              <a:rPr lang="en-US" smtClean="0"/>
              <a:t>1/10/23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6AD8B-DAD1-2341-B807-DE438FE70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1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9086939/#ioi220022r4" TargetMode="External"/><Relationship Id="rId7" Type="http://schemas.openxmlformats.org/officeDocument/2006/relationships/hyperlink" Target="https://www.ncbi.nlm.nih.gov/pmc/articles/PMC9086939/figure/ioi220022f2/" TargetMode="External"/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ncbi.nlm.nih.gov/pmc/articles/PMC9086939/#ioi220022r25" TargetMode="External"/><Relationship Id="rId5" Type="http://schemas.openxmlformats.org/officeDocument/2006/relationships/hyperlink" Target="https://www.ncbi.nlm.nih.gov/pmc/articles/PMC9086939/#ioi220022r24" TargetMode="External"/><Relationship Id="rId4" Type="http://schemas.openxmlformats.org/officeDocument/2006/relationships/hyperlink" Target="https://www.ncbi.nlm.nih.gov/pmc/articles/PMC9086939/#ioi220022r26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E352AA4-EDD1-4D06-5C90-60214347D8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DCE787-4B3C-4F1A-B711-3BFED316702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949E59AE-AAD9-22ED-A38B-F88B656164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440177DC-83E7-E824-06D2-9687DF0C1C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Figure A: A conventional angiogram of the right renal artery demonstrates a beaded appearance of the mid-right renal artery (arrow) with multiple focal areas of stenoses. By comparison, the intrarenal arteries have a normal appearance. Figure B: The corresponding flow sensitive magnetic resonance image also demonstrates multiple stenoses in the mid-right renal artery; these features are consistent with the medial form of fibromuscular dysplasia.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67F584-6B2D-6E17-EF0D-D740AB3D06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B7B4F-602C-4249-83F3-42E9078B80A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8662413E-7CE2-37C1-9F0E-2F720E2E70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DBF934FB-A343-7516-B837-F3C7F1095E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Cambria" panose="02040503050406030204" pitchFamily="18" charset="0"/>
              </a:rPr>
              <a:t>C: target SBP less than 130 vs 150/140 (STEP</a:t>
            </a:r>
            <a:r>
              <a:rPr lang="en-US" b="0" i="0" u="sng" baseline="30000" dirty="0">
                <a:solidFill>
                  <a:srgbClr val="376FAA"/>
                </a:solidFill>
                <a:effectLst/>
                <a:latin typeface="Cambria" panose="02040503050406030204" pitchFamily="18" charset="0"/>
                <a:hlinkClick r:id="rId3"/>
              </a:rPr>
              <a:t>4</a:t>
            </a:r>
            <a:r>
              <a:rPr lang="en-US" b="0" i="0" dirty="0">
                <a:solidFill>
                  <a:srgbClr val="333333"/>
                </a:solidFill>
                <a:effectLst/>
                <a:latin typeface="Cambria" panose="02040503050406030204" pitchFamily="18" charset="0"/>
              </a:rPr>
              <a:t> and Cardio-Sis</a:t>
            </a:r>
            <a:r>
              <a:rPr lang="en-US" b="0" i="0" u="sng" baseline="30000" dirty="0">
                <a:solidFill>
                  <a:srgbClr val="376FAA"/>
                </a:solidFill>
                <a:effectLst/>
                <a:latin typeface="Cambria" panose="02040503050406030204" pitchFamily="18" charset="0"/>
                <a:hlinkClick r:id="rId4"/>
              </a:rPr>
              <a:t>26</a:t>
            </a:r>
            <a:r>
              <a:rPr lang="en-US" b="0" i="0" dirty="0">
                <a:solidFill>
                  <a:srgbClr val="333333"/>
                </a:solidFill>
                <a:effectLst/>
                <a:latin typeface="Cambria" panose="02040503050406030204" pitchFamily="18" charset="0"/>
              </a:rPr>
              <a:t> studies) 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(HR, 0.69; 95% CI, 0.57-0.84; </a:t>
            </a:r>
            <a:r>
              <a:rPr lang="en-US" sz="1200" b="0" i="1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P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 &lt; .001)</a:t>
            </a:r>
          </a:p>
          <a:p>
            <a:r>
              <a:rPr lang="en-US" sz="1200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D: target SBP less than 120 vs 140 </a:t>
            </a:r>
            <a:r>
              <a:rPr lang="en-US" b="0" i="0" dirty="0">
                <a:solidFill>
                  <a:srgbClr val="333333"/>
                </a:solidFill>
                <a:effectLst/>
                <a:latin typeface="Cambria" panose="02040503050406030204" pitchFamily="18" charset="0"/>
              </a:rPr>
              <a:t>(SPRINT</a:t>
            </a:r>
            <a:r>
              <a:rPr lang="en-US" b="0" i="0" u="sng" baseline="30000" dirty="0">
                <a:solidFill>
                  <a:srgbClr val="376FAA"/>
                </a:solidFill>
                <a:effectLst/>
                <a:latin typeface="Cambria" panose="02040503050406030204" pitchFamily="18" charset="0"/>
                <a:hlinkClick r:id="rId5"/>
              </a:rPr>
              <a:t>24</a:t>
            </a:r>
            <a:r>
              <a:rPr lang="en-US" b="0" i="0" dirty="0">
                <a:solidFill>
                  <a:srgbClr val="333333"/>
                </a:solidFill>
                <a:effectLst/>
                <a:latin typeface="Cambria" panose="02040503050406030204" pitchFamily="18" charset="0"/>
              </a:rPr>
              <a:t> and ACCORD BP</a:t>
            </a:r>
            <a:r>
              <a:rPr lang="en-US" b="0" i="0" u="sng" baseline="30000" dirty="0">
                <a:solidFill>
                  <a:srgbClr val="376FAA"/>
                </a:solidFill>
                <a:effectLst/>
                <a:latin typeface="Cambria" panose="02040503050406030204" pitchFamily="18" charset="0"/>
                <a:hlinkClick r:id="rId6"/>
              </a:rPr>
              <a:t>25</a:t>
            </a:r>
            <a:r>
              <a:rPr lang="en-US" b="0" i="0" dirty="0">
                <a:solidFill>
                  <a:srgbClr val="333333"/>
                </a:solidFill>
                <a:effectLst/>
                <a:latin typeface="Cambria" panose="02040503050406030204" pitchFamily="18" charset="0"/>
              </a:rPr>
              <a:t> studies)  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(HR, 0.82; 95% CI, 0.71-0.94; </a:t>
            </a:r>
            <a:r>
              <a:rPr lang="en-US" sz="1200" b="0" i="1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P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 = .005) (</a:t>
            </a:r>
            <a:r>
              <a:rPr lang="en-US" sz="1200" b="0" i="0" u="sng" dirty="0">
                <a:solidFill>
                  <a:srgbClr val="376FAA"/>
                </a:solidFill>
                <a:effectLst/>
                <a:latin typeface="Cambria" panose="02040503050406030204" pitchFamily="18" charset="0"/>
                <a:hlinkClick r:id="rId7"/>
              </a:rPr>
              <a:t>Figure 2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D).</a:t>
            </a:r>
          </a:p>
          <a:p>
            <a:r>
              <a:rPr lang="en-US" sz="1200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(hazard ratio, 0.79; 95% CI, 0.71-0.88; </a:t>
            </a:r>
            <a:r>
              <a:rPr lang="en-US" sz="1200" b="0" i="1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P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 &lt; .001). </a:t>
            </a:r>
          </a:p>
          <a:p>
            <a:r>
              <a:rPr lang="en-US" sz="1200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On average, 9.1 (95% CI, 4.0-20.6) months were needed to prevent 1 MACE per 500 patients with the intensive BP treatment (absolute risk reduction [ARR], 0.002). Likewise, 19.1 (95% CI, 10.9-34.2) and 34.4 (95% CI, 22.7-59.8) months were estimated to avoid 1 MACE per 200 (ARR, 0.005) and 100 (ARR, 0.01) patients, respectively.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16AD8B-DAD1-2341-B807-DE438FE7003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1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7E0DC-C8BD-FF1E-34B8-FF8104D2B0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2BF950-C535-CD1E-F87D-E0EDBF2D2A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B1142-BE38-82F4-B48B-ED75ADD11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9F82-AA44-D44C-9032-6DD4B71E00F8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3967D-7816-6F09-B92F-4A67FB389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92448-2D22-52A4-7FEF-A2B2CBCEB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5CBF-23EF-F643-8B1B-99CFB6FD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3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3D69C-3C55-E2C7-723C-2145B73D3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E1B911-2079-63D4-4215-4D541B4D5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0809D-9483-7690-C642-D91308091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9F82-AA44-D44C-9032-6DD4B71E00F8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33BE1-4B93-576B-03D3-0627A7C3E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18511-32EC-3C85-1EFE-727D25209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5CBF-23EF-F643-8B1B-99CFB6FD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8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1A2938-EE42-A387-A760-564F432433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61BC28-3FEE-4CF3-D1A0-F1A390F38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D4F5E-EA38-E457-7209-744897686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9F82-AA44-D44C-9032-6DD4B71E00F8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F5682-1A6B-BA48-D3F9-51879563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2FBA7-7018-7EA3-67B2-338B0E978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5CBF-23EF-F643-8B1B-99CFB6FD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12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88E06-09D9-4255-909D-17F582379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79828-4443-4F32-AE0F-666DD5269FF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D3AD8-0EF2-4E01-8A40-A25BBF659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98DE0-214A-4FAE-A444-CAAD6F05B9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EDE83-8B31-4DE2-AE50-E0916AE4F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4E8BF-CB8C-45A3-8FE9-8B4AC4F8A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A5F1434-80A5-4317-A7B7-40AE7CD144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08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7CBC7-054B-0404-D8A8-198516DEC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A81EF-F448-6532-0107-9E37CC35E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37366-0A89-8A4D-7171-BF91FF9CB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9F82-AA44-D44C-9032-6DD4B71E00F8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67591-3B5E-ACCB-483C-4CD3D1734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C7DAF-DCA4-06E1-BA8B-7C77595E0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5CBF-23EF-F643-8B1B-99CFB6FD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2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DE76-87A0-F104-E62F-160E78249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490C7-B981-A012-55FA-BD7A15814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F6F7F-315B-846E-A687-18B748BAD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9F82-AA44-D44C-9032-6DD4B71E00F8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73E1E-5442-A0FC-8A42-CE8BE48A7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0F5A8-7363-30CB-9689-4D4402338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5CBF-23EF-F643-8B1B-99CFB6FD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1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2A65-1320-DF6D-563C-C227422BB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97F60-E61C-24F9-C60B-666011F25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1A803-B459-5214-FA2D-91FB6A388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8EAAD-46EE-4142-9023-40B0D186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9F82-AA44-D44C-9032-6DD4B71E00F8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2BB112-BCE3-4323-CFB0-2A2672B69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EC4AA-F7AF-F38E-597B-B93B73E4D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5CBF-23EF-F643-8B1B-99CFB6FD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2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6E367-95A6-0BC4-5AA9-4A7DE2586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C18D26-3E98-A92B-B79A-1DBDD93B4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5C5EF3-6895-9AAC-0929-198E5D3740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858BB5-4C31-E58F-137D-3327F969D8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4D7610-86B9-7106-2440-5ADC9044FA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ED870D-2B34-2CDE-14EC-F800295E0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9F82-AA44-D44C-9032-6DD4B71E00F8}" type="datetimeFigureOut">
              <a:rPr lang="en-US" smtClean="0"/>
              <a:t>1/10/23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EF951D-E69E-1F6C-E3C3-66A37EA77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52AD9A-3D66-F01F-E45E-F7FF3BD6D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5CBF-23EF-F643-8B1B-99CFB6FD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2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42535-703D-96CA-B7B6-604980F21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544053-CD1C-4A9B-BACA-2BCA61EC0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9F82-AA44-D44C-9032-6DD4B71E00F8}" type="datetimeFigureOut">
              <a:rPr lang="en-US" smtClean="0"/>
              <a:t>1/10/23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0D2610-5E34-525A-5DCC-5F099167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03BC0A-3D0F-66C6-1A01-849E3AC1D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5CBF-23EF-F643-8B1B-99CFB6FD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6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186CCB-EAB1-D850-8981-23AF0AC4D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9F82-AA44-D44C-9032-6DD4B71E00F8}" type="datetimeFigureOut">
              <a:rPr lang="en-US" smtClean="0"/>
              <a:t>1/10/23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884079-5A5A-44EA-CC7D-5F6D3E894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35A01-D146-6830-D823-33F8626E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5CBF-23EF-F643-8B1B-99CFB6FD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0DB98-8E6A-0F12-8E38-8F1AB22EE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73415-27ED-0915-2F58-9E52CE76C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42178-5530-C3AF-C39C-63E3E506B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67297-9F94-D1B2-63F2-9583EF6A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9F82-AA44-D44C-9032-6DD4B71E00F8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09D095-2577-B999-4B44-33C7861B9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50FD1-8D2C-3363-C8B1-91A811781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5CBF-23EF-F643-8B1B-99CFB6FD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2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4CD71-464C-1F22-053B-72F735A70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A51DB4-F47D-7FBF-29AF-7F65BDFA8F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07B675-8269-157D-50A6-AE7DE33D6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AEB0E-DB43-1186-DFE4-2E7D14094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9F82-AA44-D44C-9032-6DD4B71E00F8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649B8-E235-BBF4-572F-A9BBA2FF7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83DDB-C552-A327-0E63-A53244DC9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5CBF-23EF-F643-8B1B-99CFB6FD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3AD4B8-F4E4-7155-BA46-50B3518E6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11FDD-6722-F875-6581-E28DC6153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B8F5A-24B8-63C3-A554-E10457F667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F9F82-AA44-D44C-9032-6DD4B71E00F8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24473-7102-DA6A-62FE-AD5779354C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B2AD3-369E-C3B3-D339-D542EBDFC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B5CBF-23EF-F643-8B1B-99CFB6FD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43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9C56A-B2D7-5EC9-4AB9-AC63EC8F6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9553"/>
            <a:ext cx="9144000" cy="136937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HYPERTENSION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5879DFB-1D95-302E-23D5-43ABC747B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 fontScale="77500" lnSpcReduction="20000"/>
          </a:bodyPr>
          <a:lstStyle/>
          <a:p>
            <a:r>
              <a:rPr lang="en-US" sz="2900" dirty="0">
                <a:solidFill>
                  <a:srgbClr val="FFFF00"/>
                </a:solidFill>
              </a:rPr>
              <a:t>Academic Half Day</a:t>
            </a:r>
          </a:p>
          <a:p>
            <a:r>
              <a:rPr lang="en-US" sz="2900" dirty="0">
                <a:solidFill>
                  <a:srgbClr val="FFFF00"/>
                </a:solidFill>
              </a:rPr>
              <a:t>January 10, 2023</a:t>
            </a:r>
          </a:p>
          <a:p>
            <a:endParaRPr lang="en-US" dirty="0"/>
          </a:p>
          <a:p>
            <a:r>
              <a:rPr lang="en-US" sz="2500" dirty="0">
                <a:solidFill>
                  <a:schemeClr val="bg1"/>
                </a:solidFill>
              </a:rPr>
              <a:t>Katharine Dahl, MD</a:t>
            </a:r>
          </a:p>
          <a:p>
            <a:r>
              <a:rPr lang="en-US" sz="2500" dirty="0">
                <a:solidFill>
                  <a:schemeClr val="bg1"/>
                </a:solidFill>
              </a:rPr>
              <a:t>Arizona Kidney Disease &amp; Hypertension Center</a:t>
            </a:r>
          </a:p>
          <a:p>
            <a:r>
              <a:rPr lang="en-US" sz="2500" dirty="0">
                <a:solidFill>
                  <a:schemeClr val="bg1"/>
                </a:solidFill>
              </a:rPr>
              <a:t>kdahl1@arizona.edu</a:t>
            </a:r>
          </a:p>
        </p:txBody>
      </p:sp>
    </p:spTree>
    <p:extLst>
      <p:ext uri="{BB962C8B-B14F-4D97-AF65-F5344CB8AC3E}">
        <p14:creationId xmlns:p14="http://schemas.microsoft.com/office/powerpoint/2010/main" val="2874425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BBF6BA3-6052-11D2-4406-F931C84074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C000"/>
                </a:solidFill>
              </a:rPr>
              <a:t>Secondary Hypertension: Classification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838B9B9-B1C5-B842-1936-C90D9763B24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Renal disease</a:t>
            </a:r>
          </a:p>
          <a:p>
            <a:pPr>
              <a:lnSpc>
                <a:spcPct val="90000"/>
              </a:lnSpc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Renovascular HTN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Fibromuscular disease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Atherosclerotic disease</a:t>
            </a:r>
          </a:p>
          <a:p>
            <a:pPr>
              <a:lnSpc>
                <a:spcPct val="90000"/>
              </a:lnSpc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B65FE678-A7D3-E0E1-17D0-B10D4B74F17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600200"/>
            <a:ext cx="4038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Endocrine causes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Adrenal cortex	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Primary aldosteronism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Pseudoaldosteronism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Cushing’s syndrome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Adrenal medulla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Pheochromocytoma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Pituitary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Cushing’s disease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Acromegaly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Thyroid (hypo/hyper)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Renin secreting tumors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45CF904-357D-4293-F51B-21C500F78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err="1">
                <a:solidFill>
                  <a:srgbClr val="FFC000"/>
                </a:solidFill>
              </a:rPr>
              <a:t>Hyperaldosteronism:diagnosis</a:t>
            </a:r>
            <a:endParaRPr lang="en-US" altLang="en-US" dirty="0">
              <a:solidFill>
                <a:srgbClr val="FFC000"/>
              </a:solidFill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821065D-7AD4-2F78-1D0E-7568D516FF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9906000" cy="4267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Increased aldosterone-renin ratio (ARR)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chemeClr val="bg1"/>
                </a:solidFill>
              </a:rPr>
              <a:t>PAC/PRA of &gt; 30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			AND</a:t>
            </a:r>
          </a:p>
          <a:p>
            <a:pPr marL="914400" lvl="2" indent="0"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PAC &gt;20ng/dl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(can try to suppress aldosterone with volume expansion – i.e. 2L NS over 4hrs, or NaCl tabs 10g/day x 3 days)</a:t>
            </a:r>
          </a:p>
          <a:p>
            <a:pPr>
              <a:lnSpc>
                <a:spcPct val="90000"/>
              </a:lnSpc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Sensitivity and specificity of 90% for diagnosis of hyperaldosteronism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Confirm with 24hr urine aldosterone &gt;12mcg/day</a:t>
            </a:r>
          </a:p>
          <a:p>
            <a:pPr>
              <a:lnSpc>
                <a:spcPct val="90000"/>
              </a:lnSpc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D390CF54-557B-6409-2714-73EA226DD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867400"/>
            <a:ext cx="815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>
                <a:solidFill>
                  <a:schemeClr val="bg1"/>
                </a:solidFill>
              </a:rPr>
              <a:t>Weinberger MH; Fineberg NS Arch Intern Med 1993 Sep 27;153(18):2125-9.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01A3AB5-675D-C199-FF6C-E24A06AB87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dirty="0">
                <a:solidFill>
                  <a:srgbClr val="FFC000"/>
                </a:solidFill>
              </a:rPr>
              <a:t>Hyperaldosteronism: workup/treatment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2AA577F-F50C-0532-C14F-D77E0A4E7C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2672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CT scan with thin cuts through adrenal glands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If unilateral adenoma in patient &lt; 40 </a:t>
            </a:r>
            <a:r>
              <a:rPr lang="en-US" altLang="en-US" dirty="0" err="1">
                <a:solidFill>
                  <a:schemeClr val="bg1"/>
                </a:solidFill>
              </a:rPr>
              <a:t>yrs</a:t>
            </a:r>
            <a:r>
              <a:rPr lang="en-US" altLang="en-US" dirty="0">
                <a:solidFill>
                  <a:schemeClr val="bg1"/>
                </a:solidFill>
              </a:rPr>
              <a:t> old with hyperaldosteronism – surgical removal of adenoma indicated.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If &gt; 40 </a:t>
            </a:r>
            <a:r>
              <a:rPr lang="en-US" altLang="en-US" dirty="0" err="1">
                <a:solidFill>
                  <a:schemeClr val="bg1"/>
                </a:solidFill>
              </a:rPr>
              <a:t>yrs</a:t>
            </a:r>
            <a:r>
              <a:rPr lang="en-US" altLang="en-US" dirty="0">
                <a:solidFill>
                  <a:schemeClr val="bg1"/>
                </a:solidFill>
              </a:rPr>
              <a:t> old, more likely to have bilateral adrenal hyperplasia, </a:t>
            </a:r>
            <a:r>
              <a:rPr lang="en-US" altLang="en-US" dirty="0">
                <a:solidFill>
                  <a:schemeClr val="bg1"/>
                </a:solidFill>
                <a:cs typeface="Arial" panose="020B0604020202020204" pitchFamily="34" charset="0"/>
              </a:rPr>
              <a:t>→ </a:t>
            </a:r>
            <a:r>
              <a:rPr lang="en-US" altLang="en-US" dirty="0">
                <a:solidFill>
                  <a:schemeClr val="bg1"/>
                </a:solidFill>
              </a:rPr>
              <a:t>adrenal vein sampling to document unilateral secretion prior to surgery.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60-70% cure rate with </a:t>
            </a:r>
            <a:r>
              <a:rPr lang="en-US" altLang="en-US" dirty="0" err="1">
                <a:solidFill>
                  <a:schemeClr val="bg1"/>
                </a:solidFill>
              </a:rPr>
              <a:t>laproscopic</a:t>
            </a:r>
            <a:r>
              <a:rPr lang="en-US" altLang="en-US" dirty="0">
                <a:solidFill>
                  <a:schemeClr val="bg1"/>
                </a:solidFill>
              </a:rPr>
              <a:t> removal of adrenal gland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07D1593-9CE9-C902-90D3-746513E578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dirty="0">
                <a:solidFill>
                  <a:srgbClr val="FFC000"/>
                </a:solidFill>
              </a:rPr>
              <a:t>Renovascular Hypertension: </a:t>
            </a:r>
            <a:br>
              <a:rPr lang="en-US" altLang="en-US" sz="4000" dirty="0">
                <a:solidFill>
                  <a:srgbClr val="FFC000"/>
                </a:solidFill>
              </a:rPr>
            </a:br>
            <a:r>
              <a:rPr lang="en-US" altLang="en-US" sz="4000" dirty="0">
                <a:solidFill>
                  <a:srgbClr val="FFC000"/>
                </a:solidFill>
              </a:rPr>
              <a:t>clinical features</a:t>
            </a:r>
          </a:p>
        </p:txBody>
      </p:sp>
      <p:graphicFrame>
        <p:nvGraphicFramePr>
          <p:cNvPr id="32830" name="Group 62">
            <a:extLst>
              <a:ext uri="{FF2B5EF4-FFF2-40B4-BE49-F238E27FC236}">
                <a16:creationId xmlns:a16="http://schemas.microsoft.com/office/drawing/2014/main" id="{1D031061-5A2B-C18D-468E-CA9D0D2B4AB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458200" cy="4525967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443663956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657765068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222930799"/>
                    </a:ext>
                  </a:extLst>
                </a:gridCol>
              </a:tblGrid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</a:rPr>
                        <a:t>Clinical features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</a:rPr>
                        <a:t>Essential HTN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</a:rPr>
                        <a:t>Renovascular HTN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2169986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Duration &lt; 1 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150723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Age of onset &gt; 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523582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Family Hx of HTN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85218"/>
                  </a:ext>
                </a:extLst>
              </a:tr>
              <a:tr h="454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Grade 3-4 retinopathy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539794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Abdominal bruit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3663655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BUN &gt;20mg/L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8419153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Potassium &lt;3.4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442226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Urinary casts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2550691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Proteinuria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624402"/>
                  </a:ext>
                </a:extLst>
              </a:tr>
            </a:tbl>
          </a:graphicData>
        </a:graphic>
      </p:graphicFrame>
      <p:sp>
        <p:nvSpPr>
          <p:cNvPr id="32831" name="Text Box 63">
            <a:extLst>
              <a:ext uri="{FF2B5EF4-FFF2-40B4-BE49-F238E27FC236}">
                <a16:creationId xmlns:a16="http://schemas.microsoft.com/office/drawing/2014/main" id="{CC6E1360-E5C5-CF03-7C32-135E12BF4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553201"/>
            <a:ext cx="8915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>
                <a:solidFill>
                  <a:schemeClr val="bg1"/>
                </a:solidFill>
              </a:rPr>
              <a:t>Simon N, et al. </a:t>
            </a:r>
            <a:r>
              <a:rPr lang="en-US" altLang="en-US" sz="1000" i="1">
                <a:solidFill>
                  <a:schemeClr val="bg1"/>
                </a:solidFill>
              </a:rPr>
              <a:t>JAMA.</a:t>
            </a:r>
            <a:r>
              <a:rPr lang="en-US" altLang="en-US" sz="1000">
                <a:solidFill>
                  <a:schemeClr val="bg1"/>
                </a:solidFill>
              </a:rPr>
              <a:t> 1972;220:1209-18.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873B000-E18E-6D6D-621B-335B05C7AD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rgbClr val="FFC000"/>
                </a:solidFill>
              </a:rPr>
              <a:t>Renovascular Hypertension: diagnosis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E84C96A-885A-A166-35C9-EECC4E3679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2672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Gold standard: angiography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MRA less invasive but risk of nephrogenic systemic fibrosis if GFR &lt;30 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Renal artery dopplers less sensitive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Risks associated with renal artery revascularization (bleeding, vessel dissection, branch occlusion, </a:t>
            </a:r>
            <a:r>
              <a:rPr lang="en-US" altLang="en-US" dirty="0" err="1">
                <a:solidFill>
                  <a:schemeClr val="bg1"/>
                </a:solidFill>
              </a:rPr>
              <a:t>atheroembolic</a:t>
            </a:r>
            <a:r>
              <a:rPr lang="en-US" altLang="en-US" dirty="0">
                <a:solidFill>
                  <a:schemeClr val="bg1"/>
                </a:solidFill>
              </a:rPr>
              <a:t> renal failure, MI, CVA, contrast nephropathy) make establishing diagnosis important.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64CD7489-9F4E-64E0-682D-60EA178E2C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dirty="0">
                <a:solidFill>
                  <a:srgbClr val="FFC000"/>
                </a:solidFill>
              </a:rPr>
              <a:t>Renovascular Hypertension: </a:t>
            </a:r>
            <a:br>
              <a:rPr lang="en-US" altLang="en-US" sz="4000" dirty="0">
                <a:solidFill>
                  <a:srgbClr val="FFC000"/>
                </a:solidFill>
              </a:rPr>
            </a:br>
            <a:r>
              <a:rPr lang="en-US" altLang="en-US" sz="3600" dirty="0">
                <a:solidFill>
                  <a:srgbClr val="FFC000"/>
                </a:solidFill>
              </a:rPr>
              <a:t>Fibromuscular dysplasia - diagnosis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7D60F1F-9ADE-F26C-12CC-16CD74E73A1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Young women &lt;50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Affects carotid arteries (30%) and renal arteries (60%)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Pathogenesis unclear ?hormonal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HTN, TIA, Stroke</a:t>
            </a:r>
          </a:p>
        </p:txBody>
      </p:sp>
      <p:pic>
        <p:nvPicPr>
          <p:cNvPr id="45061" name="Picture 5">
            <a:extLst>
              <a:ext uri="{FF2B5EF4-FFF2-40B4-BE49-F238E27FC236}">
                <a16:creationId xmlns:a16="http://schemas.microsoft.com/office/drawing/2014/main" id="{CF1A129A-B4A4-B518-BC1D-D4245521FB5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38938" y="1771650"/>
            <a:ext cx="3471862" cy="4629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47A464F-1901-19C2-DAD3-3F980B675E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dirty="0">
                <a:solidFill>
                  <a:srgbClr val="FFC000"/>
                </a:solidFill>
              </a:rPr>
              <a:t>Renovascular Hypertension: </a:t>
            </a:r>
            <a:br>
              <a:rPr lang="en-US" altLang="en-US" sz="4000" dirty="0">
                <a:solidFill>
                  <a:srgbClr val="FFC000"/>
                </a:solidFill>
              </a:rPr>
            </a:br>
            <a:r>
              <a:rPr lang="en-US" altLang="en-US" sz="3600" dirty="0">
                <a:solidFill>
                  <a:srgbClr val="FFC000"/>
                </a:solidFill>
              </a:rPr>
              <a:t>Fibromuscular dysplasia - treatment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5F6948A-180B-AEE4-A982-1406CF1C7D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Young patients with fibromuscular dysplasia with HTN should be revascularized.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Angioplasty successful, stent not needed.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Surgery if angioplasty unsuccessful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Need future monitoring with renal artery dopplers to monitor for recurrence/progression.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0B58FD5-4007-95D4-1936-E79EA2DD99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229600" cy="1143000"/>
          </a:xfrm>
        </p:spPr>
        <p:txBody>
          <a:bodyPr/>
          <a:lstStyle/>
          <a:p>
            <a:pPr algn="ctr"/>
            <a:r>
              <a:rPr lang="en-US" altLang="en-US" sz="4000" dirty="0">
                <a:solidFill>
                  <a:srgbClr val="FFC000"/>
                </a:solidFill>
              </a:rPr>
              <a:t>Renovascular Hypertension: </a:t>
            </a:r>
            <a:r>
              <a:rPr lang="en-US" altLang="en-US" sz="3600" dirty="0">
                <a:solidFill>
                  <a:srgbClr val="FFC000"/>
                </a:solidFill>
              </a:rPr>
              <a:t>Atherosclerotic RAS - treatment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7863C6A-517F-C990-E5E5-0FE626FB93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2057400"/>
            <a:ext cx="8229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Less clear whether or not revascularization will be helpful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Coexistent essential HTN confounds diagnosis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Angioplasty improves BP control in only 30%-50% of patients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Renal function improves in 25%-29%, but deteriorates in 19-25%(</a:t>
            </a:r>
            <a:r>
              <a:rPr lang="en-US" altLang="en-US" dirty="0" err="1">
                <a:solidFill>
                  <a:schemeClr val="bg1"/>
                </a:solidFill>
              </a:rPr>
              <a:t>artheroemboli</a:t>
            </a:r>
            <a:r>
              <a:rPr lang="en-US" altLang="en-US" dirty="0">
                <a:solidFill>
                  <a:schemeClr val="bg1"/>
                </a:solidFill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Antihypertensive therapy effectively controls BP in many patients with renovascular hypertension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7D4CBB2B-45BB-6700-D1E0-D9CE4A7D9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6172201"/>
            <a:ext cx="762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>
                <a:solidFill>
                  <a:schemeClr val="bg1"/>
                </a:solidFill>
              </a:rPr>
              <a:t>Van Jaarsveld BC, et al. NEJM 2000 Apr 6;342:1007-14.   Plouin PF et al. Hypertension 1998 Mar;31:823-9. Webster J et al. J Hum Hypertens. 1998 May;12:329-35.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C707682-F9D4-ABFA-6089-9C22C32E9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000" dirty="0">
                <a:solidFill>
                  <a:srgbClr val="FFC000"/>
                </a:solidFill>
              </a:rPr>
              <a:t>Features of Improvement in BP and Renal function after Revascularization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82A54DE-E855-3972-B3D6-23E2459718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2057400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</a:rPr>
              <a:t>Sudden acceleration of HTN or renal failure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</a:rPr>
              <a:t>Size discrepancy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Renal resistive index &lt;0.8 on ultrasound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</a:rPr>
              <a:t>(RI = peak syst velocity – end diastolic velocity/peak syst velocity)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Decrease in GFR on radionucleotide scanning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</a:rPr>
              <a:t>Increase in creatinine after ACE inhibitor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Lateralization of renin secretion on renal vein renin sampling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</a:rPr>
              <a:t>Increased gradient across stenosis at time of angiogram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C000"/>
                </a:solidFill>
              </a:rPr>
              <a:t>Secondary HTN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How frequently can secondary causes of hypertension be found in patients?</a:t>
            </a:r>
          </a:p>
          <a:p>
            <a:pPr marL="1200150" lvl="1" indent="-742950"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10% of the time</a:t>
            </a:r>
          </a:p>
          <a:p>
            <a:pPr marL="1200150" lvl="1" indent="-742950"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30%</a:t>
            </a:r>
          </a:p>
          <a:p>
            <a:pPr marL="1200150" lvl="1" indent="-742950"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50%</a:t>
            </a:r>
          </a:p>
          <a:p>
            <a:pPr marL="1200150" lvl="1" indent="-742950"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2696811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C000"/>
                </a:solidFill>
              </a:rPr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5296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Define hypertension, white-coat hypertension, masked hypertension. </a:t>
            </a:r>
          </a:p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Describe which patients should be evaluated for secondary hypertension and how to diagnose the most common secondary causes.</a:t>
            </a:r>
          </a:p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Identify the BP targets for patients with various risk factors and different ages.</a:t>
            </a:r>
          </a:p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Decide which antihypertensive medications are the most effective for patients with certain medical problems.</a:t>
            </a:r>
          </a:p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Define hypertensive urgency and emergency and treatment goals.</a:t>
            </a:r>
          </a:p>
          <a:p>
            <a:pPr marL="514350" indent="-514350">
              <a:buAutoNum type="arabicPeriod"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028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How frequently can secondary causes of hypertension be found in patients?</a:t>
            </a:r>
          </a:p>
          <a:p>
            <a:pPr marL="1200150" lvl="1" indent="-742950">
              <a:buAutoNum type="alphaUcPeriod"/>
            </a:pPr>
            <a:r>
              <a:rPr lang="en-US" sz="3600" dirty="0">
                <a:solidFill>
                  <a:srgbClr val="66FF33"/>
                </a:solidFill>
              </a:rPr>
              <a:t>10% of the time</a:t>
            </a:r>
          </a:p>
          <a:p>
            <a:pPr marL="1200150" lvl="1" indent="-742950"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30%</a:t>
            </a:r>
          </a:p>
          <a:p>
            <a:pPr marL="1200150" lvl="1" indent="-742950"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50%</a:t>
            </a:r>
          </a:p>
          <a:p>
            <a:pPr marL="1200150" lvl="1" indent="-742950"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3033988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B8C999B-F997-4747-AF34-A9690702B6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66"/>
                </a:solidFill>
              </a:rPr>
              <a:t>Major Causes of Hypertension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CDFF87E-7C76-417B-AB3F-34CCECAB3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Essential				90%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Renal disease			3%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Renovascular disease		2%</a:t>
            </a:r>
            <a:r>
              <a:rPr lang="en-US" altLang="en-US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Birth control pills			2%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Primary aldosteronism		2%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Coarctation of the aorta	0.2%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Pheochromocytoma		0.1%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All others				0.5%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CCFFB07F-CCA3-4C5B-B891-CF178A553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6324600"/>
            <a:ext cx="8534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>
                <a:solidFill>
                  <a:schemeClr val="bg1"/>
                </a:solidFill>
              </a:rPr>
              <a:t>Johnson RJ, Feehally J ed. Comprehensive Clinical Nephrology 2</a:t>
            </a:r>
            <a:r>
              <a:rPr lang="en-US" altLang="en-US" sz="900" baseline="30000">
                <a:solidFill>
                  <a:schemeClr val="bg1"/>
                </a:solidFill>
              </a:rPr>
              <a:t>nd</a:t>
            </a:r>
            <a:r>
              <a:rPr lang="en-US" altLang="en-US" sz="900">
                <a:solidFill>
                  <a:schemeClr val="bg1"/>
                </a:solidFill>
              </a:rPr>
              <a:t> ed. 2003.</a:t>
            </a:r>
            <a:endParaRPr lang="en-US" altLang="en-US" sz="1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071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Classification and Treatment of HTN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A 57-year-old woman comes to the office for evaluation.  Her CV risk  is &lt;10%.  She has no medical problems.  Her BP is 132/70.  Classify and recommend treatment for her hypertension.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Elevated blood pressure – lifestyle modification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Stage 1 hypertension - lifestyle modification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Stage 1 hypertension – lifestyle modification and drugs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Stage 2 hypertension – lifestyle modification and drugs</a:t>
            </a:r>
          </a:p>
        </p:txBody>
      </p:sp>
    </p:spTree>
    <p:extLst>
      <p:ext uri="{BB962C8B-B14F-4D97-AF65-F5344CB8AC3E}">
        <p14:creationId xmlns:p14="http://schemas.microsoft.com/office/powerpoint/2010/main" val="2217242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Classification and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A 57 year old woman comes to the office for evaluation.  Her CV risk  is &lt;10%.  She has no medical problems.  Her BP is 132/70.  Classify and recommend treatment for her hypertension.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Elevated blood pressure – lifestyle modification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rgbClr val="66FF33"/>
                </a:solidFill>
              </a:rPr>
              <a:t>Stage 1 hypertension - lifestyle modification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Stage 1 hypertension – lifestyle modification and drugs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Stage 2 hypertension – lifestyle modification and drugs</a:t>
            </a:r>
          </a:p>
        </p:txBody>
      </p:sp>
    </p:spTree>
    <p:extLst>
      <p:ext uri="{BB962C8B-B14F-4D97-AF65-F5344CB8AC3E}">
        <p14:creationId xmlns:p14="http://schemas.microsoft.com/office/powerpoint/2010/main" val="1199176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Treatment of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ACC/AHA: if 10 year CV risk &lt;10%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	Elevated BP: 120-129/80 (lifestyle modification)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	Stage 1: 130-139/80-89 (lifestyle modification)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	Stage 2: &gt;140/90 (lifestyle modification + drug)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If BP 20/10 above BP target, 2 first line drugs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41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Classification and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A 57-year-old woman comes to the office for evaluation.  She has Her CV risk  is &gt;10%.  She has hyperlipidemia, hypertension, and is a smoker.  Her BP is 134/73.  Classify and recommend treatment for her hypertension.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Elevated blood pressure – lifestyle modification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Stage 1 hypertension - lifestyle modification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Stage 1 hypertension – lifestyle modification and drugs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Stage 2 hypertension – lifestyle modification and drugs</a:t>
            </a:r>
          </a:p>
        </p:txBody>
      </p:sp>
    </p:spTree>
    <p:extLst>
      <p:ext uri="{BB962C8B-B14F-4D97-AF65-F5344CB8AC3E}">
        <p14:creationId xmlns:p14="http://schemas.microsoft.com/office/powerpoint/2010/main" val="31082564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Classification and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A 57 year old woman comes to the office for evaluation.  She has Her CV risk  is &gt;10%.  She has hyperlipidemia, hypertension, and is a smoker.  Her BP is 134/73.  Classify and recommend treatment for her hypertension.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Elevated blood pressure – lifestyle modification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Stage 1 hypertension - lifestyle modification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rgbClr val="66FF33"/>
                </a:solidFill>
              </a:rPr>
              <a:t>Stage 1 hypertension – lifestyle modification and drugs</a:t>
            </a:r>
          </a:p>
          <a:p>
            <a:pPr marL="742950" indent="-742950"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Stage 2 hypertension – lifestyle modification and drugs</a:t>
            </a:r>
          </a:p>
        </p:txBody>
      </p:sp>
    </p:spTree>
    <p:extLst>
      <p:ext uri="{BB962C8B-B14F-4D97-AF65-F5344CB8AC3E}">
        <p14:creationId xmlns:p14="http://schemas.microsoft.com/office/powerpoint/2010/main" val="16692662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Treatment of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35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C000"/>
                </a:solidFill>
              </a:rPr>
              <a:t>ACC/AHA goals in special populations: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CV disease or 10 year CV risk &gt;10%: 130/80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Heart failure: &lt;130/80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Intracerebral hemorrhage: 130/80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DM: 130/80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CKD: 130/80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877420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Treatment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8014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45-year-old African-American woman with a history of HTN and diabetes comes to the office for evaluation. 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PE is normal.  VS: 142/78  80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BMI 32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SH: non-smoker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Medication: metformin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Labs: creatinine 0.8, potassium 4.0, urine microalbumin 28mg/g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In addition to lifestyle changes, which of the following management strategies are best?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6341A-A081-4749-96EE-AEFEDCBA27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Only lifestyle changes</a:t>
            </a:r>
          </a:p>
          <a:p>
            <a:pPr marL="514350" indent="-5143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Add lisinopril</a:t>
            </a:r>
          </a:p>
          <a:p>
            <a:pPr marL="514350" indent="-5143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Add chlorthalidone</a:t>
            </a:r>
          </a:p>
          <a:p>
            <a:pPr marL="514350" indent="-5143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Add carvedilol</a:t>
            </a:r>
          </a:p>
        </p:txBody>
      </p:sp>
    </p:spTree>
    <p:extLst>
      <p:ext uri="{BB962C8B-B14F-4D97-AF65-F5344CB8AC3E}">
        <p14:creationId xmlns:p14="http://schemas.microsoft.com/office/powerpoint/2010/main" val="11272305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8014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45 year old African American woman with a history of HTN and diabetes comes to the office for evaluation. 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PE is normal.  VS: 142/78  80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BMI 32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SH: non-smoker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Medication: metformin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Labs: creatinine 0.8, potassium 4.0, urine microalbumin 28mg/g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In addition to lifestyle changes, which of the following management strategies are best?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6341A-A081-4749-96EE-AEFEDCBA27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Only lifestyle changes</a:t>
            </a:r>
          </a:p>
          <a:p>
            <a:pPr marL="514350" indent="-5143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Add lisinopril</a:t>
            </a:r>
          </a:p>
          <a:p>
            <a:pPr marL="514350" indent="-514350">
              <a:buAutoNum type="alphaUcPeriod"/>
            </a:pPr>
            <a:r>
              <a:rPr lang="en-US" sz="4400" dirty="0">
                <a:solidFill>
                  <a:srgbClr val="66FF33"/>
                </a:solidFill>
              </a:rPr>
              <a:t>Add chlorthalidone</a:t>
            </a:r>
          </a:p>
          <a:p>
            <a:pPr marL="514350" indent="-5143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Add carvedilol</a:t>
            </a:r>
          </a:p>
        </p:txBody>
      </p:sp>
    </p:spTree>
    <p:extLst>
      <p:ext uri="{BB962C8B-B14F-4D97-AF65-F5344CB8AC3E}">
        <p14:creationId xmlns:p14="http://schemas.microsoft.com/office/powerpoint/2010/main" val="397000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solidFill>
                  <a:srgbClr val="FFC000"/>
                </a:solidFill>
              </a:rPr>
              <a:t>Cardiovascular Consequences of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Myocardial hypertrophy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Diastolic heart failure	</a:t>
            </a:r>
          </a:p>
          <a:p>
            <a:r>
              <a:rPr lang="en-US" sz="3600" dirty="0">
                <a:solidFill>
                  <a:schemeClr val="bg1"/>
                </a:solidFill>
              </a:rPr>
              <a:t>Atherosclerosis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Thrombotic and embolic events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MI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Renal artery stenosis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CVA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Peripheral arterial disease</a:t>
            </a:r>
          </a:p>
          <a:p>
            <a:pPr marL="914400" lvl="2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3981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FAA1E-99B4-434A-B3F6-BEC1DDF37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Pharmacologic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4926C-3BDA-4C5E-B732-DFEE4CF8D6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General population</a:t>
            </a:r>
          </a:p>
          <a:p>
            <a:r>
              <a:rPr lang="en-US" dirty="0">
                <a:solidFill>
                  <a:schemeClr val="bg1"/>
                </a:solidFill>
              </a:rPr>
              <a:t>Thiazide</a:t>
            </a:r>
          </a:p>
          <a:p>
            <a:r>
              <a:rPr lang="en-US" dirty="0">
                <a:solidFill>
                  <a:schemeClr val="bg1"/>
                </a:solidFill>
              </a:rPr>
              <a:t>CCB</a:t>
            </a:r>
          </a:p>
          <a:p>
            <a:r>
              <a:rPr lang="en-US" dirty="0">
                <a:solidFill>
                  <a:schemeClr val="bg1"/>
                </a:solidFill>
              </a:rPr>
              <a:t>ACE-I/ARB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9810C-8E4C-4BF6-B5A2-C056F6F5D4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Black population</a:t>
            </a:r>
          </a:p>
          <a:p>
            <a:r>
              <a:rPr lang="en-US" dirty="0">
                <a:solidFill>
                  <a:schemeClr val="bg1"/>
                </a:solidFill>
              </a:rPr>
              <a:t>Thiazide</a:t>
            </a:r>
          </a:p>
          <a:p>
            <a:r>
              <a:rPr lang="en-US" dirty="0">
                <a:solidFill>
                  <a:schemeClr val="bg1"/>
                </a:solidFill>
              </a:rPr>
              <a:t>CCB</a:t>
            </a:r>
          </a:p>
        </p:txBody>
      </p:sp>
    </p:spTree>
    <p:extLst>
      <p:ext uri="{BB962C8B-B14F-4D97-AF65-F5344CB8AC3E}">
        <p14:creationId xmlns:p14="http://schemas.microsoft.com/office/powerpoint/2010/main" val="2148179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FAA1E-99B4-434A-B3F6-BEC1DDF37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Pharmacologic Therapy - special populations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4926C-3BDA-4C5E-B732-DFEE4CF8D6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CKD 4 or greater</a:t>
            </a:r>
          </a:p>
          <a:p>
            <a:r>
              <a:rPr lang="en-US" dirty="0">
                <a:solidFill>
                  <a:schemeClr val="bg1"/>
                </a:solidFill>
              </a:rPr>
              <a:t>Likely needs a diuretic: loop or chlorthalidone or both</a:t>
            </a:r>
          </a:p>
          <a:p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Patients already on ACE-I or ARB</a:t>
            </a:r>
          </a:p>
          <a:p>
            <a:r>
              <a:rPr lang="en-US" dirty="0">
                <a:solidFill>
                  <a:schemeClr val="bg1"/>
                </a:solidFill>
              </a:rPr>
              <a:t>Use caution with potassium – sparing diuretics that work (spironolactone, eplerenone, amiloride, </a:t>
            </a:r>
            <a:r>
              <a:rPr lang="en-US" dirty="0" err="1">
                <a:solidFill>
                  <a:schemeClr val="bg1"/>
                </a:solidFill>
              </a:rPr>
              <a:t>finerenone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9810C-8E4C-4BF6-B5A2-C056F6F5D4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Proteinuria</a:t>
            </a:r>
          </a:p>
          <a:p>
            <a:r>
              <a:rPr lang="en-US" dirty="0">
                <a:solidFill>
                  <a:schemeClr val="bg1"/>
                </a:solidFill>
              </a:rPr>
              <a:t>ACE-I/ARB</a:t>
            </a:r>
          </a:p>
          <a:p>
            <a:r>
              <a:rPr lang="en-US" dirty="0">
                <a:solidFill>
                  <a:schemeClr val="bg1"/>
                </a:solidFill>
              </a:rPr>
              <a:t>Non-dihydropyridine CCB (diltiazem)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Pregnancy</a:t>
            </a:r>
          </a:p>
          <a:p>
            <a:r>
              <a:rPr lang="en-US" dirty="0">
                <a:solidFill>
                  <a:schemeClr val="bg1"/>
                </a:solidFill>
              </a:rPr>
              <a:t>Avoid ACE-I/ARB</a:t>
            </a:r>
          </a:p>
        </p:txBody>
      </p:sp>
    </p:spTree>
    <p:extLst>
      <p:ext uri="{BB962C8B-B14F-4D97-AF65-F5344CB8AC3E}">
        <p14:creationId xmlns:p14="http://schemas.microsoft.com/office/powerpoint/2010/main" val="31151809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6672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50 year old woman with a history of HTN and strong family history of DM asks for ways to reduce her risk of developing diabetes.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PE is normal.  VS: 124/78  76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BMI 22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Medications: lisinopril and amlodipine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Labs: A1c 5.8%, UMA 50mg/g </a:t>
            </a:r>
            <a:r>
              <a:rPr lang="en-US" sz="3600" dirty="0" err="1">
                <a:solidFill>
                  <a:schemeClr val="bg1"/>
                </a:solidFill>
              </a:rPr>
              <a:t>creat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Which of the following changes can reduce her risk of developing diabetes?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6341A-A081-4749-96EE-AEFEDCBA27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Weight loss</a:t>
            </a:r>
          </a:p>
          <a:p>
            <a:pPr marL="514350" indent="-5143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Low fat diet</a:t>
            </a:r>
          </a:p>
          <a:p>
            <a:pPr marL="514350" indent="-5143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Move the lisinopril to bedtime</a:t>
            </a:r>
          </a:p>
          <a:p>
            <a:pPr marL="514350" indent="-5143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Add chlorthalidone</a:t>
            </a:r>
          </a:p>
        </p:txBody>
      </p:sp>
    </p:spTree>
    <p:extLst>
      <p:ext uri="{BB962C8B-B14F-4D97-AF65-F5344CB8AC3E}">
        <p14:creationId xmlns:p14="http://schemas.microsoft.com/office/powerpoint/2010/main" val="16395201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334000" cy="48158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50 year old woman with a history of HTN and strong family history of DM asks for ways to reduce her risk of developing diabetes.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PE is normal.  VS: 124/78  76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BMI 22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Medications: lisinopril and amlodipine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Labs: A1c 5.8%, UMA 50mg/g </a:t>
            </a:r>
            <a:r>
              <a:rPr lang="en-US" sz="3600" dirty="0" err="1">
                <a:solidFill>
                  <a:schemeClr val="bg1"/>
                </a:solidFill>
              </a:rPr>
              <a:t>creat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Which of the following changes can reduce her risk of developing diabetes?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6341A-A081-4749-96EE-AEFEDCBA27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Weight loss</a:t>
            </a:r>
          </a:p>
          <a:p>
            <a:pPr marL="514350" indent="-5143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Low fat diet</a:t>
            </a:r>
          </a:p>
          <a:p>
            <a:pPr marL="514350" indent="-514350">
              <a:buAutoNum type="alphaUcPeriod"/>
            </a:pPr>
            <a:r>
              <a:rPr lang="en-US" sz="4400" dirty="0">
                <a:solidFill>
                  <a:srgbClr val="66FF33"/>
                </a:solidFill>
              </a:rPr>
              <a:t>Move the lisinopril to bedtime</a:t>
            </a:r>
          </a:p>
          <a:p>
            <a:pPr marL="514350" indent="-5143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Add chlorthalidone</a:t>
            </a:r>
          </a:p>
        </p:txBody>
      </p:sp>
    </p:spTree>
    <p:extLst>
      <p:ext uri="{BB962C8B-B14F-4D97-AF65-F5344CB8AC3E}">
        <p14:creationId xmlns:p14="http://schemas.microsoft.com/office/powerpoint/2010/main" val="12724951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2012 pts with HTN randomized to take BP meds in morning or at night.</a:t>
            </a:r>
          </a:p>
          <a:p>
            <a:r>
              <a:rPr lang="en-US" sz="3600" dirty="0">
                <a:solidFill>
                  <a:schemeClr val="bg1"/>
                </a:solidFill>
              </a:rPr>
              <a:t>Improved overnight BP</a:t>
            </a:r>
          </a:p>
          <a:p>
            <a:r>
              <a:rPr lang="en-US" sz="3600" dirty="0">
                <a:solidFill>
                  <a:schemeClr val="bg1"/>
                </a:solidFill>
              </a:rPr>
              <a:t>Lower incidence of DM2 (0.43 hazard ratio)</a:t>
            </a:r>
          </a:p>
          <a:p>
            <a:r>
              <a:rPr lang="en-US" sz="3600" dirty="0">
                <a:solidFill>
                  <a:schemeClr val="bg1"/>
                </a:solidFill>
              </a:rPr>
              <a:t>(possible RAAS activation at night results in hepatic glucose release and decreased insulin sensitivity)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53BA23-F171-49DF-AD32-E7B90429887C}"/>
              </a:ext>
            </a:extLst>
          </p:cNvPr>
          <p:cNvSpPr txBox="1"/>
          <p:nvPr/>
        </p:nvSpPr>
        <p:spPr>
          <a:xfrm>
            <a:off x="593558" y="6304547"/>
            <a:ext cx="1076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Herminda</a:t>
            </a:r>
            <a:r>
              <a:rPr lang="en-US" dirty="0"/>
              <a:t> RC, et al.  </a:t>
            </a:r>
            <a:r>
              <a:rPr lang="en-US" dirty="0" err="1"/>
              <a:t>Diabetologia</a:t>
            </a:r>
            <a:r>
              <a:rPr lang="en-US" dirty="0"/>
              <a:t>.  2016 Feb;59(2):255-65.</a:t>
            </a:r>
          </a:p>
        </p:txBody>
      </p:sp>
    </p:spTree>
    <p:extLst>
      <p:ext uri="{BB962C8B-B14F-4D97-AF65-F5344CB8AC3E}">
        <p14:creationId xmlns:p14="http://schemas.microsoft.com/office/powerpoint/2010/main" val="27467407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50323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48yo man with HTN, CKD, hyperlipidemia comes for routine office visit.  </a:t>
            </a:r>
          </a:p>
          <a:p>
            <a:pPr marL="0" indent="0">
              <a:buNone/>
            </a:pPr>
            <a:endParaRPr lang="en-US" sz="4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Meds: metoprolol, </a:t>
            </a:r>
            <a:r>
              <a:rPr lang="en-US" sz="4100" dirty="0" err="1">
                <a:solidFill>
                  <a:schemeClr val="bg1"/>
                </a:solidFill>
              </a:rPr>
              <a:t>hctz</a:t>
            </a:r>
            <a:r>
              <a:rPr lang="en-US" sz="4100" dirty="0">
                <a:solidFill>
                  <a:schemeClr val="bg1"/>
                </a:solidFill>
              </a:rPr>
              <a:t>, atorvastatin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PE: 142/84  66  BMI 29.  Exam otherwise normal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6341A-A081-4749-96EE-AEFEDCBA2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8639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Which is the most appropriate management?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Target SBP &lt;120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Target SBP &lt;130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Target SBP &lt;140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No change in management.</a:t>
            </a:r>
          </a:p>
        </p:txBody>
      </p:sp>
    </p:spTree>
    <p:extLst>
      <p:ext uri="{BB962C8B-B14F-4D97-AF65-F5344CB8AC3E}">
        <p14:creationId xmlns:p14="http://schemas.microsoft.com/office/powerpoint/2010/main" val="25054668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Treatment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50323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48yo man with HTN, CKD, hyperlipidemia comes for routine office visit.  </a:t>
            </a:r>
          </a:p>
          <a:p>
            <a:pPr marL="0" indent="0">
              <a:buNone/>
            </a:pPr>
            <a:endParaRPr lang="en-US" sz="4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Meds: metoprolol, </a:t>
            </a:r>
            <a:r>
              <a:rPr lang="en-US" sz="4100" dirty="0" err="1">
                <a:solidFill>
                  <a:schemeClr val="bg1"/>
                </a:solidFill>
              </a:rPr>
              <a:t>hctz</a:t>
            </a:r>
            <a:r>
              <a:rPr lang="en-US" sz="4100" dirty="0">
                <a:solidFill>
                  <a:schemeClr val="bg1"/>
                </a:solidFill>
              </a:rPr>
              <a:t>, atorvastatin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PE: 142/84  66  BMI 29.  Exam otherwise normal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6341A-A081-4749-96EE-AEFEDCBA2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8639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Which is the most appropriate management?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Target SBP &lt;120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rgbClr val="66FF33"/>
                </a:solidFill>
              </a:rPr>
              <a:t>Target SBP &lt;130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Target SBP &lt;140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No change in management.</a:t>
            </a:r>
          </a:p>
        </p:txBody>
      </p:sp>
    </p:spTree>
    <p:extLst>
      <p:ext uri="{BB962C8B-B14F-4D97-AF65-F5344CB8AC3E}">
        <p14:creationId xmlns:p14="http://schemas.microsoft.com/office/powerpoint/2010/main" val="20848727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50323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65yo woman with HTN but no other cardiovascular risk factors comes for routine office visit.   She plays tennis or does yoga 5 days per week.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Home BP average 156/62 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Meds: none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PE: 158/70  70  BMI 28.  Exam otherwise normal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6341A-A081-4749-96EE-AEFEDCBA2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8639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Which is the most appropriate management?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Target SBP &lt;110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Target SBP &lt;130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Target SBP &lt;150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No change in management.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4ED7D3-7C54-4278-AFE6-E8EDC5415819}"/>
              </a:ext>
            </a:extLst>
          </p:cNvPr>
          <p:cNvSpPr txBox="1"/>
          <p:nvPr/>
        </p:nvSpPr>
        <p:spPr>
          <a:xfrm>
            <a:off x="358219" y="6485641"/>
            <a:ext cx="5957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ACP and AAFP guidelines 2017</a:t>
            </a:r>
          </a:p>
        </p:txBody>
      </p:sp>
    </p:spTree>
    <p:extLst>
      <p:ext uri="{BB962C8B-B14F-4D97-AF65-F5344CB8AC3E}">
        <p14:creationId xmlns:p14="http://schemas.microsoft.com/office/powerpoint/2010/main" val="11859684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6600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65yo woman with HTN but no other cardiovascular risk factors comes for routine office visit.   She plays tennis or does yoga 5 days per week.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Home BP average 156/62 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Meds: none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PE: 158/70  70  BMI 28.  Exam otherwise normal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6341A-A081-4749-96EE-AEFEDCBA2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8639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Which is the most appropriate management?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Target SBP &lt;110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rgbClr val="92D050"/>
                </a:solidFill>
              </a:rPr>
              <a:t>Target SBP &lt;130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Target SBP &lt;150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No change in management.</a:t>
            </a:r>
          </a:p>
        </p:txBody>
      </p:sp>
    </p:spTree>
    <p:extLst>
      <p:ext uri="{BB962C8B-B14F-4D97-AF65-F5344CB8AC3E}">
        <p14:creationId xmlns:p14="http://schemas.microsoft.com/office/powerpoint/2010/main" val="18969406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D97CC-A15F-ABC2-6FAC-E1CE7FB70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9" y="365125"/>
            <a:ext cx="11615736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0" i="0" dirty="0">
                <a:solidFill>
                  <a:srgbClr val="FFC000"/>
                </a:solidFill>
                <a:effectLst/>
              </a:rPr>
              <a:t>Intensive BP treatment with SBP target below 140 mm Hg was significantly associated with a 21% reduction in Major Adverse Cardiovascular Events</a:t>
            </a:r>
            <a:endParaRPr lang="en-US" sz="2800" dirty="0">
              <a:solidFill>
                <a:srgbClr val="FFC000"/>
              </a:solidFill>
            </a:endParaRPr>
          </a:p>
        </p:txBody>
      </p:sp>
      <p:pic>
        <p:nvPicPr>
          <p:cNvPr id="5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C833C938-3775-8731-CC86-F777502D04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57179" y="2279107"/>
            <a:ext cx="10109200" cy="39497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1326BB6-72A5-FF68-289D-F3F6266E69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0737" y="1898107"/>
            <a:ext cx="3644900" cy="381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E5757D2-EFB8-C407-FFDA-3D6EAF4CB491}"/>
              </a:ext>
            </a:extLst>
          </p:cNvPr>
          <p:cNvSpPr txBox="1"/>
          <p:nvPr/>
        </p:nvSpPr>
        <p:spPr>
          <a:xfrm>
            <a:off x="6208295" y="6357938"/>
            <a:ext cx="5693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effectLst/>
                <a:latin typeface="Helvetica Neue" panose="02000503000000020004" pitchFamily="2" charset="0"/>
              </a:rPr>
              <a:t>Tao Chen, et al.  </a:t>
            </a:r>
            <a:r>
              <a:rPr lang="en-US" sz="1200" b="0" i="1" dirty="0">
                <a:effectLst/>
                <a:latin typeface="Helvetica Neue" panose="02000503000000020004" pitchFamily="2" charset="0"/>
              </a:rPr>
              <a:t>JAMA Intern Med.  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Helvetica Neue" panose="02000503000000020004" pitchFamily="2" charset="0"/>
              </a:rPr>
              <a:t>2022 Jun; 182(6): 660–667.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51846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C000"/>
                </a:solidFill>
              </a:rPr>
              <a:t>Renal Consequences of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Arteriolosclerosis</a:t>
            </a:r>
          </a:p>
          <a:p>
            <a:r>
              <a:rPr lang="en-US" sz="3200" dirty="0">
                <a:solidFill>
                  <a:schemeClr val="bg1"/>
                </a:solidFill>
              </a:rPr>
              <a:t>Atherosclerosis</a:t>
            </a:r>
          </a:p>
          <a:p>
            <a:r>
              <a:rPr lang="en-US" sz="3200" dirty="0">
                <a:solidFill>
                  <a:schemeClr val="bg1"/>
                </a:solidFill>
              </a:rPr>
              <a:t>Fibrinoid necrosis – thrombotic microangiopathy	</a:t>
            </a:r>
          </a:p>
          <a:p>
            <a:pPr marL="914400" lvl="2" indent="0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9630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50323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68yo man with HTN, CAD, hyperlipidemia comes for routine office visit.  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He quit smoking 4 years ago, exercises and follows a low salt diet.  Home BP average 135/76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Meds: metoprolol, </a:t>
            </a:r>
            <a:r>
              <a:rPr lang="en-US" sz="4100" dirty="0" err="1">
                <a:solidFill>
                  <a:schemeClr val="bg1"/>
                </a:solidFill>
              </a:rPr>
              <a:t>hctz</a:t>
            </a:r>
            <a:r>
              <a:rPr lang="en-US" sz="4100" dirty="0">
                <a:solidFill>
                  <a:schemeClr val="bg1"/>
                </a:solidFill>
              </a:rPr>
              <a:t>, atorvastatin, </a:t>
            </a:r>
            <a:r>
              <a:rPr lang="en-US" sz="4100" dirty="0" err="1">
                <a:solidFill>
                  <a:schemeClr val="bg1"/>
                </a:solidFill>
              </a:rPr>
              <a:t>clopidogrel</a:t>
            </a:r>
            <a:endParaRPr lang="en-US" sz="4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PE: 142/84  66  BMI 29.  Exam otherwise normal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6341A-A081-4749-96EE-AEFEDCBA2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86393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Which is the most appropriate management according to the SPRINT trial?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Target SBP &lt;120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Target SBP &lt;120 if he demonstrates SBP &gt;170 on stress echo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Order 24hr ambulatory BP monitoring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No change in therapy</a:t>
            </a:r>
          </a:p>
        </p:txBody>
      </p:sp>
    </p:spTree>
    <p:extLst>
      <p:ext uri="{BB962C8B-B14F-4D97-AF65-F5344CB8AC3E}">
        <p14:creationId xmlns:p14="http://schemas.microsoft.com/office/powerpoint/2010/main" val="33967138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50323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68yo man with HTN, CAD, hyperlipidemia comes for routine office visit.  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He quit smoking 4 years ago, exercises and follows a low salt diet.  Home BP average 135/76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Meds: metoprolol, </a:t>
            </a:r>
            <a:r>
              <a:rPr lang="en-US" sz="4100" dirty="0" err="1">
                <a:solidFill>
                  <a:schemeClr val="bg1"/>
                </a:solidFill>
              </a:rPr>
              <a:t>hctz</a:t>
            </a:r>
            <a:r>
              <a:rPr lang="en-US" sz="4100" dirty="0">
                <a:solidFill>
                  <a:schemeClr val="bg1"/>
                </a:solidFill>
              </a:rPr>
              <a:t>, atorvastatin, </a:t>
            </a:r>
            <a:r>
              <a:rPr lang="en-US" sz="4100" dirty="0" err="1">
                <a:solidFill>
                  <a:schemeClr val="bg1"/>
                </a:solidFill>
              </a:rPr>
              <a:t>clopidogrel</a:t>
            </a:r>
            <a:endParaRPr lang="en-US" sz="4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PE: 142/84  66  BMI 29.  Exam otherwise normal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6341A-A081-4749-96EE-AEFEDCBA2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86393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Which is the most appropriate management according to the SPRINT trial?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rgbClr val="66FF33"/>
                </a:solidFill>
              </a:rPr>
              <a:t>Target SBP &lt;120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Target SBP &lt;120 if he demonstrates SBP &gt;170 on stress echo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Order 24hr ambulatory BP monitoring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No change in therapy</a:t>
            </a:r>
          </a:p>
        </p:txBody>
      </p:sp>
    </p:spTree>
    <p:extLst>
      <p:ext uri="{BB962C8B-B14F-4D97-AF65-F5344CB8AC3E}">
        <p14:creationId xmlns:p14="http://schemas.microsoft.com/office/powerpoint/2010/main" val="3528599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F5540-FCEF-F2DF-7B92-6ADB3DFF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Patients &gt;60 Take Home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C6688-A3BF-C0C1-AB32-0ED8A0A64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i="0" dirty="0">
                <a:solidFill>
                  <a:schemeClr val="bg1"/>
                </a:solidFill>
                <a:effectLst/>
              </a:rPr>
              <a:t>For patients &gt; 60 years old, intensive BP treatment may be appropriate for some adults with a life expectancy of greater than 3 years but may not be suitable for those with less than 1 year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Patients with orthostatic hypotension were excluded in SPRINT - so benefits of tighter control may not apply to these patients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Shared decision making important</a:t>
            </a:r>
          </a:p>
        </p:txBody>
      </p:sp>
    </p:spTree>
    <p:extLst>
      <p:ext uri="{BB962C8B-B14F-4D97-AF65-F5344CB8AC3E}">
        <p14:creationId xmlns:p14="http://schemas.microsoft.com/office/powerpoint/2010/main" val="30505025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Treatment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Patients with HTN but without DM randomized to SBP &lt;140 vs &lt;120mm Hg</a:t>
            </a:r>
          </a:p>
          <a:p>
            <a:r>
              <a:rPr lang="en-US" sz="3600" dirty="0">
                <a:solidFill>
                  <a:schemeClr val="bg1"/>
                </a:solidFill>
              </a:rPr>
              <a:t>Lower incidence of MI, ACS, CVA, heart failure, death from cardiovascular causes in &lt;120 mmHg group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53BA23-F171-49DF-AD32-E7B90429887C}"/>
              </a:ext>
            </a:extLst>
          </p:cNvPr>
          <p:cNvSpPr txBox="1"/>
          <p:nvPr/>
        </p:nvSpPr>
        <p:spPr>
          <a:xfrm>
            <a:off x="609600" y="6304547"/>
            <a:ext cx="1076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SPRINT Research Group.   NEJM. 2015 Nov26;373(22):2103-16.</a:t>
            </a:r>
          </a:p>
        </p:txBody>
      </p:sp>
    </p:spTree>
    <p:extLst>
      <p:ext uri="{BB962C8B-B14F-4D97-AF65-F5344CB8AC3E}">
        <p14:creationId xmlns:p14="http://schemas.microsoft.com/office/powerpoint/2010/main" val="21673811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50323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35yo woman with a history of HTN and diabetes complains that she wants to reduce her pill burden.  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Medications: lisinopril 20mg </a:t>
            </a:r>
            <a:r>
              <a:rPr lang="en-US" sz="4100" dirty="0" err="1">
                <a:solidFill>
                  <a:schemeClr val="bg1"/>
                </a:solidFill>
              </a:rPr>
              <a:t>qd</a:t>
            </a:r>
            <a:r>
              <a:rPr lang="en-US" sz="4100" dirty="0">
                <a:solidFill>
                  <a:schemeClr val="bg1"/>
                </a:solidFill>
              </a:rPr>
              <a:t>, amlodipine 5mg </a:t>
            </a:r>
            <a:r>
              <a:rPr lang="en-US" sz="4100" dirty="0" err="1">
                <a:solidFill>
                  <a:schemeClr val="bg1"/>
                </a:solidFill>
              </a:rPr>
              <a:t>qd</a:t>
            </a:r>
            <a:r>
              <a:rPr lang="en-US" sz="4100" dirty="0">
                <a:solidFill>
                  <a:schemeClr val="bg1"/>
                </a:solidFill>
              </a:rPr>
              <a:t>, metformin 500mg bid, vitamin D3 2000 </a:t>
            </a:r>
            <a:r>
              <a:rPr lang="en-US" sz="4100" dirty="0" err="1">
                <a:solidFill>
                  <a:schemeClr val="bg1"/>
                </a:solidFill>
              </a:rPr>
              <a:t>iu</a:t>
            </a:r>
            <a:r>
              <a:rPr lang="en-US" sz="4100" dirty="0">
                <a:solidFill>
                  <a:schemeClr val="bg1"/>
                </a:solidFill>
              </a:rPr>
              <a:t> </a:t>
            </a:r>
            <a:r>
              <a:rPr lang="en-US" sz="4100" dirty="0" err="1">
                <a:solidFill>
                  <a:schemeClr val="bg1"/>
                </a:solidFill>
              </a:rPr>
              <a:t>qd</a:t>
            </a:r>
            <a:r>
              <a:rPr lang="en-US" sz="41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sz="4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BP 130/80 in the office</a:t>
            </a:r>
          </a:p>
          <a:p>
            <a:pPr marL="0" indent="0">
              <a:buNone/>
            </a:pPr>
            <a:endParaRPr lang="en-US" sz="4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Home BP average 128/78</a:t>
            </a:r>
          </a:p>
          <a:p>
            <a:pPr marL="0" indent="0">
              <a:buNone/>
            </a:pPr>
            <a:endParaRPr lang="en-US" sz="4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6341A-A081-4749-96EE-AEFEDCBA2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86393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How do you advise her to maintain optimal BP control?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Continue current management.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Stop amlodipine and increase lisinopril to 40mg </a:t>
            </a:r>
            <a:r>
              <a:rPr lang="en-US" sz="4400" dirty="0" err="1">
                <a:solidFill>
                  <a:schemeClr val="bg1"/>
                </a:solidFill>
              </a:rPr>
              <a:t>qd</a:t>
            </a:r>
            <a:endParaRPr lang="en-US" sz="4400" dirty="0">
              <a:solidFill>
                <a:schemeClr val="bg1"/>
              </a:solidFill>
            </a:endParaRP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Stop lisinopril and increase amlodipine to 10mg </a:t>
            </a:r>
            <a:r>
              <a:rPr lang="en-US" sz="4400" dirty="0" err="1">
                <a:solidFill>
                  <a:schemeClr val="bg1"/>
                </a:solidFill>
              </a:rPr>
              <a:t>qd</a:t>
            </a:r>
            <a:r>
              <a:rPr lang="en-US" sz="4400" dirty="0">
                <a:solidFill>
                  <a:schemeClr val="bg1"/>
                </a:solidFill>
              </a:rPr>
              <a:t>.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Stop amlodipine and monitor</a:t>
            </a:r>
          </a:p>
        </p:txBody>
      </p:sp>
    </p:spTree>
    <p:extLst>
      <p:ext uri="{BB962C8B-B14F-4D97-AF65-F5344CB8AC3E}">
        <p14:creationId xmlns:p14="http://schemas.microsoft.com/office/powerpoint/2010/main" val="41939374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50323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35yo woman with a history of HTN and diabetes complains that she wants to reduce her pill burden.  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Medications: lisinopril 20mg </a:t>
            </a:r>
            <a:r>
              <a:rPr lang="en-US" sz="4100" dirty="0" err="1">
                <a:solidFill>
                  <a:schemeClr val="bg1"/>
                </a:solidFill>
              </a:rPr>
              <a:t>qd</a:t>
            </a:r>
            <a:r>
              <a:rPr lang="en-US" sz="4100" dirty="0">
                <a:solidFill>
                  <a:schemeClr val="bg1"/>
                </a:solidFill>
              </a:rPr>
              <a:t>, amlodipine 5mg </a:t>
            </a:r>
            <a:r>
              <a:rPr lang="en-US" sz="4100" dirty="0" err="1">
                <a:solidFill>
                  <a:schemeClr val="bg1"/>
                </a:solidFill>
              </a:rPr>
              <a:t>qd</a:t>
            </a:r>
            <a:r>
              <a:rPr lang="en-US" sz="4100" dirty="0">
                <a:solidFill>
                  <a:schemeClr val="bg1"/>
                </a:solidFill>
              </a:rPr>
              <a:t>, metformin 500mg bid, vitamin D3 2000 </a:t>
            </a:r>
            <a:r>
              <a:rPr lang="en-US" sz="4100" dirty="0" err="1">
                <a:solidFill>
                  <a:schemeClr val="bg1"/>
                </a:solidFill>
              </a:rPr>
              <a:t>iu</a:t>
            </a:r>
            <a:r>
              <a:rPr lang="en-US" sz="4100" dirty="0">
                <a:solidFill>
                  <a:schemeClr val="bg1"/>
                </a:solidFill>
              </a:rPr>
              <a:t> </a:t>
            </a:r>
            <a:r>
              <a:rPr lang="en-US" sz="4100" dirty="0" err="1">
                <a:solidFill>
                  <a:schemeClr val="bg1"/>
                </a:solidFill>
              </a:rPr>
              <a:t>qd</a:t>
            </a:r>
            <a:r>
              <a:rPr lang="en-US" sz="41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sz="4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BP 130/80 in the office</a:t>
            </a:r>
          </a:p>
          <a:p>
            <a:pPr marL="0" indent="0">
              <a:buNone/>
            </a:pPr>
            <a:endParaRPr lang="en-US" sz="4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Home BP average 128/78</a:t>
            </a:r>
          </a:p>
          <a:p>
            <a:pPr marL="0" indent="0">
              <a:buNone/>
            </a:pPr>
            <a:endParaRPr lang="en-US" sz="4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6341A-A081-4749-96EE-AEFEDCBA2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86393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How do you advise her to maintain optimal BP control?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rgbClr val="92D050"/>
                </a:solidFill>
              </a:rPr>
              <a:t>Continue current management. 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Stop amlodipine and increase lisinopril to 40mg </a:t>
            </a:r>
            <a:r>
              <a:rPr lang="en-US" sz="4400" dirty="0" err="1">
                <a:solidFill>
                  <a:schemeClr val="bg1"/>
                </a:solidFill>
              </a:rPr>
              <a:t>qd</a:t>
            </a:r>
            <a:endParaRPr lang="en-US" sz="4400" dirty="0">
              <a:solidFill>
                <a:schemeClr val="bg1"/>
              </a:solidFill>
            </a:endParaRP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Stop lisinopril and increase amlodipine to 10mg </a:t>
            </a:r>
            <a:r>
              <a:rPr lang="en-US" sz="4400" dirty="0" err="1">
                <a:solidFill>
                  <a:schemeClr val="bg1"/>
                </a:solidFill>
              </a:rPr>
              <a:t>qd</a:t>
            </a:r>
            <a:r>
              <a:rPr lang="en-US" sz="4400" dirty="0">
                <a:solidFill>
                  <a:schemeClr val="bg1"/>
                </a:solidFill>
              </a:rPr>
              <a:t>.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Stop amlodipine and monitor</a:t>
            </a:r>
          </a:p>
          <a:p>
            <a:pPr marL="742950" indent="-742950">
              <a:buAutoNum type="alphaUcPeriod"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FFC000"/>
                </a:solidFill>
              </a:rPr>
              <a:t>A combination of 2 agents at moderate doses often works better than 1 medication at max dose</a:t>
            </a:r>
          </a:p>
        </p:txBody>
      </p:sp>
    </p:spTree>
    <p:extLst>
      <p:ext uri="{BB962C8B-B14F-4D97-AF65-F5344CB8AC3E}">
        <p14:creationId xmlns:p14="http://schemas.microsoft.com/office/powerpoint/2010/main" val="35426579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50323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35yo man with no medical history is noted to have a BP of 146/90 in the office.  A friend took his BP at work recently and it was 155/92.  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FH: HTN, DM2, father with MI at age 55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SH: no tobacco, 2 drinks/week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PE normal.  BP 146/90  HR 76  BMI 24.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6341A-A081-4749-96EE-AEFEDCBA2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86393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Which is the most appropriate methods to confirm HTN in this patient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Home BP readings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24hr ambulatory BP monitoring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Repeat in-office BP measurements over 5 days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Plasma aldosterone-renin ratio</a:t>
            </a:r>
          </a:p>
        </p:txBody>
      </p:sp>
    </p:spTree>
    <p:extLst>
      <p:ext uri="{BB962C8B-B14F-4D97-AF65-F5344CB8AC3E}">
        <p14:creationId xmlns:p14="http://schemas.microsoft.com/office/powerpoint/2010/main" val="38609595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50323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35yo man with no medical history is noted to have a BP of 146/90 in the office.  A friend took his BP at work recently and it was 155/92.  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FH: HTN, DM2, father with MI at age 55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SH: no tobacco, 2 drinks/week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PE normal.  BP 146/90  HR 76  BMI 24.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6341A-A081-4749-96EE-AEFEDCBA2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86393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Which is the most appropriate methods to confirm HTN in this patient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rgbClr val="66FF33"/>
                </a:solidFill>
              </a:rPr>
              <a:t>Home BP readings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24hr ambulatory BP monitoring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Repeat in-office BP measurements over 5 days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Plasma aldosterone-renin ratio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429772-C6FB-48E2-91D1-89E5F937AB31}"/>
              </a:ext>
            </a:extLst>
          </p:cNvPr>
          <p:cNvSpPr txBox="1"/>
          <p:nvPr/>
        </p:nvSpPr>
        <p:spPr>
          <a:xfrm>
            <a:off x="224588" y="6336632"/>
            <a:ext cx="9240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Siu AL; US Preventative Task Force.  Ann Intern Med.  2015 Nov 17;163(10):778-86.</a:t>
            </a:r>
          </a:p>
        </p:txBody>
      </p:sp>
    </p:spTree>
    <p:extLst>
      <p:ext uri="{BB962C8B-B14F-4D97-AF65-F5344CB8AC3E}">
        <p14:creationId xmlns:p14="http://schemas.microsoft.com/office/powerpoint/2010/main" val="3229175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690688"/>
            <a:ext cx="5181600" cy="50323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55yo woman with hyperlipidemia, hypothyroidism and  longstanding difficult to control HTN  here for evaluation of HTN.  Home BP average 155/82.  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Medications: telmisartan-</a:t>
            </a:r>
            <a:r>
              <a:rPr lang="en-US" sz="4100" dirty="0" err="1">
                <a:solidFill>
                  <a:schemeClr val="bg1"/>
                </a:solidFill>
              </a:rPr>
              <a:t>hctz</a:t>
            </a:r>
            <a:r>
              <a:rPr lang="en-US" sz="4100" dirty="0">
                <a:solidFill>
                  <a:schemeClr val="bg1"/>
                </a:solidFill>
              </a:rPr>
              <a:t>, nifedipine, atorvastatin, levothyroxine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SH: 1ppd tobacco, social EtOH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PE: 164/82, HR 76, BMI 34.  Exam normal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Labs: Creatinine 0.8, K 3.8, TSH 2.5</a:t>
            </a:r>
          </a:p>
          <a:p>
            <a:pPr marL="0" indent="0">
              <a:buNone/>
            </a:pPr>
            <a:endParaRPr lang="en-US" sz="4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6341A-A081-4749-96EE-AEFEDCBA2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86393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According to the PATHWAY-2 trial, which is the most appropriate add on therapy?</a:t>
            </a: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Lisinopril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Doxazosin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Spironolactone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Bisoprolol</a:t>
            </a:r>
          </a:p>
        </p:txBody>
      </p:sp>
    </p:spTree>
    <p:extLst>
      <p:ext uri="{BB962C8B-B14F-4D97-AF65-F5344CB8AC3E}">
        <p14:creationId xmlns:p14="http://schemas.microsoft.com/office/powerpoint/2010/main" val="15139361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690688"/>
            <a:ext cx="5181600" cy="50323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55yo woman with hyperlipidemia, hypothyroidism and  longstanding difficult to control HTN  here for evaluation of HTN.  Home BP average 155/82.  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Medications: telmisartan-</a:t>
            </a:r>
            <a:r>
              <a:rPr lang="en-US" sz="4100" dirty="0" err="1">
                <a:solidFill>
                  <a:schemeClr val="bg1"/>
                </a:solidFill>
              </a:rPr>
              <a:t>hctz</a:t>
            </a:r>
            <a:r>
              <a:rPr lang="en-US" sz="4100" dirty="0">
                <a:solidFill>
                  <a:schemeClr val="bg1"/>
                </a:solidFill>
              </a:rPr>
              <a:t>, nifedipine, atorvastatin, levothyroxine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SH: 1ppd tobacco, social EtOH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PE: 164/82, HR 76, BMI 34.  Exam normal</a:t>
            </a:r>
          </a:p>
          <a:p>
            <a:pPr marL="0" indent="0">
              <a:buNone/>
            </a:pPr>
            <a:r>
              <a:rPr lang="en-US" sz="4100" dirty="0">
                <a:solidFill>
                  <a:schemeClr val="bg1"/>
                </a:solidFill>
              </a:rPr>
              <a:t>Labs: Creatinine 0.8, K 3.8, TSH 2.5</a:t>
            </a:r>
          </a:p>
          <a:p>
            <a:pPr marL="0" indent="0">
              <a:buNone/>
            </a:pPr>
            <a:endParaRPr lang="en-US" sz="4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6341A-A081-4749-96EE-AEFEDCBA2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86393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According to the PATHWAY-2 trial, which is the most appropriate add on therapy?</a:t>
            </a: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Lisinopril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Doxazosin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rgbClr val="66FF33"/>
                </a:solidFill>
              </a:rPr>
              <a:t>Spironolactone</a:t>
            </a:r>
          </a:p>
          <a:p>
            <a:pPr marL="742950" indent="-742950">
              <a:buAutoNum type="alphaUcPeriod"/>
            </a:pPr>
            <a:r>
              <a:rPr lang="en-US" sz="4400" dirty="0">
                <a:solidFill>
                  <a:schemeClr val="bg1"/>
                </a:solidFill>
              </a:rPr>
              <a:t>Bisoprolol</a:t>
            </a:r>
          </a:p>
        </p:txBody>
      </p:sp>
    </p:spTree>
    <p:extLst>
      <p:ext uri="{BB962C8B-B14F-4D97-AF65-F5344CB8AC3E}">
        <p14:creationId xmlns:p14="http://schemas.microsoft.com/office/powerpoint/2010/main" val="64468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C000"/>
                </a:solidFill>
              </a:rPr>
              <a:t>Classification of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ACC/AHA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	Normal BP: &lt;120/&lt;80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	Elevated BP: 120-129/&lt;80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	Stage 1: 130-139/80-89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	Stage 2: ≥140/≥90</a:t>
            </a:r>
          </a:p>
        </p:txBody>
      </p:sp>
    </p:spTree>
    <p:extLst>
      <p:ext uri="{BB962C8B-B14F-4D97-AF65-F5344CB8AC3E}">
        <p14:creationId xmlns:p14="http://schemas.microsoft.com/office/powerpoint/2010/main" val="28865885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Treatment – PATHWAY 2 trial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194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Patients randomized to 12 weeks of spironolactone, bisoprolol, doxazosin or placebo. 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Spironolactone superior to: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	Placebo (-8.7mmHg)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	Doxazosin and bisoprolol (-4.26mmHg)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	Bisoprolol (-4.48mmHg)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4F7891-1C35-4CD4-8E35-31891577D250}"/>
              </a:ext>
            </a:extLst>
          </p:cNvPr>
          <p:cNvSpPr txBox="1"/>
          <p:nvPr/>
        </p:nvSpPr>
        <p:spPr>
          <a:xfrm>
            <a:off x="352926" y="6304547"/>
            <a:ext cx="10716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Williams B et al. Lancet. 2015 Nov 21;386(10008);2059-68.</a:t>
            </a:r>
          </a:p>
        </p:txBody>
      </p:sp>
    </p:spTree>
    <p:extLst>
      <p:ext uri="{BB962C8B-B14F-4D97-AF65-F5344CB8AC3E}">
        <p14:creationId xmlns:p14="http://schemas.microsoft.com/office/powerpoint/2010/main" val="10561300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D6C08-DF2A-45C2-AFBA-A44D93F76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7D1F2-0904-4ADB-90AE-AA4D3719BB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65yo man with uncontrolled hypertension.   Clinic BPs always  above 140/90, and home BP readings 150s-170s/90s.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ROS: negative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Medications: lisinopril 40mg </a:t>
            </a:r>
            <a:r>
              <a:rPr lang="en-US" dirty="0" err="1">
                <a:solidFill>
                  <a:schemeClr val="bg1"/>
                </a:solidFill>
              </a:rPr>
              <a:t>qd</a:t>
            </a:r>
            <a:r>
              <a:rPr lang="en-US" dirty="0">
                <a:solidFill>
                  <a:schemeClr val="bg1"/>
                </a:solidFill>
              </a:rPr>
              <a:t>, nifedipine 60mg </a:t>
            </a:r>
            <a:r>
              <a:rPr lang="en-US" dirty="0" err="1">
                <a:solidFill>
                  <a:schemeClr val="bg1"/>
                </a:solidFill>
              </a:rPr>
              <a:t>qd</a:t>
            </a:r>
            <a:r>
              <a:rPr lang="en-US" dirty="0">
                <a:solidFill>
                  <a:schemeClr val="bg1"/>
                </a:solidFill>
              </a:rPr>
              <a:t>, and atenolol 100mg </a:t>
            </a:r>
            <a:r>
              <a:rPr lang="en-US" dirty="0" err="1">
                <a:solidFill>
                  <a:schemeClr val="bg1"/>
                </a:solidFill>
              </a:rPr>
              <a:t>qd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PE: BP 165/95, HR 62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S4 gallop, no edema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Labs: creatinine 1.5, potassium 4.0, urinalysis normal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26A8D6-B963-4EE6-9870-8B62A6743C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Which is the next best step in management?</a:t>
            </a:r>
          </a:p>
          <a:p>
            <a:pPr marL="514350" indent="-514350"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Check </a:t>
            </a:r>
            <a:r>
              <a:rPr lang="en-US" dirty="0" err="1">
                <a:solidFill>
                  <a:schemeClr val="bg1"/>
                </a:solidFill>
              </a:rPr>
              <a:t>aldosterone:renin</a:t>
            </a:r>
            <a:r>
              <a:rPr lang="en-US" dirty="0">
                <a:solidFill>
                  <a:schemeClr val="bg1"/>
                </a:solidFill>
              </a:rPr>
              <a:t> ratio</a:t>
            </a:r>
          </a:p>
          <a:p>
            <a:pPr marL="514350" indent="-514350"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Check renal artery dopplers</a:t>
            </a:r>
          </a:p>
          <a:p>
            <a:pPr marL="514350" indent="-514350">
              <a:buAutoNum type="alphaUcPeriod"/>
            </a:pPr>
            <a:r>
              <a:rPr lang="en-US" dirty="0">
                <a:solidFill>
                  <a:srgbClr val="66FF33"/>
                </a:solidFill>
              </a:rPr>
              <a:t>Add chlorthalidone</a:t>
            </a:r>
          </a:p>
          <a:p>
            <a:pPr marL="514350" indent="-514350"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Add clonidine</a:t>
            </a:r>
          </a:p>
          <a:p>
            <a:pPr marL="514350" indent="-514350">
              <a:buAutoNum type="alphaUcPeriod"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Resistant HTN: Addition of a diuretic is needed before diagnosing a patient with resistant hypertension</a:t>
            </a:r>
          </a:p>
        </p:txBody>
      </p:sp>
    </p:spTree>
    <p:extLst>
      <p:ext uri="{BB962C8B-B14F-4D97-AF65-F5344CB8AC3E}">
        <p14:creationId xmlns:p14="http://schemas.microsoft.com/office/powerpoint/2010/main" val="34917637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D6C08-DF2A-45C2-AFBA-A44D93F76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7D1F2-0904-4ADB-90AE-AA4D3719BB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65yo man with uncontrolled hypertension.   Clinic BPs always  above 140/90, and home BP readings 150s-170s/90s.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ROS: negative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Medications: lisinopril 40mg </a:t>
            </a:r>
            <a:r>
              <a:rPr lang="en-US" dirty="0" err="1">
                <a:solidFill>
                  <a:schemeClr val="bg1"/>
                </a:solidFill>
              </a:rPr>
              <a:t>qd</a:t>
            </a:r>
            <a:r>
              <a:rPr lang="en-US" dirty="0">
                <a:solidFill>
                  <a:schemeClr val="bg1"/>
                </a:solidFill>
              </a:rPr>
              <a:t>, nifedipine 60mg </a:t>
            </a:r>
            <a:r>
              <a:rPr lang="en-US" dirty="0" err="1">
                <a:solidFill>
                  <a:schemeClr val="bg1"/>
                </a:solidFill>
              </a:rPr>
              <a:t>qd</a:t>
            </a:r>
            <a:r>
              <a:rPr lang="en-US" dirty="0">
                <a:solidFill>
                  <a:schemeClr val="bg1"/>
                </a:solidFill>
              </a:rPr>
              <a:t>, and atenolol 100mg </a:t>
            </a:r>
            <a:r>
              <a:rPr lang="en-US" dirty="0" err="1">
                <a:solidFill>
                  <a:schemeClr val="bg1"/>
                </a:solidFill>
              </a:rPr>
              <a:t>qd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PE: BP 165/95, HR 62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S4 gallop, no edema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Labs: creatinine 1.5, potassium 4.0, urinalysis normal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26A8D6-B963-4EE6-9870-8B62A6743C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Which is the next best step in management?</a:t>
            </a:r>
          </a:p>
          <a:p>
            <a:pPr marL="514350" indent="-514350"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Check </a:t>
            </a:r>
            <a:r>
              <a:rPr lang="en-US" dirty="0" err="1">
                <a:solidFill>
                  <a:schemeClr val="bg1"/>
                </a:solidFill>
              </a:rPr>
              <a:t>aldosterone:renin</a:t>
            </a:r>
            <a:r>
              <a:rPr lang="en-US" dirty="0">
                <a:solidFill>
                  <a:schemeClr val="bg1"/>
                </a:solidFill>
              </a:rPr>
              <a:t> ratio</a:t>
            </a:r>
          </a:p>
          <a:p>
            <a:pPr marL="514350" indent="-514350"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Check renal artery dopplers</a:t>
            </a:r>
          </a:p>
          <a:p>
            <a:pPr marL="514350" indent="-514350"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Add chlorthalidone</a:t>
            </a:r>
          </a:p>
          <a:p>
            <a:pPr marL="514350" indent="-514350"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Add clonidine</a:t>
            </a:r>
          </a:p>
        </p:txBody>
      </p:sp>
    </p:spTree>
    <p:extLst>
      <p:ext uri="{BB962C8B-B14F-4D97-AF65-F5344CB8AC3E}">
        <p14:creationId xmlns:p14="http://schemas.microsoft.com/office/powerpoint/2010/main" val="289171846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0DD8CD9D-7FF1-4C8C-8CAF-AF82E85AE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66"/>
                </a:solidFill>
              </a:rPr>
              <a:t>Secondary HTN: Who Should Be Worked Up?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B17FE2BE-4A33-4CBD-8661-4422D70799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>
                <a:solidFill>
                  <a:schemeClr val="bg1"/>
                </a:solidFill>
              </a:rPr>
              <a:t>Young patients (childhood or adolescence), especially without family history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chemeClr val="bg1"/>
                </a:solidFill>
              </a:rPr>
              <a:t>Resistant HTN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chemeClr val="bg1"/>
                </a:solidFill>
              </a:rPr>
              <a:t>Abrupt worsening of HTN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chemeClr val="bg1"/>
                </a:solidFill>
              </a:rPr>
              <a:t>Clinical features of disorder causing hypertension</a:t>
            </a:r>
          </a:p>
        </p:txBody>
      </p:sp>
    </p:spTree>
    <p:extLst>
      <p:ext uri="{BB962C8B-B14F-4D97-AF65-F5344CB8AC3E}">
        <p14:creationId xmlns:p14="http://schemas.microsoft.com/office/powerpoint/2010/main" val="22690057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0DD8CD9D-7FF1-4C8C-8CAF-AF82E85AE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66"/>
                </a:solidFill>
              </a:rPr>
              <a:t>Clinical Patterns of Secondary HTN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B17FE2BE-4A33-4CBD-8661-4422D70799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>
                <a:solidFill>
                  <a:schemeClr val="bg1"/>
                </a:solidFill>
              </a:rPr>
              <a:t>Renovascular HTN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solidFill>
                  <a:schemeClr val="bg1"/>
                </a:solidFill>
              </a:rPr>
              <a:t>Early &lt;30 or late &gt; 50 onset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solidFill>
                  <a:schemeClr val="bg1"/>
                </a:solidFill>
              </a:rPr>
              <a:t>Acceleration of treated HTN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solidFill>
                  <a:schemeClr val="bg1"/>
                </a:solidFill>
              </a:rPr>
              <a:t>Worsening renal function during HTN treatment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solidFill>
                  <a:schemeClr val="bg1"/>
                </a:solidFill>
              </a:rPr>
              <a:t>Flash pulmonary edema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solidFill>
                  <a:schemeClr val="bg1"/>
                </a:solidFill>
              </a:rPr>
              <a:t>Progressive renal failure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chemeClr val="bg1"/>
                </a:solidFill>
              </a:rPr>
              <a:t>Hyperaldosteronism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solidFill>
                  <a:schemeClr val="bg1"/>
                </a:solidFill>
              </a:rPr>
              <a:t>Hypokalemia, metabolic alkalosis (muscle weakness, cramps)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chemeClr val="bg1"/>
                </a:solidFill>
              </a:rPr>
              <a:t>Pheochromocytoma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solidFill>
                  <a:schemeClr val="bg1"/>
                </a:solidFill>
              </a:rPr>
              <a:t>Headache, sweating, tachycardia, anxiety, chest/</a:t>
            </a:r>
            <a:r>
              <a:rPr lang="en-US" altLang="en-US" dirty="0" err="1">
                <a:solidFill>
                  <a:schemeClr val="bg1"/>
                </a:solidFill>
              </a:rPr>
              <a:t>abd</a:t>
            </a:r>
            <a:r>
              <a:rPr lang="en-US" altLang="en-US" dirty="0">
                <a:solidFill>
                  <a:schemeClr val="bg1"/>
                </a:solidFill>
              </a:rPr>
              <a:t> pain, nausea/vomiting</a:t>
            </a:r>
          </a:p>
        </p:txBody>
      </p:sp>
    </p:spTree>
    <p:extLst>
      <p:ext uri="{BB962C8B-B14F-4D97-AF65-F5344CB8AC3E}">
        <p14:creationId xmlns:p14="http://schemas.microsoft.com/office/powerpoint/2010/main" val="35024483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0C708F9-397D-4BB5-9828-5928864B88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66"/>
                </a:solidFill>
              </a:rPr>
              <a:t>Secondary HTN: Classification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282A8DA-8DF7-42FD-B8DC-D5BFAB4EB53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Renal disease</a:t>
            </a:r>
          </a:p>
          <a:p>
            <a:pPr>
              <a:lnSpc>
                <a:spcPct val="90000"/>
              </a:lnSpc>
            </a:pPr>
            <a:endParaRPr lang="en-US" alt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alt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alt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Renovascular HTN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Fibromuscular disease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Atherosclerotic disease</a:t>
            </a:r>
          </a:p>
          <a:p>
            <a:pPr>
              <a:lnSpc>
                <a:spcPct val="90000"/>
              </a:lnSpc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5CAE955-579D-4FBD-BE5B-03C593353BB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600200"/>
            <a:ext cx="4038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Endocrine causes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Adrenal cortex	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Primary aldosteronism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Pseudoaldosteronism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Cushing’s syndrome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Adrenal medulla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Pheochromocytoma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Pituitary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Cushing’s disease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Acromegaly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Thyroid (hypo/hyper)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Renin secreting tumors</a:t>
            </a:r>
          </a:p>
        </p:txBody>
      </p:sp>
    </p:spTree>
    <p:extLst>
      <p:ext uri="{BB962C8B-B14F-4D97-AF65-F5344CB8AC3E}">
        <p14:creationId xmlns:p14="http://schemas.microsoft.com/office/powerpoint/2010/main" val="4510297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CA829C5-4AEE-4AD4-AC9B-D858FE0C3E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66"/>
                </a:solidFill>
              </a:rPr>
              <a:t>Secondary Hypertension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39C82DF-DAC5-48F5-A9AF-55D17459816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73810" y="1690688"/>
            <a:ext cx="4038600" cy="48307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A 65-year-old woman is evaluated for resistant hypertension. Despite use of antihypertensive therapy for over 20 years, her blood pressure usually is approximately 160/90 mm Hg. For several years she has been taking amlodipine, 10 mg/d, and metoprolol, 100 mg/d. However, her regimen recently was changed to lisinopril, 20 mg/d, and sustained-release verapamil, 180 mg/d.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2A2B0B59-A667-4558-B711-7AE9046CFF8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200481" y="1585912"/>
            <a:ext cx="4038600" cy="4906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On physical examination, pulse rate is 68/min and blood pressure is 178/100 mm Hg. On cardiac examination, the point of maximal impulse is prominent and displaced laterally. The lungs are clear to auscultation. The remainder of the examination is normal. </a:t>
            </a:r>
            <a:endParaRPr lang="en-US" altLang="en-US" sz="24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703837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E5AE58E-247F-4A19-850B-16AFE3B8A6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66"/>
                </a:solidFill>
              </a:rPr>
              <a:t>Secondary Hypertension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ED28DAE-2A76-4841-A0DC-021B7375D43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295401"/>
            <a:ext cx="4038600" cy="48307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</a:rPr>
              <a:t>Laboratory Studies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BUN 18 mg/</a:t>
            </a:r>
            <a:r>
              <a:rPr lang="en-US" altLang="en-US" sz="2400" dirty="0" err="1">
                <a:solidFill>
                  <a:schemeClr val="bg1"/>
                </a:solidFill>
              </a:rPr>
              <a:t>dL</a:t>
            </a:r>
            <a:endParaRPr lang="en-US" altLang="en-US" sz="24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Creatinine 0.9 mg/</a:t>
            </a:r>
            <a:r>
              <a:rPr lang="en-US" altLang="en-US" sz="2400" dirty="0" err="1">
                <a:solidFill>
                  <a:schemeClr val="bg1"/>
                </a:solidFill>
              </a:rPr>
              <a:t>dL</a:t>
            </a:r>
            <a:endParaRPr lang="en-US" altLang="en-US" sz="24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Sodium 147 </a:t>
            </a:r>
            <a:r>
              <a:rPr lang="en-US" altLang="en-US" sz="2400" dirty="0" err="1">
                <a:solidFill>
                  <a:schemeClr val="bg1"/>
                </a:solidFill>
              </a:rPr>
              <a:t>meq</a:t>
            </a:r>
            <a:r>
              <a:rPr lang="en-US" altLang="en-US" sz="2400" dirty="0">
                <a:solidFill>
                  <a:schemeClr val="bg1"/>
                </a:solidFill>
              </a:rPr>
              <a:t>/L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Potassium 3.3 </a:t>
            </a:r>
            <a:r>
              <a:rPr lang="en-US" altLang="en-US" sz="2400" dirty="0" err="1">
                <a:solidFill>
                  <a:schemeClr val="bg1"/>
                </a:solidFill>
              </a:rPr>
              <a:t>meq</a:t>
            </a:r>
            <a:r>
              <a:rPr lang="en-US" altLang="en-US" sz="2400" dirty="0">
                <a:solidFill>
                  <a:schemeClr val="bg1"/>
                </a:solidFill>
              </a:rPr>
              <a:t>/L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Chloride100 </a:t>
            </a:r>
            <a:r>
              <a:rPr lang="en-US" altLang="en-US" sz="2400" dirty="0" err="1">
                <a:solidFill>
                  <a:schemeClr val="bg1"/>
                </a:solidFill>
              </a:rPr>
              <a:t>meq</a:t>
            </a:r>
            <a:r>
              <a:rPr lang="en-US" altLang="en-US" sz="2400" dirty="0">
                <a:solidFill>
                  <a:schemeClr val="bg1"/>
                </a:solidFill>
              </a:rPr>
              <a:t>/L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Bicarbonate28 </a:t>
            </a:r>
            <a:r>
              <a:rPr lang="en-US" altLang="en-US" sz="2400" dirty="0" err="1">
                <a:solidFill>
                  <a:schemeClr val="bg1"/>
                </a:solidFill>
              </a:rPr>
              <a:t>meq</a:t>
            </a:r>
            <a:r>
              <a:rPr lang="en-US" altLang="en-US" sz="2400" dirty="0">
                <a:solidFill>
                  <a:schemeClr val="bg1"/>
                </a:solidFill>
              </a:rPr>
              <a:t>/L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An echocardiogram reveals increased left ventricular mass.</a:t>
            </a:r>
            <a:endParaRPr lang="en-US" altLang="en-US" sz="24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4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03AD391D-6F7D-4F1E-9426-75D1A4BAA01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Which of the following is the most appropriate next step in this patient's management?</a:t>
            </a:r>
          </a:p>
          <a:p>
            <a:pPr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A</a:t>
            </a:r>
            <a:r>
              <a:rPr lang="en-US" altLang="en-US" sz="2400">
                <a:solidFill>
                  <a:schemeClr val="bg1"/>
                </a:solidFill>
              </a:rPr>
              <a:t> Magnetic resonance angiography</a:t>
            </a:r>
          </a:p>
          <a:p>
            <a:pPr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B</a:t>
            </a:r>
            <a:r>
              <a:rPr lang="en-US" altLang="en-US" sz="2400">
                <a:solidFill>
                  <a:schemeClr val="bg1"/>
                </a:solidFill>
              </a:rPr>
              <a:t> Hydrochlorothiazide, 25 mg/d</a:t>
            </a:r>
          </a:p>
          <a:p>
            <a:pPr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C</a:t>
            </a:r>
            <a:r>
              <a:rPr lang="en-US" altLang="en-US" sz="2400">
                <a:solidFill>
                  <a:schemeClr val="bg1"/>
                </a:solidFill>
              </a:rPr>
              <a:t> Aldosterone–renin ratio</a:t>
            </a:r>
          </a:p>
          <a:p>
            <a:pPr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D</a:t>
            </a:r>
            <a:r>
              <a:rPr lang="en-US" altLang="en-US" sz="2400">
                <a:solidFill>
                  <a:schemeClr val="bg1"/>
                </a:solidFill>
              </a:rPr>
              <a:t> CT scanning</a:t>
            </a:r>
          </a:p>
        </p:txBody>
      </p:sp>
    </p:spTree>
    <p:extLst>
      <p:ext uri="{BB962C8B-B14F-4D97-AF65-F5344CB8AC3E}">
        <p14:creationId xmlns:p14="http://schemas.microsoft.com/office/powerpoint/2010/main" val="188169572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E5AE58E-247F-4A19-850B-16AFE3B8A6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66"/>
                </a:solidFill>
              </a:rPr>
              <a:t>Secondary Hypertension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ED28DAE-2A76-4841-A0DC-021B7375D43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295401"/>
            <a:ext cx="4038600" cy="48307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</a:rPr>
              <a:t>Laboratory Studies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BUN 18 mg/</a:t>
            </a:r>
            <a:r>
              <a:rPr lang="en-US" altLang="en-US" sz="2400" dirty="0" err="1">
                <a:solidFill>
                  <a:schemeClr val="bg1"/>
                </a:solidFill>
              </a:rPr>
              <a:t>dL</a:t>
            </a:r>
            <a:endParaRPr lang="en-US" altLang="en-US" sz="24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Creatinine 0.9 mg/</a:t>
            </a:r>
            <a:r>
              <a:rPr lang="en-US" altLang="en-US" sz="2400" dirty="0" err="1">
                <a:solidFill>
                  <a:schemeClr val="bg1"/>
                </a:solidFill>
              </a:rPr>
              <a:t>dL</a:t>
            </a:r>
            <a:endParaRPr lang="en-US" altLang="en-US" sz="24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Sodium 147 </a:t>
            </a:r>
            <a:r>
              <a:rPr lang="en-US" altLang="en-US" sz="2400" dirty="0" err="1">
                <a:solidFill>
                  <a:schemeClr val="bg1"/>
                </a:solidFill>
              </a:rPr>
              <a:t>meq</a:t>
            </a:r>
            <a:r>
              <a:rPr lang="en-US" altLang="en-US" sz="2400" dirty="0">
                <a:solidFill>
                  <a:schemeClr val="bg1"/>
                </a:solidFill>
              </a:rPr>
              <a:t>/L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Potassium 3.3 </a:t>
            </a:r>
            <a:r>
              <a:rPr lang="en-US" altLang="en-US" sz="2400" dirty="0" err="1">
                <a:solidFill>
                  <a:schemeClr val="bg1"/>
                </a:solidFill>
              </a:rPr>
              <a:t>meq</a:t>
            </a:r>
            <a:r>
              <a:rPr lang="en-US" altLang="en-US" sz="2400" dirty="0">
                <a:solidFill>
                  <a:schemeClr val="bg1"/>
                </a:solidFill>
              </a:rPr>
              <a:t>/L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Chloride100 </a:t>
            </a:r>
            <a:r>
              <a:rPr lang="en-US" altLang="en-US" sz="2400" dirty="0" err="1">
                <a:solidFill>
                  <a:schemeClr val="bg1"/>
                </a:solidFill>
              </a:rPr>
              <a:t>meq</a:t>
            </a:r>
            <a:r>
              <a:rPr lang="en-US" altLang="en-US" sz="2400" dirty="0">
                <a:solidFill>
                  <a:schemeClr val="bg1"/>
                </a:solidFill>
              </a:rPr>
              <a:t>/L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Bicarbonate28 </a:t>
            </a:r>
            <a:r>
              <a:rPr lang="en-US" altLang="en-US" sz="2400" dirty="0" err="1">
                <a:solidFill>
                  <a:schemeClr val="bg1"/>
                </a:solidFill>
              </a:rPr>
              <a:t>meq</a:t>
            </a:r>
            <a:r>
              <a:rPr lang="en-US" altLang="en-US" sz="2400" dirty="0">
                <a:solidFill>
                  <a:schemeClr val="bg1"/>
                </a:solidFill>
              </a:rPr>
              <a:t>/L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An echocardiogram reveals increased left ventricular mass.</a:t>
            </a:r>
            <a:endParaRPr lang="en-US" altLang="en-US" sz="24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4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03AD391D-6F7D-4F1E-9426-75D1A4BAA01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</a:rPr>
              <a:t>Which of the following is the most appropriate next step in this patient's management?</a:t>
            </a:r>
          </a:p>
          <a:p>
            <a:pPr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</a:rPr>
              <a:t>A</a:t>
            </a:r>
            <a:r>
              <a:rPr lang="en-US" altLang="en-US" sz="2400" dirty="0">
                <a:solidFill>
                  <a:schemeClr val="bg1"/>
                </a:solidFill>
              </a:rPr>
              <a:t> Magnetic resonance angiography</a:t>
            </a:r>
          </a:p>
          <a:p>
            <a:pPr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</a:rPr>
              <a:t>B</a:t>
            </a:r>
            <a:r>
              <a:rPr lang="en-US" altLang="en-US" sz="2400" dirty="0">
                <a:solidFill>
                  <a:schemeClr val="bg1"/>
                </a:solidFill>
              </a:rPr>
              <a:t> Hydrochlorothiazide, 25 mg/d</a:t>
            </a:r>
          </a:p>
          <a:p>
            <a:pPr>
              <a:buFontTx/>
              <a:buNone/>
            </a:pPr>
            <a:r>
              <a:rPr lang="en-US" altLang="en-US" sz="2400" b="1" dirty="0">
                <a:solidFill>
                  <a:srgbClr val="66FF33"/>
                </a:solidFill>
              </a:rPr>
              <a:t>C</a:t>
            </a:r>
            <a:r>
              <a:rPr lang="en-US" altLang="en-US" sz="2400" dirty="0">
                <a:solidFill>
                  <a:srgbClr val="66FF33"/>
                </a:solidFill>
              </a:rPr>
              <a:t> Aldosterone–renin ratio</a:t>
            </a:r>
          </a:p>
          <a:p>
            <a:pPr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</a:rPr>
              <a:t>D</a:t>
            </a:r>
            <a:r>
              <a:rPr lang="en-US" altLang="en-US" sz="2400" dirty="0">
                <a:solidFill>
                  <a:schemeClr val="bg1"/>
                </a:solidFill>
              </a:rPr>
              <a:t> CT scanning</a:t>
            </a:r>
          </a:p>
        </p:txBody>
      </p:sp>
    </p:spTree>
    <p:extLst>
      <p:ext uri="{BB962C8B-B14F-4D97-AF65-F5344CB8AC3E}">
        <p14:creationId xmlns:p14="http://schemas.microsoft.com/office/powerpoint/2010/main" val="246978388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50FE921-8F28-4060-8361-2882DDCD60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66"/>
                </a:solidFill>
              </a:rPr>
              <a:t>Secondary Hypertension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AF33662-9ECA-4CA2-8784-B3337E99BDF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295401"/>
            <a:ext cx="4038600" cy="48307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A 68-year-old woman with a longstanding history of poorly controlled hypertension is evaluated for primary aldosteronism.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On physical examination, blood pressure is 176/105 mm Hg. Cardiac examination reveals an S3 gallop. The lungs are clear to auscultation.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Plasma renin activity is 0.06 ng/mL (0.06 μg/L) per hour and 24-hour urine aldosterone excretion is 18 µg.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An adrenal CT scan reveals a 1.5-cm solitary nodule in the left adrenal gland. The right adrenal gland appears normal but may be slightly enlarged.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262A95AF-97CB-4C96-9B78-892D8C1AD25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219201"/>
            <a:ext cx="4038600" cy="4906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Which of the following is the most appropriate next step in this patient's management?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A Laparoscopic left adrenalectomy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B Adrenal vein sampling for aldosterone and cortisol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C Renal arteriography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D Dexamethasone suppression test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756370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C000"/>
                </a:solidFill>
              </a:rPr>
              <a:t>White Coat HTN/Masked HTN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White Coat HTN: normal BP at home; high in the office</a:t>
            </a:r>
          </a:p>
          <a:p>
            <a:r>
              <a:rPr lang="en-US" sz="3600" dirty="0">
                <a:solidFill>
                  <a:schemeClr val="bg1"/>
                </a:solidFill>
              </a:rPr>
              <a:t>Check home BP readings or ambulatory BP monitoring</a:t>
            </a:r>
          </a:p>
          <a:p>
            <a:r>
              <a:rPr lang="en-US" sz="3600" dirty="0">
                <a:solidFill>
                  <a:schemeClr val="bg1"/>
                </a:solidFill>
              </a:rPr>
              <a:t>Increased cardiovascular risk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Masked HTN: normal BP in the office; high at home</a:t>
            </a:r>
          </a:p>
          <a:p>
            <a:r>
              <a:rPr lang="en-US" sz="3600" dirty="0">
                <a:solidFill>
                  <a:schemeClr val="bg1"/>
                </a:solidFill>
              </a:rPr>
              <a:t>Discovered when home BP or ambulatory BP ordered on patient with other cardiovascular risk factors</a:t>
            </a:r>
          </a:p>
          <a:p>
            <a:pPr lvl="1"/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5534676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82718A9-29C1-4B84-B948-4B18BDBF8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66"/>
                </a:solidFill>
              </a:rPr>
              <a:t>Secondary Hypertension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F7B4FA7-DB83-466A-BBBD-EAFFA7FDAAF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45616" y="1329179"/>
            <a:ext cx="3974184" cy="479698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</a:rPr>
              <a:t>A 68-year-old woman with a longstanding history of poorly controlled hypertension is evaluated for primary aldosteronism.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</a:rPr>
              <a:t>On physical examination, blood pressure is 176/105 mm Hg. Cardiac examination reveals an S3 gallop. The lungs are clear to auscultation.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</a:rPr>
              <a:t>Plasma renin activity is 0.06 ng/mL (0.06 </a:t>
            </a:r>
            <a:r>
              <a:rPr lang="en-US" altLang="en-US" sz="1800" dirty="0" err="1">
                <a:solidFill>
                  <a:schemeClr val="bg1"/>
                </a:solidFill>
              </a:rPr>
              <a:t>μg</a:t>
            </a:r>
            <a:r>
              <a:rPr lang="en-US" altLang="en-US" sz="1800" dirty="0">
                <a:solidFill>
                  <a:schemeClr val="bg1"/>
                </a:solidFill>
              </a:rPr>
              <a:t>/L) per hour and 24-hour urine aldosterone excretion is 18 µg.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</a:rPr>
              <a:t>An adrenal CT scan reveals a 1.5-cm solitary nodule in the left adrenal gland. The right adrenal gland appears normal but may be slightly enlarged.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b="1" dirty="0">
              <a:solidFill>
                <a:schemeClr val="bg1"/>
              </a:solidFill>
            </a:endParaRP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AB93CF1E-AF0A-4EC0-9A57-7CD47A299EB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219201"/>
            <a:ext cx="4038600" cy="4906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Which of the following is the most appropriate next step in this patient's management?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A Laparoscopic left adrenalectomy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solidFill>
                  <a:srgbClr val="66FF33"/>
                </a:solidFill>
              </a:rPr>
              <a:t>B Adrenal vein sampling for aldosterone and cortisol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>
              <a:solidFill>
                <a:srgbClr val="66FF33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C Renal arteriography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D Dexamethasone suppression test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64319112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963FB28-1891-430C-B1E5-925D6E9022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66"/>
                </a:solidFill>
              </a:rPr>
              <a:t>Secondary HTN ]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D5370F7-72EA-4FC0-9FC0-876C1A69B6C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295401"/>
            <a:ext cx="4038600" cy="48307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A 79-year-old man is evaluated for poorly controlled hypertension. He has had hypertension for 30 years, but his condition has become more difficult to control during the past 2 years. Over the last 6 months, his blood pressure measurements have ranged from 150/70 mm Hg to 170/90 mm Hg. Medications are atenolol, 50 mg/d; enalapril, 20 mg twice daily; and hydrochlorothiazide, 25 mg/d. 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9B1F370E-3DAE-4A2B-9D90-587768CBE75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219201"/>
            <a:ext cx="4038600" cy="4906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On physical examination, pulse rate is 66/min and blood pressure is 168/80 mm Hg; these results were the same on two previous office visits. Cardiac examination reveals a faint midline abdominal bruit and a left femoral bruit.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Creatinine level is 1.1 mg/</a:t>
            </a:r>
            <a:r>
              <a:rPr lang="en-US" altLang="en-US" sz="2000" dirty="0" err="1">
                <a:solidFill>
                  <a:schemeClr val="bg1"/>
                </a:solidFill>
              </a:rPr>
              <a:t>dL</a:t>
            </a:r>
            <a:r>
              <a:rPr lang="en-US" altLang="en-US" sz="2000" dirty="0">
                <a:solidFill>
                  <a:schemeClr val="bg1"/>
                </a:solidFill>
              </a:rPr>
              <a:t>, which has not changed for 2 years.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Low-density lipoprotein cholesterol level is 160 mg/</a:t>
            </a:r>
            <a:r>
              <a:rPr lang="en-US" altLang="en-US" sz="2000" dirty="0" err="1">
                <a:solidFill>
                  <a:schemeClr val="bg1"/>
                </a:solidFill>
              </a:rPr>
              <a:t>dL</a:t>
            </a:r>
            <a:r>
              <a:rPr lang="en-US" altLang="en-US" sz="2000" dirty="0">
                <a:solidFill>
                  <a:schemeClr val="bg1"/>
                </a:solidFill>
              </a:rPr>
              <a:t>.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692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5E7783D-0D86-4562-87C7-3A8983556E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66"/>
                </a:solidFill>
              </a:rPr>
              <a:t>Secondary HTN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05DD8EE1-D45C-4BFC-BEF3-FAA765DBD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Which of the following is the most appropriate management at this time?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A Renal angiography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B Amlodipine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C Plasma renin activity measurement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D Renal vein renin sampling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E Magnetic resonance angiography of the renal arteries</a:t>
            </a:r>
          </a:p>
        </p:txBody>
      </p:sp>
    </p:spTree>
    <p:extLst>
      <p:ext uri="{BB962C8B-B14F-4D97-AF65-F5344CB8AC3E}">
        <p14:creationId xmlns:p14="http://schemas.microsoft.com/office/powerpoint/2010/main" val="306354768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5E7783D-0D86-4562-87C7-3A8983556E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66"/>
                </a:solidFill>
              </a:rPr>
              <a:t>Secondary HTN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05DD8EE1-D45C-4BFC-BEF3-FAA765DBD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Which of the following is the most appropriate management at this time?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A Renal angiography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dirty="0">
                <a:solidFill>
                  <a:srgbClr val="66FF33"/>
                </a:solidFill>
              </a:rPr>
              <a:t>B Amlodipine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C Plasma renin activity measurement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D Renal vein renin sampling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E Magnetic resonance angiography of the renal arteries</a:t>
            </a:r>
          </a:p>
        </p:txBody>
      </p:sp>
    </p:spTree>
    <p:extLst>
      <p:ext uri="{BB962C8B-B14F-4D97-AF65-F5344CB8AC3E}">
        <p14:creationId xmlns:p14="http://schemas.microsoft.com/office/powerpoint/2010/main" val="336086103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55E81E8-F4C2-4415-B6B2-7E548EADC5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66"/>
                </a:solidFill>
              </a:rPr>
              <a:t>Secondary HTN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BF40329-6FB7-4797-AA02-EF64F37CC87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A 64-year-old man with a history of coronary artery disease, peripheral vascular disease, chronic cigarette smoking, chronic kidney disease, and uncontrolled hypertension comes for a follow-up office visit. He was recently hospitalized for acute pulmonary edema. His estimated glomerular filtration rate is 45 mL/min.</a:t>
            </a:r>
            <a:r>
              <a:rPr lang="en-US" altLang="en-US" sz="2400" dirty="0"/>
              <a:t> 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6965559D-980F-486A-8D50-C34F4B11A66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Renal ultrasound performed during his hospitalization revealed a left kidney of 8.5 cm and a right kidney of 11 cm and increased echogenicity of the kidneys. He states that he has been compliant with his diet restrictions.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Medications are aspirin, 81 mg/d; simvastatin, 40 mg/d; carvedilol, 25 mg twice daily; furosemide, 40 mg twice daily; digoxin, 0.125 mg once daily; losartan, 100 mg/d; amlodipine, 5 mg/d; and clonidine, 0.2 mg twice daily. </a:t>
            </a:r>
          </a:p>
          <a:p>
            <a:pPr>
              <a:lnSpc>
                <a:spcPct val="80000"/>
              </a:lnSpc>
            </a:pPr>
            <a:endParaRPr lang="en-US" alt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08534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E5CC4AF-C48B-4C24-85A7-8E4CCE7E9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66"/>
                </a:solidFill>
              </a:rPr>
              <a:t>Secondary HTN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F50F3CED-48B4-48CB-A0EB-1BE8CBC420E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On physical examination, pulse rate is 62/min and blood pressure is 186/72 mm Hg. Cardiac examination reveals an S4 gallop. An abdominal bruit is heard. There is 1+ bilateral lower-extremity edema. </a:t>
            </a:r>
            <a:endParaRPr lang="en-US" altLang="en-US" sz="2000" b="1">
              <a:solidFill>
                <a:schemeClr val="bg1"/>
              </a:solidFill>
            </a:endParaRP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BBEE93D2-F4FD-4E96-94EE-620B03F11BA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Which of the following is the most appropriate next step in managing this patient's hypertension?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A Increase amlodipine to 10 mg/d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B Perform magnetic resonance angiography of the abdomen (non-</a:t>
            </a:r>
            <a:r>
              <a:rPr lang="en-US" altLang="en-US" sz="2000" dirty="0" err="1">
                <a:solidFill>
                  <a:schemeClr val="bg1"/>
                </a:solidFill>
              </a:rPr>
              <a:t>gadoninium</a:t>
            </a:r>
            <a:r>
              <a:rPr lang="en-US" altLang="en-US" sz="2000" dirty="0">
                <a:solidFill>
                  <a:schemeClr val="bg1"/>
                </a:solidFill>
              </a:rPr>
              <a:t> protocol)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C Discontinue carvedilol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D Add lisinopril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82966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E5CC4AF-C48B-4C24-85A7-8E4CCE7E9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66"/>
                </a:solidFill>
              </a:rPr>
              <a:t>Secondary HTN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F50F3CED-48B4-48CB-A0EB-1BE8CBC420E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On physical examination, pulse rate is 62/min and blood pressure is 186/72 mm Hg. Cardiac examination reveals an S4 gallop. An abdominal bruit is heard. There is 1+ bilateral lower-extremity edema. </a:t>
            </a:r>
            <a:endParaRPr lang="en-US" altLang="en-US" sz="2000" b="1">
              <a:solidFill>
                <a:schemeClr val="bg1"/>
              </a:solidFill>
            </a:endParaRP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BBEE93D2-F4FD-4E96-94EE-620B03F11BA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Which of the following is the most appropriate next step in managing this patient's hypertension?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A Increase amlodipine to 10 mg/d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rgbClr val="66FF33"/>
                </a:solidFill>
              </a:rPr>
              <a:t>B Perform magnetic resonance angiography of the abdomen (non-</a:t>
            </a:r>
            <a:r>
              <a:rPr lang="en-US" altLang="en-US" sz="2000" dirty="0" err="1">
                <a:solidFill>
                  <a:srgbClr val="66FF33"/>
                </a:solidFill>
              </a:rPr>
              <a:t>gadoninium</a:t>
            </a:r>
            <a:r>
              <a:rPr lang="en-US" altLang="en-US" sz="2000" dirty="0">
                <a:solidFill>
                  <a:srgbClr val="66FF33"/>
                </a:solidFill>
              </a:rPr>
              <a:t> protocol)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C Discontinue carvedilol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D Add lisinopril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63491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3AF45-FDDF-4119-BC0A-85000D88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Hypertensive Emergency and Urgency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68649-A6C6-4704-837E-6E1B00AE7F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Emergency: </a:t>
            </a:r>
          </a:p>
          <a:p>
            <a:r>
              <a:rPr lang="en-US" dirty="0">
                <a:solidFill>
                  <a:schemeClr val="bg1"/>
                </a:solidFill>
              </a:rPr>
              <a:t>BP &gt;180/120</a:t>
            </a:r>
          </a:p>
          <a:p>
            <a:r>
              <a:rPr lang="en-US" dirty="0">
                <a:solidFill>
                  <a:schemeClr val="bg1"/>
                </a:solidFill>
              </a:rPr>
              <a:t>Associated with end-organ damage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Encephalopathy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Focal neurologic deficits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MI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CHF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AKI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A9519C-8DD9-4106-B884-CFF30B7563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Urgency</a:t>
            </a:r>
          </a:p>
          <a:p>
            <a:r>
              <a:rPr lang="en-US" dirty="0">
                <a:solidFill>
                  <a:schemeClr val="bg1"/>
                </a:solidFill>
              </a:rPr>
              <a:t>BP &gt;180/120 </a:t>
            </a:r>
          </a:p>
          <a:p>
            <a:r>
              <a:rPr lang="en-US" dirty="0">
                <a:solidFill>
                  <a:schemeClr val="bg1"/>
                </a:solidFill>
              </a:rPr>
              <a:t>Not associated with end organ damage</a:t>
            </a:r>
          </a:p>
          <a:p>
            <a:r>
              <a:rPr lang="en-US" dirty="0">
                <a:solidFill>
                  <a:schemeClr val="bg1"/>
                </a:solidFill>
              </a:rPr>
              <a:t>More gradual lowering ok</a:t>
            </a:r>
          </a:p>
        </p:txBody>
      </p:sp>
    </p:spTree>
    <p:extLst>
      <p:ext uri="{BB962C8B-B14F-4D97-AF65-F5344CB8AC3E}">
        <p14:creationId xmlns:p14="http://schemas.microsoft.com/office/powerpoint/2010/main" val="240040841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3AF45-FDDF-4119-BC0A-85000D88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Hypertensive Emergency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68649-A6C6-4704-837E-6E1B00AE7F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General Treatment Goals: </a:t>
            </a:r>
          </a:p>
          <a:p>
            <a:r>
              <a:rPr lang="en-US" dirty="0">
                <a:solidFill>
                  <a:schemeClr val="bg1"/>
                </a:solidFill>
              </a:rPr>
              <a:t>Decrease by 15-20% or DBP  100-110</a:t>
            </a:r>
          </a:p>
          <a:p>
            <a:r>
              <a:rPr lang="en-US" dirty="0">
                <a:solidFill>
                  <a:schemeClr val="bg1"/>
                </a:solidFill>
              </a:rPr>
              <a:t>Nicardipine, labetalol, nitroprusside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A9519C-8DD9-4106-B884-CFF30B7563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Hemorrhagic CVA</a:t>
            </a:r>
          </a:p>
          <a:p>
            <a:r>
              <a:rPr lang="en-US" dirty="0">
                <a:solidFill>
                  <a:schemeClr val="bg1"/>
                </a:solidFill>
              </a:rPr>
              <a:t>BP 160/90 or MAP 110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Ischemic CVA</a:t>
            </a:r>
          </a:p>
          <a:p>
            <a:r>
              <a:rPr lang="en-US" dirty="0">
                <a:solidFill>
                  <a:schemeClr val="bg1"/>
                </a:solidFill>
              </a:rPr>
              <a:t>BP 185/110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MI, Acute heart failure</a:t>
            </a:r>
          </a:p>
          <a:p>
            <a:r>
              <a:rPr lang="en-US" dirty="0">
                <a:solidFill>
                  <a:schemeClr val="bg1"/>
                </a:solidFill>
              </a:rPr>
              <a:t>MAP 60-100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Aortic dissection</a:t>
            </a:r>
          </a:p>
          <a:p>
            <a:r>
              <a:rPr lang="en-US" dirty="0">
                <a:solidFill>
                  <a:schemeClr val="bg1"/>
                </a:solidFill>
              </a:rPr>
              <a:t>SBP 100-120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58833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E5CC4AF-C48B-4C24-85A7-8E4CCE7E9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199" y="365125"/>
            <a:ext cx="10898171" cy="1325563"/>
          </a:xfrm>
        </p:spPr>
        <p:txBody>
          <a:bodyPr/>
          <a:lstStyle/>
          <a:p>
            <a:r>
              <a:rPr lang="en-US" altLang="en-US" dirty="0">
                <a:solidFill>
                  <a:srgbClr val="FFFF66"/>
                </a:solidFill>
              </a:rPr>
              <a:t>Hypertensive Emergencies and Urgency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F50F3CED-48B4-48CB-A0EB-1BE8CBC420E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56yo man presents to the emergency with dyspnea.  He has not seen a doctor in 20 years and is unaware of any medical history.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PE VS 220/113  87 O2 sat 85%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Bibasilar rales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CXR with pulmonary edema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What is the initial goal BP decrease for him?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b="1" dirty="0">
              <a:solidFill>
                <a:schemeClr val="bg1"/>
              </a:solidFill>
            </a:endParaRP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BBEE93D2-F4FD-4E96-94EE-620B03F11BA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lphaUcPeriod"/>
            </a:pPr>
            <a:endParaRPr lang="en-US" altLang="en-US" sz="20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90000"/>
              </a:lnSpc>
              <a:buFontTx/>
              <a:buAutoNum type="alphaUcPeriod"/>
            </a:pPr>
            <a:r>
              <a:rPr lang="en-US" altLang="en-US" sz="2000" dirty="0">
                <a:solidFill>
                  <a:schemeClr val="bg1"/>
                </a:solidFill>
              </a:rPr>
              <a:t>10% </a:t>
            </a:r>
          </a:p>
          <a:p>
            <a:pPr marL="457200" indent="-457200">
              <a:lnSpc>
                <a:spcPct val="90000"/>
              </a:lnSpc>
              <a:buFontTx/>
              <a:buAutoNum type="alphaUcPeriod"/>
            </a:pPr>
            <a:r>
              <a:rPr lang="en-US" altLang="en-US" sz="2000" dirty="0">
                <a:solidFill>
                  <a:schemeClr val="bg1"/>
                </a:solidFill>
              </a:rPr>
              <a:t>20%</a:t>
            </a:r>
          </a:p>
          <a:p>
            <a:pPr marL="457200" indent="-457200">
              <a:lnSpc>
                <a:spcPct val="90000"/>
              </a:lnSpc>
              <a:buFontTx/>
              <a:buAutoNum type="alphaUcPeriod"/>
            </a:pPr>
            <a:r>
              <a:rPr lang="en-US" altLang="en-US" sz="2000" dirty="0">
                <a:solidFill>
                  <a:schemeClr val="bg1"/>
                </a:solidFill>
              </a:rPr>
              <a:t>30%</a:t>
            </a:r>
          </a:p>
          <a:p>
            <a:pPr marL="457200" indent="-457200">
              <a:lnSpc>
                <a:spcPct val="90000"/>
              </a:lnSpc>
              <a:buFontTx/>
              <a:buAutoNum type="alphaUcPeriod"/>
            </a:pPr>
            <a:r>
              <a:rPr lang="en-US" altLang="en-US" sz="2000" dirty="0">
                <a:solidFill>
                  <a:schemeClr val="bg1"/>
                </a:solidFill>
              </a:rPr>
              <a:t>50%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131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C000"/>
                </a:solidFill>
              </a:rPr>
              <a:t>Risk  Factors for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Age</a:t>
            </a:r>
          </a:p>
          <a:p>
            <a:r>
              <a:rPr lang="en-US" sz="3600" dirty="0">
                <a:solidFill>
                  <a:schemeClr val="bg1"/>
                </a:solidFill>
              </a:rPr>
              <a:t>Obesity</a:t>
            </a:r>
          </a:p>
          <a:p>
            <a:r>
              <a:rPr lang="en-US" sz="3600" dirty="0">
                <a:solidFill>
                  <a:schemeClr val="bg1"/>
                </a:solidFill>
              </a:rPr>
              <a:t>Family history</a:t>
            </a:r>
          </a:p>
          <a:p>
            <a:r>
              <a:rPr lang="en-US" sz="3600" dirty="0">
                <a:solidFill>
                  <a:schemeClr val="bg1"/>
                </a:solidFill>
              </a:rPr>
              <a:t>Lack of exercise</a:t>
            </a:r>
          </a:p>
          <a:p>
            <a:r>
              <a:rPr lang="en-US" sz="3600" dirty="0">
                <a:solidFill>
                  <a:schemeClr val="bg1"/>
                </a:solidFill>
              </a:rPr>
              <a:t>Lack of sleep</a:t>
            </a:r>
          </a:p>
          <a:p>
            <a:r>
              <a:rPr lang="en-US" sz="3600" dirty="0">
                <a:solidFill>
                  <a:schemeClr val="bg1"/>
                </a:solidFill>
              </a:rPr>
              <a:t>Social determinants of health</a:t>
            </a:r>
          </a:p>
          <a:p>
            <a:r>
              <a:rPr lang="en-US" sz="3600" dirty="0">
                <a:solidFill>
                  <a:schemeClr val="bg1"/>
                </a:solidFill>
              </a:rPr>
              <a:t>Reduced nephron number</a:t>
            </a:r>
          </a:p>
          <a:p>
            <a:r>
              <a:rPr lang="en-US" sz="3600" dirty="0">
                <a:solidFill>
                  <a:schemeClr val="bg1"/>
                </a:solidFill>
              </a:rPr>
              <a:t>High salt diet (&gt;3g/day)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99391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E5CC4AF-C48B-4C24-85A7-8E4CCE7E9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199" y="365125"/>
            <a:ext cx="10898171" cy="1325563"/>
          </a:xfrm>
        </p:spPr>
        <p:txBody>
          <a:bodyPr/>
          <a:lstStyle/>
          <a:p>
            <a:r>
              <a:rPr lang="en-US" altLang="en-US" dirty="0">
                <a:solidFill>
                  <a:srgbClr val="FFFF66"/>
                </a:solidFill>
              </a:rPr>
              <a:t>Hypertensive Emergencies and Urgency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F50F3CED-48B4-48CB-A0EB-1BE8CBC420E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56yo man presents to the emergency with dyspnea.  He has not seen a doctor in 20 years and is unaware of any medical history.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PE VS 220/113  87 O2 sat 85%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Bibasilar rales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CXR with pulmonary edema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What is the initial goal BP decrease for him?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b="1" dirty="0">
              <a:solidFill>
                <a:schemeClr val="bg1"/>
              </a:solidFill>
            </a:endParaRP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BBEE93D2-F4FD-4E96-94EE-620B03F11BA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lphaUcPeriod"/>
            </a:pPr>
            <a:endParaRPr lang="en-US" altLang="en-US" sz="20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90000"/>
              </a:lnSpc>
              <a:buFontTx/>
              <a:buAutoNum type="alphaUcPeriod"/>
            </a:pPr>
            <a:r>
              <a:rPr lang="en-US" altLang="en-US" sz="2000" dirty="0">
                <a:solidFill>
                  <a:schemeClr val="bg1"/>
                </a:solidFill>
              </a:rPr>
              <a:t>10% </a:t>
            </a:r>
          </a:p>
          <a:p>
            <a:pPr marL="457200" indent="-457200">
              <a:lnSpc>
                <a:spcPct val="90000"/>
              </a:lnSpc>
              <a:buFontTx/>
              <a:buAutoNum type="alphaUcPeriod"/>
            </a:pPr>
            <a:r>
              <a:rPr lang="en-US" altLang="en-US" sz="2000" dirty="0">
                <a:solidFill>
                  <a:srgbClr val="66FF33"/>
                </a:solidFill>
              </a:rPr>
              <a:t>20%</a:t>
            </a:r>
          </a:p>
          <a:p>
            <a:pPr marL="457200" indent="-457200">
              <a:lnSpc>
                <a:spcPct val="90000"/>
              </a:lnSpc>
              <a:buFontTx/>
              <a:buAutoNum type="alphaUcPeriod"/>
            </a:pPr>
            <a:r>
              <a:rPr lang="en-US" altLang="en-US" sz="2000" dirty="0">
                <a:solidFill>
                  <a:schemeClr val="bg1"/>
                </a:solidFill>
              </a:rPr>
              <a:t>30%</a:t>
            </a:r>
          </a:p>
          <a:p>
            <a:pPr marL="457200" indent="-457200">
              <a:lnSpc>
                <a:spcPct val="90000"/>
              </a:lnSpc>
              <a:buFontTx/>
              <a:buAutoNum type="alphaUcPeriod"/>
            </a:pPr>
            <a:r>
              <a:rPr lang="en-US" altLang="en-US" sz="2000" dirty="0">
                <a:solidFill>
                  <a:schemeClr val="bg1"/>
                </a:solidFill>
              </a:rPr>
              <a:t>50%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402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9B1-F28D-4A1D-B396-5F943087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C000"/>
                </a:solidFill>
              </a:rPr>
              <a:t>Medications Causing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D991-89D2-4377-AF13-4888D80C6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Oral contraceptives</a:t>
            </a:r>
          </a:p>
          <a:p>
            <a:r>
              <a:rPr lang="en-US" sz="3600" dirty="0">
                <a:solidFill>
                  <a:schemeClr val="bg1"/>
                </a:solidFill>
              </a:rPr>
              <a:t>NSAIDs</a:t>
            </a:r>
          </a:p>
          <a:p>
            <a:r>
              <a:rPr lang="en-US" sz="3600" dirty="0">
                <a:solidFill>
                  <a:schemeClr val="bg1"/>
                </a:solidFill>
              </a:rPr>
              <a:t>Antidepressants</a:t>
            </a:r>
          </a:p>
          <a:p>
            <a:r>
              <a:rPr lang="en-US" sz="3600" dirty="0">
                <a:solidFill>
                  <a:schemeClr val="bg1"/>
                </a:solidFill>
              </a:rPr>
              <a:t>Corticosteroids</a:t>
            </a:r>
          </a:p>
          <a:p>
            <a:r>
              <a:rPr lang="en-US" sz="3600" dirty="0">
                <a:solidFill>
                  <a:schemeClr val="bg1"/>
                </a:solidFill>
              </a:rPr>
              <a:t>Decongestants: phenylephrine, pseudoephedrine</a:t>
            </a:r>
          </a:p>
          <a:p>
            <a:r>
              <a:rPr lang="en-US" sz="3600" dirty="0">
                <a:solidFill>
                  <a:schemeClr val="bg1"/>
                </a:solidFill>
              </a:rPr>
              <a:t>Erythropoietin</a:t>
            </a:r>
          </a:p>
          <a:p>
            <a:r>
              <a:rPr lang="en-US" sz="3600" dirty="0">
                <a:solidFill>
                  <a:schemeClr val="bg1"/>
                </a:solidFill>
              </a:rPr>
              <a:t>Calcineurin inhibitors</a:t>
            </a:r>
          </a:p>
          <a:p>
            <a:r>
              <a:rPr lang="en-US" sz="3600" dirty="0">
                <a:solidFill>
                  <a:schemeClr val="bg1"/>
                </a:solidFill>
              </a:rPr>
              <a:t>Stimulants</a:t>
            </a:r>
          </a:p>
          <a:p>
            <a:r>
              <a:rPr lang="en-US" sz="3600" dirty="0">
                <a:solidFill>
                  <a:schemeClr val="bg1"/>
                </a:solidFill>
              </a:rPr>
              <a:t>Atypical antipsychotics</a:t>
            </a:r>
          </a:p>
          <a:p>
            <a:r>
              <a:rPr lang="en-US" sz="3600" dirty="0">
                <a:solidFill>
                  <a:schemeClr val="bg1"/>
                </a:solidFill>
              </a:rPr>
              <a:t>Angiogenesis inhibitors</a:t>
            </a:r>
          </a:p>
          <a:p>
            <a:r>
              <a:rPr lang="en-US" sz="3600" dirty="0">
                <a:solidFill>
                  <a:schemeClr val="bg1"/>
                </a:solidFill>
              </a:rPr>
              <a:t>Tyrosine kinase inhibitors</a:t>
            </a:r>
          </a:p>
        </p:txBody>
      </p:sp>
    </p:spTree>
    <p:extLst>
      <p:ext uri="{BB962C8B-B14F-4D97-AF65-F5344CB8AC3E}">
        <p14:creationId xmlns:p14="http://schemas.microsoft.com/office/powerpoint/2010/main" val="2882582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60496758-84F0-15F6-0C2B-35BB2C735F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C000"/>
                </a:solidFill>
              </a:rPr>
              <a:t>Secondary HTN: Who to Work Up?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F43E088F-80C8-59E3-55E6-4E2A47F66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>
                <a:solidFill>
                  <a:schemeClr val="bg1"/>
                </a:solidFill>
              </a:rPr>
              <a:t>Renovascular HTN</a:t>
            </a:r>
          </a:p>
          <a:p>
            <a:pPr lvl="1">
              <a:lnSpc>
                <a:spcPct val="80000"/>
              </a:lnSpc>
            </a:pPr>
            <a:r>
              <a:rPr lang="en-US" altLang="en-US">
                <a:solidFill>
                  <a:schemeClr val="bg1"/>
                </a:solidFill>
              </a:rPr>
              <a:t>Early &lt;30 or late &gt; 50 onset</a:t>
            </a:r>
          </a:p>
          <a:p>
            <a:pPr lvl="1">
              <a:lnSpc>
                <a:spcPct val="80000"/>
              </a:lnSpc>
            </a:pPr>
            <a:r>
              <a:rPr lang="en-US" altLang="en-US">
                <a:solidFill>
                  <a:schemeClr val="bg1"/>
                </a:solidFill>
              </a:rPr>
              <a:t>Acceleration of treated HTN</a:t>
            </a:r>
          </a:p>
          <a:p>
            <a:pPr lvl="1">
              <a:lnSpc>
                <a:spcPct val="80000"/>
              </a:lnSpc>
            </a:pPr>
            <a:r>
              <a:rPr lang="en-US" altLang="en-US">
                <a:solidFill>
                  <a:schemeClr val="bg1"/>
                </a:solidFill>
              </a:rPr>
              <a:t>Worsening renal function during HTN treatment</a:t>
            </a:r>
          </a:p>
          <a:p>
            <a:pPr lvl="1">
              <a:lnSpc>
                <a:spcPct val="80000"/>
              </a:lnSpc>
            </a:pPr>
            <a:r>
              <a:rPr lang="en-US" altLang="en-US">
                <a:solidFill>
                  <a:schemeClr val="bg1"/>
                </a:solidFill>
              </a:rPr>
              <a:t>Flash pulmonary edema</a:t>
            </a:r>
          </a:p>
          <a:p>
            <a:pPr lvl="1">
              <a:lnSpc>
                <a:spcPct val="80000"/>
              </a:lnSpc>
            </a:pPr>
            <a:r>
              <a:rPr lang="en-US" altLang="en-US">
                <a:solidFill>
                  <a:schemeClr val="bg1"/>
                </a:solidFill>
              </a:rPr>
              <a:t>Progressive renal failure</a:t>
            </a:r>
          </a:p>
          <a:p>
            <a:pPr>
              <a:lnSpc>
                <a:spcPct val="80000"/>
              </a:lnSpc>
            </a:pPr>
            <a:r>
              <a:rPr lang="en-US" altLang="en-US">
                <a:solidFill>
                  <a:schemeClr val="bg1"/>
                </a:solidFill>
              </a:rPr>
              <a:t>Hyperaldosteronism</a:t>
            </a:r>
          </a:p>
          <a:p>
            <a:pPr lvl="1">
              <a:lnSpc>
                <a:spcPct val="80000"/>
              </a:lnSpc>
            </a:pPr>
            <a:r>
              <a:rPr lang="en-US" altLang="en-US">
                <a:solidFill>
                  <a:schemeClr val="bg1"/>
                </a:solidFill>
              </a:rPr>
              <a:t>Hypokalemia, metabolic alkalosis (muscle weakness, cramps)</a:t>
            </a:r>
          </a:p>
          <a:p>
            <a:pPr>
              <a:lnSpc>
                <a:spcPct val="80000"/>
              </a:lnSpc>
            </a:pPr>
            <a:r>
              <a:rPr lang="en-US" altLang="en-US">
                <a:solidFill>
                  <a:schemeClr val="bg1"/>
                </a:solidFill>
              </a:rPr>
              <a:t>Pheochromocytoma</a:t>
            </a:r>
          </a:p>
          <a:p>
            <a:pPr lvl="1">
              <a:lnSpc>
                <a:spcPct val="80000"/>
              </a:lnSpc>
            </a:pPr>
            <a:r>
              <a:rPr lang="en-US" altLang="en-US">
                <a:solidFill>
                  <a:schemeClr val="bg1"/>
                </a:solidFill>
              </a:rPr>
              <a:t>Headache, sweating, tachycardia, anxiety, chest/abd pain, nausea/vomiting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4853</Words>
  <Application>Microsoft Macintosh PowerPoint</Application>
  <PresentationFormat>Widescreen</PresentationFormat>
  <Paragraphs>715</Paragraphs>
  <Slides>70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6" baseType="lpstr">
      <vt:lpstr>Arial</vt:lpstr>
      <vt:lpstr>Calibri</vt:lpstr>
      <vt:lpstr>Calibri Light</vt:lpstr>
      <vt:lpstr>Cambria</vt:lpstr>
      <vt:lpstr>Helvetica Neue</vt:lpstr>
      <vt:lpstr>Office Theme</vt:lpstr>
      <vt:lpstr>HYPERTENSION</vt:lpstr>
      <vt:lpstr>Learning Objectives</vt:lpstr>
      <vt:lpstr>Cardiovascular Consequences of Hypertension</vt:lpstr>
      <vt:lpstr>Renal Consequences of Hypertension</vt:lpstr>
      <vt:lpstr>Classification of Hypertension</vt:lpstr>
      <vt:lpstr>White Coat HTN/Masked HTN</vt:lpstr>
      <vt:lpstr>Risk  Factors for Hypertension</vt:lpstr>
      <vt:lpstr>Medications Causing Hypertension</vt:lpstr>
      <vt:lpstr>Secondary HTN: Who to Work Up?</vt:lpstr>
      <vt:lpstr>Secondary Hypertension: Classification</vt:lpstr>
      <vt:lpstr>Hyperaldosteronism:diagnosis</vt:lpstr>
      <vt:lpstr>Hyperaldosteronism: workup/treatment</vt:lpstr>
      <vt:lpstr>Renovascular Hypertension:  clinical features</vt:lpstr>
      <vt:lpstr>Renovascular Hypertension: diagnosis</vt:lpstr>
      <vt:lpstr>Renovascular Hypertension:  Fibromuscular dysplasia - diagnosis</vt:lpstr>
      <vt:lpstr>Renovascular Hypertension:  Fibromuscular dysplasia - treatment</vt:lpstr>
      <vt:lpstr>Renovascular Hypertension: Atherosclerotic RAS - treatment</vt:lpstr>
      <vt:lpstr>Features of Improvement in BP and Renal function after Revascularization</vt:lpstr>
      <vt:lpstr>Secondary HTN</vt:lpstr>
      <vt:lpstr>Causes</vt:lpstr>
      <vt:lpstr>Major Causes of Hypertension</vt:lpstr>
      <vt:lpstr>Classification and Treatment of HTN</vt:lpstr>
      <vt:lpstr>Classification and Treatment</vt:lpstr>
      <vt:lpstr>Treatment of Hypertension</vt:lpstr>
      <vt:lpstr>Classification and Treatment</vt:lpstr>
      <vt:lpstr>Classification and Treatment</vt:lpstr>
      <vt:lpstr>Treatment of Hypertension</vt:lpstr>
      <vt:lpstr>Treatment </vt:lpstr>
      <vt:lpstr>Treatment</vt:lpstr>
      <vt:lpstr>Pharmacologic Therapy</vt:lpstr>
      <vt:lpstr>Pharmacologic Therapy - special populations</vt:lpstr>
      <vt:lpstr>Treatment</vt:lpstr>
      <vt:lpstr>Treatment</vt:lpstr>
      <vt:lpstr>Treatment</vt:lpstr>
      <vt:lpstr>Treatment</vt:lpstr>
      <vt:lpstr>Treatment </vt:lpstr>
      <vt:lpstr>Treatment</vt:lpstr>
      <vt:lpstr>Treatment</vt:lpstr>
      <vt:lpstr>Intensive BP treatment with SBP target below 140 mm Hg was significantly associated with a 21% reduction in Major Adverse Cardiovascular Events</vt:lpstr>
      <vt:lpstr>Treatment</vt:lpstr>
      <vt:lpstr>Treatment</vt:lpstr>
      <vt:lpstr>Patients &gt;60 Take Home Points</vt:lpstr>
      <vt:lpstr>Treatment </vt:lpstr>
      <vt:lpstr>Treatment</vt:lpstr>
      <vt:lpstr>Treatment</vt:lpstr>
      <vt:lpstr>Evaluation</vt:lpstr>
      <vt:lpstr>Evaluation</vt:lpstr>
      <vt:lpstr>Treatment</vt:lpstr>
      <vt:lpstr>Treatment</vt:lpstr>
      <vt:lpstr>Treatment – PATHWAY 2 trial </vt:lpstr>
      <vt:lpstr>Evaluation</vt:lpstr>
      <vt:lpstr>Evaluation</vt:lpstr>
      <vt:lpstr>Secondary HTN: Who Should Be Worked Up?</vt:lpstr>
      <vt:lpstr>Clinical Patterns of Secondary HTN</vt:lpstr>
      <vt:lpstr>Secondary HTN: Classification</vt:lpstr>
      <vt:lpstr>Secondary Hypertension</vt:lpstr>
      <vt:lpstr>Secondary Hypertension</vt:lpstr>
      <vt:lpstr>Secondary Hypertension</vt:lpstr>
      <vt:lpstr>Secondary Hypertension </vt:lpstr>
      <vt:lpstr>Secondary Hypertension</vt:lpstr>
      <vt:lpstr>Secondary HTN ]</vt:lpstr>
      <vt:lpstr>Secondary HTN</vt:lpstr>
      <vt:lpstr>Secondary HTN</vt:lpstr>
      <vt:lpstr>Secondary HTN</vt:lpstr>
      <vt:lpstr>Secondary HTN</vt:lpstr>
      <vt:lpstr>Secondary HTN</vt:lpstr>
      <vt:lpstr>Hypertensive Emergency and Urgency</vt:lpstr>
      <vt:lpstr>Hypertensive Emergency</vt:lpstr>
      <vt:lpstr>Hypertensive Emergencies and Urgency</vt:lpstr>
      <vt:lpstr>Hypertensive Emergencies and Urgency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HYPERTENSION</dc:title>
  <dc:creator>Dahl, Katharine - (kdahl1)</dc:creator>
  <cp:lastModifiedBy>Dahl, Katharine - (kdahl1)</cp:lastModifiedBy>
  <cp:revision>2</cp:revision>
  <dcterms:created xsi:type="dcterms:W3CDTF">2023-01-10T09:06:38Z</dcterms:created>
  <dcterms:modified xsi:type="dcterms:W3CDTF">2023-01-10T12:40:08Z</dcterms:modified>
</cp:coreProperties>
</file>