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sldIdLst>
    <p:sldId id="256" r:id="rId2"/>
    <p:sldId id="259" r:id="rId3"/>
    <p:sldId id="261" r:id="rId4"/>
    <p:sldId id="347" r:id="rId5"/>
    <p:sldId id="263" r:id="rId6"/>
    <p:sldId id="264" r:id="rId7"/>
    <p:sldId id="275" r:id="rId8"/>
    <p:sldId id="268" r:id="rId9"/>
    <p:sldId id="269" r:id="rId10"/>
    <p:sldId id="271" r:id="rId11"/>
    <p:sldId id="277" r:id="rId12"/>
    <p:sldId id="279" r:id="rId13"/>
    <p:sldId id="313" r:id="rId14"/>
    <p:sldId id="341" r:id="rId15"/>
    <p:sldId id="274" r:id="rId16"/>
    <p:sldId id="272" r:id="rId17"/>
    <p:sldId id="340" r:id="rId18"/>
    <p:sldId id="282" r:id="rId19"/>
    <p:sldId id="335" r:id="rId20"/>
    <p:sldId id="336" r:id="rId21"/>
    <p:sldId id="281" r:id="rId22"/>
    <p:sldId id="284" r:id="rId23"/>
    <p:sldId id="285" r:id="rId24"/>
    <p:sldId id="287" r:id="rId25"/>
    <p:sldId id="289" r:id="rId26"/>
    <p:sldId id="290" r:id="rId27"/>
    <p:sldId id="291" r:id="rId28"/>
    <p:sldId id="292" r:id="rId29"/>
    <p:sldId id="293" r:id="rId30"/>
    <p:sldId id="301" r:id="rId31"/>
    <p:sldId id="334" r:id="rId32"/>
    <p:sldId id="338" r:id="rId33"/>
    <p:sldId id="295" r:id="rId34"/>
    <p:sldId id="294" r:id="rId35"/>
    <p:sldId id="297" r:id="rId36"/>
    <p:sldId id="343" r:id="rId37"/>
    <p:sldId id="344" r:id="rId38"/>
    <p:sldId id="345" r:id="rId39"/>
    <p:sldId id="298" r:id="rId40"/>
    <p:sldId id="299" r:id="rId41"/>
    <p:sldId id="300" r:id="rId42"/>
    <p:sldId id="278" r:id="rId43"/>
    <p:sldId id="342" r:id="rId44"/>
    <p:sldId id="346"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6992C9-1FD5-4E77-BD63-B3E35F638831}" v="335" dt="2025-08-25T21:49:14.3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5" d="100"/>
          <a:sy n="105" d="100"/>
        </p:scale>
        <p:origin x="22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lbraith, Ronald W." userId="916cf31e-ee00-4d36-aa28-7560d2dfd60c" providerId="ADAL" clId="{13B09FFA-5A19-4B14-97E0-E7188598F574}"/>
    <pc:docChg chg="modSld sldOrd">
      <pc:chgData name="Galbraith, Ronald W." userId="916cf31e-ee00-4d36-aa28-7560d2dfd60c" providerId="ADAL" clId="{13B09FFA-5A19-4B14-97E0-E7188598F574}" dt="2025-04-08T22:28:38.364" v="1"/>
      <pc:docMkLst>
        <pc:docMk/>
      </pc:docMkLst>
      <pc:sldChg chg="ord">
        <pc:chgData name="Galbraith, Ronald W." userId="916cf31e-ee00-4d36-aa28-7560d2dfd60c" providerId="ADAL" clId="{13B09FFA-5A19-4B14-97E0-E7188598F574}" dt="2025-04-08T22:28:38.364" v="1"/>
        <pc:sldMkLst>
          <pc:docMk/>
          <pc:sldMk cId="75945007" sldId="282"/>
        </pc:sldMkLst>
      </pc:sldChg>
    </pc:docChg>
  </pc:docChgLst>
  <pc:docChgLst>
    <pc:chgData name="Galbraith, Ronald W." userId="916cf31e-ee00-4d36-aa28-7560d2dfd60c" providerId="ADAL" clId="{B276AFFF-57D3-495A-B8AF-0E1C45CD927D}"/>
    <pc:docChg chg="undo custSel addSld modSld">
      <pc:chgData name="Galbraith, Ronald W." userId="916cf31e-ee00-4d36-aa28-7560d2dfd60c" providerId="ADAL" clId="{B276AFFF-57D3-495A-B8AF-0E1C45CD927D}" dt="2024-08-20T18:47:23.672" v="3963" actId="20577"/>
      <pc:docMkLst>
        <pc:docMk/>
      </pc:docMkLst>
      <pc:sldChg chg="modSp mod modNotesTx">
        <pc:chgData name="Galbraith, Ronald W." userId="916cf31e-ee00-4d36-aa28-7560d2dfd60c" providerId="ADAL" clId="{B276AFFF-57D3-495A-B8AF-0E1C45CD927D}" dt="2024-08-20T15:22:17.422" v="2797" actId="1076"/>
        <pc:sldMkLst>
          <pc:docMk/>
          <pc:sldMk cId="1508675360" sldId="256"/>
        </pc:sldMkLst>
      </pc:sldChg>
      <pc:sldChg chg="modSp mod">
        <pc:chgData name="Galbraith, Ronald W." userId="916cf31e-ee00-4d36-aa28-7560d2dfd60c" providerId="ADAL" clId="{B276AFFF-57D3-495A-B8AF-0E1C45CD927D}" dt="2024-08-20T02:17:40.481" v="133" actId="20577"/>
        <pc:sldMkLst>
          <pc:docMk/>
          <pc:sldMk cId="4229835201" sldId="259"/>
        </pc:sldMkLst>
      </pc:sldChg>
      <pc:sldChg chg="modNotesTx">
        <pc:chgData name="Galbraith, Ronald W." userId="916cf31e-ee00-4d36-aa28-7560d2dfd60c" providerId="ADAL" clId="{B276AFFF-57D3-495A-B8AF-0E1C45CD927D}" dt="2024-08-20T02:18:46.669" v="271" actId="20577"/>
        <pc:sldMkLst>
          <pc:docMk/>
          <pc:sldMk cId="150230080" sldId="261"/>
        </pc:sldMkLst>
      </pc:sldChg>
      <pc:sldChg chg="modNotesTx">
        <pc:chgData name="Galbraith, Ronald W." userId="916cf31e-ee00-4d36-aa28-7560d2dfd60c" providerId="ADAL" clId="{B276AFFF-57D3-495A-B8AF-0E1C45CD927D}" dt="2024-08-20T15:33:48.281" v="2800" actId="20577"/>
        <pc:sldMkLst>
          <pc:docMk/>
          <pc:sldMk cId="2519887116" sldId="264"/>
        </pc:sldMkLst>
      </pc:sldChg>
      <pc:sldChg chg="addSp delSp modSp mod modAnim">
        <pc:chgData name="Galbraith, Ronald W." userId="916cf31e-ee00-4d36-aa28-7560d2dfd60c" providerId="ADAL" clId="{B276AFFF-57D3-495A-B8AF-0E1C45CD927D}" dt="2024-08-20T15:47:37.547" v="2839"/>
        <pc:sldMkLst>
          <pc:docMk/>
          <pc:sldMk cId="661038295" sldId="271"/>
        </pc:sldMkLst>
      </pc:sldChg>
      <pc:sldChg chg="modSp mod modAnim">
        <pc:chgData name="Galbraith, Ronald W." userId="916cf31e-ee00-4d36-aa28-7560d2dfd60c" providerId="ADAL" clId="{B276AFFF-57D3-495A-B8AF-0E1C45CD927D}" dt="2024-08-20T15:57:43.402" v="2847"/>
        <pc:sldMkLst>
          <pc:docMk/>
          <pc:sldMk cId="1681664502" sldId="272"/>
        </pc:sldMkLst>
      </pc:sldChg>
      <pc:sldChg chg="modNotesTx">
        <pc:chgData name="Galbraith, Ronald W." userId="916cf31e-ee00-4d36-aa28-7560d2dfd60c" providerId="ADAL" clId="{B276AFFF-57D3-495A-B8AF-0E1C45CD927D}" dt="2024-08-20T02:19:29.960" v="272" actId="20577"/>
        <pc:sldMkLst>
          <pc:docMk/>
          <pc:sldMk cId="3101309843" sldId="279"/>
        </pc:sldMkLst>
      </pc:sldChg>
      <pc:sldChg chg="modSp mod">
        <pc:chgData name="Galbraith, Ronald W." userId="916cf31e-ee00-4d36-aa28-7560d2dfd60c" providerId="ADAL" clId="{B276AFFF-57D3-495A-B8AF-0E1C45CD927D}" dt="2024-08-20T02:25:17.794" v="600" actId="20577"/>
        <pc:sldMkLst>
          <pc:docMk/>
          <pc:sldMk cId="3793479585" sldId="299"/>
        </pc:sldMkLst>
      </pc:sldChg>
      <pc:sldChg chg="modSp new mod">
        <pc:chgData name="Galbraith, Ronald W." userId="916cf31e-ee00-4d36-aa28-7560d2dfd60c" providerId="ADAL" clId="{B276AFFF-57D3-495A-B8AF-0E1C45CD927D}" dt="2024-08-20T03:27:03.392" v="1501" actId="20577"/>
        <pc:sldMkLst>
          <pc:docMk/>
          <pc:sldMk cId="352282485" sldId="343"/>
        </pc:sldMkLst>
      </pc:sldChg>
      <pc:sldChg chg="modSp new mod modAnim">
        <pc:chgData name="Galbraith, Ronald W." userId="916cf31e-ee00-4d36-aa28-7560d2dfd60c" providerId="ADAL" clId="{B276AFFF-57D3-495A-B8AF-0E1C45CD927D}" dt="2024-08-20T03:29:50.920" v="1864"/>
        <pc:sldMkLst>
          <pc:docMk/>
          <pc:sldMk cId="1131042706" sldId="344"/>
        </pc:sldMkLst>
      </pc:sldChg>
      <pc:sldChg chg="addSp delSp modSp new mod">
        <pc:chgData name="Galbraith, Ronald W." userId="916cf31e-ee00-4d36-aa28-7560d2dfd60c" providerId="ADAL" clId="{B276AFFF-57D3-495A-B8AF-0E1C45CD927D}" dt="2024-08-20T03:35:23.606" v="2721" actId="20577"/>
        <pc:sldMkLst>
          <pc:docMk/>
          <pc:sldMk cId="4066658251" sldId="345"/>
        </pc:sldMkLst>
      </pc:sldChg>
      <pc:sldChg chg="modSp new mod">
        <pc:chgData name="Galbraith, Ronald W." userId="916cf31e-ee00-4d36-aa28-7560d2dfd60c" providerId="ADAL" clId="{B276AFFF-57D3-495A-B8AF-0E1C45CD927D}" dt="2024-08-20T18:47:23.672" v="3963" actId="20577"/>
        <pc:sldMkLst>
          <pc:docMk/>
          <pc:sldMk cId="2360236561" sldId="346"/>
        </pc:sldMkLst>
      </pc:sldChg>
    </pc:docChg>
  </pc:docChgLst>
  <pc:docChgLst>
    <pc:chgData name="Galbraith, Ronald W." userId="916cf31e-ee00-4d36-aa28-7560d2dfd60c" providerId="ADAL" clId="{AD6992C9-1FD5-4E77-BD63-B3E35F638831}"/>
    <pc:docChg chg="undo custSel addSld delSld modSld">
      <pc:chgData name="Galbraith, Ronald W." userId="916cf31e-ee00-4d36-aa28-7560d2dfd60c" providerId="ADAL" clId="{AD6992C9-1FD5-4E77-BD63-B3E35F638831}" dt="2025-08-25T21:51:45.481" v="3114" actId="20577"/>
      <pc:docMkLst>
        <pc:docMk/>
      </pc:docMkLst>
      <pc:sldChg chg="modSp mod modNotesTx">
        <pc:chgData name="Galbraith, Ronald W." userId="916cf31e-ee00-4d36-aa28-7560d2dfd60c" providerId="ADAL" clId="{AD6992C9-1FD5-4E77-BD63-B3E35F638831}" dt="2025-08-25T20:42:23.537" v="2202" actId="20577"/>
        <pc:sldMkLst>
          <pc:docMk/>
          <pc:sldMk cId="1508675360" sldId="256"/>
        </pc:sldMkLst>
        <pc:spChg chg="mod">
          <ac:chgData name="Galbraith, Ronald W." userId="916cf31e-ee00-4d36-aa28-7560d2dfd60c" providerId="ADAL" clId="{AD6992C9-1FD5-4E77-BD63-B3E35F638831}" dt="2025-08-25T17:37:21.863" v="5" actId="20577"/>
          <ac:spMkLst>
            <pc:docMk/>
            <pc:sldMk cId="1508675360" sldId="256"/>
            <ac:spMk id="3" creationId="{BB09FEDF-A0B7-45ED-4968-A7DB1CF32342}"/>
          </ac:spMkLst>
        </pc:spChg>
      </pc:sldChg>
      <pc:sldChg chg="modSp mod">
        <pc:chgData name="Galbraith, Ronald W." userId="916cf31e-ee00-4d36-aa28-7560d2dfd60c" providerId="ADAL" clId="{AD6992C9-1FD5-4E77-BD63-B3E35F638831}" dt="2025-08-25T17:42:00.299" v="17" actId="20577"/>
        <pc:sldMkLst>
          <pc:docMk/>
          <pc:sldMk cId="4229835201" sldId="259"/>
        </pc:sldMkLst>
        <pc:spChg chg="mod">
          <ac:chgData name="Galbraith, Ronald W." userId="916cf31e-ee00-4d36-aa28-7560d2dfd60c" providerId="ADAL" clId="{AD6992C9-1FD5-4E77-BD63-B3E35F638831}" dt="2025-08-25T17:42:00.299" v="17" actId="20577"/>
          <ac:spMkLst>
            <pc:docMk/>
            <pc:sldMk cId="4229835201" sldId="259"/>
            <ac:spMk id="3" creationId="{4E681276-D1AA-6734-9EBE-5AD887E6918E}"/>
          </ac:spMkLst>
        </pc:spChg>
      </pc:sldChg>
      <pc:sldChg chg="modSp mod modNotesTx">
        <pc:chgData name="Galbraith, Ronald W." userId="916cf31e-ee00-4d36-aa28-7560d2dfd60c" providerId="ADAL" clId="{AD6992C9-1FD5-4E77-BD63-B3E35F638831}" dt="2025-08-25T21:05:46.350" v="2960" actId="20577"/>
        <pc:sldMkLst>
          <pc:docMk/>
          <pc:sldMk cId="150230080" sldId="261"/>
        </pc:sldMkLst>
        <pc:spChg chg="mod">
          <ac:chgData name="Galbraith, Ronald W." userId="916cf31e-ee00-4d36-aa28-7560d2dfd60c" providerId="ADAL" clId="{AD6992C9-1FD5-4E77-BD63-B3E35F638831}" dt="2025-08-25T21:05:46.350" v="2960" actId="20577"/>
          <ac:spMkLst>
            <pc:docMk/>
            <pc:sldMk cId="150230080" sldId="261"/>
            <ac:spMk id="3" creationId="{F9308CCB-DBB3-E816-D75C-1C7F0D9FE7DD}"/>
          </ac:spMkLst>
        </pc:spChg>
        <pc:picChg chg="mod">
          <ac:chgData name="Galbraith, Ronald W." userId="916cf31e-ee00-4d36-aa28-7560d2dfd60c" providerId="ADAL" clId="{AD6992C9-1FD5-4E77-BD63-B3E35F638831}" dt="2025-08-25T21:05:09.102" v="2897" actId="166"/>
          <ac:picMkLst>
            <pc:docMk/>
            <pc:sldMk cId="150230080" sldId="261"/>
            <ac:picMk id="4" creationId="{4ADCD117-8A90-F2CB-01A8-B0EF126BAE1A}"/>
          </ac:picMkLst>
        </pc:picChg>
      </pc:sldChg>
      <pc:sldChg chg="addSp modSp del mod modNotesTx">
        <pc:chgData name="Galbraith, Ronald W." userId="916cf31e-ee00-4d36-aa28-7560d2dfd60c" providerId="ADAL" clId="{AD6992C9-1FD5-4E77-BD63-B3E35F638831}" dt="2025-08-25T21:04:19.564" v="2858" actId="2696"/>
        <pc:sldMkLst>
          <pc:docMk/>
          <pc:sldMk cId="133148352" sldId="262"/>
        </pc:sldMkLst>
        <pc:spChg chg="add mod">
          <ac:chgData name="Galbraith, Ronald W." userId="916cf31e-ee00-4d36-aa28-7560d2dfd60c" providerId="ADAL" clId="{AD6992C9-1FD5-4E77-BD63-B3E35F638831}" dt="2025-08-25T17:55:56.669" v="363"/>
          <ac:spMkLst>
            <pc:docMk/>
            <pc:sldMk cId="133148352" sldId="262"/>
            <ac:spMk id="4" creationId="{E82C875A-94DD-8857-4AC3-0A3599F5658D}"/>
          </ac:spMkLst>
        </pc:spChg>
        <pc:spChg chg="add mod">
          <ac:chgData name="Galbraith, Ronald W." userId="916cf31e-ee00-4d36-aa28-7560d2dfd60c" providerId="ADAL" clId="{AD6992C9-1FD5-4E77-BD63-B3E35F638831}" dt="2025-08-25T21:02:50.920" v="2843" actId="21"/>
          <ac:spMkLst>
            <pc:docMk/>
            <pc:sldMk cId="133148352" sldId="262"/>
            <ac:spMk id="5" creationId="{D5C76846-E35A-4739-C7F9-70E3916FC054}"/>
          </ac:spMkLst>
        </pc:spChg>
        <pc:grpChg chg="add mod">
          <ac:chgData name="Galbraith, Ronald W." userId="916cf31e-ee00-4d36-aa28-7560d2dfd60c" providerId="ADAL" clId="{AD6992C9-1FD5-4E77-BD63-B3E35F638831}" dt="2025-08-25T20:55:52.002" v="2519" actId="1076"/>
          <ac:grpSpMkLst>
            <pc:docMk/>
            <pc:sldMk cId="133148352" sldId="262"/>
            <ac:grpSpMk id="3" creationId="{01E5B9D5-778D-97C5-5D57-1FBAEF9D56EA}"/>
          </ac:grpSpMkLst>
        </pc:grpChg>
        <pc:graphicFrameChg chg="mod">
          <ac:chgData name="Galbraith, Ronald W." userId="916cf31e-ee00-4d36-aa28-7560d2dfd60c" providerId="ADAL" clId="{AD6992C9-1FD5-4E77-BD63-B3E35F638831}" dt="2025-08-25T20:57:55.640" v="2562"/>
          <ac:graphicFrameMkLst>
            <pc:docMk/>
            <pc:sldMk cId="133148352" sldId="262"/>
            <ac:graphicFrameMk id="7" creationId="{DC28C1A2-2ACE-9C38-7C4A-602FD52A8D26}"/>
          </ac:graphicFrameMkLst>
        </pc:graphicFrameChg>
      </pc:sldChg>
      <pc:sldChg chg="addSp delSp modSp mod modNotesTx">
        <pc:chgData name="Galbraith, Ronald W." userId="916cf31e-ee00-4d36-aa28-7560d2dfd60c" providerId="ADAL" clId="{AD6992C9-1FD5-4E77-BD63-B3E35F638831}" dt="2025-08-25T18:11:59.825" v="998" actId="27636"/>
        <pc:sldMkLst>
          <pc:docMk/>
          <pc:sldMk cId="2519887116" sldId="264"/>
        </pc:sldMkLst>
        <pc:spChg chg="mod">
          <ac:chgData name="Galbraith, Ronald W." userId="916cf31e-ee00-4d36-aa28-7560d2dfd60c" providerId="ADAL" clId="{AD6992C9-1FD5-4E77-BD63-B3E35F638831}" dt="2025-08-25T18:11:59.825" v="998" actId="27636"/>
          <ac:spMkLst>
            <pc:docMk/>
            <pc:sldMk cId="2519887116" sldId="264"/>
            <ac:spMk id="6" creationId="{9523BAA5-FE52-161C-4804-A04885C4AC7A}"/>
          </ac:spMkLst>
        </pc:spChg>
        <pc:spChg chg="add del mod">
          <ac:chgData name="Galbraith, Ronald W." userId="916cf31e-ee00-4d36-aa28-7560d2dfd60c" providerId="ADAL" clId="{AD6992C9-1FD5-4E77-BD63-B3E35F638831}" dt="2025-08-25T18:01:35.118" v="407" actId="21"/>
          <ac:spMkLst>
            <pc:docMk/>
            <pc:sldMk cId="2519887116" sldId="264"/>
            <ac:spMk id="7" creationId="{11A7060D-A581-48A2-27F8-DA06C1C8E7DF}"/>
          </ac:spMkLst>
        </pc:spChg>
        <pc:spChg chg="add mod">
          <ac:chgData name="Galbraith, Ronald W." userId="916cf31e-ee00-4d36-aa28-7560d2dfd60c" providerId="ADAL" clId="{AD6992C9-1FD5-4E77-BD63-B3E35F638831}" dt="2025-08-25T18:06:58.654" v="485" actId="20577"/>
          <ac:spMkLst>
            <pc:docMk/>
            <pc:sldMk cId="2519887116" sldId="264"/>
            <ac:spMk id="8" creationId="{62B5000C-D541-DEE3-D458-DCDA05BD00CE}"/>
          </ac:spMkLst>
        </pc:spChg>
        <pc:picChg chg="del mod">
          <ac:chgData name="Galbraith, Ronald W." userId="916cf31e-ee00-4d36-aa28-7560d2dfd60c" providerId="ADAL" clId="{AD6992C9-1FD5-4E77-BD63-B3E35F638831}" dt="2025-08-25T18:00:52.769" v="399" actId="21"/>
          <ac:picMkLst>
            <pc:docMk/>
            <pc:sldMk cId="2519887116" sldId="264"/>
            <ac:picMk id="4" creationId="{B0F522E4-631B-D106-777A-3200E034605C}"/>
          </ac:picMkLst>
        </pc:picChg>
        <pc:picChg chg="add mod">
          <ac:chgData name="Galbraith, Ronald W." userId="916cf31e-ee00-4d36-aa28-7560d2dfd60c" providerId="ADAL" clId="{AD6992C9-1FD5-4E77-BD63-B3E35F638831}" dt="2025-08-25T18:01:53.257" v="410" actId="1076"/>
          <ac:picMkLst>
            <pc:docMk/>
            <pc:sldMk cId="2519887116" sldId="264"/>
            <ac:picMk id="1026" creationId="{EB4E0C6E-9771-B38E-4701-660A9349E811}"/>
          </ac:picMkLst>
        </pc:picChg>
      </pc:sldChg>
      <pc:sldChg chg="modSp mod modAnim">
        <pc:chgData name="Galbraith, Ronald W." userId="916cf31e-ee00-4d36-aa28-7560d2dfd60c" providerId="ADAL" clId="{AD6992C9-1FD5-4E77-BD63-B3E35F638831}" dt="2025-08-25T21:37:16.717" v="2978"/>
        <pc:sldMkLst>
          <pc:docMk/>
          <pc:sldMk cId="1681664502" sldId="272"/>
        </pc:sldMkLst>
        <pc:spChg chg="mod">
          <ac:chgData name="Galbraith, Ronald W." userId="916cf31e-ee00-4d36-aa28-7560d2dfd60c" providerId="ADAL" clId="{AD6992C9-1FD5-4E77-BD63-B3E35F638831}" dt="2025-08-25T21:36:54.406" v="2977" actId="20577"/>
          <ac:spMkLst>
            <pc:docMk/>
            <pc:sldMk cId="1681664502" sldId="272"/>
            <ac:spMk id="4" creationId="{EAB60B7C-185A-6201-B04C-744B99538514}"/>
          </ac:spMkLst>
        </pc:spChg>
      </pc:sldChg>
      <pc:sldChg chg="modSp mod">
        <pc:chgData name="Galbraith, Ronald W." userId="916cf31e-ee00-4d36-aa28-7560d2dfd60c" providerId="ADAL" clId="{AD6992C9-1FD5-4E77-BD63-B3E35F638831}" dt="2025-08-25T19:00:20.931" v="1775" actId="20577"/>
        <pc:sldMkLst>
          <pc:docMk/>
          <pc:sldMk cId="2088461833" sldId="278"/>
        </pc:sldMkLst>
        <pc:spChg chg="mod">
          <ac:chgData name="Galbraith, Ronald W." userId="916cf31e-ee00-4d36-aa28-7560d2dfd60c" providerId="ADAL" clId="{AD6992C9-1FD5-4E77-BD63-B3E35F638831}" dt="2025-08-25T19:00:20.931" v="1775" actId="20577"/>
          <ac:spMkLst>
            <pc:docMk/>
            <pc:sldMk cId="2088461833" sldId="278"/>
            <ac:spMk id="3" creationId="{F295D925-8F28-045B-5717-27B2C025EC2C}"/>
          </ac:spMkLst>
        </pc:spChg>
      </pc:sldChg>
      <pc:sldChg chg="del">
        <pc:chgData name="Galbraith, Ronald W." userId="916cf31e-ee00-4d36-aa28-7560d2dfd60c" providerId="ADAL" clId="{AD6992C9-1FD5-4E77-BD63-B3E35F638831}" dt="2025-08-25T18:14:21.144" v="999" actId="2696"/>
        <pc:sldMkLst>
          <pc:docMk/>
          <pc:sldMk cId="418507196" sldId="280"/>
        </pc:sldMkLst>
      </pc:sldChg>
      <pc:sldChg chg="modSp mod">
        <pc:chgData name="Galbraith, Ronald W." userId="916cf31e-ee00-4d36-aa28-7560d2dfd60c" providerId="ADAL" clId="{AD6992C9-1FD5-4E77-BD63-B3E35F638831}" dt="2025-08-25T18:42:14.509" v="1290" actId="20577"/>
        <pc:sldMkLst>
          <pc:docMk/>
          <pc:sldMk cId="2556144787" sldId="281"/>
        </pc:sldMkLst>
        <pc:graphicFrameChg chg="mod modGraphic">
          <ac:chgData name="Galbraith, Ronald W." userId="916cf31e-ee00-4d36-aa28-7560d2dfd60c" providerId="ADAL" clId="{AD6992C9-1FD5-4E77-BD63-B3E35F638831}" dt="2025-08-25T18:42:14.509" v="1290" actId="20577"/>
          <ac:graphicFrameMkLst>
            <pc:docMk/>
            <pc:sldMk cId="2556144787" sldId="281"/>
            <ac:graphicFrameMk id="4" creationId="{8223A41D-A384-837D-74AC-D30B8FA5D2E5}"/>
          </ac:graphicFrameMkLst>
        </pc:graphicFrameChg>
      </pc:sldChg>
      <pc:sldChg chg="modSp mod">
        <pc:chgData name="Galbraith, Ronald W." userId="916cf31e-ee00-4d36-aa28-7560d2dfd60c" providerId="ADAL" clId="{AD6992C9-1FD5-4E77-BD63-B3E35F638831}" dt="2025-08-25T18:45:23.364" v="1399" actId="20577"/>
        <pc:sldMkLst>
          <pc:docMk/>
          <pc:sldMk cId="3008851889" sldId="287"/>
        </pc:sldMkLst>
        <pc:spChg chg="mod">
          <ac:chgData name="Galbraith, Ronald W." userId="916cf31e-ee00-4d36-aa28-7560d2dfd60c" providerId="ADAL" clId="{AD6992C9-1FD5-4E77-BD63-B3E35F638831}" dt="2025-08-25T18:45:23.364" v="1399" actId="20577"/>
          <ac:spMkLst>
            <pc:docMk/>
            <pc:sldMk cId="3008851889" sldId="287"/>
            <ac:spMk id="3" creationId="{6A96EBCE-2D31-1DDB-C3EF-69F13988AEA2}"/>
          </ac:spMkLst>
        </pc:spChg>
      </pc:sldChg>
      <pc:sldChg chg="modSp mod">
        <pc:chgData name="Galbraith, Ronald W." userId="916cf31e-ee00-4d36-aa28-7560d2dfd60c" providerId="ADAL" clId="{AD6992C9-1FD5-4E77-BD63-B3E35F638831}" dt="2025-08-25T21:48:37.905" v="3030" actId="20577"/>
        <pc:sldMkLst>
          <pc:docMk/>
          <pc:sldMk cId="1969945108" sldId="289"/>
        </pc:sldMkLst>
        <pc:spChg chg="mod">
          <ac:chgData name="Galbraith, Ronald W." userId="916cf31e-ee00-4d36-aa28-7560d2dfd60c" providerId="ADAL" clId="{AD6992C9-1FD5-4E77-BD63-B3E35F638831}" dt="2025-08-25T21:48:37.905" v="3030" actId="20577"/>
          <ac:spMkLst>
            <pc:docMk/>
            <pc:sldMk cId="1969945108" sldId="289"/>
            <ac:spMk id="3" creationId="{F3169846-1FE7-C18B-A76C-02063DFDD98E}"/>
          </ac:spMkLst>
        </pc:spChg>
      </pc:sldChg>
      <pc:sldChg chg="modSp mod">
        <pc:chgData name="Galbraith, Ronald W." userId="916cf31e-ee00-4d36-aa28-7560d2dfd60c" providerId="ADAL" clId="{AD6992C9-1FD5-4E77-BD63-B3E35F638831}" dt="2025-08-25T21:49:43.967" v="3055" actId="113"/>
        <pc:sldMkLst>
          <pc:docMk/>
          <pc:sldMk cId="129449056" sldId="291"/>
        </pc:sldMkLst>
        <pc:spChg chg="mod">
          <ac:chgData name="Galbraith, Ronald W." userId="916cf31e-ee00-4d36-aa28-7560d2dfd60c" providerId="ADAL" clId="{AD6992C9-1FD5-4E77-BD63-B3E35F638831}" dt="2025-08-25T21:49:43.967" v="3055" actId="113"/>
          <ac:spMkLst>
            <pc:docMk/>
            <pc:sldMk cId="129449056" sldId="291"/>
            <ac:spMk id="9" creationId="{53F0B7EA-8EF5-7657-985C-F5BC53358233}"/>
          </ac:spMkLst>
        </pc:spChg>
        <pc:picChg chg="mod">
          <ac:chgData name="Galbraith, Ronald W." userId="916cf31e-ee00-4d36-aa28-7560d2dfd60c" providerId="ADAL" clId="{AD6992C9-1FD5-4E77-BD63-B3E35F638831}" dt="2025-08-25T18:47:14.599" v="1400" actId="14100"/>
          <ac:picMkLst>
            <pc:docMk/>
            <pc:sldMk cId="129449056" sldId="291"/>
            <ac:picMk id="5" creationId="{59AAC069-B2F8-B93C-0623-76105BEA0FC7}"/>
          </ac:picMkLst>
        </pc:picChg>
      </pc:sldChg>
      <pc:sldChg chg="modSp mod">
        <pc:chgData name="Galbraith, Ronald W." userId="916cf31e-ee00-4d36-aa28-7560d2dfd60c" providerId="ADAL" clId="{AD6992C9-1FD5-4E77-BD63-B3E35F638831}" dt="2025-08-25T18:50:23.170" v="1406" actId="20577"/>
        <pc:sldMkLst>
          <pc:docMk/>
          <pc:sldMk cId="1578716119" sldId="292"/>
        </pc:sldMkLst>
        <pc:graphicFrameChg chg="modGraphic">
          <ac:chgData name="Galbraith, Ronald W." userId="916cf31e-ee00-4d36-aa28-7560d2dfd60c" providerId="ADAL" clId="{AD6992C9-1FD5-4E77-BD63-B3E35F638831}" dt="2025-08-25T18:50:23.170" v="1406" actId="20577"/>
          <ac:graphicFrameMkLst>
            <pc:docMk/>
            <pc:sldMk cId="1578716119" sldId="292"/>
            <ac:graphicFrameMk id="4" creationId="{A7D7F39C-13A0-42E2-CB74-D2743AEF493C}"/>
          </ac:graphicFrameMkLst>
        </pc:graphicFrameChg>
      </pc:sldChg>
      <pc:sldChg chg="modSp mod">
        <pc:chgData name="Galbraith, Ronald W." userId="916cf31e-ee00-4d36-aa28-7560d2dfd60c" providerId="ADAL" clId="{AD6992C9-1FD5-4E77-BD63-B3E35F638831}" dt="2025-08-25T18:50:55.977" v="1407" actId="20577"/>
        <pc:sldMkLst>
          <pc:docMk/>
          <pc:sldMk cId="256557248" sldId="293"/>
        </pc:sldMkLst>
        <pc:graphicFrameChg chg="modGraphic">
          <ac:chgData name="Galbraith, Ronald W." userId="916cf31e-ee00-4d36-aa28-7560d2dfd60c" providerId="ADAL" clId="{AD6992C9-1FD5-4E77-BD63-B3E35F638831}" dt="2025-08-25T18:50:55.977" v="1407" actId="20577"/>
          <ac:graphicFrameMkLst>
            <pc:docMk/>
            <pc:sldMk cId="256557248" sldId="293"/>
            <ac:graphicFrameMk id="7" creationId="{44906813-8F0A-DB90-13A9-5AAF353696B6}"/>
          </ac:graphicFrameMkLst>
        </pc:graphicFrameChg>
      </pc:sldChg>
      <pc:sldChg chg="modSp mod">
        <pc:chgData name="Galbraith, Ronald W." userId="916cf31e-ee00-4d36-aa28-7560d2dfd60c" providerId="ADAL" clId="{AD6992C9-1FD5-4E77-BD63-B3E35F638831}" dt="2025-08-25T21:51:45.481" v="3114" actId="20577"/>
        <pc:sldMkLst>
          <pc:docMk/>
          <pc:sldMk cId="3793479585" sldId="299"/>
        </pc:sldMkLst>
        <pc:spChg chg="mod">
          <ac:chgData name="Galbraith, Ronald W." userId="916cf31e-ee00-4d36-aa28-7560d2dfd60c" providerId="ADAL" clId="{AD6992C9-1FD5-4E77-BD63-B3E35F638831}" dt="2025-08-25T21:51:45.481" v="3114" actId="20577"/>
          <ac:spMkLst>
            <pc:docMk/>
            <pc:sldMk cId="3793479585" sldId="299"/>
            <ac:spMk id="3" creationId="{ECB68357-34CD-00ED-208D-3DCEA35F74DE}"/>
          </ac:spMkLst>
        </pc:spChg>
      </pc:sldChg>
      <pc:sldChg chg="modSp mod">
        <pc:chgData name="Galbraith, Ronald W." userId="916cf31e-ee00-4d36-aa28-7560d2dfd60c" providerId="ADAL" clId="{AD6992C9-1FD5-4E77-BD63-B3E35F638831}" dt="2025-08-25T18:51:17.978" v="1409" actId="113"/>
        <pc:sldMkLst>
          <pc:docMk/>
          <pc:sldMk cId="4214119894" sldId="301"/>
        </pc:sldMkLst>
        <pc:spChg chg="mod">
          <ac:chgData name="Galbraith, Ronald W." userId="916cf31e-ee00-4d36-aa28-7560d2dfd60c" providerId="ADAL" clId="{AD6992C9-1FD5-4E77-BD63-B3E35F638831}" dt="2025-08-25T18:51:17.978" v="1409" actId="113"/>
          <ac:spMkLst>
            <pc:docMk/>
            <pc:sldMk cId="4214119894" sldId="301"/>
            <ac:spMk id="3" creationId="{D9CFCC21-70B7-4A5C-9AFE-3427C5612F83}"/>
          </ac:spMkLst>
        </pc:spChg>
      </pc:sldChg>
      <pc:sldChg chg="addSp delSp modSp mod">
        <pc:chgData name="Galbraith, Ronald W." userId="916cf31e-ee00-4d36-aa28-7560d2dfd60c" providerId="ADAL" clId="{AD6992C9-1FD5-4E77-BD63-B3E35F638831}" dt="2025-08-25T18:30:51.853" v="1037" actId="208"/>
        <pc:sldMkLst>
          <pc:docMk/>
          <pc:sldMk cId="1096019599" sldId="313"/>
        </pc:sldMkLst>
        <pc:spChg chg="add del">
          <ac:chgData name="Galbraith, Ronald W." userId="916cf31e-ee00-4d36-aa28-7560d2dfd60c" providerId="ADAL" clId="{AD6992C9-1FD5-4E77-BD63-B3E35F638831}" dt="2025-08-25T18:27:31.329" v="1027" actId="11529"/>
          <ac:spMkLst>
            <pc:docMk/>
            <pc:sldMk cId="1096019599" sldId="313"/>
            <ac:spMk id="3" creationId="{52ADBC05-00C5-740F-CB21-95840503A7AC}"/>
          </ac:spMkLst>
        </pc:spChg>
        <pc:spChg chg="add del">
          <ac:chgData name="Galbraith, Ronald W." userId="916cf31e-ee00-4d36-aa28-7560d2dfd60c" providerId="ADAL" clId="{AD6992C9-1FD5-4E77-BD63-B3E35F638831}" dt="2025-08-25T18:28:07.423" v="1029" actId="11529"/>
          <ac:spMkLst>
            <pc:docMk/>
            <pc:sldMk cId="1096019599" sldId="313"/>
            <ac:spMk id="6" creationId="{DD526A95-462A-094F-56CA-7C174181D335}"/>
          </ac:spMkLst>
        </pc:spChg>
        <pc:spChg chg="add del">
          <ac:chgData name="Galbraith, Ronald W." userId="916cf31e-ee00-4d36-aa28-7560d2dfd60c" providerId="ADAL" clId="{AD6992C9-1FD5-4E77-BD63-B3E35F638831}" dt="2025-08-25T18:29:03.069" v="1031" actId="11529"/>
          <ac:spMkLst>
            <pc:docMk/>
            <pc:sldMk cId="1096019599" sldId="313"/>
            <ac:spMk id="10" creationId="{CCDD5808-B475-71DD-9FC5-EF6423268517}"/>
          </ac:spMkLst>
        </pc:spChg>
        <pc:spChg chg="add del">
          <ac:chgData name="Galbraith, Ronald W." userId="916cf31e-ee00-4d36-aa28-7560d2dfd60c" providerId="ADAL" clId="{AD6992C9-1FD5-4E77-BD63-B3E35F638831}" dt="2025-08-25T18:29:36.249" v="1033" actId="11529"/>
          <ac:spMkLst>
            <pc:docMk/>
            <pc:sldMk cId="1096019599" sldId="313"/>
            <ac:spMk id="11" creationId="{0F1799D3-BC83-9C2C-0914-AA9FA3BDC3CB}"/>
          </ac:spMkLst>
        </pc:spChg>
        <pc:spChg chg="add mod">
          <ac:chgData name="Galbraith, Ronald W." userId="916cf31e-ee00-4d36-aa28-7560d2dfd60c" providerId="ADAL" clId="{AD6992C9-1FD5-4E77-BD63-B3E35F638831}" dt="2025-08-25T18:30:51.853" v="1037" actId="208"/>
          <ac:spMkLst>
            <pc:docMk/>
            <pc:sldMk cId="1096019599" sldId="313"/>
            <ac:spMk id="14" creationId="{394AE95B-EF55-C59D-EB61-617C7C16257C}"/>
          </ac:spMkLst>
        </pc:spChg>
        <pc:cxnChg chg="add del">
          <ac:chgData name="Galbraith, Ronald W." userId="916cf31e-ee00-4d36-aa28-7560d2dfd60c" providerId="ADAL" clId="{AD6992C9-1FD5-4E77-BD63-B3E35F638831}" dt="2025-08-25T18:30:06.449" v="1035" actId="478"/>
          <ac:cxnSpMkLst>
            <pc:docMk/>
            <pc:sldMk cId="1096019599" sldId="313"/>
            <ac:cxnSpMk id="13" creationId="{673757C1-A9D7-7E27-BAC7-11AF318C01FD}"/>
          </ac:cxnSpMkLst>
        </pc:cxnChg>
      </pc:sldChg>
      <pc:sldChg chg="addSp delSp modSp mod modNotesTx">
        <pc:chgData name="Galbraith, Ronald W." userId="916cf31e-ee00-4d36-aa28-7560d2dfd60c" providerId="ADAL" clId="{AD6992C9-1FD5-4E77-BD63-B3E35F638831}" dt="2025-08-25T18:36:44.653" v="1150" actId="20577"/>
        <pc:sldMkLst>
          <pc:docMk/>
          <pc:sldMk cId="785829465" sldId="336"/>
        </pc:sldMkLst>
        <pc:spChg chg="mod">
          <ac:chgData name="Galbraith, Ronald W." userId="916cf31e-ee00-4d36-aa28-7560d2dfd60c" providerId="ADAL" clId="{AD6992C9-1FD5-4E77-BD63-B3E35F638831}" dt="2025-08-25T18:36:07.658" v="1148" actId="20577"/>
          <ac:spMkLst>
            <pc:docMk/>
            <pc:sldMk cId="785829465" sldId="336"/>
            <ac:spMk id="3" creationId="{10A3FE61-A68A-00E5-F257-CEF5D78BB002}"/>
          </ac:spMkLst>
        </pc:spChg>
        <pc:picChg chg="add mod">
          <ac:chgData name="Galbraith, Ronald W." userId="916cf31e-ee00-4d36-aa28-7560d2dfd60c" providerId="ADAL" clId="{AD6992C9-1FD5-4E77-BD63-B3E35F638831}" dt="2025-08-25T18:35:51.843" v="1146" actId="1076"/>
          <ac:picMkLst>
            <pc:docMk/>
            <pc:sldMk cId="785829465" sldId="336"/>
            <ac:picMk id="2050" creationId="{2DB6A7CF-FD03-89B7-A0D5-98B59F1CEBF7}"/>
          </ac:picMkLst>
        </pc:picChg>
        <pc:picChg chg="del">
          <ac:chgData name="Galbraith, Ronald W." userId="916cf31e-ee00-4d36-aa28-7560d2dfd60c" providerId="ADAL" clId="{AD6992C9-1FD5-4E77-BD63-B3E35F638831}" dt="2025-08-25T18:35:21.156" v="1138" actId="478"/>
          <ac:picMkLst>
            <pc:docMk/>
            <pc:sldMk cId="785829465" sldId="336"/>
            <ac:picMk id="4098" creationId="{72D574CB-31B3-E318-DC24-371A9C08534D}"/>
          </ac:picMkLst>
        </pc:picChg>
      </pc:sldChg>
      <pc:sldChg chg="modAnim">
        <pc:chgData name="Galbraith, Ronald W." userId="916cf31e-ee00-4d36-aa28-7560d2dfd60c" providerId="ADAL" clId="{AD6992C9-1FD5-4E77-BD63-B3E35F638831}" dt="2025-08-25T21:38:26.844" v="2988"/>
        <pc:sldMkLst>
          <pc:docMk/>
          <pc:sldMk cId="1042774756" sldId="340"/>
        </pc:sldMkLst>
      </pc:sldChg>
      <pc:sldChg chg="modSp mod">
        <pc:chgData name="Galbraith, Ronald W." userId="916cf31e-ee00-4d36-aa28-7560d2dfd60c" providerId="ADAL" clId="{AD6992C9-1FD5-4E77-BD63-B3E35F638831}" dt="2025-08-25T19:01:37.537" v="1975" actId="20577"/>
        <pc:sldMkLst>
          <pc:docMk/>
          <pc:sldMk cId="3773905548" sldId="342"/>
        </pc:sldMkLst>
        <pc:spChg chg="mod">
          <ac:chgData name="Galbraith, Ronald W." userId="916cf31e-ee00-4d36-aa28-7560d2dfd60c" providerId="ADAL" clId="{AD6992C9-1FD5-4E77-BD63-B3E35F638831}" dt="2025-08-25T19:01:37.537" v="1975" actId="20577"/>
          <ac:spMkLst>
            <pc:docMk/>
            <pc:sldMk cId="3773905548" sldId="342"/>
            <ac:spMk id="3" creationId="{639DD744-2E9B-2E01-8445-AA538839F543}"/>
          </ac:spMkLst>
        </pc:spChg>
      </pc:sldChg>
      <pc:sldChg chg="addSp modSp mod">
        <pc:chgData name="Galbraith, Ronald W." userId="916cf31e-ee00-4d36-aa28-7560d2dfd60c" providerId="ADAL" clId="{AD6992C9-1FD5-4E77-BD63-B3E35F638831}" dt="2025-08-25T19:02:06.225" v="2005" actId="20577"/>
        <pc:sldMkLst>
          <pc:docMk/>
          <pc:sldMk cId="4066658251" sldId="345"/>
        </pc:sldMkLst>
        <pc:spChg chg="add mod">
          <ac:chgData name="Galbraith, Ronald W." userId="916cf31e-ee00-4d36-aa28-7560d2dfd60c" providerId="ADAL" clId="{AD6992C9-1FD5-4E77-BD63-B3E35F638831}" dt="2025-08-25T18:58:40.307" v="1555" actId="20577"/>
          <ac:spMkLst>
            <pc:docMk/>
            <pc:sldMk cId="4066658251" sldId="345"/>
            <ac:spMk id="3" creationId="{C7F65C4B-8D64-A757-0B96-416E04AA8275}"/>
          </ac:spMkLst>
        </pc:spChg>
        <pc:spChg chg="mod">
          <ac:chgData name="Galbraith, Ronald W." userId="916cf31e-ee00-4d36-aa28-7560d2dfd60c" providerId="ADAL" clId="{AD6992C9-1FD5-4E77-BD63-B3E35F638831}" dt="2025-08-25T18:57:54.415" v="1521" actId="1076"/>
          <ac:spMkLst>
            <pc:docMk/>
            <pc:sldMk cId="4066658251" sldId="345"/>
            <ac:spMk id="8" creationId="{2DC8E1E5-036B-843A-47CC-3787E174598C}"/>
          </ac:spMkLst>
        </pc:spChg>
        <pc:graphicFrameChg chg="modGraphic">
          <ac:chgData name="Galbraith, Ronald W." userId="916cf31e-ee00-4d36-aa28-7560d2dfd60c" providerId="ADAL" clId="{AD6992C9-1FD5-4E77-BD63-B3E35F638831}" dt="2025-08-25T19:02:06.225" v="2005" actId="20577"/>
          <ac:graphicFrameMkLst>
            <pc:docMk/>
            <pc:sldMk cId="4066658251" sldId="345"/>
            <ac:graphicFrameMk id="7" creationId="{AF92260A-9ADF-C2DA-E008-5D7C7F881B66}"/>
          </ac:graphicFrameMkLst>
        </pc:graphicFrameChg>
      </pc:sldChg>
      <pc:sldChg chg="modSp mod">
        <pc:chgData name="Galbraith, Ronald W." userId="916cf31e-ee00-4d36-aa28-7560d2dfd60c" providerId="ADAL" clId="{AD6992C9-1FD5-4E77-BD63-B3E35F638831}" dt="2025-08-25T19:04:26.659" v="2007" actId="27636"/>
        <pc:sldMkLst>
          <pc:docMk/>
          <pc:sldMk cId="2360236561" sldId="346"/>
        </pc:sldMkLst>
        <pc:spChg chg="mod">
          <ac:chgData name="Galbraith, Ronald W." userId="916cf31e-ee00-4d36-aa28-7560d2dfd60c" providerId="ADAL" clId="{AD6992C9-1FD5-4E77-BD63-B3E35F638831}" dt="2025-08-25T17:40:53.978" v="12" actId="20577"/>
          <ac:spMkLst>
            <pc:docMk/>
            <pc:sldMk cId="2360236561" sldId="346"/>
            <ac:spMk id="2" creationId="{23EA29A4-5391-FB2E-F2CF-9A519AB95C05}"/>
          </ac:spMkLst>
        </pc:spChg>
        <pc:spChg chg="mod">
          <ac:chgData name="Galbraith, Ronald W." userId="916cf31e-ee00-4d36-aa28-7560d2dfd60c" providerId="ADAL" clId="{AD6992C9-1FD5-4E77-BD63-B3E35F638831}" dt="2025-08-25T19:04:26.659" v="2007" actId="27636"/>
          <ac:spMkLst>
            <pc:docMk/>
            <pc:sldMk cId="2360236561" sldId="346"/>
            <ac:spMk id="3" creationId="{4630C1A6-8A09-C18C-BD2D-ADFDC2D8D4FB}"/>
          </ac:spMkLst>
        </pc:spChg>
      </pc:sldChg>
      <pc:sldChg chg="addSp delSp modSp new mod">
        <pc:chgData name="Galbraith, Ronald W." userId="916cf31e-ee00-4d36-aa28-7560d2dfd60c" providerId="ADAL" clId="{AD6992C9-1FD5-4E77-BD63-B3E35F638831}" dt="2025-08-25T21:04:42.768" v="2859" actId="207"/>
        <pc:sldMkLst>
          <pc:docMk/>
          <pc:sldMk cId="2683404036" sldId="347"/>
        </pc:sldMkLst>
        <pc:spChg chg="mod">
          <ac:chgData name="Galbraith, Ronald W." userId="916cf31e-ee00-4d36-aa28-7560d2dfd60c" providerId="ADAL" clId="{AD6992C9-1FD5-4E77-BD63-B3E35F638831}" dt="2025-08-25T21:00:51.084" v="2777" actId="20577"/>
          <ac:spMkLst>
            <pc:docMk/>
            <pc:sldMk cId="2683404036" sldId="347"/>
            <ac:spMk id="2" creationId="{95B44146-286F-72CE-1827-F8224AEDD9BD}"/>
          </ac:spMkLst>
        </pc:spChg>
        <pc:spChg chg="del">
          <ac:chgData name="Galbraith, Ronald W." userId="916cf31e-ee00-4d36-aa28-7560d2dfd60c" providerId="ADAL" clId="{AD6992C9-1FD5-4E77-BD63-B3E35F638831}" dt="2025-08-25T20:58:48.752" v="2591" actId="1032"/>
          <ac:spMkLst>
            <pc:docMk/>
            <pc:sldMk cId="2683404036" sldId="347"/>
            <ac:spMk id="3" creationId="{7928EE0B-8C98-19CD-7434-EE954866EC9B}"/>
          </ac:spMkLst>
        </pc:spChg>
        <pc:spChg chg="add mod">
          <ac:chgData name="Galbraith, Ronald W." userId="916cf31e-ee00-4d36-aa28-7560d2dfd60c" providerId="ADAL" clId="{AD6992C9-1FD5-4E77-BD63-B3E35F638831}" dt="2025-08-25T21:03:29.846" v="2853" actId="1076"/>
          <ac:spMkLst>
            <pc:docMk/>
            <pc:sldMk cId="2683404036" sldId="347"/>
            <ac:spMk id="7" creationId="{DEE26091-B034-84D4-8298-664A81ABBE67}"/>
          </ac:spMkLst>
        </pc:spChg>
        <pc:spChg chg="add del">
          <ac:chgData name="Galbraith, Ronald W." userId="916cf31e-ee00-4d36-aa28-7560d2dfd60c" providerId="ADAL" clId="{AD6992C9-1FD5-4E77-BD63-B3E35F638831}" dt="2025-08-25T21:03:54.224" v="2855" actId="22"/>
          <ac:spMkLst>
            <pc:docMk/>
            <pc:sldMk cId="2683404036" sldId="347"/>
            <ac:spMk id="9" creationId="{67021C94-99C4-1EB4-3A52-49583A4F3931}"/>
          </ac:spMkLst>
        </pc:spChg>
        <pc:spChg chg="add mod">
          <ac:chgData name="Galbraith, Ronald W." userId="916cf31e-ee00-4d36-aa28-7560d2dfd60c" providerId="ADAL" clId="{AD6992C9-1FD5-4E77-BD63-B3E35F638831}" dt="2025-08-25T21:04:11.670" v="2857" actId="1076"/>
          <ac:spMkLst>
            <pc:docMk/>
            <pc:sldMk cId="2683404036" sldId="347"/>
            <ac:spMk id="10" creationId="{0B9EDE3B-557D-0D86-008A-99BC72A55C3E}"/>
          </ac:spMkLst>
        </pc:spChg>
        <pc:graphicFrameChg chg="add mod modGraphic">
          <ac:chgData name="Galbraith, Ronald W." userId="916cf31e-ee00-4d36-aa28-7560d2dfd60c" providerId="ADAL" clId="{AD6992C9-1FD5-4E77-BD63-B3E35F638831}" dt="2025-08-25T21:04:42.768" v="2859" actId="207"/>
          <ac:graphicFrameMkLst>
            <pc:docMk/>
            <pc:sldMk cId="2683404036" sldId="347"/>
            <ac:graphicFrameMk id="4" creationId="{5DD3E65D-1E7E-EC23-DEDC-1CEC0AED7861}"/>
          </ac:graphicFrameMkLst>
        </pc:graphicFrameChg>
        <pc:picChg chg="add mod">
          <ac:chgData name="Galbraith, Ronald W." userId="916cf31e-ee00-4d36-aa28-7560d2dfd60c" providerId="ADAL" clId="{AD6992C9-1FD5-4E77-BD63-B3E35F638831}" dt="2025-08-25T21:02:45.595" v="2842" actId="1076"/>
          <ac:picMkLst>
            <pc:docMk/>
            <pc:sldMk cId="2683404036" sldId="347"/>
            <ac:picMk id="5" creationId="{2CDC50B1-0184-25E2-8312-3407B16EF48C}"/>
          </ac:picMkLst>
        </pc:picChg>
        <pc:picChg chg="add mod">
          <ac:chgData name="Galbraith, Ronald W." userId="916cf31e-ee00-4d36-aa28-7560d2dfd60c" providerId="ADAL" clId="{AD6992C9-1FD5-4E77-BD63-B3E35F638831}" dt="2025-08-25T21:02:42.554" v="2841" actId="1076"/>
          <ac:picMkLst>
            <pc:docMk/>
            <pc:sldMk cId="2683404036" sldId="347"/>
            <ac:picMk id="6" creationId="{87444137-0D10-2247-6AF8-4E84D4DDC7D9}"/>
          </ac:picMkLst>
        </pc:picChg>
      </pc:sldChg>
    </pc:docChg>
  </pc:docChgLst>
  <pc:docChgLst>
    <pc:chgData name="Galbraith, Ronald W." userId="916cf31e-ee00-4d36-aa28-7560d2dfd60c" providerId="ADAL" clId="{0ED5228F-2E13-4FFA-BF52-B0D25D055A6B}"/>
    <pc:docChg chg="undo custSel addSld delSld modSld sldOrd">
      <pc:chgData name="Galbraith, Ronald W." userId="916cf31e-ee00-4d36-aa28-7560d2dfd60c" providerId="ADAL" clId="{0ED5228F-2E13-4FFA-BF52-B0D25D055A6B}" dt="2023-08-22T22:58:46.874" v="33416" actId="20577"/>
      <pc:docMkLst>
        <pc:docMk/>
      </pc:docMkLst>
      <pc:sldChg chg="addSp modSp mod modNotesTx">
        <pc:chgData name="Galbraith, Ronald W." userId="916cf31e-ee00-4d36-aa28-7560d2dfd60c" providerId="ADAL" clId="{0ED5228F-2E13-4FFA-BF52-B0D25D055A6B}" dt="2023-08-15T22:44:27.003" v="17802"/>
        <pc:sldMkLst>
          <pc:docMk/>
          <pc:sldMk cId="1508675360" sldId="256"/>
        </pc:sldMkLst>
      </pc:sldChg>
      <pc:sldChg chg="del">
        <pc:chgData name="Galbraith, Ronald W." userId="916cf31e-ee00-4d36-aa28-7560d2dfd60c" providerId="ADAL" clId="{0ED5228F-2E13-4FFA-BF52-B0D25D055A6B}" dt="2023-08-01T16:14:22.384" v="2143" actId="2696"/>
        <pc:sldMkLst>
          <pc:docMk/>
          <pc:sldMk cId="2437659040" sldId="257"/>
        </pc:sldMkLst>
      </pc:sldChg>
      <pc:sldChg chg="modSp del mod">
        <pc:chgData name="Galbraith, Ronald W." userId="916cf31e-ee00-4d36-aa28-7560d2dfd60c" providerId="ADAL" clId="{0ED5228F-2E13-4FFA-BF52-B0D25D055A6B}" dt="2023-08-07T16:59:02.620" v="7035" actId="2696"/>
        <pc:sldMkLst>
          <pc:docMk/>
          <pc:sldMk cId="2393878898" sldId="258"/>
        </pc:sldMkLst>
      </pc:sldChg>
      <pc:sldChg chg="modSp mod modNotesTx">
        <pc:chgData name="Galbraith, Ronald W." userId="916cf31e-ee00-4d36-aa28-7560d2dfd60c" providerId="ADAL" clId="{0ED5228F-2E13-4FFA-BF52-B0D25D055A6B}" dt="2023-08-22T22:55:46.982" v="33324" actId="20577"/>
        <pc:sldMkLst>
          <pc:docMk/>
          <pc:sldMk cId="4229835201" sldId="259"/>
        </pc:sldMkLst>
      </pc:sldChg>
      <pc:sldChg chg="modSp del mod">
        <pc:chgData name="Galbraith, Ronald W." userId="916cf31e-ee00-4d36-aa28-7560d2dfd60c" providerId="ADAL" clId="{0ED5228F-2E13-4FFA-BF52-B0D25D055A6B}" dt="2023-08-20T21:29:15.990" v="20414" actId="2696"/>
        <pc:sldMkLst>
          <pc:docMk/>
          <pc:sldMk cId="1689069388" sldId="260"/>
        </pc:sldMkLst>
      </pc:sldChg>
      <pc:sldChg chg="addSp modSp new mod modNotesTx">
        <pc:chgData name="Galbraith, Ronald W." userId="916cf31e-ee00-4d36-aa28-7560d2dfd60c" providerId="ADAL" clId="{0ED5228F-2E13-4FFA-BF52-B0D25D055A6B}" dt="2023-08-22T22:58:46.874" v="33416" actId="20577"/>
        <pc:sldMkLst>
          <pc:docMk/>
          <pc:sldMk cId="150230080" sldId="261"/>
        </pc:sldMkLst>
      </pc:sldChg>
      <pc:sldChg chg="addSp delSp modSp new mod modNotesTx">
        <pc:chgData name="Galbraith, Ronald W." userId="916cf31e-ee00-4d36-aa28-7560d2dfd60c" providerId="ADAL" clId="{0ED5228F-2E13-4FFA-BF52-B0D25D055A6B}" dt="2023-08-17T00:21:59.794" v="18061" actId="20577"/>
        <pc:sldMkLst>
          <pc:docMk/>
          <pc:sldMk cId="133148352" sldId="262"/>
        </pc:sldMkLst>
      </pc:sldChg>
      <pc:sldChg chg="addSp delSp modSp new mod modAnim modNotesTx">
        <pc:chgData name="Galbraith, Ronald W." userId="916cf31e-ee00-4d36-aa28-7560d2dfd60c" providerId="ADAL" clId="{0ED5228F-2E13-4FFA-BF52-B0D25D055A6B}" dt="2023-08-07T17:31:24.964" v="8199"/>
        <pc:sldMkLst>
          <pc:docMk/>
          <pc:sldMk cId="443444631" sldId="263"/>
        </pc:sldMkLst>
      </pc:sldChg>
      <pc:sldChg chg="addSp delSp modSp new mod modNotesTx">
        <pc:chgData name="Galbraith, Ronald W." userId="916cf31e-ee00-4d36-aa28-7560d2dfd60c" providerId="ADAL" clId="{0ED5228F-2E13-4FFA-BF52-B0D25D055A6B}" dt="2023-08-20T23:36:31.538" v="24700"/>
        <pc:sldMkLst>
          <pc:docMk/>
          <pc:sldMk cId="2519887116" sldId="264"/>
        </pc:sldMkLst>
      </pc:sldChg>
      <pc:sldChg chg="modSp new del mod modNotesTx">
        <pc:chgData name="Galbraith, Ronald W." userId="916cf31e-ee00-4d36-aa28-7560d2dfd60c" providerId="ADAL" clId="{0ED5228F-2E13-4FFA-BF52-B0D25D055A6B}" dt="2023-08-04T21:35:21.438" v="6171" actId="2696"/>
        <pc:sldMkLst>
          <pc:docMk/>
          <pc:sldMk cId="3954233100" sldId="265"/>
        </pc:sldMkLst>
      </pc:sldChg>
      <pc:sldChg chg="modSp new del mod">
        <pc:chgData name="Galbraith, Ronald W." userId="916cf31e-ee00-4d36-aa28-7560d2dfd60c" providerId="ADAL" clId="{0ED5228F-2E13-4FFA-BF52-B0D25D055A6B}" dt="2023-08-04T21:36:03.336" v="6172" actId="2696"/>
        <pc:sldMkLst>
          <pc:docMk/>
          <pc:sldMk cId="1237616488" sldId="266"/>
        </pc:sldMkLst>
      </pc:sldChg>
      <pc:sldChg chg="modSp new del mod">
        <pc:chgData name="Galbraith, Ronald W." userId="916cf31e-ee00-4d36-aa28-7560d2dfd60c" providerId="ADAL" clId="{0ED5228F-2E13-4FFA-BF52-B0D25D055A6B}" dt="2023-08-09T22:46:45.844" v="14129" actId="2696"/>
        <pc:sldMkLst>
          <pc:docMk/>
          <pc:sldMk cId="3038076375" sldId="267"/>
        </pc:sldMkLst>
      </pc:sldChg>
      <pc:sldChg chg="modSp new mod ord">
        <pc:chgData name="Galbraith, Ronald W." userId="916cf31e-ee00-4d36-aa28-7560d2dfd60c" providerId="ADAL" clId="{0ED5228F-2E13-4FFA-BF52-B0D25D055A6B}" dt="2023-08-20T21:46:31.676" v="21865" actId="20577"/>
        <pc:sldMkLst>
          <pc:docMk/>
          <pc:sldMk cId="3325821690" sldId="268"/>
        </pc:sldMkLst>
      </pc:sldChg>
      <pc:sldChg chg="modSp new mod ord">
        <pc:chgData name="Galbraith, Ronald W." userId="916cf31e-ee00-4d36-aa28-7560d2dfd60c" providerId="ADAL" clId="{0ED5228F-2E13-4FFA-BF52-B0D25D055A6B}" dt="2023-08-22T22:57:30.768" v="33398" actId="20577"/>
        <pc:sldMkLst>
          <pc:docMk/>
          <pc:sldMk cId="1263256425" sldId="269"/>
        </pc:sldMkLst>
      </pc:sldChg>
      <pc:sldChg chg="modSp new del mod">
        <pc:chgData name="Galbraith, Ronald W." userId="916cf31e-ee00-4d36-aa28-7560d2dfd60c" providerId="ADAL" clId="{0ED5228F-2E13-4FFA-BF52-B0D25D055A6B}" dt="2023-08-07T17:18:58.276" v="8132" actId="2696"/>
        <pc:sldMkLst>
          <pc:docMk/>
          <pc:sldMk cId="1564712450" sldId="270"/>
        </pc:sldMkLst>
      </pc:sldChg>
      <pc:sldChg chg="addSp delSp modSp new mod ord modNotesTx">
        <pc:chgData name="Galbraith, Ronald W." userId="916cf31e-ee00-4d36-aa28-7560d2dfd60c" providerId="ADAL" clId="{0ED5228F-2E13-4FFA-BF52-B0D25D055A6B}" dt="2023-08-07T16:56:52.297" v="6967"/>
        <pc:sldMkLst>
          <pc:docMk/>
          <pc:sldMk cId="661038295" sldId="271"/>
        </pc:sldMkLst>
      </pc:sldChg>
      <pc:sldChg chg="addSp delSp modSp new mod ord">
        <pc:chgData name="Galbraith, Ronald W." userId="916cf31e-ee00-4d36-aa28-7560d2dfd60c" providerId="ADAL" clId="{0ED5228F-2E13-4FFA-BF52-B0D25D055A6B}" dt="2023-08-21T23:38:37.781" v="26729" actId="400"/>
        <pc:sldMkLst>
          <pc:docMk/>
          <pc:sldMk cId="1681664502" sldId="272"/>
        </pc:sldMkLst>
      </pc:sldChg>
      <pc:sldChg chg="modSp new del mod modNotesTx">
        <pc:chgData name="Galbraith, Ronald W." userId="916cf31e-ee00-4d36-aa28-7560d2dfd60c" providerId="ADAL" clId="{0ED5228F-2E13-4FFA-BF52-B0D25D055A6B}" dt="2023-08-20T22:20:19.483" v="22145" actId="2696"/>
        <pc:sldMkLst>
          <pc:docMk/>
          <pc:sldMk cId="3033222794" sldId="273"/>
        </pc:sldMkLst>
      </pc:sldChg>
      <pc:sldChg chg="modSp new mod ord">
        <pc:chgData name="Galbraith, Ronald W." userId="916cf31e-ee00-4d36-aa28-7560d2dfd60c" providerId="ADAL" clId="{0ED5228F-2E13-4FFA-BF52-B0D25D055A6B}" dt="2023-08-17T00:24:20.778" v="18063"/>
        <pc:sldMkLst>
          <pc:docMk/>
          <pc:sldMk cId="776926726" sldId="274"/>
        </pc:sldMkLst>
      </pc:sldChg>
      <pc:sldChg chg="addSp delSp modSp mod modNotesTx">
        <pc:chgData name="Galbraith, Ronald W." userId="916cf31e-ee00-4d36-aa28-7560d2dfd60c" providerId="ADAL" clId="{0ED5228F-2E13-4FFA-BF52-B0D25D055A6B}" dt="2023-08-22T22:57:06.375" v="33396" actId="20577"/>
        <pc:sldMkLst>
          <pc:docMk/>
          <pc:sldMk cId="2877743789" sldId="275"/>
        </pc:sldMkLst>
      </pc:sldChg>
      <pc:sldChg chg="modSp mod modNotesTx">
        <pc:chgData name="Galbraith, Ronald W." userId="916cf31e-ee00-4d36-aa28-7560d2dfd60c" providerId="ADAL" clId="{0ED5228F-2E13-4FFA-BF52-B0D25D055A6B}" dt="2023-08-20T21:20:05.801" v="20135" actId="20577"/>
        <pc:sldMkLst>
          <pc:docMk/>
          <pc:sldMk cId="3827371278" sldId="277"/>
        </pc:sldMkLst>
      </pc:sldChg>
      <pc:sldChg chg="modSp new mod ord">
        <pc:chgData name="Galbraith, Ronald W." userId="916cf31e-ee00-4d36-aa28-7560d2dfd60c" providerId="ADAL" clId="{0ED5228F-2E13-4FFA-BF52-B0D25D055A6B}" dt="2023-08-22T00:49:19.508" v="31483" actId="20577"/>
        <pc:sldMkLst>
          <pc:docMk/>
          <pc:sldMk cId="2088461833" sldId="278"/>
        </pc:sldMkLst>
      </pc:sldChg>
      <pc:sldChg chg="addSp delSp modSp add mod modNotesTx">
        <pc:chgData name="Galbraith, Ronald W." userId="916cf31e-ee00-4d36-aa28-7560d2dfd60c" providerId="ADAL" clId="{0ED5228F-2E13-4FFA-BF52-B0D25D055A6B}" dt="2023-08-07T17:17:45.880" v="8131" actId="1076"/>
        <pc:sldMkLst>
          <pc:docMk/>
          <pc:sldMk cId="3101309843" sldId="279"/>
        </pc:sldMkLst>
      </pc:sldChg>
      <pc:sldChg chg="addSp delSp modSp new mod delAnim modAnim modNotesTx">
        <pc:chgData name="Galbraith, Ronald W." userId="916cf31e-ee00-4d36-aa28-7560d2dfd60c" providerId="ADAL" clId="{0ED5228F-2E13-4FFA-BF52-B0D25D055A6B}" dt="2023-08-20T22:00:14.753" v="21920" actId="1076"/>
        <pc:sldMkLst>
          <pc:docMk/>
          <pc:sldMk cId="418507196" sldId="280"/>
        </pc:sldMkLst>
      </pc:sldChg>
      <pc:sldChg chg="addSp delSp modSp new mod modNotesTx">
        <pc:chgData name="Galbraith, Ronald W." userId="916cf31e-ee00-4d36-aa28-7560d2dfd60c" providerId="ADAL" clId="{0ED5228F-2E13-4FFA-BF52-B0D25D055A6B}" dt="2023-08-21T00:07:11.549" v="26724" actId="20577"/>
        <pc:sldMkLst>
          <pc:docMk/>
          <pc:sldMk cId="2556144787" sldId="281"/>
        </pc:sldMkLst>
      </pc:sldChg>
      <pc:sldChg chg="addSp delSp modSp new mod ord modNotesTx">
        <pc:chgData name="Galbraith, Ronald W." userId="916cf31e-ee00-4d36-aa28-7560d2dfd60c" providerId="ADAL" clId="{0ED5228F-2E13-4FFA-BF52-B0D25D055A6B}" dt="2023-08-20T22:09:29.993" v="22030" actId="20577"/>
        <pc:sldMkLst>
          <pc:docMk/>
          <pc:sldMk cId="75945007" sldId="282"/>
        </pc:sldMkLst>
      </pc:sldChg>
      <pc:sldChg chg="modSp new del mod">
        <pc:chgData name="Galbraith, Ronald W." userId="916cf31e-ee00-4d36-aa28-7560d2dfd60c" providerId="ADAL" clId="{0ED5228F-2E13-4FFA-BF52-B0D25D055A6B}" dt="2023-08-17T00:30:09.024" v="18187" actId="2696"/>
        <pc:sldMkLst>
          <pc:docMk/>
          <pc:sldMk cId="1088876196" sldId="283"/>
        </pc:sldMkLst>
      </pc:sldChg>
      <pc:sldChg chg="addSp delSp modSp new mod modAnim modNotesTx">
        <pc:chgData name="Galbraith, Ronald W." userId="916cf31e-ee00-4d36-aa28-7560d2dfd60c" providerId="ADAL" clId="{0ED5228F-2E13-4FFA-BF52-B0D25D055A6B}" dt="2023-08-15T22:32:40.068" v="17454" actId="20577"/>
        <pc:sldMkLst>
          <pc:docMk/>
          <pc:sldMk cId="2590558496" sldId="284"/>
        </pc:sldMkLst>
      </pc:sldChg>
      <pc:sldChg chg="addSp modSp new mod modNotesTx">
        <pc:chgData name="Galbraith, Ronald W." userId="916cf31e-ee00-4d36-aa28-7560d2dfd60c" providerId="ADAL" clId="{0ED5228F-2E13-4FFA-BF52-B0D25D055A6B}" dt="2023-08-20T23:17:46.827" v="24171" actId="20577"/>
        <pc:sldMkLst>
          <pc:docMk/>
          <pc:sldMk cId="2305814618" sldId="285"/>
        </pc:sldMkLst>
      </pc:sldChg>
      <pc:sldChg chg="modSp new del mod">
        <pc:chgData name="Galbraith, Ronald W." userId="916cf31e-ee00-4d36-aa28-7560d2dfd60c" providerId="ADAL" clId="{0ED5228F-2E13-4FFA-BF52-B0D25D055A6B}" dt="2023-08-09T23:04:02.481" v="14553" actId="2696"/>
        <pc:sldMkLst>
          <pc:docMk/>
          <pc:sldMk cId="1158696411" sldId="286"/>
        </pc:sldMkLst>
      </pc:sldChg>
      <pc:sldChg chg="addSp modSp new mod modNotesTx">
        <pc:chgData name="Galbraith, Ronald W." userId="916cf31e-ee00-4d36-aa28-7560d2dfd60c" providerId="ADAL" clId="{0ED5228F-2E13-4FFA-BF52-B0D25D055A6B}" dt="2023-08-22T00:41:27.417" v="30675" actId="1076"/>
        <pc:sldMkLst>
          <pc:docMk/>
          <pc:sldMk cId="3008851889" sldId="287"/>
        </pc:sldMkLst>
      </pc:sldChg>
      <pc:sldChg chg="modSp new del mod">
        <pc:chgData name="Galbraith, Ronald W." userId="916cf31e-ee00-4d36-aa28-7560d2dfd60c" providerId="ADAL" clId="{0ED5228F-2E13-4FFA-BF52-B0D25D055A6B}" dt="2023-08-17T00:41:10.846" v="18262" actId="2696"/>
        <pc:sldMkLst>
          <pc:docMk/>
          <pc:sldMk cId="271105189" sldId="288"/>
        </pc:sldMkLst>
      </pc:sldChg>
      <pc:sldChg chg="addSp modSp new mod">
        <pc:chgData name="Galbraith, Ronald W." userId="916cf31e-ee00-4d36-aa28-7560d2dfd60c" providerId="ADAL" clId="{0ED5228F-2E13-4FFA-BF52-B0D25D055A6B}" dt="2023-08-22T01:12:32.332" v="33303" actId="1076"/>
        <pc:sldMkLst>
          <pc:docMk/>
          <pc:sldMk cId="1969945108" sldId="289"/>
        </pc:sldMkLst>
      </pc:sldChg>
      <pc:sldChg chg="modSp new mod">
        <pc:chgData name="Galbraith, Ronald W." userId="916cf31e-ee00-4d36-aa28-7560d2dfd60c" providerId="ADAL" clId="{0ED5228F-2E13-4FFA-BF52-B0D25D055A6B}" dt="2023-08-22T01:12:40.681" v="33318" actId="20577"/>
        <pc:sldMkLst>
          <pc:docMk/>
          <pc:sldMk cId="940754531" sldId="290"/>
        </pc:sldMkLst>
      </pc:sldChg>
      <pc:sldChg chg="addSp delSp modSp new mod modNotesTx">
        <pc:chgData name="Galbraith, Ronald W." userId="916cf31e-ee00-4d36-aa28-7560d2dfd60c" providerId="ADAL" clId="{0ED5228F-2E13-4FFA-BF52-B0D25D055A6B}" dt="2023-08-22T22:58:18.584" v="33404" actId="20577"/>
        <pc:sldMkLst>
          <pc:docMk/>
          <pc:sldMk cId="129449056" sldId="291"/>
        </pc:sldMkLst>
      </pc:sldChg>
      <pc:sldChg chg="addSp delSp modSp new mod">
        <pc:chgData name="Galbraith, Ronald W." userId="916cf31e-ee00-4d36-aa28-7560d2dfd60c" providerId="ADAL" clId="{0ED5228F-2E13-4FFA-BF52-B0D25D055A6B}" dt="2023-08-22T01:11:54.248" v="33298" actId="20577"/>
        <pc:sldMkLst>
          <pc:docMk/>
          <pc:sldMk cId="1578716119" sldId="292"/>
        </pc:sldMkLst>
      </pc:sldChg>
      <pc:sldChg chg="addSp delSp modSp new mod modNotesTx">
        <pc:chgData name="Galbraith, Ronald W." userId="916cf31e-ee00-4d36-aa28-7560d2dfd60c" providerId="ADAL" clId="{0ED5228F-2E13-4FFA-BF52-B0D25D055A6B}" dt="2023-08-22T00:30:11.410" v="29975" actId="20577"/>
        <pc:sldMkLst>
          <pc:docMk/>
          <pc:sldMk cId="256557248" sldId="293"/>
        </pc:sldMkLst>
      </pc:sldChg>
      <pc:sldChg chg="addSp modSp new mod">
        <pc:chgData name="Galbraith, Ronald W." userId="916cf31e-ee00-4d36-aa28-7560d2dfd60c" providerId="ADAL" clId="{0ED5228F-2E13-4FFA-BF52-B0D25D055A6B}" dt="2023-08-22T00:38:26.839" v="30661" actId="1076"/>
        <pc:sldMkLst>
          <pc:docMk/>
          <pc:sldMk cId="335777477" sldId="294"/>
        </pc:sldMkLst>
      </pc:sldChg>
      <pc:sldChg chg="addSp delSp modSp new mod ord">
        <pc:chgData name="Galbraith, Ronald W." userId="916cf31e-ee00-4d36-aa28-7560d2dfd60c" providerId="ADAL" clId="{0ED5228F-2E13-4FFA-BF52-B0D25D055A6B}" dt="2023-08-22T00:15:59.464" v="29212" actId="20577"/>
        <pc:sldMkLst>
          <pc:docMk/>
          <pc:sldMk cId="3810416921" sldId="295"/>
        </pc:sldMkLst>
      </pc:sldChg>
      <pc:sldChg chg="modSp new del mod">
        <pc:chgData name="Galbraith, Ronald W." userId="916cf31e-ee00-4d36-aa28-7560d2dfd60c" providerId="ADAL" clId="{0ED5228F-2E13-4FFA-BF52-B0D25D055A6B}" dt="2023-08-22T00:53:05.606" v="31867" actId="2696"/>
        <pc:sldMkLst>
          <pc:docMk/>
          <pc:sldMk cId="3685722103" sldId="296"/>
        </pc:sldMkLst>
      </pc:sldChg>
      <pc:sldChg chg="modSp new mod">
        <pc:chgData name="Galbraith, Ronald W." userId="916cf31e-ee00-4d36-aa28-7560d2dfd60c" providerId="ADAL" clId="{0ED5228F-2E13-4FFA-BF52-B0D25D055A6B}" dt="2023-08-22T01:13:27.821" v="33320" actId="115"/>
        <pc:sldMkLst>
          <pc:docMk/>
          <pc:sldMk cId="3414052747" sldId="297"/>
        </pc:sldMkLst>
      </pc:sldChg>
      <pc:sldChg chg="modSp new mod">
        <pc:chgData name="Galbraith, Ronald W." userId="916cf31e-ee00-4d36-aa28-7560d2dfd60c" providerId="ADAL" clId="{0ED5228F-2E13-4FFA-BF52-B0D25D055A6B}" dt="2023-08-22T00:21:17.226" v="29410" actId="20577"/>
        <pc:sldMkLst>
          <pc:docMk/>
          <pc:sldMk cId="3870463608" sldId="298"/>
        </pc:sldMkLst>
      </pc:sldChg>
      <pc:sldChg chg="modSp new mod">
        <pc:chgData name="Galbraith, Ronald W." userId="916cf31e-ee00-4d36-aa28-7560d2dfd60c" providerId="ADAL" clId="{0ED5228F-2E13-4FFA-BF52-B0D25D055A6B}" dt="2023-08-22T00:20:53.818" v="29355" actId="20577"/>
        <pc:sldMkLst>
          <pc:docMk/>
          <pc:sldMk cId="3793479585" sldId="299"/>
        </pc:sldMkLst>
      </pc:sldChg>
      <pc:sldChg chg="addSp delSp modSp new mod">
        <pc:chgData name="Galbraith, Ronald W." userId="916cf31e-ee00-4d36-aa28-7560d2dfd60c" providerId="ADAL" clId="{0ED5228F-2E13-4FFA-BF52-B0D25D055A6B}" dt="2023-08-21T23:47:05.075" v="27059" actId="1076"/>
        <pc:sldMkLst>
          <pc:docMk/>
          <pc:sldMk cId="3446832146" sldId="300"/>
        </pc:sldMkLst>
      </pc:sldChg>
      <pc:sldChg chg="modSp mod ord">
        <pc:chgData name="Galbraith, Ronald W." userId="916cf31e-ee00-4d36-aa28-7560d2dfd60c" providerId="ADAL" clId="{0ED5228F-2E13-4FFA-BF52-B0D25D055A6B}" dt="2023-08-22T00:38:41.254" v="30667" actId="20577"/>
        <pc:sldMkLst>
          <pc:docMk/>
          <pc:sldMk cId="4214119894" sldId="301"/>
        </pc:sldMkLst>
      </pc:sldChg>
      <pc:sldChg chg="addSp delSp modSp mod modNotesTx">
        <pc:chgData name="Galbraith, Ronald W." userId="916cf31e-ee00-4d36-aa28-7560d2dfd60c" providerId="ADAL" clId="{0ED5228F-2E13-4FFA-BF52-B0D25D055A6B}" dt="2023-08-22T00:39:33.402" v="30669" actId="14100"/>
        <pc:sldMkLst>
          <pc:docMk/>
          <pc:sldMk cId="1096019599" sldId="313"/>
        </pc:sldMkLst>
      </pc:sldChg>
      <pc:sldChg chg="modSp mod ord">
        <pc:chgData name="Galbraith, Ronald W." userId="916cf31e-ee00-4d36-aa28-7560d2dfd60c" providerId="ADAL" clId="{0ED5228F-2E13-4FFA-BF52-B0D25D055A6B}" dt="2023-08-22T00:15:38.271" v="29149" actId="5793"/>
        <pc:sldMkLst>
          <pc:docMk/>
          <pc:sldMk cId="2285663494" sldId="334"/>
        </pc:sldMkLst>
      </pc:sldChg>
      <pc:sldChg chg="addSp modSp new mod modNotesTx">
        <pc:chgData name="Galbraith, Ronald W." userId="916cf31e-ee00-4d36-aa28-7560d2dfd60c" providerId="ADAL" clId="{0ED5228F-2E13-4FFA-BF52-B0D25D055A6B}" dt="2023-08-20T22:10:04.548" v="22044" actId="20577"/>
        <pc:sldMkLst>
          <pc:docMk/>
          <pc:sldMk cId="1937097450" sldId="335"/>
        </pc:sldMkLst>
      </pc:sldChg>
      <pc:sldChg chg="addSp modSp new mod modNotesTx">
        <pc:chgData name="Galbraith, Ronald W." userId="916cf31e-ee00-4d36-aa28-7560d2dfd60c" providerId="ADAL" clId="{0ED5228F-2E13-4FFA-BF52-B0D25D055A6B}" dt="2023-08-20T23:49:35.457" v="25728" actId="20577"/>
        <pc:sldMkLst>
          <pc:docMk/>
          <pc:sldMk cId="785829465" sldId="336"/>
        </pc:sldMkLst>
      </pc:sldChg>
      <pc:sldChg chg="modSp new del mod modNotesTx">
        <pc:chgData name="Galbraith, Ronald W." userId="916cf31e-ee00-4d36-aa28-7560d2dfd60c" providerId="ADAL" clId="{0ED5228F-2E13-4FFA-BF52-B0D25D055A6B}" dt="2023-08-20T23:44:14.717" v="25565" actId="2696"/>
        <pc:sldMkLst>
          <pc:docMk/>
          <pc:sldMk cId="2078744074" sldId="337"/>
        </pc:sldMkLst>
      </pc:sldChg>
      <pc:sldChg chg="addSp modSp new mod">
        <pc:chgData name="Galbraith, Ronald W." userId="916cf31e-ee00-4d36-aa28-7560d2dfd60c" providerId="ADAL" clId="{0ED5228F-2E13-4FFA-BF52-B0D25D055A6B}" dt="2023-08-22T00:19:07.001" v="29347" actId="1076"/>
        <pc:sldMkLst>
          <pc:docMk/>
          <pc:sldMk cId="924607723" sldId="338"/>
        </pc:sldMkLst>
      </pc:sldChg>
      <pc:sldChg chg="modSp new del mod">
        <pc:chgData name="Galbraith, Ronald W." userId="916cf31e-ee00-4d36-aa28-7560d2dfd60c" providerId="ADAL" clId="{0ED5228F-2E13-4FFA-BF52-B0D25D055A6B}" dt="2023-08-22T00:13:43.408" v="29033" actId="2696"/>
        <pc:sldMkLst>
          <pc:docMk/>
          <pc:sldMk cId="471083638" sldId="339"/>
        </pc:sldMkLst>
      </pc:sldChg>
      <pc:sldChg chg="addSp delSp modSp new mod modAnim modNotesTx">
        <pc:chgData name="Galbraith, Ronald W." userId="916cf31e-ee00-4d36-aa28-7560d2dfd60c" providerId="ADAL" clId="{0ED5228F-2E13-4FFA-BF52-B0D25D055A6B}" dt="2023-08-20T22:04:28.865" v="22029" actId="20577"/>
        <pc:sldMkLst>
          <pc:docMk/>
          <pc:sldMk cId="1042774756" sldId="340"/>
        </pc:sldMkLst>
      </pc:sldChg>
      <pc:sldChg chg="modSp new del mod">
        <pc:chgData name="Galbraith, Ronald W." userId="916cf31e-ee00-4d36-aa28-7560d2dfd60c" providerId="ADAL" clId="{0ED5228F-2E13-4FFA-BF52-B0D25D055A6B}" dt="2023-08-19T22:45:49.707" v="18649" actId="2696"/>
        <pc:sldMkLst>
          <pc:docMk/>
          <pc:sldMk cId="1446894356" sldId="340"/>
        </pc:sldMkLst>
      </pc:sldChg>
      <pc:sldChg chg="addSp delSp modSp new mod modNotesTx">
        <pc:chgData name="Galbraith, Ronald W." userId="916cf31e-ee00-4d36-aa28-7560d2dfd60c" providerId="ADAL" clId="{0ED5228F-2E13-4FFA-BF52-B0D25D055A6B}" dt="2023-08-22T00:40:21.927" v="30670" actId="11529"/>
        <pc:sldMkLst>
          <pc:docMk/>
          <pc:sldMk cId="2716676869" sldId="341"/>
        </pc:sldMkLst>
      </pc:sldChg>
      <pc:sldChg chg="modSp new mod">
        <pc:chgData name="Galbraith, Ronald W." userId="916cf31e-ee00-4d36-aa28-7560d2dfd60c" providerId="ADAL" clId="{0ED5228F-2E13-4FFA-BF52-B0D25D055A6B}" dt="2023-08-21T23:59:43.131" v="27873" actId="20577"/>
        <pc:sldMkLst>
          <pc:docMk/>
          <pc:sldMk cId="3773905548" sldId="342"/>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45497D-CC71-4CD3-B7BC-A0E74EAF61B4}"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C4532C6C-5EED-43B6-A933-938D2FA23AAC}">
      <dgm:prSet phldrT="[Text]"/>
      <dgm:spPr/>
      <dgm:t>
        <a:bodyPr/>
        <a:lstStyle/>
        <a:p>
          <a:r>
            <a:rPr lang="en-US" dirty="0"/>
            <a:t>Inhaled </a:t>
          </a:r>
          <a:r>
            <a:rPr lang="en-US" dirty="0" err="1"/>
            <a:t>mtb</a:t>
          </a:r>
          <a:endParaRPr lang="en-US" dirty="0"/>
        </a:p>
      </dgm:t>
    </dgm:pt>
    <dgm:pt modelId="{1AAB4228-29B3-4967-AE16-B78A9BEB78C8}" type="parTrans" cxnId="{E66D1E08-B024-421F-9D82-551EF7D86A80}">
      <dgm:prSet/>
      <dgm:spPr/>
      <dgm:t>
        <a:bodyPr/>
        <a:lstStyle/>
        <a:p>
          <a:endParaRPr lang="en-US"/>
        </a:p>
      </dgm:t>
    </dgm:pt>
    <dgm:pt modelId="{91B50082-CD3A-41AB-AC2E-96B9ABF6A64B}" type="sibTrans" cxnId="{E66D1E08-B024-421F-9D82-551EF7D86A80}">
      <dgm:prSet/>
      <dgm:spPr/>
      <dgm:t>
        <a:bodyPr/>
        <a:lstStyle/>
        <a:p>
          <a:endParaRPr lang="en-US"/>
        </a:p>
      </dgm:t>
    </dgm:pt>
    <dgm:pt modelId="{EFF2DA1E-EEEA-4C60-BD44-1E24BE6BCC39}">
      <dgm:prSet phldrT="[Text]"/>
      <dgm:spPr/>
      <dgm:t>
        <a:bodyPr/>
        <a:lstStyle/>
        <a:p>
          <a:r>
            <a:rPr lang="en-US" dirty="0"/>
            <a:t>(immediate) clearance</a:t>
          </a:r>
        </a:p>
      </dgm:t>
    </dgm:pt>
    <dgm:pt modelId="{B2DFF530-BC38-401F-AB0B-36B189FAE2D8}" type="parTrans" cxnId="{8BD2B105-2E69-4B05-B693-CC4EFE647917}">
      <dgm:prSet/>
      <dgm:spPr/>
      <dgm:t>
        <a:bodyPr/>
        <a:lstStyle/>
        <a:p>
          <a:endParaRPr lang="en-US"/>
        </a:p>
      </dgm:t>
    </dgm:pt>
    <dgm:pt modelId="{5D8272D9-8BB7-47D0-AC47-C18A0F14534D}" type="sibTrans" cxnId="{8BD2B105-2E69-4B05-B693-CC4EFE647917}">
      <dgm:prSet/>
      <dgm:spPr/>
      <dgm:t>
        <a:bodyPr/>
        <a:lstStyle/>
        <a:p>
          <a:endParaRPr lang="en-US"/>
        </a:p>
      </dgm:t>
    </dgm:pt>
    <dgm:pt modelId="{9EED6362-1267-47D8-9642-38B9CFD65B7C}">
      <dgm:prSet phldrT="[Text]"/>
      <dgm:spPr/>
      <dgm:t>
        <a:bodyPr/>
        <a:lstStyle/>
        <a:p>
          <a:r>
            <a:rPr lang="en-US" dirty="0"/>
            <a:t>Primary (immediate) disease</a:t>
          </a:r>
        </a:p>
      </dgm:t>
    </dgm:pt>
    <dgm:pt modelId="{E9FDBA81-4AED-4510-AA70-01493E6ED223}" type="parTrans" cxnId="{B93C0583-2B4B-45E0-BB83-BBBF1B47C7FD}">
      <dgm:prSet/>
      <dgm:spPr/>
      <dgm:t>
        <a:bodyPr/>
        <a:lstStyle/>
        <a:p>
          <a:endParaRPr lang="en-US"/>
        </a:p>
      </dgm:t>
    </dgm:pt>
    <dgm:pt modelId="{0B0E8089-2C08-4CBB-9E8E-C2C5032F0F90}" type="sibTrans" cxnId="{B93C0583-2B4B-45E0-BB83-BBBF1B47C7FD}">
      <dgm:prSet/>
      <dgm:spPr/>
      <dgm:t>
        <a:bodyPr/>
        <a:lstStyle/>
        <a:p>
          <a:endParaRPr lang="en-US"/>
        </a:p>
      </dgm:t>
    </dgm:pt>
    <dgm:pt modelId="{7C18F705-D37C-4454-AB2D-819249EF297B}">
      <dgm:prSet phldrT="[Text]"/>
      <dgm:spPr/>
      <dgm:t>
        <a:bodyPr/>
        <a:lstStyle/>
        <a:p>
          <a:r>
            <a:rPr lang="en-US" dirty="0"/>
            <a:t>Latent infection (= </a:t>
          </a:r>
          <a:r>
            <a:rPr lang="en-US" dirty="0">
              <a:solidFill>
                <a:schemeClr val="tx1">
                  <a:lumMod val="95000"/>
                  <a:lumOff val="5000"/>
                </a:schemeClr>
              </a:solidFill>
            </a:rPr>
            <a:t>granulomatous containment</a:t>
          </a:r>
          <a:r>
            <a:rPr lang="en-US" dirty="0"/>
            <a:t>) </a:t>
          </a:r>
        </a:p>
      </dgm:t>
    </dgm:pt>
    <dgm:pt modelId="{8C2A76B8-07BE-46DB-8C76-99B5C62FA6A7}" type="parTrans" cxnId="{F7EE678A-9C38-45D5-B795-BF2F5E987512}">
      <dgm:prSet/>
      <dgm:spPr/>
      <dgm:t>
        <a:bodyPr/>
        <a:lstStyle/>
        <a:p>
          <a:endParaRPr lang="en-US"/>
        </a:p>
      </dgm:t>
    </dgm:pt>
    <dgm:pt modelId="{FEE87314-93F5-48CD-A7B6-956D5A656E06}" type="sibTrans" cxnId="{F7EE678A-9C38-45D5-B795-BF2F5E987512}">
      <dgm:prSet/>
      <dgm:spPr/>
      <dgm:t>
        <a:bodyPr/>
        <a:lstStyle/>
        <a:p>
          <a:endParaRPr lang="en-US"/>
        </a:p>
      </dgm:t>
    </dgm:pt>
    <dgm:pt modelId="{51909981-9D44-4490-87E6-AE5D44B90CF0}">
      <dgm:prSet/>
      <dgm:spPr/>
      <dgm:t>
        <a:bodyPr/>
        <a:lstStyle/>
        <a:p>
          <a:r>
            <a:rPr lang="en-US" dirty="0"/>
            <a:t>90-95% never reactivates</a:t>
          </a:r>
        </a:p>
      </dgm:t>
    </dgm:pt>
    <dgm:pt modelId="{437C13AB-9C60-4229-A0D4-CE9320F7AB36}" type="parTrans" cxnId="{96EBE45B-CD37-40EC-B03F-7ACE59819636}">
      <dgm:prSet/>
      <dgm:spPr/>
      <dgm:t>
        <a:bodyPr/>
        <a:lstStyle/>
        <a:p>
          <a:endParaRPr lang="en-US"/>
        </a:p>
      </dgm:t>
    </dgm:pt>
    <dgm:pt modelId="{FFD10E2E-2999-4611-A669-717A6006D9A8}" type="sibTrans" cxnId="{96EBE45B-CD37-40EC-B03F-7ACE59819636}">
      <dgm:prSet/>
      <dgm:spPr/>
      <dgm:t>
        <a:bodyPr/>
        <a:lstStyle/>
        <a:p>
          <a:endParaRPr lang="en-US"/>
        </a:p>
      </dgm:t>
    </dgm:pt>
    <dgm:pt modelId="{86FF5B7A-FF5F-470D-BB0C-ED4895A8D408}">
      <dgm:prSet/>
      <dgm:spPr/>
      <dgm:t>
        <a:bodyPr/>
        <a:lstStyle/>
        <a:p>
          <a:r>
            <a:rPr lang="en-US" dirty="0"/>
            <a:t>5-10% reactivation disease</a:t>
          </a:r>
        </a:p>
      </dgm:t>
    </dgm:pt>
    <dgm:pt modelId="{FA881CD6-FADD-4DAA-BBAE-C6E65F47E3A0}" type="parTrans" cxnId="{A539A20B-70CD-43EB-9190-8B8DC1BA6BB0}">
      <dgm:prSet/>
      <dgm:spPr/>
      <dgm:t>
        <a:bodyPr/>
        <a:lstStyle/>
        <a:p>
          <a:endParaRPr lang="en-US"/>
        </a:p>
      </dgm:t>
    </dgm:pt>
    <dgm:pt modelId="{A0BB1E7F-9B7F-4E93-B6BA-26BE29EC593C}" type="sibTrans" cxnId="{A539A20B-70CD-43EB-9190-8B8DC1BA6BB0}">
      <dgm:prSet/>
      <dgm:spPr/>
      <dgm:t>
        <a:bodyPr/>
        <a:lstStyle/>
        <a:p>
          <a:endParaRPr lang="en-US"/>
        </a:p>
      </dgm:t>
    </dgm:pt>
    <dgm:pt modelId="{19258A76-9506-4519-B93A-CD75EB53D084}" type="pres">
      <dgm:prSet presAssocID="{0E45497D-CC71-4CD3-B7BC-A0E74EAF61B4}" presName="Name0" presStyleCnt="0">
        <dgm:presLayoutVars>
          <dgm:chPref val="1"/>
          <dgm:dir/>
          <dgm:animOne val="branch"/>
          <dgm:animLvl val="lvl"/>
          <dgm:resizeHandles val="exact"/>
        </dgm:presLayoutVars>
      </dgm:prSet>
      <dgm:spPr/>
    </dgm:pt>
    <dgm:pt modelId="{623AEB9B-C599-49CE-9E77-3115961B10F1}" type="pres">
      <dgm:prSet presAssocID="{C4532C6C-5EED-43B6-A933-938D2FA23AAC}" presName="root1" presStyleCnt="0"/>
      <dgm:spPr/>
    </dgm:pt>
    <dgm:pt modelId="{480AB122-11B2-4FA0-B3B1-70B05F47DA87}" type="pres">
      <dgm:prSet presAssocID="{C4532C6C-5EED-43B6-A933-938D2FA23AAC}" presName="LevelOneTextNode" presStyleLbl="node0" presStyleIdx="0" presStyleCnt="1">
        <dgm:presLayoutVars>
          <dgm:chPref val="3"/>
        </dgm:presLayoutVars>
      </dgm:prSet>
      <dgm:spPr/>
    </dgm:pt>
    <dgm:pt modelId="{7AC8A593-FE80-4D06-87F5-00ED55C6D0C6}" type="pres">
      <dgm:prSet presAssocID="{C4532C6C-5EED-43B6-A933-938D2FA23AAC}" presName="level2hierChild" presStyleCnt="0"/>
      <dgm:spPr/>
    </dgm:pt>
    <dgm:pt modelId="{C1DC40B7-BBB0-4B2B-9E2B-C984F4092AAC}" type="pres">
      <dgm:prSet presAssocID="{B2DFF530-BC38-401F-AB0B-36B189FAE2D8}" presName="conn2-1" presStyleLbl="parChTrans1D2" presStyleIdx="0" presStyleCnt="3"/>
      <dgm:spPr/>
    </dgm:pt>
    <dgm:pt modelId="{F32787C9-1766-44DE-89E2-B1C2A83EC030}" type="pres">
      <dgm:prSet presAssocID="{B2DFF530-BC38-401F-AB0B-36B189FAE2D8}" presName="connTx" presStyleLbl="parChTrans1D2" presStyleIdx="0" presStyleCnt="3"/>
      <dgm:spPr/>
    </dgm:pt>
    <dgm:pt modelId="{3CAE0F84-9E4B-4DDB-A54B-3727178443FF}" type="pres">
      <dgm:prSet presAssocID="{EFF2DA1E-EEEA-4C60-BD44-1E24BE6BCC39}" presName="root2" presStyleCnt="0"/>
      <dgm:spPr/>
    </dgm:pt>
    <dgm:pt modelId="{6EC587BE-CA49-4521-8E2D-5E8A31E59E74}" type="pres">
      <dgm:prSet presAssocID="{EFF2DA1E-EEEA-4C60-BD44-1E24BE6BCC39}" presName="LevelTwoTextNode" presStyleLbl="node2" presStyleIdx="0" presStyleCnt="3">
        <dgm:presLayoutVars>
          <dgm:chPref val="3"/>
        </dgm:presLayoutVars>
      </dgm:prSet>
      <dgm:spPr/>
    </dgm:pt>
    <dgm:pt modelId="{23F57853-F9E9-4672-BCAD-87BCD6AD02AB}" type="pres">
      <dgm:prSet presAssocID="{EFF2DA1E-EEEA-4C60-BD44-1E24BE6BCC39}" presName="level3hierChild" presStyleCnt="0"/>
      <dgm:spPr/>
    </dgm:pt>
    <dgm:pt modelId="{C6CAC519-217F-4F8B-B2FD-852501B74708}" type="pres">
      <dgm:prSet presAssocID="{E9FDBA81-4AED-4510-AA70-01493E6ED223}" presName="conn2-1" presStyleLbl="parChTrans1D2" presStyleIdx="1" presStyleCnt="3"/>
      <dgm:spPr/>
    </dgm:pt>
    <dgm:pt modelId="{E0E79DD2-25EE-44BE-8389-1DCD8A76AE3A}" type="pres">
      <dgm:prSet presAssocID="{E9FDBA81-4AED-4510-AA70-01493E6ED223}" presName="connTx" presStyleLbl="parChTrans1D2" presStyleIdx="1" presStyleCnt="3"/>
      <dgm:spPr/>
    </dgm:pt>
    <dgm:pt modelId="{F5881FA3-1D5D-4978-8CFE-9084AEE12243}" type="pres">
      <dgm:prSet presAssocID="{9EED6362-1267-47D8-9642-38B9CFD65B7C}" presName="root2" presStyleCnt="0"/>
      <dgm:spPr/>
    </dgm:pt>
    <dgm:pt modelId="{EB079EE3-9A21-47AF-92E6-10297AD26F60}" type="pres">
      <dgm:prSet presAssocID="{9EED6362-1267-47D8-9642-38B9CFD65B7C}" presName="LevelTwoTextNode" presStyleLbl="node2" presStyleIdx="1" presStyleCnt="3">
        <dgm:presLayoutVars>
          <dgm:chPref val="3"/>
        </dgm:presLayoutVars>
      </dgm:prSet>
      <dgm:spPr/>
    </dgm:pt>
    <dgm:pt modelId="{D09749C7-8120-418A-A878-21F5175D01D2}" type="pres">
      <dgm:prSet presAssocID="{9EED6362-1267-47D8-9642-38B9CFD65B7C}" presName="level3hierChild" presStyleCnt="0"/>
      <dgm:spPr/>
    </dgm:pt>
    <dgm:pt modelId="{ADC9142A-73BB-48AD-81B6-C8348D20ECC3}" type="pres">
      <dgm:prSet presAssocID="{8C2A76B8-07BE-46DB-8C76-99B5C62FA6A7}" presName="conn2-1" presStyleLbl="parChTrans1D2" presStyleIdx="2" presStyleCnt="3"/>
      <dgm:spPr/>
    </dgm:pt>
    <dgm:pt modelId="{96870B2D-C046-489F-AEB5-787C31AE87A6}" type="pres">
      <dgm:prSet presAssocID="{8C2A76B8-07BE-46DB-8C76-99B5C62FA6A7}" presName="connTx" presStyleLbl="parChTrans1D2" presStyleIdx="2" presStyleCnt="3"/>
      <dgm:spPr/>
    </dgm:pt>
    <dgm:pt modelId="{DF3A2835-CB94-414D-9C9B-64FD9F2119B5}" type="pres">
      <dgm:prSet presAssocID="{7C18F705-D37C-4454-AB2D-819249EF297B}" presName="root2" presStyleCnt="0"/>
      <dgm:spPr/>
    </dgm:pt>
    <dgm:pt modelId="{AD8BAD85-511D-4AC2-9AFF-A3B5C9925E13}" type="pres">
      <dgm:prSet presAssocID="{7C18F705-D37C-4454-AB2D-819249EF297B}" presName="LevelTwoTextNode" presStyleLbl="node2" presStyleIdx="2" presStyleCnt="3">
        <dgm:presLayoutVars>
          <dgm:chPref val="3"/>
        </dgm:presLayoutVars>
      </dgm:prSet>
      <dgm:spPr/>
    </dgm:pt>
    <dgm:pt modelId="{8C2BBCB4-7328-4A3C-BF79-E786ED9F4E20}" type="pres">
      <dgm:prSet presAssocID="{7C18F705-D37C-4454-AB2D-819249EF297B}" presName="level3hierChild" presStyleCnt="0"/>
      <dgm:spPr/>
    </dgm:pt>
    <dgm:pt modelId="{CD8540EF-2EC5-42FE-AF4E-3A0E4C3A0534}" type="pres">
      <dgm:prSet presAssocID="{437C13AB-9C60-4229-A0D4-CE9320F7AB36}" presName="conn2-1" presStyleLbl="parChTrans1D3" presStyleIdx="0" presStyleCnt="2"/>
      <dgm:spPr/>
    </dgm:pt>
    <dgm:pt modelId="{BC556B47-681B-4340-B619-11495D368C47}" type="pres">
      <dgm:prSet presAssocID="{437C13AB-9C60-4229-A0D4-CE9320F7AB36}" presName="connTx" presStyleLbl="parChTrans1D3" presStyleIdx="0" presStyleCnt="2"/>
      <dgm:spPr/>
    </dgm:pt>
    <dgm:pt modelId="{3B241D99-A843-44B8-B685-ED317E4420F8}" type="pres">
      <dgm:prSet presAssocID="{51909981-9D44-4490-87E6-AE5D44B90CF0}" presName="root2" presStyleCnt="0"/>
      <dgm:spPr/>
    </dgm:pt>
    <dgm:pt modelId="{A4B4BC47-64DE-4B00-A702-817D17E10B6A}" type="pres">
      <dgm:prSet presAssocID="{51909981-9D44-4490-87E6-AE5D44B90CF0}" presName="LevelTwoTextNode" presStyleLbl="node3" presStyleIdx="0" presStyleCnt="2">
        <dgm:presLayoutVars>
          <dgm:chPref val="3"/>
        </dgm:presLayoutVars>
      </dgm:prSet>
      <dgm:spPr/>
    </dgm:pt>
    <dgm:pt modelId="{7965CCF2-F06E-46CF-A244-2BC57C57A954}" type="pres">
      <dgm:prSet presAssocID="{51909981-9D44-4490-87E6-AE5D44B90CF0}" presName="level3hierChild" presStyleCnt="0"/>
      <dgm:spPr/>
    </dgm:pt>
    <dgm:pt modelId="{EEBA4CEC-E263-44A6-82C5-1080C0C7F338}" type="pres">
      <dgm:prSet presAssocID="{FA881CD6-FADD-4DAA-BBAE-C6E65F47E3A0}" presName="conn2-1" presStyleLbl="parChTrans1D3" presStyleIdx="1" presStyleCnt="2"/>
      <dgm:spPr/>
    </dgm:pt>
    <dgm:pt modelId="{5A819F0D-9922-4BF3-AC18-18700EDE907C}" type="pres">
      <dgm:prSet presAssocID="{FA881CD6-FADD-4DAA-BBAE-C6E65F47E3A0}" presName="connTx" presStyleLbl="parChTrans1D3" presStyleIdx="1" presStyleCnt="2"/>
      <dgm:spPr/>
    </dgm:pt>
    <dgm:pt modelId="{523A9053-88A4-4D3C-B061-2CFD302368D1}" type="pres">
      <dgm:prSet presAssocID="{86FF5B7A-FF5F-470D-BB0C-ED4895A8D408}" presName="root2" presStyleCnt="0"/>
      <dgm:spPr/>
    </dgm:pt>
    <dgm:pt modelId="{40CE118F-0E3C-4279-8AC5-4FE83F514DF3}" type="pres">
      <dgm:prSet presAssocID="{86FF5B7A-FF5F-470D-BB0C-ED4895A8D408}" presName="LevelTwoTextNode" presStyleLbl="node3" presStyleIdx="1" presStyleCnt="2">
        <dgm:presLayoutVars>
          <dgm:chPref val="3"/>
        </dgm:presLayoutVars>
      </dgm:prSet>
      <dgm:spPr/>
    </dgm:pt>
    <dgm:pt modelId="{94A28A9C-3D3A-49AF-8B1D-12AFB812F289}" type="pres">
      <dgm:prSet presAssocID="{86FF5B7A-FF5F-470D-BB0C-ED4895A8D408}" presName="level3hierChild" presStyleCnt="0"/>
      <dgm:spPr/>
    </dgm:pt>
  </dgm:ptLst>
  <dgm:cxnLst>
    <dgm:cxn modelId="{8BD2B105-2E69-4B05-B693-CC4EFE647917}" srcId="{C4532C6C-5EED-43B6-A933-938D2FA23AAC}" destId="{EFF2DA1E-EEEA-4C60-BD44-1E24BE6BCC39}" srcOrd="0" destOrd="0" parTransId="{B2DFF530-BC38-401F-AB0B-36B189FAE2D8}" sibTransId="{5D8272D9-8BB7-47D0-AC47-C18A0F14534D}"/>
    <dgm:cxn modelId="{4B2D6706-14C4-4C86-8431-01F047E9E634}" type="presOf" srcId="{EFF2DA1E-EEEA-4C60-BD44-1E24BE6BCC39}" destId="{6EC587BE-CA49-4521-8E2D-5E8A31E59E74}" srcOrd="0" destOrd="0" presId="urn:microsoft.com/office/officeart/2008/layout/HorizontalMultiLevelHierarchy"/>
    <dgm:cxn modelId="{E66D1E08-B024-421F-9D82-551EF7D86A80}" srcId="{0E45497D-CC71-4CD3-B7BC-A0E74EAF61B4}" destId="{C4532C6C-5EED-43B6-A933-938D2FA23AAC}" srcOrd="0" destOrd="0" parTransId="{1AAB4228-29B3-4967-AE16-B78A9BEB78C8}" sibTransId="{91B50082-CD3A-41AB-AC2E-96B9ABF6A64B}"/>
    <dgm:cxn modelId="{A539A20B-70CD-43EB-9190-8B8DC1BA6BB0}" srcId="{7C18F705-D37C-4454-AB2D-819249EF297B}" destId="{86FF5B7A-FF5F-470D-BB0C-ED4895A8D408}" srcOrd="1" destOrd="0" parTransId="{FA881CD6-FADD-4DAA-BBAE-C6E65F47E3A0}" sibTransId="{A0BB1E7F-9B7F-4E93-B6BA-26BE29EC593C}"/>
    <dgm:cxn modelId="{1CC79A10-734C-41E3-9347-7EA51A3CE826}" type="presOf" srcId="{FA881CD6-FADD-4DAA-BBAE-C6E65F47E3A0}" destId="{EEBA4CEC-E263-44A6-82C5-1080C0C7F338}" srcOrd="0" destOrd="0" presId="urn:microsoft.com/office/officeart/2008/layout/HorizontalMultiLevelHierarchy"/>
    <dgm:cxn modelId="{A804D614-3323-42A7-8436-87932A6EDA46}" type="presOf" srcId="{FA881CD6-FADD-4DAA-BBAE-C6E65F47E3A0}" destId="{5A819F0D-9922-4BF3-AC18-18700EDE907C}" srcOrd="1" destOrd="0" presId="urn:microsoft.com/office/officeart/2008/layout/HorizontalMultiLevelHierarchy"/>
    <dgm:cxn modelId="{654E6019-952B-464A-AA13-E957429BA30D}" type="presOf" srcId="{E9FDBA81-4AED-4510-AA70-01493E6ED223}" destId="{E0E79DD2-25EE-44BE-8389-1DCD8A76AE3A}" srcOrd="1" destOrd="0" presId="urn:microsoft.com/office/officeart/2008/layout/HorizontalMultiLevelHierarchy"/>
    <dgm:cxn modelId="{1E85DC34-7CB3-4B03-A56D-0E9C98B09B9B}" type="presOf" srcId="{437C13AB-9C60-4229-A0D4-CE9320F7AB36}" destId="{CD8540EF-2EC5-42FE-AF4E-3A0E4C3A0534}" srcOrd="0" destOrd="0" presId="urn:microsoft.com/office/officeart/2008/layout/HorizontalMultiLevelHierarchy"/>
    <dgm:cxn modelId="{005BFC3A-82CE-4D38-9707-929F23CFA45F}" type="presOf" srcId="{C4532C6C-5EED-43B6-A933-938D2FA23AAC}" destId="{480AB122-11B2-4FA0-B3B1-70B05F47DA87}" srcOrd="0" destOrd="0" presId="urn:microsoft.com/office/officeart/2008/layout/HorizontalMultiLevelHierarchy"/>
    <dgm:cxn modelId="{96EBE45B-CD37-40EC-B03F-7ACE59819636}" srcId="{7C18F705-D37C-4454-AB2D-819249EF297B}" destId="{51909981-9D44-4490-87E6-AE5D44B90CF0}" srcOrd="0" destOrd="0" parTransId="{437C13AB-9C60-4229-A0D4-CE9320F7AB36}" sibTransId="{FFD10E2E-2999-4611-A669-717A6006D9A8}"/>
    <dgm:cxn modelId="{BAF3E941-83F9-4039-AB62-90CE78AAE722}" type="presOf" srcId="{9EED6362-1267-47D8-9642-38B9CFD65B7C}" destId="{EB079EE3-9A21-47AF-92E6-10297AD26F60}" srcOrd="0" destOrd="0" presId="urn:microsoft.com/office/officeart/2008/layout/HorizontalMultiLevelHierarchy"/>
    <dgm:cxn modelId="{7B7C1E4E-BE45-4351-8219-96F480B74808}" type="presOf" srcId="{B2DFF530-BC38-401F-AB0B-36B189FAE2D8}" destId="{C1DC40B7-BBB0-4B2B-9E2B-C984F4092AAC}" srcOrd="0" destOrd="0" presId="urn:microsoft.com/office/officeart/2008/layout/HorizontalMultiLevelHierarchy"/>
    <dgm:cxn modelId="{A1066C80-B963-4ABE-842E-1C4371C8A6A1}" type="presOf" srcId="{8C2A76B8-07BE-46DB-8C76-99B5C62FA6A7}" destId="{96870B2D-C046-489F-AEB5-787C31AE87A6}" srcOrd="1" destOrd="0" presId="urn:microsoft.com/office/officeart/2008/layout/HorizontalMultiLevelHierarchy"/>
    <dgm:cxn modelId="{B93C0583-2B4B-45E0-BB83-BBBF1B47C7FD}" srcId="{C4532C6C-5EED-43B6-A933-938D2FA23AAC}" destId="{9EED6362-1267-47D8-9642-38B9CFD65B7C}" srcOrd="1" destOrd="0" parTransId="{E9FDBA81-4AED-4510-AA70-01493E6ED223}" sibTransId="{0B0E8089-2C08-4CBB-9E8E-C2C5032F0F90}"/>
    <dgm:cxn modelId="{816D1888-0349-405A-A8AC-341456121B07}" type="presOf" srcId="{437C13AB-9C60-4229-A0D4-CE9320F7AB36}" destId="{BC556B47-681B-4340-B619-11495D368C47}" srcOrd="1" destOrd="0" presId="urn:microsoft.com/office/officeart/2008/layout/HorizontalMultiLevelHierarchy"/>
    <dgm:cxn modelId="{F7EE678A-9C38-45D5-B795-BF2F5E987512}" srcId="{C4532C6C-5EED-43B6-A933-938D2FA23AAC}" destId="{7C18F705-D37C-4454-AB2D-819249EF297B}" srcOrd="2" destOrd="0" parTransId="{8C2A76B8-07BE-46DB-8C76-99B5C62FA6A7}" sibTransId="{FEE87314-93F5-48CD-A7B6-956D5A656E06}"/>
    <dgm:cxn modelId="{A794799B-1D78-4869-AA49-533D4BD6ED27}" type="presOf" srcId="{7C18F705-D37C-4454-AB2D-819249EF297B}" destId="{AD8BAD85-511D-4AC2-9AFF-A3B5C9925E13}" srcOrd="0" destOrd="0" presId="urn:microsoft.com/office/officeart/2008/layout/HorizontalMultiLevelHierarchy"/>
    <dgm:cxn modelId="{5FA07CA9-D0E6-4C5F-9D59-F66C3199AD29}" type="presOf" srcId="{86FF5B7A-FF5F-470D-BB0C-ED4895A8D408}" destId="{40CE118F-0E3C-4279-8AC5-4FE83F514DF3}" srcOrd="0" destOrd="0" presId="urn:microsoft.com/office/officeart/2008/layout/HorizontalMultiLevelHierarchy"/>
    <dgm:cxn modelId="{7E26E1AA-59D3-4C39-9562-D6A9E7D33CA8}" type="presOf" srcId="{0E45497D-CC71-4CD3-B7BC-A0E74EAF61B4}" destId="{19258A76-9506-4519-B93A-CD75EB53D084}" srcOrd="0" destOrd="0" presId="urn:microsoft.com/office/officeart/2008/layout/HorizontalMultiLevelHierarchy"/>
    <dgm:cxn modelId="{08417DAC-9323-4A25-BDDD-2AADF6F3A08E}" type="presOf" srcId="{8C2A76B8-07BE-46DB-8C76-99B5C62FA6A7}" destId="{ADC9142A-73BB-48AD-81B6-C8348D20ECC3}" srcOrd="0" destOrd="0" presId="urn:microsoft.com/office/officeart/2008/layout/HorizontalMultiLevelHierarchy"/>
    <dgm:cxn modelId="{B11E07AE-846C-4C12-9020-859E185A9674}" type="presOf" srcId="{B2DFF530-BC38-401F-AB0B-36B189FAE2D8}" destId="{F32787C9-1766-44DE-89E2-B1C2A83EC030}" srcOrd="1" destOrd="0" presId="urn:microsoft.com/office/officeart/2008/layout/HorizontalMultiLevelHierarchy"/>
    <dgm:cxn modelId="{6DEEC5DD-3FD8-43E5-B87C-45B44E9FEEF5}" type="presOf" srcId="{E9FDBA81-4AED-4510-AA70-01493E6ED223}" destId="{C6CAC519-217F-4F8B-B2FD-852501B74708}" srcOrd="0" destOrd="0" presId="urn:microsoft.com/office/officeart/2008/layout/HorizontalMultiLevelHierarchy"/>
    <dgm:cxn modelId="{E6A7FAFF-9C6E-404A-9DE3-A49A8F814587}" type="presOf" srcId="{51909981-9D44-4490-87E6-AE5D44B90CF0}" destId="{A4B4BC47-64DE-4B00-A702-817D17E10B6A}" srcOrd="0" destOrd="0" presId="urn:microsoft.com/office/officeart/2008/layout/HorizontalMultiLevelHierarchy"/>
    <dgm:cxn modelId="{E117088A-B8C9-4EFC-B60E-55D240564963}" type="presParOf" srcId="{19258A76-9506-4519-B93A-CD75EB53D084}" destId="{623AEB9B-C599-49CE-9E77-3115961B10F1}" srcOrd="0" destOrd="0" presId="urn:microsoft.com/office/officeart/2008/layout/HorizontalMultiLevelHierarchy"/>
    <dgm:cxn modelId="{1CD53DE5-0F6D-4428-AEBE-ECDBD9850483}" type="presParOf" srcId="{623AEB9B-C599-49CE-9E77-3115961B10F1}" destId="{480AB122-11B2-4FA0-B3B1-70B05F47DA87}" srcOrd="0" destOrd="0" presId="urn:microsoft.com/office/officeart/2008/layout/HorizontalMultiLevelHierarchy"/>
    <dgm:cxn modelId="{51969C1B-8505-4117-BBEE-AFE8E596AE64}" type="presParOf" srcId="{623AEB9B-C599-49CE-9E77-3115961B10F1}" destId="{7AC8A593-FE80-4D06-87F5-00ED55C6D0C6}" srcOrd="1" destOrd="0" presId="urn:microsoft.com/office/officeart/2008/layout/HorizontalMultiLevelHierarchy"/>
    <dgm:cxn modelId="{F10410D6-5D84-4BE2-AFC6-B4BE6404426E}" type="presParOf" srcId="{7AC8A593-FE80-4D06-87F5-00ED55C6D0C6}" destId="{C1DC40B7-BBB0-4B2B-9E2B-C984F4092AAC}" srcOrd="0" destOrd="0" presId="urn:microsoft.com/office/officeart/2008/layout/HorizontalMultiLevelHierarchy"/>
    <dgm:cxn modelId="{14101C40-0BE1-455E-B896-1135CCE3E4A8}" type="presParOf" srcId="{C1DC40B7-BBB0-4B2B-9E2B-C984F4092AAC}" destId="{F32787C9-1766-44DE-89E2-B1C2A83EC030}" srcOrd="0" destOrd="0" presId="urn:microsoft.com/office/officeart/2008/layout/HorizontalMultiLevelHierarchy"/>
    <dgm:cxn modelId="{854FFEF6-677E-42B3-8052-100046299F18}" type="presParOf" srcId="{7AC8A593-FE80-4D06-87F5-00ED55C6D0C6}" destId="{3CAE0F84-9E4B-4DDB-A54B-3727178443FF}" srcOrd="1" destOrd="0" presId="urn:microsoft.com/office/officeart/2008/layout/HorizontalMultiLevelHierarchy"/>
    <dgm:cxn modelId="{FFD42A89-A496-496B-BCD9-F77BE301CFA2}" type="presParOf" srcId="{3CAE0F84-9E4B-4DDB-A54B-3727178443FF}" destId="{6EC587BE-CA49-4521-8E2D-5E8A31E59E74}" srcOrd="0" destOrd="0" presId="urn:microsoft.com/office/officeart/2008/layout/HorizontalMultiLevelHierarchy"/>
    <dgm:cxn modelId="{0A13BDD6-B2FB-4977-AEC1-58DE4178B409}" type="presParOf" srcId="{3CAE0F84-9E4B-4DDB-A54B-3727178443FF}" destId="{23F57853-F9E9-4672-BCAD-87BCD6AD02AB}" srcOrd="1" destOrd="0" presId="urn:microsoft.com/office/officeart/2008/layout/HorizontalMultiLevelHierarchy"/>
    <dgm:cxn modelId="{66D55E4F-B523-46CD-B225-D7C24903F8B0}" type="presParOf" srcId="{7AC8A593-FE80-4D06-87F5-00ED55C6D0C6}" destId="{C6CAC519-217F-4F8B-B2FD-852501B74708}" srcOrd="2" destOrd="0" presId="urn:microsoft.com/office/officeart/2008/layout/HorizontalMultiLevelHierarchy"/>
    <dgm:cxn modelId="{56430719-99A7-4935-80CA-2DBC66D60C3C}" type="presParOf" srcId="{C6CAC519-217F-4F8B-B2FD-852501B74708}" destId="{E0E79DD2-25EE-44BE-8389-1DCD8A76AE3A}" srcOrd="0" destOrd="0" presId="urn:microsoft.com/office/officeart/2008/layout/HorizontalMultiLevelHierarchy"/>
    <dgm:cxn modelId="{8023B03C-0DB6-4F65-A9AC-DF311272C4EA}" type="presParOf" srcId="{7AC8A593-FE80-4D06-87F5-00ED55C6D0C6}" destId="{F5881FA3-1D5D-4978-8CFE-9084AEE12243}" srcOrd="3" destOrd="0" presId="urn:microsoft.com/office/officeart/2008/layout/HorizontalMultiLevelHierarchy"/>
    <dgm:cxn modelId="{3AD5A229-01B0-4ADE-ACB2-9DEF05BF26DF}" type="presParOf" srcId="{F5881FA3-1D5D-4978-8CFE-9084AEE12243}" destId="{EB079EE3-9A21-47AF-92E6-10297AD26F60}" srcOrd="0" destOrd="0" presId="urn:microsoft.com/office/officeart/2008/layout/HorizontalMultiLevelHierarchy"/>
    <dgm:cxn modelId="{1B0EB9B3-F528-47BC-9BE3-1CD92B543AF2}" type="presParOf" srcId="{F5881FA3-1D5D-4978-8CFE-9084AEE12243}" destId="{D09749C7-8120-418A-A878-21F5175D01D2}" srcOrd="1" destOrd="0" presId="urn:microsoft.com/office/officeart/2008/layout/HorizontalMultiLevelHierarchy"/>
    <dgm:cxn modelId="{AC1AEF1C-B26A-4529-B00C-3A1B86ABEF19}" type="presParOf" srcId="{7AC8A593-FE80-4D06-87F5-00ED55C6D0C6}" destId="{ADC9142A-73BB-48AD-81B6-C8348D20ECC3}" srcOrd="4" destOrd="0" presId="urn:microsoft.com/office/officeart/2008/layout/HorizontalMultiLevelHierarchy"/>
    <dgm:cxn modelId="{D8A5CEE6-B9F0-4532-B8A2-1072B9B619E0}" type="presParOf" srcId="{ADC9142A-73BB-48AD-81B6-C8348D20ECC3}" destId="{96870B2D-C046-489F-AEB5-787C31AE87A6}" srcOrd="0" destOrd="0" presId="urn:microsoft.com/office/officeart/2008/layout/HorizontalMultiLevelHierarchy"/>
    <dgm:cxn modelId="{9522037A-A2F7-479F-B751-394CA91138CA}" type="presParOf" srcId="{7AC8A593-FE80-4D06-87F5-00ED55C6D0C6}" destId="{DF3A2835-CB94-414D-9C9B-64FD9F2119B5}" srcOrd="5" destOrd="0" presId="urn:microsoft.com/office/officeart/2008/layout/HorizontalMultiLevelHierarchy"/>
    <dgm:cxn modelId="{584057AA-7E62-4D8C-BCFE-E9C80A37FF8F}" type="presParOf" srcId="{DF3A2835-CB94-414D-9C9B-64FD9F2119B5}" destId="{AD8BAD85-511D-4AC2-9AFF-A3B5C9925E13}" srcOrd="0" destOrd="0" presId="urn:microsoft.com/office/officeart/2008/layout/HorizontalMultiLevelHierarchy"/>
    <dgm:cxn modelId="{86544927-5B6B-4303-8019-C6766682E616}" type="presParOf" srcId="{DF3A2835-CB94-414D-9C9B-64FD9F2119B5}" destId="{8C2BBCB4-7328-4A3C-BF79-E786ED9F4E20}" srcOrd="1" destOrd="0" presId="urn:microsoft.com/office/officeart/2008/layout/HorizontalMultiLevelHierarchy"/>
    <dgm:cxn modelId="{57E38745-D6BB-404C-8290-3935A42AEC5B}" type="presParOf" srcId="{8C2BBCB4-7328-4A3C-BF79-E786ED9F4E20}" destId="{CD8540EF-2EC5-42FE-AF4E-3A0E4C3A0534}" srcOrd="0" destOrd="0" presId="urn:microsoft.com/office/officeart/2008/layout/HorizontalMultiLevelHierarchy"/>
    <dgm:cxn modelId="{DF51F7D3-BDF2-43CA-86D5-D831F2CD8FD3}" type="presParOf" srcId="{CD8540EF-2EC5-42FE-AF4E-3A0E4C3A0534}" destId="{BC556B47-681B-4340-B619-11495D368C47}" srcOrd="0" destOrd="0" presId="urn:microsoft.com/office/officeart/2008/layout/HorizontalMultiLevelHierarchy"/>
    <dgm:cxn modelId="{9E165A9B-AEEE-40A2-85A3-F8F391221BBE}" type="presParOf" srcId="{8C2BBCB4-7328-4A3C-BF79-E786ED9F4E20}" destId="{3B241D99-A843-44B8-B685-ED317E4420F8}" srcOrd="1" destOrd="0" presId="urn:microsoft.com/office/officeart/2008/layout/HorizontalMultiLevelHierarchy"/>
    <dgm:cxn modelId="{A6BAE649-3A24-4CA3-AC87-E1AEE2B9893F}" type="presParOf" srcId="{3B241D99-A843-44B8-B685-ED317E4420F8}" destId="{A4B4BC47-64DE-4B00-A702-817D17E10B6A}" srcOrd="0" destOrd="0" presId="urn:microsoft.com/office/officeart/2008/layout/HorizontalMultiLevelHierarchy"/>
    <dgm:cxn modelId="{3F546675-2ED5-4914-B815-E13971CD0471}" type="presParOf" srcId="{3B241D99-A843-44B8-B685-ED317E4420F8}" destId="{7965CCF2-F06E-46CF-A244-2BC57C57A954}" srcOrd="1" destOrd="0" presId="urn:microsoft.com/office/officeart/2008/layout/HorizontalMultiLevelHierarchy"/>
    <dgm:cxn modelId="{555AEEA8-A385-4482-A59C-52A766F7931A}" type="presParOf" srcId="{8C2BBCB4-7328-4A3C-BF79-E786ED9F4E20}" destId="{EEBA4CEC-E263-44A6-82C5-1080C0C7F338}" srcOrd="2" destOrd="0" presId="urn:microsoft.com/office/officeart/2008/layout/HorizontalMultiLevelHierarchy"/>
    <dgm:cxn modelId="{CCB8C43A-D920-4E4C-A044-98F140BAB1F0}" type="presParOf" srcId="{EEBA4CEC-E263-44A6-82C5-1080C0C7F338}" destId="{5A819F0D-9922-4BF3-AC18-18700EDE907C}" srcOrd="0" destOrd="0" presId="urn:microsoft.com/office/officeart/2008/layout/HorizontalMultiLevelHierarchy"/>
    <dgm:cxn modelId="{8C307A11-FE33-4477-A510-5F5F3053A7E0}" type="presParOf" srcId="{8C2BBCB4-7328-4A3C-BF79-E786ED9F4E20}" destId="{523A9053-88A4-4D3C-B061-2CFD302368D1}" srcOrd="3" destOrd="0" presId="urn:microsoft.com/office/officeart/2008/layout/HorizontalMultiLevelHierarchy"/>
    <dgm:cxn modelId="{6EFD00F3-41DB-48D5-B3F1-24130FFD2410}" type="presParOf" srcId="{523A9053-88A4-4D3C-B061-2CFD302368D1}" destId="{40CE118F-0E3C-4279-8AC5-4FE83F514DF3}" srcOrd="0" destOrd="0" presId="urn:microsoft.com/office/officeart/2008/layout/HorizontalMultiLevelHierarchy"/>
    <dgm:cxn modelId="{8461A7EC-183C-4215-9074-15FD21B02D58}" type="presParOf" srcId="{523A9053-88A4-4D3C-B061-2CFD302368D1}" destId="{94A28A9C-3D3A-49AF-8B1D-12AFB812F289}"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E721B0-854A-4C0C-9131-9F5527FA1B25}" type="doc">
      <dgm:prSet loTypeId="urn:microsoft.com/office/officeart/2005/8/layout/arrow6" loCatId="process" qsTypeId="urn:microsoft.com/office/officeart/2005/8/quickstyle/simple1" qsCatId="simple" csTypeId="urn:microsoft.com/office/officeart/2005/8/colors/accent1_2" csCatId="accent1" phldr="1"/>
      <dgm:spPr/>
      <dgm:t>
        <a:bodyPr/>
        <a:lstStyle/>
        <a:p>
          <a:endParaRPr lang="en-US"/>
        </a:p>
      </dgm:t>
    </dgm:pt>
    <dgm:pt modelId="{A8E5CA8A-1C8C-4BA3-8644-F1D11A132BB9}">
      <dgm:prSet phldrT="[Text]"/>
      <dgm:spPr/>
      <dgm:t>
        <a:bodyPr/>
        <a:lstStyle/>
        <a:p>
          <a:r>
            <a:rPr lang="en-US" dirty="0"/>
            <a:t>transaminitis</a:t>
          </a:r>
        </a:p>
      </dgm:t>
    </dgm:pt>
    <dgm:pt modelId="{EA5A1FB6-96A5-4DC4-ABC8-B1A6FA08A29D}" type="parTrans" cxnId="{5ED64ACF-4BE5-4352-B14F-8A72B98204C8}">
      <dgm:prSet/>
      <dgm:spPr/>
      <dgm:t>
        <a:bodyPr/>
        <a:lstStyle/>
        <a:p>
          <a:endParaRPr lang="en-US"/>
        </a:p>
      </dgm:t>
    </dgm:pt>
    <dgm:pt modelId="{064BEA8B-CFD1-49B3-B1BD-9201FDDB31F3}" type="sibTrans" cxnId="{5ED64ACF-4BE5-4352-B14F-8A72B98204C8}">
      <dgm:prSet/>
      <dgm:spPr/>
      <dgm:t>
        <a:bodyPr/>
        <a:lstStyle/>
        <a:p>
          <a:endParaRPr lang="en-US"/>
        </a:p>
      </dgm:t>
    </dgm:pt>
    <dgm:pt modelId="{A97D68AC-29CC-4228-835D-35E7BF542667}">
      <dgm:prSet phldrT="[Text]"/>
      <dgm:spPr/>
      <dgm:t>
        <a:bodyPr/>
        <a:lstStyle/>
        <a:p>
          <a:r>
            <a:rPr lang="en-US" dirty="0"/>
            <a:t>cholestasis</a:t>
          </a:r>
        </a:p>
      </dgm:t>
    </dgm:pt>
    <dgm:pt modelId="{7147C7E6-B03A-4262-B11E-8508511BA97D}" type="parTrans" cxnId="{EBE316A1-371D-49AE-8B54-D279AB88579A}">
      <dgm:prSet/>
      <dgm:spPr/>
      <dgm:t>
        <a:bodyPr/>
        <a:lstStyle/>
        <a:p>
          <a:endParaRPr lang="en-US"/>
        </a:p>
      </dgm:t>
    </dgm:pt>
    <dgm:pt modelId="{65E6C2E3-B473-4E7B-B8F0-75B65CEB5E4B}" type="sibTrans" cxnId="{EBE316A1-371D-49AE-8B54-D279AB88579A}">
      <dgm:prSet/>
      <dgm:spPr/>
      <dgm:t>
        <a:bodyPr/>
        <a:lstStyle/>
        <a:p>
          <a:endParaRPr lang="en-US"/>
        </a:p>
      </dgm:t>
    </dgm:pt>
    <dgm:pt modelId="{670883CD-5CDD-4EE5-ACAE-F20607D911F2}" type="pres">
      <dgm:prSet presAssocID="{BFE721B0-854A-4C0C-9131-9F5527FA1B25}" presName="compositeShape" presStyleCnt="0">
        <dgm:presLayoutVars>
          <dgm:chMax val="2"/>
          <dgm:dir/>
          <dgm:resizeHandles val="exact"/>
        </dgm:presLayoutVars>
      </dgm:prSet>
      <dgm:spPr/>
    </dgm:pt>
    <dgm:pt modelId="{C8561DA1-A2A9-4960-86A1-2C0C10CC0E02}" type="pres">
      <dgm:prSet presAssocID="{BFE721B0-854A-4C0C-9131-9F5527FA1B25}" presName="ribbon" presStyleLbl="node1" presStyleIdx="0" presStyleCnt="1" custLinFactNeighborX="6215" custLinFactNeighborY="-455"/>
      <dgm:spPr/>
    </dgm:pt>
    <dgm:pt modelId="{719AB84B-08F1-4B55-91EC-50A08B7DCE21}" type="pres">
      <dgm:prSet presAssocID="{BFE721B0-854A-4C0C-9131-9F5527FA1B25}" presName="leftArrowText" presStyleLbl="node1" presStyleIdx="0" presStyleCnt="1">
        <dgm:presLayoutVars>
          <dgm:chMax val="0"/>
          <dgm:bulletEnabled val="1"/>
        </dgm:presLayoutVars>
      </dgm:prSet>
      <dgm:spPr/>
    </dgm:pt>
    <dgm:pt modelId="{B693A78F-850B-459A-9F4F-04AB9953EB05}" type="pres">
      <dgm:prSet presAssocID="{BFE721B0-854A-4C0C-9131-9F5527FA1B25}" presName="rightArrowText" presStyleLbl="node1" presStyleIdx="0" presStyleCnt="1">
        <dgm:presLayoutVars>
          <dgm:chMax val="0"/>
          <dgm:bulletEnabled val="1"/>
        </dgm:presLayoutVars>
      </dgm:prSet>
      <dgm:spPr/>
    </dgm:pt>
  </dgm:ptLst>
  <dgm:cxnLst>
    <dgm:cxn modelId="{EBE316A1-371D-49AE-8B54-D279AB88579A}" srcId="{BFE721B0-854A-4C0C-9131-9F5527FA1B25}" destId="{A97D68AC-29CC-4228-835D-35E7BF542667}" srcOrd="1" destOrd="0" parTransId="{7147C7E6-B03A-4262-B11E-8508511BA97D}" sibTransId="{65E6C2E3-B473-4E7B-B8F0-75B65CEB5E4B}"/>
    <dgm:cxn modelId="{A00EE5BD-3EF7-42AF-831C-57A5CD4279F6}" type="presOf" srcId="{A8E5CA8A-1C8C-4BA3-8644-F1D11A132BB9}" destId="{719AB84B-08F1-4B55-91EC-50A08B7DCE21}" srcOrd="0" destOrd="0" presId="urn:microsoft.com/office/officeart/2005/8/layout/arrow6"/>
    <dgm:cxn modelId="{5ED64ACF-4BE5-4352-B14F-8A72B98204C8}" srcId="{BFE721B0-854A-4C0C-9131-9F5527FA1B25}" destId="{A8E5CA8A-1C8C-4BA3-8644-F1D11A132BB9}" srcOrd="0" destOrd="0" parTransId="{EA5A1FB6-96A5-4DC4-ABC8-B1A6FA08A29D}" sibTransId="{064BEA8B-CFD1-49B3-B1BD-9201FDDB31F3}"/>
    <dgm:cxn modelId="{304D84DC-0504-4335-89FC-AFB8A45C6ED3}" type="presOf" srcId="{BFE721B0-854A-4C0C-9131-9F5527FA1B25}" destId="{670883CD-5CDD-4EE5-ACAE-F20607D911F2}" srcOrd="0" destOrd="0" presId="urn:microsoft.com/office/officeart/2005/8/layout/arrow6"/>
    <dgm:cxn modelId="{DBE029E0-0EC1-4F20-BE6F-72F3250593E8}" type="presOf" srcId="{A97D68AC-29CC-4228-835D-35E7BF542667}" destId="{B693A78F-850B-459A-9F4F-04AB9953EB05}" srcOrd="0" destOrd="0" presId="urn:microsoft.com/office/officeart/2005/8/layout/arrow6"/>
    <dgm:cxn modelId="{D7FDEA47-AFC4-46AE-BAD5-70B66EC1A590}" type="presParOf" srcId="{670883CD-5CDD-4EE5-ACAE-F20607D911F2}" destId="{C8561DA1-A2A9-4960-86A1-2C0C10CC0E02}" srcOrd="0" destOrd="0" presId="urn:microsoft.com/office/officeart/2005/8/layout/arrow6"/>
    <dgm:cxn modelId="{3BA66CC3-C4CA-4ACB-A5E3-8DA9DA3B0C05}" type="presParOf" srcId="{670883CD-5CDD-4EE5-ACAE-F20607D911F2}" destId="{719AB84B-08F1-4B55-91EC-50A08B7DCE21}" srcOrd="1" destOrd="0" presId="urn:microsoft.com/office/officeart/2005/8/layout/arrow6"/>
    <dgm:cxn modelId="{B51F913F-039E-4504-98F3-5BA55A71B304}" type="presParOf" srcId="{670883CD-5CDD-4EE5-ACAE-F20607D911F2}" destId="{B693A78F-850B-459A-9F4F-04AB9953EB05}"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BA4CEC-E263-44A6-82C5-1080C0C7F338}">
      <dsp:nvSpPr>
        <dsp:cNvPr id="0" name=""/>
        <dsp:cNvSpPr/>
      </dsp:nvSpPr>
      <dsp:spPr>
        <a:xfrm>
          <a:off x="2823491" y="2726044"/>
          <a:ext cx="375065" cy="357340"/>
        </a:xfrm>
        <a:custGeom>
          <a:avLst/>
          <a:gdLst/>
          <a:ahLst/>
          <a:cxnLst/>
          <a:rect l="0" t="0" r="0" b="0"/>
          <a:pathLst>
            <a:path>
              <a:moveTo>
                <a:pt x="0" y="0"/>
              </a:moveTo>
              <a:lnTo>
                <a:pt x="187532" y="0"/>
              </a:lnTo>
              <a:lnTo>
                <a:pt x="187532" y="357340"/>
              </a:lnTo>
              <a:lnTo>
                <a:pt x="375065" y="357340"/>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998072" y="2891763"/>
        <a:ext cx="25902" cy="25902"/>
      </dsp:txXfrm>
    </dsp:sp>
    <dsp:sp modelId="{CD8540EF-2EC5-42FE-AF4E-3A0E4C3A0534}">
      <dsp:nvSpPr>
        <dsp:cNvPr id="0" name=""/>
        <dsp:cNvSpPr/>
      </dsp:nvSpPr>
      <dsp:spPr>
        <a:xfrm>
          <a:off x="2823491" y="2368703"/>
          <a:ext cx="375065" cy="357340"/>
        </a:xfrm>
        <a:custGeom>
          <a:avLst/>
          <a:gdLst/>
          <a:ahLst/>
          <a:cxnLst/>
          <a:rect l="0" t="0" r="0" b="0"/>
          <a:pathLst>
            <a:path>
              <a:moveTo>
                <a:pt x="0" y="357340"/>
              </a:moveTo>
              <a:lnTo>
                <a:pt x="187532" y="357340"/>
              </a:lnTo>
              <a:lnTo>
                <a:pt x="187532" y="0"/>
              </a:lnTo>
              <a:lnTo>
                <a:pt x="375065" y="0"/>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998072" y="2534422"/>
        <a:ext cx="25902" cy="25902"/>
      </dsp:txXfrm>
    </dsp:sp>
    <dsp:sp modelId="{ADC9142A-73BB-48AD-81B6-C8348D20ECC3}">
      <dsp:nvSpPr>
        <dsp:cNvPr id="0" name=""/>
        <dsp:cNvSpPr/>
      </dsp:nvSpPr>
      <dsp:spPr>
        <a:xfrm>
          <a:off x="573100" y="2011362"/>
          <a:ext cx="375065" cy="714681"/>
        </a:xfrm>
        <a:custGeom>
          <a:avLst/>
          <a:gdLst/>
          <a:ahLst/>
          <a:cxnLst/>
          <a:rect l="0" t="0" r="0" b="0"/>
          <a:pathLst>
            <a:path>
              <a:moveTo>
                <a:pt x="0" y="0"/>
              </a:moveTo>
              <a:lnTo>
                <a:pt x="187532" y="0"/>
              </a:lnTo>
              <a:lnTo>
                <a:pt x="187532" y="714681"/>
              </a:lnTo>
              <a:lnTo>
                <a:pt x="375065" y="71468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40455" y="2348525"/>
        <a:ext cx="40356" cy="40356"/>
      </dsp:txXfrm>
    </dsp:sp>
    <dsp:sp modelId="{C6CAC519-217F-4F8B-B2FD-852501B74708}">
      <dsp:nvSpPr>
        <dsp:cNvPr id="0" name=""/>
        <dsp:cNvSpPr/>
      </dsp:nvSpPr>
      <dsp:spPr>
        <a:xfrm>
          <a:off x="573100" y="1965642"/>
          <a:ext cx="375065" cy="91440"/>
        </a:xfrm>
        <a:custGeom>
          <a:avLst/>
          <a:gdLst/>
          <a:ahLst/>
          <a:cxnLst/>
          <a:rect l="0" t="0" r="0" b="0"/>
          <a:pathLst>
            <a:path>
              <a:moveTo>
                <a:pt x="0" y="45720"/>
              </a:moveTo>
              <a:lnTo>
                <a:pt x="375065" y="4572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51256" y="2001985"/>
        <a:ext cx="18753" cy="18753"/>
      </dsp:txXfrm>
    </dsp:sp>
    <dsp:sp modelId="{C1DC40B7-BBB0-4B2B-9E2B-C984F4092AAC}">
      <dsp:nvSpPr>
        <dsp:cNvPr id="0" name=""/>
        <dsp:cNvSpPr/>
      </dsp:nvSpPr>
      <dsp:spPr>
        <a:xfrm>
          <a:off x="573100" y="1296680"/>
          <a:ext cx="375065" cy="714681"/>
        </a:xfrm>
        <a:custGeom>
          <a:avLst/>
          <a:gdLst/>
          <a:ahLst/>
          <a:cxnLst/>
          <a:rect l="0" t="0" r="0" b="0"/>
          <a:pathLst>
            <a:path>
              <a:moveTo>
                <a:pt x="0" y="714681"/>
              </a:moveTo>
              <a:lnTo>
                <a:pt x="187532" y="714681"/>
              </a:lnTo>
              <a:lnTo>
                <a:pt x="187532" y="0"/>
              </a:lnTo>
              <a:lnTo>
                <a:pt x="375065"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40455" y="1633843"/>
        <a:ext cx="40356" cy="40356"/>
      </dsp:txXfrm>
    </dsp:sp>
    <dsp:sp modelId="{480AB122-11B2-4FA0-B3B1-70B05F47DA87}">
      <dsp:nvSpPr>
        <dsp:cNvPr id="0" name=""/>
        <dsp:cNvSpPr/>
      </dsp:nvSpPr>
      <dsp:spPr>
        <a:xfrm rot="16200000">
          <a:off x="-1217365" y="1725489"/>
          <a:ext cx="3009186" cy="57174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r>
            <a:rPr lang="en-US" sz="3700" kern="1200" dirty="0"/>
            <a:t>Inhaled </a:t>
          </a:r>
          <a:r>
            <a:rPr lang="en-US" sz="3700" kern="1200" dirty="0" err="1"/>
            <a:t>mtb</a:t>
          </a:r>
          <a:endParaRPr lang="en-US" sz="3700" kern="1200" dirty="0"/>
        </a:p>
      </dsp:txBody>
      <dsp:txXfrm>
        <a:off x="-1217365" y="1725489"/>
        <a:ext cx="3009186" cy="571745"/>
      </dsp:txXfrm>
    </dsp:sp>
    <dsp:sp modelId="{6EC587BE-CA49-4521-8E2D-5E8A31E59E74}">
      <dsp:nvSpPr>
        <dsp:cNvPr id="0" name=""/>
        <dsp:cNvSpPr/>
      </dsp:nvSpPr>
      <dsp:spPr>
        <a:xfrm>
          <a:off x="948165" y="1010807"/>
          <a:ext cx="1875325" cy="57174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(immediate) clearance</a:t>
          </a:r>
        </a:p>
      </dsp:txBody>
      <dsp:txXfrm>
        <a:off x="948165" y="1010807"/>
        <a:ext cx="1875325" cy="571745"/>
      </dsp:txXfrm>
    </dsp:sp>
    <dsp:sp modelId="{EB079EE3-9A21-47AF-92E6-10297AD26F60}">
      <dsp:nvSpPr>
        <dsp:cNvPr id="0" name=""/>
        <dsp:cNvSpPr/>
      </dsp:nvSpPr>
      <dsp:spPr>
        <a:xfrm>
          <a:off x="948165" y="1725489"/>
          <a:ext cx="1875325" cy="57174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Primary (immediate) disease</a:t>
          </a:r>
        </a:p>
      </dsp:txBody>
      <dsp:txXfrm>
        <a:off x="948165" y="1725489"/>
        <a:ext cx="1875325" cy="571745"/>
      </dsp:txXfrm>
    </dsp:sp>
    <dsp:sp modelId="{AD8BAD85-511D-4AC2-9AFF-A3B5C9925E13}">
      <dsp:nvSpPr>
        <dsp:cNvPr id="0" name=""/>
        <dsp:cNvSpPr/>
      </dsp:nvSpPr>
      <dsp:spPr>
        <a:xfrm>
          <a:off x="948165" y="2440171"/>
          <a:ext cx="1875325" cy="57174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Latent infection (= </a:t>
          </a:r>
          <a:r>
            <a:rPr lang="en-US" sz="1300" kern="1200" dirty="0">
              <a:solidFill>
                <a:schemeClr val="tx1">
                  <a:lumMod val="95000"/>
                  <a:lumOff val="5000"/>
                </a:schemeClr>
              </a:solidFill>
            </a:rPr>
            <a:t>granulomatous containment</a:t>
          </a:r>
          <a:r>
            <a:rPr lang="en-US" sz="1300" kern="1200" dirty="0"/>
            <a:t>) </a:t>
          </a:r>
        </a:p>
      </dsp:txBody>
      <dsp:txXfrm>
        <a:off x="948165" y="2440171"/>
        <a:ext cx="1875325" cy="571745"/>
      </dsp:txXfrm>
    </dsp:sp>
    <dsp:sp modelId="{A4B4BC47-64DE-4B00-A702-817D17E10B6A}">
      <dsp:nvSpPr>
        <dsp:cNvPr id="0" name=""/>
        <dsp:cNvSpPr/>
      </dsp:nvSpPr>
      <dsp:spPr>
        <a:xfrm>
          <a:off x="3198556" y="2082830"/>
          <a:ext cx="1875325" cy="57174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90-95% never reactivates</a:t>
          </a:r>
        </a:p>
      </dsp:txBody>
      <dsp:txXfrm>
        <a:off x="3198556" y="2082830"/>
        <a:ext cx="1875325" cy="571745"/>
      </dsp:txXfrm>
    </dsp:sp>
    <dsp:sp modelId="{40CE118F-0E3C-4279-8AC5-4FE83F514DF3}">
      <dsp:nvSpPr>
        <dsp:cNvPr id="0" name=""/>
        <dsp:cNvSpPr/>
      </dsp:nvSpPr>
      <dsp:spPr>
        <a:xfrm>
          <a:off x="3198556" y="2797512"/>
          <a:ext cx="1875325" cy="57174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5-10% reactivation disease</a:t>
          </a:r>
        </a:p>
      </dsp:txBody>
      <dsp:txXfrm>
        <a:off x="3198556" y="2797512"/>
        <a:ext cx="1875325" cy="5717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561DA1-A2A9-4960-86A1-2C0C10CC0E02}">
      <dsp:nvSpPr>
        <dsp:cNvPr id="0" name=""/>
        <dsp:cNvSpPr/>
      </dsp:nvSpPr>
      <dsp:spPr>
        <a:xfrm>
          <a:off x="0" y="387755"/>
          <a:ext cx="4571013" cy="1828405"/>
        </a:xfrm>
        <a:prstGeom prst="leftRightRibb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9AB84B-08F1-4B55-91EC-50A08B7DCE21}">
      <dsp:nvSpPr>
        <dsp:cNvPr id="0" name=""/>
        <dsp:cNvSpPr/>
      </dsp:nvSpPr>
      <dsp:spPr>
        <a:xfrm>
          <a:off x="548521" y="716045"/>
          <a:ext cx="1508434" cy="895918"/>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8232" rIns="0" bIns="83820" numCol="1" spcCol="1270" anchor="ctr" anchorCtr="0">
          <a:noAutofit/>
        </a:bodyPr>
        <a:lstStyle/>
        <a:p>
          <a:pPr marL="0" lvl="0" indent="0" algn="ctr" defTabSz="977900">
            <a:lnSpc>
              <a:spcPct val="90000"/>
            </a:lnSpc>
            <a:spcBef>
              <a:spcPct val="0"/>
            </a:spcBef>
            <a:spcAft>
              <a:spcPct val="35000"/>
            </a:spcAft>
            <a:buNone/>
          </a:pPr>
          <a:r>
            <a:rPr lang="en-US" sz="2200" kern="1200" dirty="0"/>
            <a:t>transaminitis</a:t>
          </a:r>
        </a:p>
      </dsp:txBody>
      <dsp:txXfrm>
        <a:off x="548521" y="716045"/>
        <a:ext cx="1508434" cy="895918"/>
      </dsp:txXfrm>
    </dsp:sp>
    <dsp:sp modelId="{B693A78F-850B-459A-9F4F-04AB9953EB05}">
      <dsp:nvSpPr>
        <dsp:cNvPr id="0" name=""/>
        <dsp:cNvSpPr/>
      </dsp:nvSpPr>
      <dsp:spPr>
        <a:xfrm>
          <a:off x="2285506" y="1008590"/>
          <a:ext cx="1782695" cy="895918"/>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8232" rIns="0" bIns="83820" numCol="1" spcCol="1270" anchor="ctr" anchorCtr="0">
          <a:noAutofit/>
        </a:bodyPr>
        <a:lstStyle/>
        <a:p>
          <a:pPr marL="0" lvl="0" indent="0" algn="ctr" defTabSz="977900">
            <a:lnSpc>
              <a:spcPct val="90000"/>
            </a:lnSpc>
            <a:spcBef>
              <a:spcPct val="0"/>
            </a:spcBef>
            <a:spcAft>
              <a:spcPct val="35000"/>
            </a:spcAft>
            <a:buNone/>
          </a:pPr>
          <a:r>
            <a:rPr lang="en-US" sz="2200" kern="1200" dirty="0"/>
            <a:t>cholestasis</a:t>
          </a:r>
        </a:p>
      </dsp:txBody>
      <dsp:txXfrm>
        <a:off x="2285506" y="1008590"/>
        <a:ext cx="1782695" cy="895918"/>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562367-5D9A-4D91-B0EB-F4EFA2F11400}" type="datetimeFigureOut">
              <a:rPr lang="en-US" smtClean="0"/>
              <a:t>8/25/2025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5B7898-E983-4893-A7BC-7104449111D6}" type="slidenum">
              <a:rPr lang="en-US" smtClean="0"/>
              <a:t>‹#›</a:t>
            </a:fld>
            <a:endParaRPr lang="en-US"/>
          </a:p>
        </p:txBody>
      </p:sp>
    </p:spTree>
    <p:extLst>
      <p:ext uri="{BB962C8B-B14F-4D97-AF65-F5344CB8AC3E}">
        <p14:creationId xmlns:p14="http://schemas.microsoft.com/office/powerpoint/2010/main" val="3340494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1882 Dr Robert Koch announced the discovery of Mycobacterium tuberculosis, 1600-1800 in Europe, tb caused 25% of all deaths; it is still considered the most lethal of infectious diseases worldwide; early 1900s people came to Tucson and Phoenix for </a:t>
            </a:r>
            <a:r>
              <a:rPr lang="en-US" dirty="0" err="1"/>
              <a:t>santoriums</a:t>
            </a:r>
            <a:br>
              <a:rPr lang="en-US" dirty="0"/>
            </a:br>
            <a:endParaRPr lang="en-US" dirty="0"/>
          </a:p>
          <a:p>
            <a:r>
              <a:rPr lang="en-US" dirty="0"/>
              <a:t>https://www.cdc.gov/tb/worldtbday/history.htm</a:t>
            </a:r>
          </a:p>
          <a:p>
            <a:r>
              <a:rPr lang="en-US" dirty="0"/>
              <a:t>https://www.azcentral.com/story/travel/arizona/road-trips/2020/05/11/arizona-tuberculosis-history-sunnyslope-sanatoriums-doc-holliday/3101543001/ ~1910s Tucson &gt; Phoenix</a:t>
            </a:r>
          </a:p>
          <a:p>
            <a:r>
              <a:rPr lang="en-US" dirty="0"/>
              <a:t>https://www.arizonahighways.com/classroom/tuberculosis-and-tourism</a:t>
            </a:r>
          </a:p>
        </p:txBody>
      </p:sp>
      <p:sp>
        <p:nvSpPr>
          <p:cNvPr id="4" name="Slide Number Placeholder 3"/>
          <p:cNvSpPr>
            <a:spLocks noGrp="1"/>
          </p:cNvSpPr>
          <p:nvPr>
            <p:ph type="sldNum" sz="quarter" idx="5"/>
          </p:nvPr>
        </p:nvSpPr>
        <p:spPr/>
        <p:txBody>
          <a:bodyPr/>
          <a:lstStyle/>
          <a:p>
            <a:fld id="{BB5B7898-E983-4893-A7BC-7104449111D6}" type="slidenum">
              <a:rPr lang="en-US" smtClean="0"/>
              <a:t>1</a:t>
            </a:fld>
            <a:endParaRPr lang="en-US"/>
          </a:p>
        </p:txBody>
      </p:sp>
    </p:spTree>
    <p:extLst>
      <p:ext uri="{BB962C8B-B14F-4D97-AF65-F5344CB8AC3E}">
        <p14:creationId xmlns:p14="http://schemas.microsoft.com/office/powerpoint/2010/main" val="436417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Still a recommended screening test but is being replaced by IGRAs because of more difficult logistics, interpretation, and because the BCG false positives</a:t>
            </a:r>
          </a:p>
        </p:txBody>
      </p:sp>
      <p:sp>
        <p:nvSpPr>
          <p:cNvPr id="4" name="Slide Number Placeholder 3"/>
          <p:cNvSpPr>
            <a:spLocks noGrp="1"/>
          </p:cNvSpPr>
          <p:nvPr>
            <p:ph type="sldNum" sz="quarter" idx="5"/>
          </p:nvPr>
        </p:nvSpPr>
        <p:spPr/>
        <p:txBody>
          <a:bodyPr/>
          <a:lstStyle/>
          <a:p>
            <a:fld id="{BB5B7898-E983-4893-A7BC-7104449111D6}" type="slidenum">
              <a:rPr lang="en-US" smtClean="0"/>
              <a:t>12</a:t>
            </a:fld>
            <a:endParaRPr lang="en-US"/>
          </a:p>
        </p:txBody>
      </p:sp>
    </p:spTree>
    <p:extLst>
      <p:ext uri="{BB962C8B-B14F-4D97-AF65-F5344CB8AC3E}">
        <p14:creationId xmlns:p14="http://schemas.microsoft.com/office/powerpoint/2010/main" val="19155678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Whole blood is drawn and incubates in these tubes for 16-24h</a:t>
            </a:r>
          </a:p>
          <a:p>
            <a:r>
              <a:rPr lang="en-US" dirty="0"/>
              <a:t>Test performance not so simple; what we really care about is the development of active tuberculosis</a:t>
            </a:r>
          </a:p>
        </p:txBody>
      </p:sp>
      <p:sp>
        <p:nvSpPr>
          <p:cNvPr id="4" name="Slide Number Placeholder 3"/>
          <p:cNvSpPr>
            <a:spLocks noGrp="1"/>
          </p:cNvSpPr>
          <p:nvPr>
            <p:ph type="sldNum" sz="quarter" idx="5"/>
          </p:nvPr>
        </p:nvSpPr>
        <p:spPr/>
        <p:txBody>
          <a:bodyPr/>
          <a:lstStyle/>
          <a:p>
            <a:fld id="{FAED75AD-45E2-4F75-86C7-1522F859C007}" type="slidenum">
              <a:rPr lang="en-US" smtClean="0"/>
              <a:t>13</a:t>
            </a:fld>
            <a:endParaRPr lang="en-US"/>
          </a:p>
        </p:txBody>
      </p:sp>
    </p:spTree>
    <p:extLst>
      <p:ext uri="{BB962C8B-B14F-4D97-AF65-F5344CB8AC3E}">
        <p14:creationId xmlns:p14="http://schemas.microsoft.com/office/powerpoint/2010/main" val="33412732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2020 CDC changed to recommending rifamycin-based regimens</a:t>
            </a:r>
          </a:p>
          <a:p>
            <a:r>
              <a:rPr lang="en-US" dirty="0"/>
              <a:t>INH with more hepatotoxicity and decreased completion rates</a:t>
            </a:r>
          </a:p>
        </p:txBody>
      </p:sp>
      <p:sp>
        <p:nvSpPr>
          <p:cNvPr id="4" name="Slide Number Placeholder 3"/>
          <p:cNvSpPr>
            <a:spLocks noGrp="1"/>
          </p:cNvSpPr>
          <p:nvPr>
            <p:ph type="sldNum" sz="quarter" idx="5"/>
          </p:nvPr>
        </p:nvSpPr>
        <p:spPr/>
        <p:txBody>
          <a:bodyPr/>
          <a:lstStyle/>
          <a:p>
            <a:fld id="{BB5B7898-E983-4893-A7BC-7104449111D6}" type="slidenum">
              <a:rPr lang="en-US" smtClean="0"/>
              <a:t>14</a:t>
            </a:fld>
            <a:endParaRPr lang="en-US"/>
          </a:p>
        </p:txBody>
      </p:sp>
    </p:spTree>
    <p:extLst>
      <p:ext uri="{BB962C8B-B14F-4D97-AF65-F5344CB8AC3E}">
        <p14:creationId xmlns:p14="http://schemas.microsoft.com/office/powerpoint/2010/main" val="38116036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 hilar adenopathy and lower lobe opacity in 58W with primary tb</a:t>
            </a:r>
          </a:p>
        </p:txBody>
      </p:sp>
      <p:sp>
        <p:nvSpPr>
          <p:cNvPr id="4" name="Slide Number Placeholder 3"/>
          <p:cNvSpPr>
            <a:spLocks noGrp="1"/>
          </p:cNvSpPr>
          <p:nvPr>
            <p:ph type="sldNum" sz="quarter" idx="5"/>
          </p:nvPr>
        </p:nvSpPr>
        <p:spPr/>
        <p:txBody>
          <a:bodyPr/>
          <a:lstStyle/>
          <a:p>
            <a:fld id="{BB5B7898-E983-4893-A7BC-7104449111D6}" type="slidenum">
              <a:rPr lang="en-US" smtClean="0"/>
              <a:t>17</a:t>
            </a:fld>
            <a:endParaRPr lang="en-US"/>
          </a:p>
        </p:txBody>
      </p:sp>
    </p:spTree>
    <p:extLst>
      <p:ext uri="{BB962C8B-B14F-4D97-AF65-F5344CB8AC3E}">
        <p14:creationId xmlns:p14="http://schemas.microsoft.com/office/powerpoint/2010/main" val="19620304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“B-symptoms” term for Ann Arbor stating of lymphomas = fever, drenching night sweats, unintentional weight loss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Cough &gt; 2 weeks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Post-primary is aka reactivation tb, can be asymptomatic for years; symptoms have been described retrospectively in case series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Uptodate</a:t>
            </a:r>
            <a:r>
              <a:rPr lang="en-US" dirty="0"/>
              <a:t> article “clinical manifestations and complications of pulmonary tuberculosis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One study focusing on ambulatory patients found cough &gt;2 weeks in 52% of patients, fever &gt;2 weeks in 29% of patients (Miler et al, CID 2000. </a:t>
            </a:r>
            <a:r>
              <a:rPr lang="en-US" dirty="0" err="1"/>
              <a:t>pmid</a:t>
            </a:r>
            <a:r>
              <a:rPr lang="en-US" dirty="0"/>
              <a:t> 10671331</a:t>
            </a:r>
          </a:p>
          <a:p>
            <a:endParaRPr lang="en-US" dirty="0"/>
          </a:p>
        </p:txBody>
      </p:sp>
      <p:sp>
        <p:nvSpPr>
          <p:cNvPr id="4" name="Slide Number Placeholder 3"/>
          <p:cNvSpPr>
            <a:spLocks noGrp="1"/>
          </p:cNvSpPr>
          <p:nvPr>
            <p:ph type="sldNum" sz="quarter" idx="5"/>
          </p:nvPr>
        </p:nvSpPr>
        <p:spPr/>
        <p:txBody>
          <a:bodyPr/>
          <a:lstStyle/>
          <a:p>
            <a:fld id="{BB5B7898-E983-4893-A7BC-7104449111D6}" type="slidenum">
              <a:rPr lang="en-US" smtClean="0"/>
              <a:t>18</a:t>
            </a:fld>
            <a:endParaRPr lang="en-US"/>
          </a:p>
        </p:txBody>
      </p:sp>
    </p:spTree>
    <p:extLst>
      <p:ext uri="{BB962C8B-B14F-4D97-AF65-F5344CB8AC3E}">
        <p14:creationId xmlns:p14="http://schemas.microsoft.com/office/powerpoint/2010/main" val="8163816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Post-primary tb is the same as reactivation tb</a:t>
            </a:r>
          </a:p>
          <a:p>
            <a:r>
              <a:rPr lang="en-US" dirty="0"/>
              <a:t>CT typically not indicated but can be helpful in certain situations</a:t>
            </a:r>
          </a:p>
        </p:txBody>
      </p:sp>
      <p:sp>
        <p:nvSpPr>
          <p:cNvPr id="4" name="Slide Number Placeholder 3"/>
          <p:cNvSpPr>
            <a:spLocks noGrp="1"/>
          </p:cNvSpPr>
          <p:nvPr>
            <p:ph type="sldNum" sz="quarter" idx="5"/>
          </p:nvPr>
        </p:nvSpPr>
        <p:spPr/>
        <p:txBody>
          <a:bodyPr/>
          <a:lstStyle/>
          <a:p>
            <a:fld id="{BB5B7898-E983-4893-A7BC-7104449111D6}" type="slidenum">
              <a:rPr lang="en-US" smtClean="0"/>
              <a:t>19</a:t>
            </a:fld>
            <a:endParaRPr lang="en-US"/>
          </a:p>
        </p:txBody>
      </p:sp>
    </p:spTree>
    <p:extLst>
      <p:ext uri="{BB962C8B-B14F-4D97-AF65-F5344CB8AC3E}">
        <p14:creationId xmlns:p14="http://schemas.microsoft.com/office/powerpoint/2010/main" val="2875026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CDC table 19 reported tb in the us 2022 ,data &amp; statistics, https://www.cdc.gov/tb/statistics/reports/2022/table19.htm</a:t>
            </a:r>
          </a:p>
        </p:txBody>
      </p:sp>
      <p:sp>
        <p:nvSpPr>
          <p:cNvPr id="4" name="Slide Number Placeholder 3"/>
          <p:cNvSpPr>
            <a:spLocks noGrp="1"/>
          </p:cNvSpPr>
          <p:nvPr>
            <p:ph type="sldNum" sz="quarter" idx="5"/>
          </p:nvPr>
        </p:nvSpPr>
        <p:spPr/>
        <p:txBody>
          <a:bodyPr/>
          <a:lstStyle/>
          <a:p>
            <a:fld id="{BB5B7898-E983-4893-A7BC-7104449111D6}" type="slidenum">
              <a:rPr lang="en-US" smtClean="0"/>
              <a:t>20</a:t>
            </a:fld>
            <a:endParaRPr lang="en-US"/>
          </a:p>
        </p:txBody>
      </p:sp>
    </p:spTree>
    <p:extLst>
      <p:ext uri="{BB962C8B-B14F-4D97-AF65-F5344CB8AC3E}">
        <p14:creationId xmlns:p14="http://schemas.microsoft.com/office/powerpoint/2010/main" val="13617322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https://www.uptodate.com/contents/epidemiology-and-pathology-of-miliary-and-extrapulmonary-tuberculosis?search=extrapulmonary%20tuberculosis&amp;source=search_result&amp;selectedTitle=1~93&amp;usage_type=default&amp;display_rank=1</a:t>
            </a:r>
          </a:p>
        </p:txBody>
      </p:sp>
      <p:sp>
        <p:nvSpPr>
          <p:cNvPr id="4" name="Slide Number Placeholder 3"/>
          <p:cNvSpPr>
            <a:spLocks noGrp="1"/>
          </p:cNvSpPr>
          <p:nvPr>
            <p:ph type="sldNum" sz="quarter" idx="5"/>
          </p:nvPr>
        </p:nvSpPr>
        <p:spPr/>
        <p:txBody>
          <a:bodyPr/>
          <a:lstStyle/>
          <a:p>
            <a:fld id="{BB5B7898-E983-4893-A7BC-7104449111D6}" type="slidenum">
              <a:rPr lang="en-US" smtClean="0"/>
              <a:t>21</a:t>
            </a:fld>
            <a:endParaRPr lang="en-US"/>
          </a:p>
        </p:txBody>
      </p:sp>
    </p:spTree>
    <p:extLst>
      <p:ext uri="{BB962C8B-B14F-4D97-AF65-F5344CB8AC3E}">
        <p14:creationId xmlns:p14="http://schemas.microsoft.com/office/powerpoint/2010/main" val="27131250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#AFB smear: detects TB and NTM, used to infer infectiousness/source case and to monitor response to treatment, plan for isolation</a:t>
            </a:r>
            <a:br>
              <a:rPr lang="en-US" dirty="0"/>
            </a:br>
            <a:r>
              <a:rPr lang="en-US" dirty="0"/>
              <a:t>#NAAT</a:t>
            </a:r>
          </a:p>
          <a:p>
            <a:r>
              <a:rPr lang="en-US" dirty="0"/>
              <a:t>Current CDC guidelines recommend NAAT testing on at least one respiratory specimen for patient with suspected pulmonary tb</a:t>
            </a:r>
          </a:p>
          <a:p>
            <a:r>
              <a:rPr lang="en-US" dirty="0"/>
              <a:t>Advantage is (1) ability to diagnose TB in smear negative patients before TB grows in culture (2) exclude TB with AFB smear positive sample due to NTM (3) also can identify </a:t>
            </a:r>
            <a:r>
              <a:rPr lang="en-US" dirty="0" err="1"/>
              <a:t>rif</a:t>
            </a:r>
            <a:r>
              <a:rPr lang="en-US" dirty="0"/>
              <a:t> resistance</a:t>
            </a:r>
          </a:p>
          <a:p>
            <a:r>
              <a:rPr lang="en-US" dirty="0"/>
              <a:t>#AFB cultures: identify viable organisms, monitor response to treatment, used for drug susceptibility testing and genotyping, 80% of initial specimens are reported as culture positive by day 21, held for 6-8 weeks</a:t>
            </a:r>
          </a:p>
        </p:txBody>
      </p:sp>
      <p:sp>
        <p:nvSpPr>
          <p:cNvPr id="4" name="Slide Number Placeholder 3"/>
          <p:cNvSpPr>
            <a:spLocks noGrp="1"/>
          </p:cNvSpPr>
          <p:nvPr>
            <p:ph type="sldNum" sz="quarter" idx="5"/>
          </p:nvPr>
        </p:nvSpPr>
        <p:spPr/>
        <p:txBody>
          <a:bodyPr/>
          <a:lstStyle/>
          <a:p>
            <a:fld id="{BB5B7898-E983-4893-A7BC-7104449111D6}" type="slidenum">
              <a:rPr lang="en-US" smtClean="0"/>
              <a:t>22</a:t>
            </a:fld>
            <a:endParaRPr lang="en-US"/>
          </a:p>
        </p:txBody>
      </p:sp>
    </p:spTree>
    <p:extLst>
      <p:ext uri="{BB962C8B-B14F-4D97-AF65-F5344CB8AC3E}">
        <p14:creationId xmlns:p14="http://schemas.microsoft.com/office/powerpoint/2010/main" val="3454605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CDC guidelines recommend NAAT to be performed on at least on respiratory specimen from each patient with s/s pulmonary tb </a:t>
            </a:r>
          </a:p>
        </p:txBody>
      </p:sp>
      <p:sp>
        <p:nvSpPr>
          <p:cNvPr id="4" name="Slide Number Placeholder 3"/>
          <p:cNvSpPr>
            <a:spLocks noGrp="1"/>
          </p:cNvSpPr>
          <p:nvPr>
            <p:ph type="sldNum" sz="quarter" idx="5"/>
          </p:nvPr>
        </p:nvSpPr>
        <p:spPr/>
        <p:txBody>
          <a:bodyPr/>
          <a:lstStyle/>
          <a:p>
            <a:fld id="{BB5B7898-E983-4893-A7BC-7104449111D6}" type="slidenum">
              <a:rPr lang="en-US" smtClean="0"/>
              <a:t>23</a:t>
            </a:fld>
            <a:endParaRPr lang="en-US"/>
          </a:p>
        </p:txBody>
      </p:sp>
    </p:spTree>
    <p:extLst>
      <p:ext uri="{BB962C8B-B14F-4D97-AF65-F5344CB8AC3E}">
        <p14:creationId xmlns:p14="http://schemas.microsoft.com/office/powerpoint/2010/main" val="2334215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describe the blueprint: a couple cases throughout, micro/path/epi, diagnosis and treatment;  touch on infection/disease vs latent/active terminology</a:t>
            </a:r>
          </a:p>
        </p:txBody>
      </p:sp>
      <p:sp>
        <p:nvSpPr>
          <p:cNvPr id="4" name="Slide Number Placeholder 3"/>
          <p:cNvSpPr>
            <a:spLocks noGrp="1"/>
          </p:cNvSpPr>
          <p:nvPr>
            <p:ph type="sldNum" sz="quarter" idx="5"/>
          </p:nvPr>
        </p:nvSpPr>
        <p:spPr/>
        <p:txBody>
          <a:bodyPr/>
          <a:lstStyle/>
          <a:p>
            <a:fld id="{BB5B7898-E983-4893-A7BC-7104449111D6}" type="slidenum">
              <a:rPr lang="en-US" smtClean="0"/>
              <a:t>2</a:t>
            </a:fld>
            <a:endParaRPr lang="en-US"/>
          </a:p>
        </p:txBody>
      </p:sp>
    </p:spTree>
    <p:extLst>
      <p:ext uri="{BB962C8B-B14F-4D97-AF65-F5344CB8AC3E}">
        <p14:creationId xmlns:p14="http://schemas.microsoft.com/office/powerpoint/2010/main" val="26510098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Would you be okay with your mother sharing a room with the patient</a:t>
            </a:r>
          </a:p>
          <a:p>
            <a:r>
              <a:rPr lang="en-US" dirty="0"/>
              <a:t>You are clearing from having smear positive pulmonary tb</a:t>
            </a:r>
          </a:p>
        </p:txBody>
      </p:sp>
      <p:sp>
        <p:nvSpPr>
          <p:cNvPr id="4" name="Slide Number Placeholder 3"/>
          <p:cNvSpPr>
            <a:spLocks noGrp="1"/>
          </p:cNvSpPr>
          <p:nvPr>
            <p:ph type="sldNum" sz="quarter" idx="5"/>
          </p:nvPr>
        </p:nvSpPr>
        <p:spPr/>
        <p:txBody>
          <a:bodyPr/>
          <a:lstStyle/>
          <a:p>
            <a:fld id="{BB5B7898-E983-4893-A7BC-7104449111D6}" type="slidenum">
              <a:rPr lang="en-US" smtClean="0"/>
              <a:t>24</a:t>
            </a:fld>
            <a:endParaRPr lang="en-US"/>
          </a:p>
        </p:txBody>
      </p:sp>
    </p:spTree>
    <p:extLst>
      <p:ext uri="{BB962C8B-B14F-4D97-AF65-F5344CB8AC3E}">
        <p14:creationId xmlns:p14="http://schemas.microsoft.com/office/powerpoint/2010/main" val="8478057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every population of TB there are naturally occurring drug resistance in small groups, </a:t>
            </a:r>
            <a:r>
              <a:rPr lang="en-US" dirty="0" err="1"/>
              <a:t>eg</a:t>
            </a:r>
            <a:r>
              <a:rPr lang="en-US" dirty="0"/>
              <a:t> natural INH resistance which could go on to develop drug resistance in setting of monotherapy</a:t>
            </a:r>
          </a:p>
          <a:p>
            <a:endParaRPr lang="en-US" dirty="0"/>
          </a:p>
          <a:p>
            <a:r>
              <a:rPr lang="en-US" dirty="0"/>
              <a:t>2022 4month rifapentine-moxifloxacin regimen as effective as standard 6mo treatment course – 8 weeks rifapentine, isoniazid, </a:t>
            </a:r>
            <a:r>
              <a:rPr lang="en-US" dirty="0" err="1"/>
              <a:t>pza</a:t>
            </a:r>
            <a:r>
              <a:rPr lang="en-US" dirty="0"/>
              <a:t>, </a:t>
            </a:r>
            <a:r>
              <a:rPr lang="en-US" dirty="0" err="1"/>
              <a:t>moxi</a:t>
            </a:r>
            <a:r>
              <a:rPr lang="en-US" dirty="0"/>
              <a:t>, followed by 9 weeks of </a:t>
            </a:r>
            <a:r>
              <a:rPr lang="en-US" dirty="0" err="1"/>
              <a:t>rpt</a:t>
            </a:r>
            <a:r>
              <a:rPr lang="en-US" dirty="0"/>
              <a:t>, </a:t>
            </a:r>
            <a:r>
              <a:rPr lang="en-US" dirty="0" err="1"/>
              <a:t>inh</a:t>
            </a:r>
            <a:r>
              <a:rPr lang="en-US" dirty="0"/>
              <a:t>, </a:t>
            </a:r>
            <a:r>
              <a:rPr lang="en-US" dirty="0" err="1"/>
              <a:t>mox</a:t>
            </a:r>
            <a:endParaRPr lang="en-US" dirty="0"/>
          </a:p>
          <a:p>
            <a:endParaRPr lang="en-US" dirty="0"/>
          </a:p>
        </p:txBody>
      </p:sp>
      <p:sp>
        <p:nvSpPr>
          <p:cNvPr id="4" name="Slide Number Placeholder 3"/>
          <p:cNvSpPr>
            <a:spLocks noGrp="1"/>
          </p:cNvSpPr>
          <p:nvPr>
            <p:ph type="sldNum" sz="quarter" idx="5"/>
          </p:nvPr>
        </p:nvSpPr>
        <p:spPr/>
        <p:txBody>
          <a:bodyPr/>
          <a:lstStyle/>
          <a:p>
            <a:fld id="{BB5B7898-E983-4893-A7BC-7104449111D6}" type="slidenum">
              <a:rPr lang="en-US" smtClean="0"/>
              <a:t>27</a:t>
            </a:fld>
            <a:endParaRPr lang="en-US"/>
          </a:p>
        </p:txBody>
      </p:sp>
    </p:spTree>
    <p:extLst>
      <p:ext uri="{BB962C8B-B14F-4D97-AF65-F5344CB8AC3E}">
        <p14:creationId xmlns:p14="http://schemas.microsoft.com/office/powerpoint/2010/main" val="2283513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Bedaquiline</a:t>
            </a:r>
            <a:r>
              <a:rPr lang="en-US" dirty="0"/>
              <a:t>, </a:t>
            </a:r>
            <a:r>
              <a:rPr lang="en-US" dirty="0" err="1"/>
              <a:t>pretomanid</a:t>
            </a:r>
            <a:r>
              <a:rPr lang="en-US" dirty="0"/>
              <a:t>, linezolid, moxifloxacin</a:t>
            </a:r>
          </a:p>
        </p:txBody>
      </p:sp>
      <p:sp>
        <p:nvSpPr>
          <p:cNvPr id="4" name="Slide Number Placeholder 3"/>
          <p:cNvSpPr>
            <a:spLocks noGrp="1"/>
          </p:cNvSpPr>
          <p:nvPr>
            <p:ph type="sldNum" sz="quarter" idx="5"/>
          </p:nvPr>
        </p:nvSpPr>
        <p:spPr/>
        <p:txBody>
          <a:bodyPr/>
          <a:lstStyle/>
          <a:p>
            <a:fld id="{BB5B7898-E983-4893-A7BC-7104449111D6}" type="slidenum">
              <a:rPr lang="en-US" smtClean="0"/>
              <a:t>29</a:t>
            </a:fld>
            <a:endParaRPr lang="en-US"/>
          </a:p>
        </p:txBody>
      </p:sp>
    </p:spTree>
    <p:extLst>
      <p:ext uri="{BB962C8B-B14F-4D97-AF65-F5344CB8AC3E}">
        <p14:creationId xmlns:p14="http://schemas.microsoft.com/office/powerpoint/2010/main" val="690909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 lipid content in cell </a:t>
            </a:r>
            <a:r>
              <a:rPr lang="en-US" dirty="0" err="1"/>
              <a:t>wass</a:t>
            </a:r>
            <a:r>
              <a:rPr lang="en-US" dirty="0"/>
              <a:t> =&gt; gram staining doesn’t work</a:t>
            </a:r>
            <a:br>
              <a:rPr lang="en-US" dirty="0"/>
            </a:br>
            <a:r>
              <a:rPr lang="en-US" dirty="0"/>
              <a:t>Unique growth requirements =&gt; special culture media needs to be used</a:t>
            </a:r>
            <a:br>
              <a:rPr lang="en-US" dirty="0"/>
            </a:br>
            <a:r>
              <a:rPr lang="en-US" dirty="0"/>
              <a:t>Slow growth: 3- 8 weeks for visible growth; more typical bacteria would grow overnight, Tb has a 20h generational time vs 20m for </a:t>
            </a:r>
            <a:r>
              <a:rPr lang="en-US" dirty="0" err="1"/>
              <a:t>Ecoli</a:t>
            </a:r>
            <a:endParaRPr lang="en-US" dirty="0"/>
          </a:p>
          <a:p>
            <a:r>
              <a:rPr lang="en-US" dirty="0"/>
              <a:t>Spread by inhalation of droplet nuclei into midlung zone</a:t>
            </a:r>
          </a:p>
          <a:p>
            <a:r>
              <a:rPr lang="en-US" dirty="0"/>
              <a:t>Progression from infection to disease in 5-10% of infected</a:t>
            </a:r>
          </a:p>
        </p:txBody>
      </p:sp>
      <p:sp>
        <p:nvSpPr>
          <p:cNvPr id="4" name="Slide Number Placeholder 3"/>
          <p:cNvSpPr>
            <a:spLocks noGrp="1"/>
          </p:cNvSpPr>
          <p:nvPr>
            <p:ph type="sldNum" sz="quarter" idx="5"/>
          </p:nvPr>
        </p:nvSpPr>
        <p:spPr/>
        <p:txBody>
          <a:bodyPr/>
          <a:lstStyle/>
          <a:p>
            <a:fld id="{BB5B7898-E983-4893-A7BC-7104449111D6}" type="slidenum">
              <a:rPr lang="en-US" smtClean="0"/>
              <a:t>3</a:t>
            </a:fld>
            <a:endParaRPr lang="en-US"/>
          </a:p>
        </p:txBody>
      </p:sp>
    </p:spTree>
    <p:extLst>
      <p:ext uri="{BB962C8B-B14F-4D97-AF65-F5344CB8AC3E}">
        <p14:creationId xmlns:p14="http://schemas.microsoft.com/office/powerpoint/2010/main" val="4184737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primary infection, 10% develop primary tuberculosis as active disease but this is much more common in children in areas with high tb prevalence so I just have 1 slide on this</a:t>
            </a:r>
          </a:p>
          <a:p>
            <a:r>
              <a:rPr lang="en-US" dirty="0"/>
              <a:t>Of the 5-10% of infected individuals who develop active disease, about 50% of them will do so within the first 2-3y following infection</a:t>
            </a:r>
          </a:p>
          <a:p>
            <a:endParaRPr lang="en-US" dirty="0"/>
          </a:p>
        </p:txBody>
      </p:sp>
      <p:sp>
        <p:nvSpPr>
          <p:cNvPr id="4" name="Slide Number Placeholder 3"/>
          <p:cNvSpPr>
            <a:spLocks noGrp="1"/>
          </p:cNvSpPr>
          <p:nvPr>
            <p:ph type="sldNum" sz="quarter" idx="5"/>
          </p:nvPr>
        </p:nvSpPr>
        <p:spPr/>
        <p:txBody>
          <a:bodyPr/>
          <a:lstStyle/>
          <a:p>
            <a:fld id="{BB5B7898-E983-4893-A7BC-7104449111D6}" type="slidenum">
              <a:rPr lang="en-US" smtClean="0"/>
              <a:t>4</a:t>
            </a:fld>
            <a:endParaRPr lang="en-US"/>
          </a:p>
        </p:txBody>
      </p:sp>
    </p:spTree>
    <p:extLst>
      <p:ext uri="{BB962C8B-B14F-4D97-AF65-F5344CB8AC3E}">
        <p14:creationId xmlns:p14="http://schemas.microsoft.com/office/powerpoint/2010/main" val="231924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TBI = tuberculosis infection &gt; LTBI</a:t>
            </a:r>
          </a:p>
        </p:txBody>
      </p:sp>
      <p:sp>
        <p:nvSpPr>
          <p:cNvPr id="4" name="Slide Number Placeholder 3"/>
          <p:cNvSpPr>
            <a:spLocks noGrp="1"/>
          </p:cNvSpPr>
          <p:nvPr>
            <p:ph type="sldNum" sz="quarter" idx="5"/>
          </p:nvPr>
        </p:nvSpPr>
        <p:spPr/>
        <p:txBody>
          <a:bodyPr/>
          <a:lstStyle/>
          <a:p>
            <a:fld id="{BB5B7898-E983-4893-A7BC-7104449111D6}" type="slidenum">
              <a:rPr lang="en-US" smtClean="0"/>
              <a:t>5</a:t>
            </a:fld>
            <a:endParaRPr lang="en-US"/>
          </a:p>
        </p:txBody>
      </p:sp>
    </p:spTree>
    <p:extLst>
      <p:ext uri="{BB962C8B-B14F-4D97-AF65-F5344CB8AC3E}">
        <p14:creationId xmlns:p14="http://schemas.microsoft.com/office/powerpoint/2010/main" val="2405616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Low prevalence in most of Americas/Europe; worst in Africa and SE Asia; very little in US, Canada, Western Europe, Australia and New Zealand</a:t>
            </a:r>
          </a:p>
          <a:p>
            <a:r>
              <a:rPr lang="en-US" dirty="0"/>
              <a:t>most of the world does not check for TBI and wouldn’t treat TBI because they drug resistance is more of a concern and it is more widespread (high risk of reinfection, cat’s out of the bag)</a:t>
            </a:r>
          </a:p>
          <a:p>
            <a:r>
              <a:rPr lang="en-US" dirty="0"/>
              <a:t>1.7 billion infected world wide, 6-13million in US, 9.3-20.5% foreign born vs 0.6-2.8% us born</a:t>
            </a:r>
          </a:p>
          <a:p>
            <a:r>
              <a:rPr lang="en-US" b="0" i="0" dirty="0">
                <a:solidFill>
                  <a:srgbClr val="212121"/>
                </a:solidFill>
                <a:effectLst/>
                <a:latin typeface="Cambria" panose="02040503050406030204" pitchFamily="18" charset="0"/>
              </a:rPr>
              <a:t>2021 WHO Global TB report it remains the leading cause of mortality among infectious diseases</a:t>
            </a:r>
            <a:endParaRPr lang="en-US" dirty="0"/>
          </a:p>
        </p:txBody>
      </p:sp>
      <p:sp>
        <p:nvSpPr>
          <p:cNvPr id="4" name="Slide Number Placeholder 3"/>
          <p:cNvSpPr>
            <a:spLocks noGrp="1"/>
          </p:cNvSpPr>
          <p:nvPr>
            <p:ph type="sldNum" sz="quarter" idx="5"/>
          </p:nvPr>
        </p:nvSpPr>
        <p:spPr/>
        <p:txBody>
          <a:bodyPr/>
          <a:lstStyle/>
          <a:p>
            <a:fld id="{BB5B7898-E983-4893-A7BC-7104449111D6}" type="slidenum">
              <a:rPr lang="en-US" smtClean="0"/>
              <a:t>6</a:t>
            </a:fld>
            <a:endParaRPr lang="en-US"/>
          </a:p>
        </p:txBody>
      </p:sp>
    </p:spTree>
    <p:extLst>
      <p:ext uri="{BB962C8B-B14F-4D97-AF65-F5344CB8AC3E}">
        <p14:creationId xmlns:p14="http://schemas.microsoft.com/office/powerpoint/2010/main" val="3668114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 strategy is to screen those at high risk for </a:t>
            </a:r>
            <a:r>
              <a:rPr lang="en-US" dirty="0" err="1"/>
              <a:t>ltbi</a:t>
            </a:r>
            <a:r>
              <a:rPr lang="en-US" dirty="0"/>
              <a:t> and for progression to active tb and to treat</a:t>
            </a:r>
          </a:p>
          <a:p>
            <a:r>
              <a:rPr lang="en-US" dirty="0"/>
              <a:t>Treatment substantially reduces risk that LTBI will progress to tb disease (estimated 90% efficacy – http://www.cdc.gov/tb/education/FAQforproviders.htm)</a:t>
            </a:r>
          </a:p>
          <a:p>
            <a:endParaRPr lang="en-US" dirty="0"/>
          </a:p>
          <a:p>
            <a:r>
              <a:rPr lang="en-US" dirty="0"/>
              <a:t>Navy started TST 1948 of all recruits – (seminal data in US about tb is from Navy)</a:t>
            </a:r>
          </a:p>
          <a:p>
            <a:r>
              <a:rPr lang="en-US" b="0" i="0" dirty="0">
                <a:solidFill>
                  <a:srgbClr val="555555"/>
                </a:solidFill>
                <a:effectLst/>
                <a:latin typeface="Roboto" panose="02000000000000000000" pitchFamily="2" charset="0"/>
              </a:rPr>
              <a:t>48. </a:t>
            </a:r>
            <a:r>
              <a:rPr lang="en-US" b="0" i="0" dirty="0" err="1">
                <a:solidFill>
                  <a:srgbClr val="555555"/>
                </a:solidFill>
                <a:effectLst/>
                <a:latin typeface="Roboto" panose="02000000000000000000" pitchFamily="2" charset="0"/>
              </a:rPr>
              <a:t>Hanzel</a:t>
            </a:r>
            <a:r>
              <a:rPr lang="en-US" b="0" i="0" dirty="0">
                <a:solidFill>
                  <a:srgbClr val="555555"/>
                </a:solidFill>
                <a:effectLst/>
                <a:latin typeface="Roboto" panose="02000000000000000000" pitchFamily="2" charset="0"/>
              </a:rPr>
              <a:t>, "Tuberculosis Control in the United States Navy"; G. W. Comstock, "Frost Revisited: The Modern Epidemiology of Tuberculosis," American Journal of Epidemiology 101, no. 5 (1975): 363-382; G. W. Comstock, L. B. Edwards, and V. T. Livesay, "Tuberculosis Morbidity in the US Navy: Its Distribution and Decline," American Review of Respiratory Disease 110, no. 5 (1974): 572-580; L. B. Edwards , F. A. </a:t>
            </a:r>
            <a:r>
              <a:rPr lang="en-US" b="0" i="0" dirty="0" err="1">
                <a:solidFill>
                  <a:srgbClr val="555555"/>
                </a:solidFill>
                <a:effectLst/>
                <a:latin typeface="Roboto" panose="02000000000000000000" pitchFamily="2" charset="0"/>
              </a:rPr>
              <a:t>Acquaviva</a:t>
            </a:r>
            <a:r>
              <a:rPr lang="en-US" b="0" i="0" dirty="0">
                <a:solidFill>
                  <a:srgbClr val="555555"/>
                </a:solidFill>
                <a:effectLst/>
                <a:latin typeface="Roboto" panose="02000000000000000000" pitchFamily="2" charset="0"/>
              </a:rPr>
              <a:t>, and V. T. Livesay, "Identification of Tuberculous Infected. Dual Tests and Density of Reaction," American Review of Respiratory Disease 108, no. 6 (1973): 1334-1339; L. B. Edwards , F. A. </a:t>
            </a:r>
            <a:r>
              <a:rPr lang="en-US" b="0" i="0" dirty="0" err="1">
                <a:solidFill>
                  <a:srgbClr val="555555"/>
                </a:solidFill>
                <a:effectLst/>
                <a:latin typeface="Roboto" panose="02000000000000000000" pitchFamily="2" charset="0"/>
              </a:rPr>
              <a:t>Acquaviva</a:t>
            </a:r>
            <a:r>
              <a:rPr lang="en-US" b="0" i="0" dirty="0">
                <a:solidFill>
                  <a:srgbClr val="555555"/>
                </a:solidFill>
                <a:effectLst/>
                <a:latin typeface="Roboto" panose="02000000000000000000" pitchFamily="2" charset="0"/>
              </a:rPr>
              <a:t>, V. T. Livesay, F. W. Cross, and C. E. Palmer, "An Atlas of Sensitivity to Tuberculin, PPD-B, and </a:t>
            </a:r>
            <a:r>
              <a:rPr lang="en-US" b="0" i="0" dirty="0" err="1">
                <a:solidFill>
                  <a:srgbClr val="555555"/>
                </a:solidFill>
                <a:effectLst/>
                <a:latin typeface="Roboto" panose="02000000000000000000" pitchFamily="2" charset="0"/>
              </a:rPr>
              <a:t>Histoplasmin</a:t>
            </a:r>
            <a:r>
              <a:rPr lang="en-US" b="0" i="0" dirty="0">
                <a:solidFill>
                  <a:srgbClr val="555555"/>
                </a:solidFill>
                <a:effectLst/>
                <a:latin typeface="Roboto" panose="02000000000000000000" pitchFamily="2" charset="0"/>
              </a:rPr>
              <a:t> in the United States," American Review of Respiratory Disease 99, no. 4 supplement (1969): 1-132; L. B. Edwards and C. E. Palmer, Part II. Tuberculous Infection. Tuberculosis (Cambridge, MA: Harvard University Press, 1969), 123-204; C. E. Palmer and L. B. Edwards, "Identifying the Tuberculous Infected. The Dual-Test Technique," Journal of the American Medical Association 205, no. 3 (1968): 167-169.</a:t>
            </a:r>
          </a:p>
          <a:p>
            <a:endParaRPr lang="en-US" b="0" i="0" dirty="0">
              <a:solidFill>
                <a:srgbClr val="555555"/>
              </a:solidFill>
              <a:effectLst/>
              <a:latin typeface="Roboto" panose="02000000000000000000" pitchFamily="2" charset="0"/>
            </a:endParaRPr>
          </a:p>
          <a:p>
            <a:r>
              <a:rPr lang="en-US" b="0" i="0" dirty="0">
                <a:solidFill>
                  <a:srgbClr val="555555"/>
                </a:solidFill>
                <a:effectLst/>
                <a:latin typeface="Roboto" panose="02000000000000000000" pitchFamily="2" charset="0"/>
              </a:rPr>
              <a:t>*low body weight means  &lt;90% of ideal body weight; so someone who is 6’ tall would weigh 154 </a:t>
            </a:r>
            <a:r>
              <a:rPr lang="en-US" b="0" i="0" dirty="0" err="1">
                <a:solidFill>
                  <a:srgbClr val="555555"/>
                </a:solidFill>
                <a:effectLst/>
                <a:latin typeface="Roboto" panose="02000000000000000000" pitchFamily="2" charset="0"/>
              </a:rPr>
              <a:t>lb</a:t>
            </a:r>
            <a:endParaRPr lang="en-US" b="0" i="0" dirty="0">
              <a:solidFill>
                <a:srgbClr val="555555"/>
              </a:solidFill>
              <a:effectLst/>
              <a:latin typeface="Roboto" panose="02000000000000000000" pitchFamily="2" charset="0"/>
            </a:endParaRPr>
          </a:p>
          <a:p>
            <a:endParaRPr lang="en-US" b="0" i="0" dirty="0">
              <a:solidFill>
                <a:srgbClr val="555555"/>
              </a:solidFill>
              <a:effectLst/>
              <a:latin typeface="Roboto" panose="02000000000000000000" pitchFamily="2" charset="0"/>
            </a:endParaRPr>
          </a:p>
          <a:p>
            <a:endParaRPr lang="en-US" b="0" i="0" dirty="0">
              <a:solidFill>
                <a:srgbClr val="555555"/>
              </a:solidFill>
              <a:effectLst/>
              <a:latin typeface="Roboto" panose="02000000000000000000" pitchFamily="2" charset="0"/>
            </a:endParaRPr>
          </a:p>
        </p:txBody>
      </p:sp>
      <p:sp>
        <p:nvSpPr>
          <p:cNvPr id="4" name="Slide Number Placeholder 3"/>
          <p:cNvSpPr>
            <a:spLocks noGrp="1"/>
          </p:cNvSpPr>
          <p:nvPr>
            <p:ph type="sldNum" sz="quarter" idx="5"/>
          </p:nvPr>
        </p:nvSpPr>
        <p:spPr/>
        <p:txBody>
          <a:bodyPr/>
          <a:lstStyle/>
          <a:p>
            <a:fld id="{FAED75AD-45E2-4F75-86C7-1522F859C007}" type="slidenum">
              <a:rPr lang="en-US" smtClean="0"/>
              <a:t>7</a:t>
            </a:fld>
            <a:endParaRPr lang="en-US"/>
          </a:p>
        </p:txBody>
      </p:sp>
    </p:spTree>
    <p:extLst>
      <p:ext uri="{BB962C8B-B14F-4D97-AF65-F5344CB8AC3E}">
        <p14:creationId xmlns:p14="http://schemas.microsoft.com/office/powerpoint/2010/main" val="1795878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Of note, calculator reports risk of hospitalization for significant  </a:t>
            </a:r>
            <a:r>
              <a:rPr lang="en-US" dirty="0" err="1"/>
              <a:t>inh</a:t>
            </a:r>
            <a:r>
              <a:rPr lang="en-US" dirty="0"/>
              <a:t>-induced hepatitis is 2.4%, for hospitalization 0.6% in 50yo; 5% and 2.4% for hospitalization for 70 </a:t>
            </a:r>
            <a:r>
              <a:rPr lang="en-US" dirty="0" err="1"/>
              <a:t>yo</a:t>
            </a:r>
            <a:endParaRPr lang="en-US" dirty="0"/>
          </a:p>
          <a:p>
            <a:endParaRPr lang="en-US" dirty="0"/>
          </a:p>
        </p:txBody>
      </p:sp>
      <p:sp>
        <p:nvSpPr>
          <p:cNvPr id="4" name="Slide Number Placeholder 3"/>
          <p:cNvSpPr>
            <a:spLocks noGrp="1"/>
          </p:cNvSpPr>
          <p:nvPr>
            <p:ph type="sldNum" sz="quarter" idx="5"/>
          </p:nvPr>
        </p:nvSpPr>
        <p:spPr/>
        <p:txBody>
          <a:bodyPr/>
          <a:lstStyle/>
          <a:p>
            <a:fld id="{BB5B7898-E983-4893-A7BC-7104449111D6}" type="slidenum">
              <a:rPr lang="en-US" smtClean="0"/>
              <a:t>10</a:t>
            </a:fld>
            <a:endParaRPr lang="en-US"/>
          </a:p>
        </p:txBody>
      </p:sp>
    </p:spTree>
    <p:extLst>
      <p:ext uri="{BB962C8B-B14F-4D97-AF65-F5344CB8AC3E}">
        <p14:creationId xmlns:p14="http://schemas.microsoft.com/office/powerpoint/2010/main" val="8295186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(https://www.quantiferon.com/wp-content/uploads/2017/05/PROM-10157_FAQs-Health-Professionals-Rev001v02.pdf)</a:t>
            </a:r>
          </a:p>
          <a:p>
            <a:endParaRPr lang="en-US" dirty="0"/>
          </a:p>
        </p:txBody>
      </p:sp>
      <p:sp>
        <p:nvSpPr>
          <p:cNvPr id="4" name="Slide Number Placeholder 3"/>
          <p:cNvSpPr>
            <a:spLocks noGrp="1"/>
          </p:cNvSpPr>
          <p:nvPr>
            <p:ph type="sldNum" sz="quarter" idx="5"/>
          </p:nvPr>
        </p:nvSpPr>
        <p:spPr/>
        <p:txBody>
          <a:bodyPr/>
          <a:lstStyle/>
          <a:p>
            <a:fld id="{FAED75AD-45E2-4F75-86C7-1522F859C007}" type="slidenum">
              <a:rPr lang="en-US" smtClean="0"/>
              <a:t>11</a:t>
            </a:fld>
            <a:endParaRPr lang="en-US"/>
          </a:p>
        </p:txBody>
      </p:sp>
    </p:spTree>
    <p:extLst>
      <p:ext uri="{BB962C8B-B14F-4D97-AF65-F5344CB8AC3E}">
        <p14:creationId xmlns:p14="http://schemas.microsoft.com/office/powerpoint/2010/main" val="3494016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D6479B-0EA3-483C-B4FA-680E1072F998}" type="datetimeFigureOut">
              <a:rPr lang="en-US" smtClean="0"/>
              <a:t>8/25/2025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50E9A-8B15-4EA5-B0C2-412A9E9B5DC7}"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3347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D6479B-0EA3-483C-B4FA-680E1072F998}" type="datetimeFigureOut">
              <a:rPr lang="en-US" smtClean="0"/>
              <a:t>8/25/2025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50E9A-8B15-4EA5-B0C2-412A9E9B5DC7}" type="slidenum">
              <a:rPr lang="en-US" smtClean="0"/>
              <a:t>‹#›</a:t>
            </a:fld>
            <a:endParaRPr lang="en-US"/>
          </a:p>
        </p:txBody>
      </p:sp>
    </p:spTree>
    <p:extLst>
      <p:ext uri="{BB962C8B-B14F-4D97-AF65-F5344CB8AC3E}">
        <p14:creationId xmlns:p14="http://schemas.microsoft.com/office/powerpoint/2010/main" val="2688432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D6479B-0EA3-483C-B4FA-680E1072F998}" type="datetimeFigureOut">
              <a:rPr lang="en-US" smtClean="0"/>
              <a:t>8/25/2025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50E9A-8B15-4EA5-B0C2-412A9E9B5DC7}" type="slidenum">
              <a:rPr lang="en-US" smtClean="0"/>
              <a:t>‹#›</a:t>
            </a:fld>
            <a:endParaRPr lang="en-US"/>
          </a:p>
        </p:txBody>
      </p:sp>
    </p:spTree>
    <p:extLst>
      <p:ext uri="{BB962C8B-B14F-4D97-AF65-F5344CB8AC3E}">
        <p14:creationId xmlns:p14="http://schemas.microsoft.com/office/powerpoint/2010/main" val="252341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D6479B-0EA3-483C-B4FA-680E1072F998}" type="datetimeFigureOut">
              <a:rPr lang="en-US" smtClean="0"/>
              <a:t>8/25/2025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50E9A-8B15-4EA5-B0C2-412A9E9B5DC7}" type="slidenum">
              <a:rPr lang="en-US" smtClean="0"/>
              <a:t>‹#›</a:t>
            </a:fld>
            <a:endParaRPr lang="en-US"/>
          </a:p>
        </p:txBody>
      </p:sp>
    </p:spTree>
    <p:extLst>
      <p:ext uri="{BB962C8B-B14F-4D97-AF65-F5344CB8AC3E}">
        <p14:creationId xmlns:p14="http://schemas.microsoft.com/office/powerpoint/2010/main" val="3279789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D6479B-0EA3-483C-B4FA-680E1072F998}" type="datetimeFigureOut">
              <a:rPr lang="en-US" smtClean="0"/>
              <a:t>8/25/2025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50E9A-8B15-4EA5-B0C2-412A9E9B5DC7}"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117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FD6479B-0EA3-483C-B4FA-680E1072F998}" type="datetimeFigureOut">
              <a:rPr lang="en-US" smtClean="0"/>
              <a:t>8/25/2025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F50E9A-8B15-4EA5-B0C2-412A9E9B5DC7}" type="slidenum">
              <a:rPr lang="en-US" smtClean="0"/>
              <a:t>‹#›</a:t>
            </a:fld>
            <a:endParaRPr lang="en-US"/>
          </a:p>
        </p:txBody>
      </p:sp>
    </p:spTree>
    <p:extLst>
      <p:ext uri="{BB962C8B-B14F-4D97-AF65-F5344CB8AC3E}">
        <p14:creationId xmlns:p14="http://schemas.microsoft.com/office/powerpoint/2010/main" val="3981127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FD6479B-0EA3-483C-B4FA-680E1072F998}" type="datetimeFigureOut">
              <a:rPr lang="en-US" smtClean="0"/>
              <a:t>8/25/2025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F50E9A-8B15-4EA5-B0C2-412A9E9B5DC7}" type="slidenum">
              <a:rPr lang="en-US" smtClean="0"/>
              <a:t>‹#›</a:t>
            </a:fld>
            <a:endParaRPr lang="en-US"/>
          </a:p>
        </p:txBody>
      </p:sp>
    </p:spTree>
    <p:extLst>
      <p:ext uri="{BB962C8B-B14F-4D97-AF65-F5344CB8AC3E}">
        <p14:creationId xmlns:p14="http://schemas.microsoft.com/office/powerpoint/2010/main" val="3479752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FD6479B-0EA3-483C-B4FA-680E1072F998}" type="datetimeFigureOut">
              <a:rPr lang="en-US" smtClean="0"/>
              <a:t>8/25/2025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F50E9A-8B15-4EA5-B0C2-412A9E9B5DC7}" type="slidenum">
              <a:rPr lang="en-US" smtClean="0"/>
              <a:t>‹#›</a:t>
            </a:fld>
            <a:endParaRPr lang="en-US"/>
          </a:p>
        </p:txBody>
      </p:sp>
    </p:spTree>
    <p:extLst>
      <p:ext uri="{BB962C8B-B14F-4D97-AF65-F5344CB8AC3E}">
        <p14:creationId xmlns:p14="http://schemas.microsoft.com/office/powerpoint/2010/main" val="1156303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FD6479B-0EA3-483C-B4FA-680E1072F998}" type="datetimeFigureOut">
              <a:rPr lang="en-US" smtClean="0"/>
              <a:t>8/25/2025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90F50E9A-8B15-4EA5-B0C2-412A9E9B5DC7}" type="slidenum">
              <a:rPr lang="en-US" smtClean="0"/>
              <a:t>‹#›</a:t>
            </a:fld>
            <a:endParaRPr lang="en-US"/>
          </a:p>
        </p:txBody>
      </p:sp>
    </p:spTree>
    <p:extLst>
      <p:ext uri="{BB962C8B-B14F-4D97-AF65-F5344CB8AC3E}">
        <p14:creationId xmlns:p14="http://schemas.microsoft.com/office/powerpoint/2010/main" val="2343420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FD6479B-0EA3-483C-B4FA-680E1072F998}" type="datetimeFigureOut">
              <a:rPr lang="en-US" smtClean="0"/>
              <a:t>8/25/2025</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0F50E9A-8B15-4EA5-B0C2-412A9E9B5DC7}" type="slidenum">
              <a:rPr lang="en-US" smtClean="0"/>
              <a:t>‹#›</a:t>
            </a:fld>
            <a:endParaRPr lang="en-US"/>
          </a:p>
        </p:txBody>
      </p:sp>
    </p:spTree>
    <p:extLst>
      <p:ext uri="{BB962C8B-B14F-4D97-AF65-F5344CB8AC3E}">
        <p14:creationId xmlns:p14="http://schemas.microsoft.com/office/powerpoint/2010/main" val="1705771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FD6479B-0EA3-483C-B4FA-680E1072F998}" type="datetimeFigureOut">
              <a:rPr lang="en-US" smtClean="0"/>
              <a:t>8/25/2025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F50E9A-8B15-4EA5-B0C2-412A9E9B5DC7}" type="slidenum">
              <a:rPr lang="en-US" smtClean="0"/>
              <a:t>‹#›</a:t>
            </a:fld>
            <a:endParaRPr lang="en-US"/>
          </a:p>
        </p:txBody>
      </p:sp>
    </p:spTree>
    <p:extLst>
      <p:ext uri="{BB962C8B-B14F-4D97-AF65-F5344CB8AC3E}">
        <p14:creationId xmlns:p14="http://schemas.microsoft.com/office/powerpoint/2010/main" val="1762047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FD6479B-0EA3-483C-B4FA-680E1072F998}" type="datetimeFigureOut">
              <a:rPr lang="en-US" smtClean="0"/>
              <a:t>8/25/2025</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0F50E9A-8B15-4EA5-B0C2-412A9E9B5DC7}"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69492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5.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cdc.gov/tb/webcourses/course/chapter3/3_testing_for_tb_disease_and_ltbi_3_mantoux_tuberculin_skin_test_interpreting_tst_reactions_chart.html" TargetMode="External"/><Relationship Id="rId2" Type="http://schemas.openxmlformats.org/officeDocument/2006/relationships/hyperlink" Target="https://www.cdc.gov/tb/statistics/reports/2021/default.htm"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www.who.int/teams/global-programme-on-tuberculosis-and-lung-health/tb-reports/global-tuberculosis-report-2024/tb-disease-burden/1-1-tb-incidence"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05D0F-7E82-C902-127F-B1C2422D8EBE}"/>
              </a:ext>
            </a:extLst>
          </p:cNvPr>
          <p:cNvSpPr>
            <a:spLocks noGrp="1"/>
          </p:cNvSpPr>
          <p:nvPr>
            <p:ph type="ctrTitle"/>
          </p:nvPr>
        </p:nvSpPr>
        <p:spPr>
          <a:xfrm>
            <a:off x="1100051" y="689099"/>
            <a:ext cx="10058400" cy="3566160"/>
          </a:xfrm>
        </p:spPr>
        <p:txBody>
          <a:bodyPr/>
          <a:lstStyle/>
          <a:p>
            <a:r>
              <a:rPr lang="en-US" dirty="0"/>
              <a:t>Tuberculosis</a:t>
            </a:r>
          </a:p>
        </p:txBody>
      </p:sp>
      <p:sp>
        <p:nvSpPr>
          <p:cNvPr id="3" name="Subtitle 2">
            <a:extLst>
              <a:ext uri="{FF2B5EF4-FFF2-40B4-BE49-F238E27FC236}">
                <a16:creationId xmlns:a16="http://schemas.microsoft.com/office/drawing/2014/main" id="{BB09FEDF-A0B7-45ED-4968-A7DB1CF32342}"/>
              </a:ext>
            </a:extLst>
          </p:cNvPr>
          <p:cNvSpPr>
            <a:spLocks noGrp="1"/>
          </p:cNvSpPr>
          <p:nvPr>
            <p:ph type="subTitle" idx="1"/>
          </p:nvPr>
        </p:nvSpPr>
        <p:spPr/>
        <p:txBody>
          <a:bodyPr/>
          <a:lstStyle/>
          <a:p>
            <a:r>
              <a:rPr lang="en-US" dirty="0"/>
              <a:t>Ron Galbraith MD</a:t>
            </a:r>
          </a:p>
          <a:p>
            <a:r>
              <a:rPr lang="en-US" dirty="0"/>
              <a:t>August 25, 2025</a:t>
            </a:r>
          </a:p>
        </p:txBody>
      </p:sp>
      <p:pic>
        <p:nvPicPr>
          <p:cNvPr id="1026" name="Picture 2">
            <a:extLst>
              <a:ext uri="{FF2B5EF4-FFF2-40B4-BE49-F238E27FC236}">
                <a16:creationId xmlns:a16="http://schemas.microsoft.com/office/drawing/2014/main" id="{0F28AF10-ECCD-8E8F-4F2A-79FCDED104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6364" y="247650"/>
            <a:ext cx="3526536" cy="355959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AC2CDCE-393A-AA0A-9049-962DCB1E6CE9}"/>
              </a:ext>
            </a:extLst>
          </p:cNvPr>
          <p:cNvSpPr txBox="1"/>
          <p:nvPr/>
        </p:nvSpPr>
        <p:spPr>
          <a:xfrm>
            <a:off x="8150031" y="3879364"/>
            <a:ext cx="3908762" cy="369332"/>
          </a:xfrm>
          <a:prstGeom prst="rect">
            <a:avLst/>
          </a:prstGeom>
          <a:noFill/>
        </p:spPr>
        <p:txBody>
          <a:bodyPr wrap="none" rtlCol="0">
            <a:spAutoFit/>
          </a:bodyPr>
          <a:lstStyle/>
          <a:p>
            <a:r>
              <a:rPr lang="en-US" dirty="0"/>
              <a:t>Edvard Munch “The Sick Child” 1885-86</a:t>
            </a:r>
          </a:p>
        </p:txBody>
      </p:sp>
    </p:spTree>
    <p:extLst>
      <p:ext uri="{BB962C8B-B14F-4D97-AF65-F5344CB8AC3E}">
        <p14:creationId xmlns:p14="http://schemas.microsoft.com/office/powerpoint/2010/main" val="15086753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EF041-BC03-85B5-9C55-45B977EE6564}"/>
              </a:ext>
            </a:extLst>
          </p:cNvPr>
          <p:cNvSpPr>
            <a:spLocks noGrp="1"/>
          </p:cNvSpPr>
          <p:nvPr>
            <p:ph type="title"/>
          </p:nvPr>
        </p:nvSpPr>
        <p:spPr/>
        <p:txBody>
          <a:bodyPr/>
          <a:lstStyle/>
          <a:p>
            <a:r>
              <a:rPr lang="en-US" dirty="0"/>
              <a:t>Online risk calculator</a:t>
            </a:r>
          </a:p>
        </p:txBody>
      </p:sp>
      <p:sp>
        <p:nvSpPr>
          <p:cNvPr id="4" name="TextBox 3">
            <a:extLst>
              <a:ext uri="{FF2B5EF4-FFF2-40B4-BE49-F238E27FC236}">
                <a16:creationId xmlns:a16="http://schemas.microsoft.com/office/drawing/2014/main" id="{AE2769B4-F054-204D-86FE-8E34586F5DDE}"/>
              </a:ext>
            </a:extLst>
          </p:cNvPr>
          <p:cNvSpPr txBox="1"/>
          <p:nvPr/>
        </p:nvSpPr>
        <p:spPr>
          <a:xfrm>
            <a:off x="4137891" y="6386731"/>
            <a:ext cx="3916218" cy="369332"/>
          </a:xfrm>
          <a:prstGeom prst="rect">
            <a:avLst/>
          </a:prstGeom>
          <a:noFill/>
        </p:spPr>
        <p:txBody>
          <a:bodyPr wrap="square" rtlCol="0">
            <a:spAutoFit/>
          </a:bodyPr>
          <a:lstStyle/>
          <a:p>
            <a:r>
              <a:rPr lang="en-US"/>
              <a:t>http://www.tstin3d.com/en/calc.html</a:t>
            </a:r>
            <a:endParaRPr lang="en-US" dirty="0"/>
          </a:p>
        </p:txBody>
      </p:sp>
      <p:pic>
        <p:nvPicPr>
          <p:cNvPr id="5" name="Content Placeholder 4">
            <a:extLst>
              <a:ext uri="{FF2B5EF4-FFF2-40B4-BE49-F238E27FC236}">
                <a16:creationId xmlns:a16="http://schemas.microsoft.com/office/drawing/2014/main" id="{BA7266EC-CC84-46BB-94FE-A7FB9A9D04DA}"/>
              </a:ext>
            </a:extLst>
          </p:cNvPr>
          <p:cNvPicPr>
            <a:picLocks noGrp="1" noChangeAspect="1"/>
          </p:cNvPicPr>
          <p:nvPr>
            <p:ph idx="1"/>
          </p:nvPr>
        </p:nvPicPr>
        <p:blipFill rotWithShape="1">
          <a:blip r:embed="rId3"/>
          <a:srcRect l="66323" t="10919" r="16290"/>
          <a:stretch/>
        </p:blipFill>
        <p:spPr>
          <a:xfrm>
            <a:off x="9208770" y="2028391"/>
            <a:ext cx="2983230" cy="4298725"/>
          </a:xfrm>
        </p:spPr>
      </p:pic>
      <p:graphicFrame>
        <p:nvGraphicFramePr>
          <p:cNvPr id="6" name="Table 4">
            <a:extLst>
              <a:ext uri="{FF2B5EF4-FFF2-40B4-BE49-F238E27FC236}">
                <a16:creationId xmlns:a16="http://schemas.microsoft.com/office/drawing/2014/main" id="{609586FB-F831-64F0-CC2A-7116F8340EDD}"/>
              </a:ext>
            </a:extLst>
          </p:cNvPr>
          <p:cNvGraphicFramePr>
            <a:graphicFrameLocks noGrp="1"/>
          </p:cNvGraphicFramePr>
          <p:nvPr>
            <p:extLst>
              <p:ext uri="{D42A27DB-BD31-4B8C-83A1-F6EECF244321}">
                <p14:modId xmlns:p14="http://schemas.microsoft.com/office/powerpoint/2010/main" val="1024757549"/>
              </p:ext>
            </p:extLst>
          </p:nvPr>
        </p:nvGraphicFramePr>
        <p:xfrm>
          <a:off x="546830" y="2140673"/>
          <a:ext cx="8127999" cy="4074160"/>
        </p:xfrm>
        <a:graphic>
          <a:graphicData uri="http://schemas.openxmlformats.org/drawingml/2006/table">
            <a:tbl>
              <a:tblPr firstRow="1" bandRow="1">
                <a:tableStyleId>{5C22544A-7EE6-4342-B048-85BDC9FD1C3A}</a:tableStyleId>
              </a:tblPr>
              <a:tblGrid>
                <a:gridCol w="2434452">
                  <a:extLst>
                    <a:ext uri="{9D8B030D-6E8A-4147-A177-3AD203B41FA5}">
                      <a16:colId xmlns:a16="http://schemas.microsoft.com/office/drawing/2014/main" val="4177548439"/>
                    </a:ext>
                  </a:extLst>
                </a:gridCol>
                <a:gridCol w="2975635">
                  <a:extLst>
                    <a:ext uri="{9D8B030D-6E8A-4147-A177-3AD203B41FA5}">
                      <a16:colId xmlns:a16="http://schemas.microsoft.com/office/drawing/2014/main" val="2624536917"/>
                    </a:ext>
                  </a:extLst>
                </a:gridCol>
                <a:gridCol w="2717912">
                  <a:extLst>
                    <a:ext uri="{9D8B030D-6E8A-4147-A177-3AD203B41FA5}">
                      <a16:colId xmlns:a16="http://schemas.microsoft.com/office/drawing/2014/main" val="1008983944"/>
                    </a:ext>
                  </a:extLst>
                </a:gridCol>
              </a:tblGrid>
              <a:tr h="350812">
                <a:tc>
                  <a:txBody>
                    <a:bodyPr/>
                    <a:lstStyle/>
                    <a:p>
                      <a:endParaRPr lang="en-US" dirty="0"/>
                    </a:p>
                  </a:txBody>
                  <a:tcPr/>
                </a:tc>
                <a:tc>
                  <a:txBody>
                    <a:bodyPr/>
                    <a:lstStyle/>
                    <a:p>
                      <a:r>
                        <a:rPr lang="en-US" dirty="0"/>
                        <a:t>50y (risk to age 80)</a:t>
                      </a:r>
                    </a:p>
                  </a:txBody>
                  <a:tcPr/>
                </a:tc>
                <a:tc>
                  <a:txBody>
                    <a:bodyPr/>
                    <a:lstStyle/>
                    <a:p>
                      <a:r>
                        <a:rPr lang="en-US" dirty="0"/>
                        <a:t>70y (risk to age 80)</a:t>
                      </a:r>
                    </a:p>
                  </a:txBody>
                  <a:tcPr/>
                </a:tc>
                <a:extLst>
                  <a:ext uri="{0D108BD9-81ED-4DB2-BD59-A6C34878D82A}">
                    <a16:rowId xmlns:a16="http://schemas.microsoft.com/office/drawing/2014/main" val="1150970869"/>
                  </a:ext>
                </a:extLst>
              </a:tr>
              <a:tr h="370840">
                <a:tc>
                  <a:txBody>
                    <a:bodyPr/>
                    <a:lstStyle/>
                    <a:p>
                      <a:r>
                        <a:rPr lang="en-US" dirty="0"/>
                        <a:t>No recent contact</a:t>
                      </a:r>
                    </a:p>
                  </a:txBody>
                  <a:tcPr/>
                </a:tc>
                <a:tc>
                  <a:txBody>
                    <a:bodyPr/>
                    <a:lstStyle/>
                    <a:p>
                      <a:r>
                        <a:rPr lang="en-US" dirty="0"/>
                        <a:t>2.94%</a:t>
                      </a:r>
                    </a:p>
                  </a:txBody>
                  <a:tcPr/>
                </a:tc>
                <a:tc>
                  <a:txBody>
                    <a:bodyPr/>
                    <a:lstStyle/>
                    <a:p>
                      <a:r>
                        <a:rPr lang="en-US" dirty="0"/>
                        <a:t>2.4%</a:t>
                      </a:r>
                    </a:p>
                  </a:txBody>
                  <a:tcPr/>
                </a:tc>
                <a:extLst>
                  <a:ext uri="{0D108BD9-81ED-4DB2-BD59-A6C34878D82A}">
                    <a16:rowId xmlns:a16="http://schemas.microsoft.com/office/drawing/2014/main" val="53200350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Conversion within 2y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4.21%</a:t>
                      </a:r>
                    </a:p>
                  </a:txBody>
                  <a:tcPr/>
                </a:tc>
                <a:tc>
                  <a:txBody>
                    <a:bodyPr/>
                    <a:lstStyle/>
                    <a:p>
                      <a:r>
                        <a:rPr lang="en-US" dirty="0"/>
                        <a:t>2.4%</a:t>
                      </a:r>
                    </a:p>
                  </a:txBody>
                  <a:tcPr/>
                </a:tc>
                <a:extLst>
                  <a:ext uri="{0D108BD9-81ED-4DB2-BD59-A6C34878D82A}">
                    <a16:rowId xmlns:a16="http://schemas.microsoft.com/office/drawing/2014/main" val="25274498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1PPD+ Smoker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7.35%</a:t>
                      </a:r>
                    </a:p>
                  </a:txBody>
                  <a:tcPr/>
                </a:tc>
                <a:tc>
                  <a:txBody>
                    <a:bodyPr/>
                    <a:lstStyle/>
                    <a:p>
                      <a:r>
                        <a:rPr lang="en-US" dirty="0"/>
                        <a:t>2.45%</a:t>
                      </a:r>
                    </a:p>
                  </a:txBody>
                  <a:tcPr/>
                </a:tc>
                <a:extLst>
                  <a:ext uri="{0D108BD9-81ED-4DB2-BD59-A6C34878D82A}">
                    <a16:rowId xmlns:a16="http://schemas.microsoft.com/office/drawing/2014/main" val="252995724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Close contact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7.64%</a:t>
                      </a:r>
                    </a:p>
                  </a:txBody>
                  <a:tcPr/>
                </a:tc>
                <a:tc>
                  <a:txBody>
                    <a:bodyPr/>
                    <a:lstStyle/>
                    <a:p>
                      <a:r>
                        <a:rPr lang="en-US" dirty="0"/>
                        <a:t>5.68%</a:t>
                      </a:r>
                    </a:p>
                  </a:txBody>
                  <a:tcPr/>
                </a:tc>
                <a:extLst>
                  <a:ext uri="{0D108BD9-81ED-4DB2-BD59-A6C34878D82A}">
                    <a16:rowId xmlns:a16="http://schemas.microsoft.com/office/drawing/2014/main" val="1026559244"/>
                  </a:ext>
                </a:extLst>
              </a:tr>
              <a:tr h="370840">
                <a:tc>
                  <a:txBody>
                    <a:bodyPr/>
                    <a:lstStyle/>
                    <a:p>
                      <a:r>
                        <a:rPr lang="en-US" dirty="0"/>
                        <a:t>DM</a:t>
                      </a:r>
                    </a:p>
                  </a:txBody>
                  <a:tcPr/>
                </a:tc>
                <a:tc>
                  <a:txBody>
                    <a:bodyPr/>
                    <a:lstStyle/>
                    <a:p>
                      <a:r>
                        <a:rPr lang="en-US" dirty="0"/>
                        <a:t>8.23%</a:t>
                      </a:r>
                    </a:p>
                  </a:txBody>
                  <a:tcPr/>
                </a:tc>
                <a:tc>
                  <a:txBody>
                    <a:bodyPr/>
                    <a:lstStyle/>
                    <a:p>
                      <a:r>
                        <a:rPr lang="en-US" dirty="0"/>
                        <a:t>2.74%</a:t>
                      </a:r>
                    </a:p>
                  </a:txBody>
                  <a:tcPr/>
                </a:tc>
                <a:extLst>
                  <a:ext uri="{0D108BD9-81ED-4DB2-BD59-A6C34878D82A}">
                    <a16:rowId xmlns:a16="http://schemas.microsoft.com/office/drawing/2014/main" val="1106950748"/>
                  </a:ext>
                </a:extLst>
              </a:tr>
              <a:tr h="370840">
                <a:tc>
                  <a:txBody>
                    <a:bodyPr/>
                    <a:lstStyle/>
                    <a:p>
                      <a:r>
                        <a:rPr lang="en-US" dirty="0"/>
                        <a:t>Steroids</a:t>
                      </a:r>
                    </a:p>
                  </a:txBody>
                  <a:tcPr/>
                </a:tc>
                <a:tc>
                  <a:txBody>
                    <a:bodyPr/>
                    <a:lstStyle/>
                    <a:p>
                      <a:r>
                        <a:rPr lang="en-US" dirty="0"/>
                        <a:t>14.41%</a:t>
                      </a:r>
                    </a:p>
                  </a:txBody>
                  <a:tcPr/>
                </a:tc>
                <a:tc>
                  <a:txBody>
                    <a:bodyPr/>
                    <a:lstStyle/>
                    <a:p>
                      <a:r>
                        <a:rPr lang="en-US" dirty="0"/>
                        <a:t>4.8%</a:t>
                      </a:r>
                    </a:p>
                  </a:txBody>
                  <a:tcPr/>
                </a:tc>
                <a:extLst>
                  <a:ext uri="{0D108BD9-81ED-4DB2-BD59-A6C34878D82A}">
                    <a16:rowId xmlns:a16="http://schemas.microsoft.com/office/drawing/2014/main" val="1252607840"/>
                  </a:ext>
                </a:extLst>
              </a:tr>
              <a:tr h="370840">
                <a:tc>
                  <a:txBody>
                    <a:bodyPr/>
                    <a:lstStyle/>
                    <a:p>
                      <a:r>
                        <a:rPr lang="en-US" dirty="0"/>
                        <a:t>Infliximab/etanercept</a:t>
                      </a:r>
                    </a:p>
                  </a:txBody>
                  <a:tcPr/>
                </a:tc>
                <a:tc>
                  <a:txBody>
                    <a:bodyPr/>
                    <a:lstStyle/>
                    <a:p>
                      <a:r>
                        <a:rPr lang="en-US" dirty="0"/>
                        <a:t>15.73%</a:t>
                      </a:r>
                    </a:p>
                  </a:txBody>
                  <a:tcPr/>
                </a:tc>
                <a:tc>
                  <a:txBody>
                    <a:bodyPr/>
                    <a:lstStyle/>
                    <a:p>
                      <a:r>
                        <a:rPr lang="en-US" dirty="0"/>
                        <a:t>5.24%</a:t>
                      </a:r>
                    </a:p>
                  </a:txBody>
                  <a:tcPr/>
                </a:tc>
                <a:extLst>
                  <a:ext uri="{0D108BD9-81ED-4DB2-BD59-A6C34878D82A}">
                    <a16:rowId xmlns:a16="http://schemas.microsoft.com/office/drawing/2014/main" val="644759267"/>
                  </a:ext>
                </a:extLst>
              </a:tr>
              <a:tr h="370840">
                <a:tc>
                  <a:txBody>
                    <a:bodyPr/>
                    <a:lstStyle/>
                    <a:p>
                      <a:r>
                        <a:rPr lang="en-US" dirty="0"/>
                        <a:t>Hemodialysis</a:t>
                      </a:r>
                    </a:p>
                  </a:txBody>
                  <a:tcPr/>
                </a:tc>
                <a:tc>
                  <a:txBody>
                    <a:bodyPr/>
                    <a:lstStyle/>
                    <a:p>
                      <a:r>
                        <a:rPr lang="en-US" dirty="0"/>
                        <a:t>54.45%</a:t>
                      </a:r>
                    </a:p>
                  </a:txBody>
                  <a:tcPr/>
                </a:tc>
                <a:tc>
                  <a:txBody>
                    <a:bodyPr/>
                    <a:lstStyle/>
                    <a:p>
                      <a:r>
                        <a:rPr lang="en-US" dirty="0"/>
                        <a:t>17.15%</a:t>
                      </a:r>
                    </a:p>
                  </a:txBody>
                  <a:tcPr/>
                </a:tc>
                <a:extLst>
                  <a:ext uri="{0D108BD9-81ED-4DB2-BD59-A6C34878D82A}">
                    <a16:rowId xmlns:a16="http://schemas.microsoft.com/office/drawing/2014/main" val="3573651633"/>
                  </a:ext>
                </a:extLst>
              </a:tr>
              <a:tr h="370840">
                <a:tc>
                  <a:txBody>
                    <a:bodyPr/>
                    <a:lstStyle/>
                    <a:p>
                      <a:r>
                        <a:rPr lang="en-US" dirty="0"/>
                        <a:t>Transplant</a:t>
                      </a:r>
                    </a:p>
                  </a:txBody>
                  <a:tcPr/>
                </a:tc>
                <a:tc>
                  <a:txBody>
                    <a:bodyPr/>
                    <a:lstStyle/>
                    <a:p>
                      <a:r>
                        <a:rPr lang="en-US" dirty="0"/>
                        <a:t>100%</a:t>
                      </a:r>
                    </a:p>
                  </a:txBody>
                  <a:tcPr/>
                </a:tc>
                <a:tc>
                  <a:txBody>
                    <a:bodyPr/>
                    <a:lstStyle/>
                    <a:p>
                      <a:r>
                        <a:rPr lang="en-US" dirty="0"/>
                        <a:t>46.06%</a:t>
                      </a:r>
                    </a:p>
                  </a:txBody>
                  <a:tcPr/>
                </a:tc>
                <a:extLst>
                  <a:ext uri="{0D108BD9-81ED-4DB2-BD59-A6C34878D82A}">
                    <a16:rowId xmlns:a16="http://schemas.microsoft.com/office/drawing/2014/main" val="3797872243"/>
                  </a:ext>
                </a:extLst>
              </a:tr>
              <a:tr h="370840">
                <a:tc>
                  <a:txBody>
                    <a:bodyPr/>
                    <a:lstStyle/>
                    <a:p>
                      <a:r>
                        <a:rPr lang="en-US" dirty="0"/>
                        <a:t>AIDS</a:t>
                      </a:r>
                    </a:p>
                  </a:txBody>
                  <a:tcPr/>
                </a:tc>
                <a:tc>
                  <a:txBody>
                    <a:bodyPr/>
                    <a:lstStyle/>
                    <a:p>
                      <a:r>
                        <a:rPr lang="en-US" dirty="0"/>
                        <a:t>100%</a:t>
                      </a:r>
                    </a:p>
                  </a:txBody>
                  <a:tcPr/>
                </a:tc>
                <a:tc>
                  <a:txBody>
                    <a:bodyPr/>
                    <a:lstStyle/>
                    <a:p>
                      <a:r>
                        <a:rPr lang="en-US" dirty="0"/>
                        <a:t>100%</a:t>
                      </a:r>
                    </a:p>
                  </a:txBody>
                  <a:tcPr/>
                </a:tc>
                <a:extLst>
                  <a:ext uri="{0D108BD9-81ED-4DB2-BD59-A6C34878D82A}">
                    <a16:rowId xmlns:a16="http://schemas.microsoft.com/office/drawing/2014/main" val="2211303536"/>
                  </a:ext>
                </a:extLst>
              </a:tr>
            </a:tbl>
          </a:graphicData>
        </a:graphic>
      </p:graphicFrame>
      <p:sp>
        <p:nvSpPr>
          <p:cNvPr id="7" name="TextBox 6">
            <a:extLst>
              <a:ext uri="{FF2B5EF4-FFF2-40B4-BE49-F238E27FC236}">
                <a16:creationId xmlns:a16="http://schemas.microsoft.com/office/drawing/2014/main" id="{F6C59BC1-7ACB-8DD7-9B12-1880583EDC3E}"/>
              </a:ext>
            </a:extLst>
          </p:cNvPr>
          <p:cNvSpPr txBox="1"/>
          <p:nvPr/>
        </p:nvSpPr>
        <p:spPr>
          <a:xfrm>
            <a:off x="546830" y="1717606"/>
            <a:ext cx="2815207" cy="369332"/>
          </a:xfrm>
          <a:prstGeom prst="rect">
            <a:avLst/>
          </a:prstGeom>
          <a:noFill/>
        </p:spPr>
        <p:txBody>
          <a:bodyPr wrap="square" rtlCol="0">
            <a:spAutoFit/>
          </a:bodyPr>
          <a:lstStyle/>
          <a:p>
            <a:r>
              <a:rPr lang="en-US" dirty="0"/>
              <a:t>example: Caucasian from AZ</a:t>
            </a:r>
          </a:p>
        </p:txBody>
      </p:sp>
      <p:sp>
        <p:nvSpPr>
          <p:cNvPr id="11" name="TextBox 10">
            <a:extLst>
              <a:ext uri="{FF2B5EF4-FFF2-40B4-BE49-F238E27FC236}">
                <a16:creationId xmlns:a16="http://schemas.microsoft.com/office/drawing/2014/main" id="{C254CFAB-8C83-EA90-CCBF-9973EC44E2D4}"/>
              </a:ext>
            </a:extLst>
          </p:cNvPr>
          <p:cNvSpPr txBox="1"/>
          <p:nvPr/>
        </p:nvSpPr>
        <p:spPr>
          <a:xfrm>
            <a:off x="2956264" y="5095783"/>
            <a:ext cx="896645" cy="923330"/>
          </a:xfrm>
          <a:prstGeom prst="rect">
            <a:avLst/>
          </a:prstGeom>
          <a:noFill/>
        </p:spPr>
        <p:txBody>
          <a:bodyPr wrap="square" rtlCol="0">
            <a:spAutoFit/>
          </a:bodyPr>
          <a:lstStyle/>
          <a:p>
            <a:endParaRPr lang="en-US" dirty="0"/>
          </a:p>
          <a:p>
            <a:endParaRPr lang="en-US" dirty="0"/>
          </a:p>
          <a:p>
            <a:endParaRPr lang="en-US" dirty="0"/>
          </a:p>
        </p:txBody>
      </p:sp>
      <p:sp>
        <p:nvSpPr>
          <p:cNvPr id="12" name="Rectangle 11">
            <a:extLst>
              <a:ext uri="{FF2B5EF4-FFF2-40B4-BE49-F238E27FC236}">
                <a16:creationId xmlns:a16="http://schemas.microsoft.com/office/drawing/2014/main" id="{1E446DD9-7EF9-AAE7-810D-89A5380ABE56}"/>
              </a:ext>
            </a:extLst>
          </p:cNvPr>
          <p:cNvSpPr/>
          <p:nvPr/>
        </p:nvSpPr>
        <p:spPr>
          <a:xfrm>
            <a:off x="2956264" y="5095783"/>
            <a:ext cx="896645" cy="112746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Process 12">
            <a:extLst>
              <a:ext uri="{FF2B5EF4-FFF2-40B4-BE49-F238E27FC236}">
                <a16:creationId xmlns:a16="http://schemas.microsoft.com/office/drawing/2014/main" id="{DE029C3F-9D17-E91B-9A14-951A31A05FA9}"/>
              </a:ext>
            </a:extLst>
          </p:cNvPr>
          <p:cNvSpPr/>
          <p:nvPr/>
        </p:nvSpPr>
        <p:spPr>
          <a:xfrm>
            <a:off x="5965794" y="5468645"/>
            <a:ext cx="834501" cy="746188"/>
          </a:xfrm>
          <a:prstGeom prst="flowChartProcess">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Process 13">
            <a:extLst>
              <a:ext uri="{FF2B5EF4-FFF2-40B4-BE49-F238E27FC236}">
                <a16:creationId xmlns:a16="http://schemas.microsoft.com/office/drawing/2014/main" id="{787A2360-BAA7-4507-DD62-F91661E4FC66}"/>
              </a:ext>
            </a:extLst>
          </p:cNvPr>
          <p:cNvSpPr/>
          <p:nvPr/>
        </p:nvSpPr>
        <p:spPr>
          <a:xfrm>
            <a:off x="5965794" y="2510005"/>
            <a:ext cx="719091" cy="1112084"/>
          </a:xfrm>
          <a:prstGeom prst="flowChartProcess">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Process 14">
            <a:extLst>
              <a:ext uri="{FF2B5EF4-FFF2-40B4-BE49-F238E27FC236}">
                <a16:creationId xmlns:a16="http://schemas.microsoft.com/office/drawing/2014/main" id="{6F2AA0F5-05D5-70E0-DDD8-CA4AC63F0883}"/>
              </a:ext>
            </a:extLst>
          </p:cNvPr>
          <p:cNvSpPr/>
          <p:nvPr/>
        </p:nvSpPr>
        <p:spPr>
          <a:xfrm>
            <a:off x="5965794" y="3991421"/>
            <a:ext cx="719091" cy="746188"/>
          </a:xfrm>
          <a:prstGeom prst="flowChartProcess">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Process 15">
            <a:extLst>
              <a:ext uri="{FF2B5EF4-FFF2-40B4-BE49-F238E27FC236}">
                <a16:creationId xmlns:a16="http://schemas.microsoft.com/office/drawing/2014/main" id="{D89D5A1F-F0EB-B2D9-ACDA-5B6CEAB0C8DA}"/>
              </a:ext>
            </a:extLst>
          </p:cNvPr>
          <p:cNvSpPr/>
          <p:nvPr/>
        </p:nvSpPr>
        <p:spPr>
          <a:xfrm>
            <a:off x="2956264" y="2510004"/>
            <a:ext cx="896645" cy="712093"/>
          </a:xfrm>
          <a:prstGeom prst="flowChartProcess">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103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DE2EE-E116-4D63-9259-6DCA30E737A4}"/>
              </a:ext>
            </a:extLst>
          </p:cNvPr>
          <p:cNvSpPr>
            <a:spLocks noGrp="1"/>
          </p:cNvSpPr>
          <p:nvPr>
            <p:ph type="title"/>
          </p:nvPr>
        </p:nvSpPr>
        <p:spPr/>
        <p:txBody>
          <a:bodyPr/>
          <a:lstStyle/>
          <a:p>
            <a:r>
              <a:rPr lang="en-US" dirty="0"/>
              <a:t>Available TB screening tests</a:t>
            </a:r>
          </a:p>
        </p:txBody>
      </p:sp>
      <p:sp>
        <p:nvSpPr>
          <p:cNvPr id="3" name="Content Placeholder 2">
            <a:extLst>
              <a:ext uri="{FF2B5EF4-FFF2-40B4-BE49-F238E27FC236}">
                <a16:creationId xmlns:a16="http://schemas.microsoft.com/office/drawing/2014/main" id="{5F0290A8-08E7-4A95-804E-DF8393C0DD14}"/>
              </a:ext>
            </a:extLst>
          </p:cNvPr>
          <p:cNvSpPr>
            <a:spLocks noGrp="1"/>
          </p:cNvSpPr>
          <p:nvPr>
            <p:ph idx="1"/>
          </p:nvPr>
        </p:nvSpPr>
        <p:spPr>
          <a:xfrm>
            <a:off x="1097280" y="1949775"/>
            <a:ext cx="4998720" cy="4016916"/>
          </a:xfrm>
        </p:spPr>
        <p:txBody>
          <a:bodyPr>
            <a:normAutofit fontScale="85000" lnSpcReduction="20000"/>
          </a:bodyPr>
          <a:lstStyle/>
          <a:p>
            <a:pPr marL="0" indent="0">
              <a:buNone/>
            </a:pPr>
            <a:r>
              <a:rPr lang="en-US" dirty="0"/>
              <a:t>Tb infection typically leads to development of delayed hypersensitivity (T-cell mediated immunity)</a:t>
            </a:r>
          </a:p>
          <a:p>
            <a:pPr marL="0" indent="0">
              <a:buNone/>
            </a:pPr>
            <a:r>
              <a:rPr lang="en-US" dirty="0"/>
              <a:t>1. skin: Tuberculin skin test (TST) – tuberculin positivity appears 3-9 weeks after infection</a:t>
            </a:r>
          </a:p>
          <a:p>
            <a:pPr lvl="1">
              <a:buFont typeface="Courier New" panose="02070309020205020404" pitchFamily="49" charset="0"/>
              <a:buChar char="o"/>
            </a:pPr>
            <a:r>
              <a:rPr lang="en-US" dirty="0"/>
              <a:t>1890 the reaction was first described by Koch</a:t>
            </a:r>
          </a:p>
          <a:p>
            <a:pPr lvl="1">
              <a:buFont typeface="Courier New" panose="02070309020205020404" pitchFamily="49" charset="0"/>
              <a:buChar char="o"/>
            </a:pPr>
            <a:r>
              <a:rPr lang="en-US" dirty="0"/>
              <a:t>PPD, Mantoux test</a:t>
            </a:r>
          </a:p>
          <a:p>
            <a:pPr marL="0" indent="0">
              <a:buNone/>
            </a:pPr>
            <a:r>
              <a:rPr lang="en-US" dirty="0"/>
              <a:t>2. whole blood = Interferon gamma release assay (IGRA)</a:t>
            </a:r>
          </a:p>
          <a:p>
            <a:pPr lvl="1">
              <a:buFont typeface="Courier New" panose="02070309020205020404" pitchFamily="49" charset="0"/>
              <a:buChar char="o"/>
            </a:pPr>
            <a:r>
              <a:rPr lang="en-US" dirty="0"/>
              <a:t>Measures the immune response (interferon gamma) to TB proteins in whole blood</a:t>
            </a:r>
          </a:p>
          <a:p>
            <a:pPr lvl="1">
              <a:buFont typeface="Courier New" panose="02070309020205020404" pitchFamily="49" charset="0"/>
              <a:buChar char="o"/>
            </a:pPr>
            <a:r>
              <a:rPr lang="en-US" dirty="0"/>
              <a:t>T-Spot and </a:t>
            </a:r>
            <a:r>
              <a:rPr lang="en-US" dirty="0" err="1"/>
              <a:t>Quantiferon</a:t>
            </a:r>
            <a:endParaRPr lang="en-US" dirty="0"/>
          </a:p>
          <a:p>
            <a:pPr marL="0" indent="0">
              <a:buNone/>
            </a:pPr>
            <a:r>
              <a:rPr lang="en-US" dirty="0"/>
              <a:t>Important points</a:t>
            </a:r>
          </a:p>
          <a:p>
            <a:pPr lvl="1">
              <a:buFont typeface="Courier New" panose="02070309020205020404" pitchFamily="49" charset="0"/>
              <a:buChar char="o"/>
            </a:pPr>
            <a:r>
              <a:rPr lang="en-US" dirty="0"/>
              <a:t> both typically remain positive after successful treatment</a:t>
            </a:r>
          </a:p>
          <a:p>
            <a:pPr lvl="1">
              <a:buFont typeface="Courier New" panose="02070309020205020404" pitchFamily="49" charset="0"/>
              <a:buChar char="o"/>
            </a:pPr>
            <a:r>
              <a:rPr lang="en-US" dirty="0"/>
              <a:t>neither can rule out active tuberculosis</a:t>
            </a:r>
          </a:p>
          <a:p>
            <a:pPr lvl="2">
              <a:buFont typeface="Courier New" panose="02070309020205020404" pitchFamily="49" charset="0"/>
              <a:buChar char="o"/>
            </a:pPr>
            <a:r>
              <a:rPr lang="en-US" dirty="0"/>
              <a:t>28.8% false negative for extrapulmonary tb (Kim, 2018)</a:t>
            </a:r>
          </a:p>
          <a:p>
            <a:pPr lvl="1">
              <a:buFont typeface="Courier New" panose="02070309020205020404" pitchFamily="49" charset="0"/>
              <a:buChar char="o"/>
            </a:pPr>
            <a:r>
              <a:rPr lang="en-US" dirty="0"/>
              <a:t>neither will be sensitive in patients with limited cell mediated immunity</a:t>
            </a:r>
          </a:p>
        </p:txBody>
      </p:sp>
      <p:pic>
        <p:nvPicPr>
          <p:cNvPr id="5122" name="Picture 2" descr="Humoral vs Cell-Mediated Immunity | Technology Networks">
            <a:extLst>
              <a:ext uri="{FF2B5EF4-FFF2-40B4-BE49-F238E27FC236}">
                <a16:creationId xmlns:a16="http://schemas.microsoft.com/office/drawing/2014/main" id="{9B74A7D1-CA13-8908-2FEE-409BA123BB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2702" y="2023666"/>
            <a:ext cx="5022978" cy="2825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7371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3C435-4B1B-494B-900B-10AA0ECEEDF8}"/>
              </a:ext>
            </a:extLst>
          </p:cNvPr>
          <p:cNvSpPr>
            <a:spLocks noGrp="1"/>
          </p:cNvSpPr>
          <p:nvPr>
            <p:ph type="title"/>
          </p:nvPr>
        </p:nvSpPr>
        <p:spPr/>
        <p:txBody>
          <a:bodyPr>
            <a:normAutofit/>
          </a:bodyPr>
          <a:lstStyle/>
          <a:p>
            <a:r>
              <a:rPr lang="en-US" sz="3600" dirty="0"/>
              <a:t>Tuberculin skin test (TST)</a:t>
            </a:r>
          </a:p>
        </p:txBody>
      </p:sp>
      <p:pic>
        <p:nvPicPr>
          <p:cNvPr id="5" name="Picture 2" descr="Image">
            <a:extLst>
              <a:ext uri="{FF2B5EF4-FFF2-40B4-BE49-F238E27FC236}">
                <a16:creationId xmlns:a16="http://schemas.microsoft.com/office/drawing/2014/main" id="{024BFA68-F40D-3D23-E54B-B8632B31B0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7062" y="1913050"/>
            <a:ext cx="3058618" cy="415612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E860591-06BD-E395-215B-7B4DA9BD8493}"/>
              </a:ext>
            </a:extLst>
          </p:cNvPr>
          <p:cNvSpPr txBox="1"/>
          <p:nvPr/>
        </p:nvSpPr>
        <p:spPr>
          <a:xfrm>
            <a:off x="3401035" y="6386731"/>
            <a:ext cx="5450889" cy="369332"/>
          </a:xfrm>
          <a:prstGeom prst="rect">
            <a:avLst/>
          </a:prstGeom>
          <a:noFill/>
        </p:spPr>
        <p:txBody>
          <a:bodyPr wrap="square" rtlCol="0">
            <a:spAutoFit/>
          </a:bodyPr>
          <a:lstStyle/>
          <a:p>
            <a:r>
              <a:rPr lang="en-US" dirty="0"/>
              <a:t>CDC – interactive core curriculum on tuberculosis</a:t>
            </a:r>
          </a:p>
        </p:txBody>
      </p:sp>
      <p:graphicFrame>
        <p:nvGraphicFramePr>
          <p:cNvPr id="8" name="Table 8">
            <a:extLst>
              <a:ext uri="{FF2B5EF4-FFF2-40B4-BE49-F238E27FC236}">
                <a16:creationId xmlns:a16="http://schemas.microsoft.com/office/drawing/2014/main" id="{121DB691-E567-D1B1-9D75-EF6D3FDEAAF9}"/>
              </a:ext>
            </a:extLst>
          </p:cNvPr>
          <p:cNvGraphicFramePr>
            <a:graphicFrameLocks noGrp="1"/>
          </p:cNvGraphicFramePr>
          <p:nvPr>
            <p:ph idx="1"/>
            <p:extLst>
              <p:ext uri="{D42A27DB-BD31-4B8C-83A1-F6EECF244321}">
                <p14:modId xmlns:p14="http://schemas.microsoft.com/office/powerpoint/2010/main" val="415421339"/>
              </p:ext>
            </p:extLst>
          </p:nvPr>
        </p:nvGraphicFramePr>
        <p:xfrm>
          <a:off x="346229" y="1768907"/>
          <a:ext cx="7261935" cy="4527684"/>
        </p:xfrm>
        <a:graphic>
          <a:graphicData uri="http://schemas.openxmlformats.org/drawingml/2006/table">
            <a:tbl>
              <a:tblPr firstRow="1" bandRow="1">
                <a:tableStyleId>{5C22544A-7EE6-4342-B048-85BDC9FD1C3A}</a:tableStyleId>
              </a:tblPr>
              <a:tblGrid>
                <a:gridCol w="2420645">
                  <a:extLst>
                    <a:ext uri="{9D8B030D-6E8A-4147-A177-3AD203B41FA5}">
                      <a16:colId xmlns:a16="http://schemas.microsoft.com/office/drawing/2014/main" val="678016707"/>
                    </a:ext>
                  </a:extLst>
                </a:gridCol>
                <a:gridCol w="2420645">
                  <a:extLst>
                    <a:ext uri="{9D8B030D-6E8A-4147-A177-3AD203B41FA5}">
                      <a16:colId xmlns:a16="http://schemas.microsoft.com/office/drawing/2014/main" val="2691096729"/>
                    </a:ext>
                  </a:extLst>
                </a:gridCol>
                <a:gridCol w="2420645">
                  <a:extLst>
                    <a:ext uri="{9D8B030D-6E8A-4147-A177-3AD203B41FA5}">
                      <a16:colId xmlns:a16="http://schemas.microsoft.com/office/drawing/2014/main" val="2928804047"/>
                    </a:ext>
                  </a:extLst>
                </a:gridCol>
              </a:tblGrid>
              <a:tr h="435042">
                <a:tc>
                  <a:txBody>
                    <a:bodyPr/>
                    <a:lstStyle/>
                    <a:p>
                      <a:r>
                        <a:rPr lang="en-US" dirty="0"/>
                        <a:t>5+ mm</a:t>
                      </a:r>
                    </a:p>
                  </a:txBody>
                  <a:tcPr/>
                </a:tc>
                <a:tc>
                  <a:txBody>
                    <a:bodyPr/>
                    <a:lstStyle/>
                    <a:p>
                      <a:r>
                        <a:rPr lang="en-US" dirty="0"/>
                        <a:t>10+ mm</a:t>
                      </a:r>
                    </a:p>
                  </a:txBody>
                  <a:tcPr/>
                </a:tc>
                <a:tc>
                  <a:txBody>
                    <a:bodyPr/>
                    <a:lstStyle/>
                    <a:p>
                      <a:r>
                        <a:rPr lang="en-US" dirty="0"/>
                        <a:t>15+ mm</a:t>
                      </a:r>
                    </a:p>
                  </a:txBody>
                  <a:tcPr/>
                </a:tc>
                <a:extLst>
                  <a:ext uri="{0D108BD9-81ED-4DB2-BD59-A6C34878D82A}">
                    <a16:rowId xmlns:a16="http://schemas.microsoft.com/office/drawing/2014/main" val="3991599666"/>
                  </a:ext>
                </a:extLst>
              </a:tr>
              <a:tr h="435042">
                <a:tc>
                  <a:txBody>
                    <a:bodyPr/>
                    <a:lstStyle/>
                    <a:p>
                      <a:r>
                        <a:rPr lang="en-US" dirty="0"/>
                        <a:t>HIV</a:t>
                      </a:r>
                    </a:p>
                  </a:txBody>
                  <a:tcPr/>
                </a:tc>
                <a:tc>
                  <a:txBody>
                    <a:bodyPr/>
                    <a:lstStyle/>
                    <a:p>
                      <a:r>
                        <a:rPr lang="en-US" dirty="0"/>
                        <a:t>Recent (&lt;5y) immigrants from non-low prevalence countries </a:t>
                      </a:r>
                    </a:p>
                  </a:txBody>
                  <a:tcPr/>
                </a:tc>
                <a:tc>
                  <a:txBody>
                    <a:bodyPr/>
                    <a:lstStyle/>
                    <a:p>
                      <a:r>
                        <a:rPr lang="en-US" dirty="0"/>
                        <a:t>No known risk factors</a:t>
                      </a:r>
                    </a:p>
                  </a:txBody>
                  <a:tcPr/>
                </a:tc>
                <a:extLst>
                  <a:ext uri="{0D108BD9-81ED-4DB2-BD59-A6C34878D82A}">
                    <a16:rowId xmlns:a16="http://schemas.microsoft.com/office/drawing/2014/main" val="1018448556"/>
                  </a:ext>
                </a:extLst>
              </a:tr>
              <a:tr h="435042">
                <a:tc>
                  <a:txBody>
                    <a:bodyPr/>
                    <a:lstStyle/>
                    <a:p>
                      <a:r>
                        <a:rPr lang="en-US" dirty="0"/>
                        <a:t>Recent contact</a:t>
                      </a:r>
                    </a:p>
                  </a:txBody>
                  <a:tcPr/>
                </a:tc>
                <a:tc>
                  <a:txBody>
                    <a:bodyPr/>
                    <a:lstStyle/>
                    <a:p>
                      <a:r>
                        <a:rPr lang="en-US" dirty="0"/>
                        <a:t>IVDU</a:t>
                      </a:r>
                    </a:p>
                  </a:txBody>
                  <a:tcPr/>
                </a:tc>
                <a:tc>
                  <a:txBody>
                    <a:bodyPr/>
                    <a:lstStyle/>
                    <a:p>
                      <a:endParaRPr lang="en-US" dirty="0"/>
                    </a:p>
                  </a:txBody>
                  <a:tcPr/>
                </a:tc>
                <a:extLst>
                  <a:ext uri="{0D108BD9-81ED-4DB2-BD59-A6C34878D82A}">
                    <a16:rowId xmlns:a16="http://schemas.microsoft.com/office/drawing/2014/main" val="2030441548"/>
                  </a:ext>
                </a:extLst>
              </a:tr>
              <a:tr h="435042">
                <a:tc>
                  <a:txBody>
                    <a:bodyPr/>
                    <a:lstStyle/>
                    <a:p>
                      <a:r>
                        <a:rPr lang="en-US" dirty="0"/>
                        <a:t>Fibrotic changes on </a:t>
                      </a:r>
                      <a:r>
                        <a:rPr lang="en-US" dirty="0" err="1"/>
                        <a:t>cxr</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High risk congregate settings</a:t>
                      </a:r>
                    </a:p>
                  </a:txBody>
                  <a:tcPr/>
                </a:tc>
                <a:tc>
                  <a:txBody>
                    <a:bodyPr/>
                    <a:lstStyle/>
                    <a:p>
                      <a:endParaRPr lang="en-US" dirty="0"/>
                    </a:p>
                  </a:txBody>
                  <a:tcPr/>
                </a:tc>
                <a:extLst>
                  <a:ext uri="{0D108BD9-81ED-4DB2-BD59-A6C34878D82A}">
                    <a16:rowId xmlns:a16="http://schemas.microsoft.com/office/drawing/2014/main" val="3656336119"/>
                  </a:ext>
                </a:extLst>
              </a:tr>
              <a:tr h="435042">
                <a:tc>
                  <a:txBody>
                    <a:bodyPr/>
                    <a:lstStyle/>
                    <a:p>
                      <a:r>
                        <a:rPr lang="en-US" dirty="0"/>
                        <a:t>immunosuppression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Afb</a:t>
                      </a:r>
                      <a:r>
                        <a:rPr lang="en-US" dirty="0"/>
                        <a:t> lab worker</a:t>
                      </a:r>
                    </a:p>
                    <a:p>
                      <a:endParaRPr lang="en-US" dirty="0"/>
                    </a:p>
                  </a:txBody>
                  <a:tcPr/>
                </a:tc>
                <a:tc>
                  <a:txBody>
                    <a:bodyPr/>
                    <a:lstStyle/>
                    <a:p>
                      <a:endParaRPr lang="en-US"/>
                    </a:p>
                  </a:txBody>
                  <a:tcPr/>
                </a:tc>
                <a:extLst>
                  <a:ext uri="{0D108BD9-81ED-4DB2-BD59-A6C34878D82A}">
                    <a16:rowId xmlns:a16="http://schemas.microsoft.com/office/drawing/2014/main" val="3476419986"/>
                  </a:ext>
                </a:extLst>
              </a:tr>
              <a:tr h="435042">
                <a:tc>
                  <a:txBody>
                    <a:bodyPr/>
                    <a:lstStyle/>
                    <a:p>
                      <a:endParaRPr lang="en-US"/>
                    </a:p>
                  </a:txBody>
                  <a:tcPr/>
                </a:tc>
                <a:tc>
                  <a:txBody>
                    <a:bodyPr/>
                    <a:lstStyle/>
                    <a:p>
                      <a:r>
                        <a:rPr lang="en-US" dirty="0"/>
                        <a:t>Silicosis, dm, </a:t>
                      </a:r>
                      <a:r>
                        <a:rPr lang="en-US" dirty="0" err="1"/>
                        <a:t>esrd</a:t>
                      </a:r>
                      <a:r>
                        <a:rPr lang="en-US" dirty="0"/>
                        <a:t>, gastrectomy, &lt;10% IBW, smokers, </a:t>
                      </a:r>
                      <a:r>
                        <a:rPr lang="en-US" dirty="0" err="1"/>
                        <a:t>etoh</a:t>
                      </a:r>
                      <a:r>
                        <a:rPr lang="en-US" dirty="0"/>
                        <a:t>, </a:t>
                      </a:r>
                      <a:r>
                        <a:rPr lang="en-US" dirty="0" err="1"/>
                        <a:t>h&amp;n</a:t>
                      </a:r>
                      <a:r>
                        <a:rPr lang="en-US" dirty="0"/>
                        <a:t> and liquid cancer</a:t>
                      </a:r>
                    </a:p>
                  </a:txBody>
                  <a:tcPr/>
                </a:tc>
                <a:tc>
                  <a:txBody>
                    <a:bodyPr/>
                    <a:lstStyle/>
                    <a:p>
                      <a:endParaRPr lang="en-US" dirty="0"/>
                    </a:p>
                  </a:txBody>
                  <a:tcPr/>
                </a:tc>
                <a:extLst>
                  <a:ext uri="{0D108BD9-81ED-4DB2-BD59-A6C34878D82A}">
                    <a16:rowId xmlns:a16="http://schemas.microsoft.com/office/drawing/2014/main" val="2462712835"/>
                  </a:ext>
                </a:extLst>
              </a:tr>
            </a:tbl>
          </a:graphicData>
        </a:graphic>
      </p:graphicFrame>
    </p:spTree>
    <p:extLst>
      <p:ext uri="{BB962C8B-B14F-4D97-AF65-F5344CB8AC3E}">
        <p14:creationId xmlns:p14="http://schemas.microsoft.com/office/powerpoint/2010/main" val="3101309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36C67-1D1F-9258-CBCE-EB18337F68FC}"/>
              </a:ext>
            </a:extLst>
          </p:cNvPr>
          <p:cNvSpPr>
            <a:spLocks noGrp="1"/>
          </p:cNvSpPr>
          <p:nvPr>
            <p:ph type="title"/>
          </p:nvPr>
        </p:nvSpPr>
        <p:spPr>
          <a:xfrm>
            <a:off x="1001222" y="263633"/>
            <a:ext cx="10189556" cy="1450757"/>
          </a:xfrm>
        </p:spPr>
        <p:txBody>
          <a:bodyPr/>
          <a:lstStyle/>
          <a:p>
            <a:r>
              <a:rPr lang="en-US" dirty="0" err="1"/>
              <a:t>Quantiferon</a:t>
            </a:r>
            <a:endParaRPr lang="en-US" dirty="0"/>
          </a:p>
        </p:txBody>
      </p:sp>
      <p:pic>
        <p:nvPicPr>
          <p:cNvPr id="4" name="Content Placeholder 3">
            <a:extLst>
              <a:ext uri="{FF2B5EF4-FFF2-40B4-BE49-F238E27FC236}">
                <a16:creationId xmlns:a16="http://schemas.microsoft.com/office/drawing/2014/main" id="{1F40B481-16EF-DB31-9974-265B3AC0256A}"/>
              </a:ext>
            </a:extLst>
          </p:cNvPr>
          <p:cNvPicPr>
            <a:picLocks noGrp="1" noChangeAspect="1"/>
          </p:cNvPicPr>
          <p:nvPr>
            <p:ph idx="1"/>
          </p:nvPr>
        </p:nvPicPr>
        <p:blipFill rotWithShape="1">
          <a:blip r:embed="rId3"/>
          <a:srcRect l="9738" t="21160" r="58337" b="14978"/>
          <a:stretch/>
        </p:blipFill>
        <p:spPr bwMode="auto">
          <a:xfrm>
            <a:off x="0" y="1829700"/>
            <a:ext cx="5685328" cy="3198598"/>
          </a:xfrm>
          <a:prstGeom prst="rect">
            <a:avLst/>
          </a:prstGeom>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6753074C-1F2D-39BE-799D-718F38AF7FC0}"/>
              </a:ext>
            </a:extLst>
          </p:cNvPr>
          <p:cNvSpPr txBox="1"/>
          <p:nvPr/>
        </p:nvSpPr>
        <p:spPr>
          <a:xfrm>
            <a:off x="202457" y="6409701"/>
            <a:ext cx="4907241" cy="369332"/>
          </a:xfrm>
          <a:prstGeom prst="rect">
            <a:avLst/>
          </a:prstGeom>
          <a:noFill/>
        </p:spPr>
        <p:txBody>
          <a:bodyPr wrap="none" rtlCol="0">
            <a:spAutoFit/>
          </a:bodyPr>
          <a:lstStyle/>
          <a:p>
            <a:r>
              <a:rPr lang="en-US" dirty="0"/>
              <a:t>https://www.youtube.com/watch?v=sxNt6vfRU-M</a:t>
            </a:r>
          </a:p>
        </p:txBody>
      </p:sp>
      <p:sp>
        <p:nvSpPr>
          <p:cNvPr id="7" name="TextBox 6">
            <a:extLst>
              <a:ext uri="{FF2B5EF4-FFF2-40B4-BE49-F238E27FC236}">
                <a16:creationId xmlns:a16="http://schemas.microsoft.com/office/drawing/2014/main" id="{E170F29A-C287-0201-09C4-76060C40F7F4}"/>
              </a:ext>
            </a:extLst>
          </p:cNvPr>
          <p:cNvSpPr txBox="1"/>
          <p:nvPr/>
        </p:nvSpPr>
        <p:spPr>
          <a:xfrm>
            <a:off x="5935689" y="5028298"/>
            <a:ext cx="5255089" cy="1200329"/>
          </a:xfrm>
          <a:prstGeom prst="rect">
            <a:avLst/>
          </a:prstGeom>
          <a:noFill/>
        </p:spPr>
        <p:txBody>
          <a:bodyPr wrap="square" rtlCol="0">
            <a:spAutoFit/>
          </a:bodyPr>
          <a:lstStyle/>
          <a:p>
            <a:r>
              <a:rPr lang="en-US" dirty="0"/>
              <a:t>No gold standard for diagnosing LTBI</a:t>
            </a:r>
          </a:p>
          <a:p>
            <a:r>
              <a:rPr lang="en-US" dirty="0"/>
              <a:t>Cut off &lt;0.35 is set to maximize NPV</a:t>
            </a:r>
          </a:p>
          <a:p>
            <a:r>
              <a:rPr lang="en-US" dirty="0" err="1"/>
              <a:t>Quantiferon</a:t>
            </a:r>
            <a:r>
              <a:rPr lang="en-US" dirty="0"/>
              <a:t> is NOT how you diagnosis active disease</a:t>
            </a:r>
          </a:p>
          <a:p>
            <a:endParaRPr lang="en-US" dirty="0"/>
          </a:p>
        </p:txBody>
      </p:sp>
      <p:pic>
        <p:nvPicPr>
          <p:cNvPr id="8" name="Picture 7">
            <a:extLst>
              <a:ext uri="{FF2B5EF4-FFF2-40B4-BE49-F238E27FC236}">
                <a16:creationId xmlns:a16="http://schemas.microsoft.com/office/drawing/2014/main" id="{14E94E3C-E7A2-AEF6-BEA9-8F6BB3143B46}"/>
              </a:ext>
            </a:extLst>
          </p:cNvPr>
          <p:cNvPicPr>
            <a:picLocks noChangeAspect="1"/>
          </p:cNvPicPr>
          <p:nvPr/>
        </p:nvPicPr>
        <p:blipFill rotWithShape="1">
          <a:blip r:embed="rId4"/>
          <a:srcRect l="10218" t="33101" r="69428" b="35434"/>
          <a:stretch/>
        </p:blipFill>
        <p:spPr>
          <a:xfrm>
            <a:off x="5935689" y="1977342"/>
            <a:ext cx="5047593" cy="2194608"/>
          </a:xfrm>
          <a:prstGeom prst="rect">
            <a:avLst/>
          </a:prstGeom>
        </p:spPr>
      </p:pic>
      <p:sp>
        <p:nvSpPr>
          <p:cNvPr id="9" name="TextBox 8">
            <a:extLst>
              <a:ext uri="{FF2B5EF4-FFF2-40B4-BE49-F238E27FC236}">
                <a16:creationId xmlns:a16="http://schemas.microsoft.com/office/drawing/2014/main" id="{B8671081-9E7F-AD50-39EC-87F446FC7559}"/>
              </a:ext>
            </a:extLst>
          </p:cNvPr>
          <p:cNvSpPr txBox="1"/>
          <p:nvPr/>
        </p:nvSpPr>
        <p:spPr>
          <a:xfrm>
            <a:off x="7720820" y="4250236"/>
            <a:ext cx="1646210" cy="369332"/>
          </a:xfrm>
          <a:prstGeom prst="rect">
            <a:avLst/>
          </a:prstGeom>
          <a:noFill/>
        </p:spPr>
        <p:txBody>
          <a:bodyPr wrap="square" rtlCol="0">
            <a:spAutoFit/>
          </a:bodyPr>
          <a:lstStyle/>
          <a:p>
            <a:r>
              <a:rPr lang="en-US" dirty="0"/>
              <a:t>Zellweger et al.</a:t>
            </a:r>
          </a:p>
        </p:txBody>
      </p:sp>
      <p:sp>
        <p:nvSpPr>
          <p:cNvPr id="14" name="TextBox 13">
            <a:extLst>
              <a:ext uri="{FF2B5EF4-FFF2-40B4-BE49-F238E27FC236}">
                <a16:creationId xmlns:a16="http://schemas.microsoft.com/office/drawing/2014/main" id="{394AE95B-EF55-C59D-EB61-617C7C16257C}"/>
              </a:ext>
            </a:extLst>
          </p:cNvPr>
          <p:cNvSpPr txBox="1"/>
          <p:nvPr/>
        </p:nvSpPr>
        <p:spPr>
          <a:xfrm>
            <a:off x="9107424" y="3685032"/>
            <a:ext cx="384048" cy="486918"/>
          </a:xfrm>
          <a:prstGeom prst="rect">
            <a:avLst/>
          </a:prstGeom>
          <a:noFill/>
          <a:ln>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1096019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23082-C3E7-48BF-26A1-67AD46AF04EA}"/>
              </a:ext>
            </a:extLst>
          </p:cNvPr>
          <p:cNvSpPr>
            <a:spLocks noGrp="1"/>
          </p:cNvSpPr>
          <p:nvPr>
            <p:ph type="title"/>
          </p:nvPr>
        </p:nvSpPr>
        <p:spPr/>
        <p:txBody>
          <a:bodyPr/>
          <a:lstStyle/>
          <a:p>
            <a:r>
              <a:rPr lang="en-US" sz="4800" dirty="0"/>
              <a:t>Recommended regimens for LTBI treatment</a:t>
            </a:r>
            <a:endParaRPr lang="en-US" dirty="0"/>
          </a:p>
        </p:txBody>
      </p:sp>
      <p:pic>
        <p:nvPicPr>
          <p:cNvPr id="3074" name="Picture 2" descr="pdf">
            <a:extLst>
              <a:ext uri="{FF2B5EF4-FFF2-40B4-BE49-F238E27FC236}">
                <a16:creationId xmlns:a16="http://schemas.microsoft.com/office/drawing/2014/main" id="{81F933D9-9E52-39BB-81AA-19C8E359460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909148" y="1809788"/>
            <a:ext cx="5634927" cy="4444109"/>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a:extLst>
              <a:ext uri="{FF2B5EF4-FFF2-40B4-BE49-F238E27FC236}">
                <a16:creationId xmlns:a16="http://schemas.microsoft.com/office/drawing/2014/main" id="{2D450F8A-A7BE-B8F7-4EC9-288ADD97694A}"/>
              </a:ext>
            </a:extLst>
          </p:cNvPr>
          <p:cNvCxnSpPr/>
          <p:nvPr/>
        </p:nvCxnSpPr>
        <p:spPr>
          <a:xfrm>
            <a:off x="1606858" y="4367814"/>
            <a:ext cx="142930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66768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25E13-ACDD-19F4-1539-CE28D41F4C3F}"/>
              </a:ext>
            </a:extLst>
          </p:cNvPr>
          <p:cNvSpPr>
            <a:spLocks noGrp="1"/>
          </p:cNvSpPr>
          <p:nvPr>
            <p:ph type="title"/>
          </p:nvPr>
        </p:nvSpPr>
        <p:spPr/>
        <p:txBody>
          <a:bodyPr>
            <a:normAutofit/>
          </a:bodyPr>
          <a:lstStyle/>
          <a:p>
            <a:r>
              <a:rPr lang="en-US" sz="4000" dirty="0"/>
              <a:t>Recommended monitoring for LTBI treatment</a:t>
            </a:r>
          </a:p>
        </p:txBody>
      </p:sp>
      <p:sp>
        <p:nvSpPr>
          <p:cNvPr id="3" name="Content Placeholder 2">
            <a:extLst>
              <a:ext uri="{FF2B5EF4-FFF2-40B4-BE49-F238E27FC236}">
                <a16:creationId xmlns:a16="http://schemas.microsoft.com/office/drawing/2014/main" id="{7E176BF1-E36C-989F-C56A-9BEF8B8E597F}"/>
              </a:ext>
            </a:extLst>
          </p:cNvPr>
          <p:cNvSpPr>
            <a:spLocks noGrp="1"/>
          </p:cNvSpPr>
          <p:nvPr>
            <p:ph idx="1"/>
          </p:nvPr>
        </p:nvSpPr>
        <p:spPr/>
        <p:txBody>
          <a:bodyPr/>
          <a:lstStyle/>
          <a:p>
            <a:r>
              <a:rPr lang="en-US" dirty="0"/>
              <a:t>Patient education, clinical monitoring,  laboratory testing</a:t>
            </a:r>
          </a:p>
          <a:p>
            <a:r>
              <a:rPr lang="en-US" dirty="0"/>
              <a:t>Monthly visits</a:t>
            </a:r>
          </a:p>
          <a:p>
            <a:r>
              <a:rPr lang="en-US" dirty="0"/>
              <a:t>Labs</a:t>
            </a:r>
          </a:p>
          <a:p>
            <a:pPr lvl="1">
              <a:buFont typeface="Wingdings" panose="05000000000000000000" pitchFamily="2" charset="2"/>
              <a:buChar char="§"/>
            </a:pPr>
            <a:r>
              <a:rPr lang="en-US" dirty="0"/>
              <a:t>Per CDC, baseline LFTs are not routinely indicated; if any risk factors, check at baseline and then monthly</a:t>
            </a:r>
          </a:p>
          <a:p>
            <a:pPr lvl="1">
              <a:buFont typeface="Wingdings" panose="05000000000000000000" pitchFamily="2" charset="2"/>
              <a:buChar char="§"/>
            </a:pPr>
            <a:r>
              <a:rPr lang="en-US" dirty="0"/>
              <a:t>At Maricopa County Department of Health, typical practice is</a:t>
            </a:r>
          </a:p>
          <a:p>
            <a:pPr lvl="2">
              <a:buFont typeface="Wingdings" panose="05000000000000000000" pitchFamily="2" charset="2"/>
              <a:buChar char="§"/>
            </a:pPr>
            <a:r>
              <a:rPr lang="en-US" dirty="0"/>
              <a:t>Baseline CBC/CMP on all adults, then again in 1mo</a:t>
            </a:r>
          </a:p>
          <a:p>
            <a:pPr lvl="2">
              <a:buFont typeface="Wingdings" panose="05000000000000000000" pitchFamily="2" charset="2"/>
              <a:buChar char="§"/>
            </a:pPr>
            <a:r>
              <a:rPr lang="en-US" dirty="0"/>
              <a:t>After that, as needed</a:t>
            </a:r>
          </a:p>
          <a:p>
            <a:r>
              <a:rPr lang="en-US" dirty="0"/>
              <a:t>If concern for adverse reaction, stop</a:t>
            </a:r>
          </a:p>
        </p:txBody>
      </p:sp>
    </p:spTree>
    <p:extLst>
      <p:ext uri="{BB962C8B-B14F-4D97-AF65-F5344CB8AC3E}">
        <p14:creationId xmlns:p14="http://schemas.microsoft.com/office/powerpoint/2010/main" val="7769267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0C726-3209-9ED0-FB51-4760D9388E72}"/>
              </a:ext>
            </a:extLst>
          </p:cNvPr>
          <p:cNvSpPr>
            <a:spLocks noGrp="1"/>
          </p:cNvSpPr>
          <p:nvPr>
            <p:ph type="title"/>
          </p:nvPr>
        </p:nvSpPr>
        <p:spPr/>
        <p:txBody>
          <a:bodyPr/>
          <a:lstStyle/>
          <a:p>
            <a:r>
              <a:rPr lang="en-US" dirty="0"/>
              <a:t>Case 1 review</a:t>
            </a:r>
          </a:p>
        </p:txBody>
      </p:sp>
      <p:sp>
        <p:nvSpPr>
          <p:cNvPr id="4" name="TextBox 3">
            <a:extLst>
              <a:ext uri="{FF2B5EF4-FFF2-40B4-BE49-F238E27FC236}">
                <a16:creationId xmlns:a16="http://schemas.microsoft.com/office/drawing/2014/main" id="{EAB60B7C-185A-6201-B04C-744B99538514}"/>
              </a:ext>
            </a:extLst>
          </p:cNvPr>
          <p:cNvSpPr txBox="1"/>
          <p:nvPr/>
        </p:nvSpPr>
        <p:spPr>
          <a:xfrm>
            <a:off x="1139952" y="2146960"/>
            <a:ext cx="6096000" cy="1477328"/>
          </a:xfrm>
          <a:prstGeom prst="rect">
            <a:avLst/>
          </a:prstGeom>
          <a:noFill/>
        </p:spPr>
        <p:txBody>
          <a:bodyPr wrap="square">
            <a:spAutoFit/>
          </a:bodyPr>
          <a:lstStyle/>
          <a:p>
            <a:r>
              <a:rPr lang="en-US" dirty="0"/>
              <a:t>What would you recommend?</a:t>
            </a:r>
          </a:p>
          <a:p>
            <a:r>
              <a:rPr lang="en-US" dirty="0"/>
              <a:t>A) start rifampin x4 months</a:t>
            </a:r>
          </a:p>
          <a:p>
            <a:r>
              <a:rPr lang="en-US" dirty="0"/>
              <a:t>B) stop apixaban, start warfarin and rifampin x4mo</a:t>
            </a:r>
          </a:p>
          <a:p>
            <a:r>
              <a:rPr lang="en-US" dirty="0"/>
              <a:t>C) start INH x9mo</a:t>
            </a:r>
          </a:p>
          <a:p>
            <a:r>
              <a:rPr lang="en-US" dirty="0"/>
              <a:t>D) no treatment for LTBI</a:t>
            </a:r>
          </a:p>
        </p:txBody>
      </p:sp>
    </p:spTree>
    <p:extLst>
      <p:ext uri="{BB962C8B-B14F-4D97-AF65-F5344CB8AC3E}">
        <p14:creationId xmlns:p14="http://schemas.microsoft.com/office/powerpoint/2010/main" val="1681664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presetSubtype="0" fill="hold" nodeType="clickEffect">
                                  <p:stCondLst>
                                    <p:cond delay="0"/>
                                  </p:stCondLst>
                                  <p:childTnLst>
                                    <p:animEffect transition="out" filter="wipe(down)">
                                      <p:cBhvr>
                                        <p:cTn id="6" dur="180" accel="50000">
                                          <p:stCondLst>
                                            <p:cond delay="1820"/>
                                          </p:stCondLst>
                                        </p:cTn>
                                        <p:tgtEl>
                                          <p:spTgt spid="4">
                                            <p:txEl>
                                              <p:pRg st="1" end="1"/>
                                            </p:txEl>
                                          </p:spTgt>
                                        </p:tgtEl>
                                      </p:cBhvr>
                                    </p:animEffect>
                                    <p:anim calcmode="lin" valueType="num">
                                      <p:cBhvr>
                                        <p:cTn id="7" dur="1822" tmFilter="0,0; 0.14,0.31; 0.43,0.73; 0.71,0.91; 1.0,1.0">
                                          <p:stCondLst>
                                            <p:cond delay="0"/>
                                          </p:stCondLst>
                                        </p:cTn>
                                        <p:tgtEl>
                                          <p:spTgt spid="4">
                                            <p:txEl>
                                              <p:pRg st="1" end="1"/>
                                            </p:txEl>
                                          </p:spTgt>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4">
                                            <p:txEl>
                                              <p:pRg st="1" end="1"/>
                                            </p:txEl>
                                          </p:spTgt>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4">
                                            <p:txEl>
                                              <p:pRg st="1" end="1"/>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4">
                                            <p:txEl>
                                              <p:pRg st="1" end="1"/>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4">
                                            <p:txEl>
                                              <p:pRg st="1" end="1"/>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4">
                                            <p:txEl>
                                              <p:pRg st="1" end="1"/>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4">
                                            <p:txEl>
                                              <p:pRg st="1" end="1"/>
                                            </p:txEl>
                                          </p:spTgt>
                                        </p:tgtEl>
                                        <p:attrNameLst>
                                          <p:attrName>ppt_y</p:attrName>
                                        </p:attrNameLst>
                                      </p:cBhvr>
                                      <p:tavLst>
                                        <p:tav tm="0">
                                          <p:val>
                                            <p:strVal val="ppt_y"/>
                                          </p:val>
                                        </p:tav>
                                        <p:tav tm="100000">
                                          <p:val>
                                            <p:strVal val="ppt_y+ppt_h"/>
                                          </p:val>
                                        </p:tav>
                                      </p:tavLst>
                                    </p:anim>
                                    <p:animScale>
                                      <p:cBhvr>
                                        <p:cTn id="14" dur="26">
                                          <p:stCondLst>
                                            <p:cond delay="620"/>
                                          </p:stCondLst>
                                        </p:cTn>
                                        <p:tgtEl>
                                          <p:spTgt spid="4">
                                            <p:txEl>
                                              <p:pRg st="1" end="1"/>
                                            </p:txEl>
                                          </p:spTgt>
                                        </p:tgtEl>
                                      </p:cBhvr>
                                      <p:to x="100000" y="60000"/>
                                    </p:animScale>
                                    <p:animScale>
                                      <p:cBhvr>
                                        <p:cTn id="15" dur="166" decel="50000">
                                          <p:stCondLst>
                                            <p:cond delay="646"/>
                                          </p:stCondLst>
                                        </p:cTn>
                                        <p:tgtEl>
                                          <p:spTgt spid="4">
                                            <p:txEl>
                                              <p:pRg st="1" end="1"/>
                                            </p:txEl>
                                          </p:spTgt>
                                        </p:tgtEl>
                                      </p:cBhvr>
                                      <p:to x="100000" y="100000"/>
                                    </p:animScale>
                                    <p:animScale>
                                      <p:cBhvr>
                                        <p:cTn id="16" dur="26">
                                          <p:stCondLst>
                                            <p:cond delay="1312"/>
                                          </p:stCondLst>
                                        </p:cTn>
                                        <p:tgtEl>
                                          <p:spTgt spid="4">
                                            <p:txEl>
                                              <p:pRg st="1" end="1"/>
                                            </p:txEl>
                                          </p:spTgt>
                                        </p:tgtEl>
                                      </p:cBhvr>
                                      <p:to x="100000" y="80000"/>
                                    </p:animScale>
                                    <p:animScale>
                                      <p:cBhvr>
                                        <p:cTn id="17" dur="166" decel="50000">
                                          <p:stCondLst>
                                            <p:cond delay="1338"/>
                                          </p:stCondLst>
                                        </p:cTn>
                                        <p:tgtEl>
                                          <p:spTgt spid="4">
                                            <p:txEl>
                                              <p:pRg st="1" end="1"/>
                                            </p:txEl>
                                          </p:spTgt>
                                        </p:tgtEl>
                                      </p:cBhvr>
                                      <p:to x="100000" y="100000"/>
                                    </p:animScale>
                                    <p:animScale>
                                      <p:cBhvr>
                                        <p:cTn id="18" dur="26">
                                          <p:stCondLst>
                                            <p:cond delay="1642"/>
                                          </p:stCondLst>
                                        </p:cTn>
                                        <p:tgtEl>
                                          <p:spTgt spid="4">
                                            <p:txEl>
                                              <p:pRg st="1" end="1"/>
                                            </p:txEl>
                                          </p:spTgt>
                                        </p:tgtEl>
                                      </p:cBhvr>
                                      <p:to x="100000" y="90000"/>
                                    </p:animScale>
                                    <p:animScale>
                                      <p:cBhvr>
                                        <p:cTn id="19" dur="166" decel="50000">
                                          <p:stCondLst>
                                            <p:cond delay="1668"/>
                                          </p:stCondLst>
                                        </p:cTn>
                                        <p:tgtEl>
                                          <p:spTgt spid="4">
                                            <p:txEl>
                                              <p:pRg st="1" end="1"/>
                                            </p:txEl>
                                          </p:spTgt>
                                        </p:tgtEl>
                                      </p:cBhvr>
                                      <p:to x="100000" y="100000"/>
                                    </p:animScale>
                                    <p:animScale>
                                      <p:cBhvr>
                                        <p:cTn id="20" dur="26">
                                          <p:stCondLst>
                                            <p:cond delay="1808"/>
                                          </p:stCondLst>
                                        </p:cTn>
                                        <p:tgtEl>
                                          <p:spTgt spid="4">
                                            <p:txEl>
                                              <p:pRg st="1" end="1"/>
                                            </p:txEl>
                                          </p:spTgt>
                                        </p:tgtEl>
                                      </p:cBhvr>
                                      <p:to x="100000" y="95000"/>
                                    </p:animScale>
                                    <p:animScale>
                                      <p:cBhvr>
                                        <p:cTn id="21" dur="166" decel="50000">
                                          <p:stCondLst>
                                            <p:cond delay="1834"/>
                                          </p:stCondLst>
                                        </p:cTn>
                                        <p:tgtEl>
                                          <p:spTgt spid="4">
                                            <p:txEl>
                                              <p:pRg st="1" end="1"/>
                                            </p:txEl>
                                          </p:spTgt>
                                        </p:tgtEl>
                                      </p:cBhvr>
                                      <p:to x="100000" y="100000"/>
                                    </p:animScale>
                                    <p:set>
                                      <p:cBhvr>
                                        <p:cTn id="22" dur="1" fill="hold">
                                          <p:stCondLst>
                                            <p:cond delay="1999"/>
                                          </p:stCondLst>
                                        </p:cTn>
                                        <p:tgtEl>
                                          <p:spTgt spid="4">
                                            <p:txEl>
                                              <p:pRg st="1" end="1"/>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4">
                                            <p:txEl>
                                              <p:pRg st="2" end="2"/>
                                            </p:txEl>
                                          </p:spTgt>
                                        </p:tgtEl>
                                      </p:cBhvr>
                                    </p:animEffect>
                                    <p:set>
                                      <p:cBhvr>
                                        <p:cTn id="27" dur="1" fill="hold">
                                          <p:stCondLst>
                                            <p:cond delay="499"/>
                                          </p:stCondLst>
                                        </p:cTn>
                                        <p:tgtEl>
                                          <p:spTgt spid="4">
                                            <p:txEl>
                                              <p:pRg st="2" end="2"/>
                                            </p:txEl>
                                          </p:spTgt>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nodeType="clickEffect">
                                  <p:stCondLst>
                                    <p:cond delay="0"/>
                                  </p:stCondLst>
                                  <p:childTnLst>
                                    <p:animEffect transition="out" filter="fade">
                                      <p:cBhvr>
                                        <p:cTn id="31" dur="500" tmFilter="0, 0; .2, .5; .8, .5; 1, 0"/>
                                        <p:tgtEl>
                                          <p:spTgt spid="4">
                                            <p:txEl>
                                              <p:pRg st="4" end="4"/>
                                            </p:txEl>
                                          </p:spTgt>
                                        </p:tgtEl>
                                      </p:cBhvr>
                                    </p:animEffect>
                                    <p:animScale>
                                      <p:cBhvr>
                                        <p:cTn id="32" dur="250" autoRev="1" fill="hold"/>
                                        <p:tgtEl>
                                          <p:spTgt spid="4">
                                            <p:txEl>
                                              <p:pRg st="4" end="4"/>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6AA53-6079-648E-F2AA-398494C10671}"/>
              </a:ext>
            </a:extLst>
          </p:cNvPr>
          <p:cNvSpPr>
            <a:spLocks noGrp="1"/>
          </p:cNvSpPr>
          <p:nvPr>
            <p:ph type="title"/>
          </p:nvPr>
        </p:nvSpPr>
        <p:spPr/>
        <p:txBody>
          <a:bodyPr/>
          <a:lstStyle/>
          <a:p>
            <a:r>
              <a:rPr lang="en-US" dirty="0"/>
              <a:t>Primary tuberculosis infection</a:t>
            </a:r>
          </a:p>
        </p:txBody>
      </p:sp>
      <p:sp>
        <p:nvSpPr>
          <p:cNvPr id="4" name="TextBox 3">
            <a:extLst>
              <a:ext uri="{FF2B5EF4-FFF2-40B4-BE49-F238E27FC236}">
                <a16:creationId xmlns:a16="http://schemas.microsoft.com/office/drawing/2014/main" id="{01008D7C-AA8B-4CA2-E177-79514794FC6C}"/>
              </a:ext>
            </a:extLst>
          </p:cNvPr>
          <p:cNvSpPr txBox="1"/>
          <p:nvPr/>
        </p:nvSpPr>
        <p:spPr>
          <a:xfrm>
            <a:off x="530956" y="3857625"/>
            <a:ext cx="3962400" cy="307777"/>
          </a:xfrm>
          <a:prstGeom prst="rect">
            <a:avLst/>
          </a:prstGeom>
          <a:noFill/>
        </p:spPr>
        <p:txBody>
          <a:bodyPr wrap="square" rtlCol="0">
            <a:spAutoFit/>
          </a:bodyPr>
          <a:lstStyle/>
          <a:p>
            <a:pPr lvl="2"/>
            <a:r>
              <a:rPr lang="en-US" sz="1400" dirty="0"/>
              <a:t>Acta </a:t>
            </a:r>
            <a:r>
              <a:rPr lang="en-US" sz="1400" dirty="0" err="1"/>
              <a:t>Tuberc</a:t>
            </a:r>
            <a:r>
              <a:rPr lang="en-US" sz="1400" dirty="0"/>
              <a:t> Scand. 1957; 33(1-2):37</a:t>
            </a:r>
          </a:p>
        </p:txBody>
      </p:sp>
      <p:sp>
        <p:nvSpPr>
          <p:cNvPr id="5" name="Content Placeholder 2">
            <a:extLst>
              <a:ext uri="{FF2B5EF4-FFF2-40B4-BE49-F238E27FC236}">
                <a16:creationId xmlns:a16="http://schemas.microsoft.com/office/drawing/2014/main" id="{BE9ED400-35D3-A15B-7301-E1ADC7BD0E2F}"/>
              </a:ext>
            </a:extLst>
          </p:cNvPr>
          <p:cNvSpPr>
            <a:spLocks noGrp="1"/>
          </p:cNvSpPr>
          <p:nvPr>
            <p:ph idx="1"/>
          </p:nvPr>
        </p:nvSpPr>
        <p:spPr>
          <a:xfrm>
            <a:off x="1096963" y="1846263"/>
            <a:ext cx="10058400" cy="4022725"/>
          </a:xfrm>
        </p:spPr>
        <p:txBody>
          <a:bodyPr>
            <a:normAutofit/>
          </a:bodyPr>
          <a:lstStyle/>
          <a:p>
            <a:r>
              <a:rPr lang="en-US" dirty="0"/>
              <a:t>Primary tb infection</a:t>
            </a:r>
          </a:p>
          <a:p>
            <a:pPr lvl="1"/>
            <a:r>
              <a:rPr lang="en-US" dirty="0"/>
              <a:t>extremes of age, immunosuppressed</a:t>
            </a:r>
          </a:p>
          <a:p>
            <a:pPr lvl="2"/>
            <a:r>
              <a:rPr lang="en-US" dirty="0"/>
              <a:t>70% fever</a:t>
            </a:r>
          </a:p>
          <a:p>
            <a:pPr lvl="2"/>
            <a:r>
              <a:rPr lang="en-US" dirty="0"/>
              <a:t>2/3 hilar adenopathy</a:t>
            </a:r>
          </a:p>
          <a:p>
            <a:pPr lvl="2"/>
            <a:r>
              <a:rPr lang="en-US" dirty="0"/>
              <a:t>1/3 pleural effusion</a:t>
            </a:r>
          </a:p>
          <a:p>
            <a:pPr lvl="2"/>
            <a:r>
              <a:rPr lang="en-US" dirty="0"/>
              <a:t>1/3 mid-lower lung infiltrate </a:t>
            </a:r>
          </a:p>
          <a:p>
            <a:pPr lvl="2"/>
            <a:endParaRPr lang="en-US" dirty="0"/>
          </a:p>
          <a:p>
            <a:endParaRPr lang="en-US" dirty="0"/>
          </a:p>
        </p:txBody>
      </p:sp>
      <p:pic>
        <p:nvPicPr>
          <p:cNvPr id="2050" name="Picture 2">
            <a:extLst>
              <a:ext uri="{FF2B5EF4-FFF2-40B4-BE49-F238E27FC236}">
                <a16:creationId xmlns:a16="http://schemas.microsoft.com/office/drawing/2014/main" id="{539DE7B9-ABAC-43D2-C82F-C852C9A932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1636" y="1846263"/>
            <a:ext cx="3686568" cy="402272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FA80C5B-AB73-9B21-48AE-F28C613C2F7B}"/>
              </a:ext>
            </a:extLst>
          </p:cNvPr>
          <p:cNvSpPr txBox="1"/>
          <p:nvPr/>
        </p:nvSpPr>
        <p:spPr>
          <a:xfrm>
            <a:off x="8516471" y="5875474"/>
            <a:ext cx="2043953" cy="369332"/>
          </a:xfrm>
          <a:prstGeom prst="rect">
            <a:avLst/>
          </a:prstGeom>
          <a:noFill/>
        </p:spPr>
        <p:txBody>
          <a:bodyPr wrap="square" rtlCol="0">
            <a:spAutoFit/>
          </a:bodyPr>
          <a:lstStyle/>
          <a:p>
            <a:r>
              <a:rPr lang="en-US" dirty="0"/>
              <a:t>Mandell</a:t>
            </a:r>
          </a:p>
        </p:txBody>
      </p:sp>
    </p:spTree>
    <p:extLst>
      <p:ext uri="{BB962C8B-B14F-4D97-AF65-F5344CB8AC3E}">
        <p14:creationId xmlns:p14="http://schemas.microsoft.com/office/powerpoint/2010/main" val="10427747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8BBC7-BF50-C84E-0E01-5C493DCD36C2}"/>
              </a:ext>
            </a:extLst>
          </p:cNvPr>
          <p:cNvSpPr>
            <a:spLocks noGrp="1"/>
          </p:cNvSpPr>
          <p:nvPr>
            <p:ph type="title"/>
          </p:nvPr>
        </p:nvSpPr>
        <p:spPr/>
        <p:txBody>
          <a:bodyPr/>
          <a:lstStyle/>
          <a:p>
            <a:r>
              <a:rPr lang="en-US" dirty="0"/>
              <a:t>Post-Primary Pulmonary tuberculosis</a:t>
            </a:r>
          </a:p>
        </p:txBody>
      </p:sp>
      <p:sp>
        <p:nvSpPr>
          <p:cNvPr id="3" name="Content Placeholder 2">
            <a:extLst>
              <a:ext uri="{FF2B5EF4-FFF2-40B4-BE49-F238E27FC236}">
                <a16:creationId xmlns:a16="http://schemas.microsoft.com/office/drawing/2014/main" id="{418FE66C-0099-60D8-97CD-0C3C4ACCD278}"/>
              </a:ext>
            </a:extLst>
          </p:cNvPr>
          <p:cNvSpPr>
            <a:spLocks noGrp="1"/>
          </p:cNvSpPr>
          <p:nvPr>
            <p:ph idx="1"/>
          </p:nvPr>
        </p:nvSpPr>
        <p:spPr/>
        <p:txBody>
          <a:bodyPr>
            <a:normAutofit/>
          </a:bodyPr>
          <a:lstStyle/>
          <a:p>
            <a:pPr marL="0" indent="0">
              <a:buNone/>
            </a:pPr>
            <a:r>
              <a:rPr lang="en-US" dirty="0"/>
              <a:t>Symptoms and Signs</a:t>
            </a:r>
          </a:p>
          <a:p>
            <a:pPr lvl="1">
              <a:buFont typeface="Courier New" panose="02070309020205020404" pitchFamily="49" charset="0"/>
              <a:buChar char="o"/>
            </a:pPr>
            <a:r>
              <a:rPr lang="en-US" dirty="0"/>
              <a:t>1/2 – 2/3 have cough, weight loss, and fatigue</a:t>
            </a:r>
          </a:p>
          <a:p>
            <a:pPr lvl="1">
              <a:buFont typeface="Courier New" panose="02070309020205020404" pitchFamily="49" charset="0"/>
              <a:buChar char="o"/>
            </a:pPr>
            <a:r>
              <a:rPr lang="en-US" dirty="0"/>
              <a:t>1/2 night sweats +/- fever</a:t>
            </a:r>
          </a:p>
          <a:p>
            <a:pPr lvl="1">
              <a:buFont typeface="Courier New" panose="02070309020205020404" pitchFamily="49" charset="0"/>
              <a:buChar char="o"/>
            </a:pPr>
            <a:r>
              <a:rPr lang="en-US" dirty="0"/>
              <a:t>1/3 chest pain/dyspnea</a:t>
            </a:r>
          </a:p>
          <a:p>
            <a:pPr lvl="1">
              <a:buFont typeface="Courier New" panose="02070309020205020404" pitchFamily="49" charset="0"/>
              <a:buChar char="o"/>
            </a:pPr>
            <a:r>
              <a:rPr lang="en-US" dirty="0"/>
              <a:t>1/4 hemoptysis</a:t>
            </a:r>
          </a:p>
          <a:p>
            <a:endParaRPr lang="en-US" dirty="0"/>
          </a:p>
          <a:p>
            <a:endParaRPr lang="en-US" dirty="0"/>
          </a:p>
          <a:p>
            <a:endParaRPr lang="en-US" dirty="0"/>
          </a:p>
        </p:txBody>
      </p:sp>
    </p:spTree>
    <p:extLst>
      <p:ext uri="{BB962C8B-B14F-4D97-AF65-F5344CB8AC3E}">
        <p14:creationId xmlns:p14="http://schemas.microsoft.com/office/powerpoint/2010/main" val="75945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273EC-8946-FF6D-E9B8-7C961F365EF7}"/>
              </a:ext>
            </a:extLst>
          </p:cNvPr>
          <p:cNvSpPr>
            <a:spLocks noGrp="1"/>
          </p:cNvSpPr>
          <p:nvPr>
            <p:ph type="title"/>
          </p:nvPr>
        </p:nvSpPr>
        <p:spPr/>
        <p:txBody>
          <a:bodyPr/>
          <a:lstStyle/>
          <a:p>
            <a:r>
              <a:rPr lang="en-US" dirty="0"/>
              <a:t>Post-Primary Pulmonary Tuberculosis</a:t>
            </a:r>
          </a:p>
        </p:txBody>
      </p:sp>
      <p:sp>
        <p:nvSpPr>
          <p:cNvPr id="3" name="Content Placeholder 2">
            <a:extLst>
              <a:ext uri="{FF2B5EF4-FFF2-40B4-BE49-F238E27FC236}">
                <a16:creationId xmlns:a16="http://schemas.microsoft.com/office/drawing/2014/main" id="{C5B73DF0-AFB8-8518-2DAA-EF743ED492BF}"/>
              </a:ext>
            </a:extLst>
          </p:cNvPr>
          <p:cNvSpPr>
            <a:spLocks noGrp="1"/>
          </p:cNvSpPr>
          <p:nvPr>
            <p:ph idx="1"/>
          </p:nvPr>
        </p:nvSpPr>
        <p:spPr>
          <a:xfrm>
            <a:off x="1097280" y="1845734"/>
            <a:ext cx="4371365" cy="4023360"/>
          </a:xfrm>
        </p:spPr>
        <p:txBody>
          <a:bodyPr>
            <a:normAutofit/>
          </a:bodyPr>
          <a:lstStyle/>
          <a:p>
            <a:pPr marL="0" indent="0">
              <a:buNone/>
            </a:pPr>
            <a:r>
              <a:rPr lang="en-US" dirty="0"/>
              <a:t>Radiographic findings</a:t>
            </a:r>
          </a:p>
          <a:p>
            <a:pPr lvl="1">
              <a:buFont typeface="Courier New" panose="02070309020205020404" pitchFamily="49" charset="0"/>
              <a:buChar char="o"/>
            </a:pPr>
            <a:r>
              <a:rPr lang="en-US" dirty="0"/>
              <a:t>Most patients with tb will have abnormalities on CXR, even in absence of respiratory symptoms</a:t>
            </a:r>
          </a:p>
          <a:p>
            <a:pPr lvl="1">
              <a:buFont typeface="Courier New" panose="02070309020205020404" pitchFamily="49" charset="0"/>
              <a:buChar char="o"/>
            </a:pPr>
            <a:r>
              <a:rPr lang="en-US" dirty="0"/>
              <a:t>70-90% involves apical and posterior segments of the upper lobes</a:t>
            </a:r>
          </a:p>
          <a:p>
            <a:pPr lvl="1">
              <a:buFont typeface="Courier New" panose="02070309020205020404" pitchFamily="49" charset="0"/>
              <a:buChar char="o"/>
            </a:pPr>
            <a:r>
              <a:rPr lang="en-US" dirty="0"/>
              <a:t>20-40% have cavities</a:t>
            </a:r>
          </a:p>
          <a:p>
            <a:pPr lvl="1">
              <a:buFont typeface="Courier New" panose="02070309020205020404" pitchFamily="49" charset="0"/>
              <a:buChar char="o"/>
            </a:pPr>
            <a:r>
              <a:rPr lang="en-US" dirty="0"/>
              <a:t>25% normal CXR</a:t>
            </a:r>
          </a:p>
          <a:p>
            <a:endParaRPr lang="en-US" dirty="0"/>
          </a:p>
        </p:txBody>
      </p:sp>
      <p:pic>
        <p:nvPicPr>
          <p:cNvPr id="1026" name="Picture 2">
            <a:extLst>
              <a:ext uri="{FF2B5EF4-FFF2-40B4-BE49-F238E27FC236}">
                <a16:creationId xmlns:a16="http://schemas.microsoft.com/office/drawing/2014/main" id="{D178B707-4227-F151-9C8C-8520B9CAA6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4409" y="1845734"/>
            <a:ext cx="3968513" cy="444029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BC6C717-38DC-33D6-B285-D0163D1D58AD}"/>
              </a:ext>
            </a:extLst>
          </p:cNvPr>
          <p:cNvSpPr txBox="1"/>
          <p:nvPr/>
        </p:nvSpPr>
        <p:spPr>
          <a:xfrm>
            <a:off x="8160554" y="6488668"/>
            <a:ext cx="1375332" cy="369332"/>
          </a:xfrm>
          <a:prstGeom prst="rect">
            <a:avLst/>
          </a:prstGeom>
          <a:noFill/>
        </p:spPr>
        <p:txBody>
          <a:bodyPr wrap="square" rtlCol="0">
            <a:spAutoFit/>
          </a:bodyPr>
          <a:lstStyle/>
          <a:p>
            <a:r>
              <a:rPr lang="en-US" dirty="0"/>
              <a:t>Mandell</a:t>
            </a:r>
          </a:p>
        </p:txBody>
      </p:sp>
    </p:spTree>
    <p:extLst>
      <p:ext uri="{BB962C8B-B14F-4D97-AF65-F5344CB8AC3E}">
        <p14:creationId xmlns:p14="http://schemas.microsoft.com/office/powerpoint/2010/main" val="1937097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41780-F2F7-D011-A84E-37ED857A8DB1}"/>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4E681276-D1AA-6734-9EBE-5AD887E6918E}"/>
              </a:ext>
            </a:extLst>
          </p:cNvPr>
          <p:cNvSpPr>
            <a:spLocks noGrp="1"/>
          </p:cNvSpPr>
          <p:nvPr>
            <p:ph idx="1"/>
          </p:nvPr>
        </p:nvSpPr>
        <p:spPr/>
        <p:txBody>
          <a:bodyPr>
            <a:normAutofit/>
          </a:bodyPr>
          <a:lstStyle/>
          <a:p>
            <a:r>
              <a:rPr lang="en-US" dirty="0"/>
              <a:t>1. Differentiate between tuberculosis infection and disease </a:t>
            </a:r>
          </a:p>
          <a:p>
            <a:r>
              <a:rPr lang="en-US" dirty="0"/>
              <a:t>2. Identify the most significant risk factors for converting from latent to active tuberculosis</a:t>
            </a:r>
          </a:p>
          <a:p>
            <a:r>
              <a:rPr lang="en-US" dirty="0"/>
              <a:t>3. Describe the most common clinical manifestations for TB disease in an adult in the US</a:t>
            </a:r>
          </a:p>
          <a:p>
            <a:r>
              <a:rPr lang="en-US" dirty="0"/>
              <a:t>4. Compare and contrast the different laboratory tests for tuberculosis infection and disease</a:t>
            </a:r>
          </a:p>
          <a:p>
            <a:r>
              <a:rPr lang="en-US" dirty="0"/>
              <a:t>5. Compare and contrast NMT (MAC) with TB </a:t>
            </a:r>
          </a:p>
          <a:p>
            <a:r>
              <a:rPr lang="en-US" dirty="0"/>
              <a:t>6. List a typical treatment course for LTBI and active pulmonary tuberculosis </a:t>
            </a:r>
          </a:p>
          <a:p>
            <a:r>
              <a:rPr lang="en-US" dirty="0"/>
              <a:t>7. Examine other aspects of management – isolation, drug resistance and adverse drug effects</a:t>
            </a:r>
          </a:p>
          <a:p>
            <a:pPr marL="0" indent="0">
              <a:buNone/>
            </a:pPr>
            <a:endParaRPr lang="en-US" dirty="0"/>
          </a:p>
        </p:txBody>
      </p:sp>
    </p:spTree>
    <p:extLst>
      <p:ext uri="{BB962C8B-B14F-4D97-AF65-F5344CB8AC3E}">
        <p14:creationId xmlns:p14="http://schemas.microsoft.com/office/powerpoint/2010/main" val="42298352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C825C-AB31-2199-FE9B-6FD9A3A0A4F8}"/>
              </a:ext>
            </a:extLst>
          </p:cNvPr>
          <p:cNvSpPr>
            <a:spLocks noGrp="1"/>
          </p:cNvSpPr>
          <p:nvPr>
            <p:ph type="title"/>
          </p:nvPr>
        </p:nvSpPr>
        <p:spPr/>
        <p:txBody>
          <a:bodyPr/>
          <a:lstStyle/>
          <a:p>
            <a:r>
              <a:rPr lang="en-US" dirty="0"/>
              <a:t>Extrapulmonary TB</a:t>
            </a:r>
          </a:p>
        </p:txBody>
      </p:sp>
      <p:sp>
        <p:nvSpPr>
          <p:cNvPr id="3" name="Content Placeholder 2">
            <a:extLst>
              <a:ext uri="{FF2B5EF4-FFF2-40B4-BE49-F238E27FC236}">
                <a16:creationId xmlns:a16="http://schemas.microsoft.com/office/drawing/2014/main" id="{10A3FE61-A68A-00E5-F257-CEF5D78BB002}"/>
              </a:ext>
            </a:extLst>
          </p:cNvPr>
          <p:cNvSpPr>
            <a:spLocks noGrp="1"/>
          </p:cNvSpPr>
          <p:nvPr>
            <p:ph idx="1"/>
          </p:nvPr>
        </p:nvSpPr>
        <p:spPr>
          <a:xfrm>
            <a:off x="1097280" y="1917452"/>
            <a:ext cx="3218688" cy="4023360"/>
          </a:xfrm>
        </p:spPr>
        <p:txBody>
          <a:bodyPr>
            <a:normAutofit lnSpcReduction="10000"/>
          </a:bodyPr>
          <a:lstStyle/>
          <a:p>
            <a:r>
              <a:rPr lang="en-US" dirty="0"/>
              <a:t>Pulmonary TB accounts for 85% of reported TB cases worldwide</a:t>
            </a:r>
          </a:p>
          <a:p>
            <a:r>
              <a:rPr lang="en-US" dirty="0"/>
              <a:t>In US, ~30% of patients with TB have extrapulmonary disease, frequently concomitant pulmonary tb</a:t>
            </a:r>
          </a:p>
          <a:p>
            <a:pPr marL="0" indent="0">
              <a:buNone/>
            </a:pPr>
            <a:r>
              <a:rPr lang="en-US" dirty="0"/>
              <a:t>More common with AIDS</a:t>
            </a:r>
          </a:p>
          <a:p>
            <a:pPr marL="0" indent="0">
              <a:buNone/>
            </a:pPr>
            <a:r>
              <a:rPr lang="en-US" dirty="0"/>
              <a:t>“Miliary” tb was originally a pathologic then radiographic description, now describes any progressive disseminated hematogenous TB</a:t>
            </a:r>
          </a:p>
        </p:txBody>
      </p:sp>
      <p:sp>
        <p:nvSpPr>
          <p:cNvPr id="4" name="TextBox 3">
            <a:extLst>
              <a:ext uri="{FF2B5EF4-FFF2-40B4-BE49-F238E27FC236}">
                <a16:creationId xmlns:a16="http://schemas.microsoft.com/office/drawing/2014/main" id="{59EE0F0B-CBA8-E27A-CF20-4225B6EB8687}"/>
              </a:ext>
            </a:extLst>
          </p:cNvPr>
          <p:cNvSpPr txBox="1"/>
          <p:nvPr/>
        </p:nvSpPr>
        <p:spPr>
          <a:xfrm>
            <a:off x="5859415" y="6429375"/>
            <a:ext cx="5934075" cy="369332"/>
          </a:xfrm>
          <a:prstGeom prst="rect">
            <a:avLst/>
          </a:prstGeom>
          <a:noFill/>
        </p:spPr>
        <p:txBody>
          <a:bodyPr wrap="square" rtlCol="0">
            <a:spAutoFit/>
          </a:bodyPr>
          <a:lstStyle/>
          <a:p>
            <a:r>
              <a:rPr lang="en-US" dirty="0" err="1"/>
              <a:t>Rolo</a:t>
            </a:r>
            <a:r>
              <a:rPr lang="en-US" dirty="0"/>
              <a:t> et al. J Clin </a:t>
            </a:r>
            <a:r>
              <a:rPr lang="en-US" dirty="0" err="1"/>
              <a:t>Tuberc</a:t>
            </a:r>
            <a:r>
              <a:rPr lang="en-US" dirty="0"/>
              <a:t> Other </a:t>
            </a:r>
            <a:r>
              <a:rPr lang="en-US" dirty="0" err="1"/>
              <a:t>Mycobact</a:t>
            </a:r>
            <a:r>
              <a:rPr lang="en-US" dirty="0"/>
              <a:t> Dis 2023</a:t>
            </a:r>
          </a:p>
        </p:txBody>
      </p:sp>
      <p:pic>
        <p:nvPicPr>
          <p:cNvPr id="2050" name="Picture 2" descr="Table 19 | Reported TB in the US 2022 | Data &amp; Statistics | TB | CDC">
            <a:extLst>
              <a:ext uri="{FF2B5EF4-FFF2-40B4-BE49-F238E27FC236}">
                <a16:creationId xmlns:a16="http://schemas.microsoft.com/office/drawing/2014/main" id="{2DB6A7CF-FD03-89B7-A0D5-98B59F1CEB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9048" y="1917452"/>
            <a:ext cx="7152640" cy="4023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58294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D00DB-C003-5C8C-E37B-6EF770F2584C}"/>
              </a:ext>
            </a:extLst>
          </p:cNvPr>
          <p:cNvSpPr>
            <a:spLocks noGrp="1"/>
          </p:cNvSpPr>
          <p:nvPr>
            <p:ph type="title"/>
          </p:nvPr>
        </p:nvSpPr>
        <p:spPr/>
        <p:txBody>
          <a:bodyPr/>
          <a:lstStyle/>
          <a:p>
            <a:r>
              <a:rPr lang="en-US" dirty="0"/>
              <a:t>Extrapulmonary TB – clinical features</a:t>
            </a:r>
          </a:p>
        </p:txBody>
      </p:sp>
      <p:graphicFrame>
        <p:nvGraphicFramePr>
          <p:cNvPr id="4" name="Table 4">
            <a:extLst>
              <a:ext uri="{FF2B5EF4-FFF2-40B4-BE49-F238E27FC236}">
                <a16:creationId xmlns:a16="http://schemas.microsoft.com/office/drawing/2014/main" id="{8223A41D-A384-837D-74AC-D30B8FA5D2E5}"/>
              </a:ext>
            </a:extLst>
          </p:cNvPr>
          <p:cNvGraphicFramePr>
            <a:graphicFrameLocks noGrp="1"/>
          </p:cNvGraphicFramePr>
          <p:nvPr>
            <p:extLst>
              <p:ext uri="{D42A27DB-BD31-4B8C-83A1-F6EECF244321}">
                <p14:modId xmlns:p14="http://schemas.microsoft.com/office/powerpoint/2010/main" val="1074847110"/>
              </p:ext>
            </p:extLst>
          </p:nvPr>
        </p:nvGraphicFramePr>
        <p:xfrm>
          <a:off x="883291" y="2062628"/>
          <a:ext cx="6841505" cy="3979583"/>
        </p:xfrm>
        <a:graphic>
          <a:graphicData uri="http://schemas.openxmlformats.org/drawingml/2006/table">
            <a:tbl>
              <a:tblPr firstRow="1" bandRow="1">
                <a:tableStyleId>{5C22544A-7EE6-4342-B048-85BDC9FD1C3A}</a:tableStyleId>
              </a:tblPr>
              <a:tblGrid>
                <a:gridCol w="1572768">
                  <a:extLst>
                    <a:ext uri="{9D8B030D-6E8A-4147-A177-3AD203B41FA5}">
                      <a16:colId xmlns:a16="http://schemas.microsoft.com/office/drawing/2014/main" val="4117876205"/>
                    </a:ext>
                  </a:extLst>
                </a:gridCol>
                <a:gridCol w="5268737">
                  <a:extLst>
                    <a:ext uri="{9D8B030D-6E8A-4147-A177-3AD203B41FA5}">
                      <a16:colId xmlns:a16="http://schemas.microsoft.com/office/drawing/2014/main" val="3099798846"/>
                    </a:ext>
                  </a:extLst>
                </a:gridCol>
              </a:tblGrid>
              <a:tr h="694999">
                <a:tc>
                  <a:txBody>
                    <a:bodyPr/>
                    <a:lstStyle/>
                    <a:p>
                      <a:r>
                        <a:rPr lang="en-US" dirty="0"/>
                        <a:t>Location</a:t>
                      </a:r>
                    </a:p>
                  </a:txBody>
                  <a:tcPr/>
                </a:tc>
                <a:tc>
                  <a:txBody>
                    <a:bodyPr/>
                    <a:lstStyle/>
                    <a:p>
                      <a:r>
                        <a:rPr lang="en-US" dirty="0"/>
                        <a:t>Notes</a:t>
                      </a:r>
                    </a:p>
                  </a:txBody>
                  <a:tcPr/>
                </a:tc>
                <a:extLst>
                  <a:ext uri="{0D108BD9-81ED-4DB2-BD59-A6C34878D82A}">
                    <a16:rowId xmlns:a16="http://schemas.microsoft.com/office/drawing/2014/main" val="2628594133"/>
                  </a:ext>
                </a:extLst>
              </a:tr>
              <a:tr h="694999">
                <a:tc>
                  <a:txBody>
                    <a:bodyPr/>
                    <a:lstStyle/>
                    <a:p>
                      <a:r>
                        <a:rPr lang="en-US" dirty="0"/>
                        <a:t>Lymphadenitis</a:t>
                      </a:r>
                    </a:p>
                  </a:txBody>
                  <a:tcPr/>
                </a:tc>
                <a:tc>
                  <a:txBody>
                    <a:bodyPr/>
                    <a:lstStyle/>
                    <a:p>
                      <a:r>
                        <a:rPr lang="en-US" dirty="0"/>
                        <a:t>Isolated, chronic nontender LAD, </a:t>
                      </a:r>
                      <a:r>
                        <a:rPr lang="en-US" b="1" dirty="0"/>
                        <a:t>cervical</a:t>
                      </a:r>
                      <a:r>
                        <a:rPr lang="en-US" dirty="0"/>
                        <a:t> in 63-77% of cases</a:t>
                      </a:r>
                    </a:p>
                  </a:txBody>
                  <a:tcPr/>
                </a:tc>
                <a:extLst>
                  <a:ext uri="{0D108BD9-81ED-4DB2-BD59-A6C34878D82A}">
                    <a16:rowId xmlns:a16="http://schemas.microsoft.com/office/drawing/2014/main" val="1529569168"/>
                  </a:ext>
                </a:extLst>
              </a:tr>
              <a:tr h="1199587">
                <a:tc>
                  <a:txBody>
                    <a:bodyPr/>
                    <a:lstStyle/>
                    <a:p>
                      <a:r>
                        <a:rPr lang="en-US" dirty="0"/>
                        <a:t>Pleurisy</a:t>
                      </a:r>
                    </a:p>
                  </a:txBody>
                  <a:tcPr/>
                </a:tc>
                <a:tc>
                  <a:txBody>
                    <a:bodyPr/>
                    <a:lstStyle/>
                    <a:p>
                      <a:r>
                        <a:rPr lang="en-US" dirty="0"/>
                        <a:t>Acute fever, cough and pleuritic chest pain; effusions unilateral +/- parenchymal disease, typically </a:t>
                      </a:r>
                      <a:r>
                        <a:rPr lang="en-US" b="1" dirty="0"/>
                        <a:t>lymphocytic</a:t>
                      </a:r>
                    </a:p>
                  </a:txBody>
                  <a:tcPr/>
                </a:tc>
                <a:extLst>
                  <a:ext uri="{0D108BD9-81ED-4DB2-BD59-A6C34878D82A}">
                    <a16:rowId xmlns:a16="http://schemas.microsoft.com/office/drawing/2014/main" val="456600499"/>
                  </a:ext>
                </a:extLst>
              </a:tr>
              <a:tr h="694999">
                <a:tc>
                  <a:txBody>
                    <a:bodyPr/>
                    <a:lstStyle/>
                    <a:p>
                      <a:r>
                        <a:rPr lang="en-US" dirty="0"/>
                        <a:t>Bone/joint</a:t>
                      </a:r>
                    </a:p>
                  </a:txBody>
                  <a:tcPr/>
                </a:tc>
                <a:tc>
                  <a:txBody>
                    <a:bodyPr/>
                    <a:lstStyle/>
                    <a:p>
                      <a:r>
                        <a:rPr lang="en-US" dirty="0"/>
                        <a:t>Spondylitis (Potts disease) is the most common, Lower </a:t>
                      </a:r>
                      <a:r>
                        <a:rPr lang="en-US" b="1" dirty="0"/>
                        <a:t>T</a:t>
                      </a:r>
                      <a:r>
                        <a:rPr lang="en-US" dirty="0"/>
                        <a:t>/upper L spine, </a:t>
                      </a:r>
                      <a:r>
                        <a:rPr lang="en-US" b="1" dirty="0"/>
                        <a:t>anterior</a:t>
                      </a:r>
                      <a:r>
                        <a:rPr lang="en-US" dirty="0"/>
                        <a:t> and “</a:t>
                      </a:r>
                      <a:r>
                        <a:rPr lang="en-US" b="1" dirty="0"/>
                        <a:t>disc sparing</a:t>
                      </a:r>
                      <a:r>
                        <a:rPr lang="en-US" dirty="0"/>
                        <a:t>”</a:t>
                      </a:r>
                    </a:p>
                  </a:txBody>
                  <a:tcPr/>
                </a:tc>
                <a:extLst>
                  <a:ext uri="{0D108BD9-81ED-4DB2-BD59-A6C34878D82A}">
                    <a16:rowId xmlns:a16="http://schemas.microsoft.com/office/drawing/2014/main" val="2763223917"/>
                  </a:ext>
                </a:extLst>
              </a:tr>
              <a:tr h="694999">
                <a:tc>
                  <a:txBody>
                    <a:bodyPr/>
                    <a:lstStyle/>
                    <a:p>
                      <a:r>
                        <a:rPr lang="en-US" dirty="0"/>
                        <a:t>CNS</a:t>
                      </a:r>
                    </a:p>
                  </a:txBody>
                  <a:tcPr/>
                </a:tc>
                <a:tc>
                  <a:txBody>
                    <a:bodyPr/>
                    <a:lstStyle/>
                    <a:p>
                      <a:r>
                        <a:rPr lang="en-US" dirty="0"/>
                        <a:t>Meningitis most common form in US, subacute presentation, + palsies, CSF is </a:t>
                      </a:r>
                      <a:r>
                        <a:rPr lang="en-US" b="1" dirty="0"/>
                        <a:t>lymphocytic, -&gt; treat!</a:t>
                      </a:r>
                    </a:p>
                  </a:txBody>
                  <a:tcPr/>
                </a:tc>
                <a:extLst>
                  <a:ext uri="{0D108BD9-81ED-4DB2-BD59-A6C34878D82A}">
                    <a16:rowId xmlns:a16="http://schemas.microsoft.com/office/drawing/2014/main" val="1939831331"/>
                  </a:ext>
                </a:extLst>
              </a:tr>
            </a:tbl>
          </a:graphicData>
        </a:graphic>
      </p:graphicFrame>
      <p:pic>
        <p:nvPicPr>
          <p:cNvPr id="5122" name="Picture 2" descr="Image">
            <a:extLst>
              <a:ext uri="{FF2B5EF4-FFF2-40B4-BE49-F238E27FC236}">
                <a16:creationId xmlns:a16="http://schemas.microsoft.com/office/drawing/2014/main" id="{D9CC55D9-8696-D778-9470-E2603CEE52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7957" y="2062628"/>
            <a:ext cx="3728836" cy="3979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61447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84D6B-2514-7A53-08C6-B6CA6573EF00}"/>
              </a:ext>
            </a:extLst>
          </p:cNvPr>
          <p:cNvSpPr>
            <a:spLocks noGrp="1"/>
          </p:cNvSpPr>
          <p:nvPr>
            <p:ph type="title"/>
          </p:nvPr>
        </p:nvSpPr>
        <p:spPr>
          <a:xfrm>
            <a:off x="452582" y="249657"/>
            <a:ext cx="11286836" cy="1450757"/>
          </a:xfrm>
        </p:spPr>
        <p:txBody>
          <a:bodyPr/>
          <a:lstStyle/>
          <a:p>
            <a:r>
              <a:rPr lang="en-US" dirty="0"/>
              <a:t>Laboratory testing available for pulmonary tb</a:t>
            </a:r>
          </a:p>
        </p:txBody>
      </p:sp>
      <p:pic>
        <p:nvPicPr>
          <p:cNvPr id="5" name="Picture 4" descr="Timeline">
            <a:extLst>
              <a:ext uri="{FF2B5EF4-FFF2-40B4-BE49-F238E27FC236}">
                <a16:creationId xmlns:a16="http://schemas.microsoft.com/office/drawing/2014/main" id="{E6D0F99A-7673-1551-0A33-3DAA374D4F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3744" y="2136187"/>
            <a:ext cx="6225309" cy="4038515"/>
          </a:xfrm>
          <a:prstGeom prst="rect">
            <a:avLst/>
          </a:prstGeom>
        </p:spPr>
      </p:pic>
      <p:sp>
        <p:nvSpPr>
          <p:cNvPr id="6" name="TextBox 5">
            <a:extLst>
              <a:ext uri="{FF2B5EF4-FFF2-40B4-BE49-F238E27FC236}">
                <a16:creationId xmlns:a16="http://schemas.microsoft.com/office/drawing/2014/main" id="{D8BB6CF6-4281-ED09-DB92-1917695206F1}"/>
              </a:ext>
            </a:extLst>
          </p:cNvPr>
          <p:cNvSpPr txBox="1"/>
          <p:nvPr/>
        </p:nvSpPr>
        <p:spPr>
          <a:xfrm>
            <a:off x="566096" y="2136187"/>
            <a:ext cx="3987616" cy="923330"/>
          </a:xfrm>
          <a:prstGeom prst="rect">
            <a:avLst/>
          </a:prstGeom>
          <a:noFill/>
        </p:spPr>
        <p:txBody>
          <a:bodyPr wrap="square" rtlCol="0">
            <a:spAutoFit/>
          </a:bodyPr>
          <a:lstStyle/>
          <a:p>
            <a:pPr marL="285750" indent="-285750">
              <a:buFont typeface="Arial" panose="020B0604020202020204" pitchFamily="34" charset="0"/>
              <a:buChar char="•"/>
            </a:pPr>
            <a:r>
              <a:rPr lang="en-US" dirty="0"/>
              <a:t>AFB smear</a:t>
            </a:r>
          </a:p>
          <a:p>
            <a:pPr marL="285750" indent="-285750">
              <a:buFont typeface="Arial" panose="020B0604020202020204" pitchFamily="34" charset="0"/>
              <a:buChar char="•"/>
            </a:pPr>
            <a:r>
              <a:rPr lang="en-US" dirty="0"/>
              <a:t>NAAT = nucleic acid amplification test</a:t>
            </a:r>
          </a:p>
          <a:p>
            <a:pPr marL="285750" indent="-285750">
              <a:buFont typeface="Arial" panose="020B0604020202020204" pitchFamily="34" charset="0"/>
              <a:buChar char="•"/>
            </a:pPr>
            <a:r>
              <a:rPr lang="en-US" dirty="0"/>
              <a:t>AFB culture</a:t>
            </a:r>
          </a:p>
        </p:txBody>
      </p:sp>
      <p:sp>
        <p:nvSpPr>
          <p:cNvPr id="7" name="TextBox 6">
            <a:extLst>
              <a:ext uri="{FF2B5EF4-FFF2-40B4-BE49-F238E27FC236}">
                <a16:creationId xmlns:a16="http://schemas.microsoft.com/office/drawing/2014/main" id="{471DAE23-15A7-51FA-51FC-7C363F2CE677}"/>
              </a:ext>
            </a:extLst>
          </p:cNvPr>
          <p:cNvSpPr txBox="1"/>
          <p:nvPr/>
        </p:nvSpPr>
        <p:spPr>
          <a:xfrm>
            <a:off x="2461260" y="6423677"/>
            <a:ext cx="7269480" cy="369332"/>
          </a:xfrm>
          <a:prstGeom prst="rect">
            <a:avLst/>
          </a:prstGeom>
          <a:noFill/>
        </p:spPr>
        <p:txBody>
          <a:bodyPr wrap="square" rtlCol="0">
            <a:spAutoFit/>
          </a:bodyPr>
          <a:lstStyle/>
          <a:p>
            <a:r>
              <a:rPr lang="en-US" dirty="0"/>
              <a:t>Heartland National TB Center “A Clinician’s Guide to the TB Laboratory”</a:t>
            </a:r>
          </a:p>
        </p:txBody>
      </p:sp>
    </p:spTree>
    <p:extLst>
      <p:ext uri="{BB962C8B-B14F-4D97-AF65-F5344CB8AC3E}">
        <p14:creationId xmlns:p14="http://schemas.microsoft.com/office/powerpoint/2010/main" val="2590558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EA5AF-A407-8F9A-A9C2-D972A4593593}"/>
              </a:ext>
            </a:extLst>
          </p:cNvPr>
          <p:cNvSpPr>
            <a:spLocks noGrp="1"/>
          </p:cNvSpPr>
          <p:nvPr>
            <p:ph type="title"/>
          </p:nvPr>
        </p:nvSpPr>
        <p:spPr/>
        <p:txBody>
          <a:bodyPr/>
          <a:lstStyle/>
          <a:p>
            <a:r>
              <a:rPr lang="en-US" dirty="0"/>
              <a:t>NAAT details </a:t>
            </a:r>
          </a:p>
        </p:txBody>
      </p:sp>
      <p:sp>
        <p:nvSpPr>
          <p:cNvPr id="3" name="Content Placeholder 2">
            <a:extLst>
              <a:ext uri="{FF2B5EF4-FFF2-40B4-BE49-F238E27FC236}">
                <a16:creationId xmlns:a16="http://schemas.microsoft.com/office/drawing/2014/main" id="{7B7933D5-97CC-BB68-8617-8D57A19C73A0}"/>
              </a:ext>
            </a:extLst>
          </p:cNvPr>
          <p:cNvSpPr>
            <a:spLocks noGrp="1"/>
          </p:cNvSpPr>
          <p:nvPr>
            <p:ph idx="1"/>
          </p:nvPr>
        </p:nvSpPr>
        <p:spPr/>
        <p:txBody>
          <a:bodyPr/>
          <a:lstStyle/>
          <a:p>
            <a:r>
              <a:rPr lang="en-US" dirty="0"/>
              <a:t>2020 WHO updated guidelines: tb NAAT tests have replaced smears as initial tests for pulmonary and CNS TB</a:t>
            </a:r>
          </a:p>
          <a:p>
            <a:r>
              <a:rPr lang="en-US" dirty="0"/>
              <a:t>Cepheid </a:t>
            </a:r>
            <a:r>
              <a:rPr lang="en-US" dirty="0" err="1"/>
              <a:t>Xpert</a:t>
            </a:r>
            <a:r>
              <a:rPr lang="en-US" dirty="0"/>
              <a:t> MTB/</a:t>
            </a:r>
            <a:r>
              <a:rPr lang="en-US" dirty="0" err="1"/>
              <a:t>rif</a:t>
            </a:r>
            <a:r>
              <a:rPr lang="en-US" dirty="0"/>
              <a:t> is FDA approved and available</a:t>
            </a:r>
          </a:p>
          <a:p>
            <a:endParaRPr lang="en-US" dirty="0"/>
          </a:p>
        </p:txBody>
      </p:sp>
      <p:graphicFrame>
        <p:nvGraphicFramePr>
          <p:cNvPr id="4" name="Table 4">
            <a:extLst>
              <a:ext uri="{FF2B5EF4-FFF2-40B4-BE49-F238E27FC236}">
                <a16:creationId xmlns:a16="http://schemas.microsoft.com/office/drawing/2014/main" id="{8A369901-C4EE-9574-827B-EE1274C33933}"/>
              </a:ext>
            </a:extLst>
          </p:cNvPr>
          <p:cNvGraphicFramePr>
            <a:graphicFrameLocks noGrp="1"/>
          </p:cNvGraphicFramePr>
          <p:nvPr>
            <p:extLst>
              <p:ext uri="{D42A27DB-BD31-4B8C-83A1-F6EECF244321}">
                <p14:modId xmlns:p14="http://schemas.microsoft.com/office/powerpoint/2010/main" val="3882977444"/>
              </p:ext>
            </p:extLst>
          </p:nvPr>
        </p:nvGraphicFramePr>
        <p:xfrm>
          <a:off x="2032000" y="3010748"/>
          <a:ext cx="8127999" cy="296672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546903111"/>
                    </a:ext>
                  </a:extLst>
                </a:gridCol>
                <a:gridCol w="2709333">
                  <a:extLst>
                    <a:ext uri="{9D8B030D-6E8A-4147-A177-3AD203B41FA5}">
                      <a16:colId xmlns:a16="http://schemas.microsoft.com/office/drawing/2014/main" val="1877269701"/>
                    </a:ext>
                  </a:extLst>
                </a:gridCol>
                <a:gridCol w="2709333">
                  <a:extLst>
                    <a:ext uri="{9D8B030D-6E8A-4147-A177-3AD203B41FA5}">
                      <a16:colId xmlns:a16="http://schemas.microsoft.com/office/drawing/2014/main" val="1357321134"/>
                    </a:ext>
                  </a:extLst>
                </a:gridCol>
              </a:tblGrid>
              <a:tr h="370840">
                <a:tc>
                  <a:txBody>
                    <a:bodyPr/>
                    <a:lstStyle/>
                    <a:p>
                      <a:r>
                        <a:rPr lang="en-US" dirty="0"/>
                        <a:t>Source</a:t>
                      </a:r>
                    </a:p>
                  </a:txBody>
                  <a:tcPr/>
                </a:tc>
                <a:tc>
                  <a:txBody>
                    <a:bodyPr/>
                    <a:lstStyle/>
                    <a:p>
                      <a:r>
                        <a:rPr lang="en-US" dirty="0"/>
                        <a:t>Sensitivity</a:t>
                      </a:r>
                    </a:p>
                  </a:txBody>
                  <a:tcPr/>
                </a:tc>
                <a:tc>
                  <a:txBody>
                    <a:bodyPr/>
                    <a:lstStyle/>
                    <a:p>
                      <a:r>
                        <a:rPr lang="en-US" dirty="0"/>
                        <a:t>Specificity</a:t>
                      </a:r>
                    </a:p>
                  </a:txBody>
                  <a:tcPr/>
                </a:tc>
                <a:extLst>
                  <a:ext uri="{0D108BD9-81ED-4DB2-BD59-A6C34878D82A}">
                    <a16:rowId xmlns:a16="http://schemas.microsoft.com/office/drawing/2014/main" val="2614991807"/>
                  </a:ext>
                </a:extLst>
              </a:tr>
              <a:tr h="370840">
                <a:tc>
                  <a:txBody>
                    <a:bodyPr/>
                    <a:lstStyle/>
                    <a:p>
                      <a:r>
                        <a:rPr lang="en-US" dirty="0"/>
                        <a:t>Sputum</a:t>
                      </a:r>
                    </a:p>
                  </a:txBody>
                  <a:tcPr/>
                </a:tc>
                <a:tc>
                  <a:txBody>
                    <a:bodyPr/>
                    <a:lstStyle/>
                    <a:p>
                      <a:r>
                        <a:rPr lang="en-US" dirty="0"/>
                        <a:t>85% (81% for HIV)</a:t>
                      </a:r>
                    </a:p>
                  </a:txBody>
                  <a:tcPr/>
                </a:tc>
                <a:tc>
                  <a:txBody>
                    <a:bodyPr/>
                    <a:lstStyle/>
                    <a:p>
                      <a:r>
                        <a:rPr lang="en-US" dirty="0"/>
                        <a:t>97-98%</a:t>
                      </a:r>
                    </a:p>
                  </a:txBody>
                  <a:tcPr/>
                </a:tc>
                <a:extLst>
                  <a:ext uri="{0D108BD9-81ED-4DB2-BD59-A6C34878D82A}">
                    <a16:rowId xmlns:a16="http://schemas.microsoft.com/office/drawing/2014/main" val="2094959196"/>
                  </a:ext>
                </a:extLst>
              </a:tr>
              <a:tr h="370840">
                <a:tc>
                  <a:txBody>
                    <a:bodyPr/>
                    <a:lstStyle/>
                    <a:p>
                      <a:r>
                        <a:rPr lang="en-US" dirty="0"/>
                        <a:t>Pleural Fluid</a:t>
                      </a:r>
                    </a:p>
                  </a:txBody>
                  <a:tcPr/>
                </a:tc>
                <a:tc>
                  <a:txBody>
                    <a:bodyPr/>
                    <a:lstStyle/>
                    <a:p>
                      <a:r>
                        <a:rPr lang="en-US" b="1" dirty="0"/>
                        <a:t>38-61%</a:t>
                      </a:r>
                    </a:p>
                  </a:txBody>
                  <a:tcPr/>
                </a:tc>
                <a:tc>
                  <a:txBody>
                    <a:bodyPr/>
                    <a:lstStyle/>
                    <a:p>
                      <a:r>
                        <a:rPr lang="en-US" dirty="0"/>
                        <a:t>96-99%</a:t>
                      </a:r>
                    </a:p>
                  </a:txBody>
                  <a:tcPr/>
                </a:tc>
                <a:extLst>
                  <a:ext uri="{0D108BD9-81ED-4DB2-BD59-A6C34878D82A}">
                    <a16:rowId xmlns:a16="http://schemas.microsoft.com/office/drawing/2014/main" val="2303696363"/>
                  </a:ext>
                </a:extLst>
              </a:tr>
              <a:tr h="370840">
                <a:tc>
                  <a:txBody>
                    <a:bodyPr/>
                    <a:lstStyle/>
                    <a:p>
                      <a:r>
                        <a:rPr lang="en-US" dirty="0"/>
                        <a:t>CSF</a:t>
                      </a:r>
                    </a:p>
                  </a:txBody>
                  <a:tcPr/>
                </a:tc>
                <a:tc>
                  <a:txBody>
                    <a:bodyPr/>
                    <a:lstStyle/>
                    <a:p>
                      <a:r>
                        <a:rPr lang="en-US" dirty="0"/>
                        <a:t>87%</a:t>
                      </a:r>
                    </a:p>
                  </a:txBody>
                  <a:tcPr/>
                </a:tc>
                <a:tc>
                  <a:txBody>
                    <a:bodyPr/>
                    <a:lstStyle/>
                    <a:p>
                      <a:r>
                        <a:rPr lang="en-US" dirty="0"/>
                        <a:t>88%</a:t>
                      </a:r>
                    </a:p>
                  </a:txBody>
                  <a:tcPr/>
                </a:tc>
                <a:extLst>
                  <a:ext uri="{0D108BD9-81ED-4DB2-BD59-A6C34878D82A}">
                    <a16:rowId xmlns:a16="http://schemas.microsoft.com/office/drawing/2014/main" val="1658002862"/>
                  </a:ext>
                </a:extLst>
              </a:tr>
              <a:tr h="370840">
                <a:tc>
                  <a:txBody>
                    <a:bodyPr/>
                    <a:lstStyle/>
                    <a:p>
                      <a:r>
                        <a:rPr lang="en-US" dirty="0"/>
                        <a:t>Synovial Fluid</a:t>
                      </a:r>
                    </a:p>
                  </a:txBody>
                  <a:tcPr/>
                </a:tc>
                <a:tc>
                  <a:txBody>
                    <a:bodyPr/>
                    <a:lstStyle/>
                    <a:p>
                      <a:r>
                        <a:rPr lang="en-US" dirty="0"/>
                        <a:t>96%</a:t>
                      </a:r>
                    </a:p>
                  </a:txBody>
                  <a:tcPr/>
                </a:tc>
                <a:tc>
                  <a:txBody>
                    <a:bodyPr/>
                    <a:lstStyle/>
                    <a:p>
                      <a:r>
                        <a:rPr lang="en-US" dirty="0"/>
                        <a:t>97%</a:t>
                      </a:r>
                    </a:p>
                  </a:txBody>
                  <a:tcPr/>
                </a:tc>
                <a:extLst>
                  <a:ext uri="{0D108BD9-81ED-4DB2-BD59-A6C34878D82A}">
                    <a16:rowId xmlns:a16="http://schemas.microsoft.com/office/drawing/2014/main" val="3265347978"/>
                  </a:ext>
                </a:extLst>
              </a:tr>
              <a:tr h="370840">
                <a:tc>
                  <a:txBody>
                    <a:bodyPr/>
                    <a:lstStyle/>
                    <a:p>
                      <a:r>
                        <a:rPr lang="en-US" dirty="0"/>
                        <a:t>Lymph node aspirate</a:t>
                      </a:r>
                    </a:p>
                  </a:txBody>
                  <a:tcPr/>
                </a:tc>
                <a:tc>
                  <a:txBody>
                    <a:bodyPr/>
                    <a:lstStyle/>
                    <a:p>
                      <a:r>
                        <a:rPr lang="en-US" dirty="0"/>
                        <a:t>70%</a:t>
                      </a:r>
                    </a:p>
                  </a:txBody>
                  <a:tcPr/>
                </a:tc>
                <a:tc>
                  <a:txBody>
                    <a:bodyPr/>
                    <a:lstStyle/>
                    <a:p>
                      <a:r>
                        <a:rPr lang="en-US" dirty="0"/>
                        <a:t>78%</a:t>
                      </a:r>
                    </a:p>
                  </a:txBody>
                  <a:tcPr/>
                </a:tc>
                <a:extLst>
                  <a:ext uri="{0D108BD9-81ED-4DB2-BD59-A6C34878D82A}">
                    <a16:rowId xmlns:a16="http://schemas.microsoft.com/office/drawing/2014/main" val="2242220490"/>
                  </a:ext>
                </a:extLst>
              </a:tr>
              <a:tr h="370840">
                <a:tc>
                  <a:txBody>
                    <a:bodyPr/>
                    <a:lstStyle/>
                    <a:p>
                      <a:r>
                        <a:rPr lang="en-US" dirty="0"/>
                        <a:t>Lymph node biopsy</a:t>
                      </a:r>
                    </a:p>
                  </a:txBody>
                  <a:tcPr/>
                </a:tc>
                <a:tc>
                  <a:txBody>
                    <a:bodyPr/>
                    <a:lstStyle/>
                    <a:p>
                      <a:r>
                        <a:rPr lang="en-US" dirty="0"/>
                        <a:t>67%</a:t>
                      </a:r>
                    </a:p>
                  </a:txBody>
                  <a:tcPr/>
                </a:tc>
                <a:tc>
                  <a:txBody>
                    <a:bodyPr/>
                    <a:lstStyle/>
                    <a:p>
                      <a:r>
                        <a:rPr lang="en-US" dirty="0"/>
                        <a:t>96%</a:t>
                      </a:r>
                    </a:p>
                  </a:txBody>
                  <a:tcPr/>
                </a:tc>
                <a:extLst>
                  <a:ext uri="{0D108BD9-81ED-4DB2-BD59-A6C34878D82A}">
                    <a16:rowId xmlns:a16="http://schemas.microsoft.com/office/drawing/2014/main" val="3782682663"/>
                  </a:ext>
                </a:extLst>
              </a:tr>
              <a:tr h="370840">
                <a:tc>
                  <a:txBody>
                    <a:bodyPr/>
                    <a:lstStyle/>
                    <a:p>
                      <a:r>
                        <a:rPr lang="en-US" dirty="0"/>
                        <a:t>Urine</a:t>
                      </a:r>
                    </a:p>
                  </a:txBody>
                  <a:tcPr/>
                </a:tc>
                <a:tc>
                  <a:txBody>
                    <a:bodyPr/>
                    <a:lstStyle/>
                    <a:p>
                      <a:r>
                        <a:rPr lang="en-US" dirty="0"/>
                        <a:t>100%</a:t>
                      </a:r>
                    </a:p>
                  </a:txBody>
                  <a:tcPr/>
                </a:tc>
                <a:tc>
                  <a:txBody>
                    <a:bodyPr/>
                    <a:lstStyle/>
                    <a:p>
                      <a:r>
                        <a:rPr lang="en-US" dirty="0"/>
                        <a:t>100%</a:t>
                      </a:r>
                    </a:p>
                  </a:txBody>
                  <a:tcPr/>
                </a:tc>
                <a:extLst>
                  <a:ext uri="{0D108BD9-81ED-4DB2-BD59-A6C34878D82A}">
                    <a16:rowId xmlns:a16="http://schemas.microsoft.com/office/drawing/2014/main" val="2167293946"/>
                  </a:ext>
                </a:extLst>
              </a:tr>
            </a:tbl>
          </a:graphicData>
        </a:graphic>
      </p:graphicFrame>
      <p:sp>
        <p:nvSpPr>
          <p:cNvPr id="5" name="TextBox 4">
            <a:extLst>
              <a:ext uri="{FF2B5EF4-FFF2-40B4-BE49-F238E27FC236}">
                <a16:creationId xmlns:a16="http://schemas.microsoft.com/office/drawing/2014/main" id="{5F48D9FE-6D41-9FB4-3A3D-E28F8185082A}"/>
              </a:ext>
            </a:extLst>
          </p:cNvPr>
          <p:cNvSpPr txBox="1"/>
          <p:nvPr/>
        </p:nvSpPr>
        <p:spPr>
          <a:xfrm>
            <a:off x="4747112" y="5977468"/>
            <a:ext cx="3550024" cy="369332"/>
          </a:xfrm>
          <a:prstGeom prst="rect">
            <a:avLst/>
          </a:prstGeom>
          <a:noFill/>
        </p:spPr>
        <p:txBody>
          <a:bodyPr wrap="square" rtlCol="0">
            <a:spAutoFit/>
          </a:bodyPr>
          <a:lstStyle/>
          <a:p>
            <a:r>
              <a:rPr lang="en-US" dirty="0"/>
              <a:t>WHO guidelines 2020</a:t>
            </a:r>
          </a:p>
        </p:txBody>
      </p:sp>
    </p:spTree>
    <p:extLst>
      <p:ext uri="{BB962C8B-B14F-4D97-AF65-F5344CB8AC3E}">
        <p14:creationId xmlns:p14="http://schemas.microsoft.com/office/powerpoint/2010/main" val="23058146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94F38-66CE-ECFC-C6AC-58505D8EA836}"/>
              </a:ext>
            </a:extLst>
          </p:cNvPr>
          <p:cNvSpPr>
            <a:spLocks noGrp="1"/>
          </p:cNvSpPr>
          <p:nvPr>
            <p:ph type="title"/>
          </p:nvPr>
        </p:nvSpPr>
        <p:spPr/>
        <p:txBody>
          <a:bodyPr/>
          <a:lstStyle/>
          <a:p>
            <a:r>
              <a:rPr lang="en-US" dirty="0"/>
              <a:t>Infection Control</a:t>
            </a:r>
          </a:p>
        </p:txBody>
      </p:sp>
      <p:sp>
        <p:nvSpPr>
          <p:cNvPr id="3" name="Content Placeholder 2">
            <a:extLst>
              <a:ext uri="{FF2B5EF4-FFF2-40B4-BE49-F238E27FC236}">
                <a16:creationId xmlns:a16="http://schemas.microsoft.com/office/drawing/2014/main" id="{6A96EBCE-2D31-1DDB-C3EF-69F13988AEA2}"/>
              </a:ext>
            </a:extLst>
          </p:cNvPr>
          <p:cNvSpPr>
            <a:spLocks noGrp="1"/>
          </p:cNvSpPr>
          <p:nvPr>
            <p:ph idx="1"/>
          </p:nvPr>
        </p:nvSpPr>
        <p:spPr/>
        <p:txBody>
          <a:bodyPr/>
          <a:lstStyle/>
          <a:p>
            <a:pPr>
              <a:buFont typeface="Courier New" panose="02070309020205020404" pitchFamily="49" charset="0"/>
              <a:buChar char="o"/>
            </a:pPr>
            <a:r>
              <a:rPr lang="en-US" dirty="0"/>
              <a:t>Airborne precautions for possible cases</a:t>
            </a:r>
          </a:p>
          <a:p>
            <a:pPr>
              <a:buFont typeface="Courier New" panose="02070309020205020404" pitchFamily="49" charset="0"/>
              <a:buChar char="o"/>
            </a:pPr>
            <a:r>
              <a:rPr lang="en-US" dirty="0"/>
              <a:t>Personal respiratory protection</a:t>
            </a:r>
          </a:p>
          <a:p>
            <a:pPr lvl="1">
              <a:buFont typeface="Courier New" panose="02070309020205020404" pitchFamily="49" charset="0"/>
              <a:buChar char="o"/>
            </a:pPr>
            <a:r>
              <a:rPr lang="en-US" dirty="0"/>
              <a:t>N95 or PAPR</a:t>
            </a:r>
          </a:p>
          <a:p>
            <a:pPr lvl="1">
              <a:buFont typeface="Courier New" panose="02070309020205020404" pitchFamily="49" charset="0"/>
              <a:buChar char="o"/>
            </a:pPr>
            <a:r>
              <a:rPr lang="en-US" dirty="0"/>
              <a:t>Surgical mask on patient</a:t>
            </a:r>
          </a:p>
          <a:p>
            <a:pPr>
              <a:buFont typeface="Courier New" panose="02070309020205020404" pitchFamily="49" charset="0"/>
              <a:buChar char="o"/>
            </a:pPr>
            <a:r>
              <a:rPr lang="en-US" dirty="0"/>
              <a:t>“clearing patient”</a:t>
            </a:r>
          </a:p>
          <a:p>
            <a:pPr lvl="1">
              <a:buFont typeface="Courier New" panose="02070309020205020404" pitchFamily="49" charset="0"/>
              <a:buChar char="o"/>
            </a:pPr>
            <a:r>
              <a:rPr lang="en-US" dirty="0"/>
              <a:t>Unknown if has tb</a:t>
            </a:r>
          </a:p>
          <a:p>
            <a:pPr lvl="2">
              <a:buFont typeface="Courier New" panose="02070309020205020404" pitchFamily="49" charset="0"/>
              <a:buChar char="o"/>
            </a:pPr>
            <a:r>
              <a:rPr lang="en-US" dirty="0"/>
              <a:t>3 AFB negative smears 8h apart</a:t>
            </a:r>
          </a:p>
          <a:p>
            <a:pPr lvl="2">
              <a:buFont typeface="Courier New" panose="02070309020205020404" pitchFamily="49" charset="0"/>
              <a:buChar char="o"/>
            </a:pPr>
            <a:r>
              <a:rPr lang="en-US" dirty="0"/>
              <a:t>Alternative diagnosis</a:t>
            </a:r>
          </a:p>
          <a:p>
            <a:pPr lvl="1">
              <a:buFont typeface="Courier New" panose="02070309020205020404" pitchFamily="49" charset="0"/>
              <a:buChar char="o"/>
            </a:pPr>
            <a:r>
              <a:rPr lang="en-US" dirty="0"/>
              <a:t>If diagnosed with TB</a:t>
            </a:r>
          </a:p>
          <a:p>
            <a:pPr lvl="2">
              <a:buFont typeface="Courier New" panose="02070309020205020404" pitchFamily="49" charset="0"/>
              <a:buChar char="o"/>
            </a:pPr>
            <a:r>
              <a:rPr lang="en-US" dirty="0"/>
              <a:t>2 weeks of RIPE</a:t>
            </a:r>
          </a:p>
          <a:p>
            <a:pPr lvl="2">
              <a:buFont typeface="Courier New" panose="02070309020205020404" pitchFamily="49" charset="0"/>
              <a:buChar char="o"/>
            </a:pPr>
            <a:r>
              <a:rPr lang="en-US" dirty="0"/>
              <a:t>3 consecutive AFB negative smears*</a:t>
            </a:r>
          </a:p>
          <a:p>
            <a:pPr lvl="1">
              <a:buFont typeface="Courier New" panose="02070309020205020404" pitchFamily="49" charset="0"/>
              <a:buChar char="o"/>
            </a:pPr>
            <a:endParaRPr lang="en-US" dirty="0"/>
          </a:p>
        </p:txBody>
      </p:sp>
      <p:pic>
        <p:nvPicPr>
          <p:cNvPr id="3074" name="Picture 2" descr="Tuberculosis Infection Control: A Practical Manual for Preventing TB |  Curry International Tuberculosis Center">
            <a:extLst>
              <a:ext uri="{FF2B5EF4-FFF2-40B4-BE49-F238E27FC236}">
                <a16:creationId xmlns:a16="http://schemas.microsoft.com/office/drawing/2014/main" id="{32F45E82-EEFB-79E0-B9D1-379E5BBF5E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7968" y="2118049"/>
            <a:ext cx="2778844" cy="3611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88518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7EB90-202C-27CD-781E-DA41162EB04E}"/>
              </a:ext>
            </a:extLst>
          </p:cNvPr>
          <p:cNvSpPr>
            <a:spLocks noGrp="1"/>
          </p:cNvSpPr>
          <p:nvPr>
            <p:ph type="title"/>
          </p:nvPr>
        </p:nvSpPr>
        <p:spPr/>
        <p:txBody>
          <a:bodyPr/>
          <a:lstStyle/>
          <a:p>
            <a:r>
              <a:rPr lang="en-US" dirty="0"/>
              <a:t>Case 2 – TB clinic</a:t>
            </a:r>
          </a:p>
        </p:txBody>
      </p:sp>
      <p:sp>
        <p:nvSpPr>
          <p:cNvPr id="3" name="Content Placeholder 2">
            <a:extLst>
              <a:ext uri="{FF2B5EF4-FFF2-40B4-BE49-F238E27FC236}">
                <a16:creationId xmlns:a16="http://schemas.microsoft.com/office/drawing/2014/main" id="{F3169846-1FE7-C18B-A76C-02063DFDD98E}"/>
              </a:ext>
            </a:extLst>
          </p:cNvPr>
          <p:cNvSpPr>
            <a:spLocks noGrp="1"/>
          </p:cNvSpPr>
          <p:nvPr>
            <p:ph idx="1"/>
          </p:nvPr>
        </p:nvSpPr>
        <p:spPr>
          <a:xfrm>
            <a:off x="1097280" y="1845734"/>
            <a:ext cx="4619939" cy="4023360"/>
          </a:xfrm>
        </p:spPr>
        <p:txBody>
          <a:bodyPr>
            <a:normAutofit/>
          </a:bodyPr>
          <a:lstStyle/>
          <a:p>
            <a:r>
              <a:rPr lang="en-US" dirty="0"/>
              <a:t>32 healthy woman originally from Guatemala presented to outside hospital with shortness of breath, seeing you in clinic post discharge.</a:t>
            </a:r>
          </a:p>
          <a:p>
            <a:r>
              <a:rPr lang="en-US" dirty="0"/>
              <a:t>She was found to have lymphocytic predominant pleural effusion, pleural fluid and pleural tissue biopsies done, path consistent with necrotizing granulomas, however no growth from any cultures after 3 weeks (including a </a:t>
            </a:r>
            <a:r>
              <a:rPr lang="en-US" dirty="0" err="1"/>
              <a:t>bal</a:t>
            </a:r>
            <a:r>
              <a:rPr lang="en-US" dirty="0"/>
              <a:t>), no evidence of malignancy. </a:t>
            </a:r>
          </a:p>
          <a:p>
            <a:r>
              <a:rPr lang="en-US" dirty="0"/>
              <a:t>She lives with her infant niece.</a:t>
            </a:r>
          </a:p>
        </p:txBody>
      </p:sp>
      <p:pic>
        <p:nvPicPr>
          <p:cNvPr id="4098" name="Picture 2" descr="Image">
            <a:extLst>
              <a:ext uri="{FF2B5EF4-FFF2-40B4-BE49-F238E27FC236}">
                <a16:creationId xmlns:a16="http://schemas.microsoft.com/office/drawing/2014/main" id="{F422E514-853A-2D5F-9FE5-6075D08A5B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0440" y="2230817"/>
            <a:ext cx="3253193" cy="3253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99451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BDF40-0F90-97D6-4E67-E7461A0627CF}"/>
              </a:ext>
            </a:extLst>
          </p:cNvPr>
          <p:cNvSpPr>
            <a:spLocks noGrp="1"/>
          </p:cNvSpPr>
          <p:nvPr>
            <p:ph type="title"/>
          </p:nvPr>
        </p:nvSpPr>
        <p:spPr/>
        <p:txBody>
          <a:bodyPr/>
          <a:lstStyle/>
          <a:p>
            <a:r>
              <a:rPr lang="en-US" dirty="0"/>
              <a:t>Case 2 – TB Clinic</a:t>
            </a:r>
          </a:p>
        </p:txBody>
      </p:sp>
      <p:sp>
        <p:nvSpPr>
          <p:cNvPr id="3" name="Content Placeholder 2">
            <a:extLst>
              <a:ext uri="{FF2B5EF4-FFF2-40B4-BE49-F238E27FC236}">
                <a16:creationId xmlns:a16="http://schemas.microsoft.com/office/drawing/2014/main" id="{8CD40DC5-86EA-7548-2706-7B8264120AE8}"/>
              </a:ext>
            </a:extLst>
          </p:cNvPr>
          <p:cNvSpPr>
            <a:spLocks noGrp="1"/>
          </p:cNvSpPr>
          <p:nvPr>
            <p:ph idx="1"/>
          </p:nvPr>
        </p:nvSpPr>
        <p:spPr/>
        <p:txBody>
          <a:bodyPr/>
          <a:lstStyle/>
          <a:p>
            <a:r>
              <a:rPr lang="en-US" dirty="0"/>
              <a:t>What is your next step?</a:t>
            </a:r>
          </a:p>
          <a:p>
            <a:r>
              <a:rPr lang="en-US" dirty="0"/>
              <a:t>A. Send to hospital to be ruled out for tb</a:t>
            </a:r>
          </a:p>
          <a:p>
            <a:r>
              <a:rPr lang="en-US" dirty="0"/>
              <a:t>B. Start RIPE + vitamin B6</a:t>
            </a:r>
          </a:p>
          <a:p>
            <a:r>
              <a:rPr lang="en-US" dirty="0"/>
              <a:t>C. Wait until cultures are finalized</a:t>
            </a:r>
          </a:p>
          <a:p>
            <a:r>
              <a:rPr lang="en-US" dirty="0"/>
              <a:t>D. Send for repeat pleural tissue biopsy</a:t>
            </a:r>
          </a:p>
          <a:p>
            <a:endParaRPr lang="en-US" dirty="0"/>
          </a:p>
        </p:txBody>
      </p:sp>
    </p:spTree>
    <p:extLst>
      <p:ext uri="{BB962C8B-B14F-4D97-AF65-F5344CB8AC3E}">
        <p14:creationId xmlns:p14="http://schemas.microsoft.com/office/powerpoint/2010/main" val="9407545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E7BA9-516C-6D8A-2D8B-26CA6A6AE4C3}"/>
              </a:ext>
            </a:extLst>
          </p:cNvPr>
          <p:cNvSpPr>
            <a:spLocks noGrp="1"/>
          </p:cNvSpPr>
          <p:nvPr>
            <p:ph type="title"/>
          </p:nvPr>
        </p:nvSpPr>
        <p:spPr/>
        <p:txBody>
          <a:bodyPr/>
          <a:lstStyle/>
          <a:p>
            <a:r>
              <a:rPr lang="en-US" dirty="0"/>
              <a:t>Typical treatment - DOT</a:t>
            </a:r>
          </a:p>
        </p:txBody>
      </p:sp>
      <p:pic>
        <p:nvPicPr>
          <p:cNvPr id="5" name="Content Placeholder 4">
            <a:extLst>
              <a:ext uri="{FF2B5EF4-FFF2-40B4-BE49-F238E27FC236}">
                <a16:creationId xmlns:a16="http://schemas.microsoft.com/office/drawing/2014/main" id="{59AAC069-B2F8-B93C-0623-76105BEA0FC7}"/>
              </a:ext>
            </a:extLst>
          </p:cNvPr>
          <p:cNvPicPr>
            <a:picLocks noGrp="1" noChangeAspect="1"/>
          </p:cNvPicPr>
          <p:nvPr>
            <p:ph idx="1"/>
          </p:nvPr>
        </p:nvPicPr>
        <p:blipFill>
          <a:blip r:embed="rId3"/>
          <a:stretch>
            <a:fillRect/>
          </a:stretch>
        </p:blipFill>
        <p:spPr>
          <a:xfrm>
            <a:off x="1432862" y="2010373"/>
            <a:ext cx="3113983" cy="2031275"/>
          </a:xfrm>
        </p:spPr>
      </p:pic>
      <p:sp>
        <p:nvSpPr>
          <p:cNvPr id="6" name="TextBox 5">
            <a:extLst>
              <a:ext uri="{FF2B5EF4-FFF2-40B4-BE49-F238E27FC236}">
                <a16:creationId xmlns:a16="http://schemas.microsoft.com/office/drawing/2014/main" id="{BEAD8AB1-6597-669E-D1DD-6C6A8A0C779F}"/>
              </a:ext>
            </a:extLst>
          </p:cNvPr>
          <p:cNvSpPr txBox="1"/>
          <p:nvPr/>
        </p:nvSpPr>
        <p:spPr>
          <a:xfrm>
            <a:off x="2662334" y="6488668"/>
            <a:ext cx="6867331" cy="369332"/>
          </a:xfrm>
          <a:prstGeom prst="rect">
            <a:avLst/>
          </a:prstGeom>
          <a:noFill/>
        </p:spPr>
        <p:txBody>
          <a:bodyPr wrap="square" rtlCol="0">
            <a:spAutoFit/>
          </a:bodyPr>
          <a:lstStyle/>
          <a:p>
            <a:r>
              <a:rPr lang="en-US" dirty="0"/>
              <a:t>Executive Summary: ATS/CDC/IDSA guidelines drug susceptible tb, 2016</a:t>
            </a:r>
          </a:p>
        </p:txBody>
      </p:sp>
      <p:graphicFrame>
        <p:nvGraphicFramePr>
          <p:cNvPr id="7" name="Table 7">
            <a:extLst>
              <a:ext uri="{FF2B5EF4-FFF2-40B4-BE49-F238E27FC236}">
                <a16:creationId xmlns:a16="http://schemas.microsoft.com/office/drawing/2014/main" id="{826DD852-25F1-6150-5A57-32BF59BD29ED}"/>
              </a:ext>
            </a:extLst>
          </p:cNvPr>
          <p:cNvGraphicFramePr>
            <a:graphicFrameLocks noGrp="1"/>
          </p:cNvGraphicFramePr>
          <p:nvPr>
            <p:extLst>
              <p:ext uri="{D42A27DB-BD31-4B8C-83A1-F6EECF244321}">
                <p14:modId xmlns:p14="http://schemas.microsoft.com/office/powerpoint/2010/main" val="463650665"/>
              </p:ext>
            </p:extLst>
          </p:nvPr>
        </p:nvGraphicFramePr>
        <p:xfrm>
          <a:off x="1432861" y="4316345"/>
          <a:ext cx="3036502" cy="1645920"/>
        </p:xfrm>
        <a:graphic>
          <a:graphicData uri="http://schemas.openxmlformats.org/drawingml/2006/table">
            <a:tbl>
              <a:tblPr firstRow="1" bandRow="1">
                <a:tableStyleId>{5C22544A-7EE6-4342-B048-85BDC9FD1C3A}</a:tableStyleId>
              </a:tblPr>
              <a:tblGrid>
                <a:gridCol w="1518251">
                  <a:extLst>
                    <a:ext uri="{9D8B030D-6E8A-4147-A177-3AD203B41FA5}">
                      <a16:colId xmlns:a16="http://schemas.microsoft.com/office/drawing/2014/main" val="1733744791"/>
                    </a:ext>
                  </a:extLst>
                </a:gridCol>
                <a:gridCol w="1518251">
                  <a:extLst>
                    <a:ext uri="{9D8B030D-6E8A-4147-A177-3AD203B41FA5}">
                      <a16:colId xmlns:a16="http://schemas.microsoft.com/office/drawing/2014/main" val="2138117384"/>
                    </a:ext>
                  </a:extLst>
                </a:gridCol>
              </a:tblGrid>
              <a:tr h="362068">
                <a:tc>
                  <a:txBody>
                    <a:bodyPr/>
                    <a:lstStyle/>
                    <a:p>
                      <a:r>
                        <a:rPr lang="en-US" dirty="0"/>
                        <a:t>Phase</a:t>
                      </a:r>
                    </a:p>
                  </a:txBody>
                  <a:tcPr/>
                </a:tc>
                <a:tc>
                  <a:txBody>
                    <a:bodyPr/>
                    <a:lstStyle/>
                    <a:p>
                      <a:r>
                        <a:rPr lang="en-US" dirty="0"/>
                        <a:t>Treatment</a:t>
                      </a:r>
                    </a:p>
                  </a:txBody>
                  <a:tcPr/>
                </a:tc>
                <a:extLst>
                  <a:ext uri="{0D108BD9-81ED-4DB2-BD59-A6C34878D82A}">
                    <a16:rowId xmlns:a16="http://schemas.microsoft.com/office/drawing/2014/main" val="2803640200"/>
                  </a:ext>
                </a:extLst>
              </a:tr>
              <a:tr h="362068">
                <a:tc>
                  <a:txBody>
                    <a:bodyPr/>
                    <a:lstStyle/>
                    <a:p>
                      <a:r>
                        <a:rPr lang="en-US" dirty="0"/>
                        <a:t>Initiation phase</a:t>
                      </a:r>
                    </a:p>
                  </a:txBody>
                  <a:tcPr/>
                </a:tc>
                <a:tc>
                  <a:txBody>
                    <a:bodyPr/>
                    <a:lstStyle/>
                    <a:p>
                      <a:r>
                        <a:rPr lang="en-US" dirty="0"/>
                        <a:t>RIPE* x 2mo</a:t>
                      </a:r>
                    </a:p>
                  </a:txBody>
                  <a:tcPr/>
                </a:tc>
                <a:extLst>
                  <a:ext uri="{0D108BD9-81ED-4DB2-BD59-A6C34878D82A}">
                    <a16:rowId xmlns:a16="http://schemas.microsoft.com/office/drawing/2014/main" val="872242964"/>
                  </a:ext>
                </a:extLst>
              </a:tr>
              <a:tr h="633619">
                <a:tc>
                  <a:txBody>
                    <a:bodyPr/>
                    <a:lstStyle/>
                    <a:p>
                      <a:r>
                        <a:rPr lang="en-US" dirty="0"/>
                        <a:t>Continuation phase</a:t>
                      </a:r>
                    </a:p>
                  </a:txBody>
                  <a:tcPr/>
                </a:tc>
                <a:tc>
                  <a:txBody>
                    <a:bodyPr/>
                    <a:lstStyle/>
                    <a:p>
                      <a:r>
                        <a:rPr lang="en-US" dirty="0"/>
                        <a:t>RI x 4-7mo</a:t>
                      </a:r>
                    </a:p>
                  </a:txBody>
                  <a:tcPr/>
                </a:tc>
                <a:extLst>
                  <a:ext uri="{0D108BD9-81ED-4DB2-BD59-A6C34878D82A}">
                    <a16:rowId xmlns:a16="http://schemas.microsoft.com/office/drawing/2014/main" val="3851663157"/>
                  </a:ext>
                </a:extLst>
              </a:tr>
            </a:tbl>
          </a:graphicData>
        </a:graphic>
      </p:graphicFrame>
      <p:sp>
        <p:nvSpPr>
          <p:cNvPr id="9" name="TextBox 8">
            <a:extLst>
              <a:ext uri="{FF2B5EF4-FFF2-40B4-BE49-F238E27FC236}">
                <a16:creationId xmlns:a16="http://schemas.microsoft.com/office/drawing/2014/main" id="{53F0B7EA-8EF5-7657-985C-F5BC53358233}"/>
              </a:ext>
            </a:extLst>
          </p:cNvPr>
          <p:cNvSpPr txBox="1"/>
          <p:nvPr/>
        </p:nvSpPr>
        <p:spPr>
          <a:xfrm>
            <a:off x="5868936" y="2263763"/>
            <a:ext cx="4804298" cy="2862322"/>
          </a:xfrm>
          <a:prstGeom prst="rect">
            <a:avLst/>
          </a:prstGeom>
          <a:noFill/>
        </p:spPr>
        <p:txBody>
          <a:bodyPr wrap="square">
            <a:spAutoFit/>
          </a:bodyPr>
          <a:lstStyle/>
          <a:p>
            <a:r>
              <a:rPr lang="en-US" dirty="0"/>
              <a:t>Why 4 drugs? resistance</a:t>
            </a:r>
          </a:p>
          <a:p>
            <a:endParaRPr lang="en-US" dirty="0"/>
          </a:p>
          <a:p>
            <a:r>
              <a:rPr lang="en-US" dirty="0"/>
              <a:t>Each drug has a role</a:t>
            </a:r>
          </a:p>
          <a:p>
            <a:pPr marL="285750" indent="-285750">
              <a:buFontTx/>
              <a:buChar char="-"/>
            </a:pPr>
            <a:r>
              <a:rPr lang="en-US" b="1" dirty="0">
                <a:solidFill>
                  <a:schemeClr val="tx1">
                    <a:lumMod val="95000"/>
                    <a:lumOff val="5000"/>
                  </a:schemeClr>
                </a:solidFill>
              </a:rPr>
              <a:t>RIF</a:t>
            </a:r>
            <a:r>
              <a:rPr lang="en-US" dirty="0">
                <a:solidFill>
                  <a:schemeClr val="tx1">
                    <a:lumMod val="95000"/>
                    <a:lumOff val="5000"/>
                  </a:schemeClr>
                </a:solidFill>
              </a:rPr>
              <a:t> </a:t>
            </a:r>
            <a:r>
              <a:rPr lang="en-US" dirty="0"/>
              <a:t>achievement of relapse-free cure (sterilizing effect)</a:t>
            </a:r>
          </a:p>
          <a:p>
            <a:pPr marL="285750" indent="-285750">
              <a:buFontTx/>
              <a:buChar char="-"/>
            </a:pPr>
            <a:r>
              <a:rPr lang="en-US" dirty="0"/>
              <a:t>INH: rapid killing of multiplying bacteria</a:t>
            </a:r>
          </a:p>
          <a:p>
            <a:pPr marL="285750" indent="-285750">
              <a:buFontTx/>
              <a:buChar char="-"/>
            </a:pPr>
            <a:r>
              <a:rPr lang="en-US" dirty="0"/>
              <a:t>PZA: lets you complete treatment in 6mo if given for 2mo</a:t>
            </a:r>
          </a:p>
          <a:p>
            <a:pPr marL="285750" indent="-285750">
              <a:buFontTx/>
              <a:buChar char="-"/>
            </a:pPr>
            <a:r>
              <a:rPr lang="en-US" dirty="0"/>
              <a:t>EMB – there to protect RIF in case there is INH resistance</a:t>
            </a:r>
          </a:p>
        </p:txBody>
      </p:sp>
    </p:spTree>
    <p:extLst>
      <p:ext uri="{BB962C8B-B14F-4D97-AF65-F5344CB8AC3E}">
        <p14:creationId xmlns:p14="http://schemas.microsoft.com/office/powerpoint/2010/main" val="1294490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805E3-6961-0E79-CA2D-7F8F2F3925B6}"/>
              </a:ext>
            </a:extLst>
          </p:cNvPr>
          <p:cNvSpPr>
            <a:spLocks noGrp="1"/>
          </p:cNvSpPr>
          <p:nvPr>
            <p:ph type="title"/>
          </p:nvPr>
        </p:nvSpPr>
        <p:spPr/>
        <p:txBody>
          <a:bodyPr/>
          <a:lstStyle/>
          <a:p>
            <a:r>
              <a:rPr lang="en-US" dirty="0"/>
              <a:t>Treatment – variations in duration</a:t>
            </a:r>
          </a:p>
        </p:txBody>
      </p:sp>
      <p:graphicFrame>
        <p:nvGraphicFramePr>
          <p:cNvPr id="4" name="Table 4">
            <a:extLst>
              <a:ext uri="{FF2B5EF4-FFF2-40B4-BE49-F238E27FC236}">
                <a16:creationId xmlns:a16="http://schemas.microsoft.com/office/drawing/2014/main" id="{A7D7F39C-13A0-42E2-CB74-D2743AEF493C}"/>
              </a:ext>
            </a:extLst>
          </p:cNvPr>
          <p:cNvGraphicFramePr>
            <a:graphicFrameLocks noGrp="1"/>
          </p:cNvGraphicFramePr>
          <p:nvPr>
            <p:ph idx="1"/>
            <p:extLst>
              <p:ext uri="{D42A27DB-BD31-4B8C-83A1-F6EECF244321}">
                <p14:modId xmlns:p14="http://schemas.microsoft.com/office/powerpoint/2010/main" val="3917509986"/>
              </p:ext>
            </p:extLst>
          </p:nvPr>
        </p:nvGraphicFramePr>
        <p:xfrm>
          <a:off x="1096963" y="1846263"/>
          <a:ext cx="10058400" cy="2123440"/>
        </p:xfrm>
        <a:graphic>
          <a:graphicData uri="http://schemas.openxmlformats.org/drawingml/2006/table">
            <a:tbl>
              <a:tblPr firstRow="1" bandRow="1">
                <a:tableStyleId>{5C22544A-7EE6-4342-B048-85BDC9FD1C3A}</a:tableStyleId>
              </a:tblPr>
              <a:tblGrid>
                <a:gridCol w="5029200">
                  <a:extLst>
                    <a:ext uri="{9D8B030D-6E8A-4147-A177-3AD203B41FA5}">
                      <a16:colId xmlns:a16="http://schemas.microsoft.com/office/drawing/2014/main" val="3460207600"/>
                    </a:ext>
                  </a:extLst>
                </a:gridCol>
                <a:gridCol w="5029200">
                  <a:extLst>
                    <a:ext uri="{9D8B030D-6E8A-4147-A177-3AD203B41FA5}">
                      <a16:colId xmlns:a16="http://schemas.microsoft.com/office/drawing/2014/main" val="838516113"/>
                    </a:ext>
                  </a:extLst>
                </a:gridCol>
              </a:tblGrid>
              <a:tr h="370840">
                <a:tc>
                  <a:txBody>
                    <a:bodyPr/>
                    <a:lstStyle/>
                    <a:p>
                      <a:r>
                        <a:rPr lang="en-US" dirty="0"/>
                        <a:t>Scenario</a:t>
                      </a:r>
                    </a:p>
                  </a:txBody>
                  <a:tcPr/>
                </a:tc>
                <a:tc>
                  <a:txBody>
                    <a:bodyPr/>
                    <a:lstStyle/>
                    <a:p>
                      <a:r>
                        <a:rPr lang="en-US" dirty="0"/>
                        <a:t>Duration</a:t>
                      </a:r>
                    </a:p>
                  </a:txBody>
                  <a:tcPr/>
                </a:tc>
                <a:extLst>
                  <a:ext uri="{0D108BD9-81ED-4DB2-BD59-A6C34878D82A}">
                    <a16:rowId xmlns:a16="http://schemas.microsoft.com/office/drawing/2014/main" val="2615500299"/>
                  </a:ext>
                </a:extLst>
              </a:tr>
              <a:tr h="370840">
                <a:tc>
                  <a:txBody>
                    <a:bodyPr/>
                    <a:lstStyle/>
                    <a:p>
                      <a:r>
                        <a:rPr lang="en-US" dirty="0"/>
                        <a:t>Typical RIPE treatment</a:t>
                      </a:r>
                    </a:p>
                  </a:txBody>
                  <a:tcPr/>
                </a:tc>
                <a:tc>
                  <a:txBody>
                    <a:bodyPr/>
                    <a:lstStyle/>
                    <a:p>
                      <a:r>
                        <a:rPr lang="en-US" dirty="0"/>
                        <a:t>Total 6mo</a:t>
                      </a:r>
                    </a:p>
                  </a:txBody>
                  <a:tcPr/>
                </a:tc>
                <a:extLst>
                  <a:ext uri="{0D108BD9-81ED-4DB2-BD59-A6C34878D82A}">
                    <a16:rowId xmlns:a16="http://schemas.microsoft.com/office/drawing/2014/main" val="2792653699"/>
                  </a:ext>
                </a:extLst>
              </a:tr>
              <a:tr h="370840">
                <a:tc>
                  <a:txBody>
                    <a:bodyPr/>
                    <a:lstStyle/>
                    <a:p>
                      <a:r>
                        <a:rPr lang="en-US" dirty="0"/>
                        <a:t>Typical RIPE treatment with cavitary disease and positive sputum cultures after 2 </a:t>
                      </a:r>
                      <a:r>
                        <a:rPr lang="en-US" dirty="0" err="1"/>
                        <a:t>mo</a:t>
                      </a:r>
                      <a:r>
                        <a:rPr lang="en-US" dirty="0"/>
                        <a:t> of treatment</a:t>
                      </a:r>
                    </a:p>
                  </a:txBody>
                  <a:tcPr/>
                </a:tc>
                <a:tc>
                  <a:txBody>
                    <a:bodyPr/>
                    <a:lstStyle/>
                    <a:p>
                      <a:r>
                        <a:rPr lang="en-US" dirty="0"/>
                        <a:t>Total 9mo </a:t>
                      </a:r>
                    </a:p>
                  </a:txBody>
                  <a:tcPr/>
                </a:tc>
                <a:extLst>
                  <a:ext uri="{0D108BD9-81ED-4DB2-BD59-A6C34878D82A}">
                    <a16:rowId xmlns:a16="http://schemas.microsoft.com/office/drawing/2014/main" val="2949778321"/>
                  </a:ext>
                </a:extLst>
              </a:tr>
              <a:tr h="370840">
                <a:tc>
                  <a:txBody>
                    <a:bodyPr/>
                    <a:lstStyle/>
                    <a:p>
                      <a:r>
                        <a:rPr lang="en-US" dirty="0"/>
                        <a:t>Extrapulmonary</a:t>
                      </a:r>
                    </a:p>
                  </a:txBody>
                  <a:tcPr/>
                </a:tc>
                <a:tc>
                  <a:txBody>
                    <a:bodyPr/>
                    <a:lstStyle/>
                    <a:p>
                      <a:r>
                        <a:rPr lang="en-US" dirty="0"/>
                        <a:t>Typically 6-12mo</a:t>
                      </a:r>
                    </a:p>
                  </a:txBody>
                  <a:tcPr/>
                </a:tc>
                <a:extLst>
                  <a:ext uri="{0D108BD9-81ED-4DB2-BD59-A6C34878D82A}">
                    <a16:rowId xmlns:a16="http://schemas.microsoft.com/office/drawing/2014/main" val="6100847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Drug resistance to standard regimen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Varies</a:t>
                      </a:r>
                    </a:p>
                  </a:txBody>
                  <a:tcPr/>
                </a:tc>
                <a:extLst>
                  <a:ext uri="{0D108BD9-81ED-4DB2-BD59-A6C34878D82A}">
                    <a16:rowId xmlns:a16="http://schemas.microsoft.com/office/drawing/2014/main" val="2721146970"/>
                  </a:ext>
                </a:extLst>
              </a:tr>
            </a:tbl>
          </a:graphicData>
        </a:graphic>
      </p:graphicFrame>
      <p:sp>
        <p:nvSpPr>
          <p:cNvPr id="6" name="TextBox 5">
            <a:extLst>
              <a:ext uri="{FF2B5EF4-FFF2-40B4-BE49-F238E27FC236}">
                <a16:creationId xmlns:a16="http://schemas.microsoft.com/office/drawing/2014/main" id="{B4B33F9A-7EC8-157F-9631-C76FA2A8C141}"/>
              </a:ext>
            </a:extLst>
          </p:cNvPr>
          <p:cNvSpPr txBox="1"/>
          <p:nvPr/>
        </p:nvSpPr>
        <p:spPr>
          <a:xfrm>
            <a:off x="1096963" y="4352022"/>
            <a:ext cx="10058400" cy="1754326"/>
          </a:xfrm>
          <a:prstGeom prst="rect">
            <a:avLst/>
          </a:prstGeom>
          <a:noFill/>
        </p:spPr>
        <p:txBody>
          <a:bodyPr wrap="square">
            <a:spAutoFit/>
          </a:bodyPr>
          <a:lstStyle/>
          <a:p>
            <a:pPr marL="0" marR="0">
              <a:spcBef>
                <a:spcPts val="0"/>
              </a:spcBef>
            </a:pPr>
            <a:r>
              <a:rPr lang="en-US" dirty="0">
                <a:latin typeface="Calibri" panose="020F0502020204030204" pitchFamily="34" charset="0"/>
                <a:ea typeface="Calibri" panose="020F0502020204030204" pitchFamily="34" charset="0"/>
                <a:cs typeface="Times New Roman" panose="02020603050405020304" pitchFamily="18" charset="0"/>
              </a:rPr>
              <a:t>Relapse rates</a:t>
            </a:r>
          </a:p>
          <a:p>
            <a:pPr marL="285750" marR="0" indent="-285750">
              <a:spcBef>
                <a:spcPts val="0"/>
              </a:spcBef>
              <a:buFontTx/>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Cavitary and c2m+ 6%</a:t>
            </a:r>
          </a:p>
          <a:p>
            <a:pPr marL="285750" marR="0" indent="-285750">
              <a:spcBef>
                <a:spcPts val="0"/>
              </a:spcBef>
              <a:buFontTx/>
              <a:buChar char="-"/>
            </a:pPr>
            <a:r>
              <a:rPr lang="en-US" dirty="0">
                <a:latin typeface="Calibri" panose="020F0502020204030204" pitchFamily="34" charset="0"/>
                <a:ea typeface="Calibri" panose="020F0502020204030204" pitchFamily="34" charset="0"/>
                <a:cs typeface="Times New Roman" panose="02020603050405020304" pitchFamily="18" charset="0"/>
              </a:rPr>
              <a:t>Cavitary and c2m- 2.2%</a:t>
            </a:r>
          </a:p>
          <a:p>
            <a:pPr marL="285750" marR="0" indent="-285750">
              <a:spcBef>
                <a:spcPts val="0"/>
              </a:spcBef>
              <a:buFontTx/>
              <a:buChar char="-"/>
            </a:pPr>
            <a:r>
              <a:rPr lang="en-US" dirty="0">
                <a:latin typeface="Calibri" panose="020F0502020204030204" pitchFamily="34" charset="0"/>
                <a:ea typeface="Calibri" panose="020F0502020204030204" pitchFamily="34" charset="0"/>
                <a:cs typeface="Times New Roman" panose="02020603050405020304" pitchFamily="18" charset="0"/>
              </a:rPr>
              <a:t>Noncavitary and c2m+ 1.8%</a:t>
            </a:r>
          </a:p>
          <a:p>
            <a:pPr marL="285750" marR="0" indent="-285750">
              <a:spcBef>
                <a:spcPts val="0"/>
              </a:spcBef>
              <a:buFontTx/>
              <a:buChar char="-"/>
            </a:pPr>
            <a:r>
              <a:rPr lang="en-US" dirty="0">
                <a:latin typeface="Calibri" panose="020F0502020204030204" pitchFamily="34" charset="0"/>
                <a:ea typeface="Calibri" panose="020F0502020204030204" pitchFamily="34" charset="0"/>
                <a:cs typeface="Times New Roman" panose="02020603050405020304" pitchFamily="18" charset="0"/>
              </a:rPr>
              <a:t>Noncavitary and c2m- 0.6%</a:t>
            </a:r>
          </a:p>
          <a:p>
            <a:pPr marL="285750" marR="0" indent="-285750">
              <a:spcBef>
                <a:spcPts val="0"/>
              </a:spcBef>
              <a:buFontTx/>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Other factors to consider: underweight, smoker, dm,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hiv</a:t>
            </a:r>
            <a:r>
              <a:rPr lang="en-US" dirty="0">
                <a:latin typeface="Calibri" panose="020F0502020204030204" pitchFamily="34" charset="0"/>
                <a:ea typeface="Calibri" panose="020F0502020204030204" pitchFamily="34" charset="0"/>
                <a:cs typeface="Times New Roman" panose="02020603050405020304" pitchFamily="18" charset="0"/>
              </a:rPr>
              <a:t>/immunosuppression, extensive disease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E250F4C3-816B-46FB-D9C3-2B8A1F41A225}"/>
              </a:ext>
            </a:extLst>
          </p:cNvPr>
          <p:cNvSpPr txBox="1"/>
          <p:nvPr/>
        </p:nvSpPr>
        <p:spPr>
          <a:xfrm>
            <a:off x="205274" y="6488668"/>
            <a:ext cx="10580914" cy="369332"/>
          </a:xfrm>
          <a:prstGeom prst="rect">
            <a:avLst/>
          </a:prstGeom>
          <a:noFill/>
        </p:spPr>
        <p:txBody>
          <a:bodyPr wrap="square" rtlCol="0">
            <a:spAutoFit/>
          </a:bodyPr>
          <a:lstStyle/>
          <a:p>
            <a:r>
              <a:rPr lang="en-US" dirty="0"/>
              <a:t>Chang et al. AJRCCM 2006 “Dosing schedules of 6-month regimens and relapse for pulmonary tuberculosis”</a:t>
            </a:r>
          </a:p>
        </p:txBody>
      </p:sp>
    </p:spTree>
    <p:extLst>
      <p:ext uri="{BB962C8B-B14F-4D97-AF65-F5344CB8AC3E}">
        <p14:creationId xmlns:p14="http://schemas.microsoft.com/office/powerpoint/2010/main" val="15787161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87AAB-E5C3-4E52-A0EE-0C914EA7A1BA}"/>
              </a:ext>
            </a:extLst>
          </p:cNvPr>
          <p:cNvSpPr>
            <a:spLocks noGrp="1"/>
          </p:cNvSpPr>
          <p:nvPr>
            <p:ph type="title"/>
          </p:nvPr>
        </p:nvSpPr>
        <p:spPr/>
        <p:txBody>
          <a:bodyPr/>
          <a:lstStyle/>
          <a:p>
            <a:r>
              <a:rPr lang="en-US" dirty="0"/>
              <a:t>Treatment – brief review of drug resistance</a:t>
            </a:r>
          </a:p>
        </p:txBody>
      </p:sp>
      <p:graphicFrame>
        <p:nvGraphicFramePr>
          <p:cNvPr id="7" name="Table 7">
            <a:extLst>
              <a:ext uri="{FF2B5EF4-FFF2-40B4-BE49-F238E27FC236}">
                <a16:creationId xmlns:a16="http://schemas.microsoft.com/office/drawing/2014/main" id="{44906813-8F0A-DB90-13A9-5AAF353696B6}"/>
              </a:ext>
            </a:extLst>
          </p:cNvPr>
          <p:cNvGraphicFramePr>
            <a:graphicFrameLocks noGrp="1"/>
          </p:cNvGraphicFramePr>
          <p:nvPr>
            <p:ph idx="1"/>
            <p:extLst>
              <p:ext uri="{D42A27DB-BD31-4B8C-83A1-F6EECF244321}">
                <p14:modId xmlns:p14="http://schemas.microsoft.com/office/powerpoint/2010/main" val="427950840"/>
              </p:ext>
            </p:extLst>
          </p:nvPr>
        </p:nvGraphicFramePr>
        <p:xfrm>
          <a:off x="1096963" y="1846263"/>
          <a:ext cx="10058400" cy="3398520"/>
        </p:xfrm>
        <a:graphic>
          <a:graphicData uri="http://schemas.openxmlformats.org/drawingml/2006/table">
            <a:tbl>
              <a:tblPr firstRow="1" bandRow="1">
                <a:tableStyleId>{5C22544A-7EE6-4342-B048-85BDC9FD1C3A}</a:tableStyleId>
              </a:tblPr>
              <a:tblGrid>
                <a:gridCol w="5029200">
                  <a:extLst>
                    <a:ext uri="{9D8B030D-6E8A-4147-A177-3AD203B41FA5}">
                      <a16:colId xmlns:a16="http://schemas.microsoft.com/office/drawing/2014/main" val="2718743290"/>
                    </a:ext>
                  </a:extLst>
                </a:gridCol>
                <a:gridCol w="5029200">
                  <a:extLst>
                    <a:ext uri="{9D8B030D-6E8A-4147-A177-3AD203B41FA5}">
                      <a16:colId xmlns:a16="http://schemas.microsoft.com/office/drawing/2014/main" val="3632043480"/>
                    </a:ext>
                  </a:extLst>
                </a:gridCol>
              </a:tblGrid>
              <a:tr h="370840">
                <a:tc>
                  <a:txBody>
                    <a:bodyPr/>
                    <a:lstStyle/>
                    <a:p>
                      <a:r>
                        <a:rPr lang="en-US" dirty="0"/>
                        <a:t>Resistance</a:t>
                      </a:r>
                    </a:p>
                  </a:txBody>
                  <a:tcPr/>
                </a:tc>
                <a:tc>
                  <a:txBody>
                    <a:bodyPr/>
                    <a:lstStyle/>
                    <a:p>
                      <a:r>
                        <a:rPr lang="en-US" dirty="0"/>
                        <a:t>Alteration</a:t>
                      </a:r>
                    </a:p>
                  </a:txBody>
                  <a:tcPr/>
                </a:tc>
                <a:extLst>
                  <a:ext uri="{0D108BD9-81ED-4DB2-BD59-A6C34878D82A}">
                    <a16:rowId xmlns:a16="http://schemas.microsoft.com/office/drawing/2014/main" val="2283964762"/>
                  </a:ext>
                </a:extLst>
              </a:tr>
              <a:tr h="370840">
                <a:tc>
                  <a:txBody>
                    <a:bodyPr/>
                    <a:lstStyle/>
                    <a:p>
                      <a:r>
                        <a:rPr lang="en-US" dirty="0"/>
                        <a:t>INH monoresistance</a:t>
                      </a:r>
                    </a:p>
                  </a:txBody>
                  <a:tcPr/>
                </a:tc>
                <a:tc>
                  <a:txBody>
                    <a:bodyPr/>
                    <a:lstStyle/>
                    <a:p>
                      <a:r>
                        <a:rPr lang="en-US" dirty="0" err="1"/>
                        <a:t>RPE+quinolone</a:t>
                      </a:r>
                      <a:r>
                        <a:rPr lang="en-US" dirty="0"/>
                        <a:t> x6mo</a:t>
                      </a:r>
                    </a:p>
                  </a:txBody>
                  <a:tcPr/>
                </a:tc>
                <a:extLst>
                  <a:ext uri="{0D108BD9-81ED-4DB2-BD59-A6C34878D82A}">
                    <a16:rowId xmlns:a16="http://schemas.microsoft.com/office/drawing/2014/main" val="3958244042"/>
                  </a:ext>
                </a:extLst>
              </a:tr>
              <a:tr h="370840">
                <a:tc>
                  <a:txBody>
                    <a:bodyPr/>
                    <a:lstStyle/>
                    <a:p>
                      <a:r>
                        <a:rPr lang="en-US" dirty="0"/>
                        <a:t>PZA monoresistance</a:t>
                      </a:r>
                    </a:p>
                  </a:txBody>
                  <a:tcPr/>
                </a:tc>
                <a:tc>
                  <a:txBody>
                    <a:bodyPr/>
                    <a:lstStyle/>
                    <a:p>
                      <a:r>
                        <a:rPr lang="en-US" dirty="0"/>
                        <a:t>RI x 9mo</a:t>
                      </a:r>
                    </a:p>
                  </a:txBody>
                  <a:tcPr/>
                </a:tc>
                <a:extLst>
                  <a:ext uri="{0D108BD9-81ED-4DB2-BD59-A6C34878D82A}">
                    <a16:rowId xmlns:a16="http://schemas.microsoft.com/office/drawing/2014/main" val="4068075822"/>
                  </a:ext>
                </a:extLst>
              </a:tr>
              <a:tr h="370840">
                <a:tc>
                  <a:txBody>
                    <a:bodyPr/>
                    <a:lstStyle/>
                    <a:p>
                      <a:r>
                        <a:rPr lang="en-US" dirty="0"/>
                        <a:t>RIF or multiple, (R/I resistance = MDR-TB)</a:t>
                      </a:r>
                    </a:p>
                  </a:txBody>
                  <a:tcPr/>
                </a:tc>
                <a:tc>
                  <a:txBody>
                    <a:bodyPr/>
                    <a:lstStyle/>
                    <a:p>
                      <a:r>
                        <a:rPr lang="en-US" dirty="0"/>
                        <a:t>Traditionally, have to add 3mo for every 1mo without rifampin</a:t>
                      </a:r>
                    </a:p>
                    <a:p>
                      <a:endParaRPr lang="en-US" dirty="0"/>
                    </a:p>
                    <a:p>
                      <a:r>
                        <a:rPr lang="en-US" dirty="0"/>
                        <a:t>MDR-TB – 5 drugs x 5-7mo, follow by 4 drugs x 15-21mo</a:t>
                      </a:r>
                    </a:p>
                    <a:p>
                      <a:endParaRPr lang="en-US" dirty="0"/>
                    </a:p>
                    <a:p>
                      <a:r>
                        <a:rPr lang="en-US" dirty="0"/>
                        <a:t>New regimen: BPAL +/- M x6mo</a:t>
                      </a:r>
                    </a:p>
                    <a:p>
                      <a:endParaRPr lang="en-US" dirty="0"/>
                    </a:p>
                  </a:txBody>
                  <a:tcPr/>
                </a:tc>
                <a:extLst>
                  <a:ext uri="{0D108BD9-81ED-4DB2-BD59-A6C34878D82A}">
                    <a16:rowId xmlns:a16="http://schemas.microsoft.com/office/drawing/2014/main" val="3224831843"/>
                  </a:ext>
                </a:extLst>
              </a:tr>
            </a:tbl>
          </a:graphicData>
        </a:graphic>
      </p:graphicFrame>
    </p:spTree>
    <p:extLst>
      <p:ext uri="{BB962C8B-B14F-4D97-AF65-F5344CB8AC3E}">
        <p14:creationId xmlns:p14="http://schemas.microsoft.com/office/powerpoint/2010/main" val="256557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97E3D-EEF7-3D4D-CD74-7483CF98E5DE}"/>
              </a:ext>
            </a:extLst>
          </p:cNvPr>
          <p:cNvSpPr>
            <a:spLocks noGrp="1"/>
          </p:cNvSpPr>
          <p:nvPr>
            <p:ph type="title"/>
          </p:nvPr>
        </p:nvSpPr>
        <p:spPr/>
        <p:txBody>
          <a:bodyPr>
            <a:normAutofit/>
          </a:bodyPr>
          <a:lstStyle/>
          <a:p>
            <a:r>
              <a:rPr lang="en-US" sz="3600" dirty="0"/>
              <a:t>Mycobacterium tuberculosis (</a:t>
            </a:r>
            <a:r>
              <a:rPr lang="en-US" sz="3600" dirty="0" err="1"/>
              <a:t>Mtb</a:t>
            </a:r>
            <a:r>
              <a:rPr lang="en-US" sz="3600" dirty="0"/>
              <a:t>)is a unique bacteria</a:t>
            </a:r>
          </a:p>
        </p:txBody>
      </p:sp>
      <p:sp>
        <p:nvSpPr>
          <p:cNvPr id="3" name="Content Placeholder 2">
            <a:extLst>
              <a:ext uri="{FF2B5EF4-FFF2-40B4-BE49-F238E27FC236}">
                <a16:creationId xmlns:a16="http://schemas.microsoft.com/office/drawing/2014/main" id="{F9308CCB-DBB3-E816-D75C-1C7F0D9FE7DD}"/>
              </a:ext>
            </a:extLst>
          </p:cNvPr>
          <p:cNvSpPr>
            <a:spLocks noGrp="1"/>
          </p:cNvSpPr>
          <p:nvPr>
            <p:ph idx="1"/>
          </p:nvPr>
        </p:nvSpPr>
        <p:spPr>
          <a:xfrm>
            <a:off x="1097280" y="1845734"/>
            <a:ext cx="5807373" cy="3960706"/>
          </a:xfrm>
        </p:spPr>
        <p:txBody>
          <a:bodyPr/>
          <a:lstStyle/>
          <a:p>
            <a:r>
              <a:rPr lang="en-US" dirty="0" err="1"/>
              <a:t>Mtb</a:t>
            </a:r>
            <a:r>
              <a:rPr lang="en-US" dirty="0"/>
              <a:t> complex is a bacteria with unique characteristics</a:t>
            </a:r>
          </a:p>
          <a:p>
            <a:pPr lvl="1">
              <a:buFont typeface="Arial" panose="020B0604020202020204" pitchFamily="34" charset="0"/>
              <a:buChar char="•"/>
            </a:pPr>
            <a:r>
              <a:rPr lang="en-US" dirty="0"/>
              <a:t>High lipid content in cell wall / unique growth requirements =&gt; AFB stain/culture</a:t>
            </a:r>
          </a:p>
          <a:p>
            <a:pPr lvl="1">
              <a:buFont typeface="Arial" panose="020B0604020202020204" pitchFamily="34" charset="0"/>
              <a:buChar char="•"/>
            </a:pPr>
            <a:r>
              <a:rPr lang="en-US" dirty="0"/>
              <a:t>Slow growth =&gt; chronic, long duration of treatment</a:t>
            </a:r>
          </a:p>
          <a:p>
            <a:pPr lvl="1">
              <a:buFont typeface="Arial" panose="020B0604020202020204" pitchFamily="34" charset="0"/>
              <a:buChar char="•"/>
            </a:pPr>
            <a:r>
              <a:rPr lang="en-US" dirty="0"/>
              <a:t>Two stages</a:t>
            </a:r>
          </a:p>
          <a:p>
            <a:pPr lvl="2">
              <a:buFont typeface="Arial" panose="020B0604020202020204" pitchFamily="34" charset="0"/>
              <a:buChar char="•"/>
            </a:pPr>
            <a:r>
              <a:rPr lang="en-US" dirty="0"/>
              <a:t>Transmission/infection</a:t>
            </a:r>
          </a:p>
          <a:p>
            <a:pPr lvl="2">
              <a:buFont typeface="Arial" panose="020B0604020202020204" pitchFamily="34" charset="0"/>
              <a:buChar char="•"/>
            </a:pPr>
            <a:r>
              <a:rPr lang="en-US" dirty="0"/>
              <a:t>Progression from infection to disease</a:t>
            </a:r>
          </a:p>
          <a:p>
            <a:pPr lvl="3">
              <a:buFont typeface="Arial" panose="020B0604020202020204" pitchFamily="34" charset="0"/>
              <a:buChar char="•"/>
            </a:pPr>
            <a:r>
              <a:rPr lang="en-US" dirty="0"/>
              <a:t>“latent tb”</a:t>
            </a:r>
          </a:p>
        </p:txBody>
      </p:sp>
      <p:sp>
        <p:nvSpPr>
          <p:cNvPr id="5" name="TextBox 4">
            <a:extLst>
              <a:ext uri="{FF2B5EF4-FFF2-40B4-BE49-F238E27FC236}">
                <a16:creationId xmlns:a16="http://schemas.microsoft.com/office/drawing/2014/main" id="{0E8F60E0-1739-A452-9AEA-4356C6ADFF01}"/>
              </a:ext>
            </a:extLst>
          </p:cNvPr>
          <p:cNvSpPr txBox="1"/>
          <p:nvPr/>
        </p:nvSpPr>
        <p:spPr>
          <a:xfrm>
            <a:off x="7146734" y="4698678"/>
            <a:ext cx="3766863" cy="369332"/>
          </a:xfrm>
          <a:prstGeom prst="rect">
            <a:avLst/>
          </a:prstGeom>
          <a:noFill/>
        </p:spPr>
        <p:txBody>
          <a:bodyPr wrap="square" rtlCol="0">
            <a:spAutoFit/>
          </a:bodyPr>
          <a:lstStyle/>
          <a:p>
            <a:r>
              <a:rPr lang="en-US" dirty="0"/>
              <a:t>Robbins and </a:t>
            </a:r>
            <a:r>
              <a:rPr lang="en-US" dirty="0" err="1"/>
              <a:t>Cotran</a:t>
            </a:r>
            <a:r>
              <a:rPr lang="en-US" dirty="0"/>
              <a:t> Atlas of Pathology</a:t>
            </a:r>
          </a:p>
        </p:txBody>
      </p:sp>
      <p:pic>
        <p:nvPicPr>
          <p:cNvPr id="4" name="Picture 2">
            <a:extLst>
              <a:ext uri="{FF2B5EF4-FFF2-40B4-BE49-F238E27FC236}">
                <a16:creationId xmlns:a16="http://schemas.microsoft.com/office/drawing/2014/main" id="{4ADCD117-8A90-F2CB-01A8-B0EF126BAE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4653" y="1845734"/>
            <a:ext cx="4251027" cy="2790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2300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4886C-F976-455A-9D5B-9462C6A5D823}"/>
              </a:ext>
            </a:extLst>
          </p:cNvPr>
          <p:cNvSpPr>
            <a:spLocks noGrp="1"/>
          </p:cNvSpPr>
          <p:nvPr>
            <p:ph type="title"/>
          </p:nvPr>
        </p:nvSpPr>
        <p:spPr/>
        <p:txBody>
          <a:bodyPr/>
          <a:lstStyle/>
          <a:p>
            <a:r>
              <a:rPr lang="en-US" dirty="0"/>
              <a:t>Rifampin = RIF</a:t>
            </a:r>
          </a:p>
        </p:txBody>
      </p:sp>
      <p:sp>
        <p:nvSpPr>
          <p:cNvPr id="3" name="Content Placeholder 2">
            <a:extLst>
              <a:ext uri="{FF2B5EF4-FFF2-40B4-BE49-F238E27FC236}">
                <a16:creationId xmlns:a16="http://schemas.microsoft.com/office/drawing/2014/main" id="{D9CFCC21-70B7-4A5C-9AFE-3427C5612F83}"/>
              </a:ext>
            </a:extLst>
          </p:cNvPr>
          <p:cNvSpPr>
            <a:spLocks noGrp="1"/>
          </p:cNvSpPr>
          <p:nvPr>
            <p:ph idx="1"/>
          </p:nvPr>
        </p:nvSpPr>
        <p:spPr>
          <a:xfrm>
            <a:off x="1097280" y="1845734"/>
            <a:ext cx="5809547" cy="4023360"/>
          </a:xfrm>
        </p:spPr>
        <p:txBody>
          <a:bodyPr>
            <a:normAutofit/>
          </a:bodyPr>
          <a:lstStyle/>
          <a:p>
            <a:r>
              <a:rPr lang="en-US" dirty="0"/>
              <a:t>Rifampin:</a:t>
            </a:r>
          </a:p>
          <a:p>
            <a:pPr lvl="1"/>
            <a:r>
              <a:rPr lang="en-US" dirty="0"/>
              <a:t>Hepatotoxicity, ~ 0.6% (increase in </a:t>
            </a:r>
            <a:r>
              <a:rPr lang="en-US" dirty="0" err="1"/>
              <a:t>bili</a:t>
            </a:r>
            <a:r>
              <a:rPr lang="en-US" dirty="0"/>
              <a:t>)</a:t>
            </a:r>
          </a:p>
          <a:p>
            <a:pPr lvl="1"/>
            <a:r>
              <a:rPr lang="en-US" dirty="0"/>
              <a:t>Rare hypersensitivity reactions</a:t>
            </a:r>
          </a:p>
          <a:p>
            <a:pPr lvl="1"/>
            <a:r>
              <a:rPr lang="en-US" dirty="0"/>
              <a:t>Side effects</a:t>
            </a:r>
          </a:p>
          <a:p>
            <a:pPr lvl="2"/>
            <a:r>
              <a:rPr lang="en-US" dirty="0"/>
              <a:t>Orange-red body fluids (dentures, contacts can get stained)</a:t>
            </a:r>
          </a:p>
          <a:p>
            <a:pPr lvl="2"/>
            <a:r>
              <a:rPr lang="en-US" dirty="0"/>
              <a:t>Itch, </a:t>
            </a:r>
            <a:r>
              <a:rPr lang="en-US" dirty="0" err="1"/>
              <a:t>gi</a:t>
            </a:r>
            <a:r>
              <a:rPr lang="en-US" dirty="0"/>
              <a:t> symptoms</a:t>
            </a:r>
          </a:p>
          <a:p>
            <a:pPr lvl="1"/>
            <a:r>
              <a:rPr lang="en-US" dirty="0"/>
              <a:t>Drug </a:t>
            </a:r>
            <a:r>
              <a:rPr lang="en-US" dirty="0" err="1"/>
              <a:t>drug</a:t>
            </a:r>
            <a:r>
              <a:rPr lang="en-US" dirty="0"/>
              <a:t> interactions</a:t>
            </a:r>
          </a:p>
          <a:p>
            <a:pPr lvl="2"/>
            <a:r>
              <a:rPr lang="en-US" dirty="0"/>
              <a:t>Methadone</a:t>
            </a:r>
          </a:p>
          <a:p>
            <a:pPr lvl="2"/>
            <a:r>
              <a:rPr lang="en-US" dirty="0"/>
              <a:t>warfarin, </a:t>
            </a:r>
            <a:r>
              <a:rPr lang="en-US" b="1" dirty="0"/>
              <a:t>Eliquis</a:t>
            </a:r>
          </a:p>
          <a:p>
            <a:pPr lvl="2"/>
            <a:r>
              <a:rPr lang="en-US" b="1" dirty="0"/>
              <a:t>hormonal contraceptives, </a:t>
            </a:r>
            <a:r>
              <a:rPr lang="en-US" dirty="0"/>
              <a:t>steroids</a:t>
            </a:r>
          </a:p>
          <a:p>
            <a:pPr lvl="2"/>
            <a:r>
              <a:rPr lang="en-US" dirty="0"/>
              <a:t> tricyclic antidepressants, haloperidol</a:t>
            </a:r>
          </a:p>
          <a:p>
            <a:pPr lvl="2"/>
            <a:r>
              <a:rPr lang="en-US" dirty="0"/>
              <a:t>diazepam, phenytoin</a:t>
            </a:r>
          </a:p>
          <a:p>
            <a:pPr lvl="2"/>
            <a:r>
              <a:rPr lang="en-US" dirty="0"/>
              <a:t>protease inhibitors</a:t>
            </a:r>
          </a:p>
          <a:p>
            <a:pPr lvl="1"/>
            <a:endParaRPr lang="en-US" dirty="0"/>
          </a:p>
          <a:p>
            <a:pPr marL="0" indent="0">
              <a:buNone/>
            </a:pPr>
            <a:endParaRPr lang="en-US" dirty="0"/>
          </a:p>
        </p:txBody>
      </p:sp>
      <p:sp>
        <p:nvSpPr>
          <p:cNvPr id="4" name="TextBox 3">
            <a:extLst>
              <a:ext uri="{FF2B5EF4-FFF2-40B4-BE49-F238E27FC236}">
                <a16:creationId xmlns:a16="http://schemas.microsoft.com/office/drawing/2014/main" id="{FD5F0F97-4ED2-4284-025E-B3E94F0DA42B}"/>
              </a:ext>
            </a:extLst>
          </p:cNvPr>
          <p:cNvSpPr txBox="1"/>
          <p:nvPr/>
        </p:nvSpPr>
        <p:spPr>
          <a:xfrm>
            <a:off x="727970" y="6463956"/>
            <a:ext cx="7563774" cy="369332"/>
          </a:xfrm>
          <a:prstGeom prst="rect">
            <a:avLst/>
          </a:prstGeom>
          <a:noFill/>
        </p:spPr>
        <p:txBody>
          <a:bodyPr wrap="square" rtlCol="0">
            <a:spAutoFit/>
          </a:bodyPr>
          <a:lstStyle/>
          <a:p>
            <a:r>
              <a:rPr lang="en-US" dirty="0"/>
              <a:t>CDC: Latent Tuberculosis Infection: A Guide for Primary Care Providers</a:t>
            </a:r>
          </a:p>
        </p:txBody>
      </p:sp>
      <p:pic>
        <p:nvPicPr>
          <p:cNvPr id="13314" name="Picture 2" descr="Rifampin (Rifadin): Uses, Side Effects &amp; Dosage">
            <a:extLst>
              <a:ext uri="{FF2B5EF4-FFF2-40B4-BE49-F238E27FC236}">
                <a16:creationId xmlns:a16="http://schemas.microsoft.com/office/drawing/2014/main" id="{348384F2-EA58-1BF6-3677-74D47CDC8B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2173" y="2533650"/>
            <a:ext cx="2562225" cy="1790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41198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669E0-17B2-2379-79F1-398BE5320772}"/>
              </a:ext>
            </a:extLst>
          </p:cNvPr>
          <p:cNvSpPr>
            <a:spLocks noGrp="1"/>
          </p:cNvSpPr>
          <p:nvPr>
            <p:ph type="title"/>
          </p:nvPr>
        </p:nvSpPr>
        <p:spPr/>
        <p:txBody>
          <a:bodyPr/>
          <a:lstStyle/>
          <a:p>
            <a:r>
              <a:rPr lang="en-US" dirty="0"/>
              <a:t>Isoniazid = INH</a:t>
            </a:r>
          </a:p>
        </p:txBody>
      </p:sp>
      <p:sp>
        <p:nvSpPr>
          <p:cNvPr id="3" name="Content Placeholder 2">
            <a:extLst>
              <a:ext uri="{FF2B5EF4-FFF2-40B4-BE49-F238E27FC236}">
                <a16:creationId xmlns:a16="http://schemas.microsoft.com/office/drawing/2014/main" id="{50D89082-E8F1-B01A-489F-22D898B1E977}"/>
              </a:ext>
            </a:extLst>
          </p:cNvPr>
          <p:cNvSpPr>
            <a:spLocks noGrp="1"/>
          </p:cNvSpPr>
          <p:nvPr>
            <p:ph idx="1"/>
          </p:nvPr>
        </p:nvSpPr>
        <p:spPr>
          <a:xfrm>
            <a:off x="1097280" y="1845734"/>
            <a:ext cx="5924957" cy="4023360"/>
          </a:xfrm>
        </p:spPr>
        <p:txBody>
          <a:bodyPr/>
          <a:lstStyle/>
          <a:p>
            <a:r>
              <a:rPr lang="en-US" dirty="0"/>
              <a:t>INH</a:t>
            </a:r>
          </a:p>
          <a:p>
            <a:pPr lvl="1"/>
            <a:r>
              <a:rPr lang="en-US" dirty="0"/>
              <a:t>Elevated AST/ALT in 10-20% of people</a:t>
            </a:r>
          </a:p>
          <a:p>
            <a:pPr lvl="2"/>
            <a:r>
              <a:rPr lang="en-US" dirty="0"/>
              <a:t>Hold if </a:t>
            </a:r>
            <a:r>
              <a:rPr lang="en-US" dirty="0" err="1"/>
              <a:t>ast</a:t>
            </a:r>
            <a:r>
              <a:rPr lang="en-US" dirty="0"/>
              <a:t>/alt &gt;3x </a:t>
            </a:r>
            <a:r>
              <a:rPr lang="en-US" dirty="0" err="1"/>
              <a:t>uln</a:t>
            </a:r>
            <a:r>
              <a:rPr lang="en-US" dirty="0"/>
              <a:t> if symptomatic or &gt;5x </a:t>
            </a:r>
            <a:r>
              <a:rPr lang="en-US" dirty="0" err="1"/>
              <a:t>uln</a:t>
            </a:r>
            <a:r>
              <a:rPr lang="en-US" dirty="0"/>
              <a:t> if asymptomatic</a:t>
            </a:r>
          </a:p>
          <a:p>
            <a:pPr lvl="1"/>
            <a:r>
              <a:rPr lang="en-US" dirty="0"/>
              <a:t>Clinical hepatitis &lt;1%</a:t>
            </a:r>
          </a:p>
          <a:p>
            <a:pPr lvl="2"/>
            <a:r>
              <a:rPr lang="en-US" dirty="0"/>
              <a:t>Higher risk if </a:t>
            </a:r>
            <a:r>
              <a:rPr lang="en-US" dirty="0" err="1"/>
              <a:t>etoh</a:t>
            </a:r>
            <a:r>
              <a:rPr lang="en-US" dirty="0"/>
              <a:t>, underlying cirrhosis, concurrent meds that are metabolized in liver</a:t>
            </a:r>
          </a:p>
          <a:p>
            <a:pPr lvl="1"/>
            <a:r>
              <a:rPr lang="en-US" dirty="0"/>
              <a:t>Peripheral neuropathy &lt;1%, B6</a:t>
            </a:r>
          </a:p>
          <a:p>
            <a:pPr lvl="1"/>
            <a:r>
              <a:rPr lang="en-US" dirty="0"/>
              <a:t>Rash, GI issues, fatigue</a:t>
            </a:r>
          </a:p>
          <a:p>
            <a:pPr marL="0" indent="0">
              <a:buNone/>
            </a:pPr>
            <a:endParaRPr lang="en-US" dirty="0"/>
          </a:p>
        </p:txBody>
      </p:sp>
      <p:pic>
        <p:nvPicPr>
          <p:cNvPr id="14338" name="Picture 2" descr="Isoniazid Uses, Side Effects &amp; Warnings - Drugs.com">
            <a:extLst>
              <a:ext uri="{FF2B5EF4-FFF2-40B4-BE49-F238E27FC236}">
                <a16:creationId xmlns:a16="http://schemas.microsoft.com/office/drawing/2014/main" id="{EF4679EC-D919-17CD-C14F-580DC8D571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0580" y="2127050"/>
            <a:ext cx="2623634" cy="1965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56634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76BBE-CE3A-2665-9A94-090379116CA3}"/>
              </a:ext>
            </a:extLst>
          </p:cNvPr>
          <p:cNvSpPr>
            <a:spLocks noGrp="1"/>
          </p:cNvSpPr>
          <p:nvPr>
            <p:ph type="title"/>
          </p:nvPr>
        </p:nvSpPr>
        <p:spPr/>
        <p:txBody>
          <a:bodyPr/>
          <a:lstStyle/>
          <a:p>
            <a:r>
              <a:rPr lang="en-US" dirty="0"/>
              <a:t>PZA and EMB</a:t>
            </a:r>
          </a:p>
        </p:txBody>
      </p:sp>
      <p:sp>
        <p:nvSpPr>
          <p:cNvPr id="3" name="Content Placeholder 2">
            <a:extLst>
              <a:ext uri="{FF2B5EF4-FFF2-40B4-BE49-F238E27FC236}">
                <a16:creationId xmlns:a16="http://schemas.microsoft.com/office/drawing/2014/main" id="{D40B89B5-8F42-30E8-5E3C-9896968BA926}"/>
              </a:ext>
            </a:extLst>
          </p:cNvPr>
          <p:cNvSpPr>
            <a:spLocks noGrp="1"/>
          </p:cNvSpPr>
          <p:nvPr>
            <p:ph idx="1"/>
          </p:nvPr>
        </p:nvSpPr>
        <p:spPr/>
        <p:txBody>
          <a:bodyPr/>
          <a:lstStyle/>
          <a:p>
            <a:r>
              <a:rPr lang="en-US" dirty="0"/>
              <a:t>PZA</a:t>
            </a:r>
          </a:p>
          <a:p>
            <a:r>
              <a:rPr lang="en-US" dirty="0"/>
              <a:t>- </a:t>
            </a:r>
            <a:r>
              <a:rPr lang="en-US" dirty="0" err="1"/>
              <a:t>gi</a:t>
            </a:r>
            <a:r>
              <a:rPr lang="en-US" dirty="0"/>
              <a:t> issue, hepatitis</a:t>
            </a:r>
          </a:p>
          <a:p>
            <a:r>
              <a:rPr lang="en-US" dirty="0"/>
              <a:t>- arthralgias/myalgias, gout flare</a:t>
            </a:r>
          </a:p>
          <a:p>
            <a:endParaRPr lang="en-US" dirty="0"/>
          </a:p>
          <a:p>
            <a:r>
              <a:rPr lang="en-US" dirty="0"/>
              <a:t>EMB – by far the safest</a:t>
            </a:r>
          </a:p>
          <a:p>
            <a:r>
              <a:rPr lang="en-US" dirty="0"/>
              <a:t>- rarely optic neuritis</a:t>
            </a:r>
          </a:p>
        </p:txBody>
      </p:sp>
      <p:pic>
        <p:nvPicPr>
          <p:cNvPr id="2050" name="Picture 2" descr="Pyrazinamide Oral: Uses, Side Effects, Interactions, Pictures, Warnings &amp;  Dosing - WebMD">
            <a:extLst>
              <a:ext uri="{FF2B5EF4-FFF2-40B4-BE49-F238E27FC236}">
                <a16:creationId xmlns:a16="http://schemas.microsoft.com/office/drawing/2014/main" id="{52690543-E4DA-07F9-C534-5EAD3FCE33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8451" y="1845734"/>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Ethambutol Oral: Uses, Side Effects, Interactions, Pictures, Warnings &amp;  Dosing - WebMD">
            <a:extLst>
              <a:ext uri="{FF2B5EF4-FFF2-40B4-BE49-F238E27FC236}">
                <a16:creationId xmlns:a16="http://schemas.microsoft.com/office/drawing/2014/main" id="{033BAF59-2126-497C-B4E4-ACF35FBDA7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7062" y="3801958"/>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46077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1500A-6B39-F6F8-447F-F9BDEB74DF5B}"/>
              </a:ext>
            </a:extLst>
          </p:cNvPr>
          <p:cNvSpPr>
            <a:spLocks noGrp="1"/>
          </p:cNvSpPr>
          <p:nvPr>
            <p:ph type="title"/>
          </p:nvPr>
        </p:nvSpPr>
        <p:spPr/>
        <p:txBody>
          <a:bodyPr/>
          <a:lstStyle/>
          <a:p>
            <a:r>
              <a:rPr lang="en-US" dirty="0"/>
              <a:t>Treatment –typical monitoring for adverse effects</a:t>
            </a:r>
          </a:p>
        </p:txBody>
      </p:sp>
      <p:sp>
        <p:nvSpPr>
          <p:cNvPr id="3" name="Content Placeholder 2">
            <a:extLst>
              <a:ext uri="{FF2B5EF4-FFF2-40B4-BE49-F238E27FC236}">
                <a16:creationId xmlns:a16="http://schemas.microsoft.com/office/drawing/2014/main" id="{0F034914-809D-F4AE-A2CB-B15E7F33D923}"/>
              </a:ext>
            </a:extLst>
          </p:cNvPr>
          <p:cNvSpPr>
            <a:spLocks noGrp="1"/>
          </p:cNvSpPr>
          <p:nvPr>
            <p:ph idx="1"/>
          </p:nvPr>
        </p:nvSpPr>
        <p:spPr>
          <a:xfrm>
            <a:off x="1097280" y="1845734"/>
            <a:ext cx="7095375" cy="4023360"/>
          </a:xfrm>
        </p:spPr>
        <p:txBody>
          <a:bodyPr/>
          <a:lstStyle/>
          <a:p>
            <a:r>
              <a:rPr lang="en-US" dirty="0"/>
              <a:t>At Maricopa County Department of Health</a:t>
            </a:r>
          </a:p>
          <a:p>
            <a:r>
              <a:rPr lang="en-US" dirty="0"/>
              <a:t>- baseline CBC with diff, CMP, (also HIV and HgA1C)</a:t>
            </a:r>
          </a:p>
          <a:p>
            <a:r>
              <a:rPr lang="en-US" dirty="0"/>
              <a:t>- monthly CBC with diff, LFT</a:t>
            </a:r>
          </a:p>
          <a:p>
            <a:pPr lvl="1"/>
            <a:r>
              <a:rPr lang="en-US" dirty="0"/>
              <a:t>INH/RIF rarely cause severe anemia/thrombocytopenia</a:t>
            </a:r>
          </a:p>
          <a:p>
            <a:r>
              <a:rPr lang="en-US" dirty="0"/>
              <a:t>- monthly Snellen and Ishihara while on EMB</a:t>
            </a:r>
          </a:p>
          <a:p>
            <a:r>
              <a:rPr lang="en-US" dirty="0"/>
              <a:t>- staff member reviews symptoms prior to observing DOT</a:t>
            </a:r>
          </a:p>
          <a:p>
            <a:endParaRPr lang="en-US" dirty="0"/>
          </a:p>
        </p:txBody>
      </p:sp>
      <p:pic>
        <p:nvPicPr>
          <p:cNvPr id="1026" name="Picture 2" descr="Ishihara color blind test">
            <a:extLst>
              <a:ext uri="{FF2B5EF4-FFF2-40B4-BE49-F238E27FC236}">
                <a16:creationId xmlns:a16="http://schemas.microsoft.com/office/drawing/2014/main" id="{64EF5FD7-72CF-6926-A1FB-139AAD38FE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6609" y="2161964"/>
            <a:ext cx="2248111" cy="224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04169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91E30-74F3-229B-7BA2-24D81416F4F6}"/>
              </a:ext>
            </a:extLst>
          </p:cNvPr>
          <p:cNvSpPr>
            <a:spLocks noGrp="1"/>
          </p:cNvSpPr>
          <p:nvPr>
            <p:ph type="title"/>
          </p:nvPr>
        </p:nvSpPr>
        <p:spPr/>
        <p:txBody>
          <a:bodyPr/>
          <a:lstStyle/>
          <a:p>
            <a:r>
              <a:rPr lang="en-US" dirty="0"/>
              <a:t>Treatment: Drug induced hepatotoxicity</a:t>
            </a:r>
          </a:p>
        </p:txBody>
      </p:sp>
      <p:sp>
        <p:nvSpPr>
          <p:cNvPr id="3" name="Content Placeholder 2">
            <a:extLst>
              <a:ext uri="{FF2B5EF4-FFF2-40B4-BE49-F238E27FC236}">
                <a16:creationId xmlns:a16="http://schemas.microsoft.com/office/drawing/2014/main" id="{BAE49B42-3A01-09F2-9FD8-D01DE03DFF2B}"/>
              </a:ext>
            </a:extLst>
          </p:cNvPr>
          <p:cNvSpPr>
            <a:spLocks noGrp="1"/>
          </p:cNvSpPr>
          <p:nvPr>
            <p:ph idx="1"/>
          </p:nvPr>
        </p:nvSpPr>
        <p:spPr>
          <a:xfrm>
            <a:off x="1768432" y="1925633"/>
            <a:ext cx="9387248" cy="595625"/>
          </a:xfrm>
        </p:spPr>
        <p:txBody>
          <a:bodyPr/>
          <a:lstStyle/>
          <a:p>
            <a:r>
              <a:rPr lang="en-US" dirty="0"/>
              <a:t>If </a:t>
            </a:r>
            <a:r>
              <a:rPr lang="en-US" dirty="0" err="1"/>
              <a:t>bili</a:t>
            </a:r>
            <a:r>
              <a:rPr lang="en-US" dirty="0"/>
              <a:t> &gt;3 will typically discontinue all meds then sequentially rechallenge</a:t>
            </a:r>
          </a:p>
          <a:p>
            <a:endParaRPr lang="en-US" dirty="0"/>
          </a:p>
          <a:p>
            <a:pPr marL="0" indent="0">
              <a:buNone/>
            </a:pPr>
            <a:endParaRPr lang="en-US" dirty="0"/>
          </a:p>
          <a:p>
            <a:endParaRPr lang="en-US" dirty="0"/>
          </a:p>
        </p:txBody>
      </p:sp>
      <p:graphicFrame>
        <p:nvGraphicFramePr>
          <p:cNvPr id="4" name="Diagram 3">
            <a:extLst>
              <a:ext uri="{FF2B5EF4-FFF2-40B4-BE49-F238E27FC236}">
                <a16:creationId xmlns:a16="http://schemas.microsoft.com/office/drawing/2014/main" id="{CF8BF203-FE10-3DA1-0BBB-8E96C46DCA99}"/>
              </a:ext>
            </a:extLst>
          </p:cNvPr>
          <p:cNvGraphicFramePr/>
          <p:nvPr>
            <p:extLst>
              <p:ext uri="{D42A27DB-BD31-4B8C-83A1-F6EECF244321}">
                <p14:modId xmlns:p14="http://schemas.microsoft.com/office/powerpoint/2010/main" val="4148074387"/>
              </p:ext>
            </p:extLst>
          </p:nvPr>
        </p:nvGraphicFramePr>
        <p:xfrm>
          <a:off x="3365623" y="2860828"/>
          <a:ext cx="4571013" cy="26205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3BC1754F-161F-0BA3-F39F-7872E5AB0E25}"/>
              </a:ext>
            </a:extLst>
          </p:cNvPr>
          <p:cNvSpPr txBox="1"/>
          <p:nvPr/>
        </p:nvSpPr>
        <p:spPr>
          <a:xfrm>
            <a:off x="8474585" y="3488081"/>
            <a:ext cx="2681095" cy="923330"/>
          </a:xfrm>
          <a:prstGeom prst="rect">
            <a:avLst/>
          </a:prstGeom>
          <a:noFill/>
        </p:spPr>
        <p:txBody>
          <a:bodyPr wrap="square" rtlCol="0">
            <a:spAutoFit/>
          </a:bodyPr>
          <a:lstStyle/>
          <a:p>
            <a:r>
              <a:rPr lang="en-US" dirty="0"/>
              <a:t>Suspect RIF, restart EMB, INH, PZA, then likely rifamycin</a:t>
            </a:r>
          </a:p>
        </p:txBody>
      </p:sp>
      <p:sp>
        <p:nvSpPr>
          <p:cNvPr id="6" name="TextBox 5">
            <a:extLst>
              <a:ext uri="{FF2B5EF4-FFF2-40B4-BE49-F238E27FC236}">
                <a16:creationId xmlns:a16="http://schemas.microsoft.com/office/drawing/2014/main" id="{8A6A025D-0317-76D4-8103-A448AC1DFB97}"/>
              </a:ext>
            </a:extLst>
          </p:cNvPr>
          <p:cNvSpPr txBox="1"/>
          <p:nvPr/>
        </p:nvSpPr>
        <p:spPr>
          <a:xfrm>
            <a:off x="1097280" y="3488081"/>
            <a:ext cx="2063170" cy="1200329"/>
          </a:xfrm>
          <a:prstGeom prst="rect">
            <a:avLst/>
          </a:prstGeom>
          <a:noFill/>
        </p:spPr>
        <p:txBody>
          <a:bodyPr wrap="square" rtlCol="0">
            <a:spAutoFit/>
          </a:bodyPr>
          <a:lstStyle/>
          <a:p>
            <a:r>
              <a:rPr lang="en-US" dirty="0"/>
              <a:t>Suspect PZA/INH, restart EMB/RIF, then INH, then +/- PZA</a:t>
            </a:r>
          </a:p>
        </p:txBody>
      </p:sp>
    </p:spTree>
    <p:extLst>
      <p:ext uri="{BB962C8B-B14F-4D97-AF65-F5344CB8AC3E}">
        <p14:creationId xmlns:p14="http://schemas.microsoft.com/office/powerpoint/2010/main" val="3357774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B52ED-AB46-8E60-17D5-A7F550A98B3F}"/>
              </a:ext>
            </a:extLst>
          </p:cNvPr>
          <p:cNvSpPr>
            <a:spLocks noGrp="1"/>
          </p:cNvSpPr>
          <p:nvPr>
            <p:ph type="title"/>
          </p:nvPr>
        </p:nvSpPr>
        <p:spPr/>
        <p:txBody>
          <a:bodyPr/>
          <a:lstStyle/>
          <a:p>
            <a:r>
              <a:rPr lang="en-US" dirty="0"/>
              <a:t>Review case 2</a:t>
            </a:r>
          </a:p>
        </p:txBody>
      </p:sp>
      <p:sp>
        <p:nvSpPr>
          <p:cNvPr id="3" name="Content Placeholder 2">
            <a:extLst>
              <a:ext uri="{FF2B5EF4-FFF2-40B4-BE49-F238E27FC236}">
                <a16:creationId xmlns:a16="http://schemas.microsoft.com/office/drawing/2014/main" id="{73DBDC95-6713-7984-989E-85D5A0A7E4EA}"/>
              </a:ext>
            </a:extLst>
          </p:cNvPr>
          <p:cNvSpPr>
            <a:spLocks noGrp="1"/>
          </p:cNvSpPr>
          <p:nvPr>
            <p:ph idx="1"/>
          </p:nvPr>
        </p:nvSpPr>
        <p:spPr/>
        <p:txBody>
          <a:bodyPr/>
          <a:lstStyle/>
          <a:p>
            <a:r>
              <a:rPr lang="en-US" dirty="0"/>
              <a:t>What is your next step?</a:t>
            </a:r>
          </a:p>
          <a:p>
            <a:r>
              <a:rPr lang="en-US" dirty="0"/>
              <a:t>A. Send to hospital to be ruled out for tb</a:t>
            </a:r>
          </a:p>
          <a:p>
            <a:r>
              <a:rPr lang="en-US" u="sng" dirty="0"/>
              <a:t>B. Start RIPE + vitamin B6</a:t>
            </a:r>
          </a:p>
          <a:p>
            <a:r>
              <a:rPr lang="en-US" dirty="0"/>
              <a:t>C. Wait until cultures are finalized</a:t>
            </a:r>
          </a:p>
          <a:p>
            <a:r>
              <a:rPr lang="en-US" dirty="0"/>
              <a:t>D. Send for repeat pleural tissue biopsy</a:t>
            </a:r>
          </a:p>
          <a:p>
            <a:endParaRPr lang="en-US" dirty="0"/>
          </a:p>
        </p:txBody>
      </p:sp>
    </p:spTree>
    <p:extLst>
      <p:ext uri="{BB962C8B-B14F-4D97-AF65-F5344CB8AC3E}">
        <p14:creationId xmlns:p14="http://schemas.microsoft.com/office/powerpoint/2010/main" val="34140527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216BC-915C-8F9C-9204-78452E38D3C5}"/>
              </a:ext>
            </a:extLst>
          </p:cNvPr>
          <p:cNvSpPr>
            <a:spLocks noGrp="1"/>
          </p:cNvSpPr>
          <p:nvPr>
            <p:ph type="title"/>
          </p:nvPr>
        </p:nvSpPr>
        <p:spPr/>
        <p:txBody>
          <a:bodyPr/>
          <a:lstStyle/>
          <a:p>
            <a:r>
              <a:rPr lang="en-US" dirty="0"/>
              <a:t>Case 3 – VA pulmonary clinic</a:t>
            </a:r>
          </a:p>
        </p:txBody>
      </p:sp>
      <p:sp>
        <p:nvSpPr>
          <p:cNvPr id="3" name="Content Placeholder 2">
            <a:extLst>
              <a:ext uri="{FF2B5EF4-FFF2-40B4-BE49-F238E27FC236}">
                <a16:creationId xmlns:a16="http://schemas.microsoft.com/office/drawing/2014/main" id="{493C8564-752B-52D0-7960-9618DF04D0E5}"/>
              </a:ext>
            </a:extLst>
          </p:cNvPr>
          <p:cNvSpPr>
            <a:spLocks noGrp="1"/>
          </p:cNvSpPr>
          <p:nvPr>
            <p:ph idx="1"/>
          </p:nvPr>
        </p:nvSpPr>
        <p:spPr/>
        <p:txBody>
          <a:bodyPr/>
          <a:lstStyle/>
          <a:p>
            <a:r>
              <a:rPr lang="en-US" dirty="0"/>
              <a:t>- 72M with HTN/HL, CAD, and COPD reports increase in cough and weight loss x6mo</a:t>
            </a:r>
          </a:p>
          <a:p>
            <a:r>
              <a:rPr lang="en-US" dirty="0"/>
              <a:t>- CT chest reports patchy consolidation and ground glass opacities primarily in RML and lingula of left upper lobe</a:t>
            </a:r>
          </a:p>
          <a:p>
            <a:r>
              <a:rPr lang="en-US" dirty="0"/>
              <a:t>- ultimately, he has a bronchoscopy, after 7d, the AFB BAL cx grows AFB positive organisms</a:t>
            </a:r>
          </a:p>
          <a:p>
            <a:pPr marL="0" indent="0">
              <a:buNone/>
            </a:pPr>
            <a:r>
              <a:rPr lang="en-US" dirty="0"/>
              <a:t> - he lives by himself</a:t>
            </a:r>
          </a:p>
        </p:txBody>
      </p:sp>
    </p:spTree>
    <p:extLst>
      <p:ext uri="{BB962C8B-B14F-4D97-AF65-F5344CB8AC3E}">
        <p14:creationId xmlns:p14="http://schemas.microsoft.com/office/powerpoint/2010/main" val="3522824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33E7C-2691-E880-FD49-7ADA4ED6BF5E}"/>
              </a:ext>
            </a:extLst>
          </p:cNvPr>
          <p:cNvSpPr>
            <a:spLocks noGrp="1"/>
          </p:cNvSpPr>
          <p:nvPr>
            <p:ph type="title"/>
          </p:nvPr>
        </p:nvSpPr>
        <p:spPr/>
        <p:txBody>
          <a:bodyPr/>
          <a:lstStyle/>
          <a:p>
            <a:r>
              <a:rPr lang="en-US" dirty="0"/>
              <a:t>Case 3 – VA pulmonary clinic</a:t>
            </a:r>
          </a:p>
        </p:txBody>
      </p:sp>
      <p:sp>
        <p:nvSpPr>
          <p:cNvPr id="3" name="Content Placeholder 2">
            <a:extLst>
              <a:ext uri="{FF2B5EF4-FFF2-40B4-BE49-F238E27FC236}">
                <a16:creationId xmlns:a16="http://schemas.microsoft.com/office/drawing/2014/main" id="{EE8EDB10-83AE-AA1C-D14B-609B98C77BE8}"/>
              </a:ext>
            </a:extLst>
          </p:cNvPr>
          <p:cNvSpPr>
            <a:spLocks noGrp="1"/>
          </p:cNvSpPr>
          <p:nvPr>
            <p:ph idx="1"/>
          </p:nvPr>
        </p:nvSpPr>
        <p:spPr/>
        <p:txBody>
          <a:bodyPr/>
          <a:lstStyle/>
          <a:p>
            <a:r>
              <a:rPr lang="en-US" dirty="0"/>
              <a:t>What is your next step?</a:t>
            </a:r>
          </a:p>
          <a:p>
            <a:r>
              <a:rPr lang="en-US" dirty="0"/>
              <a:t>A. direct admit the patient to the hospital for airborne isolation while starting RIPE</a:t>
            </a:r>
          </a:p>
          <a:p>
            <a:r>
              <a:rPr lang="en-US" dirty="0"/>
              <a:t>B. refer to the Maricopa County Department of Health TB clinic to start RIPE as outpatient</a:t>
            </a:r>
          </a:p>
          <a:p>
            <a:r>
              <a:rPr lang="en-US" dirty="0"/>
              <a:t>C.  Await further studies</a:t>
            </a:r>
          </a:p>
          <a:p>
            <a:r>
              <a:rPr lang="en-US" dirty="0"/>
              <a:t>D. start azithromycin, rifampin, and ethambutol</a:t>
            </a:r>
          </a:p>
        </p:txBody>
      </p:sp>
    </p:spTree>
    <p:extLst>
      <p:ext uri="{BB962C8B-B14F-4D97-AF65-F5344CB8AC3E}">
        <p14:creationId xmlns:p14="http://schemas.microsoft.com/office/powerpoint/2010/main" val="1131042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3" end="3"/>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8113D-6410-3C31-243A-5B13FA0B3A30}"/>
              </a:ext>
            </a:extLst>
          </p:cNvPr>
          <p:cNvSpPr>
            <a:spLocks noGrp="1"/>
          </p:cNvSpPr>
          <p:nvPr>
            <p:ph type="title"/>
          </p:nvPr>
        </p:nvSpPr>
        <p:spPr/>
        <p:txBody>
          <a:bodyPr>
            <a:normAutofit/>
          </a:bodyPr>
          <a:lstStyle/>
          <a:p>
            <a:r>
              <a:rPr lang="en-US" sz="4400" dirty="0"/>
              <a:t>TB vs MAC (mycobacterium avium complex)</a:t>
            </a:r>
          </a:p>
        </p:txBody>
      </p:sp>
      <p:graphicFrame>
        <p:nvGraphicFramePr>
          <p:cNvPr id="7" name="Table 7">
            <a:extLst>
              <a:ext uri="{FF2B5EF4-FFF2-40B4-BE49-F238E27FC236}">
                <a16:creationId xmlns:a16="http://schemas.microsoft.com/office/drawing/2014/main" id="{AF92260A-9ADF-C2DA-E008-5D7C7F881B66}"/>
              </a:ext>
            </a:extLst>
          </p:cNvPr>
          <p:cNvGraphicFramePr>
            <a:graphicFrameLocks noGrp="1"/>
          </p:cNvGraphicFramePr>
          <p:nvPr>
            <p:ph idx="1"/>
            <p:extLst>
              <p:ext uri="{D42A27DB-BD31-4B8C-83A1-F6EECF244321}">
                <p14:modId xmlns:p14="http://schemas.microsoft.com/office/powerpoint/2010/main" val="1206287263"/>
              </p:ext>
            </p:extLst>
          </p:nvPr>
        </p:nvGraphicFramePr>
        <p:xfrm>
          <a:off x="1107237" y="1846263"/>
          <a:ext cx="10058397" cy="2667000"/>
        </p:xfrm>
        <a:graphic>
          <a:graphicData uri="http://schemas.openxmlformats.org/drawingml/2006/table">
            <a:tbl>
              <a:tblPr firstRow="1" bandRow="1">
                <a:tableStyleId>{5C22544A-7EE6-4342-B048-85BDC9FD1C3A}</a:tableStyleId>
              </a:tblPr>
              <a:tblGrid>
                <a:gridCol w="2159945">
                  <a:extLst>
                    <a:ext uri="{9D8B030D-6E8A-4147-A177-3AD203B41FA5}">
                      <a16:colId xmlns:a16="http://schemas.microsoft.com/office/drawing/2014/main" val="2328130261"/>
                    </a:ext>
                  </a:extLst>
                </a:gridCol>
                <a:gridCol w="3719245">
                  <a:extLst>
                    <a:ext uri="{9D8B030D-6E8A-4147-A177-3AD203B41FA5}">
                      <a16:colId xmlns:a16="http://schemas.microsoft.com/office/drawing/2014/main" val="2886250658"/>
                    </a:ext>
                  </a:extLst>
                </a:gridCol>
                <a:gridCol w="4179207">
                  <a:extLst>
                    <a:ext uri="{9D8B030D-6E8A-4147-A177-3AD203B41FA5}">
                      <a16:colId xmlns:a16="http://schemas.microsoft.com/office/drawing/2014/main" val="559680485"/>
                    </a:ext>
                  </a:extLst>
                </a:gridCol>
              </a:tblGrid>
              <a:tr h="370840">
                <a:tc>
                  <a:txBody>
                    <a:bodyPr/>
                    <a:lstStyle/>
                    <a:p>
                      <a:endParaRPr lang="en-US" dirty="0"/>
                    </a:p>
                  </a:txBody>
                  <a:tcPr/>
                </a:tc>
                <a:tc>
                  <a:txBody>
                    <a:bodyPr/>
                    <a:lstStyle/>
                    <a:p>
                      <a:r>
                        <a:rPr lang="en-US" dirty="0"/>
                        <a:t>TB</a:t>
                      </a:r>
                    </a:p>
                  </a:txBody>
                  <a:tcPr/>
                </a:tc>
                <a:tc>
                  <a:txBody>
                    <a:bodyPr/>
                    <a:lstStyle/>
                    <a:p>
                      <a:r>
                        <a:rPr lang="en-US" dirty="0"/>
                        <a:t>MAC - pulmonary</a:t>
                      </a:r>
                    </a:p>
                  </a:txBody>
                  <a:tcPr/>
                </a:tc>
                <a:extLst>
                  <a:ext uri="{0D108BD9-81ED-4DB2-BD59-A6C34878D82A}">
                    <a16:rowId xmlns:a16="http://schemas.microsoft.com/office/drawing/2014/main" val="3022157195"/>
                  </a:ext>
                </a:extLst>
              </a:tr>
              <a:tr h="370840">
                <a:tc>
                  <a:txBody>
                    <a:bodyPr/>
                    <a:lstStyle/>
                    <a:p>
                      <a:r>
                        <a:rPr lang="en-US" dirty="0"/>
                        <a:t>Typical host</a:t>
                      </a:r>
                    </a:p>
                  </a:txBody>
                  <a:tcPr/>
                </a:tc>
                <a:tc>
                  <a:txBody>
                    <a:bodyPr/>
                    <a:lstStyle/>
                    <a:p>
                      <a:r>
                        <a:rPr lang="en-US" dirty="0"/>
                        <a:t>Risk factor for exposure to TB</a:t>
                      </a:r>
                    </a:p>
                  </a:txBody>
                  <a:tcPr/>
                </a:tc>
                <a:tc>
                  <a:txBody>
                    <a:bodyPr/>
                    <a:lstStyle/>
                    <a:p>
                      <a:r>
                        <a:rPr lang="en-US" dirty="0"/>
                        <a:t>Underlying anatomical lung issue (COPD)</a:t>
                      </a:r>
                    </a:p>
                  </a:txBody>
                  <a:tcPr/>
                </a:tc>
                <a:extLst>
                  <a:ext uri="{0D108BD9-81ED-4DB2-BD59-A6C34878D82A}">
                    <a16:rowId xmlns:a16="http://schemas.microsoft.com/office/drawing/2014/main" val="2681685677"/>
                  </a:ext>
                </a:extLst>
              </a:tr>
              <a:tr h="370840">
                <a:tc>
                  <a:txBody>
                    <a:bodyPr/>
                    <a:lstStyle/>
                    <a:p>
                      <a:r>
                        <a:rPr lang="en-US" dirty="0"/>
                        <a:t>imaging</a:t>
                      </a:r>
                    </a:p>
                  </a:txBody>
                  <a:tcPr/>
                </a:tc>
                <a:tc>
                  <a:txBody>
                    <a:bodyPr/>
                    <a:lstStyle/>
                    <a:p>
                      <a:r>
                        <a:rPr lang="en-US" dirty="0"/>
                        <a:t>Upper lobes (78% *)</a:t>
                      </a:r>
                    </a:p>
                  </a:txBody>
                  <a:tcPr/>
                </a:tc>
                <a:tc>
                  <a:txBody>
                    <a:bodyPr/>
                    <a:lstStyle/>
                    <a:p>
                      <a:r>
                        <a:rPr lang="en-US" dirty="0"/>
                        <a:t>middle lobes (77% **)</a:t>
                      </a:r>
                    </a:p>
                  </a:txBody>
                  <a:tcPr/>
                </a:tc>
                <a:extLst>
                  <a:ext uri="{0D108BD9-81ED-4DB2-BD59-A6C34878D82A}">
                    <a16:rowId xmlns:a16="http://schemas.microsoft.com/office/drawing/2014/main" val="596716400"/>
                  </a:ext>
                </a:extLst>
              </a:tr>
              <a:tr h="370840">
                <a:tc>
                  <a:txBody>
                    <a:bodyPr/>
                    <a:lstStyle/>
                    <a:p>
                      <a:r>
                        <a:rPr lang="en-US" dirty="0"/>
                        <a:t>Micro diagnosis</a:t>
                      </a:r>
                    </a:p>
                  </a:txBody>
                  <a:tcPr/>
                </a:tc>
                <a:tc>
                  <a:txBody>
                    <a:bodyPr/>
                    <a:lstStyle/>
                    <a:p>
                      <a:r>
                        <a:rPr lang="en-US" dirty="0"/>
                        <a:t>AFB sputum, typically grows in 21d</a:t>
                      </a:r>
                    </a:p>
                    <a:p>
                      <a:r>
                        <a:rPr lang="en-US" dirty="0"/>
                        <a:t>(Now </a:t>
                      </a:r>
                      <a:r>
                        <a:rPr lang="en-US" dirty="0" err="1"/>
                        <a:t>pcr</a:t>
                      </a:r>
                      <a:r>
                        <a:rPr lang="en-US" dirty="0"/>
                        <a:t> probes help diagnose early)</a:t>
                      </a:r>
                    </a:p>
                  </a:txBody>
                  <a:tcPr/>
                </a:tc>
                <a:tc>
                  <a:txBody>
                    <a:bodyPr/>
                    <a:lstStyle/>
                    <a:p>
                      <a:r>
                        <a:rPr lang="en-US" dirty="0"/>
                        <a:t>AFB sputum, typically grows in 7d</a:t>
                      </a:r>
                    </a:p>
                  </a:txBody>
                  <a:tcPr/>
                </a:tc>
                <a:extLst>
                  <a:ext uri="{0D108BD9-81ED-4DB2-BD59-A6C34878D82A}">
                    <a16:rowId xmlns:a16="http://schemas.microsoft.com/office/drawing/2014/main" val="3886793794"/>
                  </a:ext>
                </a:extLst>
              </a:tr>
              <a:tr h="370840">
                <a:tc>
                  <a:txBody>
                    <a:bodyPr/>
                    <a:lstStyle/>
                    <a:p>
                      <a:r>
                        <a:rPr lang="en-US" dirty="0"/>
                        <a:t>treatment</a:t>
                      </a:r>
                    </a:p>
                  </a:txBody>
                  <a:tcPr/>
                </a:tc>
                <a:tc>
                  <a:txBody>
                    <a:bodyPr/>
                    <a:lstStyle/>
                    <a:p>
                      <a:r>
                        <a:rPr lang="en-US" dirty="0"/>
                        <a:t>RIPE for 6-9mo</a:t>
                      </a:r>
                    </a:p>
                  </a:txBody>
                  <a:tcPr/>
                </a:tc>
                <a:tc>
                  <a:txBody>
                    <a:bodyPr/>
                    <a:lstStyle/>
                    <a:p>
                      <a:r>
                        <a:rPr lang="en-US" dirty="0"/>
                        <a:t>Azithromycin, rifampin, ethambutol for 1y after clear sputum cx, ½ of patients do not complete treatment</a:t>
                      </a:r>
                    </a:p>
                  </a:txBody>
                  <a:tcPr/>
                </a:tc>
                <a:extLst>
                  <a:ext uri="{0D108BD9-81ED-4DB2-BD59-A6C34878D82A}">
                    <a16:rowId xmlns:a16="http://schemas.microsoft.com/office/drawing/2014/main" val="3761742991"/>
                  </a:ext>
                </a:extLst>
              </a:tr>
            </a:tbl>
          </a:graphicData>
        </a:graphic>
      </p:graphicFrame>
      <p:sp>
        <p:nvSpPr>
          <p:cNvPr id="8" name="TextBox 7">
            <a:extLst>
              <a:ext uri="{FF2B5EF4-FFF2-40B4-BE49-F238E27FC236}">
                <a16:creationId xmlns:a16="http://schemas.microsoft.com/office/drawing/2014/main" id="{2DC8E1E5-036B-843A-47CC-3787E174598C}"/>
              </a:ext>
            </a:extLst>
          </p:cNvPr>
          <p:cNvSpPr txBox="1"/>
          <p:nvPr/>
        </p:nvSpPr>
        <p:spPr>
          <a:xfrm>
            <a:off x="1302558" y="4782503"/>
            <a:ext cx="10058397" cy="923330"/>
          </a:xfrm>
          <a:prstGeom prst="rect">
            <a:avLst/>
          </a:prstGeom>
          <a:noFill/>
        </p:spPr>
        <p:txBody>
          <a:bodyPr wrap="square" rtlCol="0">
            <a:spAutoFit/>
          </a:bodyPr>
          <a:lstStyle/>
          <a:p>
            <a:r>
              <a:rPr lang="en-US" dirty="0"/>
              <a:t>Of note, there is a wide variety of nontuberculous mycobacterium typically categorized as fast or slow growing, which cause a variety of infections, but most commonly pulmonary or skin and soft tissue infections</a:t>
            </a:r>
          </a:p>
        </p:txBody>
      </p:sp>
      <p:sp>
        <p:nvSpPr>
          <p:cNvPr id="3" name="TextBox 2">
            <a:extLst>
              <a:ext uri="{FF2B5EF4-FFF2-40B4-BE49-F238E27FC236}">
                <a16:creationId xmlns:a16="http://schemas.microsoft.com/office/drawing/2014/main" id="{C7F65C4B-8D64-A757-0B96-416E04AA8275}"/>
              </a:ext>
            </a:extLst>
          </p:cNvPr>
          <p:cNvSpPr txBox="1"/>
          <p:nvPr/>
        </p:nvSpPr>
        <p:spPr>
          <a:xfrm>
            <a:off x="2011680" y="6501384"/>
            <a:ext cx="6016752" cy="369332"/>
          </a:xfrm>
          <a:prstGeom prst="rect">
            <a:avLst/>
          </a:prstGeom>
          <a:noFill/>
        </p:spPr>
        <p:txBody>
          <a:bodyPr wrap="square" rtlCol="0">
            <a:spAutoFit/>
          </a:bodyPr>
          <a:lstStyle/>
          <a:p>
            <a:r>
              <a:rPr lang="en-US" dirty="0"/>
              <a:t>* Al-Tawfiq et al **</a:t>
            </a:r>
            <a:r>
              <a:rPr lang="en-US" dirty="0" err="1"/>
              <a:t>Wittram</a:t>
            </a:r>
            <a:r>
              <a:rPr lang="en-US" dirty="0"/>
              <a:t> et al</a:t>
            </a:r>
          </a:p>
        </p:txBody>
      </p:sp>
    </p:spTree>
    <p:extLst>
      <p:ext uri="{BB962C8B-B14F-4D97-AF65-F5344CB8AC3E}">
        <p14:creationId xmlns:p14="http://schemas.microsoft.com/office/powerpoint/2010/main" val="40666582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46AF3-2C26-5E5D-7620-213E8374326F}"/>
              </a:ext>
            </a:extLst>
          </p:cNvPr>
          <p:cNvSpPr>
            <a:spLocks noGrp="1"/>
          </p:cNvSpPr>
          <p:nvPr>
            <p:ph type="title"/>
          </p:nvPr>
        </p:nvSpPr>
        <p:spPr/>
        <p:txBody>
          <a:bodyPr/>
          <a:lstStyle/>
          <a:p>
            <a:r>
              <a:rPr lang="en-US" dirty="0"/>
              <a:t>Take home points – diagnosis</a:t>
            </a:r>
          </a:p>
        </p:txBody>
      </p:sp>
      <p:sp>
        <p:nvSpPr>
          <p:cNvPr id="3" name="Content Placeholder 2">
            <a:extLst>
              <a:ext uri="{FF2B5EF4-FFF2-40B4-BE49-F238E27FC236}">
                <a16:creationId xmlns:a16="http://schemas.microsoft.com/office/drawing/2014/main" id="{4BCF8FAB-4002-DA19-3F4E-519550CD88AD}"/>
              </a:ext>
            </a:extLst>
          </p:cNvPr>
          <p:cNvSpPr>
            <a:spLocks noGrp="1"/>
          </p:cNvSpPr>
          <p:nvPr>
            <p:ph idx="1"/>
          </p:nvPr>
        </p:nvSpPr>
        <p:spPr/>
        <p:txBody>
          <a:bodyPr/>
          <a:lstStyle/>
          <a:p>
            <a:pPr>
              <a:buFont typeface="Courier New" panose="02070309020205020404" pitchFamily="49" charset="0"/>
              <a:buChar char="o"/>
            </a:pPr>
            <a:r>
              <a:rPr lang="en-US" dirty="0"/>
              <a:t>Mycobacterium tuberculosis is a unique bacteria</a:t>
            </a:r>
          </a:p>
          <a:p>
            <a:pPr lvl="1">
              <a:buFont typeface="Courier New" panose="02070309020205020404" pitchFamily="49" charset="0"/>
              <a:buChar char="o"/>
            </a:pPr>
            <a:r>
              <a:rPr lang="en-US" dirty="0"/>
              <a:t>Atypical cell wall, slow growth, and two separate stages to causes disease</a:t>
            </a:r>
          </a:p>
          <a:p>
            <a:pPr>
              <a:buFont typeface="Courier New" panose="02070309020205020404" pitchFamily="49" charset="0"/>
              <a:buChar char="o"/>
            </a:pPr>
            <a:r>
              <a:rPr lang="en-US" dirty="0"/>
              <a:t>Tuberculosis infection (LTBI) now typically diagnosed by </a:t>
            </a:r>
            <a:r>
              <a:rPr lang="en-US" dirty="0" err="1"/>
              <a:t>Quantiferon</a:t>
            </a:r>
            <a:r>
              <a:rPr lang="en-US" dirty="0"/>
              <a:t> or T-spot test, major risk factors for conversion to disease are immunosuppression and ESRD, infection within 2y is also a risk</a:t>
            </a:r>
          </a:p>
          <a:p>
            <a:pPr>
              <a:buFont typeface="Courier New" panose="02070309020205020404" pitchFamily="49" charset="0"/>
              <a:buChar char="o"/>
            </a:pPr>
            <a:r>
              <a:rPr lang="en-US" dirty="0"/>
              <a:t>Among adults in the US, the most common presentation of tb is reactivation pulmonary tb, which is best diagnosed by CXR, </a:t>
            </a:r>
            <a:r>
              <a:rPr lang="en-US" dirty="0" err="1"/>
              <a:t>afb</a:t>
            </a:r>
            <a:r>
              <a:rPr lang="en-US" dirty="0"/>
              <a:t> sputum smear/cx and NAAT</a:t>
            </a:r>
          </a:p>
        </p:txBody>
      </p:sp>
    </p:spTree>
    <p:extLst>
      <p:ext uri="{BB962C8B-B14F-4D97-AF65-F5344CB8AC3E}">
        <p14:creationId xmlns:p14="http://schemas.microsoft.com/office/powerpoint/2010/main" val="3870463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44146-286F-72CE-1827-F8224AEDD9BD}"/>
              </a:ext>
            </a:extLst>
          </p:cNvPr>
          <p:cNvSpPr>
            <a:spLocks noGrp="1"/>
          </p:cNvSpPr>
          <p:nvPr>
            <p:ph type="title"/>
          </p:nvPr>
        </p:nvSpPr>
        <p:spPr/>
        <p:txBody>
          <a:bodyPr/>
          <a:lstStyle/>
          <a:p>
            <a:r>
              <a:rPr lang="en-US" dirty="0"/>
              <a:t>What is latent tuberculosis? </a:t>
            </a:r>
          </a:p>
        </p:txBody>
      </p:sp>
      <p:graphicFrame>
        <p:nvGraphicFramePr>
          <p:cNvPr id="4" name="Content Placeholder 3">
            <a:extLst>
              <a:ext uri="{FF2B5EF4-FFF2-40B4-BE49-F238E27FC236}">
                <a16:creationId xmlns:a16="http://schemas.microsoft.com/office/drawing/2014/main" id="{5DD3E65D-1E7E-EC23-DEDC-1CEC0AED7861}"/>
              </a:ext>
            </a:extLst>
          </p:cNvPr>
          <p:cNvGraphicFramePr>
            <a:graphicFrameLocks noGrp="1"/>
          </p:cNvGraphicFramePr>
          <p:nvPr>
            <p:ph idx="1"/>
            <p:extLst>
              <p:ext uri="{D42A27DB-BD31-4B8C-83A1-F6EECF244321}">
                <p14:modId xmlns:p14="http://schemas.microsoft.com/office/powerpoint/2010/main" val="1423729197"/>
              </p:ext>
            </p:extLst>
          </p:nvPr>
        </p:nvGraphicFramePr>
        <p:xfrm>
          <a:off x="1096963" y="1846263"/>
          <a:ext cx="5075237"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a:extLst>
              <a:ext uri="{FF2B5EF4-FFF2-40B4-BE49-F238E27FC236}">
                <a16:creationId xmlns:a16="http://schemas.microsoft.com/office/drawing/2014/main" id="{2CDC50B1-0184-25E2-8312-3407B16EF48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70790" y="4135995"/>
            <a:ext cx="3270234" cy="21421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87444137-0D10-2247-6AF8-4E84D4DDC7D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70790" y="1846263"/>
            <a:ext cx="3270234" cy="218082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EE26091-B034-84D4-8298-664A81ABBE67}"/>
              </a:ext>
            </a:extLst>
          </p:cNvPr>
          <p:cNvSpPr txBox="1"/>
          <p:nvPr/>
        </p:nvSpPr>
        <p:spPr>
          <a:xfrm>
            <a:off x="5940822" y="5623948"/>
            <a:ext cx="2029968" cy="707886"/>
          </a:xfrm>
          <a:prstGeom prst="rect">
            <a:avLst/>
          </a:prstGeom>
          <a:noFill/>
        </p:spPr>
        <p:txBody>
          <a:bodyPr wrap="square" rtlCol="0">
            <a:spAutoFit/>
          </a:bodyPr>
          <a:lstStyle/>
          <a:p>
            <a:r>
              <a:rPr lang="en-US" sz="1000" dirty="0"/>
              <a:t>Before containment, tb may spread to different areas of the body, especially apical-posterior lungs</a:t>
            </a:r>
          </a:p>
          <a:p>
            <a:endParaRPr lang="en-US" sz="1000" dirty="0"/>
          </a:p>
        </p:txBody>
      </p:sp>
      <p:sp>
        <p:nvSpPr>
          <p:cNvPr id="10" name="TextBox 9">
            <a:extLst>
              <a:ext uri="{FF2B5EF4-FFF2-40B4-BE49-F238E27FC236}">
                <a16:creationId xmlns:a16="http://schemas.microsoft.com/office/drawing/2014/main" id="{0B9EDE3B-557D-0D86-008A-99BC72A55C3E}"/>
              </a:ext>
            </a:extLst>
          </p:cNvPr>
          <p:cNvSpPr txBox="1"/>
          <p:nvPr/>
        </p:nvSpPr>
        <p:spPr>
          <a:xfrm>
            <a:off x="7722475" y="6488668"/>
            <a:ext cx="3766863" cy="369332"/>
          </a:xfrm>
          <a:prstGeom prst="rect">
            <a:avLst/>
          </a:prstGeom>
          <a:noFill/>
        </p:spPr>
        <p:txBody>
          <a:bodyPr wrap="square" rtlCol="0">
            <a:spAutoFit/>
          </a:bodyPr>
          <a:lstStyle/>
          <a:p>
            <a:r>
              <a:rPr lang="en-US" dirty="0"/>
              <a:t>Robbins and </a:t>
            </a:r>
            <a:r>
              <a:rPr lang="en-US" dirty="0" err="1"/>
              <a:t>Cotran</a:t>
            </a:r>
            <a:r>
              <a:rPr lang="en-US" dirty="0"/>
              <a:t> Atlas of Pathology</a:t>
            </a:r>
          </a:p>
        </p:txBody>
      </p:sp>
    </p:spTree>
    <p:extLst>
      <p:ext uri="{BB962C8B-B14F-4D97-AF65-F5344CB8AC3E}">
        <p14:creationId xmlns:p14="http://schemas.microsoft.com/office/powerpoint/2010/main" val="26834040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41D5B-BBD5-41B9-CE02-E40C6B0FE97B}"/>
              </a:ext>
            </a:extLst>
          </p:cNvPr>
          <p:cNvSpPr>
            <a:spLocks noGrp="1"/>
          </p:cNvSpPr>
          <p:nvPr>
            <p:ph type="title"/>
          </p:nvPr>
        </p:nvSpPr>
        <p:spPr/>
        <p:txBody>
          <a:bodyPr/>
          <a:lstStyle/>
          <a:p>
            <a:r>
              <a:rPr lang="en-US" dirty="0"/>
              <a:t>Take home points - treatment</a:t>
            </a:r>
          </a:p>
        </p:txBody>
      </p:sp>
      <p:sp>
        <p:nvSpPr>
          <p:cNvPr id="3" name="Content Placeholder 2">
            <a:extLst>
              <a:ext uri="{FF2B5EF4-FFF2-40B4-BE49-F238E27FC236}">
                <a16:creationId xmlns:a16="http://schemas.microsoft.com/office/drawing/2014/main" id="{ECB68357-34CD-00ED-208D-3DCEA35F74DE}"/>
              </a:ext>
            </a:extLst>
          </p:cNvPr>
          <p:cNvSpPr>
            <a:spLocks noGrp="1"/>
          </p:cNvSpPr>
          <p:nvPr>
            <p:ph idx="1"/>
          </p:nvPr>
        </p:nvSpPr>
        <p:spPr/>
        <p:txBody>
          <a:bodyPr/>
          <a:lstStyle/>
          <a:p>
            <a:pPr>
              <a:buFont typeface="Courier New" panose="02070309020205020404" pitchFamily="49" charset="0"/>
              <a:buChar char="o"/>
            </a:pPr>
            <a:r>
              <a:rPr lang="en-US" dirty="0"/>
              <a:t>Recommended treatment regimens for latent tuberculosis infection are a rifampin alone for 4 months or in combination with INH for 3 months</a:t>
            </a:r>
          </a:p>
          <a:p>
            <a:pPr>
              <a:buFont typeface="Courier New" panose="02070309020205020404" pitchFamily="49" charset="0"/>
              <a:buChar char="o"/>
            </a:pPr>
            <a:r>
              <a:rPr lang="en-US" dirty="0"/>
              <a:t>Pulmonary MAC is the most common NTM, it is like TBs less contagious, less virulent but more difficult to treat cousin</a:t>
            </a:r>
          </a:p>
          <a:p>
            <a:pPr>
              <a:buFont typeface="Courier New" panose="02070309020205020404" pitchFamily="49" charset="0"/>
              <a:buChar char="o"/>
            </a:pPr>
            <a:r>
              <a:rPr lang="en-US" dirty="0"/>
              <a:t>Typical treatment for active tb is RIP(E) x 2 months, then R/I x4-7 months</a:t>
            </a:r>
          </a:p>
          <a:p>
            <a:pPr>
              <a:buFont typeface="Courier New" panose="02070309020205020404" pitchFamily="49" charset="0"/>
              <a:buChar char="o"/>
            </a:pPr>
            <a:r>
              <a:rPr lang="en-US" dirty="0"/>
              <a:t>The most common sides effects among first line TB agents is hepatotoxicity</a:t>
            </a:r>
          </a:p>
          <a:p>
            <a:endParaRPr lang="en-US" dirty="0"/>
          </a:p>
        </p:txBody>
      </p:sp>
    </p:spTree>
    <p:extLst>
      <p:ext uri="{BB962C8B-B14F-4D97-AF65-F5344CB8AC3E}">
        <p14:creationId xmlns:p14="http://schemas.microsoft.com/office/powerpoint/2010/main" val="37934795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83B62-A8AA-04EB-AC4D-61A8CB79732E}"/>
              </a:ext>
            </a:extLst>
          </p:cNvPr>
          <p:cNvSpPr>
            <a:spLocks noGrp="1"/>
          </p:cNvSpPr>
          <p:nvPr>
            <p:ph type="title"/>
          </p:nvPr>
        </p:nvSpPr>
        <p:spPr/>
        <p:txBody>
          <a:bodyPr/>
          <a:lstStyle/>
          <a:p>
            <a:r>
              <a:rPr lang="en-US" dirty="0"/>
              <a:t>Thank you</a:t>
            </a:r>
          </a:p>
        </p:txBody>
      </p:sp>
      <p:pic>
        <p:nvPicPr>
          <p:cNvPr id="1028" name="Picture 4" descr="Maricopa County Dept Public Health Roosevelt Clinic - Caruso Turley Scott,  Inc.">
            <a:extLst>
              <a:ext uri="{FF2B5EF4-FFF2-40B4-BE49-F238E27FC236}">
                <a16:creationId xmlns:a16="http://schemas.microsoft.com/office/drawing/2014/main" id="{0BE0BF5F-F105-EC83-5A21-C2A3B92588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7184" y="2386844"/>
            <a:ext cx="5297632" cy="3120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68321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6E49E-3F34-AA99-C6A0-9366CE10A2B1}"/>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F295D925-8F28-045B-5717-27B2C025EC2C}"/>
              </a:ext>
            </a:extLst>
          </p:cNvPr>
          <p:cNvSpPr>
            <a:spLocks noGrp="1"/>
          </p:cNvSpPr>
          <p:nvPr>
            <p:ph idx="1"/>
          </p:nvPr>
        </p:nvSpPr>
        <p:spPr/>
        <p:txBody>
          <a:bodyPr>
            <a:normAutofit fontScale="62500" lnSpcReduction="20000"/>
          </a:bodyPr>
          <a:lstStyle/>
          <a:p>
            <a:r>
              <a:rPr lang="en-US" dirty="0">
                <a:latin typeface="Times New Roman" panose="02020603050405020304" pitchFamily="18" charset="0"/>
                <a:cs typeface="Times New Roman" panose="02020603050405020304" pitchFamily="18" charset="0"/>
              </a:rPr>
              <a:t>A Poulsen. Acta </a:t>
            </a:r>
            <a:r>
              <a:rPr lang="en-US" dirty="0" err="1">
                <a:latin typeface="Times New Roman" panose="02020603050405020304" pitchFamily="18" charset="0"/>
                <a:cs typeface="Times New Roman" panose="02020603050405020304" pitchFamily="18" charset="0"/>
              </a:rPr>
              <a:t>Tuberc</a:t>
            </a:r>
            <a:r>
              <a:rPr lang="en-US" dirty="0">
                <a:latin typeface="Times New Roman" panose="02020603050405020304" pitchFamily="18" charset="0"/>
                <a:cs typeface="Times New Roman" panose="02020603050405020304" pitchFamily="18" charset="0"/>
              </a:rPr>
              <a:t> Scand. Some clinical features of tuberculosis. 1957;33(1-2):37 PMID 13424392</a:t>
            </a:r>
            <a:endParaRPr lang="en-US" b="0" i="0" dirty="0">
              <a:solidFill>
                <a:srgbClr val="000000"/>
              </a:solidFill>
              <a:effectLst/>
              <a:latin typeface="Times New Roman" panose="02020603050405020304" pitchFamily="18" charset="0"/>
              <a:cs typeface="Times New Roman" panose="02020603050405020304" pitchFamily="18" charset="0"/>
            </a:endParaRPr>
          </a:p>
          <a:p>
            <a:r>
              <a:rPr lang="en-US" b="0" i="0" dirty="0">
                <a:solidFill>
                  <a:srgbClr val="000000"/>
                </a:solidFill>
                <a:effectLst/>
                <a:latin typeface="Times New Roman" panose="02020603050405020304" pitchFamily="18" charset="0"/>
                <a:cs typeface="Times New Roman" panose="02020603050405020304" pitchFamily="18" charset="0"/>
              </a:rPr>
              <a:t>Al-Tawfiq, Saadeh. Radiographic Manifestations of culture-positive pulmonary tuberculosis: cavitary or non-cavitary. Int J </a:t>
            </a:r>
            <a:r>
              <a:rPr lang="en-US" b="0" i="0" dirty="0" err="1">
                <a:solidFill>
                  <a:srgbClr val="000000"/>
                </a:solidFill>
                <a:effectLst/>
                <a:latin typeface="Times New Roman" panose="02020603050405020304" pitchFamily="18" charset="0"/>
                <a:cs typeface="Times New Roman" panose="02020603050405020304" pitchFamily="18" charset="0"/>
              </a:rPr>
              <a:t>Tuberc</a:t>
            </a:r>
            <a:r>
              <a:rPr lang="en-US" b="0" i="0" dirty="0">
                <a:solidFill>
                  <a:srgbClr val="000000"/>
                </a:solidFill>
                <a:effectLst/>
                <a:latin typeface="Times New Roman" panose="02020603050405020304" pitchFamily="18" charset="0"/>
                <a:cs typeface="Times New Roman" panose="02020603050405020304" pitchFamily="18" charset="0"/>
              </a:rPr>
              <a:t> Lung Dis. 2009 Mar; 13(3):367-70.  PMID 19275798</a:t>
            </a:r>
            <a:br>
              <a:rPr lang="en-US" b="0" i="0" dirty="0">
                <a:solidFill>
                  <a:srgbClr val="000000"/>
                </a:solidFill>
                <a:effectLst/>
                <a:latin typeface="Times New Roman" panose="02020603050405020304" pitchFamily="18" charset="0"/>
                <a:cs typeface="Times New Roman" panose="02020603050405020304" pitchFamily="18" charset="0"/>
              </a:rPr>
            </a:br>
            <a:br>
              <a:rPr lang="en-US" b="0" i="0" dirty="0">
                <a:solidFill>
                  <a:srgbClr val="000000"/>
                </a:solidFill>
                <a:effectLst/>
                <a:latin typeface="Times New Roman" panose="02020603050405020304" pitchFamily="18" charset="0"/>
                <a:cs typeface="Times New Roman" panose="02020603050405020304" pitchFamily="18" charset="0"/>
              </a:rPr>
            </a:br>
            <a:r>
              <a:rPr lang="en-US" b="0" i="0" dirty="0">
                <a:solidFill>
                  <a:srgbClr val="000000"/>
                </a:solidFill>
                <a:effectLst/>
                <a:latin typeface="Times New Roman" panose="02020603050405020304" pitchFamily="18" charset="0"/>
                <a:cs typeface="Times New Roman" panose="02020603050405020304" pitchFamily="18" charset="0"/>
              </a:rPr>
              <a:t>CDC. Reported tuberculosis in the United States, 2021. Atlanta, GA: US Department of Health and Human Services, CDC; 2022. </a:t>
            </a:r>
            <a:r>
              <a:rPr lang="en-US" b="0" i="0" u="sng" dirty="0">
                <a:solidFill>
                  <a:srgbClr val="075290"/>
                </a:solidFill>
                <a:effectLst/>
                <a:latin typeface="Times New Roman" panose="02020603050405020304" pitchFamily="18" charset="0"/>
                <a:cs typeface="Times New Roman" panose="02020603050405020304" pitchFamily="18" charset="0"/>
                <a:hlinkClick r:id="rId2"/>
              </a:rPr>
              <a:t>https://www.cdc.gov/tb/statistics/reports/2021/default.htm</a:t>
            </a:r>
            <a:br>
              <a:rPr lang="en-US" b="0" i="0" u="sng" dirty="0">
                <a:solidFill>
                  <a:srgbClr val="075290"/>
                </a:solidFill>
                <a:effectLst/>
                <a:latin typeface="Times New Roman" panose="02020603050405020304" pitchFamily="18" charset="0"/>
                <a:cs typeface="Times New Roman" panose="02020603050405020304" pitchFamily="18" charset="0"/>
              </a:rPr>
            </a:br>
            <a:endParaRPr lang="en-US" b="0" i="0" u="sng" dirty="0">
              <a:solidFill>
                <a:srgbClr val="075290"/>
              </a:solidFill>
              <a:effectLst/>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CDC. Reported tuberculosis in the United States, 2022. https://www.cdc.gov/tb/statistics/reports/2022/table19.htm</a:t>
            </a:r>
          </a:p>
          <a:p>
            <a:pPr marL="0" indent="0">
              <a:buNone/>
            </a:pPr>
            <a:r>
              <a:rPr lang="en-US" dirty="0">
                <a:latin typeface="Times New Roman" panose="02020603050405020304" pitchFamily="18" charset="0"/>
                <a:cs typeface="Times New Roman" panose="02020603050405020304" pitchFamily="18" charset="0"/>
              </a:rPr>
              <a:t>CDC </a:t>
            </a:r>
            <a:r>
              <a:rPr lang="en-US" dirty="0" err="1">
                <a:latin typeface="Times New Roman" panose="02020603050405020304" pitchFamily="18" charset="0"/>
                <a:cs typeface="Times New Roman" panose="02020603050405020304" pitchFamily="18" charset="0"/>
              </a:rPr>
              <a:t>webcourse</a:t>
            </a:r>
            <a:r>
              <a:rPr lang="en-US"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hlinkClick r:id="rId3"/>
              </a:rPr>
              <a:t>https://www.cdc.gov/tb/webcourses/course/chapter3/3_testing_for_tb_disease_and_ltbi_3_mantoux_tuberculin_skin_test_interpreting_tst_reactions_chart.html</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Chang et al. Dosing schedules of 6-month regimens and relapse for pulmonary tuberculosis. AJRCCM 2006 Nov 15; 174(10):1153-8. PMID 16908866</a:t>
            </a:r>
          </a:p>
          <a:p>
            <a:r>
              <a:rPr lang="en-US" dirty="0">
                <a:latin typeface="Times New Roman" panose="02020603050405020304" pitchFamily="18" charset="0"/>
                <a:cs typeface="Times New Roman" panose="02020603050405020304" pitchFamily="18" charset="0"/>
              </a:rPr>
              <a:t>Hales et al. The association between symptoms and microbiologically defined response to tuberculosis treatment. Annals of the American Thoracic Society, 2013 Feb;10(1):18-25 PMID 23509328</a:t>
            </a:r>
          </a:p>
          <a:p>
            <a:pPr marL="0" indent="0">
              <a:buNone/>
            </a:pPr>
            <a:r>
              <a:rPr lang="en-US" dirty="0">
                <a:latin typeface="Times New Roman" panose="02020603050405020304" pitchFamily="18" charset="0"/>
                <a:cs typeface="Times New Roman" panose="02020603050405020304" pitchFamily="18" charset="0"/>
              </a:rPr>
              <a:t>  Heartland National TB Center. “A Clinician’s Guide to the TB Laboratory”</a:t>
            </a:r>
          </a:p>
          <a:p>
            <a:pPr marL="0" indent="0">
              <a:buNone/>
            </a:pPr>
            <a:r>
              <a:rPr lang="en-US" dirty="0">
                <a:latin typeface="Times New Roman" panose="02020603050405020304" pitchFamily="18" charset="0"/>
                <a:cs typeface="Times New Roman" panose="02020603050405020304" pitchFamily="18" charset="0"/>
              </a:rPr>
              <a:t>  Kim, </a:t>
            </a:r>
            <a:r>
              <a:rPr lang="en-US" dirty="0" err="1">
                <a:latin typeface="Times New Roman" panose="02020603050405020304" pitchFamily="18" charset="0"/>
                <a:cs typeface="Times New Roman" panose="02020603050405020304" pitchFamily="18" charset="0"/>
              </a:rPr>
              <a:t>Youn</a:t>
            </a:r>
            <a:r>
              <a:rPr lang="en-US" dirty="0">
                <a:latin typeface="Times New Roman" panose="02020603050405020304" pitchFamily="18" charset="0"/>
                <a:cs typeface="Times New Roman" panose="02020603050405020304" pitchFamily="18" charset="0"/>
              </a:rPr>
              <a:t> Jeong et al. Predictors for false-negative QuantiFERON-TB Gold assay results in patients with extrapulmonary tuberculosis.   BMC Infectious Diseases, 2018. Article 457.</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84618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69B01-69D9-6271-77FA-2CF7530678AB}"/>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639DD744-2E9B-2E01-8445-AA538839F543}"/>
              </a:ext>
            </a:extLst>
          </p:cNvPr>
          <p:cNvSpPr>
            <a:spLocks noGrp="1"/>
          </p:cNvSpPr>
          <p:nvPr>
            <p:ph idx="1"/>
          </p:nvPr>
        </p:nvSpPr>
        <p:spPr/>
        <p:txBody>
          <a:bodyPr>
            <a:normAutofit fontScale="92500" lnSpcReduction="20000"/>
          </a:bodyPr>
          <a:lstStyle/>
          <a:p>
            <a:endParaRPr lang="en-US" dirty="0"/>
          </a:p>
          <a:p>
            <a:r>
              <a:rPr lang="en-US" dirty="0"/>
              <a:t>Nahid et al. Executive Summary: Official ATS/CDC/IDSA Clinical Practice Guidelines: Treatment of Drug Susceptible Tuberculosis. CID Volume 63, Issue 7, 1 </a:t>
            </a:r>
            <a:r>
              <a:rPr lang="en-US" dirty="0" err="1"/>
              <a:t>Oactober</a:t>
            </a:r>
            <a:r>
              <a:rPr lang="en-US" dirty="0"/>
              <a:t> 2016, </a:t>
            </a:r>
            <a:r>
              <a:rPr lang="en-US" dirty="0" err="1"/>
              <a:t>pgs</a:t>
            </a:r>
            <a:r>
              <a:rPr lang="en-US" dirty="0"/>
              <a:t> 853-867.</a:t>
            </a:r>
          </a:p>
          <a:p>
            <a:r>
              <a:rPr lang="en-US" dirty="0" err="1"/>
              <a:t>Uptodate</a:t>
            </a:r>
            <a:r>
              <a:rPr lang="en-US" dirty="0"/>
              <a:t> Tuberculous lymphadenitis accessed 8/20/23</a:t>
            </a:r>
          </a:p>
          <a:p>
            <a:r>
              <a:rPr lang="en-US" dirty="0" err="1"/>
              <a:t>Uptodate</a:t>
            </a:r>
            <a:r>
              <a:rPr lang="en-US" dirty="0"/>
              <a:t> Tuberculous pleural effusion accessed 8/20/23</a:t>
            </a:r>
          </a:p>
          <a:p>
            <a:r>
              <a:rPr lang="en-US" dirty="0" err="1"/>
              <a:t>Uptodate</a:t>
            </a:r>
            <a:r>
              <a:rPr lang="en-US" dirty="0"/>
              <a:t> Central nervous system tuberculosis: an overview, accessed 8/20/23</a:t>
            </a:r>
            <a:br>
              <a:rPr lang="en-US" dirty="0"/>
            </a:br>
            <a:br>
              <a:rPr lang="en-US" dirty="0"/>
            </a:br>
            <a:r>
              <a:rPr lang="en-US" dirty="0"/>
              <a:t>WHO 1.1 TB incidence. </a:t>
            </a:r>
            <a:r>
              <a:rPr lang="en-US" dirty="0">
                <a:hlinkClick r:id="rId2"/>
              </a:rPr>
              <a:t>https://www.who.int/teams/global-programme-on-tuberculosis-and-lung-health/tb-reports/global-tuberculosis-report-2024/tb-disease-burden/1-1-tb-incidence</a:t>
            </a:r>
            <a:br>
              <a:rPr lang="en-US" dirty="0"/>
            </a:br>
            <a:br>
              <a:rPr lang="en-US" dirty="0"/>
            </a:br>
            <a:r>
              <a:rPr lang="en-US" dirty="0" err="1"/>
              <a:t>Wittram</a:t>
            </a:r>
            <a:r>
              <a:rPr lang="en-US" dirty="0"/>
              <a:t>, Weisbrod. Mycobacterium avium complete lung disease in immunocompetent patients: radiography-CT correlation. Br J </a:t>
            </a:r>
            <a:r>
              <a:rPr lang="en-US" dirty="0" err="1"/>
              <a:t>Radiol</a:t>
            </a:r>
            <a:r>
              <a:rPr lang="en-US" dirty="0"/>
              <a:t>. 2002 Apr;75(892):340-4. PMID 12000692</a:t>
            </a:r>
          </a:p>
          <a:p>
            <a:r>
              <a:rPr lang="en-US" dirty="0">
                <a:latin typeface="Times New Roman" panose="02020603050405020304" pitchFamily="18" charset="0"/>
                <a:cs typeface="Times New Roman" panose="02020603050405020304" pitchFamily="18" charset="0"/>
              </a:rPr>
              <a:t>Zellweger et al. “Risk Assessment of Tuberculosis in Contacts by IGRAs” 2015 Tuberculosis Network European Trials Group Study</a:t>
            </a:r>
          </a:p>
          <a:p>
            <a:endParaRPr lang="en-US" dirty="0"/>
          </a:p>
        </p:txBody>
      </p:sp>
    </p:spTree>
    <p:extLst>
      <p:ext uri="{BB962C8B-B14F-4D97-AF65-F5344CB8AC3E}">
        <p14:creationId xmlns:p14="http://schemas.microsoft.com/office/powerpoint/2010/main" val="37739055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A29A4-5391-FB2E-F2CF-9A519AB95C05}"/>
              </a:ext>
            </a:extLst>
          </p:cNvPr>
          <p:cNvSpPr>
            <a:spLocks noGrp="1"/>
          </p:cNvSpPr>
          <p:nvPr>
            <p:ph type="title"/>
          </p:nvPr>
        </p:nvSpPr>
        <p:spPr/>
        <p:txBody>
          <a:bodyPr/>
          <a:lstStyle/>
          <a:p>
            <a:r>
              <a:rPr lang="en-US" dirty="0"/>
              <a:t>Feedback from lecture 8/25/25</a:t>
            </a:r>
          </a:p>
        </p:txBody>
      </p:sp>
      <p:sp>
        <p:nvSpPr>
          <p:cNvPr id="3" name="Content Placeholder 2">
            <a:extLst>
              <a:ext uri="{FF2B5EF4-FFF2-40B4-BE49-F238E27FC236}">
                <a16:creationId xmlns:a16="http://schemas.microsoft.com/office/drawing/2014/main" id="{4630C1A6-8A09-C18C-BD2D-ADFDC2D8D4FB}"/>
              </a:ext>
            </a:extLst>
          </p:cNvPr>
          <p:cNvSpPr>
            <a:spLocks noGrp="1"/>
          </p:cNvSpPr>
          <p:nvPr>
            <p:ph idx="1"/>
          </p:nvPr>
        </p:nvSpPr>
        <p:spPr/>
        <p:txBody>
          <a:bodyPr>
            <a:normAutofit/>
          </a:bodyPr>
          <a:lstStyle/>
          <a:p>
            <a:r>
              <a:rPr lang="en-US" dirty="0"/>
              <a:t>- improve MAC/NTM question </a:t>
            </a:r>
            <a:r>
              <a:rPr lang="en-US"/>
              <a:t>and review</a:t>
            </a:r>
            <a:endParaRPr lang="en-US" dirty="0"/>
          </a:p>
        </p:txBody>
      </p:sp>
    </p:spTree>
    <p:extLst>
      <p:ext uri="{BB962C8B-B14F-4D97-AF65-F5344CB8AC3E}">
        <p14:creationId xmlns:p14="http://schemas.microsoft.com/office/powerpoint/2010/main" val="2360236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51E4D-15E0-7254-8DAB-A5B94B84817D}"/>
              </a:ext>
            </a:extLst>
          </p:cNvPr>
          <p:cNvSpPr>
            <a:spLocks noGrp="1"/>
          </p:cNvSpPr>
          <p:nvPr>
            <p:ph type="title"/>
          </p:nvPr>
        </p:nvSpPr>
        <p:spPr/>
        <p:txBody>
          <a:bodyPr/>
          <a:lstStyle/>
          <a:p>
            <a:r>
              <a:rPr lang="en-US" dirty="0"/>
              <a:t>Spectrum of tb infection/disease</a:t>
            </a:r>
          </a:p>
        </p:txBody>
      </p:sp>
      <p:pic>
        <p:nvPicPr>
          <p:cNvPr id="4" name="Picture 2" descr="The Spectrum of Tuberculosis and Why It Matters | Nature Portfolio  Microbiology Community">
            <a:extLst>
              <a:ext uri="{FF2B5EF4-FFF2-40B4-BE49-F238E27FC236}">
                <a16:creationId xmlns:a16="http://schemas.microsoft.com/office/drawing/2014/main" id="{0DD4140E-B3FF-BA2B-10DE-796D5A1DA39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19243" y="1838183"/>
            <a:ext cx="8525315" cy="418939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BBF42E9-F0C1-5953-B38C-8846EE85DE0B}"/>
              </a:ext>
            </a:extLst>
          </p:cNvPr>
          <p:cNvSpPr txBox="1"/>
          <p:nvPr/>
        </p:nvSpPr>
        <p:spPr>
          <a:xfrm>
            <a:off x="3293742" y="6027576"/>
            <a:ext cx="5358562" cy="369332"/>
          </a:xfrm>
          <a:prstGeom prst="rect">
            <a:avLst/>
          </a:prstGeom>
          <a:noFill/>
        </p:spPr>
        <p:txBody>
          <a:bodyPr wrap="square" rtlCol="0">
            <a:spAutoFit/>
          </a:bodyPr>
          <a:lstStyle/>
          <a:p>
            <a:r>
              <a:rPr lang="en-US" dirty="0"/>
              <a:t>Pai “The Spectrum of Tuberculosis and Why It Matters”</a:t>
            </a:r>
          </a:p>
        </p:txBody>
      </p:sp>
      <p:sp>
        <p:nvSpPr>
          <p:cNvPr id="6" name="Flowchart: Alternate Process 5">
            <a:extLst>
              <a:ext uri="{FF2B5EF4-FFF2-40B4-BE49-F238E27FC236}">
                <a16:creationId xmlns:a16="http://schemas.microsoft.com/office/drawing/2014/main" id="{B1307DF8-7A98-59AA-C05C-3EB7C25399F8}"/>
              </a:ext>
            </a:extLst>
          </p:cNvPr>
          <p:cNvSpPr/>
          <p:nvPr/>
        </p:nvSpPr>
        <p:spPr>
          <a:xfrm>
            <a:off x="8948418" y="4145873"/>
            <a:ext cx="1242874" cy="523783"/>
          </a:xfrm>
          <a:prstGeom prst="flowChartAlternateProcess">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Alternate Process 6">
            <a:extLst>
              <a:ext uri="{FF2B5EF4-FFF2-40B4-BE49-F238E27FC236}">
                <a16:creationId xmlns:a16="http://schemas.microsoft.com/office/drawing/2014/main" id="{10557905-88C1-FBE6-C080-F16AD44A8A89}"/>
              </a:ext>
            </a:extLst>
          </p:cNvPr>
          <p:cNvSpPr/>
          <p:nvPr/>
        </p:nvSpPr>
        <p:spPr>
          <a:xfrm>
            <a:off x="6096000" y="4154750"/>
            <a:ext cx="1334610" cy="523782"/>
          </a:xfrm>
          <a:prstGeom prst="flowChartAlternateProcess">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Alternate Process 7">
            <a:extLst>
              <a:ext uri="{FF2B5EF4-FFF2-40B4-BE49-F238E27FC236}">
                <a16:creationId xmlns:a16="http://schemas.microsoft.com/office/drawing/2014/main" id="{D2403293-01B9-8070-A1F4-A7237E9EF69A}"/>
              </a:ext>
            </a:extLst>
          </p:cNvPr>
          <p:cNvSpPr/>
          <p:nvPr/>
        </p:nvSpPr>
        <p:spPr>
          <a:xfrm>
            <a:off x="6096000" y="4678532"/>
            <a:ext cx="952870" cy="523782"/>
          </a:xfrm>
          <a:prstGeom prst="flowChartAlternateProcess">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Alternate Process 8">
            <a:extLst>
              <a:ext uri="{FF2B5EF4-FFF2-40B4-BE49-F238E27FC236}">
                <a16:creationId xmlns:a16="http://schemas.microsoft.com/office/drawing/2014/main" id="{77732A45-6A9F-E3E8-9F9C-83F8BCD608BD}"/>
              </a:ext>
            </a:extLst>
          </p:cNvPr>
          <p:cNvSpPr/>
          <p:nvPr/>
        </p:nvSpPr>
        <p:spPr>
          <a:xfrm>
            <a:off x="9019713" y="4678532"/>
            <a:ext cx="1171579" cy="523782"/>
          </a:xfrm>
          <a:prstGeom prst="flowChartAlternateProcess">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Alternate Process 9">
            <a:extLst>
              <a:ext uri="{FF2B5EF4-FFF2-40B4-BE49-F238E27FC236}">
                <a16:creationId xmlns:a16="http://schemas.microsoft.com/office/drawing/2014/main" id="{A82F5DF5-B341-4295-4909-655C373AA9B5}"/>
              </a:ext>
            </a:extLst>
          </p:cNvPr>
          <p:cNvSpPr/>
          <p:nvPr/>
        </p:nvSpPr>
        <p:spPr>
          <a:xfrm>
            <a:off x="6096000" y="5202314"/>
            <a:ext cx="793072" cy="523782"/>
          </a:xfrm>
          <a:prstGeom prst="flowChartAlternateProcess">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Alternate Process 10">
            <a:extLst>
              <a:ext uri="{FF2B5EF4-FFF2-40B4-BE49-F238E27FC236}">
                <a16:creationId xmlns:a16="http://schemas.microsoft.com/office/drawing/2014/main" id="{CF8ABE2A-6FC1-DBCB-032C-669F518EC215}"/>
              </a:ext>
            </a:extLst>
          </p:cNvPr>
          <p:cNvSpPr/>
          <p:nvPr/>
        </p:nvSpPr>
        <p:spPr>
          <a:xfrm>
            <a:off x="9019713" y="5260927"/>
            <a:ext cx="914400" cy="465169"/>
          </a:xfrm>
          <a:prstGeom prst="flowChartAlternateProcess">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Alternate Process 11">
            <a:extLst>
              <a:ext uri="{FF2B5EF4-FFF2-40B4-BE49-F238E27FC236}">
                <a16:creationId xmlns:a16="http://schemas.microsoft.com/office/drawing/2014/main" id="{39F20429-F8D8-5773-82AE-9BFE3072880A}"/>
              </a:ext>
            </a:extLst>
          </p:cNvPr>
          <p:cNvSpPr/>
          <p:nvPr/>
        </p:nvSpPr>
        <p:spPr>
          <a:xfrm>
            <a:off x="6196612" y="5766046"/>
            <a:ext cx="1171853" cy="221580"/>
          </a:xfrm>
          <a:prstGeom prst="flowChartAlternateProcess">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Alternate Process 12">
            <a:extLst>
              <a:ext uri="{FF2B5EF4-FFF2-40B4-BE49-F238E27FC236}">
                <a16:creationId xmlns:a16="http://schemas.microsoft.com/office/drawing/2014/main" id="{A15E2382-F238-7B40-089D-399625AE5F05}"/>
              </a:ext>
            </a:extLst>
          </p:cNvPr>
          <p:cNvSpPr/>
          <p:nvPr/>
        </p:nvSpPr>
        <p:spPr>
          <a:xfrm>
            <a:off x="9019713" y="5750105"/>
            <a:ext cx="1065320" cy="242867"/>
          </a:xfrm>
          <a:prstGeom prst="flowChartAlternateProcess">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3444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E7F8A-31A6-C6FF-981E-8AE28D67DFDE}"/>
              </a:ext>
            </a:extLst>
          </p:cNvPr>
          <p:cNvSpPr>
            <a:spLocks noGrp="1"/>
          </p:cNvSpPr>
          <p:nvPr>
            <p:ph type="title"/>
          </p:nvPr>
        </p:nvSpPr>
        <p:spPr/>
        <p:txBody>
          <a:bodyPr/>
          <a:lstStyle/>
          <a:p>
            <a:r>
              <a:rPr lang="en-US" dirty="0"/>
              <a:t>TBI in the world and US</a:t>
            </a:r>
          </a:p>
        </p:txBody>
      </p:sp>
      <p:sp>
        <p:nvSpPr>
          <p:cNvPr id="5" name="TextBox 4">
            <a:extLst>
              <a:ext uri="{FF2B5EF4-FFF2-40B4-BE49-F238E27FC236}">
                <a16:creationId xmlns:a16="http://schemas.microsoft.com/office/drawing/2014/main" id="{EC493D48-025B-642D-D7F1-CE0EE0A2A726}"/>
              </a:ext>
            </a:extLst>
          </p:cNvPr>
          <p:cNvSpPr txBox="1"/>
          <p:nvPr/>
        </p:nvSpPr>
        <p:spPr>
          <a:xfrm>
            <a:off x="4759255" y="6386731"/>
            <a:ext cx="2673489" cy="369332"/>
          </a:xfrm>
          <a:prstGeom prst="rect">
            <a:avLst/>
          </a:prstGeom>
          <a:noFill/>
        </p:spPr>
        <p:txBody>
          <a:bodyPr wrap="none" rtlCol="0">
            <a:spAutoFit/>
          </a:bodyPr>
          <a:lstStyle/>
          <a:p>
            <a:r>
              <a:rPr lang="en-US" dirty="0"/>
              <a:t>World Health Organization</a:t>
            </a:r>
          </a:p>
        </p:txBody>
      </p:sp>
      <p:sp>
        <p:nvSpPr>
          <p:cNvPr id="6" name="Content Placeholder 2">
            <a:extLst>
              <a:ext uri="{FF2B5EF4-FFF2-40B4-BE49-F238E27FC236}">
                <a16:creationId xmlns:a16="http://schemas.microsoft.com/office/drawing/2014/main" id="{9523BAA5-FE52-161C-4804-A04885C4AC7A}"/>
              </a:ext>
            </a:extLst>
          </p:cNvPr>
          <p:cNvSpPr txBox="1">
            <a:spLocks/>
          </p:cNvSpPr>
          <p:nvPr/>
        </p:nvSpPr>
        <p:spPr>
          <a:xfrm>
            <a:off x="1097280" y="2633304"/>
            <a:ext cx="2929813" cy="3146228"/>
          </a:xfrm>
          <a:prstGeom prst="rect">
            <a:avLst/>
          </a:prstGeom>
        </p:spPr>
        <p:txBody>
          <a:bodyPr vert="horz" lIns="0" tIns="45720" rIns="0" bIns="45720" rtlCol="0">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Prevalence of TBI</a:t>
            </a:r>
          </a:p>
          <a:p>
            <a:pPr lvl="1"/>
            <a:r>
              <a:rPr lang="en-US" dirty="0"/>
              <a:t>25% of world population (WHO)</a:t>
            </a:r>
          </a:p>
          <a:p>
            <a:pPr lvl="1"/>
            <a:r>
              <a:rPr lang="en-US" dirty="0"/>
              <a:t>5% of US population (CDC, NHANES 2011-2012)</a:t>
            </a:r>
          </a:p>
          <a:p>
            <a:pPr lvl="1"/>
            <a:r>
              <a:rPr lang="en-US" dirty="0"/>
              <a:t>More than 80% of cases in US result from longstanding untreated TBI</a:t>
            </a:r>
          </a:p>
          <a:p>
            <a:r>
              <a:rPr lang="en-US" dirty="0"/>
              <a:t>Most countries don’t screen LBTI</a:t>
            </a:r>
          </a:p>
          <a:p>
            <a:pPr lvl="1"/>
            <a:r>
              <a:rPr lang="en-US" dirty="0"/>
              <a:t>High risk of reinfection</a:t>
            </a:r>
          </a:p>
          <a:p>
            <a:pPr lvl="1"/>
            <a:r>
              <a:rPr lang="en-US" dirty="0"/>
              <a:t>Higher risk of causing resistance</a:t>
            </a:r>
          </a:p>
          <a:p>
            <a:pPr lvl="1"/>
            <a:endParaRPr lang="en-US" dirty="0"/>
          </a:p>
          <a:p>
            <a:pPr marL="201168" lvl="1" indent="0">
              <a:buNone/>
            </a:pPr>
            <a:endParaRPr lang="en-US" dirty="0"/>
          </a:p>
          <a:p>
            <a:pPr marL="201168" lvl="1" indent="0">
              <a:buNone/>
            </a:pPr>
            <a:endParaRPr lang="en-US" dirty="0"/>
          </a:p>
          <a:p>
            <a:pPr lvl="3"/>
            <a:endParaRPr lang="en-US" dirty="0"/>
          </a:p>
          <a:p>
            <a:pPr lvl="1"/>
            <a:endParaRPr lang="en-US" dirty="0"/>
          </a:p>
          <a:p>
            <a:pPr marL="201168" lvl="1" indent="0">
              <a:buNone/>
            </a:pPr>
            <a:endParaRPr lang="en-US" dirty="0"/>
          </a:p>
          <a:p>
            <a:pPr marL="201168" lvl="1" indent="0">
              <a:buNone/>
            </a:pPr>
            <a:endParaRPr lang="en-US" dirty="0"/>
          </a:p>
          <a:p>
            <a:pPr lvl="3"/>
            <a:endParaRPr lang="en-US" dirty="0"/>
          </a:p>
        </p:txBody>
      </p:sp>
      <p:pic>
        <p:nvPicPr>
          <p:cNvPr id="1026" name="Picture 2">
            <a:extLst>
              <a:ext uri="{FF2B5EF4-FFF2-40B4-BE49-F238E27FC236}">
                <a16:creationId xmlns:a16="http://schemas.microsoft.com/office/drawing/2014/main" id="{EB4E0C6E-9771-B38E-4701-660A9349E8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7093" y="2135656"/>
            <a:ext cx="7163964" cy="298498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62B5000C-D541-DEE3-D458-DCDA05BD00CE}"/>
              </a:ext>
            </a:extLst>
          </p:cNvPr>
          <p:cNvSpPr txBox="1"/>
          <p:nvPr/>
        </p:nvSpPr>
        <p:spPr>
          <a:xfrm>
            <a:off x="5962650" y="5410200"/>
            <a:ext cx="3971925" cy="369332"/>
          </a:xfrm>
          <a:prstGeom prst="rect">
            <a:avLst/>
          </a:prstGeom>
          <a:noFill/>
        </p:spPr>
        <p:txBody>
          <a:bodyPr wrap="square" rtlCol="0">
            <a:spAutoFit/>
          </a:bodyPr>
          <a:lstStyle/>
          <a:p>
            <a:r>
              <a:rPr lang="en-US" dirty="0"/>
              <a:t>WHO 2023 – Tb incidence by country</a:t>
            </a:r>
          </a:p>
        </p:txBody>
      </p:sp>
    </p:spTree>
    <p:extLst>
      <p:ext uri="{BB962C8B-B14F-4D97-AF65-F5344CB8AC3E}">
        <p14:creationId xmlns:p14="http://schemas.microsoft.com/office/powerpoint/2010/main" val="2519887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66D6C-9EED-4CAC-85D0-A93530593B15}"/>
              </a:ext>
            </a:extLst>
          </p:cNvPr>
          <p:cNvSpPr>
            <a:spLocks noGrp="1"/>
          </p:cNvSpPr>
          <p:nvPr>
            <p:ph type="title"/>
          </p:nvPr>
        </p:nvSpPr>
        <p:spPr/>
        <p:txBody>
          <a:bodyPr/>
          <a:lstStyle/>
          <a:p>
            <a:r>
              <a:rPr lang="en-US" dirty="0"/>
              <a:t>Recommendations for LTBI screening</a:t>
            </a:r>
          </a:p>
        </p:txBody>
      </p:sp>
      <p:sp>
        <p:nvSpPr>
          <p:cNvPr id="3" name="Content Placeholder 2">
            <a:extLst>
              <a:ext uri="{FF2B5EF4-FFF2-40B4-BE49-F238E27FC236}">
                <a16:creationId xmlns:a16="http://schemas.microsoft.com/office/drawing/2014/main" id="{BDED4373-470F-42CE-8869-BF3577794628}"/>
              </a:ext>
            </a:extLst>
          </p:cNvPr>
          <p:cNvSpPr>
            <a:spLocks noGrp="1"/>
          </p:cNvSpPr>
          <p:nvPr>
            <p:ph idx="1"/>
          </p:nvPr>
        </p:nvSpPr>
        <p:spPr>
          <a:xfrm>
            <a:off x="1097280" y="1845734"/>
            <a:ext cx="10058400" cy="844200"/>
          </a:xfrm>
        </p:spPr>
        <p:txBody>
          <a:bodyPr>
            <a:normAutofit fontScale="92500"/>
          </a:bodyPr>
          <a:lstStyle/>
          <a:p>
            <a:r>
              <a:rPr lang="en-US" dirty="0"/>
              <a:t>General population</a:t>
            </a:r>
          </a:p>
          <a:p>
            <a:pPr lvl="1"/>
            <a:r>
              <a:rPr lang="en-US" dirty="0"/>
              <a:t>CDC and USPSTF recommend testing people who are at increased risk for TB infection or disease-progression</a:t>
            </a:r>
          </a:p>
          <a:p>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p:txBody>
      </p:sp>
      <p:sp>
        <p:nvSpPr>
          <p:cNvPr id="4" name="TextBox 3">
            <a:extLst>
              <a:ext uri="{FF2B5EF4-FFF2-40B4-BE49-F238E27FC236}">
                <a16:creationId xmlns:a16="http://schemas.microsoft.com/office/drawing/2014/main" id="{ED7505C1-0CA6-4E6A-A086-CA79DF4C2EC6}"/>
              </a:ext>
            </a:extLst>
          </p:cNvPr>
          <p:cNvSpPr txBox="1"/>
          <p:nvPr/>
        </p:nvSpPr>
        <p:spPr>
          <a:xfrm>
            <a:off x="1797920" y="6488668"/>
            <a:ext cx="8086124" cy="369332"/>
          </a:xfrm>
          <a:prstGeom prst="rect">
            <a:avLst/>
          </a:prstGeom>
          <a:noFill/>
        </p:spPr>
        <p:txBody>
          <a:bodyPr wrap="none" rtlCol="0">
            <a:spAutoFit/>
          </a:bodyPr>
          <a:lstStyle/>
          <a:p>
            <a:r>
              <a:rPr lang="en-US" dirty="0"/>
              <a:t>Table 7: CDC Latent tuberculosis infection, A guide for primary health care providers </a:t>
            </a:r>
          </a:p>
        </p:txBody>
      </p:sp>
      <p:graphicFrame>
        <p:nvGraphicFramePr>
          <p:cNvPr id="5" name="Table 5">
            <a:extLst>
              <a:ext uri="{FF2B5EF4-FFF2-40B4-BE49-F238E27FC236}">
                <a16:creationId xmlns:a16="http://schemas.microsoft.com/office/drawing/2014/main" id="{FD2D103C-8CAE-4273-B27E-301C5D375CB7}"/>
              </a:ext>
            </a:extLst>
          </p:cNvPr>
          <p:cNvGraphicFramePr>
            <a:graphicFrameLocks noGrp="1"/>
          </p:cNvGraphicFramePr>
          <p:nvPr>
            <p:extLst>
              <p:ext uri="{D42A27DB-BD31-4B8C-83A1-F6EECF244321}">
                <p14:modId xmlns:p14="http://schemas.microsoft.com/office/powerpoint/2010/main" val="3118510560"/>
              </p:ext>
            </p:extLst>
          </p:nvPr>
        </p:nvGraphicFramePr>
        <p:xfrm>
          <a:off x="1142338" y="2946891"/>
          <a:ext cx="9907324" cy="2489200"/>
        </p:xfrm>
        <a:graphic>
          <a:graphicData uri="http://schemas.openxmlformats.org/drawingml/2006/table">
            <a:tbl>
              <a:tblPr firstRow="1" bandRow="1">
                <a:tableStyleId>{5C22544A-7EE6-4342-B048-85BDC9FD1C3A}</a:tableStyleId>
              </a:tblPr>
              <a:tblGrid>
                <a:gridCol w="4953662">
                  <a:extLst>
                    <a:ext uri="{9D8B030D-6E8A-4147-A177-3AD203B41FA5}">
                      <a16:colId xmlns:a16="http://schemas.microsoft.com/office/drawing/2014/main" val="2994524209"/>
                    </a:ext>
                  </a:extLst>
                </a:gridCol>
                <a:gridCol w="4953662">
                  <a:extLst>
                    <a:ext uri="{9D8B030D-6E8A-4147-A177-3AD203B41FA5}">
                      <a16:colId xmlns:a16="http://schemas.microsoft.com/office/drawing/2014/main" val="924837706"/>
                    </a:ext>
                  </a:extLst>
                </a:gridCol>
              </a:tblGrid>
              <a:tr h="258134">
                <a:tc>
                  <a:txBody>
                    <a:bodyPr/>
                    <a:lstStyle/>
                    <a:p>
                      <a:r>
                        <a:rPr lang="en-US" dirty="0"/>
                        <a:t>High risk TB infection</a:t>
                      </a:r>
                    </a:p>
                  </a:txBody>
                  <a:tcPr/>
                </a:tc>
                <a:tc>
                  <a:txBody>
                    <a:bodyPr/>
                    <a:lstStyle/>
                    <a:p>
                      <a:r>
                        <a:rPr lang="en-US" dirty="0"/>
                        <a:t>High risk TB disease if infected</a:t>
                      </a:r>
                    </a:p>
                  </a:txBody>
                  <a:tcPr/>
                </a:tc>
                <a:extLst>
                  <a:ext uri="{0D108BD9-81ED-4DB2-BD59-A6C34878D82A}">
                    <a16:rowId xmlns:a16="http://schemas.microsoft.com/office/drawing/2014/main" val="673370073"/>
                  </a:ext>
                </a:extLst>
              </a:tr>
              <a:tr h="370840">
                <a:tc>
                  <a:txBody>
                    <a:bodyPr/>
                    <a:lstStyle/>
                    <a:p>
                      <a:r>
                        <a:rPr lang="en-US" dirty="0"/>
                        <a:t>Known tb exposure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Recently infected within 2y</a:t>
                      </a:r>
                    </a:p>
                    <a:p>
                      <a:endParaRPr lang="en-US" dirty="0"/>
                    </a:p>
                  </a:txBody>
                  <a:tcPr/>
                </a:tc>
                <a:extLst>
                  <a:ext uri="{0D108BD9-81ED-4DB2-BD59-A6C34878D82A}">
                    <a16:rowId xmlns:a16="http://schemas.microsoft.com/office/drawing/2014/main" val="3554519318"/>
                  </a:ext>
                </a:extLst>
              </a:tr>
              <a:tr h="370840">
                <a:tc>
                  <a:txBody>
                    <a:bodyPr/>
                    <a:lstStyle/>
                    <a:p>
                      <a:r>
                        <a:rPr lang="en-US" dirty="0"/>
                        <a:t>Born &gt; time in country where tb is common</a:t>
                      </a:r>
                    </a:p>
                  </a:txBody>
                  <a:tcPr/>
                </a:tc>
                <a:tc>
                  <a:txBody>
                    <a:bodyPr/>
                    <a:lstStyle/>
                    <a:p>
                      <a:r>
                        <a:rPr lang="en-US" dirty="0"/>
                        <a:t>HIV</a:t>
                      </a:r>
                    </a:p>
                  </a:txBody>
                  <a:tcPr/>
                </a:tc>
                <a:extLst>
                  <a:ext uri="{0D108BD9-81ED-4DB2-BD59-A6C34878D82A}">
                    <a16:rowId xmlns:a16="http://schemas.microsoft.com/office/drawing/2014/main" val="2946521721"/>
                  </a:ext>
                </a:extLst>
              </a:tr>
              <a:tr h="370840">
                <a:tc>
                  <a:txBody>
                    <a:bodyPr/>
                    <a:lstStyle/>
                    <a:p>
                      <a:r>
                        <a:rPr lang="en-US" dirty="0"/>
                        <a:t>Shelters, prisons&gt; jails, health care</a:t>
                      </a:r>
                    </a:p>
                  </a:txBody>
                  <a:tcPr/>
                </a:tc>
                <a:tc>
                  <a:txBody>
                    <a:bodyPr/>
                    <a:lstStyle/>
                    <a:p>
                      <a:r>
                        <a:rPr lang="en-US" dirty="0"/>
                        <a:t>Immunosuppressives</a:t>
                      </a:r>
                    </a:p>
                  </a:txBody>
                  <a:tcPr/>
                </a:tc>
                <a:extLst>
                  <a:ext uri="{0D108BD9-81ED-4DB2-BD59-A6C34878D82A}">
                    <a16:rowId xmlns:a16="http://schemas.microsoft.com/office/drawing/2014/main" val="2069353142"/>
                  </a:ext>
                </a:extLst>
              </a:tr>
              <a:tr h="370840">
                <a:tc>
                  <a:txBody>
                    <a:bodyPr/>
                    <a:lstStyle/>
                    <a:p>
                      <a:endParaRPr lang="en-US" dirty="0"/>
                    </a:p>
                  </a:txBody>
                  <a:tcPr/>
                </a:tc>
                <a:tc>
                  <a:txBody>
                    <a:bodyPr/>
                    <a:lstStyle/>
                    <a:p>
                      <a:r>
                        <a:rPr lang="en-US" dirty="0"/>
                        <a:t>CKD/HD</a:t>
                      </a:r>
                    </a:p>
                  </a:txBody>
                  <a:tcPr/>
                </a:tc>
                <a:extLst>
                  <a:ext uri="{0D108BD9-81ED-4DB2-BD59-A6C34878D82A}">
                    <a16:rowId xmlns:a16="http://schemas.microsoft.com/office/drawing/2014/main" val="620679211"/>
                  </a:ext>
                </a:extLst>
              </a:tr>
              <a:tr h="370840">
                <a:tc>
                  <a:txBody>
                    <a:bodyPr/>
                    <a:lstStyle/>
                    <a:p>
                      <a:endParaRPr lang="en-US" dirty="0"/>
                    </a:p>
                  </a:txBody>
                  <a:tcPr/>
                </a:tc>
                <a:tc>
                  <a:txBody>
                    <a:bodyPr/>
                    <a:lstStyle/>
                    <a:p>
                      <a:r>
                        <a:rPr lang="en-US" dirty="0"/>
                        <a:t>Low weight / Silicosis / leukemia / head &amp; neck ca</a:t>
                      </a:r>
                    </a:p>
                  </a:txBody>
                  <a:tcPr/>
                </a:tc>
                <a:extLst>
                  <a:ext uri="{0D108BD9-81ED-4DB2-BD59-A6C34878D82A}">
                    <a16:rowId xmlns:a16="http://schemas.microsoft.com/office/drawing/2014/main" val="2876856610"/>
                  </a:ext>
                </a:extLst>
              </a:tr>
            </a:tbl>
          </a:graphicData>
        </a:graphic>
      </p:graphicFrame>
    </p:spTree>
    <p:extLst>
      <p:ext uri="{BB962C8B-B14F-4D97-AF65-F5344CB8AC3E}">
        <p14:creationId xmlns:p14="http://schemas.microsoft.com/office/powerpoint/2010/main" val="2877743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76D8F-89C1-1BB0-583A-45D20DC4D651}"/>
              </a:ext>
            </a:extLst>
          </p:cNvPr>
          <p:cNvSpPr>
            <a:spLocks noGrp="1"/>
          </p:cNvSpPr>
          <p:nvPr>
            <p:ph type="title"/>
          </p:nvPr>
        </p:nvSpPr>
        <p:spPr/>
        <p:txBody>
          <a:bodyPr/>
          <a:lstStyle/>
          <a:p>
            <a:r>
              <a:rPr lang="en-US" dirty="0"/>
              <a:t>Case 1</a:t>
            </a:r>
          </a:p>
        </p:txBody>
      </p:sp>
      <p:sp>
        <p:nvSpPr>
          <p:cNvPr id="3" name="Content Placeholder 2">
            <a:extLst>
              <a:ext uri="{FF2B5EF4-FFF2-40B4-BE49-F238E27FC236}">
                <a16:creationId xmlns:a16="http://schemas.microsoft.com/office/drawing/2014/main" id="{63884FDA-7A4C-9D72-3D40-CABE4A44D5AE}"/>
              </a:ext>
            </a:extLst>
          </p:cNvPr>
          <p:cNvSpPr>
            <a:spLocks noGrp="1"/>
          </p:cNvSpPr>
          <p:nvPr>
            <p:ph idx="1"/>
          </p:nvPr>
        </p:nvSpPr>
        <p:spPr/>
        <p:txBody>
          <a:bodyPr/>
          <a:lstStyle/>
          <a:p>
            <a:r>
              <a:rPr lang="en-US" dirty="0"/>
              <a:t>70 Caucasian man with alcohol use disorder, HTN/HL, CAD s/p MI, CHF, </a:t>
            </a:r>
            <a:r>
              <a:rPr lang="en-US" dirty="0" err="1"/>
              <a:t>afib</a:t>
            </a:r>
            <a:r>
              <a:rPr lang="en-US" dirty="0"/>
              <a:t>, COPD on home oxygen, from Arizona has screening QuantiFERON screens done at VA, which is positive.</a:t>
            </a:r>
          </a:p>
          <a:p>
            <a:br>
              <a:rPr lang="en-US" dirty="0"/>
            </a:br>
            <a:r>
              <a:rPr lang="en-US" dirty="0"/>
              <a:t>Apart from a tour of duty in Vietnam in 1969, he has not left the US, no known exposure to tuberculosis.  He is not on immunosuppression. His med list includes digoxin and apixaban.</a:t>
            </a:r>
          </a:p>
          <a:p>
            <a:r>
              <a:rPr lang="en-US" dirty="0"/>
              <a:t>HIV test is negative, CXR is normal. He is referred to you for management of LTBI. </a:t>
            </a:r>
          </a:p>
        </p:txBody>
      </p:sp>
    </p:spTree>
    <p:extLst>
      <p:ext uri="{BB962C8B-B14F-4D97-AF65-F5344CB8AC3E}">
        <p14:creationId xmlns:p14="http://schemas.microsoft.com/office/powerpoint/2010/main" val="3325821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E4ABE-C0F2-85BB-D933-DE149A7BF0D5}"/>
              </a:ext>
            </a:extLst>
          </p:cNvPr>
          <p:cNvSpPr>
            <a:spLocks noGrp="1"/>
          </p:cNvSpPr>
          <p:nvPr>
            <p:ph type="title"/>
          </p:nvPr>
        </p:nvSpPr>
        <p:spPr/>
        <p:txBody>
          <a:bodyPr/>
          <a:lstStyle/>
          <a:p>
            <a:r>
              <a:rPr lang="en-US" dirty="0"/>
              <a:t>Case 1</a:t>
            </a:r>
          </a:p>
        </p:txBody>
      </p:sp>
      <p:sp>
        <p:nvSpPr>
          <p:cNvPr id="3" name="Content Placeholder 2">
            <a:extLst>
              <a:ext uri="{FF2B5EF4-FFF2-40B4-BE49-F238E27FC236}">
                <a16:creationId xmlns:a16="http://schemas.microsoft.com/office/drawing/2014/main" id="{EDA82A8D-5776-326D-4EE5-6DD4613426F1}"/>
              </a:ext>
            </a:extLst>
          </p:cNvPr>
          <p:cNvSpPr>
            <a:spLocks noGrp="1"/>
          </p:cNvSpPr>
          <p:nvPr>
            <p:ph idx="1"/>
          </p:nvPr>
        </p:nvSpPr>
        <p:spPr/>
        <p:txBody>
          <a:bodyPr/>
          <a:lstStyle/>
          <a:p>
            <a:r>
              <a:rPr lang="en-US" dirty="0"/>
              <a:t>What would you recommend?</a:t>
            </a:r>
          </a:p>
          <a:p>
            <a:r>
              <a:rPr lang="en-US" dirty="0"/>
              <a:t>A) start rifampin x4 months</a:t>
            </a:r>
          </a:p>
          <a:p>
            <a:r>
              <a:rPr lang="en-US" dirty="0"/>
              <a:t>B) stop apixaban, start warfarin and rifampin x4mo</a:t>
            </a:r>
          </a:p>
          <a:p>
            <a:r>
              <a:rPr lang="en-US" dirty="0"/>
              <a:t>C) start INH x9mo</a:t>
            </a:r>
          </a:p>
          <a:p>
            <a:r>
              <a:rPr lang="en-US" dirty="0"/>
              <a:t>D) no treatment for LTBI</a:t>
            </a:r>
          </a:p>
        </p:txBody>
      </p:sp>
    </p:spTree>
    <p:extLst>
      <p:ext uri="{BB962C8B-B14F-4D97-AF65-F5344CB8AC3E}">
        <p14:creationId xmlns:p14="http://schemas.microsoft.com/office/powerpoint/2010/main" val="1263256425"/>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10303</TotalTime>
  <Words>4217</Words>
  <Application>Microsoft Office PowerPoint</Application>
  <PresentationFormat>Widescreen</PresentationFormat>
  <Paragraphs>487</Paragraphs>
  <Slides>44</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44</vt:i4>
      </vt:variant>
    </vt:vector>
  </HeadingPairs>
  <TitlesOfParts>
    <vt:vector size="53" baseType="lpstr">
      <vt:lpstr>Arial</vt:lpstr>
      <vt:lpstr>Calibri</vt:lpstr>
      <vt:lpstr>Calibri Light</vt:lpstr>
      <vt:lpstr>Cambria</vt:lpstr>
      <vt:lpstr>Courier New</vt:lpstr>
      <vt:lpstr>Roboto</vt:lpstr>
      <vt:lpstr>Times New Roman</vt:lpstr>
      <vt:lpstr>Wingdings</vt:lpstr>
      <vt:lpstr>Retrospect</vt:lpstr>
      <vt:lpstr>Tuberculosis</vt:lpstr>
      <vt:lpstr>Learning Objectives</vt:lpstr>
      <vt:lpstr>Mycobacterium tuberculosis (Mtb)is a unique bacteria</vt:lpstr>
      <vt:lpstr>What is latent tuberculosis? </vt:lpstr>
      <vt:lpstr>Spectrum of tb infection/disease</vt:lpstr>
      <vt:lpstr>TBI in the world and US</vt:lpstr>
      <vt:lpstr>Recommendations for LTBI screening</vt:lpstr>
      <vt:lpstr>Case 1</vt:lpstr>
      <vt:lpstr>Case 1</vt:lpstr>
      <vt:lpstr>Online risk calculator</vt:lpstr>
      <vt:lpstr>Available TB screening tests</vt:lpstr>
      <vt:lpstr>Tuberculin skin test (TST)</vt:lpstr>
      <vt:lpstr>Quantiferon</vt:lpstr>
      <vt:lpstr>Recommended regimens for LTBI treatment</vt:lpstr>
      <vt:lpstr>Recommended monitoring for LTBI treatment</vt:lpstr>
      <vt:lpstr>Case 1 review</vt:lpstr>
      <vt:lpstr>Primary tuberculosis infection</vt:lpstr>
      <vt:lpstr>Post-Primary Pulmonary tuberculosis</vt:lpstr>
      <vt:lpstr>Post-Primary Pulmonary Tuberculosis</vt:lpstr>
      <vt:lpstr>Extrapulmonary TB</vt:lpstr>
      <vt:lpstr>Extrapulmonary TB – clinical features</vt:lpstr>
      <vt:lpstr>Laboratory testing available for pulmonary tb</vt:lpstr>
      <vt:lpstr>NAAT details </vt:lpstr>
      <vt:lpstr>Infection Control</vt:lpstr>
      <vt:lpstr>Case 2 – TB clinic</vt:lpstr>
      <vt:lpstr>Case 2 – TB Clinic</vt:lpstr>
      <vt:lpstr>Typical treatment - DOT</vt:lpstr>
      <vt:lpstr>Treatment – variations in duration</vt:lpstr>
      <vt:lpstr>Treatment – brief review of drug resistance</vt:lpstr>
      <vt:lpstr>Rifampin = RIF</vt:lpstr>
      <vt:lpstr>Isoniazid = INH</vt:lpstr>
      <vt:lpstr>PZA and EMB</vt:lpstr>
      <vt:lpstr>Treatment –typical monitoring for adverse effects</vt:lpstr>
      <vt:lpstr>Treatment: Drug induced hepatotoxicity</vt:lpstr>
      <vt:lpstr>Review case 2</vt:lpstr>
      <vt:lpstr>Case 3 – VA pulmonary clinic</vt:lpstr>
      <vt:lpstr>Case 3 – VA pulmonary clinic</vt:lpstr>
      <vt:lpstr>TB vs MAC (mycobacterium avium complex)</vt:lpstr>
      <vt:lpstr>Take home points – diagnosis</vt:lpstr>
      <vt:lpstr>Take home points - treatment</vt:lpstr>
      <vt:lpstr>Thank you</vt:lpstr>
      <vt:lpstr>references</vt:lpstr>
      <vt:lpstr>references</vt:lpstr>
      <vt:lpstr>Feedback from lecture 8/25/25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Tuberculosis</dc:title>
  <dc:creator>Galbraith, Ronald W.</dc:creator>
  <cp:lastModifiedBy>Galbraith, Ronald W.</cp:lastModifiedBy>
  <cp:revision>1</cp:revision>
  <dcterms:created xsi:type="dcterms:W3CDTF">2023-07-31T22:40:07Z</dcterms:created>
  <dcterms:modified xsi:type="dcterms:W3CDTF">2025-08-25T21:51:53Z</dcterms:modified>
</cp:coreProperties>
</file>