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sldIdLst>
    <p:sldId id="256" r:id="rId2"/>
    <p:sldId id="257" r:id="rId3"/>
    <p:sldId id="258" r:id="rId4"/>
    <p:sldId id="259" r:id="rId5"/>
    <p:sldId id="270" r:id="rId6"/>
    <p:sldId id="273" r:id="rId7"/>
    <p:sldId id="260" r:id="rId8"/>
    <p:sldId id="264" r:id="rId9"/>
    <p:sldId id="265" r:id="rId10"/>
    <p:sldId id="266" r:id="rId11"/>
    <p:sldId id="274" r:id="rId12"/>
    <p:sldId id="268" r:id="rId13"/>
    <p:sldId id="267" r:id="rId14"/>
    <p:sldId id="1027" r:id="rId15"/>
    <p:sldId id="1028"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3" r:id="rId31"/>
    <p:sldId id="295" r:id="rId32"/>
    <p:sldId id="1029" r:id="rId33"/>
    <p:sldId id="291" r:id="rId34"/>
    <p:sldId id="297" r:id="rId35"/>
    <p:sldId id="298" r:id="rId36"/>
    <p:sldId id="299" r:id="rId37"/>
    <p:sldId id="301" r:id="rId38"/>
    <p:sldId id="302" r:id="rId39"/>
    <p:sldId id="303" r:id="rId40"/>
    <p:sldId id="304" r:id="rId41"/>
    <p:sldId id="300" r:id="rId42"/>
    <p:sldId id="305" r:id="rId43"/>
    <p:sldId id="309" r:id="rId44"/>
    <p:sldId id="310" r:id="rId45"/>
    <p:sldId id="311" r:id="rId46"/>
    <p:sldId id="306" r:id="rId47"/>
    <p:sldId id="312" r:id="rId48"/>
    <p:sldId id="313" r:id="rId49"/>
    <p:sldId id="314" r:id="rId50"/>
    <p:sldId id="307" r:id="rId51"/>
    <p:sldId id="337" r:id="rId52"/>
    <p:sldId id="338" r:id="rId53"/>
    <p:sldId id="362" r:id="rId54"/>
    <p:sldId id="1008" r:id="rId55"/>
    <p:sldId id="339" r:id="rId56"/>
    <p:sldId id="340" r:id="rId57"/>
    <p:sldId id="308" r:id="rId58"/>
    <p:sldId id="341" r:id="rId59"/>
    <p:sldId id="315" r:id="rId60"/>
    <p:sldId id="262" r:id="rId61"/>
    <p:sldId id="316" r:id="rId62"/>
    <p:sldId id="317" r:id="rId63"/>
    <p:sldId id="318" r:id="rId64"/>
    <p:sldId id="331" r:id="rId65"/>
    <p:sldId id="332" r:id="rId66"/>
    <p:sldId id="333" r:id="rId67"/>
    <p:sldId id="334" r:id="rId68"/>
    <p:sldId id="336" r:id="rId69"/>
    <p:sldId id="335" r:id="rId70"/>
    <p:sldId id="342" r:id="rId71"/>
    <p:sldId id="343" r:id="rId72"/>
    <p:sldId id="344" r:id="rId73"/>
    <p:sldId id="345" r:id="rId74"/>
    <p:sldId id="346" r:id="rId75"/>
    <p:sldId id="347" r:id="rId76"/>
    <p:sldId id="348" r:id="rId77"/>
    <p:sldId id="349" r:id="rId78"/>
    <p:sldId id="350" r:id="rId79"/>
    <p:sldId id="351" r:id="rId80"/>
    <p:sldId id="352" r:id="rId81"/>
    <p:sldId id="1024" r:id="rId82"/>
    <p:sldId id="1025" r:id="rId83"/>
    <p:sldId id="102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5"/>
    <p:restoredTop sz="77664"/>
  </p:normalViewPr>
  <p:slideViewPr>
    <p:cSldViewPr snapToGrid="0">
      <p:cViewPr varScale="1">
        <p:scale>
          <a:sx n="77" d="100"/>
          <a:sy n="77" d="100"/>
        </p:scale>
        <p:origin x="64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5B430-8727-B946-9836-A4CE874D1A5C}" type="datetimeFigureOut">
              <a:rPr lang="en-US" smtClean="0"/>
              <a:t>1/25/26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DA398-3158-AF46-9D5A-A3BBDBDE83F4}" type="slidenum">
              <a:rPr lang="en-US" smtClean="0"/>
              <a:t>‹#›</a:t>
            </a:fld>
            <a:endParaRPr lang="en-US"/>
          </a:p>
        </p:txBody>
      </p:sp>
    </p:spTree>
    <p:extLst>
      <p:ext uri="{BB962C8B-B14F-4D97-AF65-F5344CB8AC3E}">
        <p14:creationId xmlns:p14="http://schemas.microsoft.com/office/powerpoint/2010/main" val="338676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i.org/10.1002/hep.31884"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mksap.acponline.org/app/syllabus/gi/figures/gifig24034"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AASLD guidelines</a:t>
            </a:r>
          </a:p>
        </p:txBody>
      </p:sp>
      <p:sp>
        <p:nvSpPr>
          <p:cNvPr id="4" name="Slide Number Placeholder 3"/>
          <p:cNvSpPr>
            <a:spLocks noGrp="1"/>
          </p:cNvSpPr>
          <p:nvPr>
            <p:ph type="sldNum" sz="quarter" idx="5"/>
          </p:nvPr>
        </p:nvSpPr>
        <p:spPr/>
        <p:txBody>
          <a:bodyPr/>
          <a:lstStyle/>
          <a:p>
            <a:fld id="{37BDA398-3158-AF46-9D5A-A3BBDBDE83F4}" type="slidenum">
              <a:rPr lang="en-US" smtClean="0"/>
              <a:t>4</a:t>
            </a:fld>
            <a:endParaRPr lang="en-US"/>
          </a:p>
        </p:txBody>
      </p:sp>
    </p:spTree>
    <p:extLst>
      <p:ext uri="{BB962C8B-B14F-4D97-AF65-F5344CB8AC3E}">
        <p14:creationId xmlns:p14="http://schemas.microsoft.com/office/powerpoint/2010/main" val="1943008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Patients with </a:t>
            </a:r>
            <a:r>
              <a:rPr lang="en-US" sz="1200" b="0" i="0" u="none" strike="noStrike" kern="1200" dirty="0" err="1">
                <a:solidFill>
                  <a:schemeClr val="tx1"/>
                </a:solidFill>
                <a:effectLst/>
                <a:latin typeface="+mn-lt"/>
                <a:ea typeface="+mn-ea"/>
                <a:cs typeface="+mn-cs"/>
              </a:rPr>
              <a:t>EoE</a:t>
            </a:r>
            <a:r>
              <a:rPr lang="en-US" sz="1200" b="0" i="0" u="none" strike="noStrike" kern="1200" dirty="0">
                <a:solidFill>
                  <a:schemeClr val="tx1"/>
                </a:solidFill>
                <a:effectLst/>
                <a:latin typeface="+mn-lt"/>
                <a:ea typeface="+mn-ea"/>
                <a:cs typeface="+mn-cs"/>
              </a:rPr>
              <a:t> often practice adaptive eating behaviors to cope with chronic symptoms, such as careful and excessive chewing, taking small bites, eating slowly, drinking liquids with meals, and avoiding foods with certain textures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Exclusion of other causes of eosinophilia (such as GERD, pill-induced esophagitis, inflammatory bowel disease, </a:t>
            </a:r>
            <a:r>
              <a:rPr lang="en-US" sz="1200" b="0" i="0" u="none" strike="noStrike" kern="1200" dirty="0" err="1">
                <a:solidFill>
                  <a:schemeClr val="tx1"/>
                </a:solidFill>
                <a:effectLst/>
                <a:latin typeface="+mn-lt"/>
                <a:ea typeface="+mn-ea"/>
                <a:cs typeface="+mn-cs"/>
              </a:rPr>
              <a:t>hypereosinophilic</a:t>
            </a:r>
            <a:r>
              <a:rPr lang="en-US" sz="1200" b="0" i="0" u="none" strike="noStrike" kern="1200" dirty="0">
                <a:solidFill>
                  <a:schemeClr val="tx1"/>
                </a:solidFill>
                <a:effectLst/>
                <a:latin typeface="+mn-lt"/>
                <a:ea typeface="+mn-ea"/>
                <a:cs typeface="+mn-cs"/>
              </a:rPr>
              <a:t> syndrome, achalasia, connective tissue or autoimmune diseases, and infection)</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BDA398-3158-AF46-9D5A-A3BBDBDE83F4}" type="slidenum">
              <a:rPr lang="en-US" smtClean="0"/>
              <a:t>44</a:t>
            </a:fld>
            <a:endParaRPr lang="en-US"/>
          </a:p>
        </p:txBody>
      </p:sp>
    </p:spTree>
    <p:extLst>
      <p:ext uri="{BB962C8B-B14F-4D97-AF65-F5344CB8AC3E}">
        <p14:creationId xmlns:p14="http://schemas.microsoft.com/office/powerpoint/2010/main" val="80517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characteristic findings of eosinophilic esophagitis on endoscopy include rings and longitudinal furrows; strictures may also be seen. Inflammatory exudates (white plaques) are seen on endoscopy in a patient with active eosinophilic esophagitis.</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Treatments for eosinophilic esophagitis include an empiric elimination diet, proton pump inhibitors (PPIs), and swallowed topical glucocorticoids; biologic agents, such as dupilumab, may also be considered in patients who do not respond to PPI therapy.</a:t>
            </a:r>
          </a:p>
          <a:p>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45</a:t>
            </a:fld>
            <a:endParaRPr lang="en-US"/>
          </a:p>
        </p:txBody>
      </p:sp>
    </p:spTree>
    <p:extLst>
      <p:ext uri="{BB962C8B-B14F-4D97-AF65-F5344CB8AC3E}">
        <p14:creationId xmlns:p14="http://schemas.microsoft.com/office/powerpoint/2010/main" val="4154225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49</a:t>
            </a:fld>
            <a:endParaRPr lang="en-US"/>
          </a:p>
        </p:txBody>
      </p:sp>
    </p:spTree>
    <p:extLst>
      <p:ext uri="{BB962C8B-B14F-4D97-AF65-F5344CB8AC3E}">
        <p14:creationId xmlns:p14="http://schemas.microsoft.com/office/powerpoint/2010/main" val="1844891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50</a:t>
            </a:fld>
            <a:endParaRPr lang="en-US"/>
          </a:p>
        </p:txBody>
      </p:sp>
    </p:spTree>
    <p:extLst>
      <p:ext uri="{BB962C8B-B14F-4D97-AF65-F5344CB8AC3E}">
        <p14:creationId xmlns:p14="http://schemas.microsoft.com/office/powerpoint/2010/main" val="141618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1B3D2-758A-81AD-2049-C7D30B5F6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40932-8E8E-AB87-123A-CB7892C81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EA0B1-CADD-2011-4164-2082A1999F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6F6028-6A79-73E7-C520-B2226CDE31EA}"/>
              </a:ext>
            </a:extLst>
          </p:cNvPr>
          <p:cNvSpPr>
            <a:spLocks noGrp="1"/>
          </p:cNvSpPr>
          <p:nvPr>
            <p:ph type="sldNum" sz="quarter" idx="5"/>
          </p:nvPr>
        </p:nvSpPr>
        <p:spPr/>
        <p:txBody>
          <a:bodyPr/>
          <a:lstStyle/>
          <a:p>
            <a:fld id="{37BDA398-3158-AF46-9D5A-A3BBDBDE83F4}" type="slidenum">
              <a:rPr lang="en-US" smtClean="0"/>
              <a:t>51</a:t>
            </a:fld>
            <a:endParaRPr lang="en-US"/>
          </a:p>
        </p:txBody>
      </p:sp>
    </p:spTree>
    <p:extLst>
      <p:ext uri="{BB962C8B-B14F-4D97-AF65-F5344CB8AC3E}">
        <p14:creationId xmlns:p14="http://schemas.microsoft.com/office/powerpoint/2010/main" val="245938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When evaluating the literature, including 8 cohort studies and 1 randomized trial describing 998 patients who were discharged rather than undergo cholecystectomy compared with early cholecystectomy, 95 (18%) were readmitted for recurrent biliary events (18% vs 0%, </a:t>
            </a:r>
            <a:r>
              <a:rPr lang="en-US" sz="1200" b="0" i="1" u="none" strike="noStrike" kern="1200" dirty="0">
                <a:solidFill>
                  <a:schemeClr val="tx1"/>
                </a:solidFill>
                <a:effectLst/>
                <a:latin typeface="+mn-lt"/>
                <a:ea typeface="+mn-ea"/>
                <a:cs typeface="+mn-cs"/>
              </a:rPr>
              <a:t>P</a:t>
            </a:r>
            <a:r>
              <a:rPr lang="en-US" sz="1200" b="0" i="0" u="none" strike="noStrike" kern="1200" dirty="0">
                <a:solidFill>
                  <a:schemeClr val="tx1"/>
                </a:solidFill>
                <a:effectLst/>
                <a:latin typeface="+mn-lt"/>
                <a:ea typeface="+mn-ea"/>
                <a:cs typeface="+mn-cs"/>
              </a:rPr>
              <a:t> &lt; 0.0001), including recurrent biliary pancreatitis (n = 43, 8%) (</a:t>
            </a:r>
            <a:r>
              <a:rPr lang="en-US" sz="1200" b="0" i="0" u="none" strike="noStrike" kern="1200" baseline="30000" dirty="0">
                <a:solidFill>
                  <a:schemeClr val="tx1"/>
                </a:solidFill>
                <a:effectLst/>
                <a:latin typeface="+mn-lt"/>
                <a:ea typeface="+mn-ea"/>
                <a:cs typeface="+mn-cs"/>
              </a:rPr>
              <a:t>197</a:t>
            </a:r>
            <a:r>
              <a:rPr lang="en-US" sz="1200" b="0" i="0" u="none" strike="noStrike" kern="1200" dirty="0">
                <a:solidFill>
                  <a:schemeClr val="tx1"/>
                </a:solidFill>
                <a:effectLst/>
                <a:latin typeface="+mn-lt"/>
                <a:ea typeface="+mn-ea"/>
                <a:cs typeface="+mn-cs"/>
              </a:rPr>
              <a:t>). Many of these patients experienced severe disease. In addition to a benefit in morbidity, same-admission cholecystectomy results in substantial cost savings to the health care system</a:t>
            </a:r>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57</a:t>
            </a:fld>
            <a:endParaRPr lang="en-US"/>
          </a:p>
        </p:txBody>
      </p:sp>
    </p:spTree>
    <p:extLst>
      <p:ext uri="{BB962C8B-B14F-4D97-AF65-F5344CB8AC3E}">
        <p14:creationId xmlns:p14="http://schemas.microsoft.com/office/powerpoint/2010/main" val="1949851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etiology of AP can be readily established in most patients. The most common causes include gallstones (40%–70%) and alcohol (25%–35%) (</a:t>
            </a:r>
            <a:r>
              <a:rPr lang="en-US" sz="1200" b="0" i="0" u="none" strike="noStrike" kern="1200" baseline="30000" dirty="0">
                <a:solidFill>
                  <a:schemeClr val="tx1"/>
                </a:solidFill>
                <a:effectLst/>
                <a:latin typeface="+mn-lt"/>
                <a:ea typeface="+mn-ea"/>
                <a:cs typeface="+mn-cs"/>
              </a:rPr>
              <a:t>21–23</a:t>
            </a:r>
            <a:r>
              <a:rPr lang="en-US" sz="1200" b="0" i="0" u="none" strike="noStrike" kern="1200" dirty="0">
                <a:solidFill>
                  <a:schemeClr val="tx1"/>
                </a:solidFill>
                <a:effectLst/>
                <a:latin typeface="+mn-lt"/>
                <a:ea typeface="+mn-ea"/>
                <a:cs typeface="+mn-cs"/>
              </a:rPr>
              <a:t>). Due to its commonality and importance of preventing a recurrent attack, abdominal ultrasound to evaluate for cholelithiasis should be performed on all patients with AP (</a:t>
            </a:r>
            <a:r>
              <a:rPr lang="en-US" sz="1200" b="0" i="0" u="none" strike="noStrike" kern="1200" baseline="30000" dirty="0">
                <a:solidFill>
                  <a:schemeClr val="tx1"/>
                </a:solidFill>
                <a:effectLst/>
                <a:latin typeface="+mn-lt"/>
                <a:ea typeface="+mn-ea"/>
                <a:cs typeface="+mn-cs"/>
              </a:rPr>
              <a:t>24</a:t>
            </a:r>
            <a:r>
              <a:rPr lang="en-US" sz="1200" b="0" i="0" u="none" strike="noStrike" kern="1200" dirty="0">
                <a:solidFill>
                  <a:schemeClr val="tx1"/>
                </a:solidFill>
                <a:effectLst/>
                <a:latin typeface="+mn-lt"/>
                <a:ea typeface="+mn-ea"/>
                <a:cs typeface="+mn-cs"/>
              </a:rPr>
              <a:t>). A large retrospective study confirmed the high accuracy and sensitivity of ultrasound to diagnose a biliary etiology for AP and found that accuracy was even higher when a second ultrasound was repeated 1 week after the initial study if the initial study was inconclusive (</a:t>
            </a:r>
            <a:r>
              <a:rPr lang="en-US" sz="1200" b="0" i="0" u="none" strike="noStrike" kern="1200" baseline="30000" dirty="0">
                <a:solidFill>
                  <a:schemeClr val="tx1"/>
                </a:solidFill>
                <a:effectLst/>
                <a:latin typeface="+mn-lt"/>
                <a:ea typeface="+mn-ea"/>
                <a:cs typeface="+mn-cs"/>
              </a:rPr>
              <a:t>25</a:t>
            </a:r>
            <a:r>
              <a:rPr lang="en-US" sz="1200" b="0" i="0" u="none" strike="noStrike" kern="1200" dirty="0">
                <a:solidFill>
                  <a:schemeClr val="tx1"/>
                </a:solidFill>
                <a:effectLst/>
                <a:latin typeface="+mn-lt"/>
                <a:ea typeface="+mn-ea"/>
                <a:cs typeface="+mn-cs"/>
              </a:rPr>
              <a:t>). Identification of gallstones as the etiology should prompt referral for cholecystectomy to prevent recurrent attacks and potential biliary sepsis (</a:t>
            </a:r>
            <a:r>
              <a:rPr lang="en-US" sz="1200" b="0" i="0" u="none" strike="noStrike" kern="1200" baseline="30000" dirty="0">
                <a:solidFill>
                  <a:schemeClr val="tx1"/>
                </a:solidFill>
                <a:effectLst/>
                <a:latin typeface="+mn-lt"/>
                <a:ea typeface="+mn-ea"/>
                <a:cs typeface="+mn-cs"/>
              </a:rPr>
              <a:t>26,27</a:t>
            </a:r>
            <a:r>
              <a:rPr lang="en-US" sz="1200" b="0" i="0" u="none" strike="noStrike" kern="1200" dirty="0">
                <a:solidFill>
                  <a:schemeClr val="tx1"/>
                </a:solidFill>
                <a:effectLst/>
                <a:latin typeface="+mn-lt"/>
                <a:ea typeface="+mn-ea"/>
                <a:cs typeface="+mn-cs"/>
              </a:rPr>
              <a:t>). Gallstone pancreatitis is usually an acute event and cured when the stone is removed or passes. Depending on age and comorbidities, patients who have undergone a biliary sphincterotomy should also be referred for cholecystectomy because they remain at risk of recurrent disease (</a:t>
            </a:r>
            <a:r>
              <a:rPr lang="en-US" sz="1200" b="0" i="0" u="none" strike="noStrike" kern="1200" baseline="30000" dirty="0">
                <a:solidFill>
                  <a:schemeClr val="tx1"/>
                </a:solidFill>
                <a:effectLst/>
                <a:latin typeface="+mn-lt"/>
                <a:ea typeface="+mn-ea"/>
                <a:cs typeface="+mn-cs"/>
              </a:rPr>
              <a:t>28</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58</a:t>
            </a:fld>
            <a:endParaRPr lang="en-US"/>
          </a:p>
        </p:txBody>
      </p:sp>
    </p:spTree>
    <p:extLst>
      <p:ext uri="{BB962C8B-B14F-4D97-AF65-F5344CB8AC3E}">
        <p14:creationId xmlns:p14="http://schemas.microsoft.com/office/powerpoint/2010/main" val="138974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B9BD-F5A2-224B-8A5D-6B1F38D31EA6}" type="slidenum">
              <a:rPr lang="en-US" smtClean="0"/>
              <a:t>59</a:t>
            </a:fld>
            <a:endParaRPr lang="en-US"/>
          </a:p>
        </p:txBody>
      </p:sp>
    </p:spTree>
    <p:extLst>
      <p:ext uri="{BB962C8B-B14F-4D97-AF65-F5344CB8AC3E}">
        <p14:creationId xmlns:p14="http://schemas.microsoft.com/office/powerpoint/2010/main" val="3438756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B9BD-F5A2-224B-8A5D-6B1F38D31EA6}" type="slidenum">
              <a:rPr lang="en-US" smtClean="0"/>
              <a:t>60</a:t>
            </a:fld>
            <a:endParaRPr lang="en-US"/>
          </a:p>
        </p:txBody>
      </p:sp>
    </p:spTree>
    <p:extLst>
      <p:ext uri="{BB962C8B-B14F-4D97-AF65-F5344CB8AC3E}">
        <p14:creationId xmlns:p14="http://schemas.microsoft.com/office/powerpoint/2010/main" val="110286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Cleveland clinic foundation</a:t>
            </a:r>
          </a:p>
          <a:p>
            <a:r>
              <a:rPr lang="en-US" dirty="0"/>
              <a:t>In patients with ascites due to cirrhosis, the initial management of ascites consists of dietary sodium restriction, which may equalize the sodium balance in patients and prevent ascites. If this treatment does not resolve the sodium imbalance, a diuretic regimen with spironolactone and furosemide can be prescribed to increase natriuresis. </a:t>
            </a:r>
          </a:p>
          <a:p>
            <a:endParaRPr lang="en-US" dirty="0"/>
          </a:p>
          <a:p>
            <a:r>
              <a:rPr lang="en-US" dirty="0"/>
              <a:t>Use of ACE inhibitors and ARBs impair the compensatory response to cirrhosis-related hypotension and thereby impair the ability to excrete excess sodium and water </a:t>
            </a:r>
          </a:p>
          <a:p>
            <a:r>
              <a:rPr lang="en-US" dirty="0"/>
              <a:t>Medications that decrease kidney perfusion, including NSAIDs, ACE inhibitors and ARBs should be discontinued because their use often worsens ascites due to portal hypertension</a:t>
            </a:r>
          </a:p>
          <a:p>
            <a:endParaRPr lang="en-US" dirty="0"/>
          </a:p>
        </p:txBody>
      </p:sp>
      <p:sp>
        <p:nvSpPr>
          <p:cNvPr id="4" name="Slide Number Placeholder 3"/>
          <p:cNvSpPr>
            <a:spLocks noGrp="1"/>
          </p:cNvSpPr>
          <p:nvPr>
            <p:ph type="sldNum" sz="quarter" idx="5"/>
          </p:nvPr>
        </p:nvSpPr>
        <p:spPr/>
        <p:txBody>
          <a:bodyPr/>
          <a:lstStyle/>
          <a:p>
            <a:fld id="{493CB9BD-F5A2-224B-8A5D-6B1F38D31EA6}" type="slidenum">
              <a:rPr lang="en-US" smtClean="0"/>
              <a:t>61</a:t>
            </a:fld>
            <a:endParaRPr lang="en-US"/>
          </a:p>
        </p:txBody>
      </p:sp>
    </p:spTree>
    <p:extLst>
      <p:ext uri="{BB962C8B-B14F-4D97-AF65-F5344CB8AC3E}">
        <p14:creationId xmlns:p14="http://schemas.microsoft.com/office/powerpoint/2010/main" val="280268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MELD &gt; 18 have a higher risk of mortality at 3 months after TIPS than those with MELD &lt;18</a:t>
            </a:r>
          </a:p>
        </p:txBody>
      </p:sp>
      <p:sp>
        <p:nvSpPr>
          <p:cNvPr id="4" name="Slide Number Placeholder 3"/>
          <p:cNvSpPr>
            <a:spLocks noGrp="1"/>
          </p:cNvSpPr>
          <p:nvPr>
            <p:ph type="sldNum" sz="quarter" idx="5"/>
          </p:nvPr>
        </p:nvSpPr>
        <p:spPr/>
        <p:txBody>
          <a:bodyPr/>
          <a:lstStyle/>
          <a:p>
            <a:fld id="{37BDA398-3158-AF46-9D5A-A3BBDBDE83F4}" type="slidenum">
              <a:rPr lang="en-US" smtClean="0"/>
              <a:t>5</a:t>
            </a:fld>
            <a:endParaRPr lang="en-US"/>
          </a:p>
        </p:txBody>
      </p:sp>
    </p:spTree>
    <p:extLst>
      <p:ext uri="{BB962C8B-B14F-4D97-AF65-F5344CB8AC3E}">
        <p14:creationId xmlns:p14="http://schemas.microsoft.com/office/powerpoint/2010/main" val="1656611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Such as in this patient with nonalcoholic steatohepatitis, type 2 diabetes, dyslipidemia, and hypertension. Therefore, discontinuation of atorvastatin is not appropriate. Discontinue or dose reduce in patients with persistent ALT elevation &gt;3 x’s the ULN.</a:t>
            </a:r>
          </a:p>
          <a:p>
            <a:endParaRPr lang="en-US" dirty="0"/>
          </a:p>
        </p:txBody>
      </p:sp>
      <p:sp>
        <p:nvSpPr>
          <p:cNvPr id="4" name="Slide Number Placeholder 3"/>
          <p:cNvSpPr>
            <a:spLocks noGrp="1"/>
          </p:cNvSpPr>
          <p:nvPr>
            <p:ph type="sldNum" sz="quarter" idx="5"/>
          </p:nvPr>
        </p:nvSpPr>
        <p:spPr/>
        <p:txBody>
          <a:bodyPr/>
          <a:lstStyle/>
          <a:p>
            <a:fld id="{493CB9BD-F5A2-224B-8A5D-6B1F38D31EA6}" type="slidenum">
              <a:rPr lang="en-US" smtClean="0"/>
              <a:t>62</a:t>
            </a:fld>
            <a:endParaRPr lang="en-US"/>
          </a:p>
        </p:txBody>
      </p:sp>
    </p:spTree>
    <p:extLst>
      <p:ext uri="{BB962C8B-B14F-4D97-AF65-F5344CB8AC3E}">
        <p14:creationId xmlns:p14="http://schemas.microsoft.com/office/powerpoint/2010/main" val="769606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B9BD-F5A2-224B-8A5D-6B1F38D31EA6}" type="slidenum">
              <a:rPr lang="en-US" smtClean="0"/>
              <a:t>63</a:t>
            </a:fld>
            <a:endParaRPr lang="en-US"/>
          </a:p>
        </p:txBody>
      </p:sp>
    </p:spTree>
    <p:extLst>
      <p:ext uri="{BB962C8B-B14F-4D97-AF65-F5344CB8AC3E}">
        <p14:creationId xmlns:p14="http://schemas.microsoft.com/office/powerpoint/2010/main" val="2132330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CB9BD-F5A2-224B-8A5D-6B1F38D31EA6}" type="slidenum">
              <a:rPr lang="en-US" smtClean="0"/>
              <a:t>64</a:t>
            </a:fld>
            <a:endParaRPr lang="en-US"/>
          </a:p>
        </p:txBody>
      </p:sp>
    </p:spTree>
    <p:extLst>
      <p:ext uri="{BB962C8B-B14F-4D97-AF65-F5344CB8AC3E}">
        <p14:creationId xmlns:p14="http://schemas.microsoft.com/office/powerpoint/2010/main" val="235656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Hepatology, 2021 (AASLD)</a:t>
            </a:r>
          </a:p>
          <a:p>
            <a:r>
              <a:rPr lang="en-US" sz="1200" b="0" i="0" u="none" strike="noStrike" kern="1200" dirty="0">
                <a:solidFill>
                  <a:schemeClr val="tx1"/>
                </a:solidFill>
                <a:effectLst/>
                <a:latin typeface="+mn-lt"/>
                <a:ea typeface="+mn-ea"/>
                <a:cs typeface="+mn-cs"/>
              </a:rPr>
              <a:t>Biggins, S.W., </a:t>
            </a:r>
            <a:r>
              <a:rPr lang="en-US" sz="1200" b="0" i="0" u="none" strike="noStrike" kern="1200" dirty="0" err="1">
                <a:solidFill>
                  <a:schemeClr val="tx1"/>
                </a:solidFill>
                <a:effectLst/>
                <a:latin typeface="+mn-lt"/>
                <a:ea typeface="+mn-ea"/>
                <a:cs typeface="+mn-cs"/>
              </a:rPr>
              <a:t>Angeli</a:t>
            </a:r>
            <a:r>
              <a:rPr lang="en-US" sz="1200" b="0" i="0" u="none" strike="noStrike" kern="1200" dirty="0">
                <a:solidFill>
                  <a:schemeClr val="tx1"/>
                </a:solidFill>
                <a:effectLst/>
                <a:latin typeface="+mn-lt"/>
                <a:ea typeface="+mn-ea"/>
                <a:cs typeface="+mn-cs"/>
              </a:rPr>
              <a:t>, P., Garcia-Tsao, G., </a:t>
            </a:r>
            <a:r>
              <a:rPr lang="en-US" sz="1200" b="0" i="0" u="none" strike="noStrike" kern="1200" dirty="0" err="1">
                <a:solidFill>
                  <a:schemeClr val="tx1"/>
                </a:solidFill>
                <a:effectLst/>
                <a:latin typeface="+mn-lt"/>
                <a:ea typeface="+mn-ea"/>
                <a:cs typeface="+mn-cs"/>
              </a:rPr>
              <a:t>Ginès</a:t>
            </a:r>
            <a:r>
              <a:rPr lang="en-US" sz="1200" b="0" i="0" u="none" strike="noStrike" kern="1200" dirty="0">
                <a:solidFill>
                  <a:schemeClr val="tx1"/>
                </a:solidFill>
                <a:effectLst/>
                <a:latin typeface="+mn-lt"/>
                <a:ea typeface="+mn-ea"/>
                <a:cs typeface="+mn-cs"/>
              </a:rPr>
              <a:t>, P., Ling, S.C., Nadim, M.K., Wong, F. and Kim, W.R. (2021), Diagnosis, Evaluation, and Management of Ascites, Spontaneous Bacterial Peritonitis and Hepatorenal Syndrome: 2021 Practice Guidance by the American Association for the Study of Liver Diseases. Hepatology, 74: 1014-1048. </a:t>
            </a:r>
            <a:r>
              <a:rPr lang="en-US" sz="1200" b="0" i="0" u="none" strike="noStrike" kern="1200" dirty="0">
                <a:solidFill>
                  <a:schemeClr val="tx1"/>
                </a:solidFill>
                <a:effectLst/>
                <a:latin typeface="+mn-lt"/>
                <a:ea typeface="+mn-ea"/>
                <a:cs typeface="+mn-cs"/>
                <a:hlinkClick r:id="rId3"/>
              </a:rPr>
              <a:t>https://doi.org/10.1002/hep.31884</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 serum albumin ascites gradient ≥1.1 g/dL is highly suggestive of portal hypertension, usually caused by liver disease with an accuracy of approximately 97%, whereas a serum albumin ascites gradient &lt;1.1 g/dL suggests other causes of ascites</a:t>
            </a:r>
            <a:endParaRPr lang="en-US" dirty="0"/>
          </a:p>
        </p:txBody>
      </p:sp>
      <p:sp>
        <p:nvSpPr>
          <p:cNvPr id="4" name="Slide Number Placeholder 3"/>
          <p:cNvSpPr>
            <a:spLocks noGrp="1"/>
          </p:cNvSpPr>
          <p:nvPr>
            <p:ph type="sldNum" sz="quarter" idx="5"/>
          </p:nvPr>
        </p:nvSpPr>
        <p:spPr/>
        <p:txBody>
          <a:bodyPr/>
          <a:lstStyle/>
          <a:p>
            <a:fld id="{493CB9BD-F5A2-224B-8A5D-6B1F38D31EA6}" type="slidenum">
              <a:rPr lang="en-US" smtClean="0"/>
              <a:t>65</a:t>
            </a:fld>
            <a:endParaRPr lang="en-US"/>
          </a:p>
        </p:txBody>
      </p:sp>
    </p:spTree>
    <p:extLst>
      <p:ext uri="{BB962C8B-B14F-4D97-AF65-F5344CB8AC3E}">
        <p14:creationId xmlns:p14="http://schemas.microsoft.com/office/powerpoint/2010/main" val="166368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diagnostic paracentesis should be performed in all patients with new-onset ascites that is accessible for sampling</a:t>
            </a:r>
          </a:p>
          <a:p>
            <a:r>
              <a:rPr lang="en-US" sz="1200" dirty="0"/>
              <a:t>The initial laboratory investigation of ascitic fluid should include ascitic fluid neutrophil count, ascitic fluid total protein, ascitic fluid albumin, and serum albumin to calculate the serum- ascites albumin gradient</a:t>
            </a:r>
          </a:p>
          <a:p>
            <a:r>
              <a:rPr lang="en-US" sz="1200" dirty="0"/>
              <a:t>~80% of the time ascites if from cirrhosis, ~3% HF or post-</a:t>
            </a:r>
            <a:r>
              <a:rPr lang="en-US" sz="1200" dirty="0" err="1"/>
              <a:t>sinusoindal</a:t>
            </a:r>
            <a:r>
              <a:rPr lang="en-US" sz="1200" dirty="0"/>
              <a:t> and ~10% is cancer (low SAAG) and things like TB, </a:t>
            </a:r>
            <a:r>
              <a:rPr lang="en-US" sz="1200" dirty="0" err="1"/>
              <a:t>etc</a:t>
            </a:r>
            <a:r>
              <a:rPr lang="en-US" sz="1200" dirty="0"/>
              <a:t> are uncommon and make up the rest</a:t>
            </a:r>
          </a:p>
          <a:p>
            <a:endParaRPr lang="en-US" dirty="0"/>
          </a:p>
        </p:txBody>
      </p:sp>
      <p:sp>
        <p:nvSpPr>
          <p:cNvPr id="4" name="Slide Number Placeholder 3"/>
          <p:cNvSpPr>
            <a:spLocks noGrp="1"/>
          </p:cNvSpPr>
          <p:nvPr>
            <p:ph type="sldNum" sz="quarter" idx="5"/>
          </p:nvPr>
        </p:nvSpPr>
        <p:spPr/>
        <p:txBody>
          <a:bodyPr/>
          <a:lstStyle/>
          <a:p>
            <a:fld id="{493CB9BD-F5A2-224B-8A5D-6B1F38D31EA6}" type="slidenum">
              <a:rPr lang="en-US" smtClean="0"/>
              <a:t>66</a:t>
            </a:fld>
            <a:endParaRPr lang="en-US"/>
          </a:p>
        </p:txBody>
      </p:sp>
    </p:spTree>
    <p:extLst>
      <p:ext uri="{BB962C8B-B14F-4D97-AF65-F5344CB8AC3E}">
        <p14:creationId xmlns:p14="http://schemas.microsoft.com/office/powerpoint/2010/main" val="3320099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most appropriate treatment is a mesalamine suppository (</a:t>
            </a:r>
            <a:r>
              <a:rPr lang="en-US" sz="1200" b="1" i="0" u="none" strike="noStrike" kern="1200" dirty="0">
                <a:solidFill>
                  <a:schemeClr val="tx1"/>
                </a:solidFill>
                <a:effectLst/>
                <a:latin typeface="+mn-lt"/>
                <a:ea typeface="+mn-ea"/>
                <a:cs typeface="+mn-cs"/>
              </a:rPr>
              <a:t>Option B</a:t>
            </a:r>
            <a:r>
              <a:rPr lang="en-US" sz="1200" b="0" i="0" u="none" strike="noStrike" kern="1200" dirty="0">
                <a:solidFill>
                  <a:schemeClr val="tx1"/>
                </a:solidFill>
                <a:effectLst/>
                <a:latin typeface="+mn-lt"/>
                <a:ea typeface="+mn-ea"/>
                <a:cs typeface="+mn-cs"/>
              </a:rPr>
              <a:t>). In ulcerative colitis (UC), inflammation can be limited to the rectum (ulcerative proctitis). Rectal inflammation causes frequent defecatory urges and passage of small liquid stools containing mucus and blood. Most patients with UC have a mild to moderate course characterized by periods of activity or remission, and more than 90% of patients with UC are treated with 5-aminosalicylates (5-ASAs) shortly after disease diagnosis. 5-ASAs, such as mesalamine, are the mainstay of treatment of mild to moderate ulcerative colitis (</a:t>
            </a:r>
            <a:r>
              <a:rPr lang="en-US" sz="1200" b="0" i="0" u="sng" strike="noStrike" kern="1200" dirty="0">
                <a:solidFill>
                  <a:schemeClr val="tx1"/>
                </a:solidFill>
                <a:effectLst/>
                <a:latin typeface="+mn-lt"/>
                <a:ea typeface="+mn-ea"/>
                <a:cs typeface="+mn-cs"/>
                <a:hlinkClick r:id="rId3"/>
              </a:rPr>
              <a:t>Figure: Treatment Framework for Ulcerative Colitis</a:t>
            </a:r>
            <a:r>
              <a:rPr lang="en-US" sz="1200" b="0" i="0" u="none" strike="noStrike" kern="1200" dirty="0">
                <a:solidFill>
                  <a:schemeClr val="tx1"/>
                </a:solidFill>
                <a:effectLst/>
                <a:latin typeface="+mn-lt"/>
                <a:ea typeface="+mn-ea"/>
                <a:cs typeface="+mn-cs"/>
              </a:rPr>
              <a:t>), with a dose-dependent response when used to induce remission. Patients with proctitis should be offered a 5-ASA suppository as first-line treatment. Patients who subsequently experience ongoing disease activity should be treated with tacrolimus suppositories or beclomethasone suppositories. This patient presented with tenesmus, and colonoscopy revealed chronic mucosal inflammatory changes limited to the rectum; a mesalamine suppository is the recommended treatment.</a:t>
            </a:r>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68</a:t>
            </a:fld>
            <a:endParaRPr lang="en-US"/>
          </a:p>
        </p:txBody>
      </p:sp>
    </p:spTree>
    <p:extLst>
      <p:ext uri="{BB962C8B-B14F-4D97-AF65-F5344CB8AC3E}">
        <p14:creationId xmlns:p14="http://schemas.microsoft.com/office/powerpoint/2010/main" val="2318181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70</a:t>
            </a:fld>
            <a:endParaRPr lang="en-US"/>
          </a:p>
        </p:txBody>
      </p:sp>
    </p:spTree>
    <p:extLst>
      <p:ext uri="{BB962C8B-B14F-4D97-AF65-F5344CB8AC3E}">
        <p14:creationId xmlns:p14="http://schemas.microsoft.com/office/powerpoint/2010/main" val="1854746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263D-6DED-D81B-DECF-0012C6E4B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057AB-6A03-946A-E4E2-21958C5DE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2EBC0-F09B-EDE6-B202-D7631D3B6A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1D40DC-4B15-9EF8-282D-05ED7B46B9B0}"/>
              </a:ext>
            </a:extLst>
          </p:cNvPr>
          <p:cNvSpPr>
            <a:spLocks noGrp="1"/>
          </p:cNvSpPr>
          <p:nvPr>
            <p:ph type="sldNum" sz="quarter" idx="5"/>
          </p:nvPr>
        </p:nvSpPr>
        <p:spPr/>
        <p:txBody>
          <a:bodyPr/>
          <a:lstStyle/>
          <a:p>
            <a:fld id="{37BDA398-3158-AF46-9D5A-A3BBDBDE83F4}" type="slidenum">
              <a:rPr lang="en-US" smtClean="0"/>
              <a:t>71</a:t>
            </a:fld>
            <a:endParaRPr lang="en-US"/>
          </a:p>
        </p:txBody>
      </p:sp>
    </p:spTree>
    <p:extLst>
      <p:ext uri="{BB962C8B-B14F-4D97-AF65-F5344CB8AC3E}">
        <p14:creationId xmlns:p14="http://schemas.microsoft.com/office/powerpoint/2010/main" val="3905002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72</a:t>
            </a:fld>
            <a:endParaRPr lang="en-US"/>
          </a:p>
        </p:txBody>
      </p:sp>
    </p:spTree>
    <p:extLst>
      <p:ext uri="{BB962C8B-B14F-4D97-AF65-F5344CB8AC3E}">
        <p14:creationId xmlns:p14="http://schemas.microsoft.com/office/powerpoint/2010/main" val="744696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We monitor ammonia levels because a level &gt;150 microg/dL has been associated with increased risk of cerebral herniation.</a:t>
            </a:r>
          </a:p>
          <a:p>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73</a:t>
            </a:fld>
            <a:endParaRPr lang="en-US"/>
          </a:p>
        </p:txBody>
      </p:sp>
    </p:spTree>
    <p:extLst>
      <p:ext uri="{BB962C8B-B14F-4D97-AF65-F5344CB8AC3E}">
        <p14:creationId xmlns:p14="http://schemas.microsoft.com/office/powerpoint/2010/main" val="2248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 negative response is defined by a decrease in PMN count &lt;25% from baseline and should lead to broadening the antibiotic spectrum and investigating secondary peritonitis (abdominal imaging studies).</a:t>
            </a:r>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10</a:t>
            </a:fld>
            <a:endParaRPr lang="en-US"/>
          </a:p>
        </p:txBody>
      </p:sp>
    </p:spTree>
    <p:extLst>
      <p:ext uri="{BB962C8B-B14F-4D97-AF65-F5344CB8AC3E}">
        <p14:creationId xmlns:p14="http://schemas.microsoft.com/office/powerpoint/2010/main" val="3394015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Uncomplicated diverticulitis has traditionally been treated with oral antibiotics (e.g., a fluoroquinolone and metronidazole) and a liquid diet; however, emerging evidence suggests close observation without antibiotics may be considered in immunocompetent patients with acute uncomplicated diverticulitis. Antibiotics are indicated for patients who are immunosuppressed, are pregnant, or have significant comorbid disease. Intravenous antibiotics and hospitalization are required in patients unable to tolerate an oral diet; patients with severe comorbidities, advanced age, or immunosuppression; and patients for whom oral antibiotics have been ineffective.</a:t>
            </a:r>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76</a:t>
            </a:fld>
            <a:endParaRPr lang="en-US"/>
          </a:p>
        </p:txBody>
      </p:sp>
    </p:spTree>
    <p:extLst>
      <p:ext uri="{BB962C8B-B14F-4D97-AF65-F5344CB8AC3E}">
        <p14:creationId xmlns:p14="http://schemas.microsoft.com/office/powerpoint/2010/main" val="3799696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79</a:t>
            </a:fld>
            <a:endParaRPr lang="en-US"/>
          </a:p>
        </p:txBody>
      </p:sp>
    </p:spTree>
    <p:extLst>
      <p:ext uri="{BB962C8B-B14F-4D97-AF65-F5344CB8AC3E}">
        <p14:creationId xmlns:p14="http://schemas.microsoft.com/office/powerpoint/2010/main" val="2731803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a:t>
            </a:r>
          </a:p>
        </p:txBody>
      </p:sp>
      <p:sp>
        <p:nvSpPr>
          <p:cNvPr id="4" name="Slide Number Placeholder 3"/>
          <p:cNvSpPr>
            <a:spLocks noGrp="1"/>
          </p:cNvSpPr>
          <p:nvPr>
            <p:ph type="sldNum" sz="quarter" idx="5"/>
          </p:nvPr>
        </p:nvSpPr>
        <p:spPr/>
        <p:txBody>
          <a:bodyPr/>
          <a:lstStyle/>
          <a:p>
            <a:fld id="{493CB9BD-F5A2-224B-8A5D-6B1F38D31EA6}" type="slidenum">
              <a:rPr lang="en-US" smtClean="0"/>
              <a:t>81</a:t>
            </a:fld>
            <a:endParaRPr lang="en-US"/>
          </a:p>
        </p:txBody>
      </p:sp>
    </p:spTree>
    <p:extLst>
      <p:ext uri="{BB962C8B-B14F-4D97-AF65-F5344CB8AC3E}">
        <p14:creationId xmlns:p14="http://schemas.microsoft.com/office/powerpoint/2010/main" val="2562601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F6B53-3AE9-4220-FEF7-85D2C2D52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2C426-8B78-FF1A-AA8C-1D29400B0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156398-7883-2344-C3C3-475C59298DE0}"/>
              </a:ext>
            </a:extLst>
          </p:cNvPr>
          <p:cNvSpPr>
            <a:spLocks noGrp="1"/>
          </p:cNvSpPr>
          <p:nvPr>
            <p:ph type="body" idx="1"/>
          </p:nvPr>
        </p:nvSpPr>
        <p:spPr/>
        <p:txBody>
          <a:bodyPr/>
          <a:lstStyle/>
          <a:p>
            <a:r>
              <a:rPr lang="en-US" dirty="0"/>
              <a:t>#94</a:t>
            </a:r>
          </a:p>
        </p:txBody>
      </p:sp>
      <p:sp>
        <p:nvSpPr>
          <p:cNvPr id="4" name="Slide Number Placeholder 3">
            <a:extLst>
              <a:ext uri="{FF2B5EF4-FFF2-40B4-BE49-F238E27FC236}">
                <a16:creationId xmlns:a16="http://schemas.microsoft.com/office/drawing/2014/main" id="{6409EF9C-89D7-A39F-AB4A-1824368CB31E}"/>
              </a:ext>
            </a:extLst>
          </p:cNvPr>
          <p:cNvSpPr>
            <a:spLocks noGrp="1"/>
          </p:cNvSpPr>
          <p:nvPr>
            <p:ph type="sldNum" sz="quarter" idx="5"/>
          </p:nvPr>
        </p:nvSpPr>
        <p:spPr/>
        <p:txBody>
          <a:bodyPr/>
          <a:lstStyle/>
          <a:p>
            <a:fld id="{493CB9BD-F5A2-224B-8A5D-6B1F38D31EA6}" type="slidenum">
              <a:rPr lang="en-US" smtClean="0"/>
              <a:t>82</a:t>
            </a:fld>
            <a:endParaRPr lang="en-US"/>
          </a:p>
        </p:txBody>
      </p:sp>
    </p:spTree>
    <p:extLst>
      <p:ext uri="{BB962C8B-B14F-4D97-AF65-F5344CB8AC3E}">
        <p14:creationId xmlns:p14="http://schemas.microsoft.com/office/powerpoint/2010/main" val="2590456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33333"/>
                </a:solidFill>
                <a:effectLst/>
                <a:latin typeface="Inter"/>
              </a:rPr>
              <a:t>A </a:t>
            </a:r>
            <a:r>
              <a:rPr lang="en-US" b="0" i="0" u="none" strike="noStrike" dirty="0" err="1">
                <a:solidFill>
                  <a:srgbClr val="333333"/>
                </a:solidFill>
                <a:effectLst/>
                <a:latin typeface="Inter"/>
              </a:rPr>
              <a:t>nonexhaustive</a:t>
            </a:r>
            <a:r>
              <a:rPr lang="en-US" b="0" i="0" u="none" strike="noStrike" dirty="0">
                <a:solidFill>
                  <a:srgbClr val="333333"/>
                </a:solidFill>
                <a:effectLst/>
                <a:latin typeface="Inter"/>
              </a:rPr>
              <a:t> list of conditions associated with increased bleeding risk includes: a history of previous gastrointestinal bleeding or peptic ulcer disease or bleeding at other sites, age &gt;70 years, thrombocytopenia, coagulopathy, CKD, and concurrent use of other medications that increase bleeding risk, such as nonsteroidal anti-inflammatory drugs, steroids, direct oral anticoagulants, and warfarin.</a:t>
            </a:r>
            <a:endParaRPr lang="en-US" dirty="0"/>
          </a:p>
        </p:txBody>
      </p:sp>
      <p:sp>
        <p:nvSpPr>
          <p:cNvPr id="4" name="Slide Number Placeholder 3"/>
          <p:cNvSpPr>
            <a:spLocks noGrp="1"/>
          </p:cNvSpPr>
          <p:nvPr>
            <p:ph type="sldNum" sz="quarter" idx="5"/>
          </p:nvPr>
        </p:nvSpPr>
        <p:spPr/>
        <p:txBody>
          <a:bodyPr/>
          <a:lstStyle/>
          <a:p>
            <a:fld id="{493CB9BD-F5A2-224B-8A5D-6B1F38D31EA6}" type="slidenum">
              <a:rPr lang="en-US" smtClean="0"/>
              <a:t>83</a:t>
            </a:fld>
            <a:endParaRPr lang="en-US"/>
          </a:p>
        </p:txBody>
      </p:sp>
    </p:spTree>
    <p:extLst>
      <p:ext uri="{BB962C8B-B14F-4D97-AF65-F5344CB8AC3E}">
        <p14:creationId xmlns:p14="http://schemas.microsoft.com/office/powerpoint/2010/main" val="414488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Only in cases of massive bleeding should nonpharmacologic thromboprophylaxis be used instead of anticoagulants.</a:t>
            </a:r>
          </a:p>
          <a:p>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21</a:t>
            </a:fld>
            <a:endParaRPr lang="en-US"/>
          </a:p>
        </p:txBody>
      </p:sp>
    </p:spTree>
    <p:extLst>
      <p:ext uri="{BB962C8B-B14F-4D97-AF65-F5344CB8AC3E}">
        <p14:creationId xmlns:p14="http://schemas.microsoft.com/office/powerpoint/2010/main" val="3863267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BQT – PPI, bismuth, tetracycline, metronidazole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3. Clarithromycin- and levofloxacin-containing treatment regimens should be avoided in the absence of demonstrated macrolide and quinolone susceptibility, respectively.</a:t>
            </a:r>
          </a:p>
          <a:p>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30</a:t>
            </a:fld>
            <a:endParaRPr lang="en-US"/>
          </a:p>
        </p:txBody>
      </p:sp>
    </p:spTree>
    <p:extLst>
      <p:ext uri="{BB962C8B-B14F-4D97-AF65-F5344CB8AC3E}">
        <p14:creationId xmlns:p14="http://schemas.microsoft.com/office/powerpoint/2010/main" val="175766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839EF-F1D3-B780-E674-C6C03D1218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1181F-B8DB-519F-B28B-FA631C010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96701-8D40-8CD8-2DF2-A2592FDF4F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084B0E-28C1-F337-191D-878BF3E26F38}"/>
              </a:ext>
            </a:extLst>
          </p:cNvPr>
          <p:cNvSpPr>
            <a:spLocks noGrp="1"/>
          </p:cNvSpPr>
          <p:nvPr>
            <p:ph type="sldNum" sz="quarter" idx="5"/>
          </p:nvPr>
        </p:nvSpPr>
        <p:spPr/>
        <p:txBody>
          <a:bodyPr/>
          <a:lstStyle/>
          <a:p>
            <a:fld id="{37BDA398-3158-AF46-9D5A-A3BBDBDE83F4}" type="slidenum">
              <a:rPr lang="en-US" smtClean="0"/>
              <a:t>31</a:t>
            </a:fld>
            <a:endParaRPr lang="en-US"/>
          </a:p>
        </p:txBody>
      </p:sp>
    </p:spTree>
    <p:extLst>
      <p:ext uri="{BB962C8B-B14F-4D97-AF65-F5344CB8AC3E}">
        <p14:creationId xmlns:p14="http://schemas.microsoft.com/office/powerpoint/2010/main" val="328783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Rifabutin, </a:t>
            </a:r>
            <a:r>
              <a:rPr lang="en-US" dirty="0" err="1"/>
              <a:t>amox</a:t>
            </a:r>
            <a:r>
              <a:rPr lang="en-US" dirty="0"/>
              <a:t>, PPI</a:t>
            </a:r>
          </a:p>
        </p:txBody>
      </p:sp>
      <p:sp>
        <p:nvSpPr>
          <p:cNvPr id="4" name="Slide Number Placeholder 3"/>
          <p:cNvSpPr>
            <a:spLocks noGrp="1"/>
          </p:cNvSpPr>
          <p:nvPr>
            <p:ph type="sldNum" sz="quarter" idx="5"/>
          </p:nvPr>
        </p:nvSpPr>
        <p:spPr/>
        <p:txBody>
          <a:bodyPr/>
          <a:lstStyle/>
          <a:p>
            <a:fld id="{37BDA398-3158-AF46-9D5A-A3BBDBDE83F4}" type="slidenum">
              <a:rPr lang="en-US" smtClean="0"/>
              <a:t>32</a:t>
            </a:fld>
            <a:endParaRPr lang="en-US"/>
          </a:p>
        </p:txBody>
      </p:sp>
    </p:spTree>
    <p:extLst>
      <p:ext uri="{BB962C8B-B14F-4D97-AF65-F5344CB8AC3E}">
        <p14:creationId xmlns:p14="http://schemas.microsoft.com/office/powerpoint/2010/main" val="87398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most appropriate diagnostic test to perform next for this patient with probable oropharyngeal dysphagia is video fluoroscopy. Dysphagia is a disruption in the swallowing mechanism, resulting in a bolus not passing from the mouth to the stomach. Determining whether the cause is oropharyngeal or esophageal is important in developing a differential diagnosis and management plan. Oropharyngeal dysphagia occurs when the patient cannot transfer the food bolus from the mouth into the upper esophagus. Common symptoms include choking, coughing, and nasal regurgitation of food and liquids. Patients are at risk for aspiration pneumonia. The initial diagnostic test for suspected oropharyngeal dysphagia is video fluoroscopy, or modified barium swallow, with a range of liquid and solid consistencies. This patient's symptoms of dysphagia are most consistent with an oropharyngeal cause, and he should be further evaluated with video fluoroscopy.</a:t>
            </a:r>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36</a:t>
            </a:fld>
            <a:endParaRPr lang="en-US"/>
          </a:p>
        </p:txBody>
      </p:sp>
    </p:spTree>
    <p:extLst>
      <p:ext uri="{BB962C8B-B14F-4D97-AF65-F5344CB8AC3E}">
        <p14:creationId xmlns:p14="http://schemas.microsoft.com/office/powerpoint/2010/main" val="135771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chemeClr val="tx2">
                    <a:lumMod val="75000"/>
                  </a:schemeClr>
                </a:solidFill>
              </a:rPr>
              <a:t>Esophageal dysphagia: </a:t>
            </a:r>
          </a:p>
          <a:p>
            <a:pPr marL="0" indent="0">
              <a:buNone/>
            </a:pPr>
            <a:r>
              <a:rPr lang="en-US" dirty="0"/>
              <a:t>Mechanical vs motility</a:t>
            </a:r>
          </a:p>
          <a:p>
            <a:pPr>
              <a:buFontTx/>
              <a:buChar char="-"/>
            </a:pPr>
            <a:r>
              <a:rPr lang="en-US" dirty="0"/>
              <a:t>Solid or liquid</a:t>
            </a:r>
          </a:p>
          <a:p>
            <a:pPr>
              <a:buFontTx/>
              <a:buChar char="-"/>
            </a:pPr>
            <a:r>
              <a:rPr lang="en-US" dirty="0"/>
              <a:t>Acute or chronic progressive</a:t>
            </a:r>
          </a:p>
          <a:p>
            <a:pPr>
              <a:buFontTx/>
              <a:buChar char="-"/>
            </a:pPr>
            <a:r>
              <a:rPr lang="en-US" dirty="0"/>
              <a:t>Associated symptoms i.e. weight loss</a:t>
            </a:r>
          </a:p>
          <a:p>
            <a:pPr>
              <a:buFontTx/>
              <a:buChar char="-"/>
            </a:pPr>
            <a:r>
              <a:rPr lang="en-US" dirty="0"/>
              <a:t>Comorbidity i.e. connective tissue disease</a:t>
            </a:r>
          </a:p>
          <a:p>
            <a:endParaRPr lang="en-US" dirty="0"/>
          </a:p>
        </p:txBody>
      </p:sp>
      <p:sp>
        <p:nvSpPr>
          <p:cNvPr id="4" name="Slide Number Placeholder 3"/>
          <p:cNvSpPr>
            <a:spLocks noGrp="1"/>
          </p:cNvSpPr>
          <p:nvPr>
            <p:ph type="sldNum" sz="quarter" idx="5"/>
          </p:nvPr>
        </p:nvSpPr>
        <p:spPr/>
        <p:txBody>
          <a:bodyPr/>
          <a:lstStyle/>
          <a:p>
            <a:fld id="{37BDA398-3158-AF46-9D5A-A3BBDBDE83F4}" type="slidenum">
              <a:rPr lang="en-US" smtClean="0"/>
              <a:t>41</a:t>
            </a:fld>
            <a:endParaRPr lang="en-US"/>
          </a:p>
        </p:txBody>
      </p:sp>
    </p:spTree>
    <p:extLst>
      <p:ext uri="{BB962C8B-B14F-4D97-AF65-F5344CB8AC3E}">
        <p14:creationId xmlns:p14="http://schemas.microsoft.com/office/powerpoint/2010/main" val="299583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02EE-382D-D58C-AF85-EB71D76759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68B669-43C6-9E0A-9AC3-03237652EF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664D2C-E392-6EC0-A051-6946C89044B8}"/>
              </a:ext>
            </a:extLst>
          </p:cNvPr>
          <p:cNvSpPr>
            <a:spLocks noGrp="1"/>
          </p:cNvSpPr>
          <p:nvPr>
            <p:ph type="dt" sz="half" idx="10"/>
          </p:nvPr>
        </p:nvSpPr>
        <p:spPr/>
        <p:txBody>
          <a:bodyPr/>
          <a:lstStyle/>
          <a:p>
            <a:fld id="{FA159EE7-20D8-EA4C-90FC-8BD6A670A84F}" type="datetimeFigureOut">
              <a:rPr lang="en-US" smtClean="0"/>
              <a:t>1/25/26</a:t>
            </a:fld>
            <a:endParaRPr lang="en-US"/>
          </a:p>
        </p:txBody>
      </p:sp>
      <p:sp>
        <p:nvSpPr>
          <p:cNvPr id="5" name="Footer Placeholder 4">
            <a:extLst>
              <a:ext uri="{FF2B5EF4-FFF2-40B4-BE49-F238E27FC236}">
                <a16:creationId xmlns:a16="http://schemas.microsoft.com/office/drawing/2014/main" id="{CD7DAA57-391E-F21D-281D-2C8EEFB86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39183-EFE7-8D7D-7E23-E2BBAD3C6342}"/>
              </a:ext>
            </a:extLst>
          </p:cNvPr>
          <p:cNvSpPr>
            <a:spLocks noGrp="1"/>
          </p:cNvSpPr>
          <p:nvPr>
            <p:ph type="sldNum" sz="quarter" idx="12"/>
          </p:nvPr>
        </p:nvSpPr>
        <p:spPr/>
        <p:txBody>
          <a:bodyPr/>
          <a:lstStyle/>
          <a:p>
            <a:fld id="{AAA2D4BC-058D-0A4F-AE3E-E66ECC965C5C}" type="slidenum">
              <a:rPr lang="en-US" smtClean="0"/>
              <a:t>‹#›</a:t>
            </a:fld>
            <a:endParaRPr lang="en-US"/>
          </a:p>
        </p:txBody>
      </p:sp>
    </p:spTree>
    <p:extLst>
      <p:ext uri="{BB962C8B-B14F-4D97-AF65-F5344CB8AC3E}">
        <p14:creationId xmlns:p14="http://schemas.microsoft.com/office/powerpoint/2010/main" val="319723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9CC5-0B59-D5CE-1C32-CECB9EF026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FADC5D-5114-15FB-67BB-0B27650831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A0C35-382E-97B9-C75C-B91E5CBF0E57}"/>
              </a:ext>
            </a:extLst>
          </p:cNvPr>
          <p:cNvSpPr>
            <a:spLocks noGrp="1"/>
          </p:cNvSpPr>
          <p:nvPr>
            <p:ph type="dt" sz="half" idx="10"/>
          </p:nvPr>
        </p:nvSpPr>
        <p:spPr/>
        <p:txBody>
          <a:bodyPr/>
          <a:lstStyle/>
          <a:p>
            <a:fld id="{FA159EE7-20D8-EA4C-90FC-8BD6A670A84F}" type="datetimeFigureOut">
              <a:rPr lang="en-US" smtClean="0"/>
              <a:t>1/25/26</a:t>
            </a:fld>
            <a:endParaRPr lang="en-US"/>
          </a:p>
        </p:txBody>
      </p:sp>
      <p:sp>
        <p:nvSpPr>
          <p:cNvPr id="5" name="Footer Placeholder 4">
            <a:extLst>
              <a:ext uri="{FF2B5EF4-FFF2-40B4-BE49-F238E27FC236}">
                <a16:creationId xmlns:a16="http://schemas.microsoft.com/office/drawing/2014/main" id="{02FE7294-39DC-66C0-34A9-7FCFD2B7F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BDD18-5607-D56F-0DB0-A0E45320A215}"/>
              </a:ext>
            </a:extLst>
          </p:cNvPr>
          <p:cNvSpPr>
            <a:spLocks noGrp="1"/>
          </p:cNvSpPr>
          <p:nvPr>
            <p:ph type="sldNum" sz="quarter" idx="12"/>
          </p:nvPr>
        </p:nvSpPr>
        <p:spPr/>
        <p:txBody>
          <a:bodyPr/>
          <a:lstStyle/>
          <a:p>
            <a:fld id="{AAA2D4BC-058D-0A4F-AE3E-E66ECC965C5C}" type="slidenum">
              <a:rPr lang="en-US" smtClean="0"/>
              <a:t>‹#›</a:t>
            </a:fld>
            <a:endParaRPr lang="en-US"/>
          </a:p>
        </p:txBody>
      </p:sp>
    </p:spTree>
    <p:extLst>
      <p:ext uri="{BB962C8B-B14F-4D97-AF65-F5344CB8AC3E}">
        <p14:creationId xmlns:p14="http://schemas.microsoft.com/office/powerpoint/2010/main" val="55406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944651-2222-8F22-D899-3480B55744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3CACC-B91F-43CE-BD89-B96D42DA8F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B2F3A-A130-13B7-C9B1-6DE22A9BD068}"/>
              </a:ext>
            </a:extLst>
          </p:cNvPr>
          <p:cNvSpPr>
            <a:spLocks noGrp="1"/>
          </p:cNvSpPr>
          <p:nvPr>
            <p:ph type="dt" sz="half" idx="10"/>
          </p:nvPr>
        </p:nvSpPr>
        <p:spPr/>
        <p:txBody>
          <a:bodyPr/>
          <a:lstStyle/>
          <a:p>
            <a:fld id="{FA159EE7-20D8-EA4C-90FC-8BD6A670A84F}" type="datetimeFigureOut">
              <a:rPr lang="en-US" smtClean="0"/>
              <a:t>1/25/26</a:t>
            </a:fld>
            <a:endParaRPr lang="en-US"/>
          </a:p>
        </p:txBody>
      </p:sp>
      <p:sp>
        <p:nvSpPr>
          <p:cNvPr id="5" name="Footer Placeholder 4">
            <a:extLst>
              <a:ext uri="{FF2B5EF4-FFF2-40B4-BE49-F238E27FC236}">
                <a16:creationId xmlns:a16="http://schemas.microsoft.com/office/drawing/2014/main" id="{D45E3028-C726-FE77-CBEF-38A65BC41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7B8DE-0777-19C2-BAFD-A14E77B03655}"/>
              </a:ext>
            </a:extLst>
          </p:cNvPr>
          <p:cNvSpPr>
            <a:spLocks noGrp="1"/>
          </p:cNvSpPr>
          <p:nvPr>
            <p:ph type="sldNum" sz="quarter" idx="12"/>
          </p:nvPr>
        </p:nvSpPr>
        <p:spPr/>
        <p:txBody>
          <a:bodyPr/>
          <a:lstStyle/>
          <a:p>
            <a:fld id="{AAA2D4BC-058D-0A4F-AE3E-E66ECC965C5C}" type="slidenum">
              <a:rPr lang="en-US" smtClean="0"/>
              <a:t>‹#›</a:t>
            </a:fld>
            <a:endParaRPr lang="en-US"/>
          </a:p>
        </p:txBody>
      </p:sp>
    </p:spTree>
    <p:extLst>
      <p:ext uri="{BB962C8B-B14F-4D97-AF65-F5344CB8AC3E}">
        <p14:creationId xmlns:p14="http://schemas.microsoft.com/office/powerpoint/2010/main" val="1670737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38139"/>
            <a:ext cx="10972800" cy="512961"/>
          </a:xfrm>
        </p:spPr>
        <p:txBody>
          <a:bodyPr/>
          <a:lstStyle>
            <a:lvl1pPr>
              <a:defRPr sz="3600" i="0">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609600" y="1201450"/>
            <a:ext cx="10972800" cy="738664"/>
          </a:xfrm>
        </p:spPr>
        <p:txBody>
          <a:bodyPr/>
          <a:lstStyle>
            <a:lvl1pPr marL="342900" indent="-342900">
              <a:spcBef>
                <a:spcPts val="600"/>
              </a:spcBef>
              <a:buClr>
                <a:schemeClr val="tx1"/>
              </a:buClr>
              <a:buFont typeface="Wingdings" pitchFamily="2" charset="2"/>
              <a:buChar char="§"/>
              <a:defRPr>
                <a:solidFill>
                  <a:srgbClr val="000000"/>
                </a:solidFill>
              </a:defRPr>
            </a:lvl1pPr>
            <a:lvl2pPr marL="630238" indent="-284163">
              <a:buClr>
                <a:schemeClr val="tx1"/>
              </a:buClr>
              <a:buSzPct val="70000"/>
              <a:buFont typeface="Wingdings" pitchFamily="2" charset="2"/>
              <a:buChar char="q"/>
              <a:defRPr sz="2000">
                <a:solidFill>
                  <a:srgbClr val="000000"/>
                </a:solidFill>
              </a:defRPr>
            </a:lvl2pPr>
            <a:lvl3pPr marL="573088" indent="-231775">
              <a:defRPr>
                <a:solidFill>
                  <a:srgbClr val="000000"/>
                </a:solidFill>
              </a:defRPr>
            </a:lvl3pPr>
            <a:lvl4pPr marL="233363" indent="-233363">
              <a:defRPr/>
            </a:lvl4pPr>
            <a:lvl5pPr marL="573088" indent="-231775">
              <a:defRPr/>
            </a:lvl5pPr>
            <a:lvl7pPr marL="920750" indent="0">
              <a:buNone/>
              <a:defRPr/>
            </a:lvl7pPr>
          </a:lstStyle>
          <a:p>
            <a:pPr lvl="0"/>
            <a:r>
              <a:rPr lang="en-US" dirty="0"/>
              <a:t>Click to edit Master text styles</a:t>
            </a:r>
          </a:p>
          <a:p>
            <a:pPr lvl="1"/>
            <a:r>
              <a:rPr lang="en-US" dirty="0"/>
              <a:t>Second level</a:t>
            </a:r>
          </a:p>
        </p:txBody>
      </p:sp>
      <p:cxnSp>
        <p:nvCxnSpPr>
          <p:cNvPr id="6" name="Straight Connector 5"/>
          <p:cNvCxnSpPr/>
          <p:nvPr userDrawn="1"/>
        </p:nvCxnSpPr>
        <p:spPr bwMode="auto">
          <a:xfrm>
            <a:off x="609600" y="986523"/>
            <a:ext cx="11006667"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163131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9A69-2EA4-45E4-01ED-983E9CE57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FB4830-CD7A-BA85-A0A6-AD03DE7D36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874A2-1D3B-D09F-7678-EABCC7E729D4}"/>
              </a:ext>
            </a:extLst>
          </p:cNvPr>
          <p:cNvSpPr>
            <a:spLocks noGrp="1"/>
          </p:cNvSpPr>
          <p:nvPr>
            <p:ph type="dt" sz="half" idx="10"/>
          </p:nvPr>
        </p:nvSpPr>
        <p:spPr/>
        <p:txBody>
          <a:bodyPr/>
          <a:lstStyle/>
          <a:p>
            <a:fld id="{FA159EE7-20D8-EA4C-90FC-8BD6A670A84F}" type="datetimeFigureOut">
              <a:rPr lang="en-US" smtClean="0"/>
              <a:t>1/25/26</a:t>
            </a:fld>
            <a:endParaRPr lang="en-US"/>
          </a:p>
        </p:txBody>
      </p:sp>
      <p:sp>
        <p:nvSpPr>
          <p:cNvPr id="5" name="Footer Placeholder 4">
            <a:extLst>
              <a:ext uri="{FF2B5EF4-FFF2-40B4-BE49-F238E27FC236}">
                <a16:creationId xmlns:a16="http://schemas.microsoft.com/office/drawing/2014/main" id="{96306939-5B08-924B-5684-D710661CC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2BAF7-CFD7-7A4D-1148-E5EFDCC3BE59}"/>
              </a:ext>
            </a:extLst>
          </p:cNvPr>
          <p:cNvSpPr>
            <a:spLocks noGrp="1"/>
          </p:cNvSpPr>
          <p:nvPr>
            <p:ph type="sldNum" sz="quarter" idx="12"/>
          </p:nvPr>
        </p:nvSpPr>
        <p:spPr/>
        <p:txBody>
          <a:bodyPr/>
          <a:lstStyle/>
          <a:p>
            <a:fld id="{AAA2D4BC-058D-0A4F-AE3E-E66ECC965C5C}" type="slidenum">
              <a:rPr lang="en-US" smtClean="0"/>
              <a:t>‹#›</a:t>
            </a:fld>
            <a:endParaRPr lang="en-US"/>
          </a:p>
        </p:txBody>
      </p:sp>
    </p:spTree>
    <p:extLst>
      <p:ext uri="{BB962C8B-B14F-4D97-AF65-F5344CB8AC3E}">
        <p14:creationId xmlns:p14="http://schemas.microsoft.com/office/powerpoint/2010/main" val="236459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0C61-3F19-7133-94E7-BED7097826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23633-A790-CFED-25B2-B7F0704BF5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20BF50-E797-BD89-D8D7-54AF5183D062}"/>
              </a:ext>
            </a:extLst>
          </p:cNvPr>
          <p:cNvSpPr>
            <a:spLocks noGrp="1"/>
          </p:cNvSpPr>
          <p:nvPr>
            <p:ph type="dt" sz="half" idx="10"/>
          </p:nvPr>
        </p:nvSpPr>
        <p:spPr/>
        <p:txBody>
          <a:bodyPr/>
          <a:lstStyle/>
          <a:p>
            <a:fld id="{FA159EE7-20D8-EA4C-90FC-8BD6A670A84F}" type="datetimeFigureOut">
              <a:rPr lang="en-US" smtClean="0"/>
              <a:t>1/25/26</a:t>
            </a:fld>
            <a:endParaRPr lang="en-US"/>
          </a:p>
        </p:txBody>
      </p:sp>
      <p:sp>
        <p:nvSpPr>
          <p:cNvPr id="5" name="Footer Placeholder 4">
            <a:extLst>
              <a:ext uri="{FF2B5EF4-FFF2-40B4-BE49-F238E27FC236}">
                <a16:creationId xmlns:a16="http://schemas.microsoft.com/office/drawing/2014/main" id="{DC4FBBD7-354F-EF62-CAB5-F17154F72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3F911-A290-E232-9287-B4B13AF5F0F3}"/>
              </a:ext>
            </a:extLst>
          </p:cNvPr>
          <p:cNvSpPr>
            <a:spLocks noGrp="1"/>
          </p:cNvSpPr>
          <p:nvPr>
            <p:ph type="sldNum" sz="quarter" idx="12"/>
          </p:nvPr>
        </p:nvSpPr>
        <p:spPr/>
        <p:txBody>
          <a:bodyPr/>
          <a:lstStyle/>
          <a:p>
            <a:fld id="{AAA2D4BC-058D-0A4F-AE3E-E66ECC965C5C}" type="slidenum">
              <a:rPr lang="en-US" smtClean="0"/>
              <a:t>‹#›</a:t>
            </a:fld>
            <a:endParaRPr lang="en-US"/>
          </a:p>
        </p:txBody>
      </p:sp>
    </p:spTree>
    <p:extLst>
      <p:ext uri="{BB962C8B-B14F-4D97-AF65-F5344CB8AC3E}">
        <p14:creationId xmlns:p14="http://schemas.microsoft.com/office/powerpoint/2010/main" val="155029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B486-31CC-06ED-6B24-89EBCAD28A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B47B62-3901-C6B0-FAEB-34C42C164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1B34E-CDFB-E0EE-4FC9-D9E3481DD8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9EE7BB-2B18-8662-BB4E-E5C3CA2FD463}"/>
              </a:ext>
            </a:extLst>
          </p:cNvPr>
          <p:cNvSpPr>
            <a:spLocks noGrp="1"/>
          </p:cNvSpPr>
          <p:nvPr>
            <p:ph type="dt" sz="half" idx="10"/>
          </p:nvPr>
        </p:nvSpPr>
        <p:spPr/>
        <p:txBody>
          <a:bodyPr/>
          <a:lstStyle/>
          <a:p>
            <a:fld id="{FA159EE7-20D8-EA4C-90FC-8BD6A670A84F}" type="datetimeFigureOut">
              <a:rPr lang="en-US" smtClean="0"/>
              <a:t>1/25/26</a:t>
            </a:fld>
            <a:endParaRPr lang="en-US"/>
          </a:p>
        </p:txBody>
      </p:sp>
      <p:sp>
        <p:nvSpPr>
          <p:cNvPr id="6" name="Footer Placeholder 5">
            <a:extLst>
              <a:ext uri="{FF2B5EF4-FFF2-40B4-BE49-F238E27FC236}">
                <a16:creationId xmlns:a16="http://schemas.microsoft.com/office/drawing/2014/main" id="{183C509D-C6F8-FA49-1141-C571CCFF4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B221FF-3278-4693-CBCB-A3F76C0DB468}"/>
              </a:ext>
            </a:extLst>
          </p:cNvPr>
          <p:cNvSpPr>
            <a:spLocks noGrp="1"/>
          </p:cNvSpPr>
          <p:nvPr>
            <p:ph type="sldNum" sz="quarter" idx="12"/>
          </p:nvPr>
        </p:nvSpPr>
        <p:spPr/>
        <p:txBody>
          <a:bodyPr/>
          <a:lstStyle/>
          <a:p>
            <a:fld id="{AAA2D4BC-058D-0A4F-AE3E-E66ECC965C5C}" type="slidenum">
              <a:rPr lang="en-US" smtClean="0"/>
              <a:t>‹#›</a:t>
            </a:fld>
            <a:endParaRPr lang="en-US"/>
          </a:p>
        </p:txBody>
      </p:sp>
    </p:spTree>
    <p:extLst>
      <p:ext uri="{BB962C8B-B14F-4D97-AF65-F5344CB8AC3E}">
        <p14:creationId xmlns:p14="http://schemas.microsoft.com/office/powerpoint/2010/main" val="75806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6141-A162-E57B-1932-6700FE6A34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DCD508-7DE4-772E-7FB6-EFC0006EE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D2EEEA-0B41-3F48-F7D1-B6DC0912C9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97450-15C0-6138-6AE3-0CD969FCA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99FE26-0A22-9549-0B09-F19B1D0B4D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E9DD72-046E-598A-4415-AA241B33D5D8}"/>
              </a:ext>
            </a:extLst>
          </p:cNvPr>
          <p:cNvSpPr>
            <a:spLocks noGrp="1"/>
          </p:cNvSpPr>
          <p:nvPr>
            <p:ph type="dt" sz="half" idx="10"/>
          </p:nvPr>
        </p:nvSpPr>
        <p:spPr/>
        <p:txBody>
          <a:bodyPr/>
          <a:lstStyle/>
          <a:p>
            <a:fld id="{FA159EE7-20D8-EA4C-90FC-8BD6A670A84F}" type="datetimeFigureOut">
              <a:rPr lang="en-US" smtClean="0"/>
              <a:t>1/25/26</a:t>
            </a:fld>
            <a:endParaRPr lang="en-US"/>
          </a:p>
        </p:txBody>
      </p:sp>
      <p:sp>
        <p:nvSpPr>
          <p:cNvPr id="8" name="Footer Placeholder 7">
            <a:extLst>
              <a:ext uri="{FF2B5EF4-FFF2-40B4-BE49-F238E27FC236}">
                <a16:creationId xmlns:a16="http://schemas.microsoft.com/office/drawing/2014/main" id="{CA19160C-301A-5B76-3A1F-C35D74BEDD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A6C1A-D471-933A-B3D4-748C5758588A}"/>
              </a:ext>
            </a:extLst>
          </p:cNvPr>
          <p:cNvSpPr>
            <a:spLocks noGrp="1"/>
          </p:cNvSpPr>
          <p:nvPr>
            <p:ph type="sldNum" sz="quarter" idx="12"/>
          </p:nvPr>
        </p:nvSpPr>
        <p:spPr/>
        <p:txBody>
          <a:bodyPr/>
          <a:lstStyle/>
          <a:p>
            <a:fld id="{AAA2D4BC-058D-0A4F-AE3E-E66ECC965C5C}" type="slidenum">
              <a:rPr lang="en-US" smtClean="0"/>
              <a:t>‹#›</a:t>
            </a:fld>
            <a:endParaRPr lang="en-US"/>
          </a:p>
        </p:txBody>
      </p:sp>
    </p:spTree>
    <p:extLst>
      <p:ext uri="{BB962C8B-B14F-4D97-AF65-F5344CB8AC3E}">
        <p14:creationId xmlns:p14="http://schemas.microsoft.com/office/powerpoint/2010/main" val="147840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47D8-E466-CB9A-C8E0-E9D239E97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4F4F0F-86CE-805F-7A22-620F210309C6}"/>
              </a:ext>
            </a:extLst>
          </p:cNvPr>
          <p:cNvSpPr>
            <a:spLocks noGrp="1"/>
          </p:cNvSpPr>
          <p:nvPr>
            <p:ph type="dt" sz="half" idx="10"/>
          </p:nvPr>
        </p:nvSpPr>
        <p:spPr/>
        <p:txBody>
          <a:bodyPr/>
          <a:lstStyle/>
          <a:p>
            <a:fld id="{FA159EE7-20D8-EA4C-90FC-8BD6A670A84F}" type="datetimeFigureOut">
              <a:rPr lang="en-US" smtClean="0"/>
              <a:t>1/25/26</a:t>
            </a:fld>
            <a:endParaRPr lang="en-US"/>
          </a:p>
        </p:txBody>
      </p:sp>
      <p:sp>
        <p:nvSpPr>
          <p:cNvPr id="4" name="Footer Placeholder 3">
            <a:extLst>
              <a:ext uri="{FF2B5EF4-FFF2-40B4-BE49-F238E27FC236}">
                <a16:creationId xmlns:a16="http://schemas.microsoft.com/office/drawing/2014/main" id="{26153149-A86F-4A58-6EE9-C4C4A78845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4B1DB0-07AE-0D6B-BE49-211E5D1E6F2C}"/>
              </a:ext>
            </a:extLst>
          </p:cNvPr>
          <p:cNvSpPr>
            <a:spLocks noGrp="1"/>
          </p:cNvSpPr>
          <p:nvPr>
            <p:ph type="sldNum" sz="quarter" idx="12"/>
          </p:nvPr>
        </p:nvSpPr>
        <p:spPr/>
        <p:txBody>
          <a:bodyPr/>
          <a:lstStyle/>
          <a:p>
            <a:fld id="{AAA2D4BC-058D-0A4F-AE3E-E66ECC965C5C}" type="slidenum">
              <a:rPr lang="en-US" smtClean="0"/>
              <a:t>‹#›</a:t>
            </a:fld>
            <a:endParaRPr lang="en-US"/>
          </a:p>
        </p:txBody>
      </p:sp>
    </p:spTree>
    <p:extLst>
      <p:ext uri="{BB962C8B-B14F-4D97-AF65-F5344CB8AC3E}">
        <p14:creationId xmlns:p14="http://schemas.microsoft.com/office/powerpoint/2010/main" val="3385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C82EE9-5987-30B0-1FA3-DA49E015B7EF}"/>
              </a:ext>
            </a:extLst>
          </p:cNvPr>
          <p:cNvSpPr>
            <a:spLocks noGrp="1"/>
          </p:cNvSpPr>
          <p:nvPr>
            <p:ph type="dt" sz="half" idx="10"/>
          </p:nvPr>
        </p:nvSpPr>
        <p:spPr/>
        <p:txBody>
          <a:bodyPr/>
          <a:lstStyle/>
          <a:p>
            <a:fld id="{FA159EE7-20D8-EA4C-90FC-8BD6A670A84F}" type="datetimeFigureOut">
              <a:rPr lang="en-US" smtClean="0"/>
              <a:t>1/25/26</a:t>
            </a:fld>
            <a:endParaRPr lang="en-US"/>
          </a:p>
        </p:txBody>
      </p:sp>
      <p:sp>
        <p:nvSpPr>
          <p:cNvPr id="3" name="Footer Placeholder 2">
            <a:extLst>
              <a:ext uri="{FF2B5EF4-FFF2-40B4-BE49-F238E27FC236}">
                <a16:creationId xmlns:a16="http://schemas.microsoft.com/office/drawing/2014/main" id="{5A9ACA66-388D-6817-2498-A1F962A7B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EBBFD0-5120-2AF3-E30F-CD480686DF43}"/>
              </a:ext>
            </a:extLst>
          </p:cNvPr>
          <p:cNvSpPr>
            <a:spLocks noGrp="1"/>
          </p:cNvSpPr>
          <p:nvPr>
            <p:ph type="sldNum" sz="quarter" idx="12"/>
          </p:nvPr>
        </p:nvSpPr>
        <p:spPr/>
        <p:txBody>
          <a:bodyPr/>
          <a:lstStyle/>
          <a:p>
            <a:fld id="{AAA2D4BC-058D-0A4F-AE3E-E66ECC965C5C}" type="slidenum">
              <a:rPr lang="en-US" smtClean="0"/>
              <a:t>‹#›</a:t>
            </a:fld>
            <a:endParaRPr lang="en-US"/>
          </a:p>
        </p:txBody>
      </p:sp>
    </p:spTree>
    <p:extLst>
      <p:ext uri="{BB962C8B-B14F-4D97-AF65-F5344CB8AC3E}">
        <p14:creationId xmlns:p14="http://schemas.microsoft.com/office/powerpoint/2010/main" val="16669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2B5-98DB-BA73-1A9A-754CEDB5F6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7FDED-6F1C-B441-26FE-20874199F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4CC2D3-B050-E9F0-5BA7-246132333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3CCA6-FC37-76C7-BCB8-03C9289EFDFA}"/>
              </a:ext>
            </a:extLst>
          </p:cNvPr>
          <p:cNvSpPr>
            <a:spLocks noGrp="1"/>
          </p:cNvSpPr>
          <p:nvPr>
            <p:ph type="dt" sz="half" idx="10"/>
          </p:nvPr>
        </p:nvSpPr>
        <p:spPr/>
        <p:txBody>
          <a:bodyPr/>
          <a:lstStyle/>
          <a:p>
            <a:fld id="{FA159EE7-20D8-EA4C-90FC-8BD6A670A84F}" type="datetimeFigureOut">
              <a:rPr lang="en-US" smtClean="0"/>
              <a:t>1/25/26</a:t>
            </a:fld>
            <a:endParaRPr lang="en-US"/>
          </a:p>
        </p:txBody>
      </p:sp>
      <p:sp>
        <p:nvSpPr>
          <p:cNvPr id="6" name="Footer Placeholder 5">
            <a:extLst>
              <a:ext uri="{FF2B5EF4-FFF2-40B4-BE49-F238E27FC236}">
                <a16:creationId xmlns:a16="http://schemas.microsoft.com/office/drawing/2014/main" id="{7D9DE847-CA4C-8C24-E871-2E63D29B95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F73F3-9257-FD80-BFCD-02943E899D84}"/>
              </a:ext>
            </a:extLst>
          </p:cNvPr>
          <p:cNvSpPr>
            <a:spLocks noGrp="1"/>
          </p:cNvSpPr>
          <p:nvPr>
            <p:ph type="sldNum" sz="quarter" idx="12"/>
          </p:nvPr>
        </p:nvSpPr>
        <p:spPr/>
        <p:txBody>
          <a:bodyPr/>
          <a:lstStyle/>
          <a:p>
            <a:fld id="{AAA2D4BC-058D-0A4F-AE3E-E66ECC965C5C}" type="slidenum">
              <a:rPr lang="en-US" smtClean="0"/>
              <a:t>‹#›</a:t>
            </a:fld>
            <a:endParaRPr lang="en-US"/>
          </a:p>
        </p:txBody>
      </p:sp>
    </p:spTree>
    <p:extLst>
      <p:ext uri="{BB962C8B-B14F-4D97-AF65-F5344CB8AC3E}">
        <p14:creationId xmlns:p14="http://schemas.microsoft.com/office/powerpoint/2010/main" val="133030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FDEB-AADB-1073-801E-898147FD2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098373-BC33-4FA7-FD2E-592A718B7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BCB25C-BDF2-9CC5-56C6-8B751E139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616DF-711D-EFCA-E26A-C00DA95496E9}"/>
              </a:ext>
            </a:extLst>
          </p:cNvPr>
          <p:cNvSpPr>
            <a:spLocks noGrp="1"/>
          </p:cNvSpPr>
          <p:nvPr>
            <p:ph type="dt" sz="half" idx="10"/>
          </p:nvPr>
        </p:nvSpPr>
        <p:spPr/>
        <p:txBody>
          <a:bodyPr/>
          <a:lstStyle/>
          <a:p>
            <a:fld id="{FA159EE7-20D8-EA4C-90FC-8BD6A670A84F}" type="datetimeFigureOut">
              <a:rPr lang="en-US" smtClean="0"/>
              <a:t>1/25/26</a:t>
            </a:fld>
            <a:endParaRPr lang="en-US"/>
          </a:p>
        </p:txBody>
      </p:sp>
      <p:sp>
        <p:nvSpPr>
          <p:cNvPr id="6" name="Footer Placeholder 5">
            <a:extLst>
              <a:ext uri="{FF2B5EF4-FFF2-40B4-BE49-F238E27FC236}">
                <a16:creationId xmlns:a16="http://schemas.microsoft.com/office/drawing/2014/main" id="{4B32F5BB-2298-E16B-AEB5-32E99DF1E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84B5D-8A9E-845A-1DD6-4961CEE57358}"/>
              </a:ext>
            </a:extLst>
          </p:cNvPr>
          <p:cNvSpPr>
            <a:spLocks noGrp="1"/>
          </p:cNvSpPr>
          <p:nvPr>
            <p:ph type="sldNum" sz="quarter" idx="12"/>
          </p:nvPr>
        </p:nvSpPr>
        <p:spPr/>
        <p:txBody>
          <a:bodyPr/>
          <a:lstStyle/>
          <a:p>
            <a:fld id="{AAA2D4BC-058D-0A4F-AE3E-E66ECC965C5C}" type="slidenum">
              <a:rPr lang="en-US" smtClean="0"/>
              <a:t>‹#›</a:t>
            </a:fld>
            <a:endParaRPr lang="en-US"/>
          </a:p>
        </p:txBody>
      </p:sp>
    </p:spTree>
    <p:extLst>
      <p:ext uri="{BB962C8B-B14F-4D97-AF65-F5344CB8AC3E}">
        <p14:creationId xmlns:p14="http://schemas.microsoft.com/office/powerpoint/2010/main" val="124437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9AF19-E139-EE49-418C-A64D0EBDBE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A255AF-56FA-9B0F-30C1-C65A1A296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6CF48-5AC7-1AD7-D4E0-388A0B620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159EE7-20D8-EA4C-90FC-8BD6A670A84F}" type="datetimeFigureOut">
              <a:rPr lang="en-US" smtClean="0"/>
              <a:t>1/25/26</a:t>
            </a:fld>
            <a:endParaRPr lang="en-US"/>
          </a:p>
        </p:txBody>
      </p:sp>
      <p:sp>
        <p:nvSpPr>
          <p:cNvPr id="5" name="Footer Placeholder 4">
            <a:extLst>
              <a:ext uri="{FF2B5EF4-FFF2-40B4-BE49-F238E27FC236}">
                <a16:creationId xmlns:a16="http://schemas.microsoft.com/office/drawing/2014/main" id="{4FE8E869-4D31-855D-69BA-7B634DA953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96985D-48C3-1215-AB0F-A02AEDE96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A2D4BC-058D-0A4F-AE3E-E66ECC965C5C}" type="slidenum">
              <a:rPr lang="en-US" smtClean="0"/>
              <a:t>‹#›</a:t>
            </a:fld>
            <a:endParaRPr lang="en-US"/>
          </a:p>
        </p:txBody>
      </p:sp>
    </p:spTree>
    <p:extLst>
      <p:ext uri="{BB962C8B-B14F-4D97-AF65-F5344CB8AC3E}">
        <p14:creationId xmlns:p14="http://schemas.microsoft.com/office/powerpoint/2010/main" val="435691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24E6-CC43-D1C2-1B94-1EF0F757813C}"/>
              </a:ext>
            </a:extLst>
          </p:cNvPr>
          <p:cNvSpPr>
            <a:spLocks noGrp="1"/>
          </p:cNvSpPr>
          <p:nvPr>
            <p:ph type="ctrTitle"/>
          </p:nvPr>
        </p:nvSpPr>
        <p:spPr/>
        <p:txBody>
          <a:bodyPr/>
          <a:lstStyle/>
          <a:p>
            <a:r>
              <a:rPr lang="en-US" dirty="0"/>
              <a:t>GI/Hep Test Review</a:t>
            </a:r>
          </a:p>
        </p:txBody>
      </p:sp>
      <p:sp>
        <p:nvSpPr>
          <p:cNvPr id="3" name="Subtitle 2">
            <a:extLst>
              <a:ext uri="{FF2B5EF4-FFF2-40B4-BE49-F238E27FC236}">
                <a16:creationId xmlns:a16="http://schemas.microsoft.com/office/drawing/2014/main" id="{ABF9F732-D336-4338-214E-EA489B4E7C7D}"/>
              </a:ext>
            </a:extLst>
          </p:cNvPr>
          <p:cNvSpPr>
            <a:spLocks noGrp="1"/>
          </p:cNvSpPr>
          <p:nvPr>
            <p:ph type="subTitle" idx="1"/>
          </p:nvPr>
        </p:nvSpPr>
        <p:spPr/>
        <p:txBody>
          <a:bodyPr/>
          <a:lstStyle/>
          <a:p>
            <a:r>
              <a:rPr lang="en-US" dirty="0"/>
              <a:t>Lise Harper, MD MPH</a:t>
            </a:r>
          </a:p>
          <a:p>
            <a:r>
              <a:rPr lang="en-US" dirty="0"/>
              <a:t>1/27/2026</a:t>
            </a:r>
          </a:p>
        </p:txBody>
      </p:sp>
    </p:spTree>
    <p:extLst>
      <p:ext uri="{BB962C8B-B14F-4D97-AF65-F5344CB8AC3E}">
        <p14:creationId xmlns:p14="http://schemas.microsoft.com/office/powerpoint/2010/main" val="207660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C48E-93BE-F854-4EFD-DA70D3E0D29D}"/>
              </a:ext>
            </a:extLst>
          </p:cNvPr>
          <p:cNvSpPr>
            <a:spLocks noGrp="1"/>
          </p:cNvSpPr>
          <p:nvPr>
            <p:ph type="title"/>
          </p:nvPr>
        </p:nvSpPr>
        <p:spPr/>
        <p:txBody>
          <a:bodyPr/>
          <a:lstStyle/>
          <a:p>
            <a:r>
              <a:rPr lang="en-US" dirty="0"/>
              <a:t>Treat spontaneous bacterial peritonitis</a:t>
            </a:r>
          </a:p>
        </p:txBody>
      </p:sp>
      <p:sp>
        <p:nvSpPr>
          <p:cNvPr id="4" name="Content Placeholder 3">
            <a:extLst>
              <a:ext uri="{FF2B5EF4-FFF2-40B4-BE49-F238E27FC236}">
                <a16:creationId xmlns:a16="http://schemas.microsoft.com/office/drawing/2014/main" id="{E924CB72-7786-5470-BC2A-AB36D1D403C0}"/>
              </a:ext>
            </a:extLst>
          </p:cNvPr>
          <p:cNvSpPr>
            <a:spLocks noGrp="1"/>
          </p:cNvSpPr>
          <p:nvPr>
            <p:ph sz="half" idx="1"/>
          </p:nvPr>
        </p:nvSpPr>
        <p:spPr/>
        <p:txBody>
          <a:bodyPr>
            <a:normAutofit lnSpcReduction="10000"/>
          </a:bodyPr>
          <a:lstStyle/>
          <a:p>
            <a:r>
              <a:rPr lang="en-US" dirty="0"/>
              <a:t>Antibiotics</a:t>
            </a:r>
          </a:p>
          <a:p>
            <a:pPr lvl="1"/>
            <a:r>
              <a:rPr lang="en-US" dirty="0"/>
              <a:t>3</a:t>
            </a:r>
            <a:r>
              <a:rPr lang="en-US" baseline="30000" dirty="0"/>
              <a:t>rd</a:t>
            </a:r>
            <a:r>
              <a:rPr lang="en-US" dirty="0"/>
              <a:t> generation cephalosporins</a:t>
            </a:r>
          </a:p>
          <a:p>
            <a:pPr lvl="2"/>
            <a:r>
              <a:rPr lang="en-US" dirty="0"/>
              <a:t>Ceftriaxone, Cefotaxime</a:t>
            </a:r>
          </a:p>
          <a:p>
            <a:pPr lvl="1"/>
            <a:r>
              <a:rPr lang="en-US" dirty="0"/>
              <a:t>MDROs</a:t>
            </a:r>
          </a:p>
          <a:p>
            <a:r>
              <a:rPr lang="en-US" dirty="0"/>
              <a:t>Assess for improvement</a:t>
            </a:r>
          </a:p>
          <a:p>
            <a:pPr lvl="1"/>
            <a:r>
              <a:rPr lang="en-US" dirty="0"/>
              <a:t>Repeat tap in ~48 </a:t>
            </a:r>
            <a:r>
              <a:rPr lang="en-US" dirty="0" err="1"/>
              <a:t>hrs</a:t>
            </a:r>
            <a:endParaRPr lang="en-US" dirty="0"/>
          </a:p>
          <a:p>
            <a:pPr lvl="1"/>
            <a:r>
              <a:rPr lang="en-US" dirty="0"/>
              <a:t>Treatment failure</a:t>
            </a:r>
          </a:p>
          <a:p>
            <a:pPr lvl="1"/>
            <a:r>
              <a:rPr lang="en-US" dirty="0"/>
              <a:t>5-7 days of IV </a:t>
            </a:r>
            <a:r>
              <a:rPr lang="en-US" dirty="0" err="1"/>
              <a:t>abx</a:t>
            </a:r>
            <a:r>
              <a:rPr lang="en-US" dirty="0"/>
              <a:t> -&gt; SBP prophy</a:t>
            </a:r>
          </a:p>
          <a:p>
            <a:r>
              <a:rPr lang="en-US" dirty="0"/>
              <a:t>Bacterascites (with ANC &lt; 250/mm</a:t>
            </a:r>
            <a:r>
              <a:rPr lang="en-US" baseline="30000" dirty="0"/>
              <a:t>3</a:t>
            </a:r>
            <a:r>
              <a:rPr lang="en-US" dirty="0"/>
              <a:t>) -&gt; do not treat, repeat tap</a:t>
            </a:r>
          </a:p>
        </p:txBody>
      </p:sp>
      <p:sp>
        <p:nvSpPr>
          <p:cNvPr id="5" name="Content Placeholder 4">
            <a:extLst>
              <a:ext uri="{FF2B5EF4-FFF2-40B4-BE49-F238E27FC236}">
                <a16:creationId xmlns:a16="http://schemas.microsoft.com/office/drawing/2014/main" id="{7B3D6A60-2562-5854-8AE6-E9A25B005992}"/>
              </a:ext>
            </a:extLst>
          </p:cNvPr>
          <p:cNvSpPr>
            <a:spLocks noGrp="1"/>
          </p:cNvSpPr>
          <p:nvPr>
            <p:ph sz="half" idx="2"/>
          </p:nvPr>
        </p:nvSpPr>
        <p:spPr/>
        <p:txBody>
          <a:bodyPr>
            <a:normAutofit lnSpcReduction="10000"/>
          </a:bodyPr>
          <a:lstStyle/>
          <a:p>
            <a:r>
              <a:rPr lang="en-US" dirty="0"/>
              <a:t>Albumin	</a:t>
            </a:r>
          </a:p>
          <a:p>
            <a:pPr lvl="1"/>
            <a:r>
              <a:rPr lang="en-US" dirty="0"/>
              <a:t>AKI is the main predictor of mortality in pts with SBP</a:t>
            </a:r>
          </a:p>
          <a:p>
            <a:pPr lvl="1"/>
            <a:r>
              <a:rPr lang="en-US" dirty="0"/>
              <a:t>Improves survival and decreases risk of AKI/HRS</a:t>
            </a:r>
          </a:p>
          <a:p>
            <a:pPr lvl="1"/>
            <a:r>
              <a:rPr lang="en-US" dirty="0"/>
              <a:t>1.5 gm/kg on day 1 and 1 gm/kg on day 3</a:t>
            </a:r>
          </a:p>
        </p:txBody>
      </p:sp>
    </p:spTree>
    <p:extLst>
      <p:ext uri="{BB962C8B-B14F-4D97-AF65-F5344CB8AC3E}">
        <p14:creationId xmlns:p14="http://schemas.microsoft.com/office/powerpoint/2010/main" val="357468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7BAB-C8CA-3429-7CC2-114188CC1EC5}"/>
              </a:ext>
            </a:extLst>
          </p:cNvPr>
          <p:cNvSpPr>
            <a:spLocks noGrp="1"/>
          </p:cNvSpPr>
          <p:nvPr>
            <p:ph type="title"/>
          </p:nvPr>
        </p:nvSpPr>
        <p:spPr/>
        <p:txBody>
          <a:bodyPr/>
          <a:lstStyle/>
          <a:p>
            <a:r>
              <a:rPr lang="en-US" dirty="0"/>
              <a:t>SBP</a:t>
            </a:r>
          </a:p>
        </p:txBody>
      </p:sp>
      <p:sp>
        <p:nvSpPr>
          <p:cNvPr id="5" name="Content Placeholder 4">
            <a:extLst>
              <a:ext uri="{FF2B5EF4-FFF2-40B4-BE49-F238E27FC236}">
                <a16:creationId xmlns:a16="http://schemas.microsoft.com/office/drawing/2014/main" id="{F51A12B3-61FA-3CE0-C559-1481ED3C2888}"/>
              </a:ext>
            </a:extLst>
          </p:cNvPr>
          <p:cNvSpPr>
            <a:spLocks noGrp="1"/>
          </p:cNvSpPr>
          <p:nvPr>
            <p:ph sz="half" idx="1"/>
          </p:nvPr>
        </p:nvSpPr>
        <p:spPr/>
        <p:txBody>
          <a:bodyPr>
            <a:normAutofit/>
          </a:bodyPr>
          <a:lstStyle/>
          <a:p>
            <a:r>
              <a:rPr lang="en-US" sz="2400" dirty="0"/>
              <a:t>Symptoms/signs specific to SBP:</a:t>
            </a:r>
          </a:p>
          <a:p>
            <a:pPr lvl="1"/>
            <a:r>
              <a:rPr lang="en-US" sz="2000" dirty="0"/>
              <a:t>Abdominal pain, tenderness on palpation (with or without rebound tenderness), and ileus</a:t>
            </a:r>
          </a:p>
          <a:p>
            <a:pPr lvl="1"/>
            <a:r>
              <a:rPr lang="en-US" sz="2000" dirty="0"/>
              <a:t>Up to 1/3 of the patients with spontaneous infections may be entirely asymptomatic or present with only encephalopathy and/or AKI</a:t>
            </a:r>
          </a:p>
          <a:p>
            <a:r>
              <a:rPr lang="en-US" sz="2400" dirty="0"/>
              <a:t>Diagnosis:</a:t>
            </a:r>
          </a:p>
          <a:p>
            <a:pPr lvl="1"/>
            <a:r>
              <a:rPr lang="en-US" sz="2000" dirty="0"/>
              <a:t>ANC &gt;  250/mm</a:t>
            </a:r>
            <a:r>
              <a:rPr lang="en-US" sz="2000" baseline="30000" dirty="0"/>
              <a:t>3</a:t>
            </a:r>
          </a:p>
          <a:p>
            <a:pPr lvl="1"/>
            <a:r>
              <a:rPr lang="en-US" sz="2000" dirty="0"/>
              <a:t>Bedside culture inoculation improves yield</a:t>
            </a:r>
          </a:p>
        </p:txBody>
      </p:sp>
      <p:sp>
        <p:nvSpPr>
          <p:cNvPr id="7" name="Content Placeholder 6">
            <a:extLst>
              <a:ext uri="{FF2B5EF4-FFF2-40B4-BE49-F238E27FC236}">
                <a16:creationId xmlns:a16="http://schemas.microsoft.com/office/drawing/2014/main" id="{63619F60-EB72-CD27-AE12-9A1979B0FFC6}"/>
              </a:ext>
            </a:extLst>
          </p:cNvPr>
          <p:cNvSpPr>
            <a:spLocks noGrp="1"/>
          </p:cNvSpPr>
          <p:nvPr>
            <p:ph sz="half" idx="2"/>
          </p:nvPr>
        </p:nvSpPr>
        <p:spPr/>
        <p:txBody>
          <a:bodyPr>
            <a:normAutofit/>
          </a:bodyPr>
          <a:lstStyle/>
          <a:p>
            <a:r>
              <a:rPr lang="en-US" sz="1700" dirty="0"/>
              <a:t>A diagnostic paracentesis should be performed as soon as a patient with cirrhosis and ascites is hospitalized emergently for any reason, even in the absence of symptoms suggestive of infection</a:t>
            </a:r>
            <a:r>
              <a:rPr lang="en-US" sz="1700" baseline="30000" dirty="0"/>
              <a:t> </a:t>
            </a:r>
            <a:r>
              <a:rPr lang="en-US" sz="1700" dirty="0"/>
              <a:t>or whenever a patient (hospitalized or not) develops signs suggestive of infection</a:t>
            </a:r>
          </a:p>
          <a:p>
            <a:r>
              <a:rPr lang="en-US" sz="1700" dirty="0"/>
              <a:t>In patients with tense ascites and AKI, a diagnostic paracentesis is recommended to exclude SBP as a cause of the AKI </a:t>
            </a:r>
          </a:p>
          <a:p>
            <a:r>
              <a:rPr lang="en-US" sz="1700" dirty="0"/>
              <a:t>If pleural effusion is present, a diagnostic thoracentesis should be performed when there is no ascites or when diagnostic paracentesis has ruled out SBP while bacterial infection is suspected</a:t>
            </a:r>
          </a:p>
          <a:p>
            <a:endParaRPr lang="en-US" dirty="0"/>
          </a:p>
        </p:txBody>
      </p:sp>
    </p:spTree>
    <p:extLst>
      <p:ext uri="{BB962C8B-B14F-4D97-AF65-F5344CB8AC3E}">
        <p14:creationId xmlns:p14="http://schemas.microsoft.com/office/powerpoint/2010/main" val="384899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FC05-97D5-0855-6FB6-F4F1E89B64CA}"/>
              </a:ext>
            </a:extLst>
          </p:cNvPr>
          <p:cNvSpPr>
            <a:spLocks noGrp="1"/>
          </p:cNvSpPr>
          <p:nvPr>
            <p:ph type="title"/>
          </p:nvPr>
        </p:nvSpPr>
        <p:spPr/>
        <p:txBody>
          <a:bodyPr/>
          <a:lstStyle/>
          <a:p>
            <a:r>
              <a:rPr lang="en-US" dirty="0"/>
              <a:t>SBEM</a:t>
            </a:r>
          </a:p>
        </p:txBody>
      </p:sp>
      <p:sp>
        <p:nvSpPr>
          <p:cNvPr id="6" name="Content Placeholder 5">
            <a:extLst>
              <a:ext uri="{FF2B5EF4-FFF2-40B4-BE49-F238E27FC236}">
                <a16:creationId xmlns:a16="http://schemas.microsoft.com/office/drawing/2014/main" id="{BCB86279-C82A-3A17-60E6-B6D9CE9BB7E8}"/>
              </a:ext>
            </a:extLst>
          </p:cNvPr>
          <p:cNvSpPr>
            <a:spLocks noGrp="1"/>
          </p:cNvSpPr>
          <p:nvPr>
            <p:ph sz="half" idx="1"/>
          </p:nvPr>
        </p:nvSpPr>
        <p:spPr/>
        <p:txBody>
          <a:bodyPr/>
          <a:lstStyle/>
          <a:p>
            <a:r>
              <a:rPr lang="en-US" dirty="0"/>
              <a:t>Diagnostic criteria</a:t>
            </a:r>
          </a:p>
          <a:p>
            <a:pPr lvl="1"/>
            <a:r>
              <a:rPr lang="en-US" dirty="0"/>
              <a:t>Positive pleural fluid culture + PMN count &gt; 250/mm</a:t>
            </a:r>
            <a:r>
              <a:rPr lang="en-US" baseline="30000" dirty="0"/>
              <a:t>3</a:t>
            </a:r>
          </a:p>
          <a:p>
            <a:pPr lvl="1"/>
            <a:r>
              <a:rPr lang="en-US" dirty="0"/>
              <a:t>Negative pleural fluid culture + PMN count &gt; 500/mm</a:t>
            </a:r>
            <a:r>
              <a:rPr lang="en-US" baseline="30000" dirty="0"/>
              <a:t>3</a:t>
            </a:r>
          </a:p>
          <a:p>
            <a:pPr lvl="1"/>
            <a:r>
              <a:rPr lang="en-US" dirty="0"/>
              <a:t>No evidence of pneumonia on a chest imaging study</a:t>
            </a:r>
          </a:p>
        </p:txBody>
      </p:sp>
      <p:sp>
        <p:nvSpPr>
          <p:cNvPr id="9" name="Content Placeholder 8">
            <a:extLst>
              <a:ext uri="{FF2B5EF4-FFF2-40B4-BE49-F238E27FC236}">
                <a16:creationId xmlns:a16="http://schemas.microsoft.com/office/drawing/2014/main" id="{CEE3D446-E5D0-575E-FE65-ADFCB8DA0A5E}"/>
              </a:ext>
            </a:extLst>
          </p:cNvPr>
          <p:cNvSpPr>
            <a:spLocks noGrp="1"/>
          </p:cNvSpPr>
          <p:nvPr>
            <p:ph sz="half" idx="2"/>
          </p:nvPr>
        </p:nvSpPr>
        <p:spPr/>
        <p:txBody>
          <a:bodyPr/>
          <a:lstStyle/>
          <a:p>
            <a:endParaRPr lang="en-US"/>
          </a:p>
        </p:txBody>
      </p:sp>
      <p:pic>
        <p:nvPicPr>
          <p:cNvPr id="16390" name="Picture 6" descr="PDF] Remission of Refractory Hepatic Hydrothorax in Patient with Advanced  Liver Cirrhosis and Hepatocellular Carcinoma Using Transjugular  Intrahepatic Portosystemic Shunt | Semantic Scholar">
            <a:extLst>
              <a:ext uri="{FF2B5EF4-FFF2-40B4-BE49-F238E27FC236}">
                <a16:creationId xmlns:a16="http://schemas.microsoft.com/office/drawing/2014/main" id="{79BBE993-4CC7-3947-A2B7-7B48AEDE5C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a:fillRect/>
          </a:stretch>
        </p:blipFill>
        <p:spPr bwMode="auto">
          <a:xfrm>
            <a:off x="6227788" y="1027906"/>
            <a:ext cx="5070423" cy="521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83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3EE2-271F-15B4-0EFC-48287EA6BC84}"/>
              </a:ext>
            </a:extLst>
          </p:cNvPr>
          <p:cNvSpPr>
            <a:spLocks noGrp="1"/>
          </p:cNvSpPr>
          <p:nvPr>
            <p:ph type="title"/>
          </p:nvPr>
        </p:nvSpPr>
        <p:spPr/>
        <p:txBody>
          <a:bodyPr/>
          <a:lstStyle/>
          <a:p>
            <a:r>
              <a:rPr lang="en-US" dirty="0"/>
              <a:t>Indications for albumin</a:t>
            </a:r>
          </a:p>
        </p:txBody>
      </p:sp>
      <p:sp>
        <p:nvSpPr>
          <p:cNvPr id="5" name="Content Placeholder 4">
            <a:extLst>
              <a:ext uri="{FF2B5EF4-FFF2-40B4-BE49-F238E27FC236}">
                <a16:creationId xmlns:a16="http://schemas.microsoft.com/office/drawing/2014/main" id="{6FC732C9-AACA-C3C4-6AF5-781002410D46}"/>
              </a:ext>
            </a:extLst>
          </p:cNvPr>
          <p:cNvSpPr>
            <a:spLocks noGrp="1"/>
          </p:cNvSpPr>
          <p:nvPr>
            <p:ph sz="half" idx="1"/>
          </p:nvPr>
        </p:nvSpPr>
        <p:spPr/>
        <p:txBody>
          <a:bodyPr/>
          <a:lstStyle/>
          <a:p>
            <a:endParaRPr lang="en-US" dirty="0"/>
          </a:p>
        </p:txBody>
      </p:sp>
      <p:sp>
        <p:nvSpPr>
          <p:cNvPr id="6" name="Content Placeholder 5">
            <a:extLst>
              <a:ext uri="{FF2B5EF4-FFF2-40B4-BE49-F238E27FC236}">
                <a16:creationId xmlns:a16="http://schemas.microsoft.com/office/drawing/2014/main" id="{D8A5F584-E94B-C4A2-FBE6-18C3F996D3AA}"/>
              </a:ext>
            </a:extLst>
          </p:cNvPr>
          <p:cNvSpPr>
            <a:spLocks noGrp="1"/>
          </p:cNvSpPr>
          <p:nvPr>
            <p:ph sz="half" idx="2"/>
          </p:nvPr>
        </p:nvSpPr>
        <p:spPr/>
        <p:txBody>
          <a:bodyPr/>
          <a:lstStyle/>
          <a:p>
            <a:r>
              <a:rPr lang="en-US" dirty="0"/>
              <a:t>Other indications:	</a:t>
            </a:r>
          </a:p>
          <a:p>
            <a:pPr lvl="1"/>
            <a:r>
              <a:rPr lang="en-US" dirty="0"/>
              <a:t>HRS diagnosis and management</a:t>
            </a:r>
          </a:p>
          <a:p>
            <a:pPr lvl="2"/>
            <a:r>
              <a:rPr lang="en-US" dirty="0"/>
              <a:t>Diagnosis:</a:t>
            </a:r>
          </a:p>
          <a:p>
            <a:pPr lvl="3"/>
            <a:r>
              <a:rPr lang="en-US" dirty="0"/>
              <a:t>1 gm/kg 25% albumin daily x 2 days</a:t>
            </a:r>
          </a:p>
          <a:p>
            <a:pPr lvl="2"/>
            <a:r>
              <a:rPr lang="en-US" dirty="0"/>
              <a:t>Treatment:</a:t>
            </a:r>
          </a:p>
          <a:p>
            <a:pPr lvl="3"/>
            <a:r>
              <a:rPr lang="en-US" dirty="0"/>
              <a:t>~ 50 gm 25% albumin daily in combination treatment</a:t>
            </a:r>
          </a:p>
          <a:p>
            <a:pPr lvl="1"/>
            <a:r>
              <a:rPr lang="en-US" dirty="0"/>
              <a:t>LVP</a:t>
            </a:r>
          </a:p>
          <a:p>
            <a:pPr lvl="2"/>
            <a:r>
              <a:rPr lang="en-US" dirty="0"/>
              <a:t>6 to 8 gm 25% albumin for every liter removed &gt; 5L</a:t>
            </a:r>
          </a:p>
          <a:p>
            <a:pPr lvl="2"/>
            <a:r>
              <a:rPr lang="en-US" dirty="0"/>
              <a:t>Or 50 gm total for &gt; 5L paracentesis</a:t>
            </a:r>
          </a:p>
        </p:txBody>
      </p:sp>
      <p:pic>
        <p:nvPicPr>
          <p:cNvPr id="9219" name="Picture 3" descr="Albúmina simulada Demo Dose® USP 25% – Nasco Healthcare">
            <a:extLst>
              <a:ext uri="{FF2B5EF4-FFF2-40B4-BE49-F238E27FC236}">
                <a16:creationId xmlns:a16="http://schemas.microsoft.com/office/drawing/2014/main" id="{8DB4038E-28E6-5F6F-1F45-E5F5522B0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891" y="1690688"/>
            <a:ext cx="4697647" cy="469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1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F8CD3-D4B8-385A-F339-EF9511908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77657-F779-C4C7-9CCA-EBD4DFED6242}"/>
              </a:ext>
            </a:extLst>
          </p:cNvPr>
          <p:cNvSpPr>
            <a:spLocks noGrp="1"/>
          </p:cNvSpPr>
          <p:nvPr>
            <p:ph type="title"/>
          </p:nvPr>
        </p:nvSpPr>
        <p:spPr/>
        <p:txBody>
          <a:bodyPr/>
          <a:lstStyle/>
          <a:p>
            <a:r>
              <a:rPr lang="en-US" dirty="0"/>
              <a:t>Q3</a:t>
            </a:r>
          </a:p>
        </p:txBody>
      </p:sp>
      <p:sp>
        <p:nvSpPr>
          <p:cNvPr id="3" name="Content Placeholder 2">
            <a:extLst>
              <a:ext uri="{FF2B5EF4-FFF2-40B4-BE49-F238E27FC236}">
                <a16:creationId xmlns:a16="http://schemas.microsoft.com/office/drawing/2014/main" id="{88B50F58-79E5-A11D-ACF9-8A237D075884}"/>
              </a:ext>
            </a:extLst>
          </p:cNvPr>
          <p:cNvSpPr>
            <a:spLocks noGrp="1"/>
          </p:cNvSpPr>
          <p:nvPr>
            <p:ph idx="1"/>
          </p:nvPr>
        </p:nvSpPr>
        <p:spPr>
          <a:xfrm>
            <a:off x="838200" y="1825625"/>
            <a:ext cx="10515600" cy="4901746"/>
          </a:xfrm>
        </p:spPr>
        <p:txBody>
          <a:bodyPr>
            <a:normAutofit lnSpcReduction="10000"/>
          </a:bodyPr>
          <a:lstStyle/>
          <a:p>
            <a:r>
              <a:rPr lang="en-US" sz="1800" dirty="0"/>
              <a:t>A 62-year-old man is evaluated in the office. He was recently diagnosed with diffuse large B-cell lymphoma and is about to begin therapy with </a:t>
            </a:r>
            <a:r>
              <a:rPr lang="en-US" sz="1800" dirty="0">
                <a:solidFill>
                  <a:srgbClr val="C00000"/>
                </a:solidFill>
              </a:rPr>
              <a:t>rituximab, cyclophosphamide, doxorubicin, vincristine, and prednisone (R-CHOP)</a:t>
            </a:r>
            <a:r>
              <a:rPr lang="en-US" sz="1800" dirty="0"/>
              <a:t>.</a:t>
            </a:r>
          </a:p>
          <a:p>
            <a:r>
              <a:rPr lang="en-US" sz="1800" dirty="0"/>
              <a:t>On physical examination, temperature is 37.8 °C (100.1 °F). Bulky axillary, cervical, and inguinal lymphadenopathy is noted. There are no stigmata of advanced liver disease.</a:t>
            </a:r>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Which of the following is the most appropriate next step?</a:t>
            </a:r>
          </a:p>
          <a:p>
            <a:pPr lvl="1"/>
            <a:r>
              <a:rPr lang="en-US" sz="1400" dirty="0"/>
              <a:t>A. Begin entecavir</a:t>
            </a:r>
          </a:p>
          <a:p>
            <a:pPr lvl="1"/>
            <a:r>
              <a:rPr lang="en-US" sz="1400" dirty="0"/>
              <a:t>B. Begin high-dose hepatitis B (HBV) vaccination series</a:t>
            </a:r>
          </a:p>
          <a:p>
            <a:pPr lvl="1"/>
            <a:r>
              <a:rPr lang="en-US" sz="1400" dirty="0"/>
              <a:t>C. Monitor </a:t>
            </a:r>
            <a:r>
              <a:rPr lang="en-US" sz="1400" dirty="0" err="1"/>
              <a:t>alanaine</a:t>
            </a:r>
            <a:r>
              <a:rPr lang="en-US" sz="1400" dirty="0"/>
              <a:t> aminotransferase level monthly</a:t>
            </a:r>
          </a:p>
          <a:p>
            <a:pPr lvl="1"/>
            <a:r>
              <a:rPr lang="en-US" sz="1400" dirty="0"/>
              <a:t>D. No specific HBV treatment is needed</a:t>
            </a:r>
          </a:p>
        </p:txBody>
      </p:sp>
      <p:graphicFrame>
        <p:nvGraphicFramePr>
          <p:cNvPr id="4" name="Table 3">
            <a:extLst>
              <a:ext uri="{FF2B5EF4-FFF2-40B4-BE49-F238E27FC236}">
                <a16:creationId xmlns:a16="http://schemas.microsoft.com/office/drawing/2014/main" id="{836854EC-F041-C52E-E879-C15049746620}"/>
              </a:ext>
            </a:extLst>
          </p:cNvPr>
          <p:cNvGraphicFramePr>
            <a:graphicFrameLocks noGrp="1"/>
          </p:cNvGraphicFramePr>
          <p:nvPr>
            <p:extLst>
              <p:ext uri="{D42A27DB-BD31-4B8C-83A1-F6EECF244321}">
                <p14:modId xmlns:p14="http://schemas.microsoft.com/office/powerpoint/2010/main" val="3177987707"/>
              </p:ext>
            </p:extLst>
          </p:nvPr>
        </p:nvGraphicFramePr>
        <p:xfrm>
          <a:off x="1870668" y="3187542"/>
          <a:ext cx="7315200" cy="1957959"/>
        </p:xfrm>
        <a:graphic>
          <a:graphicData uri="http://schemas.openxmlformats.org/drawingml/2006/table">
            <a:tbl>
              <a:tblPr firstRow="1" firstCol="1" bandRow="1">
                <a:tableStyleId>{3B4B98B0-60AC-42C2-AFA5-B58CD77FA1E5}</a:tableStyleId>
              </a:tblPr>
              <a:tblGrid>
                <a:gridCol w="3657600">
                  <a:extLst>
                    <a:ext uri="{9D8B030D-6E8A-4147-A177-3AD203B41FA5}">
                      <a16:colId xmlns:a16="http://schemas.microsoft.com/office/drawing/2014/main" val="3281378267"/>
                    </a:ext>
                  </a:extLst>
                </a:gridCol>
                <a:gridCol w="3657600">
                  <a:extLst>
                    <a:ext uri="{9D8B030D-6E8A-4147-A177-3AD203B41FA5}">
                      <a16:colId xmlns:a16="http://schemas.microsoft.com/office/drawing/2014/main" val="2076151992"/>
                    </a:ext>
                  </a:extLst>
                </a:gridCol>
              </a:tblGrid>
              <a:tr h="0">
                <a:tc>
                  <a:txBody>
                    <a:bodyPr/>
                    <a:lstStyle/>
                    <a:p>
                      <a:pPr marL="0" marR="0">
                        <a:lnSpc>
                          <a:spcPct val="115000"/>
                        </a:lnSpc>
                        <a:buNone/>
                      </a:pPr>
                      <a:r>
                        <a:rPr lang="en-US" sz="1200" u="none" kern="100" dirty="0">
                          <a:solidFill>
                            <a:schemeClr val="tx1"/>
                          </a:solidFill>
                          <a:effectLst/>
                        </a:rPr>
                        <a:t>Albumin</a:t>
                      </a:r>
                      <a:endParaRPr lang="en-US" sz="1200" u="none"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buNone/>
                      </a:pPr>
                      <a:r>
                        <a:rPr lang="en-US" sz="1200" b="0" kern="100" dirty="0">
                          <a:solidFill>
                            <a:schemeClr val="tx1"/>
                          </a:solidFill>
                          <a:effectLst/>
                        </a:rPr>
                        <a:t>3.7 g/dL (37 g/L)</a:t>
                      </a:r>
                      <a:endParaRPr lang="en-US" sz="1200" b="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8073340"/>
                  </a:ext>
                </a:extLst>
              </a:tr>
              <a:tr h="0">
                <a:tc>
                  <a:txBody>
                    <a:bodyPr/>
                    <a:lstStyle/>
                    <a:p>
                      <a:pPr marL="0" marR="0">
                        <a:lnSpc>
                          <a:spcPct val="115000"/>
                        </a:lnSpc>
                        <a:buNone/>
                      </a:pPr>
                      <a:r>
                        <a:rPr lang="en-US" sz="1200" u="none" kern="100" dirty="0">
                          <a:solidFill>
                            <a:schemeClr val="tx1"/>
                          </a:solidFill>
                          <a:effectLst/>
                        </a:rPr>
                        <a:t>Alkaline phosphatase</a:t>
                      </a:r>
                      <a:endParaRPr lang="en-US" sz="1200" u="none"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buNone/>
                      </a:pPr>
                      <a:r>
                        <a:rPr lang="en-US" sz="1200" kern="100" dirty="0">
                          <a:solidFill>
                            <a:schemeClr val="tx1"/>
                          </a:solidFill>
                          <a:effectLst/>
                        </a:rPr>
                        <a:t>91 U/L</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84994127"/>
                  </a:ext>
                </a:extLst>
              </a:tr>
              <a:tr h="0">
                <a:tc>
                  <a:txBody>
                    <a:bodyPr/>
                    <a:lstStyle/>
                    <a:p>
                      <a:pPr marL="0" marR="0">
                        <a:lnSpc>
                          <a:spcPct val="115000"/>
                        </a:lnSpc>
                        <a:buNone/>
                      </a:pPr>
                      <a:r>
                        <a:rPr lang="en-US" sz="1200" u="none" kern="100" dirty="0">
                          <a:solidFill>
                            <a:schemeClr val="tx1"/>
                          </a:solidFill>
                          <a:effectLst/>
                        </a:rPr>
                        <a:t>Alanine aminotransferase</a:t>
                      </a:r>
                      <a:endParaRPr lang="en-US" sz="1200" u="none"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nSpc>
                          <a:spcPct val="115000"/>
                        </a:lnSpc>
                        <a:buNone/>
                      </a:pPr>
                      <a:r>
                        <a:rPr lang="en-US" sz="1200" kern="100" dirty="0">
                          <a:solidFill>
                            <a:schemeClr val="tx1"/>
                          </a:solidFill>
                          <a:effectLst/>
                        </a:rPr>
                        <a:t>31 U/L</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17462207"/>
                  </a:ext>
                </a:extLst>
              </a:tr>
              <a:tr h="0">
                <a:tc>
                  <a:txBody>
                    <a:bodyPr/>
                    <a:lstStyle/>
                    <a:p>
                      <a:pPr marL="0" marR="0">
                        <a:lnSpc>
                          <a:spcPct val="115000"/>
                        </a:lnSpc>
                        <a:buNone/>
                      </a:pPr>
                      <a:r>
                        <a:rPr lang="en-US" sz="1200" u="none" kern="100" dirty="0">
                          <a:solidFill>
                            <a:schemeClr val="tx1"/>
                          </a:solidFill>
                          <a:effectLst/>
                        </a:rPr>
                        <a:t>Aspartate aminotransferase</a:t>
                      </a:r>
                      <a:endParaRPr lang="en-US" sz="1200" u="none"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buNone/>
                      </a:pPr>
                      <a:r>
                        <a:rPr lang="en-US" sz="1200" kern="100">
                          <a:solidFill>
                            <a:schemeClr val="tx1"/>
                          </a:solidFill>
                          <a:effectLst/>
                        </a:rPr>
                        <a:t>28 U/L</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42888685"/>
                  </a:ext>
                </a:extLst>
              </a:tr>
              <a:tr h="0">
                <a:tc>
                  <a:txBody>
                    <a:bodyPr/>
                    <a:lstStyle/>
                    <a:p>
                      <a:pPr marL="0" marR="0">
                        <a:lnSpc>
                          <a:spcPct val="115000"/>
                        </a:lnSpc>
                        <a:buNone/>
                      </a:pPr>
                      <a:r>
                        <a:rPr lang="en-US" sz="1200" u="none" kern="100" dirty="0">
                          <a:solidFill>
                            <a:schemeClr val="tx1"/>
                          </a:solidFill>
                          <a:effectLst/>
                        </a:rPr>
                        <a:t>Total bilirubin</a:t>
                      </a:r>
                      <a:endParaRPr lang="en-US" sz="1200" u="none"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buNone/>
                      </a:pPr>
                      <a:r>
                        <a:rPr lang="en-US" sz="1200" kern="100" dirty="0">
                          <a:solidFill>
                            <a:schemeClr val="tx1"/>
                          </a:solidFill>
                          <a:effectLst/>
                        </a:rPr>
                        <a:t>1.1 mg/dL (18.8 </a:t>
                      </a:r>
                      <a:r>
                        <a:rPr lang="en-US" sz="1200" kern="100" dirty="0" err="1">
                          <a:solidFill>
                            <a:schemeClr val="tx1"/>
                          </a:solidFill>
                          <a:effectLst/>
                        </a:rPr>
                        <a:t>μmol</a:t>
                      </a:r>
                      <a:r>
                        <a:rPr lang="en-US" sz="1200" kern="100" dirty="0">
                          <a:solidFill>
                            <a:schemeClr val="tx1"/>
                          </a:solidFill>
                          <a:effectLst/>
                        </a:rPr>
                        <a:t>/L)</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87760992"/>
                  </a:ext>
                </a:extLst>
              </a:tr>
              <a:tr h="0">
                <a:tc>
                  <a:txBody>
                    <a:bodyPr/>
                    <a:lstStyle/>
                    <a:p>
                      <a:pPr marL="0" marR="0">
                        <a:lnSpc>
                          <a:spcPct val="115000"/>
                        </a:lnSpc>
                        <a:buNone/>
                      </a:pPr>
                      <a:r>
                        <a:rPr lang="en-US" sz="1200" kern="100" dirty="0">
                          <a:solidFill>
                            <a:schemeClr val="tx1"/>
                          </a:solidFill>
                          <a:effectLst/>
                        </a:rPr>
                        <a:t>Hepatitis B surface antigen</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buNone/>
                      </a:pPr>
                      <a:r>
                        <a:rPr lang="en-US" sz="1200" kern="100">
                          <a:solidFill>
                            <a:schemeClr val="tx1"/>
                          </a:solidFill>
                          <a:effectLst/>
                        </a:rPr>
                        <a:t>Negative</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68567191"/>
                  </a:ext>
                </a:extLst>
              </a:tr>
              <a:tr h="0">
                <a:tc>
                  <a:txBody>
                    <a:bodyPr/>
                    <a:lstStyle/>
                    <a:p>
                      <a:pPr marL="0" marR="0">
                        <a:lnSpc>
                          <a:spcPct val="115000"/>
                        </a:lnSpc>
                        <a:buNone/>
                      </a:pPr>
                      <a:r>
                        <a:rPr lang="en-US" sz="1200" kern="100" dirty="0">
                          <a:solidFill>
                            <a:schemeClr val="tx1"/>
                          </a:solidFill>
                          <a:effectLst/>
                        </a:rPr>
                        <a:t>Hepatitis B surface antibody</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buNone/>
                      </a:pPr>
                      <a:r>
                        <a:rPr lang="en-US" sz="1200" kern="100" dirty="0">
                          <a:solidFill>
                            <a:schemeClr val="tx1"/>
                          </a:solidFill>
                          <a:effectLst/>
                        </a:rPr>
                        <a:t>Positive</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42890967"/>
                  </a:ext>
                </a:extLst>
              </a:tr>
              <a:tr h="0">
                <a:tc>
                  <a:txBody>
                    <a:bodyPr/>
                    <a:lstStyle/>
                    <a:p>
                      <a:pPr marL="0" marR="0">
                        <a:lnSpc>
                          <a:spcPct val="115000"/>
                        </a:lnSpc>
                        <a:buNone/>
                      </a:pPr>
                      <a:r>
                        <a:rPr lang="en-US" sz="1200" kern="100" dirty="0">
                          <a:solidFill>
                            <a:schemeClr val="tx1"/>
                          </a:solidFill>
                          <a:effectLst/>
                        </a:rPr>
                        <a:t>Hepatitis B total core antibody</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buNone/>
                      </a:pPr>
                      <a:r>
                        <a:rPr lang="en-US" sz="1200" kern="100" dirty="0">
                          <a:solidFill>
                            <a:srgbClr val="C00000"/>
                          </a:solidFill>
                          <a:effectLst/>
                        </a:rPr>
                        <a:t>Positive</a:t>
                      </a:r>
                      <a:endParaRPr lang="en-US" sz="1200" kern="100" dirty="0">
                        <a:solidFill>
                          <a:srgbClr val="C00000"/>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12039427"/>
                  </a:ext>
                </a:extLst>
              </a:tr>
              <a:tr h="0">
                <a:tc>
                  <a:txBody>
                    <a:bodyPr/>
                    <a:lstStyle/>
                    <a:p>
                      <a:pPr marL="0" marR="0">
                        <a:lnSpc>
                          <a:spcPct val="115000"/>
                        </a:lnSpc>
                        <a:buNone/>
                      </a:pPr>
                      <a:r>
                        <a:rPr lang="en-US" sz="1200" kern="100" dirty="0">
                          <a:solidFill>
                            <a:schemeClr val="tx1"/>
                          </a:solidFill>
                          <a:effectLst/>
                        </a:rPr>
                        <a:t>Hepatitis B virus DNA</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w="12700" cmpd="sng">
                      <a:noFill/>
                    </a:lnB>
                    <a:lnTlToBr w="12700" cmpd="sng">
                      <a:noFill/>
                      <a:prstDash val="solid"/>
                    </a:lnTlToBr>
                    <a:lnBlToTr w="12700" cmpd="sng">
                      <a:noFill/>
                      <a:prstDash val="solid"/>
                    </a:lnBlToTr>
                  </a:tcPr>
                </a:tc>
                <a:tc>
                  <a:txBody>
                    <a:bodyPr/>
                    <a:lstStyle/>
                    <a:p>
                      <a:pPr marL="0" marR="0">
                        <a:lnSpc>
                          <a:spcPct val="115000"/>
                        </a:lnSpc>
                        <a:buNone/>
                      </a:pPr>
                      <a:r>
                        <a:rPr lang="en-US" sz="1200" kern="100" dirty="0">
                          <a:solidFill>
                            <a:schemeClr val="tx1"/>
                          </a:solidFill>
                          <a:effectLst/>
                        </a:rPr>
                        <a:t>Undetectable</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4789101"/>
                  </a:ext>
                </a:extLst>
              </a:tr>
            </a:tbl>
          </a:graphicData>
        </a:graphic>
      </p:graphicFrame>
    </p:spTree>
    <p:extLst>
      <p:ext uri="{BB962C8B-B14F-4D97-AF65-F5344CB8AC3E}">
        <p14:creationId xmlns:p14="http://schemas.microsoft.com/office/powerpoint/2010/main" val="265274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D7584-C47A-1CB0-2A2B-E5F00378E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B07FE7-A108-945F-6C48-EBA7C6CC753F}"/>
              </a:ext>
            </a:extLst>
          </p:cNvPr>
          <p:cNvSpPr>
            <a:spLocks noGrp="1"/>
          </p:cNvSpPr>
          <p:nvPr>
            <p:ph type="title"/>
          </p:nvPr>
        </p:nvSpPr>
        <p:spPr/>
        <p:txBody>
          <a:bodyPr/>
          <a:lstStyle/>
          <a:p>
            <a:r>
              <a:rPr lang="en-US" dirty="0"/>
              <a:t>Q3</a:t>
            </a:r>
          </a:p>
        </p:txBody>
      </p:sp>
      <p:sp>
        <p:nvSpPr>
          <p:cNvPr id="3" name="Content Placeholder 2">
            <a:extLst>
              <a:ext uri="{FF2B5EF4-FFF2-40B4-BE49-F238E27FC236}">
                <a16:creationId xmlns:a16="http://schemas.microsoft.com/office/drawing/2014/main" id="{1D975C6F-9824-8C34-8E3F-7D508C8E4F70}"/>
              </a:ext>
            </a:extLst>
          </p:cNvPr>
          <p:cNvSpPr>
            <a:spLocks noGrp="1"/>
          </p:cNvSpPr>
          <p:nvPr>
            <p:ph idx="1"/>
          </p:nvPr>
        </p:nvSpPr>
        <p:spPr>
          <a:xfrm>
            <a:off x="838200" y="1825625"/>
            <a:ext cx="10515600" cy="4901746"/>
          </a:xfrm>
        </p:spPr>
        <p:txBody>
          <a:bodyPr>
            <a:normAutofit lnSpcReduction="10000"/>
          </a:bodyPr>
          <a:lstStyle/>
          <a:p>
            <a:r>
              <a:rPr lang="en-US" sz="1800" dirty="0"/>
              <a:t>A 62-year-old man is evaluated in the office. He was recently diagnosed with diffuse large B-cell lymphoma and is about to begin therapy with rituximab, cyclophosphamide, doxorubicin, vincristine, and prednisone (R-CHOP).</a:t>
            </a:r>
          </a:p>
          <a:p>
            <a:r>
              <a:rPr lang="en-US" sz="1800" dirty="0"/>
              <a:t>On physical examination, temperature is 37.8 °C (100.1 °F). Bulky axillary, cervical, and inguinal lymphadenopathy is noted. There are no stigmata of advanced liver disease.</a:t>
            </a:r>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Which of the following is the most appropriate next step?</a:t>
            </a:r>
          </a:p>
          <a:p>
            <a:pPr lvl="1"/>
            <a:r>
              <a:rPr lang="en-US" sz="1400" b="1" dirty="0">
                <a:solidFill>
                  <a:srgbClr val="00B050"/>
                </a:solidFill>
              </a:rPr>
              <a:t>A. Begin entecavir</a:t>
            </a:r>
          </a:p>
          <a:p>
            <a:pPr lvl="1"/>
            <a:r>
              <a:rPr lang="en-US" sz="1400" dirty="0"/>
              <a:t>B. Begin high-dose hepatitis B (HBV) vaccination series</a:t>
            </a:r>
          </a:p>
          <a:p>
            <a:pPr lvl="1"/>
            <a:r>
              <a:rPr lang="en-US" sz="1400" dirty="0"/>
              <a:t>C. Monitor </a:t>
            </a:r>
            <a:r>
              <a:rPr lang="en-US" sz="1400" dirty="0" err="1"/>
              <a:t>alanaine</a:t>
            </a:r>
            <a:r>
              <a:rPr lang="en-US" sz="1400" dirty="0"/>
              <a:t> aminotransferase level monthly</a:t>
            </a:r>
          </a:p>
          <a:p>
            <a:pPr lvl="1"/>
            <a:r>
              <a:rPr lang="en-US" sz="1400" dirty="0"/>
              <a:t>D. No specific HBV treatment is needed</a:t>
            </a:r>
          </a:p>
        </p:txBody>
      </p:sp>
      <p:graphicFrame>
        <p:nvGraphicFramePr>
          <p:cNvPr id="4" name="Table 3">
            <a:extLst>
              <a:ext uri="{FF2B5EF4-FFF2-40B4-BE49-F238E27FC236}">
                <a16:creationId xmlns:a16="http://schemas.microsoft.com/office/drawing/2014/main" id="{8FC1DC3C-A1AD-8083-0F41-64908F370F16}"/>
              </a:ext>
            </a:extLst>
          </p:cNvPr>
          <p:cNvGraphicFramePr>
            <a:graphicFrameLocks noGrp="1"/>
          </p:cNvGraphicFramePr>
          <p:nvPr/>
        </p:nvGraphicFramePr>
        <p:xfrm>
          <a:off x="1870668" y="3187542"/>
          <a:ext cx="7315200" cy="1957959"/>
        </p:xfrm>
        <a:graphic>
          <a:graphicData uri="http://schemas.openxmlformats.org/drawingml/2006/table">
            <a:tbl>
              <a:tblPr firstRow="1" firstCol="1" bandRow="1">
                <a:tableStyleId>{3B4B98B0-60AC-42C2-AFA5-B58CD77FA1E5}</a:tableStyleId>
              </a:tblPr>
              <a:tblGrid>
                <a:gridCol w="3657600">
                  <a:extLst>
                    <a:ext uri="{9D8B030D-6E8A-4147-A177-3AD203B41FA5}">
                      <a16:colId xmlns:a16="http://schemas.microsoft.com/office/drawing/2014/main" val="3281378267"/>
                    </a:ext>
                  </a:extLst>
                </a:gridCol>
                <a:gridCol w="3657600">
                  <a:extLst>
                    <a:ext uri="{9D8B030D-6E8A-4147-A177-3AD203B41FA5}">
                      <a16:colId xmlns:a16="http://schemas.microsoft.com/office/drawing/2014/main" val="2076151992"/>
                    </a:ext>
                  </a:extLst>
                </a:gridCol>
              </a:tblGrid>
              <a:tr h="0">
                <a:tc>
                  <a:txBody>
                    <a:bodyPr/>
                    <a:lstStyle/>
                    <a:p>
                      <a:pPr marL="0" marR="0">
                        <a:lnSpc>
                          <a:spcPct val="115000"/>
                        </a:lnSpc>
                        <a:buNone/>
                      </a:pPr>
                      <a:r>
                        <a:rPr lang="en-US" sz="1200" u="none" kern="100" dirty="0">
                          <a:solidFill>
                            <a:schemeClr val="tx1"/>
                          </a:solidFill>
                          <a:effectLst/>
                        </a:rPr>
                        <a:t>Albumin</a:t>
                      </a:r>
                      <a:endParaRPr lang="en-US" sz="1200" u="none"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buNone/>
                      </a:pPr>
                      <a:r>
                        <a:rPr lang="en-US" sz="1200" b="0" kern="100" dirty="0">
                          <a:solidFill>
                            <a:schemeClr val="tx1"/>
                          </a:solidFill>
                          <a:effectLst/>
                        </a:rPr>
                        <a:t>3.7 g/dL (37 g/L)</a:t>
                      </a:r>
                      <a:endParaRPr lang="en-US" sz="1200" b="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8073340"/>
                  </a:ext>
                </a:extLst>
              </a:tr>
              <a:tr h="0">
                <a:tc>
                  <a:txBody>
                    <a:bodyPr/>
                    <a:lstStyle/>
                    <a:p>
                      <a:pPr marL="0" marR="0">
                        <a:lnSpc>
                          <a:spcPct val="115000"/>
                        </a:lnSpc>
                        <a:buNone/>
                      </a:pPr>
                      <a:r>
                        <a:rPr lang="en-US" sz="1200" u="none" kern="100" dirty="0">
                          <a:solidFill>
                            <a:schemeClr val="tx1"/>
                          </a:solidFill>
                          <a:effectLst/>
                        </a:rPr>
                        <a:t>Alkaline phosphatase</a:t>
                      </a:r>
                      <a:endParaRPr lang="en-US" sz="1200" u="none"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buNone/>
                      </a:pPr>
                      <a:r>
                        <a:rPr lang="en-US" sz="1200" kern="100" dirty="0">
                          <a:solidFill>
                            <a:schemeClr val="tx1"/>
                          </a:solidFill>
                          <a:effectLst/>
                        </a:rPr>
                        <a:t>91 U/L</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84994127"/>
                  </a:ext>
                </a:extLst>
              </a:tr>
              <a:tr h="0">
                <a:tc>
                  <a:txBody>
                    <a:bodyPr/>
                    <a:lstStyle/>
                    <a:p>
                      <a:pPr marL="0" marR="0">
                        <a:lnSpc>
                          <a:spcPct val="115000"/>
                        </a:lnSpc>
                        <a:buNone/>
                      </a:pPr>
                      <a:r>
                        <a:rPr lang="en-US" sz="1200" u="none" kern="100" dirty="0">
                          <a:solidFill>
                            <a:schemeClr val="tx1"/>
                          </a:solidFill>
                          <a:effectLst/>
                        </a:rPr>
                        <a:t>Alanine aminotransferase</a:t>
                      </a:r>
                      <a:endParaRPr lang="en-US" sz="1200" u="none"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nSpc>
                          <a:spcPct val="115000"/>
                        </a:lnSpc>
                        <a:buNone/>
                      </a:pPr>
                      <a:r>
                        <a:rPr lang="en-US" sz="1200" kern="100" dirty="0">
                          <a:solidFill>
                            <a:schemeClr val="tx1"/>
                          </a:solidFill>
                          <a:effectLst/>
                        </a:rPr>
                        <a:t>31 U/L</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17462207"/>
                  </a:ext>
                </a:extLst>
              </a:tr>
              <a:tr h="0">
                <a:tc>
                  <a:txBody>
                    <a:bodyPr/>
                    <a:lstStyle/>
                    <a:p>
                      <a:pPr marL="0" marR="0">
                        <a:lnSpc>
                          <a:spcPct val="115000"/>
                        </a:lnSpc>
                        <a:buNone/>
                      </a:pPr>
                      <a:r>
                        <a:rPr lang="en-US" sz="1200" u="none" kern="100" dirty="0">
                          <a:solidFill>
                            <a:schemeClr val="tx1"/>
                          </a:solidFill>
                          <a:effectLst/>
                        </a:rPr>
                        <a:t>Aspartate aminotransferase</a:t>
                      </a:r>
                      <a:endParaRPr lang="en-US" sz="1200" u="none"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buNone/>
                      </a:pPr>
                      <a:r>
                        <a:rPr lang="en-US" sz="1200" kern="100">
                          <a:solidFill>
                            <a:schemeClr val="tx1"/>
                          </a:solidFill>
                          <a:effectLst/>
                        </a:rPr>
                        <a:t>28 U/L</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42888685"/>
                  </a:ext>
                </a:extLst>
              </a:tr>
              <a:tr h="0">
                <a:tc>
                  <a:txBody>
                    <a:bodyPr/>
                    <a:lstStyle/>
                    <a:p>
                      <a:pPr marL="0" marR="0">
                        <a:lnSpc>
                          <a:spcPct val="115000"/>
                        </a:lnSpc>
                        <a:buNone/>
                      </a:pPr>
                      <a:r>
                        <a:rPr lang="en-US" sz="1200" u="none" kern="100" dirty="0">
                          <a:solidFill>
                            <a:schemeClr val="tx1"/>
                          </a:solidFill>
                          <a:effectLst/>
                        </a:rPr>
                        <a:t>Total bilirubin</a:t>
                      </a:r>
                      <a:endParaRPr lang="en-US" sz="1200" u="none"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buNone/>
                      </a:pPr>
                      <a:r>
                        <a:rPr lang="en-US" sz="1200" kern="100" dirty="0">
                          <a:solidFill>
                            <a:schemeClr val="tx1"/>
                          </a:solidFill>
                          <a:effectLst/>
                        </a:rPr>
                        <a:t>1.1 mg/dL (18.8 </a:t>
                      </a:r>
                      <a:r>
                        <a:rPr lang="en-US" sz="1200" kern="100" dirty="0" err="1">
                          <a:solidFill>
                            <a:schemeClr val="tx1"/>
                          </a:solidFill>
                          <a:effectLst/>
                        </a:rPr>
                        <a:t>μmol</a:t>
                      </a:r>
                      <a:r>
                        <a:rPr lang="en-US" sz="1200" kern="100" dirty="0">
                          <a:solidFill>
                            <a:schemeClr val="tx1"/>
                          </a:solidFill>
                          <a:effectLst/>
                        </a:rPr>
                        <a:t>/L)</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87760992"/>
                  </a:ext>
                </a:extLst>
              </a:tr>
              <a:tr h="0">
                <a:tc>
                  <a:txBody>
                    <a:bodyPr/>
                    <a:lstStyle/>
                    <a:p>
                      <a:pPr marL="0" marR="0">
                        <a:lnSpc>
                          <a:spcPct val="115000"/>
                        </a:lnSpc>
                        <a:buNone/>
                      </a:pPr>
                      <a:r>
                        <a:rPr lang="en-US" sz="1200" kern="100" dirty="0">
                          <a:solidFill>
                            <a:schemeClr val="tx1"/>
                          </a:solidFill>
                          <a:effectLst/>
                        </a:rPr>
                        <a:t>Hepatitis B surface antigen</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buNone/>
                      </a:pPr>
                      <a:r>
                        <a:rPr lang="en-US" sz="1200" kern="100">
                          <a:solidFill>
                            <a:schemeClr val="tx1"/>
                          </a:solidFill>
                          <a:effectLst/>
                        </a:rPr>
                        <a:t>Negative</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68567191"/>
                  </a:ext>
                </a:extLst>
              </a:tr>
              <a:tr h="0">
                <a:tc>
                  <a:txBody>
                    <a:bodyPr/>
                    <a:lstStyle/>
                    <a:p>
                      <a:pPr marL="0" marR="0">
                        <a:lnSpc>
                          <a:spcPct val="115000"/>
                        </a:lnSpc>
                        <a:buNone/>
                      </a:pPr>
                      <a:r>
                        <a:rPr lang="en-US" sz="1200" kern="100" dirty="0">
                          <a:solidFill>
                            <a:schemeClr val="tx1"/>
                          </a:solidFill>
                          <a:effectLst/>
                        </a:rPr>
                        <a:t>Hepatitis B surface antibody</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buNone/>
                      </a:pPr>
                      <a:r>
                        <a:rPr lang="en-US" sz="1200" kern="100" dirty="0">
                          <a:solidFill>
                            <a:schemeClr val="tx1"/>
                          </a:solidFill>
                          <a:effectLst/>
                        </a:rPr>
                        <a:t>Positive</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42890967"/>
                  </a:ext>
                </a:extLst>
              </a:tr>
              <a:tr h="0">
                <a:tc>
                  <a:txBody>
                    <a:bodyPr/>
                    <a:lstStyle/>
                    <a:p>
                      <a:pPr marL="0" marR="0">
                        <a:lnSpc>
                          <a:spcPct val="115000"/>
                        </a:lnSpc>
                        <a:buNone/>
                      </a:pPr>
                      <a:r>
                        <a:rPr lang="en-US" sz="1200" kern="100" dirty="0">
                          <a:solidFill>
                            <a:schemeClr val="tx1"/>
                          </a:solidFill>
                          <a:effectLst/>
                        </a:rPr>
                        <a:t>Hepatitis B total core antibody</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buNone/>
                      </a:pPr>
                      <a:r>
                        <a:rPr lang="en-US" sz="1200" kern="100">
                          <a:solidFill>
                            <a:schemeClr val="tx1"/>
                          </a:solidFill>
                          <a:effectLst/>
                        </a:rPr>
                        <a:t>Positive</a:t>
                      </a:r>
                      <a:endParaRPr lang="en-US" sz="1200" kern="10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12039427"/>
                  </a:ext>
                </a:extLst>
              </a:tr>
              <a:tr h="0">
                <a:tc>
                  <a:txBody>
                    <a:bodyPr/>
                    <a:lstStyle/>
                    <a:p>
                      <a:pPr marL="0" marR="0">
                        <a:lnSpc>
                          <a:spcPct val="115000"/>
                        </a:lnSpc>
                        <a:buNone/>
                      </a:pPr>
                      <a:r>
                        <a:rPr lang="en-US" sz="1200" kern="100" dirty="0">
                          <a:solidFill>
                            <a:schemeClr val="tx1"/>
                          </a:solidFill>
                          <a:effectLst/>
                        </a:rPr>
                        <a:t>Hepatitis B virus DNA</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w="12700" cmpd="sng">
                      <a:noFill/>
                    </a:lnB>
                    <a:lnTlToBr w="12700" cmpd="sng">
                      <a:noFill/>
                      <a:prstDash val="solid"/>
                    </a:lnTlToBr>
                    <a:lnBlToTr w="12700" cmpd="sng">
                      <a:noFill/>
                      <a:prstDash val="solid"/>
                    </a:lnBlToTr>
                  </a:tcPr>
                </a:tc>
                <a:tc>
                  <a:txBody>
                    <a:bodyPr/>
                    <a:lstStyle/>
                    <a:p>
                      <a:pPr marL="0" marR="0">
                        <a:lnSpc>
                          <a:spcPct val="115000"/>
                        </a:lnSpc>
                        <a:buNone/>
                      </a:pPr>
                      <a:r>
                        <a:rPr lang="en-US" sz="1200" kern="100" dirty="0">
                          <a:solidFill>
                            <a:schemeClr val="tx1"/>
                          </a:solidFill>
                          <a:effectLst/>
                        </a:rPr>
                        <a:t>Undetectable</a:t>
                      </a:r>
                      <a:endParaRPr lang="en-US" sz="1200" kern="100" dirty="0">
                        <a:solidFill>
                          <a:schemeClr val="tx1"/>
                        </a:solidFill>
                        <a:effectLst/>
                        <a:latin typeface="Times New Roman" panose="02020603050405020304" pitchFamily="18" charset="0"/>
                        <a:ea typeface="Times New Roman" panose="02020603050405020304" pitchFamily="18" charset="0"/>
                      </a:endParaRPr>
                    </a:p>
                  </a:txBody>
                  <a:tcPr marL="9525" marR="9525" marT="9525" marB="9525">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4789101"/>
                  </a:ext>
                </a:extLst>
              </a:tr>
            </a:tbl>
          </a:graphicData>
        </a:graphic>
      </p:graphicFrame>
    </p:spTree>
    <p:extLst>
      <p:ext uri="{BB962C8B-B14F-4D97-AF65-F5344CB8AC3E}">
        <p14:creationId xmlns:p14="http://schemas.microsoft.com/office/powerpoint/2010/main" val="232829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EA7C2-454B-F51B-87AB-4F1D8F7592DF}"/>
              </a:ext>
            </a:extLst>
          </p:cNvPr>
          <p:cNvSpPr>
            <a:spLocks noGrp="1"/>
          </p:cNvSpPr>
          <p:nvPr>
            <p:ph type="title"/>
          </p:nvPr>
        </p:nvSpPr>
        <p:spPr/>
        <p:txBody>
          <a:bodyPr/>
          <a:lstStyle/>
          <a:p>
            <a:r>
              <a:rPr lang="en-US" dirty="0"/>
              <a:t>Prevent hepatitis B reactivation in a patient who will receive immunosuppressive therapy</a:t>
            </a:r>
          </a:p>
        </p:txBody>
      </p:sp>
      <p:sp>
        <p:nvSpPr>
          <p:cNvPr id="4" name="Content Placeholder 3">
            <a:extLst>
              <a:ext uri="{FF2B5EF4-FFF2-40B4-BE49-F238E27FC236}">
                <a16:creationId xmlns:a16="http://schemas.microsoft.com/office/drawing/2014/main" id="{EA6B4BB9-8030-9762-8397-4CA2CA5D8310}"/>
              </a:ext>
            </a:extLst>
          </p:cNvPr>
          <p:cNvSpPr>
            <a:spLocks noGrp="1"/>
          </p:cNvSpPr>
          <p:nvPr>
            <p:ph sz="half" idx="1"/>
          </p:nvPr>
        </p:nvSpPr>
        <p:spPr/>
        <p:txBody>
          <a:bodyPr>
            <a:normAutofit/>
          </a:bodyPr>
          <a:lstStyle/>
          <a:p>
            <a:r>
              <a:rPr lang="en-US" dirty="0"/>
              <a:t>RFs</a:t>
            </a:r>
          </a:p>
          <a:p>
            <a:pPr lvl="1"/>
            <a:r>
              <a:rPr lang="en-US" dirty="0"/>
              <a:t>Chronic HBV infection (HBsAg +)</a:t>
            </a:r>
          </a:p>
          <a:p>
            <a:pPr lvl="1"/>
            <a:r>
              <a:rPr lang="en-US" dirty="0"/>
              <a:t>Resolved HBV infection (HBsAg – and anti-HBc antibody +)</a:t>
            </a:r>
          </a:p>
          <a:p>
            <a:pPr lvl="1"/>
            <a:r>
              <a:rPr lang="en-US" dirty="0"/>
              <a:t>Regardless of anti-HBs antibody status</a:t>
            </a:r>
          </a:p>
        </p:txBody>
      </p:sp>
      <p:sp>
        <p:nvSpPr>
          <p:cNvPr id="5" name="Content Placeholder 4">
            <a:extLst>
              <a:ext uri="{FF2B5EF4-FFF2-40B4-BE49-F238E27FC236}">
                <a16:creationId xmlns:a16="http://schemas.microsoft.com/office/drawing/2014/main" id="{4A365438-712B-446A-07FB-3F98584FF1C7}"/>
              </a:ext>
            </a:extLst>
          </p:cNvPr>
          <p:cNvSpPr>
            <a:spLocks noGrp="1"/>
          </p:cNvSpPr>
          <p:nvPr>
            <p:ph sz="half" idx="2"/>
          </p:nvPr>
        </p:nvSpPr>
        <p:spPr/>
        <p:txBody>
          <a:bodyPr>
            <a:normAutofit/>
          </a:bodyPr>
          <a:lstStyle/>
          <a:p>
            <a:r>
              <a:rPr lang="en-US" sz="2200" dirty="0"/>
              <a:t>American Gastroenterological Association guidelines suggest prophylactic antiviral therapy for patients at moderate risk for reactivation as well, although monitoring could be considered as an alternative strategy</a:t>
            </a:r>
          </a:p>
          <a:p>
            <a:r>
              <a:rPr lang="en-US" sz="2200" dirty="0"/>
              <a:t>Continue prophylaxis at east 6 months after immunosuppressive therapy completion (and at least 12 months for B-cell–depleting agents)</a:t>
            </a:r>
          </a:p>
        </p:txBody>
      </p:sp>
    </p:spTree>
    <p:extLst>
      <p:ext uri="{BB962C8B-B14F-4D97-AF65-F5344CB8AC3E}">
        <p14:creationId xmlns:p14="http://schemas.microsoft.com/office/powerpoint/2010/main" val="318023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DBB1-B4A0-D1A1-2B10-52EAD636EA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70B843-5E8A-9E2C-A238-B52BD39ECA8B}"/>
              </a:ext>
            </a:extLst>
          </p:cNvPr>
          <p:cNvSpPr>
            <a:spLocks noGrp="1"/>
          </p:cNvSpPr>
          <p:nvPr>
            <p:ph idx="1"/>
          </p:nvPr>
        </p:nvSpPr>
        <p:spPr/>
        <p:txBody>
          <a:bodyPr/>
          <a:lstStyle/>
          <a:p>
            <a:endParaRPr lang="en-US"/>
          </a:p>
        </p:txBody>
      </p:sp>
      <p:pic>
        <p:nvPicPr>
          <p:cNvPr id="17410" name="Picture 2">
            <a:extLst>
              <a:ext uri="{FF2B5EF4-FFF2-40B4-BE49-F238E27FC236}">
                <a16:creationId xmlns:a16="http://schemas.microsoft.com/office/drawing/2014/main" id="{3A2BF207-802C-5739-E448-530473E72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7313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71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B8A9-C7A9-6FEE-6181-DCCED04E1A2F}"/>
              </a:ext>
            </a:extLst>
          </p:cNvPr>
          <p:cNvSpPr>
            <a:spLocks noGrp="1"/>
          </p:cNvSpPr>
          <p:nvPr>
            <p:ph type="title"/>
          </p:nvPr>
        </p:nvSpPr>
        <p:spPr/>
        <p:txBody>
          <a:bodyPr/>
          <a:lstStyle/>
          <a:p>
            <a:r>
              <a:rPr lang="en-US" dirty="0"/>
              <a:t>Q4</a:t>
            </a:r>
          </a:p>
        </p:txBody>
      </p:sp>
      <p:sp>
        <p:nvSpPr>
          <p:cNvPr id="3" name="Content Placeholder 2">
            <a:extLst>
              <a:ext uri="{FF2B5EF4-FFF2-40B4-BE49-F238E27FC236}">
                <a16:creationId xmlns:a16="http://schemas.microsoft.com/office/drawing/2014/main" id="{DBF7DBF1-B81A-1762-967D-DE6B45ED6168}"/>
              </a:ext>
            </a:extLst>
          </p:cNvPr>
          <p:cNvSpPr>
            <a:spLocks noGrp="1"/>
          </p:cNvSpPr>
          <p:nvPr>
            <p:ph idx="1"/>
          </p:nvPr>
        </p:nvSpPr>
        <p:spPr/>
        <p:txBody>
          <a:bodyPr>
            <a:normAutofit fontScale="85000" lnSpcReduction="20000"/>
          </a:bodyPr>
          <a:lstStyle/>
          <a:p>
            <a:r>
              <a:rPr lang="en-US" sz="2600" dirty="0"/>
              <a:t>A 29-year-old man is evaluated for </a:t>
            </a:r>
            <a:r>
              <a:rPr lang="en-US" sz="2600" dirty="0">
                <a:solidFill>
                  <a:srgbClr val="C00000"/>
                </a:solidFill>
              </a:rPr>
              <a:t>1 week of right-lower-quadrant abdominal cramping and </a:t>
            </a:r>
            <a:r>
              <a:rPr lang="en-US" sz="2600" dirty="0" err="1">
                <a:solidFill>
                  <a:srgbClr val="C00000"/>
                </a:solidFill>
              </a:rPr>
              <a:t>nonbloody</a:t>
            </a:r>
            <a:r>
              <a:rPr lang="en-US" sz="2600" dirty="0">
                <a:solidFill>
                  <a:srgbClr val="C00000"/>
                </a:solidFill>
              </a:rPr>
              <a:t>, liquid stools three to four times per day</a:t>
            </a:r>
            <a:r>
              <a:rPr lang="en-US" sz="2600" dirty="0"/>
              <a:t>. He has a 2-year history of ileocolonic </a:t>
            </a:r>
            <a:r>
              <a:rPr lang="en-US" sz="2600" dirty="0">
                <a:solidFill>
                  <a:srgbClr val="C00000"/>
                </a:solidFill>
              </a:rPr>
              <a:t>Crohn disease</a:t>
            </a:r>
            <a:r>
              <a:rPr lang="en-US" sz="2600" dirty="0"/>
              <a:t>. He has a good appetite and has had no fever, nausea, vomiting, or weight loss. He does not use NSAIDs and reports no recent antibiotic use, international travel, or sick contacts. The patient has had multiple exacerbations of Crohn disease in the past, and his </a:t>
            </a:r>
            <a:r>
              <a:rPr lang="en-US" sz="2600" dirty="0">
                <a:solidFill>
                  <a:srgbClr val="C00000"/>
                </a:solidFill>
              </a:rPr>
              <a:t>current symptoms are similar to previous flares</a:t>
            </a:r>
            <a:r>
              <a:rPr lang="en-US" sz="2600" dirty="0"/>
              <a:t>. His only medication is adalimumab.</a:t>
            </a:r>
          </a:p>
          <a:p>
            <a:r>
              <a:rPr lang="en-US" sz="2600" dirty="0"/>
              <a:t>On physical examination, vital signs are normal. The patient has no abdominal distention or tenderness to palpation, and an anorectal examination shows no blood or stool in the rectum.</a:t>
            </a:r>
          </a:p>
          <a:p>
            <a:r>
              <a:rPr lang="en-US" sz="2600" dirty="0"/>
              <a:t>Which of the following is the most appropriate diagnostic test to perform next?</a:t>
            </a:r>
          </a:p>
          <a:p>
            <a:pPr lvl="1"/>
            <a:r>
              <a:rPr lang="en-US" dirty="0"/>
              <a:t>A. Abdominal CT</a:t>
            </a:r>
          </a:p>
          <a:p>
            <a:pPr lvl="1"/>
            <a:r>
              <a:rPr lang="en-US" dirty="0"/>
              <a:t>B. </a:t>
            </a:r>
            <a:r>
              <a:rPr lang="en-US" i="1" dirty="0"/>
              <a:t>Clostridioides difficile</a:t>
            </a:r>
            <a:r>
              <a:rPr lang="en-US" dirty="0"/>
              <a:t> testing</a:t>
            </a:r>
          </a:p>
          <a:p>
            <a:pPr lvl="1"/>
            <a:r>
              <a:rPr lang="en-US" dirty="0"/>
              <a:t>C. Colonoscopy</a:t>
            </a:r>
          </a:p>
          <a:p>
            <a:pPr lvl="1"/>
            <a:r>
              <a:rPr lang="en-US" dirty="0"/>
              <a:t>D. Fecal calprotectin testing</a:t>
            </a:r>
          </a:p>
          <a:p>
            <a:endParaRPr lang="en-US" dirty="0"/>
          </a:p>
        </p:txBody>
      </p:sp>
    </p:spTree>
    <p:extLst>
      <p:ext uri="{BB962C8B-B14F-4D97-AF65-F5344CB8AC3E}">
        <p14:creationId xmlns:p14="http://schemas.microsoft.com/office/powerpoint/2010/main" val="1004863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9E2DD-0ADA-D8EE-2686-8E3CA526D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ED57A-E35D-F2C5-E656-738E5A6ED48F}"/>
              </a:ext>
            </a:extLst>
          </p:cNvPr>
          <p:cNvSpPr>
            <a:spLocks noGrp="1"/>
          </p:cNvSpPr>
          <p:nvPr>
            <p:ph type="title"/>
          </p:nvPr>
        </p:nvSpPr>
        <p:spPr/>
        <p:txBody>
          <a:bodyPr/>
          <a:lstStyle/>
          <a:p>
            <a:r>
              <a:rPr lang="en-US" dirty="0"/>
              <a:t>Q4</a:t>
            </a:r>
          </a:p>
        </p:txBody>
      </p:sp>
      <p:sp>
        <p:nvSpPr>
          <p:cNvPr id="3" name="Content Placeholder 2">
            <a:extLst>
              <a:ext uri="{FF2B5EF4-FFF2-40B4-BE49-F238E27FC236}">
                <a16:creationId xmlns:a16="http://schemas.microsoft.com/office/drawing/2014/main" id="{DDC21222-D3BC-92F3-DF84-B0D73142D59B}"/>
              </a:ext>
            </a:extLst>
          </p:cNvPr>
          <p:cNvSpPr>
            <a:spLocks noGrp="1"/>
          </p:cNvSpPr>
          <p:nvPr>
            <p:ph idx="1"/>
          </p:nvPr>
        </p:nvSpPr>
        <p:spPr/>
        <p:txBody>
          <a:bodyPr>
            <a:normAutofit fontScale="85000" lnSpcReduction="20000"/>
          </a:bodyPr>
          <a:lstStyle/>
          <a:p>
            <a:r>
              <a:rPr lang="en-US" sz="2600" dirty="0"/>
              <a:t>A 29-year-old man is evaluated for 1 week of right-lower-quadrant abdominal cramping and </a:t>
            </a:r>
            <a:r>
              <a:rPr lang="en-US" sz="2600" dirty="0" err="1"/>
              <a:t>nonbloody</a:t>
            </a:r>
            <a:r>
              <a:rPr lang="en-US" sz="2600" dirty="0"/>
              <a:t>, liquid stools three to four times per day. He has a 2-year history of ileocolonic Crohn disease. He has a good appetite and has had no fever, nausea, vomiting, or weight loss. He does not use NSAIDs and reports no recent antibiotic use, international travel, or sick contacts. The patient has had multiple exacerbations of Crohn disease in the past, and his current symptoms are similar to previous flares. His only medication is adalimumab.</a:t>
            </a:r>
          </a:p>
          <a:p>
            <a:r>
              <a:rPr lang="en-US" sz="2600" dirty="0"/>
              <a:t>On physical examination, vital signs are normal. The patient has no abdominal distention or tenderness to palpation, and an anorectal examination shows no blood or stool in the rectum.</a:t>
            </a:r>
          </a:p>
          <a:p>
            <a:r>
              <a:rPr lang="en-US" sz="2600" dirty="0"/>
              <a:t>Which of the following is the most appropriate diagnostic test to perform next?</a:t>
            </a:r>
          </a:p>
          <a:p>
            <a:pPr lvl="1"/>
            <a:r>
              <a:rPr lang="en-US" dirty="0"/>
              <a:t>A. Abdominal CT</a:t>
            </a:r>
          </a:p>
          <a:p>
            <a:pPr lvl="1"/>
            <a:r>
              <a:rPr lang="en-US" b="1" dirty="0">
                <a:solidFill>
                  <a:srgbClr val="00B050"/>
                </a:solidFill>
              </a:rPr>
              <a:t>B. </a:t>
            </a:r>
            <a:r>
              <a:rPr lang="en-US" b="1" i="1" dirty="0">
                <a:solidFill>
                  <a:srgbClr val="00B050"/>
                </a:solidFill>
              </a:rPr>
              <a:t>Clostridioides difficile</a:t>
            </a:r>
            <a:r>
              <a:rPr lang="en-US" b="1" dirty="0">
                <a:solidFill>
                  <a:srgbClr val="00B050"/>
                </a:solidFill>
              </a:rPr>
              <a:t> testing</a:t>
            </a:r>
          </a:p>
          <a:p>
            <a:pPr lvl="1"/>
            <a:r>
              <a:rPr lang="en-US" dirty="0"/>
              <a:t>C. Colonoscopy</a:t>
            </a:r>
          </a:p>
          <a:p>
            <a:pPr lvl="1"/>
            <a:r>
              <a:rPr lang="en-US" dirty="0"/>
              <a:t>D. Fecal calprotectin testing</a:t>
            </a:r>
          </a:p>
          <a:p>
            <a:endParaRPr lang="en-US" dirty="0"/>
          </a:p>
        </p:txBody>
      </p:sp>
    </p:spTree>
    <p:extLst>
      <p:ext uri="{BB962C8B-B14F-4D97-AF65-F5344CB8AC3E}">
        <p14:creationId xmlns:p14="http://schemas.microsoft.com/office/powerpoint/2010/main" val="256119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5A88-379B-FA7E-31C9-3214339B0662}"/>
              </a:ext>
            </a:extLst>
          </p:cNvPr>
          <p:cNvSpPr>
            <a:spLocks noGrp="1"/>
          </p:cNvSpPr>
          <p:nvPr>
            <p:ph type="title"/>
          </p:nvPr>
        </p:nvSpPr>
        <p:spPr/>
        <p:txBody>
          <a:bodyPr/>
          <a:lstStyle/>
          <a:p>
            <a:r>
              <a:rPr lang="en-US"/>
              <a:t>Q1</a:t>
            </a:r>
            <a:endParaRPr lang="en-US" dirty="0"/>
          </a:p>
        </p:txBody>
      </p:sp>
      <p:sp>
        <p:nvSpPr>
          <p:cNvPr id="3" name="Content Placeholder 2">
            <a:extLst>
              <a:ext uri="{FF2B5EF4-FFF2-40B4-BE49-F238E27FC236}">
                <a16:creationId xmlns:a16="http://schemas.microsoft.com/office/drawing/2014/main" id="{D69AA684-8BBB-7E1E-E4ED-B609D5526438}"/>
              </a:ext>
            </a:extLst>
          </p:cNvPr>
          <p:cNvSpPr>
            <a:spLocks noGrp="1"/>
          </p:cNvSpPr>
          <p:nvPr>
            <p:ph idx="1"/>
          </p:nvPr>
        </p:nvSpPr>
        <p:spPr/>
        <p:txBody>
          <a:bodyPr>
            <a:normAutofit fontScale="77500" lnSpcReduction="20000"/>
          </a:bodyPr>
          <a:lstStyle/>
          <a:p>
            <a:r>
              <a:rPr lang="en-US" sz="2000" dirty="0"/>
              <a:t>A 58-year-old woman is hospitalized for dyspnea due to </a:t>
            </a:r>
            <a:r>
              <a:rPr lang="en-US" sz="2000" dirty="0">
                <a:solidFill>
                  <a:srgbClr val="C00000"/>
                </a:solidFill>
              </a:rPr>
              <a:t>recurrent right-sided pleural effusion</a:t>
            </a:r>
            <a:r>
              <a:rPr lang="en-US" sz="2000" dirty="0"/>
              <a:t>. She has autoimmune hepatitis with cirrhosis. Findings on previous thoracenteses during the past 3 months were consistent with hepatic hydrothorax. She has </a:t>
            </a:r>
            <a:r>
              <a:rPr lang="en-US" sz="2000" dirty="0">
                <a:solidFill>
                  <a:srgbClr val="C00000"/>
                </a:solidFill>
              </a:rPr>
              <a:t>received escalating doses of diuretics for the past year and adhered to a sodium-restricted diet</a:t>
            </a:r>
            <a:r>
              <a:rPr lang="en-US" sz="2000" dirty="0"/>
              <a:t>. Medications are furosemide, spironolactone, carvedilol, and azathioprine.</a:t>
            </a:r>
          </a:p>
          <a:p>
            <a:r>
              <a:rPr lang="en-US" sz="2000" dirty="0"/>
              <a:t>On physical examination, blood pressure is 100/65 mm Hg, pulse rate is 60/min, and respiration rate is 20/min. Oxygen saturation is 92% with the patient breathing ambient air</a:t>
            </a:r>
            <a:r>
              <a:rPr lang="en-US" sz="2000" dirty="0">
                <a:solidFill>
                  <a:srgbClr val="C00000"/>
                </a:solidFill>
              </a:rPr>
              <a:t>. She is alert and oriented. There are no signs of asterixis</a:t>
            </a:r>
            <a:r>
              <a:rPr lang="en-US" sz="2000" dirty="0"/>
              <a:t>. She has decreased breath sounds on the right side. Her abdomen is soft and nondistended.</a:t>
            </a:r>
          </a:p>
          <a:p>
            <a:r>
              <a:rPr lang="en-US" sz="2000" dirty="0"/>
              <a:t>Labs: Sodium 130 </a:t>
            </a:r>
            <a:r>
              <a:rPr lang="en-US" sz="2000" dirty="0" err="1"/>
              <a:t>mEq</a:t>
            </a:r>
            <a:r>
              <a:rPr lang="en-US" sz="2000" dirty="0"/>
              <a:t>/L</a:t>
            </a:r>
          </a:p>
          <a:p>
            <a:r>
              <a:rPr lang="en-US" sz="2000" dirty="0">
                <a:solidFill>
                  <a:srgbClr val="C00000"/>
                </a:solidFill>
              </a:rPr>
              <a:t>Model for End-Stage Liver Disease (MELD) 3.0 score is 10.</a:t>
            </a:r>
          </a:p>
          <a:p>
            <a:r>
              <a:rPr lang="en-US" sz="2000" dirty="0"/>
              <a:t>Chest radiograph demonstrates a large right-sided pleural effusion.</a:t>
            </a:r>
            <a:r>
              <a:rPr lang="en-US" sz="2000" dirty="0">
                <a:effectLst/>
              </a:rPr>
              <a:t> </a:t>
            </a:r>
            <a:endParaRPr lang="en-US" sz="2000" dirty="0"/>
          </a:p>
          <a:p>
            <a:r>
              <a:rPr lang="en-US" sz="2000" dirty="0"/>
              <a:t>Pleural fluid studies: ANC 100/𝛍L, culture negative</a:t>
            </a:r>
          </a:p>
          <a:p>
            <a:r>
              <a:rPr lang="en-US" sz="2000" dirty="0"/>
              <a:t>Ultrasound shows a nodular liver surface with a round edge and hypoechoic nodules in the liver parenchyma, as well as slight perihepatic ascites. </a:t>
            </a:r>
            <a:r>
              <a:rPr lang="en-US" sz="2000" dirty="0">
                <a:solidFill>
                  <a:srgbClr val="C00000"/>
                </a:solidFill>
              </a:rPr>
              <a:t>Echocardiogram shows normal cardiac function</a:t>
            </a:r>
            <a:r>
              <a:rPr lang="en-US" sz="2000" dirty="0"/>
              <a:t>.</a:t>
            </a:r>
          </a:p>
          <a:p>
            <a:r>
              <a:rPr lang="en-US" sz="2000" dirty="0"/>
              <a:t>Which of the following is the most appropriate next step in management?</a:t>
            </a:r>
          </a:p>
          <a:p>
            <a:pPr lvl="1"/>
            <a:r>
              <a:rPr lang="en-US" sz="1800" dirty="0"/>
              <a:t>A. Fluid restriction</a:t>
            </a:r>
          </a:p>
          <a:p>
            <a:pPr lvl="1"/>
            <a:r>
              <a:rPr lang="en-US" sz="1800" dirty="0"/>
              <a:t>B. Indwelling chest tube</a:t>
            </a:r>
          </a:p>
          <a:p>
            <a:pPr lvl="1"/>
            <a:r>
              <a:rPr lang="en-US" sz="1800" dirty="0"/>
              <a:t>C. Large-volume paracentesis</a:t>
            </a:r>
          </a:p>
          <a:p>
            <a:pPr lvl="1"/>
            <a:r>
              <a:rPr lang="en-US" sz="1800" dirty="0"/>
              <a:t>D. </a:t>
            </a:r>
            <a:r>
              <a:rPr lang="en-US" sz="1800" dirty="0" err="1"/>
              <a:t>Transjugular</a:t>
            </a:r>
            <a:r>
              <a:rPr lang="en-US" sz="1800" dirty="0"/>
              <a:t> intrahepatic portosystemic shunt</a:t>
            </a:r>
          </a:p>
          <a:p>
            <a:endParaRPr lang="en-US" dirty="0"/>
          </a:p>
        </p:txBody>
      </p:sp>
    </p:spTree>
    <p:extLst>
      <p:ext uri="{BB962C8B-B14F-4D97-AF65-F5344CB8AC3E}">
        <p14:creationId xmlns:p14="http://schemas.microsoft.com/office/powerpoint/2010/main" val="175316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44BD-F182-2929-7CF0-2F6D80EAF27A}"/>
              </a:ext>
            </a:extLst>
          </p:cNvPr>
          <p:cNvSpPr>
            <a:spLocks noGrp="1"/>
          </p:cNvSpPr>
          <p:nvPr>
            <p:ph type="title"/>
          </p:nvPr>
        </p:nvSpPr>
        <p:spPr>
          <a:xfrm>
            <a:off x="838200" y="365125"/>
            <a:ext cx="11078980" cy="1325563"/>
          </a:xfrm>
        </p:spPr>
        <p:txBody>
          <a:bodyPr>
            <a:normAutofit fontScale="90000"/>
          </a:bodyPr>
          <a:lstStyle/>
          <a:p>
            <a:br>
              <a:rPr lang="en-US" sz="4000" dirty="0"/>
            </a:br>
            <a:br>
              <a:rPr lang="en-US" sz="4000" dirty="0"/>
            </a:br>
            <a:r>
              <a:rPr lang="en-US" sz="4000" dirty="0"/>
              <a:t>Evaluate for </a:t>
            </a:r>
            <a:r>
              <a:rPr lang="en-US" sz="4000" i="1" dirty="0"/>
              <a:t>Clostridioides difficile</a:t>
            </a:r>
            <a:r>
              <a:rPr lang="en-US" sz="4000" dirty="0"/>
              <a:t> in a patient experiencing an acute flare of inflammatory bowel disease</a:t>
            </a:r>
            <a:br>
              <a:rPr lang="en-US" dirty="0"/>
            </a:br>
            <a:br>
              <a:rPr lang="en-US" dirty="0"/>
            </a:br>
            <a:endParaRPr lang="en-US" dirty="0"/>
          </a:p>
        </p:txBody>
      </p:sp>
      <p:sp>
        <p:nvSpPr>
          <p:cNvPr id="3" name="Content Placeholder 2">
            <a:extLst>
              <a:ext uri="{FF2B5EF4-FFF2-40B4-BE49-F238E27FC236}">
                <a16:creationId xmlns:a16="http://schemas.microsoft.com/office/drawing/2014/main" id="{F08BC744-9FF3-5D4C-48F3-5CD3DBA1EEFE}"/>
              </a:ext>
            </a:extLst>
          </p:cNvPr>
          <p:cNvSpPr>
            <a:spLocks noGrp="1"/>
          </p:cNvSpPr>
          <p:nvPr>
            <p:ph idx="1"/>
          </p:nvPr>
        </p:nvSpPr>
        <p:spPr/>
        <p:txBody>
          <a:bodyPr>
            <a:normAutofit/>
          </a:bodyPr>
          <a:lstStyle/>
          <a:p>
            <a:r>
              <a:rPr lang="en-US" sz="2400" dirty="0"/>
              <a:t>Risk for </a:t>
            </a:r>
            <a:r>
              <a:rPr lang="en-US" sz="2400" i="1" dirty="0">
                <a:effectLst/>
              </a:rPr>
              <a:t>C. difficile </a:t>
            </a:r>
            <a:r>
              <a:rPr lang="en-US" sz="2400" dirty="0">
                <a:effectLst/>
              </a:rPr>
              <a:t>infection is up to five times greater in patients with inflammatory bowel disease (IBD) than in the general population</a:t>
            </a:r>
          </a:p>
          <a:p>
            <a:r>
              <a:rPr lang="en-US" sz="2400" dirty="0">
                <a:effectLst/>
              </a:rPr>
              <a:t>Clinical presentation in patients with IBD often includes atypical features, such as younger age, lack of recent antibiotic use, and community acquisition</a:t>
            </a:r>
          </a:p>
          <a:p>
            <a:r>
              <a:rPr lang="en-US" sz="2400" dirty="0"/>
              <a:t>Ma</a:t>
            </a:r>
            <a:r>
              <a:rPr lang="en-US" sz="2400" dirty="0">
                <a:effectLst/>
              </a:rPr>
              <a:t>y be indistinguishable from a flare of IBD and may also be the trigger of a disease flare</a:t>
            </a:r>
          </a:p>
          <a:p>
            <a:r>
              <a:rPr lang="en-US" sz="2400" dirty="0">
                <a:effectLst/>
              </a:rPr>
              <a:t>Active </a:t>
            </a:r>
            <a:r>
              <a:rPr lang="en-US" sz="2400" i="1" dirty="0">
                <a:effectLst/>
              </a:rPr>
              <a:t>C. difficile</a:t>
            </a:r>
            <a:r>
              <a:rPr lang="en-US" sz="2400" dirty="0">
                <a:effectLst/>
              </a:rPr>
              <a:t> infection in patients with IBD is associated with increased severity, greater length of hospitalization, and increased likelihood of colectomy and mortality</a:t>
            </a:r>
            <a:endParaRPr lang="en-US" sz="2400" dirty="0"/>
          </a:p>
        </p:txBody>
      </p:sp>
    </p:spTree>
    <p:extLst>
      <p:ext uri="{BB962C8B-B14F-4D97-AF65-F5344CB8AC3E}">
        <p14:creationId xmlns:p14="http://schemas.microsoft.com/office/powerpoint/2010/main" val="3754953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9BB2-CB8D-1B24-B04A-69F0823A04EC}"/>
              </a:ext>
            </a:extLst>
          </p:cNvPr>
          <p:cNvSpPr>
            <a:spLocks noGrp="1"/>
          </p:cNvSpPr>
          <p:nvPr>
            <p:ph type="title"/>
          </p:nvPr>
        </p:nvSpPr>
        <p:spPr/>
        <p:txBody>
          <a:bodyPr/>
          <a:lstStyle/>
          <a:p>
            <a:r>
              <a:rPr lang="en-US" dirty="0"/>
              <a:t>Hospital management of IBD flare</a:t>
            </a:r>
          </a:p>
        </p:txBody>
      </p:sp>
      <p:sp>
        <p:nvSpPr>
          <p:cNvPr id="3" name="Content Placeholder 2">
            <a:extLst>
              <a:ext uri="{FF2B5EF4-FFF2-40B4-BE49-F238E27FC236}">
                <a16:creationId xmlns:a16="http://schemas.microsoft.com/office/drawing/2014/main" id="{70FFB1A7-FDBC-2D30-5D1A-ED9058790BF5}"/>
              </a:ext>
            </a:extLst>
          </p:cNvPr>
          <p:cNvSpPr>
            <a:spLocks noGrp="1"/>
          </p:cNvSpPr>
          <p:nvPr>
            <p:ph idx="1"/>
          </p:nvPr>
        </p:nvSpPr>
        <p:spPr/>
        <p:txBody>
          <a:bodyPr/>
          <a:lstStyle/>
          <a:p>
            <a:r>
              <a:rPr lang="en-US" dirty="0"/>
              <a:t>VTE</a:t>
            </a:r>
          </a:p>
          <a:p>
            <a:pPr lvl="1"/>
            <a:r>
              <a:rPr lang="en-US" dirty="0"/>
              <a:t>IBD is associated with a threefold increased risk for venous thromboembolism; all patients should receive VTE prophylaxis; rectal bleeding is not a contraindication</a:t>
            </a:r>
          </a:p>
          <a:p>
            <a:r>
              <a:rPr lang="en-US" dirty="0"/>
              <a:t>Crohn</a:t>
            </a:r>
          </a:p>
          <a:p>
            <a:pPr lvl="1"/>
            <a:r>
              <a:rPr lang="en-US" dirty="0"/>
              <a:t>IV glucocorticoids</a:t>
            </a:r>
          </a:p>
          <a:p>
            <a:r>
              <a:rPr lang="en-US" dirty="0"/>
              <a:t>UC</a:t>
            </a:r>
          </a:p>
          <a:p>
            <a:pPr lvl="1"/>
            <a:r>
              <a:rPr lang="en-US" dirty="0"/>
              <a:t>Patients hospitalized for ulcerative colitis who do not respond to intravenous glucocorticoids within 3 days should be considered for colectomy or a trial of infliximab or intravenous cyclosporine</a:t>
            </a:r>
          </a:p>
        </p:txBody>
      </p:sp>
    </p:spTree>
    <p:extLst>
      <p:ext uri="{BB962C8B-B14F-4D97-AF65-F5344CB8AC3E}">
        <p14:creationId xmlns:p14="http://schemas.microsoft.com/office/powerpoint/2010/main" val="179765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88E3-CCEB-0434-34C9-66A66D35764A}"/>
              </a:ext>
            </a:extLst>
          </p:cNvPr>
          <p:cNvSpPr>
            <a:spLocks noGrp="1"/>
          </p:cNvSpPr>
          <p:nvPr>
            <p:ph type="title"/>
          </p:nvPr>
        </p:nvSpPr>
        <p:spPr/>
        <p:txBody>
          <a:bodyPr/>
          <a:lstStyle/>
          <a:p>
            <a:r>
              <a:rPr lang="en-US" dirty="0"/>
              <a:t>Q5</a:t>
            </a:r>
          </a:p>
        </p:txBody>
      </p:sp>
      <p:sp>
        <p:nvSpPr>
          <p:cNvPr id="3" name="Content Placeholder 2">
            <a:extLst>
              <a:ext uri="{FF2B5EF4-FFF2-40B4-BE49-F238E27FC236}">
                <a16:creationId xmlns:a16="http://schemas.microsoft.com/office/drawing/2014/main" id="{706FE738-4318-DD15-2C5A-40604836CF06}"/>
              </a:ext>
            </a:extLst>
          </p:cNvPr>
          <p:cNvSpPr>
            <a:spLocks noGrp="1"/>
          </p:cNvSpPr>
          <p:nvPr>
            <p:ph idx="1"/>
          </p:nvPr>
        </p:nvSpPr>
        <p:spPr>
          <a:xfrm>
            <a:off x="838200" y="1825625"/>
            <a:ext cx="10515600" cy="4844998"/>
          </a:xfrm>
        </p:spPr>
        <p:txBody>
          <a:bodyPr>
            <a:normAutofit fontScale="92500" lnSpcReduction="10000"/>
          </a:bodyPr>
          <a:lstStyle/>
          <a:p>
            <a:r>
              <a:rPr lang="en-US" sz="2200" dirty="0"/>
              <a:t>A 32-year-old man is evaluated for new onset of </a:t>
            </a:r>
            <a:r>
              <a:rPr lang="en-US" sz="2200" dirty="0">
                <a:solidFill>
                  <a:srgbClr val="C00000"/>
                </a:solidFill>
              </a:rPr>
              <a:t>mild pruritus</a:t>
            </a:r>
            <a:r>
              <a:rPr lang="en-US" sz="2200" dirty="0"/>
              <a:t>. He reports no jaundice, abdominal pain, fevers, or chills. He has </a:t>
            </a:r>
            <a:r>
              <a:rPr lang="en-US" sz="2200" dirty="0">
                <a:solidFill>
                  <a:srgbClr val="C00000"/>
                </a:solidFill>
              </a:rPr>
              <a:t>ulcerative pancolitis</a:t>
            </a:r>
            <a:r>
              <a:rPr lang="en-US" sz="2200" dirty="0"/>
              <a:t>. He takes mesalamine.</a:t>
            </a:r>
          </a:p>
          <a:p>
            <a:r>
              <a:rPr lang="en-US" sz="2200" dirty="0"/>
              <a:t>Physical examination findings, including vital signs, are normal.</a:t>
            </a:r>
          </a:p>
          <a:p>
            <a:endParaRPr lang="en-US" sz="2000" dirty="0"/>
          </a:p>
          <a:p>
            <a:endParaRPr lang="en-US" sz="2000" dirty="0"/>
          </a:p>
          <a:p>
            <a:endParaRPr lang="en-US" sz="2000" dirty="0"/>
          </a:p>
          <a:p>
            <a:endParaRPr lang="en-US" sz="2000" dirty="0"/>
          </a:p>
          <a:p>
            <a:endParaRPr lang="en-US" sz="2600" dirty="0"/>
          </a:p>
          <a:p>
            <a:endParaRPr lang="en-US" sz="2600" dirty="0"/>
          </a:p>
          <a:p>
            <a:r>
              <a:rPr lang="en-US" sz="2100" dirty="0"/>
              <a:t>Which of the following is the most appropriate diagnostic test?</a:t>
            </a:r>
          </a:p>
          <a:p>
            <a:pPr lvl="1"/>
            <a:r>
              <a:rPr lang="en-US" sz="1700" dirty="0"/>
              <a:t>A. Endoscopic retrograde cholangiopancreatography (ERCP)</a:t>
            </a:r>
          </a:p>
          <a:p>
            <a:pPr lvl="1"/>
            <a:r>
              <a:rPr lang="en-US" sz="1700" dirty="0"/>
              <a:t>B. Endoscopic ultrasonography</a:t>
            </a:r>
          </a:p>
          <a:p>
            <a:pPr lvl="1"/>
            <a:r>
              <a:rPr lang="en-US" sz="1700" dirty="0"/>
              <a:t>C. Liver biopsy</a:t>
            </a:r>
          </a:p>
          <a:p>
            <a:pPr lvl="1"/>
            <a:r>
              <a:rPr lang="en-US" sz="1700" dirty="0"/>
              <a:t>D. Magnetic resonance cholangiopancreatography (MRCP)</a:t>
            </a:r>
          </a:p>
          <a:p>
            <a:endParaRPr lang="en-US" dirty="0"/>
          </a:p>
        </p:txBody>
      </p:sp>
      <p:graphicFrame>
        <p:nvGraphicFramePr>
          <p:cNvPr id="6" name="Table 5">
            <a:extLst>
              <a:ext uri="{FF2B5EF4-FFF2-40B4-BE49-F238E27FC236}">
                <a16:creationId xmlns:a16="http://schemas.microsoft.com/office/drawing/2014/main" id="{9CA79256-660C-3642-65DC-F88CA5BB1C0A}"/>
              </a:ext>
            </a:extLst>
          </p:cNvPr>
          <p:cNvGraphicFramePr>
            <a:graphicFrameLocks noGrp="1"/>
          </p:cNvGraphicFramePr>
          <p:nvPr>
            <p:extLst>
              <p:ext uri="{D42A27DB-BD31-4B8C-83A1-F6EECF244321}">
                <p14:modId xmlns:p14="http://schemas.microsoft.com/office/powerpoint/2010/main" val="4122080211"/>
              </p:ext>
            </p:extLst>
          </p:nvPr>
        </p:nvGraphicFramePr>
        <p:xfrm>
          <a:off x="2003686" y="2867904"/>
          <a:ext cx="7315200" cy="19711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2953610319"/>
                    </a:ext>
                  </a:extLst>
                </a:gridCol>
                <a:gridCol w="3657600">
                  <a:extLst>
                    <a:ext uri="{9D8B030D-6E8A-4147-A177-3AD203B41FA5}">
                      <a16:colId xmlns:a16="http://schemas.microsoft.com/office/drawing/2014/main" val="1767684597"/>
                    </a:ext>
                  </a:extLst>
                </a:gridCol>
              </a:tblGrid>
              <a:tr h="0">
                <a:tc gridSpan="2">
                  <a:txBody>
                    <a:bodyPr/>
                    <a:lstStyle/>
                    <a:p>
                      <a:pPr marL="0" marR="0">
                        <a:lnSpc>
                          <a:spcPct val="115000"/>
                        </a:lnSpc>
                        <a:spcAft>
                          <a:spcPts val="800"/>
                        </a:spcAft>
                        <a:buNone/>
                      </a:pPr>
                      <a:r>
                        <a:rPr lang="en-US" sz="1200" kern="0">
                          <a:effectLst/>
                        </a:rPr>
                        <a:t>Laboratory studies: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hMerge="1">
                  <a:txBody>
                    <a:bodyPr/>
                    <a:lstStyle/>
                    <a:p>
                      <a:endParaRPr lang="en-US"/>
                    </a:p>
                  </a:txBody>
                  <a:tcPr/>
                </a:tc>
                <a:extLst>
                  <a:ext uri="{0D108BD9-81ED-4DB2-BD59-A6C34878D82A}">
                    <a16:rowId xmlns:a16="http://schemas.microsoft.com/office/drawing/2014/main" val="3716081115"/>
                  </a:ext>
                </a:extLst>
              </a:tr>
              <a:tr h="0">
                <a:tc>
                  <a:txBody>
                    <a:bodyPr/>
                    <a:lstStyle/>
                    <a:p>
                      <a:pPr marL="0" marR="0">
                        <a:lnSpc>
                          <a:spcPct val="115000"/>
                        </a:lnSpc>
                        <a:spcAft>
                          <a:spcPts val="800"/>
                        </a:spcAft>
                        <a:buNone/>
                      </a:pPr>
                      <a:r>
                        <a:rPr lang="en-US" sz="1200" u="sng" kern="0">
                          <a:effectLst/>
                        </a:rPr>
                        <a:t>Albumin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15000"/>
                        </a:lnSpc>
                        <a:spcAft>
                          <a:spcPts val="800"/>
                        </a:spcAft>
                        <a:buNone/>
                      </a:pPr>
                      <a:r>
                        <a:rPr lang="en-US" sz="1200" kern="0">
                          <a:effectLst/>
                        </a:rPr>
                        <a:t>4.1 g/dL (41 g/L)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531993374"/>
                  </a:ext>
                </a:extLst>
              </a:tr>
              <a:tr h="0">
                <a:tc>
                  <a:txBody>
                    <a:bodyPr/>
                    <a:lstStyle/>
                    <a:p>
                      <a:pPr marL="0" marR="0">
                        <a:lnSpc>
                          <a:spcPct val="115000"/>
                        </a:lnSpc>
                        <a:spcAft>
                          <a:spcPts val="800"/>
                        </a:spcAft>
                        <a:buNone/>
                      </a:pPr>
                      <a:r>
                        <a:rPr lang="en-US" sz="1200" u="sng" kern="0" dirty="0">
                          <a:effectLst/>
                        </a:rPr>
                        <a:t>Alkaline phosphatase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15000"/>
                        </a:lnSpc>
                        <a:spcAft>
                          <a:spcPts val="800"/>
                        </a:spcAft>
                        <a:buNone/>
                      </a:pPr>
                      <a:r>
                        <a:rPr lang="en-US" sz="1200" kern="0" dirty="0">
                          <a:solidFill>
                            <a:srgbClr val="C00000"/>
                          </a:solidFill>
                          <a:effectLst/>
                        </a:rPr>
                        <a:t>388 U/L</a:t>
                      </a:r>
                      <a:endParaRPr lang="en-US" sz="12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796143365"/>
                  </a:ext>
                </a:extLst>
              </a:tr>
              <a:tr h="0">
                <a:tc>
                  <a:txBody>
                    <a:bodyPr/>
                    <a:lstStyle/>
                    <a:p>
                      <a:pPr>
                        <a:lnSpc>
                          <a:spcPct val="115000"/>
                        </a:lnSpc>
                        <a:buNone/>
                      </a:pPr>
                      <a:endParaRPr lang="en-US" sz="1200" kern="100">
                        <a:effectLst/>
                        <a:latin typeface="Aptos" panose="020B0004020202020204" pitchFamily="34" charset="0"/>
                      </a:endParaRPr>
                    </a:p>
                  </a:txBody>
                  <a:tcPr marL="9525" marR="9525" marT="9525" marB="9525"/>
                </a:tc>
                <a:tc>
                  <a:txBody>
                    <a:bodyPr/>
                    <a:lstStyle/>
                    <a:p>
                      <a:pPr marL="0" marR="0">
                        <a:lnSpc>
                          <a:spcPct val="115000"/>
                        </a:lnSpc>
                        <a:spcAft>
                          <a:spcPts val="800"/>
                        </a:spcAft>
                        <a:buNone/>
                      </a:pPr>
                      <a:r>
                        <a:rPr lang="en-US" sz="1200" kern="0">
                          <a:effectLst/>
                        </a:rPr>
                        <a:t>1 year ago: 221 U/L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072892080"/>
                  </a:ext>
                </a:extLst>
              </a:tr>
              <a:tr h="0">
                <a:tc>
                  <a:txBody>
                    <a:bodyPr/>
                    <a:lstStyle/>
                    <a:p>
                      <a:pPr marL="0" marR="0">
                        <a:lnSpc>
                          <a:spcPct val="115000"/>
                        </a:lnSpc>
                        <a:spcAft>
                          <a:spcPts val="800"/>
                        </a:spcAft>
                        <a:buNone/>
                      </a:pPr>
                      <a:r>
                        <a:rPr lang="en-US" sz="1200" u="sng" kern="0">
                          <a:effectLst/>
                        </a:rPr>
                        <a:t>Alanine aminotransferase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15000"/>
                        </a:lnSpc>
                        <a:spcAft>
                          <a:spcPts val="800"/>
                        </a:spcAft>
                        <a:buNone/>
                      </a:pPr>
                      <a:r>
                        <a:rPr lang="en-US" sz="1200" kern="0">
                          <a:effectLst/>
                        </a:rPr>
                        <a:t>42 U/L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789903871"/>
                  </a:ext>
                </a:extLst>
              </a:tr>
              <a:tr h="0">
                <a:tc>
                  <a:txBody>
                    <a:bodyPr/>
                    <a:lstStyle/>
                    <a:p>
                      <a:pPr marL="0" marR="0">
                        <a:lnSpc>
                          <a:spcPct val="115000"/>
                        </a:lnSpc>
                        <a:spcAft>
                          <a:spcPts val="800"/>
                        </a:spcAft>
                        <a:buNone/>
                      </a:pPr>
                      <a:r>
                        <a:rPr lang="en-US" sz="1200" u="sng" kern="0">
                          <a:effectLst/>
                        </a:rPr>
                        <a:t>Aspartate aminotransferase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15000"/>
                        </a:lnSpc>
                        <a:spcAft>
                          <a:spcPts val="800"/>
                        </a:spcAft>
                        <a:buNone/>
                      </a:pPr>
                      <a:r>
                        <a:rPr lang="en-US" sz="1200" kern="0">
                          <a:effectLst/>
                        </a:rPr>
                        <a:t>54 U/L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042644024"/>
                  </a:ext>
                </a:extLst>
              </a:tr>
              <a:tr h="0">
                <a:tc>
                  <a:txBody>
                    <a:bodyPr/>
                    <a:lstStyle/>
                    <a:p>
                      <a:pPr marL="0" marR="0">
                        <a:lnSpc>
                          <a:spcPct val="115000"/>
                        </a:lnSpc>
                        <a:spcAft>
                          <a:spcPts val="800"/>
                        </a:spcAft>
                        <a:buNone/>
                      </a:pPr>
                      <a:r>
                        <a:rPr lang="en-US" sz="1200" kern="0">
                          <a:effectLst/>
                        </a:rPr>
                        <a:t>Bilirubin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a:lnSpc>
                          <a:spcPct val="115000"/>
                        </a:lnSpc>
                        <a:buNone/>
                      </a:pPr>
                      <a:endParaRPr lang="en-US" sz="1200" kern="100">
                        <a:effectLst/>
                        <a:latin typeface="Aptos" panose="020B0004020202020204" pitchFamily="34" charset="0"/>
                      </a:endParaRPr>
                    </a:p>
                  </a:txBody>
                  <a:tcPr marL="9525" marR="9525" marT="9525" marB="9525"/>
                </a:tc>
                <a:extLst>
                  <a:ext uri="{0D108BD9-81ED-4DB2-BD59-A6C34878D82A}">
                    <a16:rowId xmlns:a16="http://schemas.microsoft.com/office/drawing/2014/main" val="1604027771"/>
                  </a:ext>
                </a:extLst>
              </a:tr>
              <a:tr h="0">
                <a:tc>
                  <a:txBody>
                    <a:bodyPr/>
                    <a:lstStyle/>
                    <a:p>
                      <a:pPr marL="0" marR="0">
                        <a:lnSpc>
                          <a:spcPct val="115000"/>
                        </a:lnSpc>
                        <a:spcAft>
                          <a:spcPts val="800"/>
                        </a:spcAft>
                        <a:buNone/>
                      </a:pPr>
                      <a:r>
                        <a:rPr lang="en-US" sz="1200" u="sng" kern="0">
                          <a:effectLst/>
                        </a:rPr>
                        <a:t>Total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15000"/>
                        </a:lnSpc>
                        <a:spcAft>
                          <a:spcPts val="800"/>
                        </a:spcAft>
                        <a:buNone/>
                      </a:pPr>
                      <a:r>
                        <a:rPr lang="en-US" sz="1200" kern="0" dirty="0">
                          <a:effectLst/>
                        </a:rPr>
                        <a:t>1.2 mg/dL (20.5 µmol/L)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721297112"/>
                  </a:ext>
                </a:extLst>
              </a:tr>
              <a:tr h="0">
                <a:tc>
                  <a:txBody>
                    <a:bodyPr/>
                    <a:lstStyle/>
                    <a:p>
                      <a:pPr marL="0" marR="0">
                        <a:lnSpc>
                          <a:spcPct val="115000"/>
                        </a:lnSpc>
                        <a:spcAft>
                          <a:spcPts val="800"/>
                        </a:spcAft>
                        <a:buNone/>
                      </a:pPr>
                      <a:r>
                        <a:rPr lang="en-US" sz="1200" u="sng" kern="0">
                          <a:effectLst/>
                        </a:rPr>
                        <a:t>Direct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15000"/>
                        </a:lnSpc>
                        <a:spcAft>
                          <a:spcPts val="800"/>
                        </a:spcAft>
                        <a:buNone/>
                      </a:pPr>
                      <a:r>
                        <a:rPr lang="en-US" sz="1200" kern="0" dirty="0">
                          <a:effectLst/>
                        </a:rPr>
                        <a:t>0.7 mg/dL (11.9 µmol/L)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132680160"/>
                  </a:ext>
                </a:extLst>
              </a:tr>
            </a:tbl>
          </a:graphicData>
        </a:graphic>
      </p:graphicFrame>
    </p:spTree>
    <p:extLst>
      <p:ext uri="{BB962C8B-B14F-4D97-AF65-F5344CB8AC3E}">
        <p14:creationId xmlns:p14="http://schemas.microsoft.com/office/powerpoint/2010/main" val="266667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417B5-11C5-7972-E4DC-B6927E0B7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10BE6-F25F-C6BB-7B6B-A121CE54433B}"/>
              </a:ext>
            </a:extLst>
          </p:cNvPr>
          <p:cNvSpPr>
            <a:spLocks noGrp="1"/>
          </p:cNvSpPr>
          <p:nvPr>
            <p:ph type="title"/>
          </p:nvPr>
        </p:nvSpPr>
        <p:spPr/>
        <p:txBody>
          <a:bodyPr/>
          <a:lstStyle/>
          <a:p>
            <a:r>
              <a:rPr lang="en-US" dirty="0"/>
              <a:t>Q5</a:t>
            </a:r>
          </a:p>
        </p:txBody>
      </p:sp>
      <p:sp>
        <p:nvSpPr>
          <p:cNvPr id="3" name="Content Placeholder 2">
            <a:extLst>
              <a:ext uri="{FF2B5EF4-FFF2-40B4-BE49-F238E27FC236}">
                <a16:creationId xmlns:a16="http://schemas.microsoft.com/office/drawing/2014/main" id="{ECD26EE7-85E4-C4EE-B8F9-C91D9287EA86}"/>
              </a:ext>
            </a:extLst>
          </p:cNvPr>
          <p:cNvSpPr>
            <a:spLocks noGrp="1"/>
          </p:cNvSpPr>
          <p:nvPr>
            <p:ph idx="1"/>
          </p:nvPr>
        </p:nvSpPr>
        <p:spPr>
          <a:xfrm>
            <a:off x="838200" y="1825625"/>
            <a:ext cx="10515600" cy="4844998"/>
          </a:xfrm>
        </p:spPr>
        <p:txBody>
          <a:bodyPr>
            <a:normAutofit fontScale="92500" lnSpcReduction="10000"/>
          </a:bodyPr>
          <a:lstStyle/>
          <a:p>
            <a:r>
              <a:rPr lang="en-US" sz="2200" dirty="0"/>
              <a:t>A 32-year-old man is evaluated for new onset of mild pruritus. He reports no jaundice, abdominal pain, fevers, or chills. He has ulcerative pancolitis. He takes mesalamine.</a:t>
            </a:r>
          </a:p>
          <a:p>
            <a:r>
              <a:rPr lang="en-US" sz="2200" dirty="0"/>
              <a:t>Physical examination findings, including vital signs, are normal.</a:t>
            </a:r>
          </a:p>
          <a:p>
            <a:endParaRPr lang="en-US" sz="2000" dirty="0"/>
          </a:p>
          <a:p>
            <a:endParaRPr lang="en-US" sz="2000" dirty="0"/>
          </a:p>
          <a:p>
            <a:endParaRPr lang="en-US" sz="2000" dirty="0"/>
          </a:p>
          <a:p>
            <a:endParaRPr lang="en-US" sz="2000" dirty="0"/>
          </a:p>
          <a:p>
            <a:endParaRPr lang="en-US" sz="2600" dirty="0"/>
          </a:p>
          <a:p>
            <a:endParaRPr lang="en-US" sz="2600" dirty="0"/>
          </a:p>
          <a:p>
            <a:r>
              <a:rPr lang="en-US" sz="2100" dirty="0"/>
              <a:t>Which of the following is the most appropriate diagnostic test?</a:t>
            </a:r>
          </a:p>
          <a:p>
            <a:pPr lvl="1"/>
            <a:r>
              <a:rPr lang="en-US" sz="1700" dirty="0"/>
              <a:t>A. Endoscopic retrograde cholangiopancreatography (ERCP)</a:t>
            </a:r>
          </a:p>
          <a:p>
            <a:pPr lvl="1"/>
            <a:r>
              <a:rPr lang="en-US" sz="1700" dirty="0"/>
              <a:t>B. Endoscopic ultrasonography</a:t>
            </a:r>
          </a:p>
          <a:p>
            <a:pPr lvl="1"/>
            <a:r>
              <a:rPr lang="en-US" sz="1700" dirty="0"/>
              <a:t>C. Liver biopsy</a:t>
            </a:r>
          </a:p>
          <a:p>
            <a:pPr lvl="1"/>
            <a:r>
              <a:rPr lang="en-US" sz="1700" b="1" dirty="0">
                <a:solidFill>
                  <a:srgbClr val="00B050"/>
                </a:solidFill>
              </a:rPr>
              <a:t>D. Magnetic resonance cholangiopancreatography (MRCP)</a:t>
            </a:r>
          </a:p>
          <a:p>
            <a:endParaRPr lang="en-US" dirty="0"/>
          </a:p>
        </p:txBody>
      </p:sp>
      <p:graphicFrame>
        <p:nvGraphicFramePr>
          <p:cNvPr id="6" name="Table 5">
            <a:extLst>
              <a:ext uri="{FF2B5EF4-FFF2-40B4-BE49-F238E27FC236}">
                <a16:creationId xmlns:a16="http://schemas.microsoft.com/office/drawing/2014/main" id="{356017BE-D904-C206-44A2-5E77FE94BB53}"/>
              </a:ext>
            </a:extLst>
          </p:cNvPr>
          <p:cNvGraphicFramePr>
            <a:graphicFrameLocks noGrp="1"/>
          </p:cNvGraphicFramePr>
          <p:nvPr/>
        </p:nvGraphicFramePr>
        <p:xfrm>
          <a:off x="2003686" y="2867904"/>
          <a:ext cx="7315200" cy="19711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2953610319"/>
                    </a:ext>
                  </a:extLst>
                </a:gridCol>
                <a:gridCol w="3657600">
                  <a:extLst>
                    <a:ext uri="{9D8B030D-6E8A-4147-A177-3AD203B41FA5}">
                      <a16:colId xmlns:a16="http://schemas.microsoft.com/office/drawing/2014/main" val="1767684597"/>
                    </a:ext>
                  </a:extLst>
                </a:gridCol>
              </a:tblGrid>
              <a:tr h="0">
                <a:tc gridSpan="2">
                  <a:txBody>
                    <a:bodyPr/>
                    <a:lstStyle/>
                    <a:p>
                      <a:pPr marL="0" marR="0">
                        <a:lnSpc>
                          <a:spcPct val="115000"/>
                        </a:lnSpc>
                        <a:spcAft>
                          <a:spcPts val="800"/>
                        </a:spcAft>
                        <a:buNone/>
                      </a:pPr>
                      <a:r>
                        <a:rPr lang="en-US" sz="1200" kern="0">
                          <a:effectLst/>
                        </a:rPr>
                        <a:t>Laboratory studies: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hMerge="1">
                  <a:txBody>
                    <a:bodyPr/>
                    <a:lstStyle/>
                    <a:p>
                      <a:endParaRPr lang="en-US"/>
                    </a:p>
                  </a:txBody>
                  <a:tcPr/>
                </a:tc>
                <a:extLst>
                  <a:ext uri="{0D108BD9-81ED-4DB2-BD59-A6C34878D82A}">
                    <a16:rowId xmlns:a16="http://schemas.microsoft.com/office/drawing/2014/main" val="3716081115"/>
                  </a:ext>
                </a:extLst>
              </a:tr>
              <a:tr h="0">
                <a:tc>
                  <a:txBody>
                    <a:bodyPr/>
                    <a:lstStyle/>
                    <a:p>
                      <a:pPr marL="0" marR="0">
                        <a:lnSpc>
                          <a:spcPct val="115000"/>
                        </a:lnSpc>
                        <a:spcAft>
                          <a:spcPts val="800"/>
                        </a:spcAft>
                        <a:buNone/>
                      </a:pPr>
                      <a:r>
                        <a:rPr lang="en-US" sz="1200" u="sng" kern="0">
                          <a:effectLst/>
                        </a:rPr>
                        <a:t>Albumin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15000"/>
                        </a:lnSpc>
                        <a:spcAft>
                          <a:spcPts val="800"/>
                        </a:spcAft>
                        <a:buNone/>
                      </a:pPr>
                      <a:r>
                        <a:rPr lang="en-US" sz="1200" kern="0">
                          <a:effectLst/>
                        </a:rPr>
                        <a:t>4.1 g/dL (41 g/L)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531993374"/>
                  </a:ext>
                </a:extLst>
              </a:tr>
              <a:tr h="0">
                <a:tc>
                  <a:txBody>
                    <a:bodyPr/>
                    <a:lstStyle/>
                    <a:p>
                      <a:pPr marL="0" marR="0">
                        <a:lnSpc>
                          <a:spcPct val="115000"/>
                        </a:lnSpc>
                        <a:spcAft>
                          <a:spcPts val="800"/>
                        </a:spcAft>
                        <a:buNone/>
                      </a:pPr>
                      <a:r>
                        <a:rPr lang="en-US" sz="1200" u="sng" kern="0" dirty="0">
                          <a:effectLst/>
                        </a:rPr>
                        <a:t>Alkaline phosphatase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15000"/>
                        </a:lnSpc>
                        <a:spcAft>
                          <a:spcPts val="800"/>
                        </a:spcAft>
                        <a:buNone/>
                      </a:pPr>
                      <a:r>
                        <a:rPr lang="en-US" sz="1200" kern="0" dirty="0">
                          <a:effectLst/>
                        </a:rPr>
                        <a:t>388 U/L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796143365"/>
                  </a:ext>
                </a:extLst>
              </a:tr>
              <a:tr h="0">
                <a:tc>
                  <a:txBody>
                    <a:bodyPr/>
                    <a:lstStyle/>
                    <a:p>
                      <a:pPr>
                        <a:lnSpc>
                          <a:spcPct val="115000"/>
                        </a:lnSpc>
                        <a:buNone/>
                      </a:pPr>
                      <a:endParaRPr lang="en-US" sz="1200" kern="100">
                        <a:effectLst/>
                        <a:latin typeface="Aptos" panose="020B0004020202020204" pitchFamily="34" charset="0"/>
                      </a:endParaRPr>
                    </a:p>
                  </a:txBody>
                  <a:tcPr marL="9525" marR="9525" marT="9525" marB="9525"/>
                </a:tc>
                <a:tc>
                  <a:txBody>
                    <a:bodyPr/>
                    <a:lstStyle/>
                    <a:p>
                      <a:pPr marL="0" marR="0">
                        <a:lnSpc>
                          <a:spcPct val="115000"/>
                        </a:lnSpc>
                        <a:spcAft>
                          <a:spcPts val="800"/>
                        </a:spcAft>
                        <a:buNone/>
                      </a:pPr>
                      <a:r>
                        <a:rPr lang="en-US" sz="1200" kern="0">
                          <a:effectLst/>
                        </a:rPr>
                        <a:t>1 year ago: 221 U/L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072892080"/>
                  </a:ext>
                </a:extLst>
              </a:tr>
              <a:tr h="0">
                <a:tc>
                  <a:txBody>
                    <a:bodyPr/>
                    <a:lstStyle/>
                    <a:p>
                      <a:pPr marL="0" marR="0">
                        <a:lnSpc>
                          <a:spcPct val="115000"/>
                        </a:lnSpc>
                        <a:spcAft>
                          <a:spcPts val="800"/>
                        </a:spcAft>
                        <a:buNone/>
                      </a:pPr>
                      <a:r>
                        <a:rPr lang="en-US" sz="1200" u="sng" kern="0">
                          <a:effectLst/>
                        </a:rPr>
                        <a:t>Alanine aminotransferase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15000"/>
                        </a:lnSpc>
                        <a:spcAft>
                          <a:spcPts val="800"/>
                        </a:spcAft>
                        <a:buNone/>
                      </a:pPr>
                      <a:r>
                        <a:rPr lang="en-US" sz="1200" kern="0">
                          <a:effectLst/>
                        </a:rPr>
                        <a:t>42 U/L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789903871"/>
                  </a:ext>
                </a:extLst>
              </a:tr>
              <a:tr h="0">
                <a:tc>
                  <a:txBody>
                    <a:bodyPr/>
                    <a:lstStyle/>
                    <a:p>
                      <a:pPr marL="0" marR="0">
                        <a:lnSpc>
                          <a:spcPct val="115000"/>
                        </a:lnSpc>
                        <a:spcAft>
                          <a:spcPts val="800"/>
                        </a:spcAft>
                        <a:buNone/>
                      </a:pPr>
                      <a:r>
                        <a:rPr lang="en-US" sz="1200" u="sng" kern="0">
                          <a:effectLst/>
                        </a:rPr>
                        <a:t>Aspartate aminotransferase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15000"/>
                        </a:lnSpc>
                        <a:spcAft>
                          <a:spcPts val="800"/>
                        </a:spcAft>
                        <a:buNone/>
                      </a:pPr>
                      <a:r>
                        <a:rPr lang="en-US" sz="1200" kern="0">
                          <a:effectLst/>
                        </a:rPr>
                        <a:t>54 U/L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042644024"/>
                  </a:ext>
                </a:extLst>
              </a:tr>
              <a:tr h="0">
                <a:tc>
                  <a:txBody>
                    <a:bodyPr/>
                    <a:lstStyle/>
                    <a:p>
                      <a:pPr marL="0" marR="0">
                        <a:lnSpc>
                          <a:spcPct val="115000"/>
                        </a:lnSpc>
                        <a:spcAft>
                          <a:spcPts val="800"/>
                        </a:spcAft>
                        <a:buNone/>
                      </a:pPr>
                      <a:r>
                        <a:rPr lang="en-US" sz="1200" kern="0">
                          <a:effectLst/>
                        </a:rPr>
                        <a:t>Bilirubin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a:lnSpc>
                          <a:spcPct val="115000"/>
                        </a:lnSpc>
                        <a:buNone/>
                      </a:pPr>
                      <a:endParaRPr lang="en-US" sz="1200" kern="100">
                        <a:effectLst/>
                        <a:latin typeface="Aptos" panose="020B0004020202020204" pitchFamily="34" charset="0"/>
                      </a:endParaRPr>
                    </a:p>
                  </a:txBody>
                  <a:tcPr marL="9525" marR="9525" marT="9525" marB="9525"/>
                </a:tc>
                <a:extLst>
                  <a:ext uri="{0D108BD9-81ED-4DB2-BD59-A6C34878D82A}">
                    <a16:rowId xmlns:a16="http://schemas.microsoft.com/office/drawing/2014/main" val="1604027771"/>
                  </a:ext>
                </a:extLst>
              </a:tr>
              <a:tr h="0">
                <a:tc>
                  <a:txBody>
                    <a:bodyPr/>
                    <a:lstStyle/>
                    <a:p>
                      <a:pPr marL="0" marR="0">
                        <a:lnSpc>
                          <a:spcPct val="115000"/>
                        </a:lnSpc>
                        <a:spcAft>
                          <a:spcPts val="800"/>
                        </a:spcAft>
                        <a:buNone/>
                      </a:pPr>
                      <a:r>
                        <a:rPr lang="en-US" sz="1200" u="sng" kern="0">
                          <a:effectLst/>
                        </a:rPr>
                        <a:t>Total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15000"/>
                        </a:lnSpc>
                        <a:spcAft>
                          <a:spcPts val="800"/>
                        </a:spcAft>
                        <a:buNone/>
                      </a:pPr>
                      <a:r>
                        <a:rPr lang="en-US" sz="1200" kern="0">
                          <a:effectLst/>
                        </a:rPr>
                        <a:t>1.2 mg/dL (20.5 µmol/L)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721297112"/>
                  </a:ext>
                </a:extLst>
              </a:tr>
              <a:tr h="0">
                <a:tc>
                  <a:txBody>
                    <a:bodyPr/>
                    <a:lstStyle/>
                    <a:p>
                      <a:pPr marL="0" marR="0">
                        <a:lnSpc>
                          <a:spcPct val="115000"/>
                        </a:lnSpc>
                        <a:spcAft>
                          <a:spcPts val="800"/>
                        </a:spcAft>
                        <a:buNone/>
                      </a:pPr>
                      <a:r>
                        <a:rPr lang="en-US" sz="1200" u="sng" kern="0">
                          <a:effectLst/>
                        </a:rPr>
                        <a:t>Direct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15000"/>
                        </a:lnSpc>
                        <a:spcAft>
                          <a:spcPts val="800"/>
                        </a:spcAft>
                        <a:buNone/>
                      </a:pPr>
                      <a:r>
                        <a:rPr lang="en-US" sz="1200" kern="0" dirty="0">
                          <a:effectLst/>
                        </a:rPr>
                        <a:t>0.7 mg/dL (11.9 µmol/L)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132680160"/>
                  </a:ext>
                </a:extLst>
              </a:tr>
            </a:tbl>
          </a:graphicData>
        </a:graphic>
      </p:graphicFrame>
    </p:spTree>
    <p:extLst>
      <p:ext uri="{BB962C8B-B14F-4D97-AF65-F5344CB8AC3E}">
        <p14:creationId xmlns:p14="http://schemas.microsoft.com/office/powerpoint/2010/main" val="3622007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AA41-EEBC-8BD2-CDFB-C35BF01C1EB1}"/>
              </a:ext>
            </a:extLst>
          </p:cNvPr>
          <p:cNvSpPr>
            <a:spLocks noGrp="1"/>
          </p:cNvSpPr>
          <p:nvPr>
            <p:ph type="title"/>
          </p:nvPr>
        </p:nvSpPr>
        <p:spPr/>
        <p:txBody>
          <a:bodyPr>
            <a:normAutofit fontScale="90000"/>
          </a:bodyPr>
          <a:lstStyle/>
          <a:p>
            <a:br>
              <a:rPr lang="en-US" dirty="0"/>
            </a:br>
            <a:r>
              <a:rPr lang="en-US" dirty="0"/>
              <a:t>Diagnose primary sclerosing cholangitis in a patient with inflammatory bowel disease</a:t>
            </a:r>
            <a:br>
              <a:rPr lang="en-US" dirty="0"/>
            </a:br>
            <a:endParaRPr lang="en-US" dirty="0"/>
          </a:p>
        </p:txBody>
      </p:sp>
      <p:sp>
        <p:nvSpPr>
          <p:cNvPr id="3" name="Content Placeholder 2">
            <a:extLst>
              <a:ext uri="{FF2B5EF4-FFF2-40B4-BE49-F238E27FC236}">
                <a16:creationId xmlns:a16="http://schemas.microsoft.com/office/drawing/2014/main" id="{A793E0D5-1DD9-F245-EE9A-654E45B2354B}"/>
              </a:ext>
            </a:extLst>
          </p:cNvPr>
          <p:cNvSpPr>
            <a:spLocks noGrp="1"/>
          </p:cNvSpPr>
          <p:nvPr>
            <p:ph sz="half" idx="1"/>
          </p:nvPr>
        </p:nvSpPr>
        <p:spPr/>
        <p:txBody>
          <a:bodyPr>
            <a:normAutofit/>
          </a:bodyPr>
          <a:lstStyle/>
          <a:p>
            <a:r>
              <a:rPr lang="en-US" sz="2000" dirty="0"/>
              <a:t>Autoimmune fibroinflammatory disease of bile ducts</a:t>
            </a:r>
          </a:p>
          <a:p>
            <a:r>
              <a:rPr lang="en-US" sz="2000" dirty="0"/>
              <a:t>PSC is strongly associated with inflammatory bowel disease (IBD) in about 70% of cases (primarily ulcerative colitis); conversely, up to 7.5% of patients with ulcerative colitis have PSC</a:t>
            </a:r>
          </a:p>
          <a:p>
            <a:r>
              <a:rPr lang="en-US" sz="2000" dirty="0"/>
              <a:t>Patients with IBD and cholestatic liver tests, such as this patient, should undergo MRCP to assess for possible PSC</a:t>
            </a:r>
          </a:p>
          <a:p>
            <a:r>
              <a:rPr lang="en-US" sz="2000" dirty="0"/>
              <a:t>Patients with PSC have a 15% lifetime risk for cholangiocarcinoma</a:t>
            </a:r>
          </a:p>
        </p:txBody>
      </p:sp>
      <p:sp>
        <p:nvSpPr>
          <p:cNvPr id="4" name="Content Placeholder 3">
            <a:extLst>
              <a:ext uri="{FF2B5EF4-FFF2-40B4-BE49-F238E27FC236}">
                <a16:creationId xmlns:a16="http://schemas.microsoft.com/office/drawing/2014/main" id="{5A90C0E0-814D-75FF-AEC8-6FB66F56B555}"/>
              </a:ext>
            </a:extLst>
          </p:cNvPr>
          <p:cNvSpPr>
            <a:spLocks noGrp="1"/>
          </p:cNvSpPr>
          <p:nvPr>
            <p:ph sz="half" idx="2"/>
          </p:nvPr>
        </p:nvSpPr>
        <p:spPr/>
        <p:txBody>
          <a:bodyPr>
            <a:normAutofit/>
          </a:bodyPr>
          <a:lstStyle/>
          <a:p>
            <a:endParaRPr lang="en-US" dirty="0"/>
          </a:p>
        </p:txBody>
      </p:sp>
      <p:pic>
        <p:nvPicPr>
          <p:cNvPr id="22530" name="Picture 2">
            <a:extLst>
              <a:ext uri="{FF2B5EF4-FFF2-40B4-BE49-F238E27FC236}">
                <a16:creationId xmlns:a16="http://schemas.microsoft.com/office/drawing/2014/main" id="{02F5CE29-6471-78B6-6D5F-4C1EFF80C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5625"/>
            <a:ext cx="5590026" cy="383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8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E3AD-F78C-76B2-E2B5-58DD8BB2980E}"/>
              </a:ext>
            </a:extLst>
          </p:cNvPr>
          <p:cNvSpPr>
            <a:spLocks noGrp="1"/>
          </p:cNvSpPr>
          <p:nvPr>
            <p:ph type="title"/>
          </p:nvPr>
        </p:nvSpPr>
        <p:spPr/>
        <p:txBody>
          <a:bodyPr/>
          <a:lstStyle/>
          <a:p>
            <a:r>
              <a:rPr lang="en-US" dirty="0"/>
              <a:t>Q6</a:t>
            </a:r>
          </a:p>
        </p:txBody>
      </p:sp>
      <p:sp>
        <p:nvSpPr>
          <p:cNvPr id="5" name="Content Placeholder 4">
            <a:extLst>
              <a:ext uri="{FF2B5EF4-FFF2-40B4-BE49-F238E27FC236}">
                <a16:creationId xmlns:a16="http://schemas.microsoft.com/office/drawing/2014/main" id="{5FD856C3-C195-595A-3362-D7CB2723C102}"/>
              </a:ext>
            </a:extLst>
          </p:cNvPr>
          <p:cNvSpPr>
            <a:spLocks noGrp="1"/>
          </p:cNvSpPr>
          <p:nvPr>
            <p:ph idx="1"/>
          </p:nvPr>
        </p:nvSpPr>
        <p:spPr/>
        <p:txBody>
          <a:bodyPr>
            <a:normAutofit fontScale="85000" lnSpcReduction="20000"/>
          </a:bodyPr>
          <a:lstStyle/>
          <a:p>
            <a:r>
              <a:rPr lang="en-US" dirty="0"/>
              <a:t>A 50-year-old woman is evaluated for worsening </a:t>
            </a:r>
            <a:r>
              <a:rPr lang="en-US" dirty="0">
                <a:solidFill>
                  <a:srgbClr val="C00000"/>
                </a:solidFill>
              </a:rPr>
              <a:t>heartburn</a:t>
            </a:r>
            <a:r>
              <a:rPr lang="en-US" dirty="0"/>
              <a:t> symptoms. She reports no weight loss, dysphagia, vomiting, or diarrhea. She takes calcium carbonate as needed for the heartburn symptoms, which achieves complete resolution. One month ago, after evaluation for symptoms of dyspepsia, she </a:t>
            </a:r>
            <a:r>
              <a:rPr lang="en-US" dirty="0">
                <a:solidFill>
                  <a:srgbClr val="C00000"/>
                </a:solidFill>
              </a:rPr>
              <a:t>completed treatment for </a:t>
            </a:r>
            <a:r>
              <a:rPr lang="en-US" i="1" dirty="0">
                <a:solidFill>
                  <a:srgbClr val="C00000"/>
                </a:solidFill>
              </a:rPr>
              <a:t>Helicobacter pylori </a:t>
            </a:r>
            <a:r>
              <a:rPr lang="en-US" dirty="0">
                <a:solidFill>
                  <a:srgbClr val="C00000"/>
                </a:solidFill>
              </a:rPr>
              <a:t>infection with optimized bismuth quadruple therapy</a:t>
            </a:r>
            <a:r>
              <a:rPr lang="en-US" dirty="0"/>
              <a:t>. She has a history of gastroesophageal reflux disease. She currently takes no other medication.</a:t>
            </a:r>
          </a:p>
          <a:p>
            <a:r>
              <a:rPr lang="en-US" dirty="0"/>
              <a:t>Physical examination findings, including vital signs, are normal.</a:t>
            </a:r>
          </a:p>
          <a:p>
            <a:r>
              <a:rPr lang="en-US" dirty="0"/>
              <a:t>Which of the following is the most appropriate diagnostic test to perform next?</a:t>
            </a:r>
          </a:p>
          <a:p>
            <a:pPr lvl="1"/>
            <a:r>
              <a:rPr lang="en-US" dirty="0"/>
              <a:t>A. Barium </a:t>
            </a:r>
            <a:r>
              <a:rPr lang="en-US" dirty="0" err="1"/>
              <a:t>esophagram</a:t>
            </a:r>
            <a:endParaRPr lang="en-US" dirty="0"/>
          </a:p>
          <a:p>
            <a:pPr lvl="1"/>
            <a:r>
              <a:rPr lang="en-US" dirty="0"/>
              <a:t>B. </a:t>
            </a:r>
            <a:r>
              <a:rPr lang="en-US" baseline="30000" dirty="0"/>
              <a:t>13</a:t>
            </a:r>
            <a:r>
              <a:rPr lang="en-US" dirty="0"/>
              <a:t>C-urea breath test</a:t>
            </a:r>
          </a:p>
          <a:p>
            <a:pPr lvl="1"/>
            <a:r>
              <a:rPr lang="en-US" dirty="0"/>
              <a:t>C. Hydrogen breath test</a:t>
            </a:r>
          </a:p>
          <a:p>
            <a:pPr lvl="1"/>
            <a:r>
              <a:rPr lang="en-US" dirty="0"/>
              <a:t>D. Upper endoscopy</a:t>
            </a:r>
          </a:p>
          <a:p>
            <a:endParaRPr lang="en-US" dirty="0"/>
          </a:p>
        </p:txBody>
      </p:sp>
    </p:spTree>
    <p:extLst>
      <p:ext uri="{BB962C8B-B14F-4D97-AF65-F5344CB8AC3E}">
        <p14:creationId xmlns:p14="http://schemas.microsoft.com/office/powerpoint/2010/main" val="1067596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92F75-F1F6-EDE7-7F24-91B9C36AF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5D6E93-1587-D4F6-CD08-BADDE9F99967}"/>
              </a:ext>
            </a:extLst>
          </p:cNvPr>
          <p:cNvSpPr>
            <a:spLocks noGrp="1"/>
          </p:cNvSpPr>
          <p:nvPr>
            <p:ph type="title"/>
          </p:nvPr>
        </p:nvSpPr>
        <p:spPr/>
        <p:txBody>
          <a:bodyPr/>
          <a:lstStyle/>
          <a:p>
            <a:r>
              <a:rPr lang="en-US" dirty="0"/>
              <a:t>Q6</a:t>
            </a:r>
          </a:p>
        </p:txBody>
      </p:sp>
      <p:sp>
        <p:nvSpPr>
          <p:cNvPr id="5" name="Content Placeholder 4">
            <a:extLst>
              <a:ext uri="{FF2B5EF4-FFF2-40B4-BE49-F238E27FC236}">
                <a16:creationId xmlns:a16="http://schemas.microsoft.com/office/drawing/2014/main" id="{064FF897-E6FA-224C-ADC4-9263DC5D2CA0}"/>
              </a:ext>
            </a:extLst>
          </p:cNvPr>
          <p:cNvSpPr>
            <a:spLocks noGrp="1"/>
          </p:cNvSpPr>
          <p:nvPr>
            <p:ph idx="1"/>
          </p:nvPr>
        </p:nvSpPr>
        <p:spPr/>
        <p:txBody>
          <a:bodyPr>
            <a:normAutofit fontScale="85000" lnSpcReduction="20000"/>
          </a:bodyPr>
          <a:lstStyle/>
          <a:p>
            <a:r>
              <a:rPr lang="en-US" dirty="0"/>
              <a:t>A 50-year-old woman is evaluated for worsening heartburn symptoms. She reports no weight loss, dysphagia, vomiting, or diarrhea. She takes calcium carbonate as needed for the heartburn symptoms, which achieves complete resolution. One month ago, after evaluation for symptoms of dyspepsia, she completed treatment for </a:t>
            </a:r>
            <a:r>
              <a:rPr lang="en-US" i="1" dirty="0"/>
              <a:t>Helicobacter pylori </a:t>
            </a:r>
            <a:r>
              <a:rPr lang="en-US" dirty="0"/>
              <a:t>infection with optimized bismuth quadruple therapy. She has a history of gastroesophageal reflux disease. She currently takes no other medication.</a:t>
            </a:r>
          </a:p>
          <a:p>
            <a:r>
              <a:rPr lang="en-US" dirty="0"/>
              <a:t>Physical examination findings, including vital signs, are normal.</a:t>
            </a:r>
          </a:p>
          <a:p>
            <a:r>
              <a:rPr lang="en-US" dirty="0"/>
              <a:t>Which of the following is the most appropriate diagnostic test to perform next?</a:t>
            </a:r>
          </a:p>
          <a:p>
            <a:pPr lvl="1"/>
            <a:r>
              <a:rPr lang="en-US" dirty="0"/>
              <a:t>A. Barium </a:t>
            </a:r>
            <a:r>
              <a:rPr lang="en-US" dirty="0" err="1"/>
              <a:t>esophagram</a:t>
            </a:r>
            <a:endParaRPr lang="en-US" dirty="0"/>
          </a:p>
          <a:p>
            <a:pPr lvl="1"/>
            <a:r>
              <a:rPr lang="en-US" b="1" dirty="0">
                <a:solidFill>
                  <a:srgbClr val="00B050"/>
                </a:solidFill>
              </a:rPr>
              <a:t>B. </a:t>
            </a:r>
            <a:r>
              <a:rPr lang="en-US" b="1" baseline="30000" dirty="0">
                <a:solidFill>
                  <a:srgbClr val="00B050"/>
                </a:solidFill>
              </a:rPr>
              <a:t>13</a:t>
            </a:r>
            <a:r>
              <a:rPr lang="en-US" b="1" dirty="0">
                <a:solidFill>
                  <a:srgbClr val="00B050"/>
                </a:solidFill>
              </a:rPr>
              <a:t>C-urea breath test</a:t>
            </a:r>
          </a:p>
          <a:p>
            <a:pPr lvl="1"/>
            <a:r>
              <a:rPr lang="en-US" dirty="0"/>
              <a:t>C. Hydrogen breath test</a:t>
            </a:r>
          </a:p>
          <a:p>
            <a:pPr lvl="1"/>
            <a:r>
              <a:rPr lang="en-US" dirty="0"/>
              <a:t>D. Upper endoscopy</a:t>
            </a:r>
          </a:p>
          <a:p>
            <a:endParaRPr lang="en-US" dirty="0"/>
          </a:p>
        </p:txBody>
      </p:sp>
    </p:spTree>
    <p:extLst>
      <p:ext uri="{BB962C8B-B14F-4D97-AF65-F5344CB8AC3E}">
        <p14:creationId xmlns:p14="http://schemas.microsoft.com/office/powerpoint/2010/main" val="323951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3BCB-5E72-14F6-C535-41E9C618C36E}"/>
              </a:ext>
            </a:extLst>
          </p:cNvPr>
          <p:cNvSpPr>
            <a:spLocks noGrp="1"/>
          </p:cNvSpPr>
          <p:nvPr>
            <p:ph type="title"/>
          </p:nvPr>
        </p:nvSpPr>
        <p:spPr/>
        <p:txBody>
          <a:bodyPr>
            <a:normAutofit fontScale="90000"/>
          </a:bodyPr>
          <a:lstStyle/>
          <a:p>
            <a:br>
              <a:rPr lang="en-US" dirty="0"/>
            </a:br>
            <a:r>
              <a:rPr lang="en-US" dirty="0"/>
              <a:t>Evaluate a patient with </a:t>
            </a:r>
            <a:r>
              <a:rPr lang="en-US" i="1" dirty="0"/>
              <a:t>Helicobacter pylori </a:t>
            </a:r>
            <a:r>
              <a:rPr lang="en-US" dirty="0"/>
              <a:t>infection following treatment</a:t>
            </a:r>
            <a:br>
              <a:rPr lang="en-US" dirty="0"/>
            </a:br>
            <a:endParaRPr lang="en-US" dirty="0"/>
          </a:p>
        </p:txBody>
      </p:sp>
      <p:sp>
        <p:nvSpPr>
          <p:cNvPr id="3" name="Content Placeholder 2">
            <a:extLst>
              <a:ext uri="{FF2B5EF4-FFF2-40B4-BE49-F238E27FC236}">
                <a16:creationId xmlns:a16="http://schemas.microsoft.com/office/drawing/2014/main" id="{ED79513A-1454-49BD-999C-105A685DDECA}"/>
              </a:ext>
            </a:extLst>
          </p:cNvPr>
          <p:cNvSpPr>
            <a:spLocks noGrp="1"/>
          </p:cNvSpPr>
          <p:nvPr>
            <p:ph idx="1"/>
          </p:nvPr>
        </p:nvSpPr>
        <p:spPr/>
        <p:txBody>
          <a:bodyPr/>
          <a:lstStyle/>
          <a:p>
            <a:pPr lvl="0"/>
            <a:r>
              <a:rPr lang="en-US" sz="2400" dirty="0"/>
              <a:t>Eradication testing for </a:t>
            </a:r>
            <a:r>
              <a:rPr lang="en-US" sz="2400" i="1" dirty="0"/>
              <a:t>Helicobacter pylori</a:t>
            </a:r>
            <a:r>
              <a:rPr lang="en-US" sz="2400" dirty="0"/>
              <a:t> infection should be performed at least 4 weeks after treatment completion with a </a:t>
            </a:r>
            <a:r>
              <a:rPr lang="en-US" sz="2400" baseline="30000" dirty="0"/>
              <a:t>13</a:t>
            </a:r>
            <a:r>
              <a:rPr lang="en-US" sz="2400" dirty="0"/>
              <a:t>C-urea breath test, fecal antigen test, or gastric biopsy during an indicated upper endoscopy</a:t>
            </a:r>
          </a:p>
          <a:p>
            <a:pPr lvl="0"/>
            <a:r>
              <a:rPr lang="en-US" sz="2400" dirty="0"/>
              <a:t>Patients undergoing </a:t>
            </a:r>
            <a:r>
              <a:rPr lang="en-US" sz="2400" i="1" dirty="0"/>
              <a:t>H. pylori</a:t>
            </a:r>
            <a:r>
              <a:rPr lang="en-US" sz="2400" dirty="0"/>
              <a:t> eradication testing who are taking a proton pump inhibitor should discontinue use before </a:t>
            </a:r>
            <a:r>
              <a:rPr lang="en-US" sz="2400" baseline="30000" dirty="0"/>
              <a:t>13</a:t>
            </a:r>
            <a:r>
              <a:rPr lang="en-US" sz="2400" dirty="0"/>
              <a:t>C-urea breath testing for 2 weeks before testing</a:t>
            </a:r>
          </a:p>
          <a:p>
            <a:endParaRPr lang="en-US" dirty="0"/>
          </a:p>
        </p:txBody>
      </p:sp>
    </p:spTree>
    <p:extLst>
      <p:ext uri="{BB962C8B-B14F-4D97-AF65-F5344CB8AC3E}">
        <p14:creationId xmlns:p14="http://schemas.microsoft.com/office/powerpoint/2010/main" val="3614490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D9C7-E0DB-D8BE-26CC-4C928088A0E6}"/>
              </a:ext>
            </a:extLst>
          </p:cNvPr>
          <p:cNvSpPr>
            <a:spLocks noGrp="1"/>
          </p:cNvSpPr>
          <p:nvPr>
            <p:ph type="title"/>
          </p:nvPr>
        </p:nvSpPr>
        <p:spPr/>
        <p:txBody>
          <a:bodyPr/>
          <a:lstStyle/>
          <a:p>
            <a:r>
              <a:rPr lang="en-US" dirty="0"/>
              <a:t>Q7</a:t>
            </a:r>
          </a:p>
        </p:txBody>
      </p:sp>
      <p:sp>
        <p:nvSpPr>
          <p:cNvPr id="3" name="Content Placeholder 2">
            <a:extLst>
              <a:ext uri="{FF2B5EF4-FFF2-40B4-BE49-F238E27FC236}">
                <a16:creationId xmlns:a16="http://schemas.microsoft.com/office/drawing/2014/main" id="{F4558B13-5CB0-9261-540D-D60F7B05A495}"/>
              </a:ext>
            </a:extLst>
          </p:cNvPr>
          <p:cNvSpPr>
            <a:spLocks noGrp="1"/>
          </p:cNvSpPr>
          <p:nvPr>
            <p:ph idx="1"/>
          </p:nvPr>
        </p:nvSpPr>
        <p:spPr/>
        <p:txBody>
          <a:bodyPr>
            <a:normAutofit fontScale="92500"/>
          </a:bodyPr>
          <a:lstStyle/>
          <a:p>
            <a:r>
              <a:rPr lang="en-US" sz="2600" dirty="0"/>
              <a:t>A 65-year-old man is evaluated after a </a:t>
            </a:r>
            <a:r>
              <a:rPr lang="en-US" sz="2600" dirty="0">
                <a:solidFill>
                  <a:srgbClr val="C00000"/>
                </a:solidFill>
              </a:rPr>
              <a:t>positive stool antigen test for </a:t>
            </a:r>
            <a:r>
              <a:rPr lang="en-US" sz="2600" i="1" dirty="0">
                <a:solidFill>
                  <a:srgbClr val="C00000"/>
                </a:solidFill>
              </a:rPr>
              <a:t>Helicobacter pylori</a:t>
            </a:r>
            <a:r>
              <a:rPr lang="en-US" sz="2600" dirty="0">
                <a:solidFill>
                  <a:srgbClr val="C00000"/>
                </a:solidFill>
              </a:rPr>
              <a:t> infection obtained to confirm eradication </a:t>
            </a:r>
            <a:r>
              <a:rPr lang="en-US" sz="2600" dirty="0"/>
              <a:t>after therapy. </a:t>
            </a:r>
            <a:r>
              <a:rPr lang="en-US" sz="2600" i="1" dirty="0"/>
              <a:t>H. pylori</a:t>
            </a:r>
            <a:r>
              <a:rPr lang="en-US" sz="2600" dirty="0"/>
              <a:t> gastritis was diagnosed in the setting of a duodenal ulcer. Four weeks ago, he completed a </a:t>
            </a:r>
            <a:r>
              <a:rPr lang="en-US" sz="2600" dirty="0">
                <a:solidFill>
                  <a:srgbClr val="C00000"/>
                </a:solidFill>
              </a:rPr>
              <a:t>14-day course of eradication therapy with optimized bismuth quadruple therapy</a:t>
            </a:r>
            <a:r>
              <a:rPr lang="en-US" sz="2600" dirty="0"/>
              <a:t>. He reports taking all medications as prescribed during treatment and reports no upper gastrointestinal symptoms or melena. He has no known drug allergies.</a:t>
            </a:r>
          </a:p>
          <a:p>
            <a:r>
              <a:rPr lang="en-US" sz="2600" dirty="0"/>
              <a:t>Which of the following is the most appropriate 14-day treatment regimen?</a:t>
            </a:r>
          </a:p>
          <a:p>
            <a:pPr lvl="1"/>
            <a:r>
              <a:rPr lang="en-US" sz="2200" dirty="0"/>
              <a:t>A. Amoxicillin, metronidazole, and omeprazole</a:t>
            </a:r>
          </a:p>
          <a:p>
            <a:pPr lvl="1"/>
            <a:r>
              <a:rPr lang="en-US" sz="2200" dirty="0"/>
              <a:t>B. Amoxicillin, levofloxacin, and omeprazole</a:t>
            </a:r>
          </a:p>
          <a:p>
            <a:pPr lvl="1"/>
            <a:r>
              <a:rPr lang="en-US" sz="2200" dirty="0"/>
              <a:t>C. Bismuth, metronidazole, omeprazole, and tetracycline</a:t>
            </a:r>
          </a:p>
          <a:p>
            <a:pPr lvl="1"/>
            <a:r>
              <a:rPr lang="en-US" sz="2200" dirty="0"/>
              <a:t>D. Amoxicillin, rifabutin, and omeprazole</a:t>
            </a:r>
          </a:p>
          <a:p>
            <a:endParaRPr lang="en-US" dirty="0"/>
          </a:p>
        </p:txBody>
      </p:sp>
    </p:spTree>
    <p:extLst>
      <p:ext uri="{BB962C8B-B14F-4D97-AF65-F5344CB8AC3E}">
        <p14:creationId xmlns:p14="http://schemas.microsoft.com/office/powerpoint/2010/main" val="388848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B56A1-CB32-154B-0536-FB7D0714A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92248-0DDC-3737-2FAC-C298D1B4CE4E}"/>
              </a:ext>
            </a:extLst>
          </p:cNvPr>
          <p:cNvSpPr>
            <a:spLocks noGrp="1"/>
          </p:cNvSpPr>
          <p:nvPr>
            <p:ph type="title"/>
          </p:nvPr>
        </p:nvSpPr>
        <p:spPr/>
        <p:txBody>
          <a:bodyPr/>
          <a:lstStyle/>
          <a:p>
            <a:r>
              <a:rPr lang="en-US" dirty="0"/>
              <a:t>Q7</a:t>
            </a:r>
          </a:p>
        </p:txBody>
      </p:sp>
      <p:sp>
        <p:nvSpPr>
          <p:cNvPr id="3" name="Content Placeholder 2">
            <a:extLst>
              <a:ext uri="{FF2B5EF4-FFF2-40B4-BE49-F238E27FC236}">
                <a16:creationId xmlns:a16="http://schemas.microsoft.com/office/drawing/2014/main" id="{276488EE-05F1-587D-E8A0-FA19EAE042C9}"/>
              </a:ext>
            </a:extLst>
          </p:cNvPr>
          <p:cNvSpPr>
            <a:spLocks noGrp="1"/>
          </p:cNvSpPr>
          <p:nvPr>
            <p:ph idx="1"/>
          </p:nvPr>
        </p:nvSpPr>
        <p:spPr/>
        <p:txBody>
          <a:bodyPr>
            <a:normAutofit fontScale="92500"/>
          </a:bodyPr>
          <a:lstStyle/>
          <a:p>
            <a:r>
              <a:rPr lang="en-US" sz="2600" dirty="0"/>
              <a:t>A 65-year-old man is evaluated after a positive stool antigen test for </a:t>
            </a:r>
            <a:r>
              <a:rPr lang="en-US" sz="2600" i="1" dirty="0"/>
              <a:t>Helicobacter pylori</a:t>
            </a:r>
            <a:r>
              <a:rPr lang="en-US" sz="2600" dirty="0"/>
              <a:t> infection obtained to confirm eradication after therapy. </a:t>
            </a:r>
            <a:r>
              <a:rPr lang="en-US" sz="2600" i="1" dirty="0"/>
              <a:t>H. pylori</a:t>
            </a:r>
            <a:r>
              <a:rPr lang="en-US" sz="2600" dirty="0"/>
              <a:t> gastritis was diagnosed in the setting of a duodenal ulcer. Four weeks ago, he completed a 14-day course of eradication therapy with optimized bismuth quadruple therapy. He reports taking all medications as prescribed during treatment and reports no upper gastrointestinal symptoms or melena. He has no known drug allergies.</a:t>
            </a:r>
          </a:p>
          <a:p>
            <a:r>
              <a:rPr lang="en-US" sz="2600" dirty="0"/>
              <a:t>Which of the following is the most appropriate 14-day treatment regimen?</a:t>
            </a:r>
          </a:p>
          <a:p>
            <a:pPr lvl="1"/>
            <a:r>
              <a:rPr lang="en-US" sz="2200" dirty="0"/>
              <a:t>A. Amoxicillin, metronidazole, and omeprazole</a:t>
            </a:r>
          </a:p>
          <a:p>
            <a:pPr lvl="1"/>
            <a:r>
              <a:rPr lang="en-US" sz="2200" dirty="0"/>
              <a:t>B. Amoxicillin, levofloxacin, and omeprazole</a:t>
            </a:r>
          </a:p>
          <a:p>
            <a:pPr lvl="1"/>
            <a:r>
              <a:rPr lang="en-US" sz="2200" dirty="0"/>
              <a:t>C. Bismuth, metronidazole, omeprazole, and tetracycline</a:t>
            </a:r>
          </a:p>
          <a:p>
            <a:pPr lvl="1"/>
            <a:r>
              <a:rPr lang="en-US" sz="2200" b="1" dirty="0">
                <a:solidFill>
                  <a:srgbClr val="00B050"/>
                </a:solidFill>
              </a:rPr>
              <a:t>D. Amoxicillin, rifabutin, and omeprazole</a:t>
            </a:r>
          </a:p>
          <a:p>
            <a:endParaRPr lang="en-US" dirty="0"/>
          </a:p>
        </p:txBody>
      </p:sp>
    </p:spTree>
    <p:extLst>
      <p:ext uri="{BB962C8B-B14F-4D97-AF65-F5344CB8AC3E}">
        <p14:creationId xmlns:p14="http://schemas.microsoft.com/office/powerpoint/2010/main" val="307961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BB112-85D1-CD5E-8D5D-235F142E82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E4C00-C3E0-5804-19A7-1DDABCC1EC23}"/>
              </a:ext>
            </a:extLst>
          </p:cNvPr>
          <p:cNvSpPr>
            <a:spLocks noGrp="1"/>
          </p:cNvSpPr>
          <p:nvPr>
            <p:ph type="title"/>
          </p:nvPr>
        </p:nvSpPr>
        <p:spPr/>
        <p:txBody>
          <a:bodyPr/>
          <a:lstStyle/>
          <a:p>
            <a:r>
              <a:rPr lang="en-US"/>
              <a:t>Q1</a:t>
            </a:r>
            <a:endParaRPr lang="en-US" dirty="0"/>
          </a:p>
        </p:txBody>
      </p:sp>
      <p:sp>
        <p:nvSpPr>
          <p:cNvPr id="3" name="Content Placeholder 2">
            <a:extLst>
              <a:ext uri="{FF2B5EF4-FFF2-40B4-BE49-F238E27FC236}">
                <a16:creationId xmlns:a16="http://schemas.microsoft.com/office/drawing/2014/main" id="{6903583B-789D-A583-F533-DF488E3F3F35}"/>
              </a:ext>
            </a:extLst>
          </p:cNvPr>
          <p:cNvSpPr>
            <a:spLocks noGrp="1"/>
          </p:cNvSpPr>
          <p:nvPr>
            <p:ph idx="1"/>
          </p:nvPr>
        </p:nvSpPr>
        <p:spPr/>
        <p:txBody>
          <a:bodyPr>
            <a:normAutofit fontScale="77500" lnSpcReduction="20000"/>
          </a:bodyPr>
          <a:lstStyle/>
          <a:p>
            <a:r>
              <a:rPr lang="en-US" sz="2000"/>
              <a:t>A 58-year-old woman is hospitalized for dyspnea due to recurrent right-sided pleural effusion. She has autoimmune hepatitis with cirrhosis. Findings on previous thoracenteses during the past 3 months were consistent with hepatic hydrothorax. She has received escalating doses of diuretics for the past year and adhered to a sodium-restricted diet. Medications are furosemide, spironolactone, carvedilol, and azathioprine.</a:t>
            </a:r>
          </a:p>
          <a:p>
            <a:r>
              <a:rPr lang="en-US" sz="2000"/>
              <a:t>On physical examination, blood pressure is 100/65 mm Hg, pulse rate is 60/min, and respiration rate is 20/min. Oxygen saturation is 92% with the patient breathing ambient air. She is alert and oriented. There are no signs of asterixis. She has decreased breath sounds on the right side. Her abdomen is soft and nondistended.</a:t>
            </a:r>
          </a:p>
          <a:p>
            <a:r>
              <a:rPr lang="en-US" sz="2000"/>
              <a:t>Labs: Sodium 130 mEq/L</a:t>
            </a:r>
          </a:p>
          <a:p>
            <a:r>
              <a:rPr lang="en-US" sz="2000"/>
              <a:t>Model for End-Stage Liver Disease (MELD) 3.0 score is 10.</a:t>
            </a:r>
          </a:p>
          <a:p>
            <a:r>
              <a:rPr lang="en-US" sz="2000"/>
              <a:t>Chest radiograph demonstrates a large right-sided pleural effusion.</a:t>
            </a:r>
            <a:r>
              <a:rPr lang="en-US" sz="2000">
                <a:effectLst/>
              </a:rPr>
              <a:t> </a:t>
            </a:r>
            <a:endParaRPr lang="en-US" sz="2000"/>
          </a:p>
          <a:p>
            <a:r>
              <a:rPr lang="en-US" sz="2000"/>
              <a:t>Pleural fluid studies: ANC 100/𝛍L, culture negative</a:t>
            </a:r>
          </a:p>
          <a:p>
            <a:r>
              <a:rPr lang="en-US" sz="2000"/>
              <a:t>Ultrasound shows a nodular liver surface with a round edge and hypoechoic nodules in the liver parenchyma, as well as slight perihepatic ascites. Echocardiogram shows normal cardiac function.</a:t>
            </a:r>
          </a:p>
          <a:p>
            <a:r>
              <a:rPr lang="en-US" sz="2000"/>
              <a:t>Which of the following is the most appropriate next step in management?</a:t>
            </a:r>
          </a:p>
          <a:p>
            <a:pPr lvl="1"/>
            <a:r>
              <a:rPr lang="en-US" sz="1800"/>
              <a:t>A. Fluid restriction</a:t>
            </a:r>
          </a:p>
          <a:p>
            <a:pPr lvl="1"/>
            <a:r>
              <a:rPr lang="en-US" sz="1800"/>
              <a:t>B. Indwelling chest tube</a:t>
            </a:r>
          </a:p>
          <a:p>
            <a:pPr lvl="1"/>
            <a:r>
              <a:rPr lang="en-US" sz="1800"/>
              <a:t>C. Large-volume paracentesis</a:t>
            </a:r>
          </a:p>
          <a:p>
            <a:pPr lvl="1"/>
            <a:r>
              <a:rPr lang="en-US" sz="1800" b="1">
                <a:solidFill>
                  <a:srgbClr val="00B050"/>
                </a:solidFill>
              </a:rPr>
              <a:t>D. Transjugular intrahepatic portosystemic shunt</a:t>
            </a:r>
          </a:p>
          <a:p>
            <a:endParaRPr lang="en-US" dirty="0"/>
          </a:p>
        </p:txBody>
      </p:sp>
    </p:spTree>
    <p:extLst>
      <p:ext uri="{BB962C8B-B14F-4D97-AF65-F5344CB8AC3E}">
        <p14:creationId xmlns:p14="http://schemas.microsoft.com/office/powerpoint/2010/main" val="20193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7" name="Flowchart: Document 2560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778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D30B6-A474-F8F6-239C-7E2E4604069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Initial regimen</a:t>
            </a:r>
          </a:p>
        </p:txBody>
      </p:sp>
      <p:pic>
        <p:nvPicPr>
          <p:cNvPr id="25602" name="Picture 2">
            <a:extLst>
              <a:ext uri="{FF2B5EF4-FFF2-40B4-BE49-F238E27FC236}">
                <a16:creationId xmlns:a16="http://schemas.microsoft.com/office/drawing/2014/main" id="{C40F8A65-4406-04B7-3E12-C2C70B01B2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929961" y="704538"/>
            <a:ext cx="8196061" cy="56962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B761A21-9E39-6139-D87A-5BEBB96E8441}"/>
              </a:ext>
            </a:extLst>
          </p:cNvPr>
          <p:cNvPicPr>
            <a:picLocks noChangeAspect="1"/>
          </p:cNvPicPr>
          <p:nvPr/>
        </p:nvPicPr>
        <p:blipFill>
          <a:blip r:embed="rId4"/>
          <a:stretch>
            <a:fillRect/>
          </a:stretch>
        </p:blipFill>
        <p:spPr>
          <a:xfrm>
            <a:off x="65978" y="3571588"/>
            <a:ext cx="4605775" cy="2123534"/>
          </a:xfrm>
          <a:prstGeom prst="rect">
            <a:avLst/>
          </a:prstGeom>
        </p:spPr>
      </p:pic>
    </p:spTree>
    <p:extLst>
      <p:ext uri="{BB962C8B-B14F-4D97-AF65-F5344CB8AC3E}">
        <p14:creationId xmlns:p14="http://schemas.microsoft.com/office/powerpoint/2010/main" val="3095857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19929C65-DFA8-D812-5A7E-10232CC41D4C}"/>
            </a:ext>
          </a:extLst>
        </p:cNvPr>
        <p:cNvGrpSpPr/>
        <p:nvPr/>
      </p:nvGrpSpPr>
      <p:grpSpPr>
        <a:xfrm>
          <a:off x="0" y="0"/>
          <a:ext cx="0" cy="0"/>
          <a:chOff x="0" y="0"/>
          <a:chExt cx="0" cy="0"/>
        </a:xfrm>
      </p:grpSpPr>
      <p:sp>
        <p:nvSpPr>
          <p:cNvPr id="25607" name="Flowchart: Document 25606">
            <a:extLst>
              <a:ext uri="{FF2B5EF4-FFF2-40B4-BE49-F238E27FC236}">
                <a16:creationId xmlns:a16="http://schemas.microsoft.com/office/drawing/2014/main" id="{AC3ACAA7-C207-9FAA-4BC5-87A5B2A90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778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DB16A-A3CB-F84C-7D84-580773399886}"/>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Salvage therapy</a:t>
            </a:r>
          </a:p>
        </p:txBody>
      </p:sp>
      <p:sp>
        <p:nvSpPr>
          <p:cNvPr id="3" name="Content Placeholder 2">
            <a:extLst>
              <a:ext uri="{FF2B5EF4-FFF2-40B4-BE49-F238E27FC236}">
                <a16:creationId xmlns:a16="http://schemas.microsoft.com/office/drawing/2014/main" id="{2E525FFF-7EEE-236A-46F9-B055030E208F}"/>
              </a:ext>
            </a:extLst>
          </p:cNvPr>
          <p:cNvSpPr>
            <a:spLocks noGrp="1"/>
          </p:cNvSpPr>
          <p:nvPr>
            <p:ph idx="1"/>
          </p:nvPr>
        </p:nvSpPr>
        <p:spPr/>
        <p:txBody>
          <a:bodyPr/>
          <a:lstStyle/>
          <a:p>
            <a:endParaRPr lang="en-US" dirty="0"/>
          </a:p>
        </p:txBody>
      </p:sp>
      <p:pic>
        <p:nvPicPr>
          <p:cNvPr id="4" name="Picture 2">
            <a:extLst>
              <a:ext uri="{FF2B5EF4-FFF2-40B4-BE49-F238E27FC236}">
                <a16:creationId xmlns:a16="http://schemas.microsoft.com/office/drawing/2014/main" id="{5858BCF6-F3C7-3CCA-DBD7-6A67870366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87914" y="1064302"/>
            <a:ext cx="8161515" cy="463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659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46A35-C27B-BAE8-AB36-4E448B435E0B}"/>
              </a:ext>
            </a:extLst>
          </p:cNvPr>
          <p:cNvSpPr>
            <a:spLocks noGrp="1"/>
          </p:cNvSpPr>
          <p:nvPr>
            <p:ph type="title"/>
          </p:nvPr>
        </p:nvSpPr>
        <p:spPr/>
        <p:txBody>
          <a:bodyPr/>
          <a:lstStyle/>
          <a:p>
            <a:r>
              <a:rPr lang="en-US" dirty="0"/>
              <a:t>Salvage therapy</a:t>
            </a:r>
          </a:p>
        </p:txBody>
      </p:sp>
      <p:pic>
        <p:nvPicPr>
          <p:cNvPr id="6" name="Content Placeholder 5">
            <a:extLst>
              <a:ext uri="{FF2B5EF4-FFF2-40B4-BE49-F238E27FC236}">
                <a16:creationId xmlns:a16="http://schemas.microsoft.com/office/drawing/2014/main" id="{3AEB2E62-6C64-39B7-3825-0CC09BBB5ACA}"/>
              </a:ext>
            </a:extLst>
          </p:cNvPr>
          <p:cNvPicPr>
            <a:picLocks noGrp="1" noChangeAspect="1"/>
          </p:cNvPicPr>
          <p:nvPr>
            <p:ph idx="1"/>
          </p:nvPr>
        </p:nvPicPr>
        <p:blipFill>
          <a:blip r:embed="rId3"/>
          <a:stretch>
            <a:fillRect/>
          </a:stretch>
        </p:blipFill>
        <p:spPr>
          <a:xfrm>
            <a:off x="5879448" y="1690688"/>
            <a:ext cx="5690905" cy="2840427"/>
          </a:xfrm>
          <a:prstGeom prst="rect">
            <a:avLst/>
          </a:prstGeom>
        </p:spPr>
      </p:pic>
      <p:pic>
        <p:nvPicPr>
          <p:cNvPr id="5" name="Picture 4">
            <a:extLst>
              <a:ext uri="{FF2B5EF4-FFF2-40B4-BE49-F238E27FC236}">
                <a16:creationId xmlns:a16="http://schemas.microsoft.com/office/drawing/2014/main" id="{75E04D00-52D9-1F6D-451B-517F7A1B4148}"/>
              </a:ext>
            </a:extLst>
          </p:cNvPr>
          <p:cNvPicPr>
            <a:picLocks noChangeAspect="1"/>
          </p:cNvPicPr>
          <p:nvPr/>
        </p:nvPicPr>
        <p:blipFill>
          <a:blip r:embed="rId4"/>
          <a:stretch>
            <a:fillRect/>
          </a:stretch>
        </p:blipFill>
        <p:spPr>
          <a:xfrm>
            <a:off x="251275" y="1690688"/>
            <a:ext cx="5844725" cy="2840427"/>
          </a:xfrm>
          <a:prstGeom prst="rect">
            <a:avLst/>
          </a:prstGeom>
        </p:spPr>
      </p:pic>
    </p:spTree>
    <p:extLst>
      <p:ext uri="{BB962C8B-B14F-4D97-AF65-F5344CB8AC3E}">
        <p14:creationId xmlns:p14="http://schemas.microsoft.com/office/powerpoint/2010/main" val="2684903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A7DA-7287-0210-0069-C33D5A4A3D47}"/>
              </a:ext>
            </a:extLst>
          </p:cNvPr>
          <p:cNvSpPr>
            <a:spLocks noGrp="1"/>
          </p:cNvSpPr>
          <p:nvPr>
            <p:ph type="title"/>
          </p:nvPr>
        </p:nvSpPr>
        <p:spPr>
          <a:xfrm>
            <a:off x="838200" y="169569"/>
            <a:ext cx="10515600" cy="1521120"/>
          </a:xfrm>
        </p:spPr>
        <p:txBody>
          <a:bodyPr/>
          <a:lstStyle/>
          <a:p>
            <a:r>
              <a:rPr lang="en-US" dirty="0"/>
              <a:t>Indications for testing</a:t>
            </a:r>
          </a:p>
        </p:txBody>
      </p:sp>
      <p:sp>
        <p:nvSpPr>
          <p:cNvPr id="3" name="Content Placeholder 2">
            <a:extLst>
              <a:ext uri="{FF2B5EF4-FFF2-40B4-BE49-F238E27FC236}">
                <a16:creationId xmlns:a16="http://schemas.microsoft.com/office/drawing/2014/main" id="{769D8C19-A868-893D-44EF-E9C792733C90}"/>
              </a:ext>
            </a:extLst>
          </p:cNvPr>
          <p:cNvSpPr>
            <a:spLocks noGrp="1"/>
          </p:cNvSpPr>
          <p:nvPr>
            <p:ph idx="1"/>
          </p:nvPr>
        </p:nvSpPr>
        <p:spPr/>
        <p:txBody>
          <a:bodyPr/>
          <a:lstStyle/>
          <a:p>
            <a:endParaRPr lang="en-US"/>
          </a:p>
        </p:txBody>
      </p:sp>
      <p:pic>
        <p:nvPicPr>
          <p:cNvPr id="23554" name="Picture 2">
            <a:extLst>
              <a:ext uri="{FF2B5EF4-FFF2-40B4-BE49-F238E27FC236}">
                <a16:creationId xmlns:a16="http://schemas.microsoft.com/office/drawing/2014/main" id="{4231508A-EF85-5751-48E4-3BFA4BBCD7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10"/>
          <a:stretch>
            <a:fillRect/>
          </a:stretch>
        </p:blipFill>
        <p:spPr bwMode="auto">
          <a:xfrm>
            <a:off x="1446757" y="1349115"/>
            <a:ext cx="9298486" cy="533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60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0FD1-F329-AAB9-2314-F1ECBABDB7B3}"/>
              </a:ext>
            </a:extLst>
          </p:cNvPr>
          <p:cNvSpPr>
            <a:spLocks noGrp="1"/>
          </p:cNvSpPr>
          <p:nvPr>
            <p:ph type="title"/>
          </p:nvPr>
        </p:nvSpPr>
        <p:spPr/>
        <p:txBody>
          <a:bodyPr/>
          <a:lstStyle/>
          <a:p>
            <a:r>
              <a:rPr lang="en-US" dirty="0"/>
              <a:t>Q8</a:t>
            </a:r>
          </a:p>
        </p:txBody>
      </p:sp>
      <p:sp>
        <p:nvSpPr>
          <p:cNvPr id="3" name="Content Placeholder 2">
            <a:extLst>
              <a:ext uri="{FF2B5EF4-FFF2-40B4-BE49-F238E27FC236}">
                <a16:creationId xmlns:a16="http://schemas.microsoft.com/office/drawing/2014/main" id="{EF6A931C-5B99-499E-E23A-5A1049CAA494}"/>
              </a:ext>
            </a:extLst>
          </p:cNvPr>
          <p:cNvSpPr>
            <a:spLocks noGrp="1"/>
          </p:cNvSpPr>
          <p:nvPr>
            <p:ph idx="1"/>
          </p:nvPr>
        </p:nvSpPr>
        <p:spPr/>
        <p:txBody>
          <a:bodyPr>
            <a:normAutofit fontScale="92500" lnSpcReduction="10000"/>
          </a:bodyPr>
          <a:lstStyle/>
          <a:p>
            <a:r>
              <a:rPr lang="en-US" sz="2200" dirty="0"/>
              <a:t>A 75-year-old man is evaluated for a </a:t>
            </a:r>
            <a:r>
              <a:rPr lang="en-US" sz="2200" dirty="0">
                <a:solidFill>
                  <a:srgbClr val="C00000"/>
                </a:solidFill>
              </a:rPr>
              <a:t>3-year history of difficulty swallowing large pills</a:t>
            </a:r>
            <a:r>
              <a:rPr lang="en-US" sz="2200" dirty="0"/>
              <a:t>. He also has developed an intermittent sensation of </a:t>
            </a:r>
            <a:r>
              <a:rPr lang="en-US" sz="2200" dirty="0">
                <a:solidFill>
                  <a:srgbClr val="C00000"/>
                </a:solidFill>
              </a:rPr>
              <a:t>food being caught in his throat and coughing while eating</a:t>
            </a:r>
            <a:r>
              <a:rPr lang="en-US" sz="2200" dirty="0"/>
              <a:t>. His wife reports that he continually clears his throat. He has not lost weight. He has gastroesophageal reflux disease that is well controlled with omeprazole. He also takes a multivitamin.</a:t>
            </a:r>
          </a:p>
          <a:p>
            <a:r>
              <a:rPr lang="en-US" sz="2200" dirty="0"/>
              <a:t>On physical examination, vital signs and other findings are normal.</a:t>
            </a:r>
          </a:p>
          <a:p>
            <a:r>
              <a:rPr lang="en-US" sz="2200" dirty="0"/>
              <a:t>Laboratory studies show a normal complete blood count and comprehensive metabolic panel.</a:t>
            </a:r>
          </a:p>
          <a:p>
            <a:r>
              <a:rPr lang="en-US" sz="2200" dirty="0"/>
              <a:t>Findings on upper endoscopy performed 2 years ago were unremarkable.</a:t>
            </a:r>
          </a:p>
          <a:p>
            <a:r>
              <a:rPr lang="en-US" sz="2200" dirty="0"/>
              <a:t>Which of the following is the most appropriate diagnostic test to perform next?</a:t>
            </a:r>
          </a:p>
          <a:p>
            <a:pPr lvl="1"/>
            <a:r>
              <a:rPr lang="en-US" sz="1900" dirty="0"/>
              <a:t>A. CT of the neck</a:t>
            </a:r>
          </a:p>
          <a:p>
            <a:pPr lvl="1"/>
            <a:r>
              <a:rPr lang="en-US" sz="1900" dirty="0"/>
              <a:t>B. Esophageal manometry</a:t>
            </a:r>
          </a:p>
          <a:p>
            <a:pPr lvl="1"/>
            <a:r>
              <a:rPr lang="en-US" sz="1900" dirty="0"/>
              <a:t>C. Upper endoscopy</a:t>
            </a:r>
          </a:p>
          <a:p>
            <a:pPr lvl="1"/>
            <a:r>
              <a:rPr lang="en-US" sz="1900" dirty="0"/>
              <a:t>D. Video fluoroscopy</a:t>
            </a:r>
          </a:p>
          <a:p>
            <a:pPr lvl="1"/>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88004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3FA19-4867-673D-7058-2B744682B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5F0A8-EFA1-0ECC-0BBF-24788F35A6A6}"/>
              </a:ext>
            </a:extLst>
          </p:cNvPr>
          <p:cNvSpPr>
            <a:spLocks noGrp="1"/>
          </p:cNvSpPr>
          <p:nvPr>
            <p:ph type="title"/>
          </p:nvPr>
        </p:nvSpPr>
        <p:spPr/>
        <p:txBody>
          <a:bodyPr/>
          <a:lstStyle/>
          <a:p>
            <a:r>
              <a:rPr lang="en-US" dirty="0"/>
              <a:t>Q8</a:t>
            </a:r>
          </a:p>
        </p:txBody>
      </p:sp>
      <p:sp>
        <p:nvSpPr>
          <p:cNvPr id="3" name="Content Placeholder 2">
            <a:extLst>
              <a:ext uri="{FF2B5EF4-FFF2-40B4-BE49-F238E27FC236}">
                <a16:creationId xmlns:a16="http://schemas.microsoft.com/office/drawing/2014/main" id="{3FE43E30-4054-DF8F-FFF3-D946B89BA196}"/>
              </a:ext>
            </a:extLst>
          </p:cNvPr>
          <p:cNvSpPr>
            <a:spLocks noGrp="1"/>
          </p:cNvSpPr>
          <p:nvPr>
            <p:ph idx="1"/>
          </p:nvPr>
        </p:nvSpPr>
        <p:spPr/>
        <p:txBody>
          <a:bodyPr>
            <a:normAutofit fontScale="92500" lnSpcReduction="10000"/>
          </a:bodyPr>
          <a:lstStyle/>
          <a:p>
            <a:r>
              <a:rPr lang="en-US" sz="2200" dirty="0"/>
              <a:t>A 75-year-old man is evaluated for a 3-year history of difficulty swallowing large pills. He also has developed an intermittent sensation of food being caught in his throat and coughing while eating. His wife reports that he continually clears his throat. He has not lost weight. He has gastroesophageal reflux disease that is well controlled with omeprazole. He also takes a multivitamin.</a:t>
            </a:r>
          </a:p>
          <a:p>
            <a:r>
              <a:rPr lang="en-US" sz="2200" dirty="0"/>
              <a:t>On physical examination, vital signs and other findings are normal.</a:t>
            </a:r>
          </a:p>
          <a:p>
            <a:r>
              <a:rPr lang="en-US" sz="2200" dirty="0"/>
              <a:t>Laboratory studies show a normal complete blood count and comprehensive metabolic panel.</a:t>
            </a:r>
          </a:p>
          <a:p>
            <a:r>
              <a:rPr lang="en-US" sz="2200" dirty="0"/>
              <a:t>Findings on upper endoscopy performed 2 years ago were unremarkable.</a:t>
            </a:r>
          </a:p>
          <a:p>
            <a:r>
              <a:rPr lang="en-US" sz="2200" dirty="0"/>
              <a:t>Which of the following is the most appropriate diagnostic test to perform next?</a:t>
            </a:r>
          </a:p>
          <a:p>
            <a:pPr lvl="1"/>
            <a:r>
              <a:rPr lang="en-US" sz="1900" dirty="0"/>
              <a:t>A. CT of the neck</a:t>
            </a:r>
          </a:p>
          <a:p>
            <a:pPr lvl="1"/>
            <a:r>
              <a:rPr lang="en-US" sz="1900" dirty="0"/>
              <a:t>B. Esophageal manometry</a:t>
            </a:r>
          </a:p>
          <a:p>
            <a:pPr lvl="1"/>
            <a:r>
              <a:rPr lang="en-US" sz="1900" dirty="0"/>
              <a:t>C. Upper endoscopy</a:t>
            </a:r>
          </a:p>
          <a:p>
            <a:pPr lvl="1"/>
            <a:r>
              <a:rPr lang="en-US" sz="1900" b="1" dirty="0">
                <a:solidFill>
                  <a:srgbClr val="00B050"/>
                </a:solidFill>
              </a:rPr>
              <a:t>D. Video fluoroscopy</a:t>
            </a:r>
          </a:p>
          <a:p>
            <a:pPr lvl="1"/>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95805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BC7C-EDE7-93D3-31B2-1E1D59CC4E2D}"/>
              </a:ext>
            </a:extLst>
          </p:cNvPr>
          <p:cNvSpPr>
            <a:spLocks noGrp="1"/>
          </p:cNvSpPr>
          <p:nvPr>
            <p:ph type="title"/>
          </p:nvPr>
        </p:nvSpPr>
        <p:spPr/>
        <p:txBody>
          <a:bodyPr/>
          <a:lstStyle/>
          <a:p>
            <a:r>
              <a:rPr lang="en-US" dirty="0"/>
              <a:t>Diagnose oropharyngeal dysphagia</a:t>
            </a:r>
          </a:p>
        </p:txBody>
      </p:sp>
      <p:sp>
        <p:nvSpPr>
          <p:cNvPr id="4" name="Content Placeholder 3">
            <a:extLst>
              <a:ext uri="{FF2B5EF4-FFF2-40B4-BE49-F238E27FC236}">
                <a16:creationId xmlns:a16="http://schemas.microsoft.com/office/drawing/2014/main" id="{429D2206-4B43-A947-628A-26DD07242F69}"/>
              </a:ext>
            </a:extLst>
          </p:cNvPr>
          <p:cNvSpPr>
            <a:spLocks noGrp="1"/>
          </p:cNvSpPr>
          <p:nvPr>
            <p:ph sz="half" idx="1"/>
          </p:nvPr>
        </p:nvSpPr>
        <p:spPr/>
        <p:txBody>
          <a:bodyPr/>
          <a:lstStyle/>
          <a:p>
            <a:r>
              <a:rPr lang="en-US" dirty="0"/>
              <a:t>Oropharyngeal dysphagia</a:t>
            </a:r>
          </a:p>
          <a:p>
            <a:pPr lvl="1"/>
            <a:r>
              <a:rPr lang="en-US" dirty="0"/>
              <a:t>Nasal voice</a:t>
            </a:r>
          </a:p>
          <a:p>
            <a:pPr lvl="1"/>
            <a:r>
              <a:rPr lang="en-US" dirty="0"/>
              <a:t>Nasal regurgitation</a:t>
            </a:r>
          </a:p>
          <a:p>
            <a:pPr lvl="1"/>
            <a:r>
              <a:rPr lang="en-US" dirty="0"/>
              <a:t>Coughing, choking</a:t>
            </a:r>
          </a:p>
          <a:p>
            <a:pPr lvl="1"/>
            <a:r>
              <a:rPr lang="en-US" dirty="0"/>
              <a:t>“food is going into the wrong pipe”</a:t>
            </a:r>
          </a:p>
        </p:txBody>
      </p:sp>
      <p:sp>
        <p:nvSpPr>
          <p:cNvPr id="5" name="Content Placeholder 4">
            <a:extLst>
              <a:ext uri="{FF2B5EF4-FFF2-40B4-BE49-F238E27FC236}">
                <a16:creationId xmlns:a16="http://schemas.microsoft.com/office/drawing/2014/main" id="{E048C8E2-1A88-48F9-F45D-24FCCC2B6A72}"/>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E02FAA75-D741-E958-7CD3-4A6AD9E12572}"/>
              </a:ext>
            </a:extLst>
          </p:cNvPr>
          <p:cNvPicPr>
            <a:picLocks noChangeAspect="1"/>
          </p:cNvPicPr>
          <p:nvPr/>
        </p:nvPicPr>
        <p:blipFill>
          <a:blip r:embed="rId3"/>
          <a:stretch>
            <a:fillRect/>
          </a:stretch>
        </p:blipFill>
        <p:spPr>
          <a:xfrm>
            <a:off x="5968584" y="1313126"/>
            <a:ext cx="5653985" cy="5376335"/>
          </a:xfrm>
          <a:prstGeom prst="rect">
            <a:avLst/>
          </a:prstGeom>
        </p:spPr>
      </p:pic>
    </p:spTree>
    <p:extLst>
      <p:ext uri="{BB962C8B-B14F-4D97-AF65-F5344CB8AC3E}">
        <p14:creationId xmlns:p14="http://schemas.microsoft.com/office/powerpoint/2010/main" val="167154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2148A-2D47-430C-4ACB-A1E9AB80B0EA}"/>
              </a:ext>
            </a:extLst>
          </p:cNvPr>
          <p:cNvSpPr>
            <a:spLocks noGrp="1"/>
          </p:cNvSpPr>
          <p:nvPr>
            <p:ph type="title"/>
          </p:nvPr>
        </p:nvSpPr>
        <p:spPr/>
        <p:txBody>
          <a:bodyPr/>
          <a:lstStyle/>
          <a:p>
            <a:r>
              <a:rPr lang="en-US" dirty="0"/>
              <a:t>Q9</a:t>
            </a:r>
          </a:p>
        </p:txBody>
      </p:sp>
      <p:sp>
        <p:nvSpPr>
          <p:cNvPr id="6" name="Content Placeholder 5">
            <a:extLst>
              <a:ext uri="{FF2B5EF4-FFF2-40B4-BE49-F238E27FC236}">
                <a16:creationId xmlns:a16="http://schemas.microsoft.com/office/drawing/2014/main" id="{EF59081B-41CA-6795-1E5A-C87E51F224A7}"/>
              </a:ext>
            </a:extLst>
          </p:cNvPr>
          <p:cNvSpPr>
            <a:spLocks noGrp="1"/>
          </p:cNvSpPr>
          <p:nvPr>
            <p:ph idx="1"/>
          </p:nvPr>
        </p:nvSpPr>
        <p:spPr/>
        <p:txBody>
          <a:bodyPr>
            <a:normAutofit fontScale="92500" lnSpcReduction="10000"/>
          </a:bodyPr>
          <a:lstStyle/>
          <a:p>
            <a:r>
              <a:rPr lang="en-US" sz="2400" dirty="0"/>
              <a:t>A 66-year-old patient is evaluated for a </a:t>
            </a:r>
            <a:r>
              <a:rPr lang="en-US" sz="2400" dirty="0">
                <a:solidFill>
                  <a:srgbClr val="C00000"/>
                </a:solidFill>
              </a:rPr>
              <a:t>5-month history of progressive dysphagia to solids</a:t>
            </a:r>
            <a:r>
              <a:rPr lang="en-US" sz="2400" dirty="0"/>
              <a:t> without odynophagia and occasional chest discomfort with swallowing. They </a:t>
            </a:r>
            <a:r>
              <a:rPr lang="en-US" sz="2400" dirty="0">
                <a:solidFill>
                  <a:srgbClr val="C00000"/>
                </a:solidFill>
              </a:rPr>
              <a:t>regurgitate undigested food after large meals </a:t>
            </a:r>
            <a:r>
              <a:rPr lang="en-US" sz="2400" dirty="0"/>
              <a:t>once per week but </a:t>
            </a:r>
            <a:r>
              <a:rPr lang="en-US" sz="2400" dirty="0">
                <a:solidFill>
                  <a:srgbClr val="C00000"/>
                </a:solidFill>
              </a:rPr>
              <a:t>do not have symptoms with liquids</a:t>
            </a:r>
            <a:r>
              <a:rPr lang="en-US" sz="2400" dirty="0"/>
              <a:t>. They have not lost weight, consume two to three alcoholic beverages per week, and do not smoke. There is no family history of gastrointestinal malignancy.</a:t>
            </a:r>
          </a:p>
          <a:p>
            <a:r>
              <a:rPr lang="en-US" sz="2400" dirty="0"/>
              <a:t>On physical examination, vital signs and other findings are normal.</a:t>
            </a:r>
          </a:p>
          <a:p>
            <a:r>
              <a:rPr lang="en-US" sz="2400" dirty="0"/>
              <a:t>Laboratory studies show a normal hemoglobin level.</a:t>
            </a:r>
          </a:p>
          <a:p>
            <a:r>
              <a:rPr lang="en-US" sz="2400" dirty="0"/>
              <a:t>Which of the following is the most appropriate management?</a:t>
            </a:r>
          </a:p>
          <a:p>
            <a:pPr lvl="1"/>
            <a:r>
              <a:rPr lang="en-US" sz="1900" dirty="0"/>
              <a:t>A. Ambulatory pH monitoring</a:t>
            </a:r>
          </a:p>
          <a:p>
            <a:pPr lvl="1"/>
            <a:r>
              <a:rPr lang="en-US" sz="1900" dirty="0"/>
              <a:t>B. Esophageal manometry</a:t>
            </a:r>
          </a:p>
          <a:p>
            <a:pPr lvl="1"/>
            <a:r>
              <a:rPr lang="en-US" sz="1900" dirty="0"/>
              <a:t>C. Proton pump inhibitor</a:t>
            </a:r>
          </a:p>
          <a:p>
            <a:pPr lvl="1"/>
            <a:r>
              <a:rPr lang="en-US" sz="1900" dirty="0"/>
              <a:t>D. Upper endoscopy</a:t>
            </a:r>
          </a:p>
          <a:p>
            <a:pPr lvl="1"/>
            <a:endParaRPr lang="en-US" dirty="0"/>
          </a:p>
          <a:p>
            <a:endParaRPr lang="en-US" dirty="0"/>
          </a:p>
        </p:txBody>
      </p:sp>
    </p:spTree>
    <p:extLst>
      <p:ext uri="{BB962C8B-B14F-4D97-AF65-F5344CB8AC3E}">
        <p14:creationId xmlns:p14="http://schemas.microsoft.com/office/powerpoint/2010/main" val="2004645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0CF0-31E9-3071-130E-487433EF66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AC87EB-EC3D-A35A-1BF1-DC8B70391E08}"/>
              </a:ext>
            </a:extLst>
          </p:cNvPr>
          <p:cNvSpPr>
            <a:spLocks noGrp="1"/>
          </p:cNvSpPr>
          <p:nvPr>
            <p:ph type="title"/>
          </p:nvPr>
        </p:nvSpPr>
        <p:spPr/>
        <p:txBody>
          <a:bodyPr/>
          <a:lstStyle/>
          <a:p>
            <a:r>
              <a:rPr lang="en-US" dirty="0"/>
              <a:t>Q9</a:t>
            </a:r>
          </a:p>
        </p:txBody>
      </p:sp>
      <p:sp>
        <p:nvSpPr>
          <p:cNvPr id="6" name="Content Placeholder 5">
            <a:extLst>
              <a:ext uri="{FF2B5EF4-FFF2-40B4-BE49-F238E27FC236}">
                <a16:creationId xmlns:a16="http://schemas.microsoft.com/office/drawing/2014/main" id="{572E8839-D477-FF8D-172C-01C3BE371028}"/>
              </a:ext>
            </a:extLst>
          </p:cNvPr>
          <p:cNvSpPr>
            <a:spLocks noGrp="1"/>
          </p:cNvSpPr>
          <p:nvPr>
            <p:ph idx="1"/>
          </p:nvPr>
        </p:nvSpPr>
        <p:spPr/>
        <p:txBody>
          <a:bodyPr>
            <a:normAutofit fontScale="92500" lnSpcReduction="10000"/>
          </a:bodyPr>
          <a:lstStyle/>
          <a:p>
            <a:r>
              <a:rPr lang="en-US" sz="2400" dirty="0"/>
              <a:t>A 66-year-old patient is evaluated for a 5-month history of progressive dysphagia to solids without odynophagia and occasional chest discomfort with swallowing. They regurgitate undigested food after large meals once per week but do not have symptoms with liquids. They have not lost weight, consume two to three alcoholic beverages per week, and do not smoke. There is no family history of gastrointestinal malignancy.</a:t>
            </a:r>
          </a:p>
          <a:p>
            <a:r>
              <a:rPr lang="en-US" sz="2400" dirty="0"/>
              <a:t>On physical examination, vital signs and other findings are normal.</a:t>
            </a:r>
          </a:p>
          <a:p>
            <a:r>
              <a:rPr lang="en-US" sz="2400" dirty="0"/>
              <a:t>Laboratory studies show a normal hemoglobin level.</a:t>
            </a:r>
          </a:p>
          <a:p>
            <a:r>
              <a:rPr lang="en-US" sz="2400" dirty="0"/>
              <a:t>Which of the following is the most appropriate management?</a:t>
            </a:r>
          </a:p>
          <a:p>
            <a:pPr lvl="1"/>
            <a:r>
              <a:rPr lang="en-US" sz="1900" dirty="0"/>
              <a:t>A. Ambulatory pH monitoring</a:t>
            </a:r>
          </a:p>
          <a:p>
            <a:pPr lvl="1"/>
            <a:r>
              <a:rPr lang="en-US" sz="1900" dirty="0"/>
              <a:t>B. Esophageal manometry</a:t>
            </a:r>
          </a:p>
          <a:p>
            <a:pPr lvl="1"/>
            <a:r>
              <a:rPr lang="en-US" sz="1900" dirty="0"/>
              <a:t>C. Proton pump inhibitor</a:t>
            </a:r>
          </a:p>
          <a:p>
            <a:pPr lvl="1"/>
            <a:r>
              <a:rPr lang="en-US" sz="1900" b="1" dirty="0">
                <a:solidFill>
                  <a:srgbClr val="00B050"/>
                </a:solidFill>
              </a:rPr>
              <a:t>D. Upper endoscopy</a:t>
            </a:r>
          </a:p>
          <a:p>
            <a:pPr lvl="1"/>
            <a:endParaRPr lang="en-US" dirty="0"/>
          </a:p>
          <a:p>
            <a:endParaRPr lang="en-US" dirty="0"/>
          </a:p>
        </p:txBody>
      </p:sp>
    </p:spTree>
    <p:extLst>
      <p:ext uri="{BB962C8B-B14F-4D97-AF65-F5344CB8AC3E}">
        <p14:creationId xmlns:p14="http://schemas.microsoft.com/office/powerpoint/2010/main" val="3652921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1267-417C-12F5-D29A-4010C4182F55}"/>
              </a:ext>
            </a:extLst>
          </p:cNvPr>
          <p:cNvSpPr>
            <a:spLocks noGrp="1"/>
          </p:cNvSpPr>
          <p:nvPr>
            <p:ph type="title"/>
          </p:nvPr>
        </p:nvSpPr>
        <p:spPr/>
        <p:txBody>
          <a:bodyPr/>
          <a:lstStyle/>
          <a:p>
            <a:r>
              <a:rPr lang="en-US" dirty="0"/>
              <a:t>Evaluate a patient with esophageal dysphagia</a:t>
            </a:r>
          </a:p>
        </p:txBody>
      </p:sp>
      <p:sp>
        <p:nvSpPr>
          <p:cNvPr id="4" name="Content Placeholder 3">
            <a:extLst>
              <a:ext uri="{FF2B5EF4-FFF2-40B4-BE49-F238E27FC236}">
                <a16:creationId xmlns:a16="http://schemas.microsoft.com/office/drawing/2014/main" id="{C27AACF4-C72C-C267-7671-E64302480591}"/>
              </a:ext>
            </a:extLst>
          </p:cNvPr>
          <p:cNvSpPr>
            <a:spLocks noGrp="1"/>
          </p:cNvSpPr>
          <p:nvPr>
            <p:ph idx="1"/>
          </p:nvPr>
        </p:nvSpPr>
        <p:spPr/>
        <p:txBody>
          <a:bodyPr/>
          <a:lstStyle/>
          <a:p>
            <a:pPr marL="0" indent="0">
              <a:buNone/>
            </a:pPr>
            <a:r>
              <a:rPr lang="en-US" dirty="0">
                <a:solidFill>
                  <a:schemeClr val="tx2">
                    <a:lumMod val="75000"/>
                  </a:schemeClr>
                </a:solidFill>
              </a:rPr>
              <a:t>Esophageal dysphagia: </a:t>
            </a:r>
          </a:p>
          <a:p>
            <a:pPr marL="0" indent="0">
              <a:buNone/>
            </a:pPr>
            <a:r>
              <a:rPr lang="en-US" dirty="0"/>
              <a:t>Mechanical vs. motility</a:t>
            </a:r>
          </a:p>
          <a:p>
            <a:pPr>
              <a:buFontTx/>
              <a:buChar char="-"/>
            </a:pPr>
            <a:r>
              <a:rPr lang="en-US" dirty="0"/>
              <a:t>Solid or liquid</a:t>
            </a:r>
          </a:p>
          <a:p>
            <a:pPr>
              <a:buFontTx/>
              <a:buChar char="-"/>
            </a:pPr>
            <a:r>
              <a:rPr lang="en-US" dirty="0"/>
              <a:t>Acute or chronic progressive</a:t>
            </a:r>
          </a:p>
          <a:p>
            <a:pPr>
              <a:buFontTx/>
              <a:buChar char="-"/>
            </a:pPr>
            <a:r>
              <a:rPr lang="en-US" dirty="0"/>
              <a:t>Associated symptoms i.e. weight loss</a:t>
            </a:r>
          </a:p>
          <a:p>
            <a:pPr>
              <a:buFontTx/>
              <a:buChar char="-"/>
            </a:pPr>
            <a:r>
              <a:rPr lang="en-US" dirty="0"/>
              <a:t>Comorbidity i.e. connective tissue disease</a:t>
            </a:r>
          </a:p>
        </p:txBody>
      </p:sp>
    </p:spTree>
    <p:extLst>
      <p:ext uri="{BB962C8B-B14F-4D97-AF65-F5344CB8AC3E}">
        <p14:creationId xmlns:p14="http://schemas.microsoft.com/office/powerpoint/2010/main" val="365804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12E8-4CA0-FA95-8A6A-27C67AD8B7E2}"/>
              </a:ext>
            </a:extLst>
          </p:cNvPr>
          <p:cNvSpPr>
            <a:spLocks noGrp="1"/>
          </p:cNvSpPr>
          <p:nvPr>
            <p:ph type="title"/>
          </p:nvPr>
        </p:nvSpPr>
        <p:spPr/>
        <p:txBody>
          <a:bodyPr/>
          <a:lstStyle/>
          <a:p>
            <a:r>
              <a:rPr lang="en-US" dirty="0"/>
              <a:t>Treat refractory hepatic hydrothorax</a:t>
            </a:r>
          </a:p>
        </p:txBody>
      </p:sp>
      <p:sp>
        <p:nvSpPr>
          <p:cNvPr id="5" name="Content Placeholder 4">
            <a:extLst>
              <a:ext uri="{FF2B5EF4-FFF2-40B4-BE49-F238E27FC236}">
                <a16:creationId xmlns:a16="http://schemas.microsoft.com/office/drawing/2014/main" id="{7C402ABC-C8B1-CCF3-D38D-D849B4AE2E3D}"/>
              </a:ext>
            </a:extLst>
          </p:cNvPr>
          <p:cNvSpPr>
            <a:spLocks noGrp="1"/>
          </p:cNvSpPr>
          <p:nvPr>
            <p:ph sz="half" idx="1"/>
          </p:nvPr>
        </p:nvSpPr>
        <p:spPr/>
        <p:txBody>
          <a:bodyPr>
            <a:normAutofit fontScale="92500"/>
          </a:bodyPr>
          <a:lstStyle/>
          <a:p>
            <a:r>
              <a:rPr lang="en-US" dirty="0"/>
              <a:t>HH</a:t>
            </a:r>
          </a:p>
          <a:p>
            <a:pPr lvl="1"/>
            <a:r>
              <a:rPr lang="en-US" dirty="0"/>
              <a:t>Transudative pleural effusion</a:t>
            </a:r>
          </a:p>
          <a:p>
            <a:pPr lvl="1"/>
            <a:r>
              <a:rPr lang="en-US" dirty="0"/>
              <a:t>SAAG &gt;1.1 g/dL; originates in the peritoneal cavity, drawn into pleural space through diaphragmatic defects by negative intrathoracic pressure with inspiration</a:t>
            </a:r>
          </a:p>
          <a:p>
            <a:pPr lvl="1"/>
            <a:r>
              <a:rPr lang="en-US" dirty="0"/>
              <a:t>Prevalence of HH in cirrhosis 4-12%</a:t>
            </a:r>
          </a:p>
          <a:p>
            <a:pPr lvl="2"/>
            <a:r>
              <a:rPr lang="en-US" dirty="0"/>
              <a:t>Right side 73%</a:t>
            </a:r>
          </a:p>
          <a:p>
            <a:pPr lvl="2"/>
            <a:r>
              <a:rPr lang="en-US" dirty="0"/>
              <a:t>Left side 17%</a:t>
            </a:r>
          </a:p>
          <a:p>
            <a:pPr lvl="2"/>
            <a:r>
              <a:rPr lang="en-US" dirty="0"/>
              <a:t>Bilateral 10%</a:t>
            </a:r>
          </a:p>
          <a:p>
            <a:pPr lvl="1"/>
            <a:r>
              <a:rPr lang="en-US" dirty="0"/>
              <a:t>9% do not have clinical ascites</a:t>
            </a:r>
          </a:p>
          <a:p>
            <a:pPr lvl="1"/>
            <a:endParaRPr lang="en-US" dirty="0"/>
          </a:p>
        </p:txBody>
      </p:sp>
      <p:sp>
        <p:nvSpPr>
          <p:cNvPr id="6" name="Content Placeholder 5">
            <a:extLst>
              <a:ext uri="{FF2B5EF4-FFF2-40B4-BE49-F238E27FC236}">
                <a16:creationId xmlns:a16="http://schemas.microsoft.com/office/drawing/2014/main" id="{DC2BFE00-3E1B-0AF0-BAF3-799758DDCE79}"/>
              </a:ext>
            </a:extLst>
          </p:cNvPr>
          <p:cNvSpPr>
            <a:spLocks noGrp="1"/>
          </p:cNvSpPr>
          <p:nvPr>
            <p:ph sz="half" idx="2"/>
          </p:nvPr>
        </p:nvSpPr>
        <p:spPr/>
        <p:txBody>
          <a:bodyPr>
            <a:normAutofit fontScale="92500"/>
          </a:bodyPr>
          <a:lstStyle/>
          <a:p>
            <a:r>
              <a:rPr lang="en-US" dirty="0"/>
              <a:t>Initial management</a:t>
            </a:r>
          </a:p>
          <a:p>
            <a:pPr lvl="1"/>
            <a:r>
              <a:rPr lang="en-US" dirty="0"/>
              <a:t>Na restriction</a:t>
            </a:r>
          </a:p>
          <a:p>
            <a:pPr lvl="1"/>
            <a:r>
              <a:rPr lang="en-US" dirty="0"/>
              <a:t>Diuretics</a:t>
            </a:r>
          </a:p>
          <a:p>
            <a:r>
              <a:rPr lang="en-US" dirty="0"/>
              <a:t>TIPS/LT</a:t>
            </a:r>
          </a:p>
          <a:p>
            <a:pPr marL="0" indent="0">
              <a:buNone/>
            </a:pPr>
            <a:endParaRPr lang="en-US" dirty="0"/>
          </a:p>
          <a:p>
            <a:endParaRPr lang="en-US" dirty="0"/>
          </a:p>
        </p:txBody>
      </p:sp>
    </p:spTree>
    <p:extLst>
      <p:ext uri="{BB962C8B-B14F-4D97-AF65-F5344CB8AC3E}">
        <p14:creationId xmlns:p14="http://schemas.microsoft.com/office/powerpoint/2010/main" val="2496182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2C65-38DD-20BA-39CA-B60F812EFF99}"/>
              </a:ext>
            </a:extLst>
          </p:cNvPr>
          <p:cNvSpPr>
            <a:spLocks noGrp="1"/>
          </p:cNvSpPr>
          <p:nvPr>
            <p:ph type="title"/>
          </p:nvPr>
        </p:nvSpPr>
        <p:spPr/>
        <p:txBody>
          <a:bodyPr/>
          <a:lstStyle/>
          <a:p>
            <a:r>
              <a:rPr lang="en-US" dirty="0"/>
              <a:t>Causes of esophageal dysphagia</a:t>
            </a:r>
          </a:p>
        </p:txBody>
      </p:sp>
      <p:sp>
        <p:nvSpPr>
          <p:cNvPr id="3" name="Content Placeholder 2">
            <a:extLst>
              <a:ext uri="{FF2B5EF4-FFF2-40B4-BE49-F238E27FC236}">
                <a16:creationId xmlns:a16="http://schemas.microsoft.com/office/drawing/2014/main" id="{C1E8EAED-E004-EB0F-BC7F-98C470888A58}"/>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EA803F4-F60D-2D0D-5C80-AE4EE4674DC5}"/>
              </a:ext>
            </a:extLst>
          </p:cNvPr>
          <p:cNvSpPr>
            <a:spLocks noGrp="1"/>
          </p:cNvSpPr>
          <p:nvPr>
            <p:ph sz="half" idx="2"/>
          </p:nvPr>
        </p:nvSpPr>
        <p:spPr/>
        <p:txBody>
          <a:bodyPr/>
          <a:lstStyle/>
          <a:p>
            <a:endParaRPr lang="en-US"/>
          </a:p>
        </p:txBody>
      </p:sp>
      <p:pic>
        <p:nvPicPr>
          <p:cNvPr id="5" name="Content Placeholder 5">
            <a:extLst>
              <a:ext uri="{FF2B5EF4-FFF2-40B4-BE49-F238E27FC236}">
                <a16:creationId xmlns:a16="http://schemas.microsoft.com/office/drawing/2014/main" id="{E126584C-BE48-44C4-98C3-8EF0AF26FBAF}"/>
              </a:ext>
            </a:extLst>
          </p:cNvPr>
          <p:cNvPicPr>
            <a:picLocks noChangeAspect="1"/>
          </p:cNvPicPr>
          <p:nvPr/>
        </p:nvPicPr>
        <p:blipFill>
          <a:blip r:embed="rId2"/>
          <a:stretch>
            <a:fillRect/>
          </a:stretch>
        </p:blipFill>
        <p:spPr>
          <a:xfrm>
            <a:off x="137003" y="2033701"/>
            <a:ext cx="11917993" cy="3935186"/>
          </a:xfrm>
          <a:prstGeom prst="rect">
            <a:avLst/>
          </a:prstGeom>
        </p:spPr>
      </p:pic>
    </p:spTree>
    <p:extLst>
      <p:ext uri="{BB962C8B-B14F-4D97-AF65-F5344CB8AC3E}">
        <p14:creationId xmlns:p14="http://schemas.microsoft.com/office/powerpoint/2010/main" val="2605218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1FD1-701F-1EA5-C513-E5FE9A2BAC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1CCF2A-5DD6-3D5B-685E-7D77C9C989BA}"/>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755A2BE4-5356-1778-C470-67E1E55C83A8}"/>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C0ADB3E5-F927-1FCD-273A-F6CF1E6D5467}"/>
              </a:ext>
            </a:extLst>
          </p:cNvPr>
          <p:cNvPicPr>
            <a:picLocks noChangeAspect="1"/>
          </p:cNvPicPr>
          <p:nvPr/>
        </p:nvPicPr>
        <p:blipFill>
          <a:blip r:embed="rId3"/>
          <a:stretch>
            <a:fillRect/>
          </a:stretch>
        </p:blipFill>
        <p:spPr>
          <a:xfrm>
            <a:off x="2177143" y="0"/>
            <a:ext cx="7837714" cy="6858000"/>
          </a:xfrm>
          <a:prstGeom prst="rect">
            <a:avLst/>
          </a:prstGeom>
        </p:spPr>
      </p:pic>
    </p:spTree>
    <p:extLst>
      <p:ext uri="{BB962C8B-B14F-4D97-AF65-F5344CB8AC3E}">
        <p14:creationId xmlns:p14="http://schemas.microsoft.com/office/powerpoint/2010/main" val="2478238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90F9F-7103-E993-AAB7-110AB303AA6E}"/>
              </a:ext>
            </a:extLst>
          </p:cNvPr>
          <p:cNvSpPr>
            <a:spLocks noGrp="1"/>
          </p:cNvSpPr>
          <p:nvPr>
            <p:ph type="title"/>
          </p:nvPr>
        </p:nvSpPr>
        <p:spPr/>
        <p:txBody>
          <a:bodyPr/>
          <a:lstStyle/>
          <a:p>
            <a:r>
              <a:rPr lang="en-US" dirty="0"/>
              <a:t>Q10</a:t>
            </a:r>
          </a:p>
        </p:txBody>
      </p:sp>
      <p:sp>
        <p:nvSpPr>
          <p:cNvPr id="5" name="Content Placeholder 4">
            <a:extLst>
              <a:ext uri="{FF2B5EF4-FFF2-40B4-BE49-F238E27FC236}">
                <a16:creationId xmlns:a16="http://schemas.microsoft.com/office/drawing/2014/main" id="{038D7B7E-2599-B212-8B6F-F71E3E6EA5D6}"/>
              </a:ext>
            </a:extLst>
          </p:cNvPr>
          <p:cNvSpPr>
            <a:spLocks noGrp="1"/>
          </p:cNvSpPr>
          <p:nvPr>
            <p:ph idx="1"/>
          </p:nvPr>
        </p:nvSpPr>
        <p:spPr/>
        <p:txBody>
          <a:bodyPr>
            <a:normAutofit fontScale="92500"/>
          </a:bodyPr>
          <a:lstStyle/>
          <a:p>
            <a:r>
              <a:rPr lang="en-US" dirty="0"/>
              <a:t>A </a:t>
            </a:r>
            <a:r>
              <a:rPr lang="en-US" dirty="0">
                <a:solidFill>
                  <a:srgbClr val="C00000"/>
                </a:solidFill>
              </a:rPr>
              <a:t>26-year-old patient </a:t>
            </a:r>
            <a:r>
              <a:rPr lang="en-US" dirty="0"/>
              <a:t>is evaluated for a </a:t>
            </a:r>
            <a:r>
              <a:rPr lang="en-US" dirty="0">
                <a:solidFill>
                  <a:srgbClr val="C00000"/>
                </a:solidFill>
              </a:rPr>
              <a:t>5-year history of dysphagia to solids</a:t>
            </a:r>
            <a:r>
              <a:rPr lang="en-US" dirty="0"/>
              <a:t>. The patient reports feeling that </a:t>
            </a:r>
            <a:r>
              <a:rPr lang="en-US" dirty="0">
                <a:solidFill>
                  <a:srgbClr val="C00000"/>
                </a:solidFill>
              </a:rPr>
              <a:t>food "goes down slowly." </a:t>
            </a:r>
            <a:r>
              <a:rPr lang="en-US" dirty="0"/>
              <a:t>They eat slowly and avoid dry foods. Medical conditions include </a:t>
            </a:r>
            <a:r>
              <a:rPr lang="en-US" dirty="0">
                <a:solidFill>
                  <a:srgbClr val="C00000"/>
                </a:solidFill>
              </a:rPr>
              <a:t>allergic rhinitis and childhood asthma</a:t>
            </a:r>
            <a:r>
              <a:rPr lang="en-US" dirty="0"/>
              <a:t>. The patient takes no medications.</a:t>
            </a:r>
          </a:p>
          <a:p>
            <a:r>
              <a:rPr lang="en-US" dirty="0"/>
              <a:t>On physical examination, vital signs and other findings are normal.</a:t>
            </a:r>
          </a:p>
          <a:p>
            <a:r>
              <a:rPr lang="en-US" dirty="0"/>
              <a:t>Which of the following is the most appropriate test to perform next?</a:t>
            </a:r>
          </a:p>
          <a:p>
            <a:pPr lvl="1"/>
            <a:r>
              <a:rPr lang="en-US" dirty="0"/>
              <a:t>A. Barium </a:t>
            </a:r>
            <a:r>
              <a:rPr lang="en-US" dirty="0" err="1"/>
              <a:t>esophagram</a:t>
            </a:r>
            <a:endParaRPr lang="en-US" dirty="0"/>
          </a:p>
          <a:p>
            <a:pPr lvl="1"/>
            <a:r>
              <a:rPr lang="en-US" dirty="0"/>
              <a:t>B. CT of the neck</a:t>
            </a:r>
          </a:p>
          <a:p>
            <a:pPr lvl="1"/>
            <a:r>
              <a:rPr lang="en-US" dirty="0"/>
              <a:t>C. Esophageal manometry</a:t>
            </a:r>
          </a:p>
          <a:p>
            <a:pPr lvl="1"/>
            <a:r>
              <a:rPr lang="en-US" dirty="0"/>
              <a:t>D. Upper endoscopy with biopsies</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527400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1F2CC-D9B1-48B0-4E70-1EE88C48B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F4545-6D2C-E92A-E38A-D2437AD414AC}"/>
              </a:ext>
            </a:extLst>
          </p:cNvPr>
          <p:cNvSpPr>
            <a:spLocks noGrp="1"/>
          </p:cNvSpPr>
          <p:nvPr>
            <p:ph type="title"/>
          </p:nvPr>
        </p:nvSpPr>
        <p:spPr/>
        <p:txBody>
          <a:bodyPr/>
          <a:lstStyle/>
          <a:p>
            <a:r>
              <a:rPr lang="en-US" dirty="0"/>
              <a:t>Q10</a:t>
            </a:r>
          </a:p>
        </p:txBody>
      </p:sp>
      <p:sp>
        <p:nvSpPr>
          <p:cNvPr id="5" name="Content Placeholder 4">
            <a:extLst>
              <a:ext uri="{FF2B5EF4-FFF2-40B4-BE49-F238E27FC236}">
                <a16:creationId xmlns:a16="http://schemas.microsoft.com/office/drawing/2014/main" id="{79692B6E-211D-5FA1-5663-C7A4A77B841D}"/>
              </a:ext>
            </a:extLst>
          </p:cNvPr>
          <p:cNvSpPr>
            <a:spLocks noGrp="1"/>
          </p:cNvSpPr>
          <p:nvPr>
            <p:ph idx="1"/>
          </p:nvPr>
        </p:nvSpPr>
        <p:spPr/>
        <p:txBody>
          <a:bodyPr>
            <a:normAutofit fontScale="92500"/>
          </a:bodyPr>
          <a:lstStyle/>
          <a:p>
            <a:r>
              <a:rPr lang="en-US" dirty="0"/>
              <a:t>A 26-year-old patient is evaluated for a 5-year history of dysphagia to solids. The patient reports feeling that food "goes down slowly." They eat slowly and avoid dry foods. Medical conditions include allergic rhinitis and childhood asthma. The patient takes no medications.</a:t>
            </a:r>
          </a:p>
          <a:p>
            <a:r>
              <a:rPr lang="en-US" dirty="0"/>
              <a:t>On physical examination, vital signs and other findings are normal.</a:t>
            </a:r>
          </a:p>
          <a:p>
            <a:r>
              <a:rPr lang="en-US" dirty="0"/>
              <a:t>Which of the following is the most appropriate test to perform next?</a:t>
            </a:r>
          </a:p>
          <a:p>
            <a:pPr lvl="1"/>
            <a:r>
              <a:rPr lang="en-US" dirty="0"/>
              <a:t>A. Barium </a:t>
            </a:r>
            <a:r>
              <a:rPr lang="en-US" dirty="0" err="1"/>
              <a:t>esophagram</a:t>
            </a:r>
            <a:endParaRPr lang="en-US" dirty="0"/>
          </a:p>
          <a:p>
            <a:pPr lvl="1"/>
            <a:r>
              <a:rPr lang="en-US" dirty="0"/>
              <a:t>B. CT of the neck</a:t>
            </a:r>
          </a:p>
          <a:p>
            <a:pPr lvl="1"/>
            <a:r>
              <a:rPr lang="en-US" dirty="0"/>
              <a:t>C. Esophageal manometry</a:t>
            </a:r>
          </a:p>
          <a:p>
            <a:pPr lvl="1"/>
            <a:r>
              <a:rPr lang="en-US" b="1" dirty="0">
                <a:solidFill>
                  <a:srgbClr val="00B050"/>
                </a:solidFill>
              </a:rPr>
              <a:t>D. Upper endoscopy with biopsies</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175275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FFE4-8B38-50EB-6783-19FCA329E885}"/>
              </a:ext>
            </a:extLst>
          </p:cNvPr>
          <p:cNvSpPr>
            <a:spLocks noGrp="1"/>
          </p:cNvSpPr>
          <p:nvPr>
            <p:ph type="title"/>
          </p:nvPr>
        </p:nvSpPr>
        <p:spPr/>
        <p:txBody>
          <a:bodyPr/>
          <a:lstStyle/>
          <a:p>
            <a:r>
              <a:rPr lang="en-US" dirty="0"/>
              <a:t>Diagnose eosinophilic esophagitis</a:t>
            </a:r>
          </a:p>
        </p:txBody>
      </p:sp>
      <p:sp>
        <p:nvSpPr>
          <p:cNvPr id="6" name="Content Placeholder 5">
            <a:extLst>
              <a:ext uri="{FF2B5EF4-FFF2-40B4-BE49-F238E27FC236}">
                <a16:creationId xmlns:a16="http://schemas.microsoft.com/office/drawing/2014/main" id="{D7C5A2E8-A648-A33B-9C99-B401CE7C3B1C}"/>
              </a:ext>
            </a:extLst>
          </p:cNvPr>
          <p:cNvSpPr>
            <a:spLocks noGrp="1"/>
          </p:cNvSpPr>
          <p:nvPr>
            <p:ph sz="half" idx="1"/>
          </p:nvPr>
        </p:nvSpPr>
        <p:spPr/>
        <p:txBody>
          <a:bodyPr/>
          <a:lstStyle/>
          <a:p>
            <a:r>
              <a:rPr lang="en-US" dirty="0"/>
              <a:t>Chronic, immune-mediated inflammatory condition</a:t>
            </a:r>
          </a:p>
          <a:p>
            <a:r>
              <a:rPr lang="en-US" dirty="0"/>
              <a:t>Symptoms</a:t>
            </a:r>
          </a:p>
          <a:p>
            <a:pPr lvl="1"/>
            <a:r>
              <a:rPr lang="en-US" dirty="0"/>
              <a:t>Dysphagia, food impaction, chest discomfort, reflux</a:t>
            </a:r>
          </a:p>
          <a:p>
            <a:r>
              <a:rPr lang="en-US" dirty="0"/>
              <a:t>Associated with comorbid conditions</a:t>
            </a:r>
          </a:p>
          <a:p>
            <a:pPr lvl="1"/>
            <a:r>
              <a:rPr lang="en-US" dirty="0"/>
              <a:t>Food allergies, atopic dermatitis, asthma, allergic rhinitis</a:t>
            </a:r>
          </a:p>
          <a:p>
            <a:r>
              <a:rPr lang="en-US" dirty="0"/>
              <a:t>Adaptive eating behaviors</a:t>
            </a:r>
          </a:p>
        </p:txBody>
      </p:sp>
      <p:sp>
        <p:nvSpPr>
          <p:cNvPr id="7" name="Content Placeholder 6">
            <a:extLst>
              <a:ext uri="{FF2B5EF4-FFF2-40B4-BE49-F238E27FC236}">
                <a16:creationId xmlns:a16="http://schemas.microsoft.com/office/drawing/2014/main" id="{4E15EECF-CFBA-39D3-F8C6-F69045AC299E}"/>
              </a:ext>
            </a:extLst>
          </p:cNvPr>
          <p:cNvSpPr>
            <a:spLocks noGrp="1"/>
          </p:cNvSpPr>
          <p:nvPr>
            <p:ph sz="half" idx="2"/>
          </p:nvPr>
        </p:nvSpPr>
        <p:spPr/>
        <p:txBody>
          <a:bodyPr/>
          <a:lstStyle/>
          <a:p>
            <a:r>
              <a:rPr lang="en-US" dirty="0"/>
              <a:t>Diagnostic criteria:</a:t>
            </a:r>
          </a:p>
          <a:p>
            <a:pPr lvl="1"/>
            <a:r>
              <a:rPr lang="en-US" dirty="0"/>
              <a:t>Esophageal symptoms (dysphagia, food impaction, heartburn, chest pain)</a:t>
            </a:r>
          </a:p>
          <a:p>
            <a:pPr lvl="1"/>
            <a:r>
              <a:rPr lang="en-US" dirty="0"/>
              <a:t>Histologic examination of esophageal biopsy (minimum of 6 specimens from at least 2 locations showing 15 or more eosinophils/high-power field)</a:t>
            </a:r>
          </a:p>
          <a:p>
            <a:pPr lvl="1"/>
            <a:r>
              <a:rPr lang="en-US" dirty="0"/>
              <a:t>Exclusion of other causes of eosinophilia</a:t>
            </a:r>
          </a:p>
        </p:txBody>
      </p:sp>
    </p:spTree>
    <p:extLst>
      <p:ext uri="{BB962C8B-B14F-4D97-AF65-F5344CB8AC3E}">
        <p14:creationId xmlns:p14="http://schemas.microsoft.com/office/powerpoint/2010/main" val="1997841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A091-7E3E-CC1C-3CA0-9D2C28094666}"/>
              </a:ext>
            </a:extLst>
          </p:cNvPr>
          <p:cNvSpPr>
            <a:spLocks noGrp="1"/>
          </p:cNvSpPr>
          <p:nvPr>
            <p:ph type="title"/>
          </p:nvPr>
        </p:nvSpPr>
        <p:spPr/>
        <p:txBody>
          <a:bodyPr/>
          <a:lstStyle/>
          <a:p>
            <a:r>
              <a:rPr lang="en-US" dirty="0"/>
              <a:t>Treat eosinophilic esophagitis</a:t>
            </a:r>
          </a:p>
        </p:txBody>
      </p:sp>
      <p:sp>
        <p:nvSpPr>
          <p:cNvPr id="3" name="Content Placeholder 2">
            <a:extLst>
              <a:ext uri="{FF2B5EF4-FFF2-40B4-BE49-F238E27FC236}">
                <a16:creationId xmlns:a16="http://schemas.microsoft.com/office/drawing/2014/main" id="{04C0C105-2ED5-6C69-DFA5-82C2AD72ED43}"/>
              </a:ext>
            </a:extLst>
          </p:cNvPr>
          <p:cNvSpPr>
            <a:spLocks noGrp="1"/>
          </p:cNvSpPr>
          <p:nvPr>
            <p:ph sz="half" idx="1"/>
          </p:nvPr>
        </p:nvSpPr>
        <p:spPr/>
        <p:txBody>
          <a:bodyPr/>
          <a:lstStyle/>
          <a:p>
            <a:r>
              <a:rPr lang="en-US" dirty="0"/>
              <a:t>Empiric elimination diet</a:t>
            </a:r>
          </a:p>
          <a:p>
            <a:r>
              <a:rPr lang="en-US" dirty="0"/>
              <a:t>PPIs</a:t>
            </a:r>
          </a:p>
          <a:p>
            <a:r>
              <a:rPr lang="en-US" dirty="0"/>
              <a:t>Swallowed topical glucocorticoids</a:t>
            </a:r>
          </a:p>
          <a:p>
            <a:r>
              <a:rPr lang="en-US" dirty="0"/>
              <a:t>Biologics</a:t>
            </a:r>
          </a:p>
        </p:txBody>
      </p:sp>
      <p:sp>
        <p:nvSpPr>
          <p:cNvPr id="4" name="Content Placeholder 3">
            <a:extLst>
              <a:ext uri="{FF2B5EF4-FFF2-40B4-BE49-F238E27FC236}">
                <a16:creationId xmlns:a16="http://schemas.microsoft.com/office/drawing/2014/main" id="{6B458114-39B2-9E7D-D6C8-55DBB39C113E}"/>
              </a:ext>
            </a:extLst>
          </p:cNvPr>
          <p:cNvSpPr>
            <a:spLocks noGrp="1"/>
          </p:cNvSpPr>
          <p:nvPr>
            <p:ph sz="half" idx="2"/>
          </p:nvPr>
        </p:nvSpPr>
        <p:spPr/>
        <p:txBody>
          <a:bodyPr/>
          <a:lstStyle/>
          <a:p>
            <a:endParaRPr lang="en-US" dirty="0"/>
          </a:p>
        </p:txBody>
      </p:sp>
      <p:pic>
        <p:nvPicPr>
          <p:cNvPr id="37890" name="Picture 2">
            <a:extLst>
              <a:ext uri="{FF2B5EF4-FFF2-40B4-BE49-F238E27FC236}">
                <a16:creationId xmlns:a16="http://schemas.microsoft.com/office/drawing/2014/main" id="{9510D5FB-5CBB-62FD-828A-3213F03DE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710" y="1496289"/>
            <a:ext cx="3755290" cy="3147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B82D80D-C2C1-EE11-54CD-513645EC3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673" y="3562004"/>
            <a:ext cx="4039455" cy="317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53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9CEC-6233-0EE5-1757-7680D7FB996B}"/>
              </a:ext>
            </a:extLst>
          </p:cNvPr>
          <p:cNvSpPr>
            <a:spLocks noGrp="1"/>
          </p:cNvSpPr>
          <p:nvPr>
            <p:ph type="title"/>
          </p:nvPr>
        </p:nvSpPr>
        <p:spPr/>
        <p:txBody>
          <a:bodyPr/>
          <a:lstStyle/>
          <a:p>
            <a:r>
              <a:rPr lang="en-US" dirty="0"/>
              <a:t>Q11</a:t>
            </a:r>
          </a:p>
        </p:txBody>
      </p:sp>
      <p:sp>
        <p:nvSpPr>
          <p:cNvPr id="5" name="Content Placeholder 4">
            <a:extLst>
              <a:ext uri="{FF2B5EF4-FFF2-40B4-BE49-F238E27FC236}">
                <a16:creationId xmlns:a16="http://schemas.microsoft.com/office/drawing/2014/main" id="{E9EB544C-B2C5-3573-E7FE-4660EA82AA57}"/>
              </a:ext>
            </a:extLst>
          </p:cNvPr>
          <p:cNvSpPr>
            <a:spLocks noGrp="1"/>
          </p:cNvSpPr>
          <p:nvPr>
            <p:ph idx="1"/>
          </p:nvPr>
        </p:nvSpPr>
        <p:spPr/>
        <p:txBody>
          <a:bodyPr>
            <a:normAutofit fontScale="85000" lnSpcReduction="20000"/>
          </a:bodyPr>
          <a:lstStyle/>
          <a:p>
            <a:r>
              <a:rPr lang="en-US" dirty="0"/>
              <a:t>A 30-year-old man is evaluated for a </a:t>
            </a:r>
            <a:r>
              <a:rPr lang="en-US" dirty="0">
                <a:solidFill>
                  <a:srgbClr val="C00000"/>
                </a:solidFill>
              </a:rPr>
              <a:t>3-month history of persistent dysphagia to solids and liquids</a:t>
            </a:r>
            <a:r>
              <a:rPr lang="en-US" dirty="0"/>
              <a:t>. He feels as if food is </a:t>
            </a:r>
            <a:r>
              <a:rPr lang="en-US" dirty="0">
                <a:solidFill>
                  <a:srgbClr val="C00000"/>
                </a:solidFill>
              </a:rPr>
              <a:t>getting stuck below his sternum </a:t>
            </a:r>
            <a:r>
              <a:rPr lang="en-US" dirty="0"/>
              <a:t>several minutes after swallowing, </a:t>
            </a:r>
            <a:r>
              <a:rPr lang="en-US" dirty="0">
                <a:solidFill>
                  <a:srgbClr val="C00000"/>
                </a:solidFill>
              </a:rPr>
              <a:t>accompanied by chest pain</a:t>
            </a:r>
            <a:r>
              <a:rPr lang="en-US" dirty="0"/>
              <a:t>, which has been unresponsive to over-the-counter antacids. He reports no swallowing issues until 6 months ago. He has no history of tobacco use or weight loss. Medical history is unremarkable, and he takes no medication.</a:t>
            </a:r>
          </a:p>
          <a:p>
            <a:r>
              <a:rPr lang="en-US" dirty="0"/>
              <a:t>Physical examination findings, including vital signs, are normal.</a:t>
            </a:r>
          </a:p>
          <a:p>
            <a:r>
              <a:rPr lang="en-US" dirty="0"/>
              <a:t>Upper endoscopy reveals a normal structural examination; biopsy shows no eosinophils per high-power field.</a:t>
            </a:r>
          </a:p>
          <a:p>
            <a:r>
              <a:rPr lang="en-US" dirty="0"/>
              <a:t>Which of the following is the most appropriate next step in management?</a:t>
            </a:r>
          </a:p>
          <a:p>
            <a:pPr lvl="1"/>
            <a:r>
              <a:rPr lang="en-US" dirty="0"/>
              <a:t>A. Chest CT</a:t>
            </a:r>
          </a:p>
          <a:p>
            <a:pPr lvl="1"/>
            <a:r>
              <a:rPr lang="en-US" dirty="0"/>
              <a:t>B. High resolution esophageal manometry</a:t>
            </a:r>
          </a:p>
          <a:p>
            <a:pPr lvl="1"/>
            <a:r>
              <a:rPr lang="en-US" dirty="0"/>
              <a:t>C. Modified barium swallow</a:t>
            </a:r>
          </a:p>
          <a:p>
            <a:pPr lvl="1"/>
            <a:r>
              <a:rPr lang="en-US" dirty="0"/>
              <a:t>D. Trial of a proton pump inhibitor</a:t>
            </a:r>
          </a:p>
          <a:p>
            <a:endParaRPr lang="en-US" dirty="0"/>
          </a:p>
        </p:txBody>
      </p:sp>
    </p:spTree>
    <p:extLst>
      <p:ext uri="{BB962C8B-B14F-4D97-AF65-F5344CB8AC3E}">
        <p14:creationId xmlns:p14="http://schemas.microsoft.com/office/powerpoint/2010/main" val="2432906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1EDA1-C6AF-1D02-A856-ADECBA45F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4422D-5DCE-2BA4-055F-32F66D6AFD2E}"/>
              </a:ext>
            </a:extLst>
          </p:cNvPr>
          <p:cNvSpPr>
            <a:spLocks noGrp="1"/>
          </p:cNvSpPr>
          <p:nvPr>
            <p:ph type="title"/>
          </p:nvPr>
        </p:nvSpPr>
        <p:spPr/>
        <p:txBody>
          <a:bodyPr/>
          <a:lstStyle/>
          <a:p>
            <a:r>
              <a:rPr lang="en-US" dirty="0"/>
              <a:t>Q11</a:t>
            </a:r>
          </a:p>
        </p:txBody>
      </p:sp>
      <p:sp>
        <p:nvSpPr>
          <p:cNvPr id="5" name="Content Placeholder 4">
            <a:extLst>
              <a:ext uri="{FF2B5EF4-FFF2-40B4-BE49-F238E27FC236}">
                <a16:creationId xmlns:a16="http://schemas.microsoft.com/office/drawing/2014/main" id="{7C8BCD80-296F-1928-99FE-9B68D517567B}"/>
              </a:ext>
            </a:extLst>
          </p:cNvPr>
          <p:cNvSpPr>
            <a:spLocks noGrp="1"/>
          </p:cNvSpPr>
          <p:nvPr>
            <p:ph idx="1"/>
          </p:nvPr>
        </p:nvSpPr>
        <p:spPr/>
        <p:txBody>
          <a:bodyPr>
            <a:normAutofit fontScale="85000" lnSpcReduction="20000"/>
          </a:bodyPr>
          <a:lstStyle/>
          <a:p>
            <a:r>
              <a:rPr lang="en-US" dirty="0"/>
              <a:t>A 30-year-old man is evaluated for a 3-month history of persistent dysphagia to solids and liquids. He feels as if food is getting stuck below his sternum several minutes after swallowing, accompanied by chest pain, which has been unresponsive to over-the-counter antacids. He reports no swallowing issues until 6 months ago. He has no history of tobacco use or weight loss. Medical history is unremarkable, and he takes no medication.</a:t>
            </a:r>
          </a:p>
          <a:p>
            <a:r>
              <a:rPr lang="en-US" dirty="0"/>
              <a:t>Physical examination findings, including vital signs, are normal.</a:t>
            </a:r>
          </a:p>
          <a:p>
            <a:r>
              <a:rPr lang="en-US" dirty="0"/>
              <a:t>Upper endoscopy reveals a normal structural examination; biopsy shows no eosinophils per high-power field.</a:t>
            </a:r>
          </a:p>
          <a:p>
            <a:r>
              <a:rPr lang="en-US" dirty="0"/>
              <a:t>Which of the following is the most appropriate next step in management?</a:t>
            </a:r>
          </a:p>
          <a:p>
            <a:pPr lvl="1"/>
            <a:r>
              <a:rPr lang="en-US" dirty="0"/>
              <a:t>A. Chest CT</a:t>
            </a:r>
          </a:p>
          <a:p>
            <a:pPr lvl="1"/>
            <a:r>
              <a:rPr lang="en-US" b="1" dirty="0">
                <a:solidFill>
                  <a:srgbClr val="00B050"/>
                </a:solidFill>
              </a:rPr>
              <a:t>B. High resolution esophageal manometry</a:t>
            </a:r>
          </a:p>
          <a:p>
            <a:pPr lvl="1"/>
            <a:r>
              <a:rPr lang="en-US" dirty="0"/>
              <a:t>C. Modified barium swallow</a:t>
            </a:r>
          </a:p>
          <a:p>
            <a:pPr lvl="1"/>
            <a:r>
              <a:rPr lang="en-US" dirty="0"/>
              <a:t>D. Trial of a proton pump inhibitor</a:t>
            </a:r>
          </a:p>
          <a:p>
            <a:endParaRPr lang="en-US" dirty="0"/>
          </a:p>
        </p:txBody>
      </p:sp>
    </p:spTree>
    <p:extLst>
      <p:ext uri="{BB962C8B-B14F-4D97-AF65-F5344CB8AC3E}">
        <p14:creationId xmlns:p14="http://schemas.microsoft.com/office/powerpoint/2010/main" val="2388633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58EE-4202-A1B0-86AE-1F5E8E79C782}"/>
              </a:ext>
            </a:extLst>
          </p:cNvPr>
          <p:cNvSpPr>
            <a:spLocks noGrp="1"/>
          </p:cNvSpPr>
          <p:nvPr>
            <p:ph type="title"/>
          </p:nvPr>
        </p:nvSpPr>
        <p:spPr/>
        <p:txBody>
          <a:bodyPr/>
          <a:lstStyle/>
          <a:p>
            <a:r>
              <a:rPr lang="en-US" dirty="0"/>
              <a:t>Evaluate achalasia</a:t>
            </a:r>
          </a:p>
        </p:txBody>
      </p:sp>
      <p:sp>
        <p:nvSpPr>
          <p:cNvPr id="4" name="Content Placeholder 3">
            <a:extLst>
              <a:ext uri="{FF2B5EF4-FFF2-40B4-BE49-F238E27FC236}">
                <a16:creationId xmlns:a16="http://schemas.microsoft.com/office/drawing/2014/main" id="{3E5FF2EE-295C-5F3B-FD9E-5F50CDA295F2}"/>
              </a:ext>
            </a:extLst>
          </p:cNvPr>
          <p:cNvSpPr>
            <a:spLocks noGrp="1"/>
          </p:cNvSpPr>
          <p:nvPr>
            <p:ph sz="half" idx="1"/>
          </p:nvPr>
        </p:nvSpPr>
        <p:spPr/>
        <p:txBody>
          <a:bodyPr>
            <a:normAutofit/>
          </a:bodyPr>
          <a:lstStyle/>
          <a:p>
            <a:r>
              <a:rPr lang="en-US" sz="2000" dirty="0"/>
              <a:t>Inadequate relaxation of the LES and complete aperistalsis</a:t>
            </a:r>
          </a:p>
          <a:p>
            <a:r>
              <a:rPr lang="en-US" sz="2000" dirty="0"/>
              <a:t>Idiopathic or associated with viral, autoimmune, and neurodegenerative disorders and infection (Chagas disease)</a:t>
            </a:r>
          </a:p>
          <a:p>
            <a:r>
              <a:rPr lang="en-US" sz="2000" dirty="0"/>
              <a:t>Damage to the ganglion cells and myenteric plexus in the esophageal body and LES -&gt; uncontested cholinergic nerve activation -&gt; prevents LES relaxation</a:t>
            </a:r>
          </a:p>
          <a:p>
            <a:r>
              <a:rPr lang="en-US" sz="2000" dirty="0"/>
              <a:t>M=F; 30 -60 years of age</a:t>
            </a:r>
          </a:p>
          <a:p>
            <a:r>
              <a:rPr lang="en-US" sz="2000" dirty="0"/>
              <a:t>Dysphagia with solids and liquids along with regurgitation of undigested food</a:t>
            </a:r>
          </a:p>
        </p:txBody>
      </p:sp>
      <p:sp>
        <p:nvSpPr>
          <p:cNvPr id="5" name="Content Placeholder 4">
            <a:extLst>
              <a:ext uri="{FF2B5EF4-FFF2-40B4-BE49-F238E27FC236}">
                <a16:creationId xmlns:a16="http://schemas.microsoft.com/office/drawing/2014/main" id="{9FCE5ADF-5C7E-8EF1-9406-5E6E0294D6FD}"/>
              </a:ext>
            </a:extLst>
          </p:cNvPr>
          <p:cNvSpPr>
            <a:spLocks noGrp="1"/>
          </p:cNvSpPr>
          <p:nvPr>
            <p:ph sz="half" idx="2"/>
          </p:nvPr>
        </p:nvSpPr>
        <p:spPr/>
        <p:txBody>
          <a:bodyPr>
            <a:normAutofit/>
          </a:bodyPr>
          <a:lstStyle/>
          <a:p>
            <a:r>
              <a:rPr lang="en-US" sz="1900" dirty="0"/>
              <a:t>On barium </a:t>
            </a:r>
            <a:r>
              <a:rPr lang="en-US" sz="1900" dirty="0" err="1"/>
              <a:t>esophagram</a:t>
            </a:r>
            <a:r>
              <a:rPr lang="en-US" sz="1900" dirty="0"/>
              <a:t>, dilation of the esophagus with narrowing at the gastroesophageal junction, known as a “bird's beak”</a:t>
            </a:r>
          </a:p>
          <a:p>
            <a:r>
              <a:rPr lang="en-US" sz="1900" dirty="0"/>
              <a:t>On EGD, retained food and saliva, dilated esophageal lumen, mucosal stasis changes, no signs of mass or mechanical obstruction</a:t>
            </a:r>
          </a:p>
          <a:p>
            <a:r>
              <a:rPr lang="en-US" sz="1900" dirty="0"/>
              <a:t>Esophageal manometry                                  shows abnormal and                              incomplete relaxation                                                of the LES and failed                                  peristalsis</a:t>
            </a:r>
          </a:p>
          <a:p>
            <a:endParaRPr lang="en-US" dirty="0"/>
          </a:p>
          <a:p>
            <a:endParaRPr lang="en-US" dirty="0"/>
          </a:p>
        </p:txBody>
      </p:sp>
      <p:pic>
        <p:nvPicPr>
          <p:cNvPr id="38917" name="Picture 5">
            <a:extLst>
              <a:ext uri="{FF2B5EF4-FFF2-40B4-BE49-F238E27FC236}">
                <a16:creationId xmlns:a16="http://schemas.microsoft.com/office/drawing/2014/main" id="{B821625E-291D-6932-8A4B-FED798181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0580" y="4145656"/>
            <a:ext cx="2588101" cy="247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1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4060-0885-DCA9-7E12-3D0A1DFE961E}"/>
              </a:ext>
            </a:extLst>
          </p:cNvPr>
          <p:cNvSpPr>
            <a:spLocks noGrp="1"/>
          </p:cNvSpPr>
          <p:nvPr>
            <p:ph type="title"/>
          </p:nvPr>
        </p:nvSpPr>
        <p:spPr/>
        <p:txBody>
          <a:bodyPr/>
          <a:lstStyle/>
          <a:p>
            <a:r>
              <a:rPr lang="en-US" dirty="0"/>
              <a:t>Achalasia treatment</a:t>
            </a:r>
          </a:p>
        </p:txBody>
      </p:sp>
      <p:sp>
        <p:nvSpPr>
          <p:cNvPr id="3" name="Content Placeholder 2">
            <a:extLst>
              <a:ext uri="{FF2B5EF4-FFF2-40B4-BE49-F238E27FC236}">
                <a16:creationId xmlns:a16="http://schemas.microsoft.com/office/drawing/2014/main" id="{69F0CCFD-67F1-623C-DE3F-7260E7C6EE27}"/>
              </a:ext>
            </a:extLst>
          </p:cNvPr>
          <p:cNvSpPr>
            <a:spLocks noGrp="1"/>
          </p:cNvSpPr>
          <p:nvPr>
            <p:ph sz="half" idx="1"/>
          </p:nvPr>
        </p:nvSpPr>
        <p:spPr/>
        <p:txBody>
          <a:bodyPr/>
          <a:lstStyle/>
          <a:p>
            <a:r>
              <a:rPr lang="en-US" dirty="0"/>
              <a:t>Surgical esophagomyotomy</a:t>
            </a:r>
          </a:p>
          <a:p>
            <a:r>
              <a:rPr lang="en-US" dirty="0"/>
              <a:t>Peroral endoscopic myotomy (POEM)</a:t>
            </a:r>
          </a:p>
          <a:p>
            <a:r>
              <a:rPr lang="en-US" dirty="0"/>
              <a:t>Pneumatic dilatation</a:t>
            </a:r>
          </a:p>
          <a:p>
            <a:r>
              <a:rPr lang="en-US" dirty="0"/>
              <a:t>Botox</a:t>
            </a:r>
          </a:p>
          <a:p>
            <a:endParaRPr lang="en-US" dirty="0"/>
          </a:p>
        </p:txBody>
      </p:sp>
      <p:sp>
        <p:nvSpPr>
          <p:cNvPr id="4" name="Content Placeholder 3">
            <a:extLst>
              <a:ext uri="{FF2B5EF4-FFF2-40B4-BE49-F238E27FC236}">
                <a16:creationId xmlns:a16="http://schemas.microsoft.com/office/drawing/2014/main" id="{2C9F7A25-7023-AFEC-3DE1-3807A119F96B}"/>
              </a:ext>
            </a:extLst>
          </p:cNvPr>
          <p:cNvSpPr>
            <a:spLocks noGrp="1"/>
          </p:cNvSpPr>
          <p:nvPr>
            <p:ph sz="half" idx="2"/>
          </p:nvPr>
        </p:nvSpPr>
        <p:spPr/>
        <p:txBody>
          <a:bodyPr>
            <a:normAutofit/>
          </a:bodyPr>
          <a:lstStyle/>
          <a:p>
            <a:r>
              <a:rPr lang="en-US" sz="2400" dirty="0"/>
              <a:t>Patients with achalasia &gt; 10 years have increased risk for squamous cell CA and may benefit from surveillance endoscopy, but there are no guidelines for frequency of surveillance</a:t>
            </a:r>
          </a:p>
        </p:txBody>
      </p:sp>
    </p:spTree>
    <p:extLst>
      <p:ext uri="{BB962C8B-B14F-4D97-AF65-F5344CB8AC3E}">
        <p14:creationId xmlns:p14="http://schemas.microsoft.com/office/powerpoint/2010/main" val="344695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CA1E537-FEB8-B107-A653-BD2CBB8E03DE}"/>
              </a:ext>
            </a:extLst>
          </p:cNvPr>
          <p:cNvSpPr>
            <a:spLocks noGrp="1"/>
          </p:cNvSpPr>
          <p:nvPr>
            <p:ph type="title"/>
          </p:nvPr>
        </p:nvSpPr>
        <p:spPr/>
        <p:txBody>
          <a:bodyPr/>
          <a:lstStyle/>
          <a:p>
            <a:r>
              <a:rPr lang="en-US" dirty="0"/>
              <a:t>TIPS</a:t>
            </a:r>
          </a:p>
        </p:txBody>
      </p:sp>
      <p:sp>
        <p:nvSpPr>
          <p:cNvPr id="10" name="Content Placeholder 9">
            <a:extLst>
              <a:ext uri="{FF2B5EF4-FFF2-40B4-BE49-F238E27FC236}">
                <a16:creationId xmlns:a16="http://schemas.microsoft.com/office/drawing/2014/main" id="{F6285F2D-756C-54AA-1859-277586C2170B}"/>
              </a:ext>
            </a:extLst>
          </p:cNvPr>
          <p:cNvSpPr>
            <a:spLocks noGrp="1"/>
          </p:cNvSpPr>
          <p:nvPr>
            <p:ph sz="half" idx="1"/>
          </p:nvPr>
        </p:nvSpPr>
        <p:spPr/>
        <p:txBody>
          <a:bodyPr>
            <a:normAutofit/>
          </a:bodyPr>
          <a:lstStyle/>
          <a:p>
            <a:pPr marL="457200" lvl="1" indent="0">
              <a:buNone/>
            </a:pPr>
            <a:endParaRPr lang="en-US" dirty="0"/>
          </a:p>
        </p:txBody>
      </p:sp>
      <p:sp>
        <p:nvSpPr>
          <p:cNvPr id="11" name="Content Placeholder 10">
            <a:extLst>
              <a:ext uri="{FF2B5EF4-FFF2-40B4-BE49-F238E27FC236}">
                <a16:creationId xmlns:a16="http://schemas.microsoft.com/office/drawing/2014/main" id="{8DA12BBF-764A-5990-E660-3AF08094D49E}"/>
              </a:ext>
            </a:extLst>
          </p:cNvPr>
          <p:cNvSpPr>
            <a:spLocks noGrp="1"/>
          </p:cNvSpPr>
          <p:nvPr>
            <p:ph sz="half" idx="2"/>
          </p:nvPr>
        </p:nvSpPr>
        <p:spPr/>
        <p:txBody>
          <a:bodyPr>
            <a:normAutofit/>
          </a:bodyPr>
          <a:lstStyle/>
          <a:p>
            <a:r>
              <a:rPr lang="en-US" dirty="0"/>
              <a:t>Indications</a:t>
            </a:r>
          </a:p>
          <a:p>
            <a:pPr lvl="1"/>
            <a:r>
              <a:rPr lang="en-US" dirty="0"/>
              <a:t>Refractory ascites/HH</a:t>
            </a:r>
          </a:p>
          <a:p>
            <a:pPr lvl="1"/>
            <a:r>
              <a:rPr lang="en-US" dirty="0"/>
              <a:t>Variceal hemorrhage</a:t>
            </a:r>
          </a:p>
          <a:p>
            <a:r>
              <a:rPr lang="en-US" dirty="0"/>
              <a:t>Contraindications</a:t>
            </a:r>
          </a:p>
          <a:p>
            <a:pPr lvl="1"/>
            <a:r>
              <a:rPr lang="en-US" dirty="0"/>
              <a:t>Congestive heart failure (stage C or D, EF &lt;50%)</a:t>
            </a:r>
          </a:p>
          <a:p>
            <a:pPr lvl="1"/>
            <a:r>
              <a:rPr lang="en-US" dirty="0"/>
              <a:t>PAH</a:t>
            </a:r>
          </a:p>
          <a:p>
            <a:pPr lvl="1"/>
            <a:r>
              <a:rPr lang="en-US" dirty="0"/>
              <a:t>Severe uncontrolled hepatic encephalopathy</a:t>
            </a:r>
          </a:p>
          <a:p>
            <a:pPr lvl="1"/>
            <a:r>
              <a:rPr lang="en-US" dirty="0"/>
              <a:t>Systemic infection or sepsis</a:t>
            </a:r>
          </a:p>
          <a:p>
            <a:pPr lvl="2"/>
            <a:endParaRPr lang="en-US" dirty="0"/>
          </a:p>
        </p:txBody>
      </p:sp>
      <p:pic>
        <p:nvPicPr>
          <p:cNvPr id="13" name="Picture 12">
            <a:extLst>
              <a:ext uri="{FF2B5EF4-FFF2-40B4-BE49-F238E27FC236}">
                <a16:creationId xmlns:a16="http://schemas.microsoft.com/office/drawing/2014/main" id="{E7EF21AC-7ECD-DFE2-CC4D-FC3F1A836FBB}"/>
              </a:ext>
            </a:extLst>
          </p:cNvPr>
          <p:cNvPicPr>
            <a:picLocks noChangeAspect="1"/>
          </p:cNvPicPr>
          <p:nvPr/>
        </p:nvPicPr>
        <p:blipFill>
          <a:blip r:embed="rId3"/>
          <a:stretch>
            <a:fillRect/>
          </a:stretch>
        </p:blipFill>
        <p:spPr>
          <a:xfrm>
            <a:off x="985324" y="1316616"/>
            <a:ext cx="4887351" cy="5176259"/>
          </a:xfrm>
          <a:prstGeom prst="rect">
            <a:avLst/>
          </a:prstGeom>
        </p:spPr>
      </p:pic>
    </p:spTree>
    <p:extLst>
      <p:ext uri="{BB962C8B-B14F-4D97-AF65-F5344CB8AC3E}">
        <p14:creationId xmlns:p14="http://schemas.microsoft.com/office/powerpoint/2010/main" val="3786469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7AEF0-13C5-D5F7-0401-22B359FEE62E}"/>
              </a:ext>
            </a:extLst>
          </p:cNvPr>
          <p:cNvSpPr>
            <a:spLocks noGrp="1"/>
          </p:cNvSpPr>
          <p:nvPr>
            <p:ph type="title"/>
          </p:nvPr>
        </p:nvSpPr>
        <p:spPr/>
        <p:txBody>
          <a:bodyPr/>
          <a:lstStyle/>
          <a:p>
            <a:r>
              <a:rPr lang="en-US" dirty="0"/>
              <a:t>Q12</a:t>
            </a:r>
          </a:p>
        </p:txBody>
      </p:sp>
      <p:sp>
        <p:nvSpPr>
          <p:cNvPr id="5" name="Content Placeholder 4">
            <a:extLst>
              <a:ext uri="{FF2B5EF4-FFF2-40B4-BE49-F238E27FC236}">
                <a16:creationId xmlns:a16="http://schemas.microsoft.com/office/drawing/2014/main" id="{30565578-2986-0451-6D9E-2E90C79991A6}"/>
              </a:ext>
            </a:extLst>
          </p:cNvPr>
          <p:cNvSpPr>
            <a:spLocks noGrp="1"/>
          </p:cNvSpPr>
          <p:nvPr>
            <p:ph sz="half" idx="1"/>
          </p:nvPr>
        </p:nvSpPr>
        <p:spPr/>
        <p:txBody>
          <a:bodyPr>
            <a:normAutofit lnSpcReduction="10000"/>
          </a:bodyPr>
          <a:lstStyle/>
          <a:p>
            <a:r>
              <a:rPr lang="en-US" sz="1800" dirty="0"/>
              <a:t>A 55-year-old man is evaluated in the emergency department for </a:t>
            </a:r>
            <a:r>
              <a:rPr lang="en-US" sz="1800" dirty="0">
                <a:solidFill>
                  <a:srgbClr val="C00000"/>
                </a:solidFill>
              </a:rPr>
              <a:t>a 14-hour history of acute-onset epigastric pain radiating to the back</a:t>
            </a:r>
            <a:r>
              <a:rPr lang="en-US" sz="1800" dirty="0"/>
              <a:t>. He drinks six cans of beer several times weekly.</a:t>
            </a:r>
          </a:p>
          <a:p>
            <a:r>
              <a:rPr lang="en-US" sz="1800" dirty="0"/>
              <a:t>On physical examination, temperature is 37.5 °C (99.5 °F), blood pressure is 105/64 mm Hg, pulse rate is 117/min, and respiration rate is 18/min. Oxygen saturation is 95% with the patient breathing ambient air. Abdominal palpation elicits </a:t>
            </a:r>
            <a:r>
              <a:rPr lang="en-US" sz="1800" dirty="0">
                <a:solidFill>
                  <a:srgbClr val="C00000"/>
                </a:solidFill>
              </a:rPr>
              <a:t>epigastric pain </a:t>
            </a:r>
            <a:r>
              <a:rPr lang="en-US" sz="1800" dirty="0"/>
              <a:t>without rebound or guarding.</a:t>
            </a:r>
          </a:p>
          <a:p>
            <a:r>
              <a:rPr lang="en-US" sz="1800" dirty="0"/>
              <a:t>Which of the following is the most appropriate next step in management?</a:t>
            </a:r>
          </a:p>
          <a:p>
            <a:pPr lvl="1"/>
            <a:r>
              <a:rPr lang="en-US" sz="1400" dirty="0"/>
              <a:t>A. Abdominal CT</a:t>
            </a:r>
          </a:p>
          <a:p>
            <a:pPr lvl="1"/>
            <a:r>
              <a:rPr lang="en-US" sz="1400" dirty="0"/>
              <a:t>B. Aggressive fluid resuscitation</a:t>
            </a:r>
          </a:p>
          <a:p>
            <a:pPr lvl="1"/>
            <a:r>
              <a:rPr lang="en-US" sz="1400" dirty="0"/>
              <a:t>C. Intravenous antibiotics</a:t>
            </a:r>
          </a:p>
          <a:p>
            <a:pPr lvl="1"/>
            <a:r>
              <a:rPr lang="en-US" sz="1400" dirty="0"/>
              <a:t>D. Transabdominal ultrasonography</a:t>
            </a:r>
          </a:p>
          <a:p>
            <a:pPr lvl="1"/>
            <a:endParaRPr lang="en-US" sz="1400" dirty="0"/>
          </a:p>
          <a:p>
            <a:endParaRPr lang="en-US" dirty="0"/>
          </a:p>
        </p:txBody>
      </p:sp>
      <p:sp>
        <p:nvSpPr>
          <p:cNvPr id="7" name="Content Placeholder 6">
            <a:extLst>
              <a:ext uri="{FF2B5EF4-FFF2-40B4-BE49-F238E27FC236}">
                <a16:creationId xmlns:a16="http://schemas.microsoft.com/office/drawing/2014/main" id="{9758822F-BC03-35E9-1969-FB635F885243}"/>
              </a:ext>
            </a:extLst>
          </p:cNvPr>
          <p:cNvSpPr>
            <a:spLocks noGrp="1"/>
          </p:cNvSpPr>
          <p:nvPr>
            <p:ph sz="half" idx="2"/>
          </p:nvPr>
        </p:nvSpPr>
        <p:spPr/>
        <p:txBody>
          <a:bodyPr>
            <a:normAutofit lnSpcReduction="10000"/>
          </a:bodyPr>
          <a:lstStyle/>
          <a:p>
            <a:endParaRPr lang="en-US" dirty="0"/>
          </a:p>
        </p:txBody>
      </p:sp>
      <p:graphicFrame>
        <p:nvGraphicFramePr>
          <p:cNvPr id="6" name="Table 5">
            <a:extLst>
              <a:ext uri="{FF2B5EF4-FFF2-40B4-BE49-F238E27FC236}">
                <a16:creationId xmlns:a16="http://schemas.microsoft.com/office/drawing/2014/main" id="{4A2D6E2F-CA5B-0142-E08F-08069440451E}"/>
              </a:ext>
            </a:extLst>
          </p:cNvPr>
          <p:cNvGraphicFramePr>
            <a:graphicFrameLocks noGrp="1"/>
          </p:cNvGraphicFramePr>
          <p:nvPr>
            <p:extLst>
              <p:ext uri="{D42A27DB-BD31-4B8C-83A1-F6EECF244321}">
                <p14:modId xmlns:p14="http://schemas.microsoft.com/office/powerpoint/2010/main" val="1026101052"/>
              </p:ext>
            </p:extLst>
          </p:nvPr>
        </p:nvGraphicFramePr>
        <p:xfrm>
          <a:off x="6095999" y="1913826"/>
          <a:ext cx="5708073" cy="3821956"/>
        </p:xfrm>
        <a:graphic>
          <a:graphicData uri="http://schemas.openxmlformats.org/drawingml/2006/table">
            <a:tbl>
              <a:tblPr firstRow="1" firstCol="1" bandRow="1">
                <a:tableStyleId>{5C22544A-7EE6-4342-B048-85BDC9FD1C3A}</a:tableStyleId>
              </a:tblPr>
              <a:tblGrid>
                <a:gridCol w="2144852">
                  <a:extLst>
                    <a:ext uri="{9D8B030D-6E8A-4147-A177-3AD203B41FA5}">
                      <a16:colId xmlns:a16="http://schemas.microsoft.com/office/drawing/2014/main" val="1728310424"/>
                    </a:ext>
                  </a:extLst>
                </a:gridCol>
                <a:gridCol w="3563221">
                  <a:extLst>
                    <a:ext uri="{9D8B030D-6E8A-4147-A177-3AD203B41FA5}">
                      <a16:colId xmlns:a16="http://schemas.microsoft.com/office/drawing/2014/main" val="752833885"/>
                    </a:ext>
                  </a:extLst>
                </a:gridCol>
              </a:tblGrid>
              <a:tr h="295204">
                <a:tc gridSpan="2">
                  <a:txBody>
                    <a:bodyPr/>
                    <a:lstStyle/>
                    <a:p>
                      <a:pPr marL="0" marR="0">
                        <a:lnSpc>
                          <a:spcPct val="115000"/>
                        </a:lnSpc>
                        <a:buNone/>
                      </a:pPr>
                      <a:r>
                        <a:rPr lang="en-US" sz="1300" kern="100" dirty="0">
                          <a:effectLst/>
                        </a:rPr>
                        <a:t>Laboratory studies:</a:t>
                      </a:r>
                      <a:endParaRPr lang="en-US" sz="1200" kern="100" dirty="0">
                        <a:effectLst/>
                        <a:latin typeface="Times New Roman" panose="02020603050405020304" pitchFamily="18" charset="0"/>
                        <a:ea typeface="Times New Roman" panose="02020603050405020304" pitchFamily="18" charset="0"/>
                      </a:endParaRPr>
                    </a:p>
                  </a:txBody>
                  <a:tcPr marL="9525" marR="9525" marT="9525" marB="9525" anchor="ctr"/>
                </a:tc>
                <a:tc hMerge="1">
                  <a:txBody>
                    <a:bodyPr/>
                    <a:lstStyle/>
                    <a:p>
                      <a:endParaRPr lang="en-US"/>
                    </a:p>
                  </a:txBody>
                  <a:tcPr/>
                </a:tc>
                <a:extLst>
                  <a:ext uri="{0D108BD9-81ED-4DB2-BD59-A6C34878D82A}">
                    <a16:rowId xmlns:a16="http://schemas.microsoft.com/office/drawing/2014/main" val="3247139767"/>
                  </a:ext>
                </a:extLst>
              </a:tr>
              <a:tr h="295204">
                <a:tc>
                  <a:txBody>
                    <a:bodyPr/>
                    <a:lstStyle/>
                    <a:p>
                      <a:pPr marL="0" marR="0">
                        <a:lnSpc>
                          <a:spcPct val="115000"/>
                        </a:lnSpc>
                        <a:buNone/>
                      </a:pPr>
                      <a:r>
                        <a:rPr lang="en-US" sz="1300" u="sng" kern="100" dirty="0">
                          <a:effectLst/>
                        </a:rPr>
                        <a:t>Hemoglobin</a:t>
                      </a:r>
                      <a:endParaRPr lang="en-US" sz="1200" kern="100" dirty="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15 g/dL (150 g/L)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2400771370"/>
                  </a:ext>
                </a:extLst>
              </a:tr>
              <a:tr h="295204">
                <a:tc>
                  <a:txBody>
                    <a:bodyPr/>
                    <a:lstStyle/>
                    <a:p>
                      <a:pPr marL="0" marR="0">
                        <a:lnSpc>
                          <a:spcPct val="115000"/>
                        </a:lnSpc>
                        <a:buNone/>
                      </a:pPr>
                      <a:r>
                        <a:rPr lang="en-US" sz="1300" u="sng" kern="100">
                          <a:effectLst/>
                        </a:rPr>
                        <a:t>Leukocyte count</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15,300/μL (15.3 × 10</a:t>
                      </a:r>
                      <a:r>
                        <a:rPr lang="en-US" sz="650" kern="100" baseline="30000">
                          <a:effectLst/>
                        </a:rPr>
                        <a:t>9</a:t>
                      </a:r>
                      <a:r>
                        <a:rPr lang="en-US" sz="1300" kern="100">
                          <a:effectLst/>
                        </a:rPr>
                        <a:t>/L)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2803249724"/>
                  </a:ext>
                </a:extLst>
              </a:tr>
              <a:tr h="582560">
                <a:tc>
                  <a:txBody>
                    <a:bodyPr/>
                    <a:lstStyle/>
                    <a:p>
                      <a:pPr marL="0" marR="0">
                        <a:lnSpc>
                          <a:spcPct val="115000"/>
                        </a:lnSpc>
                        <a:buNone/>
                      </a:pPr>
                      <a:r>
                        <a:rPr lang="en-US" sz="1300" u="sng" kern="100">
                          <a:effectLst/>
                        </a:rPr>
                        <a:t>Alanine aminotransferase</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90 U/L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92099641"/>
                  </a:ext>
                </a:extLst>
              </a:tr>
              <a:tr h="582560">
                <a:tc>
                  <a:txBody>
                    <a:bodyPr/>
                    <a:lstStyle/>
                    <a:p>
                      <a:pPr marL="0" marR="0">
                        <a:lnSpc>
                          <a:spcPct val="115000"/>
                        </a:lnSpc>
                        <a:buNone/>
                      </a:pPr>
                      <a:r>
                        <a:rPr lang="en-US" sz="1300" u="sng" kern="100" dirty="0">
                          <a:effectLst/>
                        </a:rPr>
                        <a:t>Aspartate aminotransferase</a:t>
                      </a:r>
                      <a:endParaRPr lang="en-US" sz="1200" kern="100" dirty="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155 U/L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3994354345"/>
                  </a:ext>
                </a:extLst>
              </a:tr>
              <a:tr h="295204">
                <a:tc>
                  <a:txBody>
                    <a:bodyPr/>
                    <a:lstStyle/>
                    <a:p>
                      <a:pPr marL="0" marR="0">
                        <a:lnSpc>
                          <a:spcPct val="115000"/>
                        </a:lnSpc>
                        <a:buNone/>
                      </a:pPr>
                      <a:r>
                        <a:rPr lang="en-US" sz="1300" kern="100">
                          <a:effectLst/>
                        </a:rPr>
                        <a:t>Bilirubin</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a:lnSpc>
                          <a:spcPct val="115000"/>
                        </a:lnSpc>
                        <a:buNone/>
                      </a:pPr>
                      <a:endParaRPr lang="en-US" sz="1200" kern="100">
                        <a:effectLst/>
                        <a:latin typeface="Aptos" panose="020B0004020202020204" pitchFamily="34" charset="0"/>
                      </a:endParaRPr>
                    </a:p>
                  </a:txBody>
                  <a:tcPr marL="9525" marR="9525" marT="9525" marB="9525"/>
                </a:tc>
                <a:extLst>
                  <a:ext uri="{0D108BD9-81ED-4DB2-BD59-A6C34878D82A}">
                    <a16:rowId xmlns:a16="http://schemas.microsoft.com/office/drawing/2014/main" val="2241467703"/>
                  </a:ext>
                </a:extLst>
              </a:tr>
              <a:tr h="295204">
                <a:tc>
                  <a:txBody>
                    <a:bodyPr/>
                    <a:lstStyle/>
                    <a:p>
                      <a:pPr marL="0" marR="0">
                        <a:lnSpc>
                          <a:spcPct val="115000"/>
                        </a:lnSpc>
                        <a:buNone/>
                      </a:pPr>
                      <a:r>
                        <a:rPr lang="en-US" sz="1300" u="sng" kern="100">
                          <a:effectLst/>
                        </a:rPr>
                        <a:t>Total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0.8 mg/dL (13.7 μmol/L)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3506800429"/>
                  </a:ext>
                </a:extLst>
              </a:tr>
              <a:tr h="295204">
                <a:tc>
                  <a:txBody>
                    <a:bodyPr/>
                    <a:lstStyle/>
                    <a:p>
                      <a:pPr marL="0" marR="0">
                        <a:lnSpc>
                          <a:spcPct val="115000"/>
                        </a:lnSpc>
                        <a:buNone/>
                      </a:pPr>
                      <a:r>
                        <a:rPr lang="en-US" sz="1300" u="sng" kern="100">
                          <a:effectLst/>
                        </a:rPr>
                        <a:t>Direct</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0.2 mg/dL (3.4 μmol/L)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522524247"/>
                  </a:ext>
                </a:extLst>
              </a:tr>
              <a:tr h="295204">
                <a:tc>
                  <a:txBody>
                    <a:bodyPr/>
                    <a:lstStyle/>
                    <a:p>
                      <a:pPr marL="0" marR="0">
                        <a:lnSpc>
                          <a:spcPct val="115000"/>
                        </a:lnSpc>
                        <a:buNone/>
                      </a:pPr>
                      <a:r>
                        <a:rPr lang="en-US" sz="1300" u="sng" kern="100">
                          <a:effectLst/>
                        </a:rPr>
                        <a:t>Blood urea nitrogen</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12 mg/dL (4.3 mmol/L)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984333051"/>
                  </a:ext>
                </a:extLst>
              </a:tr>
              <a:tr h="295204">
                <a:tc>
                  <a:txBody>
                    <a:bodyPr/>
                    <a:lstStyle/>
                    <a:p>
                      <a:pPr marL="0" marR="0">
                        <a:lnSpc>
                          <a:spcPct val="115000"/>
                        </a:lnSpc>
                        <a:buNone/>
                      </a:pPr>
                      <a:r>
                        <a:rPr lang="en-US" sz="1300" u="sng" kern="100">
                          <a:effectLst/>
                        </a:rPr>
                        <a:t>Creatinine</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1.0 mg/dL (88.4 μmol/L)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638677409"/>
                  </a:ext>
                </a:extLst>
              </a:tr>
              <a:tr h="295204">
                <a:tc>
                  <a:txBody>
                    <a:bodyPr/>
                    <a:lstStyle/>
                    <a:p>
                      <a:pPr marL="0" marR="0">
                        <a:lnSpc>
                          <a:spcPct val="115000"/>
                        </a:lnSpc>
                        <a:buNone/>
                      </a:pPr>
                      <a:r>
                        <a:rPr lang="en-US" sz="1300" u="sng" kern="100">
                          <a:effectLst/>
                        </a:rPr>
                        <a:t>Lipase</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dirty="0">
                          <a:solidFill>
                            <a:srgbClr val="C00000"/>
                          </a:solidFill>
                          <a:effectLst/>
                        </a:rPr>
                        <a:t>108 U/L</a:t>
                      </a:r>
                      <a:endParaRPr lang="en-US" sz="1200" kern="100" dirty="0">
                        <a:solidFill>
                          <a:srgbClr val="C00000"/>
                        </a:solidFill>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4149911551"/>
                  </a:ext>
                </a:extLst>
              </a:tr>
            </a:tbl>
          </a:graphicData>
        </a:graphic>
      </p:graphicFrame>
    </p:spTree>
    <p:extLst>
      <p:ext uri="{BB962C8B-B14F-4D97-AF65-F5344CB8AC3E}">
        <p14:creationId xmlns:p14="http://schemas.microsoft.com/office/powerpoint/2010/main" val="1854099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67430-17B9-5431-ECA2-2B7EDE197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CB5D-51D1-4254-2429-5D5AAB7852ED}"/>
              </a:ext>
            </a:extLst>
          </p:cNvPr>
          <p:cNvSpPr>
            <a:spLocks noGrp="1"/>
          </p:cNvSpPr>
          <p:nvPr>
            <p:ph type="title"/>
          </p:nvPr>
        </p:nvSpPr>
        <p:spPr/>
        <p:txBody>
          <a:bodyPr/>
          <a:lstStyle/>
          <a:p>
            <a:r>
              <a:rPr lang="en-US" dirty="0"/>
              <a:t>Q12</a:t>
            </a:r>
          </a:p>
        </p:txBody>
      </p:sp>
      <p:sp>
        <p:nvSpPr>
          <p:cNvPr id="5" name="Content Placeholder 4">
            <a:extLst>
              <a:ext uri="{FF2B5EF4-FFF2-40B4-BE49-F238E27FC236}">
                <a16:creationId xmlns:a16="http://schemas.microsoft.com/office/drawing/2014/main" id="{D1A5000F-AEDB-C199-D7BF-1FEAAD7D4154}"/>
              </a:ext>
            </a:extLst>
          </p:cNvPr>
          <p:cNvSpPr>
            <a:spLocks noGrp="1"/>
          </p:cNvSpPr>
          <p:nvPr>
            <p:ph sz="half" idx="1"/>
          </p:nvPr>
        </p:nvSpPr>
        <p:spPr/>
        <p:txBody>
          <a:bodyPr>
            <a:normAutofit lnSpcReduction="10000"/>
          </a:bodyPr>
          <a:lstStyle/>
          <a:p>
            <a:r>
              <a:rPr lang="en-US" sz="1800" dirty="0"/>
              <a:t>A 55-year-old man is evaluated in the emergency department for a 14-hour history of acute-onset epigastric pain radiating to the back. He drinks six cans of beer several times weekly.</a:t>
            </a:r>
          </a:p>
          <a:p>
            <a:r>
              <a:rPr lang="en-US" sz="1800" dirty="0"/>
              <a:t>On physical examination, temperature is 37.5 °C (99.5 °F), blood pressure is 105/64 mm Hg, pulse rate is 117/min, and respiration rate is 18/min. Oxygen saturation is 95% with the patient breathing ambient air. Abdominal palpation elicits epigastric pain without rebound or guarding.</a:t>
            </a:r>
          </a:p>
          <a:p>
            <a:r>
              <a:rPr lang="en-US" sz="1800" dirty="0"/>
              <a:t>Which of the following is the most appropriate next step in management?</a:t>
            </a:r>
          </a:p>
          <a:p>
            <a:pPr lvl="1"/>
            <a:r>
              <a:rPr lang="en-US" sz="1400" b="1" dirty="0">
                <a:solidFill>
                  <a:schemeClr val="accent6"/>
                </a:solidFill>
              </a:rPr>
              <a:t>A. Abdominal CT</a:t>
            </a:r>
          </a:p>
          <a:p>
            <a:pPr lvl="1"/>
            <a:r>
              <a:rPr lang="en-US" sz="1400" dirty="0"/>
              <a:t>B. Aggressive fluid resuscitation</a:t>
            </a:r>
          </a:p>
          <a:p>
            <a:pPr lvl="1"/>
            <a:r>
              <a:rPr lang="en-US" sz="1400" dirty="0"/>
              <a:t>C. Intravenous antibiotics</a:t>
            </a:r>
          </a:p>
          <a:p>
            <a:pPr lvl="1"/>
            <a:r>
              <a:rPr lang="en-US" sz="1400" dirty="0"/>
              <a:t>D. Transabdominal ultrasonography</a:t>
            </a:r>
          </a:p>
          <a:p>
            <a:pPr lvl="1"/>
            <a:endParaRPr lang="en-US" sz="1400" dirty="0"/>
          </a:p>
          <a:p>
            <a:endParaRPr lang="en-US" dirty="0"/>
          </a:p>
        </p:txBody>
      </p:sp>
      <p:sp>
        <p:nvSpPr>
          <p:cNvPr id="7" name="Content Placeholder 6">
            <a:extLst>
              <a:ext uri="{FF2B5EF4-FFF2-40B4-BE49-F238E27FC236}">
                <a16:creationId xmlns:a16="http://schemas.microsoft.com/office/drawing/2014/main" id="{7F3A8266-0703-E6A3-E244-AE1919A07F00}"/>
              </a:ext>
            </a:extLst>
          </p:cNvPr>
          <p:cNvSpPr>
            <a:spLocks noGrp="1"/>
          </p:cNvSpPr>
          <p:nvPr>
            <p:ph sz="half" idx="2"/>
          </p:nvPr>
        </p:nvSpPr>
        <p:spPr/>
        <p:txBody>
          <a:bodyPr>
            <a:normAutofit lnSpcReduction="10000"/>
          </a:bodyPr>
          <a:lstStyle/>
          <a:p>
            <a:endParaRPr lang="en-US" dirty="0"/>
          </a:p>
        </p:txBody>
      </p:sp>
      <p:graphicFrame>
        <p:nvGraphicFramePr>
          <p:cNvPr id="6" name="Table 5">
            <a:extLst>
              <a:ext uri="{FF2B5EF4-FFF2-40B4-BE49-F238E27FC236}">
                <a16:creationId xmlns:a16="http://schemas.microsoft.com/office/drawing/2014/main" id="{D9FAEA5B-8B45-A659-9758-AB1FFD105848}"/>
              </a:ext>
            </a:extLst>
          </p:cNvPr>
          <p:cNvGraphicFramePr>
            <a:graphicFrameLocks noGrp="1"/>
          </p:cNvGraphicFramePr>
          <p:nvPr/>
        </p:nvGraphicFramePr>
        <p:xfrm>
          <a:off x="6095999" y="1913826"/>
          <a:ext cx="5708073" cy="3821956"/>
        </p:xfrm>
        <a:graphic>
          <a:graphicData uri="http://schemas.openxmlformats.org/drawingml/2006/table">
            <a:tbl>
              <a:tblPr firstRow="1" firstCol="1" bandRow="1">
                <a:tableStyleId>{5C22544A-7EE6-4342-B048-85BDC9FD1C3A}</a:tableStyleId>
              </a:tblPr>
              <a:tblGrid>
                <a:gridCol w="2144852">
                  <a:extLst>
                    <a:ext uri="{9D8B030D-6E8A-4147-A177-3AD203B41FA5}">
                      <a16:colId xmlns:a16="http://schemas.microsoft.com/office/drawing/2014/main" val="1728310424"/>
                    </a:ext>
                  </a:extLst>
                </a:gridCol>
                <a:gridCol w="3563221">
                  <a:extLst>
                    <a:ext uri="{9D8B030D-6E8A-4147-A177-3AD203B41FA5}">
                      <a16:colId xmlns:a16="http://schemas.microsoft.com/office/drawing/2014/main" val="752833885"/>
                    </a:ext>
                  </a:extLst>
                </a:gridCol>
              </a:tblGrid>
              <a:tr h="295204">
                <a:tc gridSpan="2">
                  <a:txBody>
                    <a:bodyPr/>
                    <a:lstStyle/>
                    <a:p>
                      <a:pPr marL="0" marR="0">
                        <a:lnSpc>
                          <a:spcPct val="115000"/>
                        </a:lnSpc>
                        <a:buNone/>
                      </a:pPr>
                      <a:r>
                        <a:rPr lang="en-US" sz="1300" kern="100" dirty="0">
                          <a:effectLst/>
                        </a:rPr>
                        <a:t>Laboratory studies:</a:t>
                      </a:r>
                      <a:endParaRPr lang="en-US" sz="1200" kern="100" dirty="0">
                        <a:effectLst/>
                        <a:latin typeface="Times New Roman" panose="02020603050405020304" pitchFamily="18" charset="0"/>
                        <a:ea typeface="Times New Roman" panose="02020603050405020304" pitchFamily="18" charset="0"/>
                      </a:endParaRPr>
                    </a:p>
                  </a:txBody>
                  <a:tcPr marL="9525" marR="9525" marT="9525" marB="9525" anchor="ctr"/>
                </a:tc>
                <a:tc hMerge="1">
                  <a:txBody>
                    <a:bodyPr/>
                    <a:lstStyle/>
                    <a:p>
                      <a:endParaRPr lang="en-US"/>
                    </a:p>
                  </a:txBody>
                  <a:tcPr/>
                </a:tc>
                <a:extLst>
                  <a:ext uri="{0D108BD9-81ED-4DB2-BD59-A6C34878D82A}">
                    <a16:rowId xmlns:a16="http://schemas.microsoft.com/office/drawing/2014/main" val="3247139767"/>
                  </a:ext>
                </a:extLst>
              </a:tr>
              <a:tr h="295204">
                <a:tc>
                  <a:txBody>
                    <a:bodyPr/>
                    <a:lstStyle/>
                    <a:p>
                      <a:pPr marL="0" marR="0">
                        <a:lnSpc>
                          <a:spcPct val="115000"/>
                        </a:lnSpc>
                        <a:buNone/>
                      </a:pPr>
                      <a:r>
                        <a:rPr lang="en-US" sz="1300" u="sng" kern="100" dirty="0">
                          <a:effectLst/>
                        </a:rPr>
                        <a:t>Hemoglobin</a:t>
                      </a:r>
                      <a:endParaRPr lang="en-US" sz="1200" kern="100" dirty="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15 g/dL (150 g/L)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2400771370"/>
                  </a:ext>
                </a:extLst>
              </a:tr>
              <a:tr h="295204">
                <a:tc>
                  <a:txBody>
                    <a:bodyPr/>
                    <a:lstStyle/>
                    <a:p>
                      <a:pPr marL="0" marR="0">
                        <a:lnSpc>
                          <a:spcPct val="115000"/>
                        </a:lnSpc>
                        <a:buNone/>
                      </a:pPr>
                      <a:r>
                        <a:rPr lang="en-US" sz="1300" u="sng" kern="100">
                          <a:effectLst/>
                        </a:rPr>
                        <a:t>Leukocyte count</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15,300/μL (15.3 × 10</a:t>
                      </a:r>
                      <a:r>
                        <a:rPr lang="en-US" sz="650" kern="100" baseline="30000">
                          <a:effectLst/>
                        </a:rPr>
                        <a:t>9</a:t>
                      </a:r>
                      <a:r>
                        <a:rPr lang="en-US" sz="1300" kern="100">
                          <a:effectLst/>
                        </a:rPr>
                        <a:t>/L)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2803249724"/>
                  </a:ext>
                </a:extLst>
              </a:tr>
              <a:tr h="582560">
                <a:tc>
                  <a:txBody>
                    <a:bodyPr/>
                    <a:lstStyle/>
                    <a:p>
                      <a:pPr marL="0" marR="0">
                        <a:lnSpc>
                          <a:spcPct val="115000"/>
                        </a:lnSpc>
                        <a:buNone/>
                      </a:pPr>
                      <a:r>
                        <a:rPr lang="en-US" sz="1300" u="sng" kern="100">
                          <a:effectLst/>
                        </a:rPr>
                        <a:t>Alanine aminotransferase</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90 U/L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92099641"/>
                  </a:ext>
                </a:extLst>
              </a:tr>
              <a:tr h="582560">
                <a:tc>
                  <a:txBody>
                    <a:bodyPr/>
                    <a:lstStyle/>
                    <a:p>
                      <a:pPr marL="0" marR="0">
                        <a:lnSpc>
                          <a:spcPct val="115000"/>
                        </a:lnSpc>
                        <a:buNone/>
                      </a:pPr>
                      <a:r>
                        <a:rPr lang="en-US" sz="1300" u="sng" kern="100" dirty="0">
                          <a:effectLst/>
                        </a:rPr>
                        <a:t>Aspartate aminotransferase</a:t>
                      </a:r>
                      <a:endParaRPr lang="en-US" sz="1200" kern="100" dirty="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155 U/L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3994354345"/>
                  </a:ext>
                </a:extLst>
              </a:tr>
              <a:tr h="295204">
                <a:tc>
                  <a:txBody>
                    <a:bodyPr/>
                    <a:lstStyle/>
                    <a:p>
                      <a:pPr marL="0" marR="0">
                        <a:lnSpc>
                          <a:spcPct val="115000"/>
                        </a:lnSpc>
                        <a:buNone/>
                      </a:pPr>
                      <a:r>
                        <a:rPr lang="en-US" sz="1300" kern="100">
                          <a:effectLst/>
                        </a:rPr>
                        <a:t>Bilirubin</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a:lnSpc>
                          <a:spcPct val="115000"/>
                        </a:lnSpc>
                        <a:buNone/>
                      </a:pPr>
                      <a:endParaRPr lang="en-US" sz="1200" kern="100">
                        <a:effectLst/>
                        <a:latin typeface="Aptos" panose="020B0004020202020204" pitchFamily="34" charset="0"/>
                      </a:endParaRPr>
                    </a:p>
                  </a:txBody>
                  <a:tcPr marL="9525" marR="9525" marT="9525" marB="9525"/>
                </a:tc>
                <a:extLst>
                  <a:ext uri="{0D108BD9-81ED-4DB2-BD59-A6C34878D82A}">
                    <a16:rowId xmlns:a16="http://schemas.microsoft.com/office/drawing/2014/main" val="2241467703"/>
                  </a:ext>
                </a:extLst>
              </a:tr>
              <a:tr h="295204">
                <a:tc>
                  <a:txBody>
                    <a:bodyPr/>
                    <a:lstStyle/>
                    <a:p>
                      <a:pPr marL="0" marR="0">
                        <a:lnSpc>
                          <a:spcPct val="115000"/>
                        </a:lnSpc>
                        <a:buNone/>
                      </a:pPr>
                      <a:r>
                        <a:rPr lang="en-US" sz="1300" u="sng" kern="100">
                          <a:effectLst/>
                        </a:rPr>
                        <a:t>Total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0.8 mg/dL (13.7 μmol/L)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3506800429"/>
                  </a:ext>
                </a:extLst>
              </a:tr>
              <a:tr h="295204">
                <a:tc>
                  <a:txBody>
                    <a:bodyPr/>
                    <a:lstStyle/>
                    <a:p>
                      <a:pPr marL="0" marR="0">
                        <a:lnSpc>
                          <a:spcPct val="115000"/>
                        </a:lnSpc>
                        <a:buNone/>
                      </a:pPr>
                      <a:r>
                        <a:rPr lang="en-US" sz="1300" u="sng" kern="100">
                          <a:effectLst/>
                        </a:rPr>
                        <a:t>Direct</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0.2 mg/dL (3.4 μmol/L)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522524247"/>
                  </a:ext>
                </a:extLst>
              </a:tr>
              <a:tr h="295204">
                <a:tc>
                  <a:txBody>
                    <a:bodyPr/>
                    <a:lstStyle/>
                    <a:p>
                      <a:pPr marL="0" marR="0">
                        <a:lnSpc>
                          <a:spcPct val="115000"/>
                        </a:lnSpc>
                        <a:buNone/>
                      </a:pPr>
                      <a:r>
                        <a:rPr lang="en-US" sz="1300" u="sng" kern="100">
                          <a:effectLst/>
                        </a:rPr>
                        <a:t>Blood urea nitrogen</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12 mg/dL (4.3 mmol/L)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984333051"/>
                  </a:ext>
                </a:extLst>
              </a:tr>
              <a:tr h="295204">
                <a:tc>
                  <a:txBody>
                    <a:bodyPr/>
                    <a:lstStyle/>
                    <a:p>
                      <a:pPr marL="0" marR="0">
                        <a:lnSpc>
                          <a:spcPct val="115000"/>
                        </a:lnSpc>
                        <a:buNone/>
                      </a:pPr>
                      <a:r>
                        <a:rPr lang="en-US" sz="1300" u="sng" kern="100">
                          <a:effectLst/>
                        </a:rPr>
                        <a:t>Creatinine</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a:effectLst/>
                        </a:rPr>
                        <a:t>1.0 mg/dL (88.4 μmol/L)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638677409"/>
                  </a:ext>
                </a:extLst>
              </a:tr>
              <a:tr h="295204">
                <a:tc>
                  <a:txBody>
                    <a:bodyPr/>
                    <a:lstStyle/>
                    <a:p>
                      <a:pPr marL="0" marR="0">
                        <a:lnSpc>
                          <a:spcPct val="115000"/>
                        </a:lnSpc>
                        <a:buNone/>
                      </a:pPr>
                      <a:r>
                        <a:rPr lang="en-US" sz="1300" u="sng" kern="100">
                          <a:effectLst/>
                        </a:rPr>
                        <a:t>Lipase</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300" kern="100" dirty="0">
                          <a:effectLst/>
                        </a:rPr>
                        <a:t>108 U/L</a:t>
                      </a:r>
                      <a:endParaRPr lang="en-US" sz="1200" kern="100" dirty="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4149911551"/>
                  </a:ext>
                </a:extLst>
              </a:tr>
            </a:tbl>
          </a:graphicData>
        </a:graphic>
      </p:graphicFrame>
    </p:spTree>
    <p:extLst>
      <p:ext uri="{BB962C8B-B14F-4D97-AF65-F5344CB8AC3E}">
        <p14:creationId xmlns:p14="http://schemas.microsoft.com/office/powerpoint/2010/main" val="4166221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4E08-77AD-86A5-8394-3391CBD14ED1}"/>
              </a:ext>
            </a:extLst>
          </p:cNvPr>
          <p:cNvSpPr>
            <a:spLocks noGrp="1"/>
          </p:cNvSpPr>
          <p:nvPr>
            <p:ph type="title"/>
          </p:nvPr>
        </p:nvSpPr>
        <p:spPr/>
        <p:txBody>
          <a:bodyPr/>
          <a:lstStyle/>
          <a:p>
            <a:r>
              <a:rPr lang="en-US" dirty="0"/>
              <a:t>Diagnose acute pancreatitis</a:t>
            </a:r>
          </a:p>
        </p:txBody>
      </p:sp>
      <p:sp>
        <p:nvSpPr>
          <p:cNvPr id="3" name="Content Placeholder 2">
            <a:extLst>
              <a:ext uri="{FF2B5EF4-FFF2-40B4-BE49-F238E27FC236}">
                <a16:creationId xmlns:a16="http://schemas.microsoft.com/office/drawing/2014/main" id="{DD88DD47-FB43-1E0A-0E1D-AECF07130DDE}"/>
              </a:ext>
            </a:extLst>
          </p:cNvPr>
          <p:cNvSpPr>
            <a:spLocks noGrp="1"/>
          </p:cNvSpPr>
          <p:nvPr>
            <p:ph sz="half" idx="1"/>
          </p:nvPr>
        </p:nvSpPr>
        <p:spPr/>
        <p:txBody>
          <a:bodyPr>
            <a:normAutofit/>
          </a:bodyPr>
          <a:lstStyle/>
          <a:p>
            <a:r>
              <a:rPr lang="en-US" dirty="0"/>
              <a:t>2 of 3…</a:t>
            </a:r>
          </a:p>
          <a:p>
            <a:pPr lvl="1"/>
            <a:r>
              <a:rPr lang="en-US" dirty="0"/>
              <a:t>Acute-onset abdominal pain characteristic of pancreatitis</a:t>
            </a:r>
          </a:p>
          <a:p>
            <a:pPr lvl="1"/>
            <a:r>
              <a:rPr lang="en-US" dirty="0"/>
              <a:t>Serum amylase or lipase levels at least three times the upper limit of normal</a:t>
            </a:r>
          </a:p>
          <a:p>
            <a:pPr lvl="1"/>
            <a:r>
              <a:rPr lang="en-US" dirty="0"/>
              <a:t>Characteristic CT or MRI findings</a:t>
            </a:r>
          </a:p>
        </p:txBody>
      </p:sp>
      <p:sp>
        <p:nvSpPr>
          <p:cNvPr id="4" name="Content Placeholder 3">
            <a:extLst>
              <a:ext uri="{FF2B5EF4-FFF2-40B4-BE49-F238E27FC236}">
                <a16:creationId xmlns:a16="http://schemas.microsoft.com/office/drawing/2014/main" id="{0E16DCB7-12EB-A5C6-93CF-4A632634EE0F}"/>
              </a:ext>
            </a:extLst>
          </p:cNvPr>
          <p:cNvSpPr>
            <a:spLocks noGrp="1"/>
          </p:cNvSpPr>
          <p:nvPr>
            <p:ph sz="half" idx="2"/>
          </p:nvPr>
        </p:nvSpPr>
        <p:spPr/>
        <p:txBody>
          <a:bodyPr>
            <a:normAutofit/>
          </a:bodyPr>
          <a:lstStyle/>
          <a:p>
            <a:endParaRPr lang="en-US"/>
          </a:p>
        </p:txBody>
      </p:sp>
      <p:pic>
        <p:nvPicPr>
          <p:cNvPr id="44034" name="Picture 2">
            <a:extLst>
              <a:ext uri="{FF2B5EF4-FFF2-40B4-BE49-F238E27FC236}">
                <a16:creationId xmlns:a16="http://schemas.microsoft.com/office/drawing/2014/main" id="{8ABF6F4F-EBA9-92BD-1995-2793A227F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425" y="1557987"/>
            <a:ext cx="4691149" cy="488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208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Making the Diagnosis</a:t>
            </a:r>
          </a:p>
        </p:txBody>
      </p:sp>
      <p:sp>
        <p:nvSpPr>
          <p:cNvPr id="4" name="TextBox 3"/>
          <p:cNvSpPr txBox="1"/>
          <p:nvPr/>
        </p:nvSpPr>
        <p:spPr>
          <a:xfrm>
            <a:off x="3581522" y="1877485"/>
            <a:ext cx="1617751" cy="461665"/>
          </a:xfrm>
          <a:prstGeom prst="rect">
            <a:avLst/>
          </a:prstGeom>
          <a:solidFill>
            <a:srgbClr val="FFFF00"/>
          </a:solidFill>
          <a:ln w="57150">
            <a:solidFill>
              <a:srgbClr val="522798"/>
            </a:solidFill>
          </a:ln>
          <a:scene3d>
            <a:camera prst="orthographicFront"/>
            <a:lightRig rig="threePt" dir="t"/>
          </a:scene3d>
          <a:sp3d>
            <a:bevelT/>
          </a:sp3d>
        </p:spPr>
        <p:txBody>
          <a:bodyPr wrap="none" rtlCol="0">
            <a:spAutoFit/>
          </a:bodyPr>
          <a:lstStyle/>
          <a:p>
            <a:r>
              <a:rPr lang="en-US" dirty="0"/>
              <a:t>Pancreatitis</a:t>
            </a:r>
          </a:p>
        </p:txBody>
      </p:sp>
      <p:sp>
        <p:nvSpPr>
          <p:cNvPr id="5" name="TextBox 4"/>
          <p:cNvSpPr txBox="1"/>
          <p:nvPr/>
        </p:nvSpPr>
        <p:spPr>
          <a:xfrm>
            <a:off x="5747912" y="1481129"/>
            <a:ext cx="4325848" cy="830997"/>
          </a:xfrm>
          <a:prstGeom prst="rect">
            <a:avLst/>
          </a:prstGeom>
          <a:solidFill>
            <a:srgbClr val="FFFF00"/>
          </a:solidFill>
          <a:ln>
            <a:solidFill>
              <a:srgbClr val="522798"/>
            </a:solidFill>
          </a:ln>
          <a:scene3d>
            <a:camera prst="orthographicFront"/>
            <a:lightRig rig="threePt" dir="t"/>
          </a:scene3d>
          <a:sp3d>
            <a:bevelT/>
          </a:sp3d>
        </p:spPr>
        <p:txBody>
          <a:bodyPr wrap="square" rtlCol="0">
            <a:spAutoFit/>
          </a:bodyPr>
          <a:lstStyle/>
          <a:p>
            <a:r>
              <a:rPr lang="en-US" dirty="0"/>
              <a:t>Definition: Acute inflammatory process of the pancreas</a:t>
            </a:r>
          </a:p>
        </p:txBody>
      </p:sp>
      <p:cxnSp>
        <p:nvCxnSpPr>
          <p:cNvPr id="9" name="Straight Arrow Connector 8"/>
          <p:cNvCxnSpPr/>
          <p:nvPr/>
        </p:nvCxnSpPr>
        <p:spPr bwMode="auto">
          <a:xfrm flipH="1">
            <a:off x="2784687" y="2390506"/>
            <a:ext cx="796835" cy="74458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1478401" y="3579226"/>
            <a:ext cx="2103121" cy="1938992"/>
          </a:xfrm>
          <a:prstGeom prst="rect">
            <a:avLst/>
          </a:prstGeom>
          <a:solidFill>
            <a:srgbClr val="FFFF00"/>
          </a:solidFill>
          <a:ln>
            <a:solidFill>
              <a:srgbClr val="522798"/>
            </a:solidFill>
          </a:ln>
          <a:scene3d>
            <a:camera prst="orthographicFront"/>
            <a:lightRig rig="threePt" dir="t"/>
          </a:scene3d>
          <a:sp3d>
            <a:bevelT/>
          </a:sp3d>
        </p:spPr>
        <p:txBody>
          <a:bodyPr wrap="square" rtlCol="0">
            <a:spAutoFit/>
          </a:bodyPr>
          <a:lstStyle/>
          <a:p>
            <a:r>
              <a:rPr lang="en-US" dirty="0"/>
              <a:t>Classically with severe epigastric pain radiating to the back.</a:t>
            </a:r>
          </a:p>
        </p:txBody>
      </p:sp>
      <p:sp>
        <p:nvSpPr>
          <p:cNvPr id="11" name="TextBox 10"/>
          <p:cNvSpPr txBox="1"/>
          <p:nvPr/>
        </p:nvSpPr>
        <p:spPr>
          <a:xfrm>
            <a:off x="1739657" y="3148150"/>
            <a:ext cx="1571264" cy="461665"/>
          </a:xfrm>
          <a:prstGeom prst="rect">
            <a:avLst/>
          </a:prstGeom>
          <a:noFill/>
        </p:spPr>
        <p:txBody>
          <a:bodyPr wrap="none" rtlCol="0">
            <a:spAutoFit/>
          </a:bodyPr>
          <a:lstStyle/>
          <a:p>
            <a:r>
              <a:rPr lang="en-US" b="1" dirty="0"/>
              <a:t>Symptoms</a:t>
            </a:r>
          </a:p>
        </p:txBody>
      </p:sp>
      <p:cxnSp>
        <p:nvCxnSpPr>
          <p:cNvPr id="12" name="Straight Arrow Connector 11"/>
          <p:cNvCxnSpPr/>
          <p:nvPr/>
        </p:nvCxnSpPr>
        <p:spPr bwMode="auto">
          <a:xfrm flipH="1">
            <a:off x="4807383" y="2390505"/>
            <a:ext cx="1" cy="84908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3749302" y="3579226"/>
            <a:ext cx="2103121" cy="1569660"/>
          </a:xfrm>
          <a:prstGeom prst="rect">
            <a:avLst/>
          </a:prstGeom>
          <a:solidFill>
            <a:srgbClr val="FFFF00"/>
          </a:solidFill>
          <a:ln>
            <a:solidFill>
              <a:srgbClr val="522798"/>
            </a:solidFill>
          </a:ln>
          <a:scene3d>
            <a:camera prst="orthographicFront"/>
            <a:lightRig rig="threePt" dir="t"/>
          </a:scene3d>
          <a:sp3d>
            <a:bevelT/>
          </a:sp3d>
        </p:spPr>
        <p:txBody>
          <a:bodyPr wrap="square" rtlCol="0">
            <a:spAutoFit/>
          </a:bodyPr>
          <a:lstStyle/>
          <a:p>
            <a:r>
              <a:rPr lang="en-US" dirty="0"/>
              <a:t>Amylase or Lipase &gt; 3x upper limit of normal</a:t>
            </a:r>
          </a:p>
        </p:txBody>
      </p:sp>
      <p:sp>
        <p:nvSpPr>
          <p:cNvPr id="14" name="TextBox 13"/>
          <p:cNvSpPr txBox="1"/>
          <p:nvPr/>
        </p:nvSpPr>
        <p:spPr>
          <a:xfrm>
            <a:off x="4389386" y="3148150"/>
            <a:ext cx="835485" cy="461665"/>
          </a:xfrm>
          <a:prstGeom prst="rect">
            <a:avLst/>
          </a:prstGeom>
          <a:noFill/>
        </p:spPr>
        <p:txBody>
          <a:bodyPr wrap="none" rtlCol="0">
            <a:spAutoFit/>
          </a:bodyPr>
          <a:lstStyle/>
          <a:p>
            <a:pPr algn="ctr"/>
            <a:r>
              <a:rPr lang="en-US" b="1" dirty="0"/>
              <a:t>Labs</a:t>
            </a:r>
          </a:p>
        </p:txBody>
      </p:sp>
      <p:cxnSp>
        <p:nvCxnSpPr>
          <p:cNvPr id="16" name="Straight Arrow Connector 15"/>
          <p:cNvCxnSpPr/>
          <p:nvPr/>
        </p:nvCxnSpPr>
        <p:spPr bwMode="auto">
          <a:xfrm>
            <a:off x="5292754" y="2390505"/>
            <a:ext cx="1423852" cy="84908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6202800" y="3613216"/>
            <a:ext cx="2747554" cy="830997"/>
          </a:xfrm>
          <a:prstGeom prst="rect">
            <a:avLst/>
          </a:prstGeom>
          <a:solidFill>
            <a:srgbClr val="FFFF00"/>
          </a:solidFill>
          <a:ln>
            <a:solidFill>
              <a:srgbClr val="522798"/>
            </a:solidFill>
          </a:ln>
          <a:scene3d>
            <a:camera prst="orthographicFront"/>
            <a:lightRig rig="threePt" dir="t"/>
          </a:scene3d>
          <a:sp3d>
            <a:bevelT/>
          </a:sp3d>
        </p:spPr>
        <p:txBody>
          <a:bodyPr wrap="square" rtlCol="0">
            <a:spAutoFit/>
          </a:bodyPr>
          <a:lstStyle/>
          <a:p>
            <a:r>
              <a:rPr lang="en-US" dirty="0"/>
              <a:t>Imaging suggestive of pancreatitis</a:t>
            </a:r>
          </a:p>
        </p:txBody>
      </p:sp>
      <p:sp>
        <p:nvSpPr>
          <p:cNvPr id="18" name="TextBox 17"/>
          <p:cNvSpPr txBox="1"/>
          <p:nvPr/>
        </p:nvSpPr>
        <p:spPr>
          <a:xfrm>
            <a:off x="6464057" y="3182139"/>
            <a:ext cx="1518364" cy="461665"/>
          </a:xfrm>
          <a:prstGeom prst="rect">
            <a:avLst/>
          </a:prstGeom>
          <a:noFill/>
        </p:spPr>
        <p:txBody>
          <a:bodyPr wrap="none" rtlCol="0">
            <a:spAutoFit/>
          </a:bodyPr>
          <a:lstStyle/>
          <a:p>
            <a:r>
              <a:rPr lang="en-US" b="1" dirty="0"/>
              <a:t>Radiology</a:t>
            </a:r>
          </a:p>
        </p:txBody>
      </p:sp>
      <p:sp>
        <p:nvSpPr>
          <p:cNvPr id="22" name="TextBox 21"/>
          <p:cNvSpPr txBox="1"/>
          <p:nvPr/>
        </p:nvSpPr>
        <p:spPr>
          <a:xfrm>
            <a:off x="6230982" y="4926816"/>
            <a:ext cx="3842778" cy="1200329"/>
          </a:xfrm>
          <a:prstGeom prst="rect">
            <a:avLst/>
          </a:prstGeom>
          <a:solidFill>
            <a:srgbClr val="FFFF00"/>
          </a:solidFill>
          <a:ln w="38100">
            <a:solidFill>
              <a:srgbClr val="522798"/>
            </a:solidFill>
          </a:ln>
          <a:scene3d>
            <a:camera prst="orthographicFront"/>
            <a:lightRig rig="threePt" dir="t"/>
          </a:scene3d>
          <a:sp3d>
            <a:bevelT/>
          </a:sp3d>
        </p:spPr>
        <p:txBody>
          <a:bodyPr wrap="square" rtlCol="0">
            <a:spAutoFit/>
          </a:bodyPr>
          <a:lstStyle/>
          <a:p>
            <a:pPr algn="ctr"/>
            <a:r>
              <a:rPr lang="en-US" b="1" dirty="0"/>
              <a:t>Only need 2 of the 3 criteria </a:t>
            </a:r>
            <a:r>
              <a:rPr lang="en-US" b="1" u="sng" dirty="0"/>
              <a:t>Avoid imaging unless diagnosis is in question</a:t>
            </a:r>
          </a:p>
        </p:txBody>
      </p:sp>
      <p:cxnSp>
        <p:nvCxnSpPr>
          <p:cNvPr id="24" name="Straight Connector 23"/>
          <p:cNvCxnSpPr>
            <a:endCxn id="5" idx="1"/>
          </p:cNvCxnSpPr>
          <p:nvPr/>
        </p:nvCxnSpPr>
        <p:spPr bwMode="auto">
          <a:xfrm>
            <a:off x="5224870" y="1896627"/>
            <a:ext cx="5230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307682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So… When is Imaging Needed?</a:t>
            </a:r>
          </a:p>
        </p:txBody>
      </p:sp>
      <p:pic>
        <p:nvPicPr>
          <p:cNvPr id="4" name="Picture 3">
            <a:extLst>
              <a:ext uri="{FF2B5EF4-FFF2-40B4-BE49-F238E27FC236}">
                <a16:creationId xmlns:a16="http://schemas.microsoft.com/office/drawing/2014/main" id="{57F979B4-4218-4C54-B447-14C3323B3884}"/>
              </a:ext>
            </a:extLst>
          </p:cNvPr>
          <p:cNvPicPr>
            <a:picLocks noChangeAspect="1"/>
          </p:cNvPicPr>
          <p:nvPr/>
        </p:nvPicPr>
        <p:blipFill>
          <a:blip r:embed="rId2"/>
          <a:stretch>
            <a:fillRect/>
          </a:stretch>
        </p:blipFill>
        <p:spPr>
          <a:xfrm>
            <a:off x="421064" y="1572466"/>
            <a:ext cx="8050491" cy="2800352"/>
          </a:xfrm>
          <a:prstGeom prst="rect">
            <a:avLst/>
          </a:prstGeom>
        </p:spPr>
      </p:pic>
      <p:pic>
        <p:nvPicPr>
          <p:cNvPr id="7" name="Picture 6">
            <a:extLst>
              <a:ext uri="{FF2B5EF4-FFF2-40B4-BE49-F238E27FC236}">
                <a16:creationId xmlns:a16="http://schemas.microsoft.com/office/drawing/2014/main" id="{4EC353D3-293A-4E76-A3F5-69142BBF330D}"/>
              </a:ext>
            </a:extLst>
          </p:cNvPr>
          <p:cNvPicPr>
            <a:picLocks noChangeAspect="1"/>
          </p:cNvPicPr>
          <p:nvPr/>
        </p:nvPicPr>
        <p:blipFill rotWithShape="1">
          <a:blip r:embed="rId3"/>
          <a:srcRect b="59579"/>
          <a:stretch/>
        </p:blipFill>
        <p:spPr>
          <a:xfrm>
            <a:off x="553039" y="4773081"/>
            <a:ext cx="11041930" cy="7494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71002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CC791A-22AB-6C0E-DFD4-D7DEBB8BCC1A}"/>
              </a:ext>
            </a:extLst>
          </p:cNvPr>
          <p:cNvSpPr>
            <a:spLocks noGrp="1"/>
          </p:cNvSpPr>
          <p:nvPr>
            <p:ph type="title"/>
          </p:nvPr>
        </p:nvSpPr>
        <p:spPr/>
        <p:txBody>
          <a:bodyPr/>
          <a:lstStyle/>
          <a:p>
            <a:r>
              <a:rPr lang="en-US" dirty="0"/>
              <a:t>Q13</a:t>
            </a:r>
          </a:p>
        </p:txBody>
      </p:sp>
      <p:sp>
        <p:nvSpPr>
          <p:cNvPr id="6" name="Content Placeholder 5">
            <a:extLst>
              <a:ext uri="{FF2B5EF4-FFF2-40B4-BE49-F238E27FC236}">
                <a16:creationId xmlns:a16="http://schemas.microsoft.com/office/drawing/2014/main" id="{91B399CC-4D5A-7D78-E9AA-80B678BFC483}"/>
              </a:ext>
            </a:extLst>
          </p:cNvPr>
          <p:cNvSpPr>
            <a:spLocks noGrp="1"/>
          </p:cNvSpPr>
          <p:nvPr>
            <p:ph idx="1"/>
          </p:nvPr>
        </p:nvSpPr>
        <p:spPr/>
        <p:txBody>
          <a:bodyPr>
            <a:normAutofit fontScale="85000" lnSpcReduction="10000"/>
          </a:bodyPr>
          <a:lstStyle/>
          <a:p>
            <a:r>
              <a:rPr lang="en-US" dirty="0"/>
              <a:t>A 42-year-old patient is evaluated in the hospital 2 days after admission for </a:t>
            </a:r>
            <a:r>
              <a:rPr lang="en-US" dirty="0">
                <a:solidFill>
                  <a:srgbClr val="C00000"/>
                </a:solidFill>
              </a:rPr>
              <a:t>gallstone pancreatitis</a:t>
            </a:r>
            <a:r>
              <a:rPr lang="en-US" dirty="0"/>
              <a:t>. Abdominal ultrasound obtained in the emergency department revealed </a:t>
            </a:r>
            <a:r>
              <a:rPr lang="en-US" dirty="0">
                <a:solidFill>
                  <a:srgbClr val="C00000"/>
                </a:solidFill>
              </a:rPr>
              <a:t>cholelithiasis but no choledocholithiasis</a:t>
            </a:r>
            <a:r>
              <a:rPr lang="en-US" dirty="0"/>
              <a:t>. The common bile duct was dilated. The patient was initially treated with intravenous fluids; they now tolerate an oral diet. Their pain is improving.</a:t>
            </a:r>
          </a:p>
          <a:p>
            <a:r>
              <a:rPr lang="en-US" dirty="0"/>
              <a:t>On physical examination, vital signs and other findings are normal.</a:t>
            </a:r>
          </a:p>
          <a:p>
            <a:r>
              <a:rPr lang="en-US" dirty="0"/>
              <a:t>Laboratory studies show that serum alanine aminotransferase, aspartate aminotransferase, and bilirubin levels have normalized.</a:t>
            </a:r>
          </a:p>
          <a:p>
            <a:r>
              <a:rPr lang="en-US" dirty="0"/>
              <a:t>Which of the following is the most appropriate management?</a:t>
            </a:r>
          </a:p>
          <a:p>
            <a:pPr lvl="1"/>
            <a:r>
              <a:rPr lang="en-US" dirty="0"/>
              <a:t>A. Cholecystectomy before discharge</a:t>
            </a:r>
          </a:p>
          <a:p>
            <a:pPr lvl="1"/>
            <a:r>
              <a:rPr lang="en-US" dirty="0"/>
              <a:t>B. Cholecystectomy in 4 to 6 weeks</a:t>
            </a:r>
          </a:p>
          <a:p>
            <a:pPr lvl="1"/>
            <a:r>
              <a:rPr lang="en-US" dirty="0"/>
              <a:t>C. Endoscopic retrograde cholangiopancreatography</a:t>
            </a:r>
          </a:p>
          <a:p>
            <a:pPr lvl="1"/>
            <a:r>
              <a:rPr lang="en-US" dirty="0"/>
              <a:t>D. No further management</a:t>
            </a:r>
          </a:p>
          <a:p>
            <a:endParaRPr lang="en-US" dirty="0"/>
          </a:p>
          <a:p>
            <a:endParaRPr lang="en-US" dirty="0"/>
          </a:p>
        </p:txBody>
      </p:sp>
    </p:spTree>
    <p:extLst>
      <p:ext uri="{BB962C8B-B14F-4D97-AF65-F5344CB8AC3E}">
        <p14:creationId xmlns:p14="http://schemas.microsoft.com/office/powerpoint/2010/main" val="3636888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597C3-29FE-DB98-57AD-238BFE7754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7EE546A-013B-988D-9826-9752380D2461}"/>
              </a:ext>
            </a:extLst>
          </p:cNvPr>
          <p:cNvSpPr>
            <a:spLocks noGrp="1"/>
          </p:cNvSpPr>
          <p:nvPr>
            <p:ph type="title"/>
          </p:nvPr>
        </p:nvSpPr>
        <p:spPr/>
        <p:txBody>
          <a:bodyPr/>
          <a:lstStyle/>
          <a:p>
            <a:r>
              <a:rPr lang="en-US" dirty="0"/>
              <a:t>Q13</a:t>
            </a:r>
          </a:p>
        </p:txBody>
      </p:sp>
      <p:sp>
        <p:nvSpPr>
          <p:cNvPr id="6" name="Content Placeholder 5">
            <a:extLst>
              <a:ext uri="{FF2B5EF4-FFF2-40B4-BE49-F238E27FC236}">
                <a16:creationId xmlns:a16="http://schemas.microsoft.com/office/drawing/2014/main" id="{E64BFDF9-B3AD-2F1F-F007-888BA9DE238E}"/>
              </a:ext>
            </a:extLst>
          </p:cNvPr>
          <p:cNvSpPr>
            <a:spLocks noGrp="1"/>
          </p:cNvSpPr>
          <p:nvPr>
            <p:ph idx="1"/>
          </p:nvPr>
        </p:nvSpPr>
        <p:spPr/>
        <p:txBody>
          <a:bodyPr>
            <a:normAutofit fontScale="85000" lnSpcReduction="10000"/>
          </a:bodyPr>
          <a:lstStyle/>
          <a:p>
            <a:r>
              <a:rPr lang="en-US" dirty="0"/>
              <a:t>A 42-year-old patient is evaluated in the hospital 2 days after admission for gallstone pancreatitis. Abdominal ultrasound obtained in the emergency department revealed cholelithiasis but no choledocholithiasis. The common bile duct was dilated. The patient was initially treated with intravenous fluids; they now tolerate an oral diet. Their pain is improving.</a:t>
            </a:r>
          </a:p>
          <a:p>
            <a:r>
              <a:rPr lang="en-US" dirty="0"/>
              <a:t>On physical examination, vital signs and other findings are normal.</a:t>
            </a:r>
          </a:p>
          <a:p>
            <a:r>
              <a:rPr lang="en-US" dirty="0"/>
              <a:t>Laboratory studies show that serum alanine aminotransferase, aspartate aminotransferase, and bilirubin levels have normalized.</a:t>
            </a:r>
          </a:p>
          <a:p>
            <a:r>
              <a:rPr lang="en-US" dirty="0"/>
              <a:t>Which of the following is the most appropriate management?</a:t>
            </a:r>
          </a:p>
          <a:p>
            <a:pPr lvl="1"/>
            <a:r>
              <a:rPr lang="en-US" b="1" dirty="0">
                <a:solidFill>
                  <a:schemeClr val="accent6"/>
                </a:solidFill>
              </a:rPr>
              <a:t>A. Cholecystectomy before discharge</a:t>
            </a:r>
          </a:p>
          <a:p>
            <a:pPr lvl="1"/>
            <a:r>
              <a:rPr lang="en-US" dirty="0"/>
              <a:t>B. Cholecystectomy in 4 to 6 weeks</a:t>
            </a:r>
          </a:p>
          <a:p>
            <a:pPr lvl="1"/>
            <a:r>
              <a:rPr lang="en-US" dirty="0"/>
              <a:t>C. Endoscopic retrograde cholangiopancreatography</a:t>
            </a:r>
          </a:p>
          <a:p>
            <a:pPr lvl="1"/>
            <a:r>
              <a:rPr lang="en-US" dirty="0"/>
              <a:t>D. No further management</a:t>
            </a:r>
          </a:p>
          <a:p>
            <a:endParaRPr lang="en-US" dirty="0"/>
          </a:p>
          <a:p>
            <a:endParaRPr lang="en-US" dirty="0"/>
          </a:p>
        </p:txBody>
      </p:sp>
    </p:spTree>
    <p:extLst>
      <p:ext uri="{BB962C8B-B14F-4D97-AF65-F5344CB8AC3E}">
        <p14:creationId xmlns:p14="http://schemas.microsoft.com/office/powerpoint/2010/main" val="2387784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3EDF-01F4-2C28-2B67-CEECBA5FC78C}"/>
              </a:ext>
            </a:extLst>
          </p:cNvPr>
          <p:cNvSpPr>
            <a:spLocks noGrp="1"/>
          </p:cNvSpPr>
          <p:nvPr>
            <p:ph type="title"/>
          </p:nvPr>
        </p:nvSpPr>
        <p:spPr/>
        <p:txBody>
          <a:bodyPr/>
          <a:lstStyle/>
          <a:p>
            <a:r>
              <a:rPr lang="en-US" dirty="0"/>
              <a:t>Treat gallstone pancreatitis</a:t>
            </a:r>
          </a:p>
        </p:txBody>
      </p:sp>
      <p:sp>
        <p:nvSpPr>
          <p:cNvPr id="11" name="Content Placeholder 10">
            <a:extLst>
              <a:ext uri="{FF2B5EF4-FFF2-40B4-BE49-F238E27FC236}">
                <a16:creationId xmlns:a16="http://schemas.microsoft.com/office/drawing/2014/main" id="{B35E03EC-CF1D-C57A-298D-C75051A75312}"/>
              </a:ext>
            </a:extLst>
          </p:cNvPr>
          <p:cNvSpPr>
            <a:spLocks noGrp="1"/>
          </p:cNvSpPr>
          <p:nvPr>
            <p:ph sz="half" idx="1"/>
          </p:nvPr>
        </p:nvSpPr>
        <p:spPr/>
        <p:txBody>
          <a:bodyPr/>
          <a:lstStyle/>
          <a:p>
            <a:endParaRPr lang="en-US"/>
          </a:p>
        </p:txBody>
      </p:sp>
      <p:sp>
        <p:nvSpPr>
          <p:cNvPr id="12" name="Content Placeholder 11">
            <a:extLst>
              <a:ext uri="{FF2B5EF4-FFF2-40B4-BE49-F238E27FC236}">
                <a16:creationId xmlns:a16="http://schemas.microsoft.com/office/drawing/2014/main" id="{AE9FD004-4272-0A56-FDE4-70249C8E4402}"/>
              </a:ext>
            </a:extLst>
          </p:cNvPr>
          <p:cNvSpPr>
            <a:spLocks noGrp="1"/>
          </p:cNvSpPr>
          <p:nvPr>
            <p:ph sz="half" idx="2"/>
          </p:nvPr>
        </p:nvSpPr>
        <p:spPr/>
        <p:txBody>
          <a:bodyPr>
            <a:normAutofit/>
          </a:bodyPr>
          <a:lstStyle/>
          <a:p>
            <a:r>
              <a:rPr lang="en-US" sz="2000" dirty="0"/>
              <a:t>Literature review of ~1,000 pts who were discharged without cholecystectomy, 18% were readmitted with recurrent biliary events, including biliary pancreatitis, many with severe disease</a:t>
            </a:r>
          </a:p>
        </p:txBody>
      </p:sp>
      <p:pic>
        <p:nvPicPr>
          <p:cNvPr id="7" name="Picture 6">
            <a:extLst>
              <a:ext uri="{FF2B5EF4-FFF2-40B4-BE49-F238E27FC236}">
                <a16:creationId xmlns:a16="http://schemas.microsoft.com/office/drawing/2014/main" id="{9691D660-4EA9-FEDB-FF23-B856E3AD71D4}"/>
              </a:ext>
            </a:extLst>
          </p:cNvPr>
          <p:cNvPicPr>
            <a:picLocks noChangeAspect="1"/>
          </p:cNvPicPr>
          <p:nvPr/>
        </p:nvPicPr>
        <p:blipFill>
          <a:blip r:embed="rId3"/>
          <a:stretch>
            <a:fillRect/>
          </a:stretch>
        </p:blipFill>
        <p:spPr>
          <a:xfrm>
            <a:off x="250511" y="1635703"/>
            <a:ext cx="5921689" cy="4667250"/>
          </a:xfrm>
          <a:prstGeom prst="rect">
            <a:avLst/>
          </a:prstGeom>
        </p:spPr>
      </p:pic>
    </p:spTree>
    <p:extLst>
      <p:ext uri="{BB962C8B-B14F-4D97-AF65-F5344CB8AC3E}">
        <p14:creationId xmlns:p14="http://schemas.microsoft.com/office/powerpoint/2010/main" val="3297356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AFA9-A360-6470-7C84-8EC4D951694C}"/>
              </a:ext>
            </a:extLst>
          </p:cNvPr>
          <p:cNvSpPr>
            <a:spLocks noGrp="1"/>
          </p:cNvSpPr>
          <p:nvPr>
            <p:ph type="title"/>
          </p:nvPr>
        </p:nvSpPr>
        <p:spPr/>
        <p:txBody>
          <a:bodyPr/>
          <a:lstStyle/>
          <a:p>
            <a:r>
              <a:rPr lang="en-US" dirty="0"/>
              <a:t>Evaluation for etiology</a:t>
            </a:r>
          </a:p>
        </p:txBody>
      </p:sp>
      <p:sp>
        <p:nvSpPr>
          <p:cNvPr id="3" name="Content Placeholder 2">
            <a:extLst>
              <a:ext uri="{FF2B5EF4-FFF2-40B4-BE49-F238E27FC236}">
                <a16:creationId xmlns:a16="http://schemas.microsoft.com/office/drawing/2014/main" id="{9F32BA0E-57FA-D3A3-21C0-520F2F2B4DFC}"/>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C0C2A236-686D-1216-9074-7A7841821245}"/>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7F0A5D06-5553-3D12-5E0E-9CEC64122ED9}"/>
              </a:ext>
            </a:extLst>
          </p:cNvPr>
          <p:cNvPicPr>
            <a:picLocks noChangeAspect="1"/>
          </p:cNvPicPr>
          <p:nvPr/>
        </p:nvPicPr>
        <p:blipFill>
          <a:blip r:embed="rId3"/>
          <a:srcRect l="-1062" t="-2946" b="1"/>
          <a:stretch>
            <a:fillRect/>
          </a:stretch>
        </p:blipFill>
        <p:spPr>
          <a:xfrm>
            <a:off x="6112292" y="1546168"/>
            <a:ext cx="5699934" cy="5050884"/>
          </a:xfrm>
          <a:prstGeom prst="rect">
            <a:avLst/>
          </a:prstGeom>
        </p:spPr>
      </p:pic>
      <p:pic>
        <p:nvPicPr>
          <p:cNvPr id="7" name="Picture 6">
            <a:extLst>
              <a:ext uri="{FF2B5EF4-FFF2-40B4-BE49-F238E27FC236}">
                <a16:creationId xmlns:a16="http://schemas.microsoft.com/office/drawing/2014/main" id="{3051B558-1C5A-C416-7D1B-7236C2011D7D}"/>
              </a:ext>
            </a:extLst>
          </p:cNvPr>
          <p:cNvPicPr>
            <a:picLocks noChangeAspect="1"/>
          </p:cNvPicPr>
          <p:nvPr/>
        </p:nvPicPr>
        <p:blipFill>
          <a:blip r:embed="rId4"/>
          <a:srcRect b="12772"/>
          <a:stretch>
            <a:fillRect/>
          </a:stretch>
        </p:blipFill>
        <p:spPr>
          <a:xfrm>
            <a:off x="122080" y="1405537"/>
            <a:ext cx="6199039" cy="4064063"/>
          </a:xfrm>
          <a:prstGeom prst="rect">
            <a:avLst/>
          </a:prstGeom>
        </p:spPr>
      </p:pic>
      <p:sp>
        <p:nvSpPr>
          <p:cNvPr id="8" name="TextBox 7">
            <a:extLst>
              <a:ext uri="{FF2B5EF4-FFF2-40B4-BE49-F238E27FC236}">
                <a16:creationId xmlns:a16="http://schemas.microsoft.com/office/drawing/2014/main" id="{8DC4B8A3-D8D9-5FE1-BC9F-F8467BE84805}"/>
              </a:ext>
            </a:extLst>
          </p:cNvPr>
          <p:cNvSpPr txBox="1"/>
          <p:nvPr/>
        </p:nvSpPr>
        <p:spPr>
          <a:xfrm>
            <a:off x="363487" y="5604537"/>
            <a:ext cx="5716224"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Gallstones (40-70%)</a:t>
            </a:r>
          </a:p>
          <a:p>
            <a:pPr marL="285750" indent="-285750">
              <a:buFont typeface="Arial" panose="020B0604020202020204" pitchFamily="34" charset="0"/>
              <a:buChar char="•"/>
            </a:pPr>
            <a:r>
              <a:rPr lang="en-US" sz="2000" dirty="0"/>
              <a:t>Alcohol (25-35%)</a:t>
            </a:r>
          </a:p>
        </p:txBody>
      </p:sp>
    </p:spTree>
    <p:extLst>
      <p:ext uri="{BB962C8B-B14F-4D97-AF65-F5344CB8AC3E}">
        <p14:creationId xmlns:p14="http://schemas.microsoft.com/office/powerpoint/2010/main" val="1290332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251A21-37FC-3943-9F92-C34B329B6EF7}"/>
              </a:ext>
            </a:extLst>
          </p:cNvPr>
          <p:cNvSpPr>
            <a:spLocks noGrp="1"/>
          </p:cNvSpPr>
          <p:nvPr>
            <p:ph type="title"/>
          </p:nvPr>
        </p:nvSpPr>
        <p:spPr/>
        <p:txBody>
          <a:bodyPr/>
          <a:lstStyle/>
          <a:p>
            <a:r>
              <a:rPr lang="en-US" dirty="0"/>
              <a:t>Q14</a:t>
            </a:r>
          </a:p>
        </p:txBody>
      </p:sp>
      <p:sp>
        <p:nvSpPr>
          <p:cNvPr id="5" name="Content Placeholder 4">
            <a:extLst>
              <a:ext uri="{FF2B5EF4-FFF2-40B4-BE49-F238E27FC236}">
                <a16:creationId xmlns:a16="http://schemas.microsoft.com/office/drawing/2014/main" id="{59043E86-99F1-354F-861A-65A886EC1771}"/>
              </a:ext>
            </a:extLst>
          </p:cNvPr>
          <p:cNvSpPr>
            <a:spLocks noGrp="1"/>
          </p:cNvSpPr>
          <p:nvPr>
            <p:ph idx="1"/>
          </p:nvPr>
        </p:nvSpPr>
        <p:spPr/>
        <p:txBody>
          <a:bodyPr>
            <a:normAutofit fontScale="92500" lnSpcReduction="10000"/>
          </a:bodyPr>
          <a:lstStyle/>
          <a:p>
            <a:r>
              <a:rPr lang="en-US" sz="2400" dirty="0">
                <a:effectLst/>
              </a:rPr>
              <a:t>A 50-year-old man is evaluated </a:t>
            </a:r>
            <a:r>
              <a:rPr lang="en-US" sz="2400" dirty="0">
                <a:solidFill>
                  <a:srgbClr val="C00000"/>
                </a:solidFill>
                <a:effectLst/>
              </a:rPr>
              <a:t>for newly developed ascites</a:t>
            </a:r>
            <a:r>
              <a:rPr lang="en-US" sz="2400" dirty="0">
                <a:effectLst/>
              </a:rPr>
              <a:t>. He has cirrhosis due to nonalcoholic steatohepatitis. </a:t>
            </a:r>
            <a:r>
              <a:rPr lang="en-US" sz="2400" dirty="0">
                <a:solidFill>
                  <a:srgbClr val="C00000"/>
                </a:solidFill>
                <a:effectLst/>
              </a:rPr>
              <a:t>Paracentesis confirms cirrhosis as a cause of the ascites and excludes infection</a:t>
            </a:r>
            <a:r>
              <a:rPr lang="en-US" sz="2400" dirty="0">
                <a:effectLst/>
              </a:rPr>
              <a:t>, and a low-sodium diet is implemented. Medical history includes type 2 diabetes mellitus, hypertension, and dyslipidemia. Current medications are metformin, lisinopril, and atorvastatin.</a:t>
            </a:r>
          </a:p>
          <a:p>
            <a:r>
              <a:rPr lang="en-US" sz="2400" dirty="0">
                <a:effectLst/>
              </a:rPr>
              <a:t>On physical examination, vital signs are normal. The abdomen is nontender and mildly distended, with normal bowel sounds.</a:t>
            </a:r>
          </a:p>
          <a:p>
            <a:r>
              <a:rPr lang="en-US" sz="2400" u="none" strike="noStrike" dirty="0">
                <a:effectLst/>
              </a:rPr>
              <a:t>Serum creatinine</a:t>
            </a:r>
            <a:r>
              <a:rPr lang="en-US" sz="2400" dirty="0">
                <a:effectLst/>
              </a:rPr>
              <a:t> level is 1.1 mg/dL (97.2 </a:t>
            </a:r>
            <a:r>
              <a:rPr lang="el-GR" sz="2400" dirty="0">
                <a:effectLst/>
              </a:rPr>
              <a:t>μ</a:t>
            </a:r>
            <a:r>
              <a:rPr lang="en-US" sz="2400" dirty="0">
                <a:effectLst/>
              </a:rPr>
              <a:t>mol/L). Random </a:t>
            </a:r>
            <a:r>
              <a:rPr lang="en-US" sz="2400" u="none" strike="noStrike" dirty="0">
                <a:effectLst/>
              </a:rPr>
              <a:t>urine protein-creatinine ratio</a:t>
            </a:r>
            <a:r>
              <a:rPr lang="en-US" sz="2400" dirty="0">
                <a:effectLst/>
              </a:rPr>
              <a:t> is 16 mg/g.</a:t>
            </a:r>
          </a:p>
          <a:p>
            <a:r>
              <a:rPr lang="en-US" sz="2400" dirty="0">
                <a:effectLst/>
              </a:rPr>
              <a:t>Which of the following is the most appropriate additional treatment?</a:t>
            </a:r>
          </a:p>
          <a:p>
            <a:pPr marL="914400" lvl="1" indent="-457200">
              <a:buAutoNum type="alphaUcPeriod"/>
            </a:pPr>
            <a:r>
              <a:rPr lang="en-US" sz="2100" dirty="0">
                <a:effectLst/>
              </a:rPr>
              <a:t>Discontinue atorvastatin</a:t>
            </a:r>
          </a:p>
          <a:p>
            <a:pPr marL="914400" lvl="1" indent="-457200">
              <a:buAutoNum type="alphaUcPeriod"/>
            </a:pPr>
            <a:r>
              <a:rPr lang="en-US" sz="2100" dirty="0">
                <a:effectLst/>
              </a:rPr>
              <a:t>Discontinue lisinopril</a:t>
            </a:r>
          </a:p>
          <a:p>
            <a:pPr marL="914400" lvl="1" indent="-457200">
              <a:buAutoNum type="alphaUcPeriod"/>
            </a:pPr>
            <a:r>
              <a:rPr lang="en-US" sz="2100" dirty="0">
                <a:effectLst/>
              </a:rPr>
              <a:t>Initiate lactulose</a:t>
            </a:r>
          </a:p>
          <a:p>
            <a:pPr marL="914400" lvl="1" indent="-457200">
              <a:buAutoNum type="alphaUcPeriod"/>
            </a:pPr>
            <a:r>
              <a:rPr lang="en-US" sz="2100" dirty="0">
                <a:effectLst/>
              </a:rPr>
              <a:t>Initiate low-protein diet</a:t>
            </a:r>
          </a:p>
          <a:p>
            <a:endParaRPr lang="en-US" dirty="0"/>
          </a:p>
        </p:txBody>
      </p:sp>
    </p:spTree>
    <p:extLst>
      <p:ext uri="{BB962C8B-B14F-4D97-AF65-F5344CB8AC3E}">
        <p14:creationId xmlns:p14="http://schemas.microsoft.com/office/powerpoint/2010/main" val="172559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282082-1CE0-D9A9-2F8B-3F04F7A6C42D}"/>
              </a:ext>
            </a:extLst>
          </p:cNvPr>
          <p:cNvSpPr>
            <a:spLocks noGrp="1"/>
          </p:cNvSpPr>
          <p:nvPr>
            <p:ph type="title"/>
          </p:nvPr>
        </p:nvSpPr>
        <p:spPr/>
        <p:txBody>
          <a:bodyPr/>
          <a:lstStyle/>
          <a:p>
            <a:r>
              <a:rPr lang="en-US" dirty="0"/>
              <a:t>AASLD guidance statement on HH</a:t>
            </a:r>
          </a:p>
        </p:txBody>
      </p:sp>
      <p:sp>
        <p:nvSpPr>
          <p:cNvPr id="7" name="Rectangle 1">
            <a:extLst>
              <a:ext uri="{FF2B5EF4-FFF2-40B4-BE49-F238E27FC236}">
                <a16:creationId xmlns:a16="http://schemas.microsoft.com/office/drawing/2014/main" id="{E5AB5009-199E-204A-6EE3-19B17A9A9E94}"/>
              </a:ext>
            </a:extLst>
          </p:cNvPr>
          <p:cNvSpPr>
            <a:spLocks noGrp="1" noChangeArrowheads="1"/>
          </p:cNvSpPr>
          <p:nvPr>
            <p:ph idx="1"/>
          </p:nvPr>
        </p:nvSpPr>
        <p:spPr bwMode="auto">
          <a:xfrm>
            <a:off x="838200" y="1875354"/>
            <a:ext cx="10515601"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First‐line therapy of HH consists of dietary sodium restriction and diuretics plus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thoracentesis as required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TIPS can be considered in selected patients as a second‐line treatment for refractory HH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Chest tube insertion for HH should be avoided, but indwelling tunneled catheters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may be considered in carefully selected patients who do not respond to medical therapy and are not candidates for TIPS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Patients with HH should be considered for LT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4252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251A21-37FC-3943-9F92-C34B329B6EF7}"/>
              </a:ext>
            </a:extLst>
          </p:cNvPr>
          <p:cNvSpPr>
            <a:spLocks noGrp="1"/>
          </p:cNvSpPr>
          <p:nvPr>
            <p:ph type="title"/>
          </p:nvPr>
        </p:nvSpPr>
        <p:spPr/>
        <p:txBody>
          <a:bodyPr/>
          <a:lstStyle/>
          <a:p>
            <a:r>
              <a:rPr lang="en-US" dirty="0"/>
              <a:t>Q14</a:t>
            </a:r>
          </a:p>
        </p:txBody>
      </p:sp>
      <p:sp>
        <p:nvSpPr>
          <p:cNvPr id="5" name="Content Placeholder 4">
            <a:extLst>
              <a:ext uri="{FF2B5EF4-FFF2-40B4-BE49-F238E27FC236}">
                <a16:creationId xmlns:a16="http://schemas.microsoft.com/office/drawing/2014/main" id="{59043E86-99F1-354F-861A-65A886EC1771}"/>
              </a:ext>
            </a:extLst>
          </p:cNvPr>
          <p:cNvSpPr>
            <a:spLocks noGrp="1"/>
          </p:cNvSpPr>
          <p:nvPr>
            <p:ph idx="1"/>
          </p:nvPr>
        </p:nvSpPr>
        <p:spPr/>
        <p:txBody>
          <a:bodyPr>
            <a:normAutofit fontScale="92500" lnSpcReduction="10000"/>
          </a:bodyPr>
          <a:lstStyle/>
          <a:p>
            <a:r>
              <a:rPr lang="en-US" sz="2400" dirty="0">
                <a:effectLst/>
              </a:rPr>
              <a:t>A 50-year-old man is evaluated for newly developed ascites. He has cirrhosis due to nonalcoholic steatohepatitis. Paracentesis confirms cirrhosis as a cause of the ascites and excludes infection, and a low-sodium diet is implemented. Medical history includes type 2 diabetes mellitus, hypertension, and dyslipidemia. Current medications are metformin, lisinopril, and atorvastatin.</a:t>
            </a:r>
          </a:p>
          <a:p>
            <a:r>
              <a:rPr lang="en-US" sz="2400" dirty="0">
                <a:effectLst/>
              </a:rPr>
              <a:t>On physical examination, vital signs are normal. The abdomen is nontender and mildly distended, with normal bowel sounds.</a:t>
            </a:r>
          </a:p>
          <a:p>
            <a:r>
              <a:rPr lang="en-US" sz="2400" u="none" strike="noStrike" dirty="0">
                <a:effectLst/>
              </a:rPr>
              <a:t>Serum creatinine</a:t>
            </a:r>
            <a:r>
              <a:rPr lang="en-US" sz="2400" dirty="0">
                <a:effectLst/>
              </a:rPr>
              <a:t> level is 1.1 mg/dL (97.2 </a:t>
            </a:r>
            <a:r>
              <a:rPr lang="el-GR" sz="2400" dirty="0">
                <a:effectLst/>
              </a:rPr>
              <a:t>μ</a:t>
            </a:r>
            <a:r>
              <a:rPr lang="en-US" sz="2400" dirty="0">
                <a:effectLst/>
              </a:rPr>
              <a:t>mol/L). Random </a:t>
            </a:r>
            <a:r>
              <a:rPr lang="en-US" sz="2400" u="none" strike="noStrike" dirty="0">
                <a:effectLst/>
              </a:rPr>
              <a:t>urine protein-creatinine ratio</a:t>
            </a:r>
            <a:r>
              <a:rPr lang="en-US" sz="2400" dirty="0">
                <a:effectLst/>
              </a:rPr>
              <a:t> is 16 mg/g.</a:t>
            </a:r>
          </a:p>
          <a:p>
            <a:r>
              <a:rPr lang="en-US" sz="2400" dirty="0">
                <a:effectLst/>
              </a:rPr>
              <a:t>Which of the following is the most appropriate additional treatment?</a:t>
            </a:r>
          </a:p>
          <a:p>
            <a:pPr marL="914400" lvl="1" indent="-457200">
              <a:buAutoNum type="alphaUcPeriod"/>
            </a:pPr>
            <a:r>
              <a:rPr lang="en-US" sz="2100" dirty="0">
                <a:effectLst/>
              </a:rPr>
              <a:t>Discontinue atorvastatin</a:t>
            </a:r>
          </a:p>
          <a:p>
            <a:pPr marL="914400" lvl="1" indent="-457200">
              <a:buAutoNum type="alphaUcPeriod"/>
            </a:pPr>
            <a:r>
              <a:rPr lang="en-US" sz="2100" b="1" dirty="0">
                <a:solidFill>
                  <a:srgbClr val="00B050"/>
                </a:solidFill>
                <a:effectLst/>
              </a:rPr>
              <a:t>Discontinue lisinopril</a:t>
            </a:r>
          </a:p>
          <a:p>
            <a:pPr marL="914400" lvl="1" indent="-457200">
              <a:buAutoNum type="alphaUcPeriod"/>
            </a:pPr>
            <a:r>
              <a:rPr lang="en-US" sz="2100" dirty="0">
                <a:effectLst/>
              </a:rPr>
              <a:t>Initiate lactulose</a:t>
            </a:r>
          </a:p>
          <a:p>
            <a:pPr marL="914400" lvl="1" indent="-457200">
              <a:buAutoNum type="alphaUcPeriod"/>
            </a:pPr>
            <a:r>
              <a:rPr lang="en-US" sz="2100" dirty="0">
                <a:effectLst/>
              </a:rPr>
              <a:t>Initiate low-protein diet</a:t>
            </a:r>
          </a:p>
          <a:p>
            <a:endParaRPr lang="en-US" dirty="0"/>
          </a:p>
        </p:txBody>
      </p:sp>
    </p:spTree>
    <p:extLst>
      <p:ext uri="{BB962C8B-B14F-4D97-AF65-F5344CB8AC3E}">
        <p14:creationId xmlns:p14="http://schemas.microsoft.com/office/powerpoint/2010/main" val="40183367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183C4-1495-024C-9566-70446E1E87F5}"/>
              </a:ext>
            </a:extLst>
          </p:cNvPr>
          <p:cNvSpPr>
            <a:spLocks noGrp="1"/>
          </p:cNvSpPr>
          <p:nvPr>
            <p:ph type="title"/>
          </p:nvPr>
        </p:nvSpPr>
        <p:spPr/>
        <p:txBody>
          <a:bodyPr/>
          <a:lstStyle/>
          <a:p>
            <a:r>
              <a:rPr lang="en-US" dirty="0"/>
              <a:t>Treat ascites in a patient with cirrhosis by stopping an ACE inhibitor</a:t>
            </a:r>
          </a:p>
        </p:txBody>
      </p:sp>
      <p:pic>
        <p:nvPicPr>
          <p:cNvPr id="6" name="Content Placeholder 5">
            <a:extLst>
              <a:ext uri="{FF2B5EF4-FFF2-40B4-BE49-F238E27FC236}">
                <a16:creationId xmlns:a16="http://schemas.microsoft.com/office/drawing/2014/main" id="{E810D38E-1207-E941-A493-BFD51AD79F53}"/>
              </a:ext>
            </a:extLst>
          </p:cNvPr>
          <p:cNvPicPr>
            <a:picLocks noGrp="1" noChangeAspect="1"/>
          </p:cNvPicPr>
          <p:nvPr>
            <p:ph sz="half" idx="1"/>
          </p:nvPr>
        </p:nvPicPr>
        <p:blipFill>
          <a:blip r:embed="rId3"/>
          <a:stretch>
            <a:fillRect/>
          </a:stretch>
        </p:blipFill>
        <p:spPr>
          <a:xfrm>
            <a:off x="1128713" y="1825625"/>
            <a:ext cx="4169621" cy="4852912"/>
          </a:xfrm>
          <a:prstGeom prst="rect">
            <a:avLst/>
          </a:prstGeom>
        </p:spPr>
      </p:pic>
      <p:sp>
        <p:nvSpPr>
          <p:cNvPr id="5" name="Content Placeholder 4">
            <a:extLst>
              <a:ext uri="{FF2B5EF4-FFF2-40B4-BE49-F238E27FC236}">
                <a16:creationId xmlns:a16="http://schemas.microsoft.com/office/drawing/2014/main" id="{EB7EFEA5-72D2-194F-9950-1DE507047650}"/>
              </a:ext>
            </a:extLst>
          </p:cNvPr>
          <p:cNvSpPr>
            <a:spLocks noGrp="1"/>
          </p:cNvSpPr>
          <p:nvPr>
            <p:ph sz="half" idx="2"/>
          </p:nvPr>
        </p:nvSpPr>
        <p:spPr/>
        <p:txBody>
          <a:bodyPr>
            <a:noAutofit/>
          </a:bodyPr>
          <a:lstStyle/>
          <a:p>
            <a:r>
              <a:rPr lang="en-US" sz="2000" dirty="0"/>
              <a:t>Ascites results from portal hypertension and functional renal impairment -&gt; ineffective natriuresis and retention of sodium</a:t>
            </a:r>
          </a:p>
          <a:p>
            <a:r>
              <a:rPr lang="en-US" sz="2000" dirty="0"/>
              <a:t>Medications that decrease renal perfusion pressures, such as ACE inhibitors and angiotensin receptor blockers, can worsen ascites in patients with portal hypertension</a:t>
            </a:r>
          </a:p>
          <a:p>
            <a:r>
              <a:rPr lang="en-US" sz="2000" dirty="0"/>
              <a:t>NSAIDs, can reduce urinary sodium excretion in patients with cirrhosis and can induce azotemia</a:t>
            </a:r>
          </a:p>
        </p:txBody>
      </p:sp>
      <p:sp>
        <p:nvSpPr>
          <p:cNvPr id="3" name="TextBox 2">
            <a:extLst>
              <a:ext uri="{FF2B5EF4-FFF2-40B4-BE49-F238E27FC236}">
                <a16:creationId xmlns:a16="http://schemas.microsoft.com/office/drawing/2014/main" id="{ADC30F16-F704-7C48-9D20-ED130C3C59FE}"/>
              </a:ext>
            </a:extLst>
          </p:cNvPr>
          <p:cNvSpPr txBox="1"/>
          <p:nvPr/>
        </p:nvSpPr>
        <p:spPr>
          <a:xfrm>
            <a:off x="3621934" y="2092037"/>
            <a:ext cx="1676400" cy="369332"/>
          </a:xfrm>
          <a:prstGeom prst="rect">
            <a:avLst/>
          </a:prstGeom>
          <a:noFill/>
        </p:spPr>
        <p:txBody>
          <a:bodyPr wrap="square" rtlCol="0">
            <a:spAutoFit/>
          </a:bodyPr>
          <a:lstStyle/>
          <a:p>
            <a:r>
              <a:rPr lang="en-US" b="1" dirty="0">
                <a:solidFill>
                  <a:srgbClr val="C00000"/>
                </a:solidFill>
              </a:rPr>
              <a:t>*and ACE/ARB</a:t>
            </a:r>
          </a:p>
        </p:txBody>
      </p:sp>
      <p:pic>
        <p:nvPicPr>
          <p:cNvPr id="4" name="Picture 3">
            <a:extLst>
              <a:ext uri="{FF2B5EF4-FFF2-40B4-BE49-F238E27FC236}">
                <a16:creationId xmlns:a16="http://schemas.microsoft.com/office/drawing/2014/main" id="{8AD09695-FF61-F44D-AA98-3C0869D3D4BB}"/>
              </a:ext>
            </a:extLst>
          </p:cNvPr>
          <p:cNvPicPr>
            <a:picLocks noChangeAspect="1"/>
          </p:cNvPicPr>
          <p:nvPr/>
        </p:nvPicPr>
        <p:blipFill>
          <a:blip r:embed="rId4"/>
          <a:stretch>
            <a:fillRect/>
          </a:stretch>
        </p:blipFill>
        <p:spPr>
          <a:xfrm>
            <a:off x="6370015" y="5214938"/>
            <a:ext cx="4785969" cy="1463599"/>
          </a:xfrm>
          <a:prstGeom prst="rect">
            <a:avLst/>
          </a:prstGeom>
        </p:spPr>
      </p:pic>
      <p:sp>
        <p:nvSpPr>
          <p:cNvPr id="7" name="TextBox 6">
            <a:extLst>
              <a:ext uri="{FF2B5EF4-FFF2-40B4-BE49-F238E27FC236}">
                <a16:creationId xmlns:a16="http://schemas.microsoft.com/office/drawing/2014/main" id="{073EAF5B-38E7-CF47-B1F3-C74E785CDD28}"/>
              </a:ext>
            </a:extLst>
          </p:cNvPr>
          <p:cNvSpPr txBox="1"/>
          <p:nvPr/>
        </p:nvSpPr>
        <p:spPr>
          <a:xfrm>
            <a:off x="9521343" y="6488668"/>
            <a:ext cx="1733549" cy="369332"/>
          </a:xfrm>
          <a:prstGeom prst="rect">
            <a:avLst/>
          </a:prstGeom>
          <a:noFill/>
        </p:spPr>
        <p:txBody>
          <a:bodyPr wrap="square" rtlCol="0">
            <a:spAutoFit/>
          </a:bodyPr>
          <a:lstStyle/>
          <a:p>
            <a:r>
              <a:rPr lang="en-US" dirty="0"/>
              <a:t>AASLD, 2021</a:t>
            </a:r>
          </a:p>
        </p:txBody>
      </p:sp>
    </p:spTree>
    <p:extLst>
      <p:ext uri="{BB962C8B-B14F-4D97-AF65-F5344CB8AC3E}">
        <p14:creationId xmlns:p14="http://schemas.microsoft.com/office/powerpoint/2010/main" val="1490473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19BF-1DBF-8D47-B984-1C2A5A277D81}"/>
              </a:ext>
            </a:extLst>
          </p:cNvPr>
          <p:cNvSpPr>
            <a:spLocks noGrp="1"/>
          </p:cNvSpPr>
          <p:nvPr>
            <p:ph type="title"/>
          </p:nvPr>
        </p:nvSpPr>
        <p:spPr/>
        <p:txBody>
          <a:bodyPr/>
          <a:lstStyle/>
          <a:p>
            <a:r>
              <a:rPr lang="en-US" dirty="0"/>
              <a:t>Other answers</a:t>
            </a:r>
          </a:p>
        </p:txBody>
      </p:sp>
      <p:sp>
        <p:nvSpPr>
          <p:cNvPr id="5" name="Content Placeholder 4">
            <a:extLst>
              <a:ext uri="{FF2B5EF4-FFF2-40B4-BE49-F238E27FC236}">
                <a16:creationId xmlns:a16="http://schemas.microsoft.com/office/drawing/2014/main" id="{053843CD-EE07-7C45-BF46-4A73A51E23DF}"/>
              </a:ext>
            </a:extLst>
          </p:cNvPr>
          <p:cNvSpPr>
            <a:spLocks noGrp="1"/>
          </p:cNvSpPr>
          <p:nvPr>
            <p:ph idx="1"/>
          </p:nvPr>
        </p:nvSpPr>
        <p:spPr/>
        <p:txBody>
          <a:bodyPr>
            <a:normAutofit/>
          </a:bodyPr>
          <a:lstStyle/>
          <a:p>
            <a:r>
              <a:rPr lang="en-US" sz="2400" dirty="0"/>
              <a:t>A, the overall benefits of statins typically outweigh the potential harms, especially in patients with risk factors for coronary artery disease</a:t>
            </a:r>
          </a:p>
          <a:p>
            <a:r>
              <a:rPr lang="en-US" sz="2400" dirty="0"/>
              <a:t>C, lactulose is initiated for the management of hepatic encephalopathy, but should not be initiated in a patient without symptoms of hepatic encephalopathy</a:t>
            </a:r>
          </a:p>
          <a:p>
            <a:r>
              <a:rPr lang="en-US" sz="2400" dirty="0"/>
              <a:t>D, the dietary protein needs of patients with decompensated cirrhosis exceed those of healthy persons, and dietary protein supplementation is indicated in this patient population</a:t>
            </a:r>
          </a:p>
        </p:txBody>
      </p:sp>
    </p:spTree>
    <p:extLst>
      <p:ext uri="{BB962C8B-B14F-4D97-AF65-F5344CB8AC3E}">
        <p14:creationId xmlns:p14="http://schemas.microsoft.com/office/powerpoint/2010/main" val="158211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CF02-0205-FE45-BF07-B4C3DB8FE154}"/>
              </a:ext>
            </a:extLst>
          </p:cNvPr>
          <p:cNvSpPr>
            <a:spLocks noGrp="1"/>
          </p:cNvSpPr>
          <p:nvPr>
            <p:ph type="title"/>
          </p:nvPr>
        </p:nvSpPr>
        <p:spPr/>
        <p:txBody>
          <a:bodyPr/>
          <a:lstStyle/>
          <a:p>
            <a:r>
              <a:rPr lang="en-US" dirty="0"/>
              <a:t>Q15</a:t>
            </a:r>
          </a:p>
        </p:txBody>
      </p:sp>
      <p:sp>
        <p:nvSpPr>
          <p:cNvPr id="3" name="Content Placeholder 2">
            <a:extLst>
              <a:ext uri="{FF2B5EF4-FFF2-40B4-BE49-F238E27FC236}">
                <a16:creationId xmlns:a16="http://schemas.microsoft.com/office/drawing/2014/main" id="{56811F0D-D0F9-434D-942E-DCF8C3237F94}"/>
              </a:ext>
            </a:extLst>
          </p:cNvPr>
          <p:cNvSpPr>
            <a:spLocks noGrp="1"/>
          </p:cNvSpPr>
          <p:nvPr>
            <p:ph idx="1"/>
          </p:nvPr>
        </p:nvSpPr>
        <p:spPr/>
        <p:txBody>
          <a:bodyPr>
            <a:normAutofit fontScale="70000" lnSpcReduction="20000"/>
          </a:bodyPr>
          <a:lstStyle/>
          <a:p>
            <a:r>
              <a:rPr lang="en-US" dirty="0">
                <a:effectLst/>
              </a:rPr>
              <a:t>A 64-year-old man is evaluated in the emergency department for </a:t>
            </a:r>
            <a:r>
              <a:rPr lang="en-US" dirty="0">
                <a:solidFill>
                  <a:srgbClr val="C00000"/>
                </a:solidFill>
                <a:effectLst/>
              </a:rPr>
              <a:t>ascites</a:t>
            </a:r>
            <a:r>
              <a:rPr lang="en-US" dirty="0">
                <a:effectLst/>
              </a:rPr>
              <a:t>. He has diabetes mellitus and cirrhosis associated with hemochromatosis, as well as a history of hepatic encephalopathy. Current medications are metformin, canagliflozin, lactulose, and rifaximin.</a:t>
            </a:r>
          </a:p>
          <a:p>
            <a:r>
              <a:rPr lang="en-US" dirty="0">
                <a:effectLst/>
              </a:rPr>
              <a:t>On physical examination, blood pressure is 106/76 mm Hg and pulse rate is 60/min; other vital signs are normal. The patient is alert. Jaundice, spider telangiectasia, and palmar erythema are present. Jugular venous distension and peripheral edema are present. Cardiac sounds are indistinct and lung sounds are diminished. Ascites is present.</a:t>
            </a:r>
          </a:p>
          <a:p>
            <a:r>
              <a:rPr lang="en-US" dirty="0">
                <a:effectLst/>
              </a:rPr>
              <a:t>Abdominal ultrasound shows a cirrhotic liver, splenomegaly, and abdominal ascites.</a:t>
            </a:r>
          </a:p>
          <a:p>
            <a:r>
              <a:rPr lang="en-US" dirty="0">
                <a:effectLst/>
              </a:rPr>
              <a:t>Paracentesis with analysis of ascitic fluid shows a leukocyte count of 100/</a:t>
            </a:r>
            <a:r>
              <a:rPr lang="el-GR" dirty="0">
                <a:effectLst/>
              </a:rPr>
              <a:t>μ</a:t>
            </a:r>
            <a:r>
              <a:rPr lang="en-US" dirty="0">
                <a:effectLst/>
              </a:rPr>
              <a:t>L (100 × 10</a:t>
            </a:r>
            <a:r>
              <a:rPr lang="en-US" baseline="30000" dirty="0">
                <a:effectLst/>
              </a:rPr>
              <a:t>9</a:t>
            </a:r>
            <a:r>
              <a:rPr lang="en-US" dirty="0">
                <a:effectLst/>
              </a:rPr>
              <a:t>/L), </a:t>
            </a:r>
            <a:r>
              <a:rPr lang="en-US" dirty="0">
                <a:solidFill>
                  <a:srgbClr val="C00000"/>
                </a:solidFill>
                <a:effectLst/>
              </a:rPr>
              <a:t>albumin level of 2.2 g/dL (22 g/L), and total protein level of 2.6 g/dL (26 g/L). </a:t>
            </a:r>
            <a:r>
              <a:rPr lang="en-US" u="none" strike="noStrike" dirty="0">
                <a:solidFill>
                  <a:srgbClr val="C00000"/>
                </a:solidFill>
                <a:effectLst/>
              </a:rPr>
              <a:t>Serum albumin</a:t>
            </a:r>
            <a:r>
              <a:rPr lang="en-US" dirty="0">
                <a:solidFill>
                  <a:srgbClr val="C00000"/>
                </a:solidFill>
                <a:effectLst/>
              </a:rPr>
              <a:t> level is 3.5 g/dL (35 g/L).</a:t>
            </a:r>
          </a:p>
          <a:p>
            <a:r>
              <a:rPr lang="en-US" dirty="0">
                <a:effectLst/>
              </a:rPr>
              <a:t>Which of the following is the most appropriate management?</a:t>
            </a:r>
          </a:p>
          <a:p>
            <a:pPr marL="914400" lvl="1" indent="-457200">
              <a:buAutoNum type="alphaUcPeriod"/>
            </a:pPr>
            <a:r>
              <a:rPr lang="en-US" dirty="0">
                <a:effectLst/>
              </a:rPr>
              <a:t>Ascitic fluid cytology</a:t>
            </a:r>
          </a:p>
          <a:p>
            <a:pPr marL="914400" lvl="1" indent="-457200">
              <a:buAutoNum type="alphaUcPeriod"/>
            </a:pPr>
            <a:r>
              <a:rPr lang="en-US" dirty="0">
                <a:effectLst/>
              </a:rPr>
              <a:t>Ascitic fluid triglyceride measurement</a:t>
            </a:r>
          </a:p>
          <a:p>
            <a:pPr marL="914400" lvl="1" indent="-457200">
              <a:buAutoNum type="alphaUcPeriod"/>
            </a:pPr>
            <a:r>
              <a:rPr lang="en-US" dirty="0">
                <a:effectLst/>
              </a:rPr>
              <a:t>Echocardiography</a:t>
            </a:r>
          </a:p>
          <a:p>
            <a:pPr marL="914400" lvl="1" indent="-457200">
              <a:buAutoNum type="alphaUcPeriod"/>
            </a:pPr>
            <a:r>
              <a:rPr lang="en-US" dirty="0">
                <a:effectLst/>
              </a:rPr>
              <a:t>Liver biopsy</a:t>
            </a:r>
          </a:p>
          <a:p>
            <a:endParaRPr lang="en-US" dirty="0"/>
          </a:p>
        </p:txBody>
      </p:sp>
    </p:spTree>
    <p:extLst>
      <p:ext uri="{BB962C8B-B14F-4D97-AF65-F5344CB8AC3E}">
        <p14:creationId xmlns:p14="http://schemas.microsoft.com/office/powerpoint/2010/main" val="2813078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CF02-0205-FE45-BF07-B4C3DB8FE154}"/>
              </a:ext>
            </a:extLst>
          </p:cNvPr>
          <p:cNvSpPr>
            <a:spLocks noGrp="1"/>
          </p:cNvSpPr>
          <p:nvPr>
            <p:ph type="title"/>
          </p:nvPr>
        </p:nvSpPr>
        <p:spPr/>
        <p:txBody>
          <a:bodyPr/>
          <a:lstStyle/>
          <a:p>
            <a:r>
              <a:rPr lang="en-US" dirty="0"/>
              <a:t>Q15</a:t>
            </a:r>
          </a:p>
        </p:txBody>
      </p:sp>
      <p:sp>
        <p:nvSpPr>
          <p:cNvPr id="3" name="Content Placeholder 2">
            <a:extLst>
              <a:ext uri="{FF2B5EF4-FFF2-40B4-BE49-F238E27FC236}">
                <a16:creationId xmlns:a16="http://schemas.microsoft.com/office/drawing/2014/main" id="{56811F0D-D0F9-434D-942E-DCF8C3237F94}"/>
              </a:ext>
            </a:extLst>
          </p:cNvPr>
          <p:cNvSpPr>
            <a:spLocks noGrp="1"/>
          </p:cNvSpPr>
          <p:nvPr>
            <p:ph idx="1"/>
          </p:nvPr>
        </p:nvSpPr>
        <p:spPr/>
        <p:txBody>
          <a:bodyPr>
            <a:normAutofit fontScale="70000" lnSpcReduction="20000"/>
          </a:bodyPr>
          <a:lstStyle/>
          <a:p>
            <a:r>
              <a:rPr lang="en-US" dirty="0">
                <a:effectLst/>
              </a:rPr>
              <a:t>A 64-year-old man is evaluated in the emergency department for ascites. He has diabetes mellitus and cirrhosis associated with hemochromatosis, as well as a history of hepatic encephalopathy. Current medications are metformin, canagliflozin, lactulose, and rifaximin.</a:t>
            </a:r>
          </a:p>
          <a:p>
            <a:r>
              <a:rPr lang="en-US" dirty="0">
                <a:effectLst/>
              </a:rPr>
              <a:t>On physical examination, blood pressure is 106/76 mm Hg and pulse rate is 60/min; other vital signs are normal. The patient is alert. Jaundice, spider telangiectasia, and palmar erythema are present. Jugular venous distension and peripheral edema are present. Cardiac sounds are indistinct and lung sounds are diminished. Ascites is present.</a:t>
            </a:r>
          </a:p>
          <a:p>
            <a:r>
              <a:rPr lang="en-US" dirty="0">
                <a:effectLst/>
              </a:rPr>
              <a:t>Abdominal ultrasound shows a cirrhotic liver, splenomegaly, and abdominal ascites.</a:t>
            </a:r>
          </a:p>
          <a:p>
            <a:r>
              <a:rPr lang="en-US" dirty="0">
                <a:effectLst/>
              </a:rPr>
              <a:t>Paracentesis with analysis of ascitic fluid shows a leukocyte count of 100/</a:t>
            </a:r>
            <a:r>
              <a:rPr lang="el-GR" dirty="0">
                <a:effectLst/>
              </a:rPr>
              <a:t>μ</a:t>
            </a:r>
            <a:r>
              <a:rPr lang="en-US" dirty="0">
                <a:effectLst/>
              </a:rPr>
              <a:t>L (100 × 10</a:t>
            </a:r>
            <a:r>
              <a:rPr lang="en-US" baseline="30000" dirty="0">
                <a:effectLst/>
              </a:rPr>
              <a:t>9</a:t>
            </a:r>
            <a:r>
              <a:rPr lang="en-US" dirty="0">
                <a:effectLst/>
              </a:rPr>
              <a:t>/L), albumin level of 2.2 g/dL (22 g/L), and total protein level of 2.6 g/dL (26 g/L). </a:t>
            </a:r>
            <a:r>
              <a:rPr lang="en-US" u="none" strike="noStrike" dirty="0">
                <a:effectLst/>
              </a:rPr>
              <a:t>Serum albumin</a:t>
            </a:r>
            <a:r>
              <a:rPr lang="en-US" dirty="0">
                <a:effectLst/>
              </a:rPr>
              <a:t> level is 3.5 g/dL (35 g/L).</a:t>
            </a:r>
          </a:p>
          <a:p>
            <a:r>
              <a:rPr lang="en-US" dirty="0">
                <a:effectLst/>
              </a:rPr>
              <a:t>Which of the following is the most appropriate management?</a:t>
            </a:r>
          </a:p>
          <a:p>
            <a:pPr marL="914400" lvl="1" indent="-457200">
              <a:buAutoNum type="alphaUcPeriod"/>
            </a:pPr>
            <a:r>
              <a:rPr lang="en-US" dirty="0">
                <a:effectLst/>
              </a:rPr>
              <a:t>Ascitic fluid cytology</a:t>
            </a:r>
          </a:p>
          <a:p>
            <a:pPr marL="914400" lvl="1" indent="-457200">
              <a:buAutoNum type="alphaUcPeriod"/>
            </a:pPr>
            <a:r>
              <a:rPr lang="en-US" dirty="0">
                <a:effectLst/>
              </a:rPr>
              <a:t>Ascitic fluid triglyceride measurement</a:t>
            </a:r>
          </a:p>
          <a:p>
            <a:pPr marL="914400" lvl="1" indent="-457200">
              <a:buAutoNum type="alphaUcPeriod"/>
            </a:pPr>
            <a:r>
              <a:rPr lang="en-US" b="1" dirty="0">
                <a:solidFill>
                  <a:srgbClr val="00B050"/>
                </a:solidFill>
                <a:effectLst/>
              </a:rPr>
              <a:t>Echocardiography</a:t>
            </a:r>
          </a:p>
          <a:p>
            <a:pPr marL="914400" lvl="1" indent="-457200">
              <a:buAutoNum type="alphaUcPeriod"/>
            </a:pPr>
            <a:r>
              <a:rPr lang="en-US" dirty="0">
                <a:effectLst/>
              </a:rPr>
              <a:t>Liver biopsy</a:t>
            </a:r>
          </a:p>
          <a:p>
            <a:endParaRPr lang="en-US" dirty="0"/>
          </a:p>
        </p:txBody>
      </p:sp>
    </p:spTree>
    <p:extLst>
      <p:ext uri="{BB962C8B-B14F-4D97-AF65-F5344CB8AC3E}">
        <p14:creationId xmlns:p14="http://schemas.microsoft.com/office/powerpoint/2010/main" val="14895610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620E-3519-094C-BF00-6AE616A2DDFC}"/>
              </a:ext>
            </a:extLst>
          </p:cNvPr>
          <p:cNvSpPr>
            <a:spLocks noGrp="1"/>
          </p:cNvSpPr>
          <p:nvPr>
            <p:ph type="title"/>
          </p:nvPr>
        </p:nvSpPr>
        <p:spPr/>
        <p:txBody>
          <a:bodyPr/>
          <a:lstStyle/>
          <a:p>
            <a:r>
              <a:rPr lang="en-US" dirty="0"/>
              <a:t>Evaluate cause of ascites</a:t>
            </a:r>
          </a:p>
        </p:txBody>
      </p:sp>
      <p:sp>
        <p:nvSpPr>
          <p:cNvPr id="5" name="Content Placeholder 4">
            <a:extLst>
              <a:ext uri="{FF2B5EF4-FFF2-40B4-BE49-F238E27FC236}">
                <a16:creationId xmlns:a16="http://schemas.microsoft.com/office/drawing/2014/main" id="{FA189345-FCD1-A650-61DC-C9BE02F7E935}"/>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09B8BE68-8B6B-7704-DAE6-429F415EF20D}"/>
              </a:ext>
            </a:extLst>
          </p:cNvPr>
          <p:cNvPicPr>
            <a:picLocks noChangeAspect="1"/>
          </p:cNvPicPr>
          <p:nvPr/>
        </p:nvPicPr>
        <p:blipFill>
          <a:blip r:embed="rId3"/>
          <a:srcRect t="1934" r="1410"/>
          <a:stretch>
            <a:fillRect/>
          </a:stretch>
        </p:blipFill>
        <p:spPr>
          <a:xfrm>
            <a:off x="1572046" y="1383851"/>
            <a:ext cx="9301001" cy="5234885"/>
          </a:xfrm>
          <a:prstGeom prst="rect">
            <a:avLst/>
          </a:prstGeom>
          <a:solidFill>
            <a:schemeClr val="tx1">
              <a:alpha val="95000"/>
            </a:schemeClr>
          </a:solidFill>
          <a:ln w="12700">
            <a:solidFill>
              <a:schemeClr val="tx1"/>
            </a:solidFill>
          </a:ln>
        </p:spPr>
      </p:pic>
    </p:spTree>
    <p:extLst>
      <p:ext uri="{BB962C8B-B14F-4D97-AF65-F5344CB8AC3E}">
        <p14:creationId xmlns:p14="http://schemas.microsoft.com/office/powerpoint/2010/main" val="3650002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8C0885-D581-D440-860B-4CBF22ED9160}"/>
              </a:ext>
            </a:extLst>
          </p:cNvPr>
          <p:cNvSpPr>
            <a:spLocks noGrp="1"/>
          </p:cNvSpPr>
          <p:nvPr>
            <p:ph type="title"/>
          </p:nvPr>
        </p:nvSpPr>
        <p:spPr/>
        <p:txBody>
          <a:bodyPr/>
          <a:lstStyle/>
          <a:p>
            <a:r>
              <a:rPr lang="en-US" dirty="0"/>
              <a:t>Ascites evaluation</a:t>
            </a:r>
          </a:p>
        </p:txBody>
      </p:sp>
      <p:sp>
        <p:nvSpPr>
          <p:cNvPr id="8" name="Content Placeholder 7">
            <a:extLst>
              <a:ext uri="{FF2B5EF4-FFF2-40B4-BE49-F238E27FC236}">
                <a16:creationId xmlns:a16="http://schemas.microsoft.com/office/drawing/2014/main" id="{26E784D7-21FC-3743-A803-A5F5349C5155}"/>
              </a:ext>
            </a:extLst>
          </p:cNvPr>
          <p:cNvSpPr>
            <a:spLocks noGrp="1"/>
          </p:cNvSpPr>
          <p:nvPr>
            <p:ph idx="1"/>
          </p:nvPr>
        </p:nvSpPr>
        <p:spPr/>
        <p:txBody>
          <a:bodyPr/>
          <a:lstStyle/>
          <a:p>
            <a:endParaRPr lang="en-US"/>
          </a:p>
        </p:txBody>
      </p:sp>
      <p:sp>
        <p:nvSpPr>
          <p:cNvPr id="7" name="Explosion 2 6">
            <a:extLst>
              <a:ext uri="{FF2B5EF4-FFF2-40B4-BE49-F238E27FC236}">
                <a16:creationId xmlns:a16="http://schemas.microsoft.com/office/drawing/2014/main" id="{1D9F1226-1F4D-584E-96CB-B796E3C657F3}"/>
              </a:ext>
            </a:extLst>
          </p:cNvPr>
          <p:cNvSpPr/>
          <p:nvPr/>
        </p:nvSpPr>
        <p:spPr>
          <a:xfrm>
            <a:off x="685800" y="514350"/>
            <a:ext cx="11715750" cy="6343649"/>
          </a:xfrm>
          <a:prstGeom prst="irregularSeal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HIGH VALUE CARE PEARL:</a:t>
            </a:r>
          </a:p>
          <a:p>
            <a:pPr algn="ctr"/>
            <a:r>
              <a:rPr lang="en-US" sz="2800" dirty="0"/>
              <a:t>Initial work up new-onset ascites should include:</a:t>
            </a:r>
          </a:p>
          <a:p>
            <a:pPr algn="ctr"/>
            <a:r>
              <a:rPr lang="en-US" sz="2800" dirty="0"/>
              <a:t>1. cell count + culture</a:t>
            </a:r>
          </a:p>
          <a:p>
            <a:pPr lvl="1" algn="ctr"/>
            <a:r>
              <a:rPr lang="en-US" sz="2800" dirty="0"/>
              <a:t>2. ascitic fluid albumin (+ serum albumin level)</a:t>
            </a:r>
          </a:p>
          <a:p>
            <a:pPr lvl="1" algn="ctr"/>
            <a:r>
              <a:rPr lang="en-US" sz="2800" dirty="0"/>
              <a:t>3. ascitic fluid protein</a:t>
            </a:r>
          </a:p>
          <a:p>
            <a:pPr lvl="1" algn="ctr"/>
            <a:r>
              <a:rPr lang="en-US" sz="2800" b="1" dirty="0">
                <a:solidFill>
                  <a:srgbClr val="C00000"/>
                </a:solidFill>
              </a:rPr>
              <a:t>AND THAT IS ALL!</a:t>
            </a:r>
          </a:p>
        </p:txBody>
      </p:sp>
    </p:spTree>
    <p:extLst>
      <p:ext uri="{BB962C8B-B14F-4D97-AF65-F5344CB8AC3E}">
        <p14:creationId xmlns:p14="http://schemas.microsoft.com/office/powerpoint/2010/main" val="2169472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FB4EA-486F-7978-C4F6-C37BAEB2A263}"/>
              </a:ext>
            </a:extLst>
          </p:cNvPr>
          <p:cNvSpPr>
            <a:spLocks noGrp="1"/>
          </p:cNvSpPr>
          <p:nvPr>
            <p:ph type="title"/>
          </p:nvPr>
        </p:nvSpPr>
        <p:spPr/>
        <p:txBody>
          <a:bodyPr/>
          <a:lstStyle/>
          <a:p>
            <a:r>
              <a:rPr lang="en-US" dirty="0"/>
              <a:t>Q16</a:t>
            </a:r>
          </a:p>
        </p:txBody>
      </p:sp>
      <p:sp>
        <p:nvSpPr>
          <p:cNvPr id="3" name="Content Placeholder 2">
            <a:extLst>
              <a:ext uri="{FF2B5EF4-FFF2-40B4-BE49-F238E27FC236}">
                <a16:creationId xmlns:a16="http://schemas.microsoft.com/office/drawing/2014/main" id="{592BF4FD-02E1-1DC6-B6D8-F31C7FEB57A5}"/>
              </a:ext>
            </a:extLst>
          </p:cNvPr>
          <p:cNvSpPr>
            <a:spLocks noGrp="1"/>
          </p:cNvSpPr>
          <p:nvPr>
            <p:ph idx="1"/>
          </p:nvPr>
        </p:nvSpPr>
        <p:spPr/>
        <p:txBody>
          <a:bodyPr>
            <a:normAutofit fontScale="77500" lnSpcReduction="20000"/>
          </a:bodyPr>
          <a:lstStyle/>
          <a:p>
            <a:r>
              <a:rPr lang="en-US" sz="2600" dirty="0"/>
              <a:t>A 24-year-old woman is evaluated for </a:t>
            </a:r>
            <a:r>
              <a:rPr lang="en-US" sz="2600" dirty="0">
                <a:solidFill>
                  <a:srgbClr val="C00000"/>
                </a:solidFill>
              </a:rPr>
              <a:t>3 months of small-volume bloody stools occurring two to three times per day</a:t>
            </a:r>
            <a:r>
              <a:rPr lang="en-US" sz="2600" dirty="0"/>
              <a:t>. Mild </a:t>
            </a:r>
            <a:r>
              <a:rPr lang="en-US" sz="2600" dirty="0" err="1">
                <a:solidFill>
                  <a:srgbClr val="C00000"/>
                </a:solidFill>
              </a:rPr>
              <a:t>predefecatory</a:t>
            </a:r>
            <a:r>
              <a:rPr lang="en-US" sz="2600" dirty="0">
                <a:solidFill>
                  <a:srgbClr val="C00000"/>
                </a:solidFill>
              </a:rPr>
              <a:t> cramping pain</a:t>
            </a:r>
            <a:r>
              <a:rPr lang="en-US" sz="2600" dirty="0"/>
              <a:t> in the lower abdomen is relieved with stool passage. She reports no NSAID use, recent antibiotic use, international travel, or sick contacts.</a:t>
            </a:r>
          </a:p>
          <a:p>
            <a:r>
              <a:rPr lang="en-US" sz="2600" dirty="0"/>
              <a:t>Physical examination findings, including vital signs, are normal.</a:t>
            </a:r>
          </a:p>
          <a:p>
            <a:r>
              <a:rPr lang="en-US" sz="2600" dirty="0"/>
              <a:t>Laboratory studies show normal complete blood count and C-reactive protein level and negative results on a stool pathogen panel.</a:t>
            </a:r>
          </a:p>
          <a:p>
            <a:r>
              <a:rPr lang="en-US" sz="2600" dirty="0"/>
              <a:t>Colonoscopy reveals </a:t>
            </a:r>
            <a:r>
              <a:rPr lang="en-US" sz="2600" dirty="0">
                <a:solidFill>
                  <a:srgbClr val="C00000"/>
                </a:solidFill>
              </a:rPr>
              <a:t>diffuse, mild inflammatory mucosal changes isolated to the rectum, characterized by erythema, edema, loss of vascular pattern, and scattered erosions</a:t>
            </a:r>
            <a:r>
              <a:rPr lang="en-US" sz="2600" dirty="0"/>
              <a:t>. Biopsy specimens of the rectum show mucosal inflammation with crypt architectural distortion.</a:t>
            </a:r>
          </a:p>
          <a:p>
            <a:r>
              <a:rPr lang="en-US" sz="2600" dirty="0"/>
              <a:t>Which of the following is the most appropriate treatment?</a:t>
            </a:r>
          </a:p>
          <a:p>
            <a:pPr lvl="1"/>
            <a:r>
              <a:rPr lang="en-US" sz="2300" dirty="0"/>
              <a:t>A. Infliximab</a:t>
            </a:r>
          </a:p>
          <a:p>
            <a:pPr lvl="1"/>
            <a:r>
              <a:rPr lang="en-US" sz="2300" dirty="0"/>
              <a:t>B. Mesalamine suppository</a:t>
            </a:r>
          </a:p>
          <a:p>
            <a:pPr lvl="1"/>
            <a:r>
              <a:rPr lang="en-US" sz="2300" dirty="0"/>
              <a:t>C. </a:t>
            </a:r>
            <a:r>
              <a:rPr lang="en-US" sz="2300" dirty="0" err="1"/>
              <a:t>Multimatrix</a:t>
            </a:r>
            <a:r>
              <a:rPr lang="en-US" sz="2300" dirty="0"/>
              <a:t> budesonide</a:t>
            </a:r>
          </a:p>
          <a:p>
            <a:pPr lvl="1"/>
            <a:r>
              <a:rPr lang="en-US" sz="2300" dirty="0"/>
              <a:t>D. Oral mesalamine</a:t>
            </a:r>
          </a:p>
        </p:txBody>
      </p:sp>
    </p:spTree>
    <p:extLst>
      <p:ext uri="{BB962C8B-B14F-4D97-AF65-F5344CB8AC3E}">
        <p14:creationId xmlns:p14="http://schemas.microsoft.com/office/powerpoint/2010/main" val="37214373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8F79E-E431-BC34-0512-12B8671D6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18231-AEC4-B3CB-6FC7-74D4BEF90F15}"/>
              </a:ext>
            </a:extLst>
          </p:cNvPr>
          <p:cNvSpPr>
            <a:spLocks noGrp="1"/>
          </p:cNvSpPr>
          <p:nvPr>
            <p:ph type="title"/>
          </p:nvPr>
        </p:nvSpPr>
        <p:spPr/>
        <p:txBody>
          <a:bodyPr/>
          <a:lstStyle/>
          <a:p>
            <a:r>
              <a:rPr lang="en-US" dirty="0"/>
              <a:t>Q16</a:t>
            </a:r>
          </a:p>
        </p:txBody>
      </p:sp>
      <p:sp>
        <p:nvSpPr>
          <p:cNvPr id="3" name="Content Placeholder 2">
            <a:extLst>
              <a:ext uri="{FF2B5EF4-FFF2-40B4-BE49-F238E27FC236}">
                <a16:creationId xmlns:a16="http://schemas.microsoft.com/office/drawing/2014/main" id="{59BCD563-9436-3AB9-B025-E43B2DEFC582}"/>
              </a:ext>
            </a:extLst>
          </p:cNvPr>
          <p:cNvSpPr>
            <a:spLocks noGrp="1"/>
          </p:cNvSpPr>
          <p:nvPr>
            <p:ph idx="1"/>
          </p:nvPr>
        </p:nvSpPr>
        <p:spPr/>
        <p:txBody>
          <a:bodyPr>
            <a:normAutofit fontScale="77500" lnSpcReduction="20000"/>
          </a:bodyPr>
          <a:lstStyle/>
          <a:p>
            <a:r>
              <a:rPr lang="en-US" sz="2600" dirty="0"/>
              <a:t>A 24-year-old woman is evaluated for 3 months of small-volume bloody stools occurring two to three times per day. Mild </a:t>
            </a:r>
            <a:r>
              <a:rPr lang="en-US" sz="2600" dirty="0" err="1"/>
              <a:t>predefecatory</a:t>
            </a:r>
            <a:r>
              <a:rPr lang="en-US" sz="2600" dirty="0"/>
              <a:t> cramping pain in the lower abdomen is relieved with stool passage. She reports no NSAID use, recent antibiotic use, international travel, or sick contacts.</a:t>
            </a:r>
          </a:p>
          <a:p>
            <a:r>
              <a:rPr lang="en-US" sz="2600" dirty="0"/>
              <a:t>Physical examination findings, including vital signs, are normal.</a:t>
            </a:r>
          </a:p>
          <a:p>
            <a:r>
              <a:rPr lang="en-US" sz="2600" dirty="0"/>
              <a:t>Laboratory studies show normal complete blood count and C-reactive protein level and negative results on a stool pathogen panel.</a:t>
            </a:r>
          </a:p>
          <a:p>
            <a:r>
              <a:rPr lang="en-US" sz="2600" dirty="0"/>
              <a:t>Colonoscopy reveals diffuse, mild inflammatory mucosal changes isolated to the rectum, characterized by erythema, edema, loss of vascular pattern, and scattered erosions. Biopsy specimens of the rectum show mucosal inflammation with crypt architectural distortion.</a:t>
            </a:r>
          </a:p>
          <a:p>
            <a:r>
              <a:rPr lang="en-US" sz="2600" dirty="0"/>
              <a:t>Which of the following is the most appropriate treatment?</a:t>
            </a:r>
          </a:p>
          <a:p>
            <a:pPr lvl="1"/>
            <a:r>
              <a:rPr lang="en-US" sz="2300" dirty="0"/>
              <a:t>A. Infliximab</a:t>
            </a:r>
          </a:p>
          <a:p>
            <a:pPr lvl="1"/>
            <a:r>
              <a:rPr lang="en-US" sz="2300" b="1" dirty="0">
                <a:solidFill>
                  <a:schemeClr val="accent6"/>
                </a:solidFill>
              </a:rPr>
              <a:t>B. Mesalamine suppository</a:t>
            </a:r>
          </a:p>
          <a:p>
            <a:pPr lvl="1"/>
            <a:r>
              <a:rPr lang="en-US" sz="2300" dirty="0"/>
              <a:t>C. </a:t>
            </a:r>
            <a:r>
              <a:rPr lang="en-US" sz="2300" dirty="0" err="1"/>
              <a:t>Multimatrix</a:t>
            </a:r>
            <a:r>
              <a:rPr lang="en-US" sz="2300" dirty="0"/>
              <a:t> budesonide</a:t>
            </a:r>
          </a:p>
          <a:p>
            <a:pPr lvl="1"/>
            <a:r>
              <a:rPr lang="en-US" sz="2300" dirty="0"/>
              <a:t>D. Oral mesalamine</a:t>
            </a:r>
          </a:p>
        </p:txBody>
      </p:sp>
    </p:spTree>
    <p:extLst>
      <p:ext uri="{BB962C8B-B14F-4D97-AF65-F5344CB8AC3E}">
        <p14:creationId xmlns:p14="http://schemas.microsoft.com/office/powerpoint/2010/main" val="27695493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23CE-2A29-7C4D-B6D2-DD2E9A35CA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FDD8EA-7AC7-94E5-DB36-A6503C58EE4B}"/>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426DA1CC-F769-99BF-9132-F765CA851ED9}"/>
              </a:ext>
            </a:extLst>
          </p:cNvPr>
          <p:cNvPicPr>
            <a:picLocks noChangeAspect="1"/>
          </p:cNvPicPr>
          <p:nvPr/>
        </p:nvPicPr>
        <p:blipFill>
          <a:blip r:embed="rId2"/>
          <a:srcRect l="8254" t="5181" r="6910" b="6755"/>
          <a:stretch>
            <a:fillRect/>
          </a:stretch>
        </p:blipFill>
        <p:spPr>
          <a:xfrm>
            <a:off x="2277686" y="514783"/>
            <a:ext cx="8015633" cy="6130262"/>
          </a:xfrm>
          <a:prstGeom prst="rect">
            <a:avLst/>
          </a:prstGeom>
        </p:spPr>
      </p:pic>
    </p:spTree>
    <p:extLst>
      <p:ext uri="{BB962C8B-B14F-4D97-AF65-F5344CB8AC3E}">
        <p14:creationId xmlns:p14="http://schemas.microsoft.com/office/powerpoint/2010/main" val="43919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02BC-5785-8C94-414A-D5922D8A87AF}"/>
              </a:ext>
            </a:extLst>
          </p:cNvPr>
          <p:cNvSpPr>
            <a:spLocks noGrp="1"/>
          </p:cNvSpPr>
          <p:nvPr>
            <p:ph type="title"/>
          </p:nvPr>
        </p:nvSpPr>
        <p:spPr/>
        <p:txBody>
          <a:bodyPr/>
          <a:lstStyle/>
          <a:p>
            <a:r>
              <a:rPr lang="en-US" dirty="0"/>
              <a:t>Other answers</a:t>
            </a:r>
          </a:p>
        </p:txBody>
      </p:sp>
      <p:sp>
        <p:nvSpPr>
          <p:cNvPr id="5" name="Content Placeholder 4">
            <a:extLst>
              <a:ext uri="{FF2B5EF4-FFF2-40B4-BE49-F238E27FC236}">
                <a16:creationId xmlns:a16="http://schemas.microsoft.com/office/drawing/2014/main" id="{4EECEDFA-6FBA-7257-F5BF-6CE913B07ED9}"/>
              </a:ext>
            </a:extLst>
          </p:cNvPr>
          <p:cNvSpPr>
            <a:spLocks noGrp="1"/>
          </p:cNvSpPr>
          <p:nvPr>
            <p:ph idx="1"/>
          </p:nvPr>
        </p:nvSpPr>
        <p:spPr/>
        <p:txBody>
          <a:bodyPr>
            <a:normAutofit/>
          </a:bodyPr>
          <a:lstStyle/>
          <a:p>
            <a:r>
              <a:rPr lang="en-US" dirty="0"/>
              <a:t>A; fluid restriction is not routinely indicated in the management of hepatic hydrothorax and should be avoided in this patient; consider in patients with severe hyponatremia (serum sodium &lt;125 </a:t>
            </a:r>
            <a:r>
              <a:rPr lang="en-US" dirty="0" err="1"/>
              <a:t>mEq</a:t>
            </a:r>
            <a:r>
              <a:rPr lang="en-US" dirty="0"/>
              <a:t>/L [125 mmol/L])</a:t>
            </a:r>
          </a:p>
          <a:p>
            <a:r>
              <a:rPr lang="en-US" dirty="0"/>
              <a:t>B; an indwelling chest tube should be avoided unless it is used for palliative indications or management of empyema</a:t>
            </a:r>
          </a:p>
          <a:p>
            <a:r>
              <a:rPr lang="en-US" dirty="0"/>
              <a:t>C; large-volume paracentesis is not indicated because of scant perihepatic ascites on imaging and no overt abdominal distention on examination</a:t>
            </a:r>
          </a:p>
        </p:txBody>
      </p:sp>
    </p:spTree>
    <p:extLst>
      <p:ext uri="{BB962C8B-B14F-4D97-AF65-F5344CB8AC3E}">
        <p14:creationId xmlns:p14="http://schemas.microsoft.com/office/powerpoint/2010/main" val="3114278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6649-C493-3CD7-D87E-323D7A2C7010}"/>
              </a:ext>
            </a:extLst>
          </p:cNvPr>
          <p:cNvSpPr>
            <a:spLocks noGrp="1"/>
          </p:cNvSpPr>
          <p:nvPr>
            <p:ph type="title"/>
          </p:nvPr>
        </p:nvSpPr>
        <p:spPr/>
        <p:txBody>
          <a:bodyPr/>
          <a:lstStyle/>
          <a:p>
            <a:r>
              <a:rPr lang="en-US" dirty="0"/>
              <a:t>Q17</a:t>
            </a:r>
          </a:p>
        </p:txBody>
      </p:sp>
      <p:sp>
        <p:nvSpPr>
          <p:cNvPr id="3" name="Content Placeholder 2">
            <a:extLst>
              <a:ext uri="{FF2B5EF4-FFF2-40B4-BE49-F238E27FC236}">
                <a16:creationId xmlns:a16="http://schemas.microsoft.com/office/drawing/2014/main" id="{FBE258D1-1335-4679-B02F-A38EEC22E2FF}"/>
              </a:ext>
            </a:extLst>
          </p:cNvPr>
          <p:cNvSpPr>
            <a:spLocks noGrp="1"/>
          </p:cNvSpPr>
          <p:nvPr>
            <p:ph idx="1"/>
          </p:nvPr>
        </p:nvSpPr>
        <p:spPr/>
        <p:txBody>
          <a:bodyPr>
            <a:normAutofit fontScale="92500" lnSpcReduction="10000"/>
          </a:bodyPr>
          <a:lstStyle/>
          <a:p>
            <a:r>
              <a:rPr lang="en-US" sz="2000" dirty="0"/>
              <a:t>A 24-year-old woman is evaluated for a </a:t>
            </a:r>
            <a:r>
              <a:rPr lang="en-US" sz="2000" dirty="0">
                <a:solidFill>
                  <a:srgbClr val="C00000"/>
                </a:solidFill>
              </a:rPr>
              <a:t>5-day history of jaundice</a:t>
            </a:r>
            <a:r>
              <a:rPr lang="en-US" sz="2000" dirty="0"/>
              <a:t>. A family member notes that she has now become </a:t>
            </a:r>
            <a:r>
              <a:rPr lang="en-US" sz="2000" dirty="0">
                <a:solidFill>
                  <a:srgbClr val="C00000"/>
                </a:solidFill>
              </a:rPr>
              <a:t>combative and confused</a:t>
            </a:r>
            <a:r>
              <a:rPr lang="en-US" sz="2000" dirty="0"/>
              <a:t>. Previously, the patient was well, </a:t>
            </a:r>
            <a:r>
              <a:rPr lang="en-US" sz="2000" dirty="0">
                <a:solidFill>
                  <a:srgbClr val="C00000"/>
                </a:solidFill>
              </a:rPr>
              <a:t>without a history of liver disease</a:t>
            </a:r>
            <a:r>
              <a:rPr lang="en-US" sz="2000" dirty="0"/>
              <a:t>.</a:t>
            </a:r>
          </a:p>
          <a:p>
            <a:r>
              <a:rPr lang="en-US" sz="2000" dirty="0"/>
              <a:t>Vitals signs are normal. She is agitated and confused. Jaundice is present.</a:t>
            </a:r>
          </a:p>
          <a:p>
            <a:endParaRPr lang="en-US" sz="2000" dirty="0"/>
          </a:p>
          <a:p>
            <a:endParaRPr lang="en-US" sz="2000" dirty="0"/>
          </a:p>
          <a:p>
            <a:endParaRPr lang="en-US" sz="2000" dirty="0"/>
          </a:p>
          <a:p>
            <a:endParaRPr lang="en-US" sz="2000" dirty="0"/>
          </a:p>
          <a:p>
            <a:r>
              <a:rPr lang="en-US" sz="2000" dirty="0"/>
              <a:t>Test results for viral hepatitis and acetaminophen use are negative. </a:t>
            </a:r>
          </a:p>
          <a:p>
            <a:r>
              <a:rPr lang="en-US" sz="2000" dirty="0"/>
              <a:t>Which of the following is the most appropriate next step in management?</a:t>
            </a:r>
          </a:p>
          <a:p>
            <a:pPr lvl="1"/>
            <a:r>
              <a:rPr lang="en-US" sz="1600" dirty="0"/>
              <a:t>A. Chlordiazepoxide</a:t>
            </a:r>
          </a:p>
          <a:p>
            <a:pPr lvl="1"/>
            <a:r>
              <a:rPr lang="en-US" sz="1600" dirty="0"/>
              <a:t>B. Cryoprecipitate</a:t>
            </a:r>
          </a:p>
          <a:p>
            <a:pPr lvl="1"/>
            <a:r>
              <a:rPr lang="en-US" sz="1600" dirty="0"/>
              <a:t>C. Methylprednisolone</a:t>
            </a:r>
          </a:p>
          <a:p>
            <a:pPr lvl="1"/>
            <a:r>
              <a:rPr lang="en-US" sz="1600" dirty="0"/>
              <a:t>D. Referral to a liver transplant center </a:t>
            </a:r>
          </a:p>
          <a:p>
            <a:endParaRPr lang="en-US" dirty="0"/>
          </a:p>
        </p:txBody>
      </p:sp>
      <p:graphicFrame>
        <p:nvGraphicFramePr>
          <p:cNvPr id="4" name="Table 3">
            <a:extLst>
              <a:ext uri="{FF2B5EF4-FFF2-40B4-BE49-F238E27FC236}">
                <a16:creationId xmlns:a16="http://schemas.microsoft.com/office/drawing/2014/main" id="{3005A264-63AE-01C9-62DB-453091324D19}"/>
              </a:ext>
            </a:extLst>
          </p:cNvPr>
          <p:cNvGraphicFramePr>
            <a:graphicFrameLocks noGrp="1"/>
          </p:cNvGraphicFramePr>
          <p:nvPr>
            <p:extLst>
              <p:ext uri="{D42A27DB-BD31-4B8C-83A1-F6EECF244321}">
                <p14:modId xmlns:p14="http://schemas.microsoft.com/office/powerpoint/2010/main" val="2784887322"/>
              </p:ext>
            </p:extLst>
          </p:nvPr>
        </p:nvGraphicFramePr>
        <p:xfrm>
          <a:off x="2624137" y="3016132"/>
          <a:ext cx="6943726" cy="1305306"/>
        </p:xfrm>
        <a:graphic>
          <a:graphicData uri="http://schemas.openxmlformats.org/drawingml/2006/table">
            <a:tbl>
              <a:tblPr firstRow="1" firstCol="1" bandRow="1">
                <a:tableStyleId>{5C22544A-7EE6-4342-B048-85BDC9FD1C3A}</a:tableStyleId>
              </a:tblPr>
              <a:tblGrid>
                <a:gridCol w="3471863">
                  <a:extLst>
                    <a:ext uri="{9D8B030D-6E8A-4147-A177-3AD203B41FA5}">
                      <a16:colId xmlns:a16="http://schemas.microsoft.com/office/drawing/2014/main" val="2266556885"/>
                    </a:ext>
                  </a:extLst>
                </a:gridCol>
                <a:gridCol w="3471863">
                  <a:extLst>
                    <a:ext uri="{9D8B030D-6E8A-4147-A177-3AD203B41FA5}">
                      <a16:colId xmlns:a16="http://schemas.microsoft.com/office/drawing/2014/main" val="689650334"/>
                    </a:ext>
                  </a:extLst>
                </a:gridCol>
              </a:tblGrid>
              <a:tr h="0">
                <a:tc gridSpan="2">
                  <a:txBody>
                    <a:bodyPr/>
                    <a:lstStyle/>
                    <a:p>
                      <a:pPr marL="0" marR="0">
                        <a:lnSpc>
                          <a:spcPct val="115000"/>
                        </a:lnSpc>
                        <a:buNone/>
                      </a:pPr>
                      <a:r>
                        <a:rPr lang="en-US" sz="1200" kern="100">
                          <a:effectLst/>
                        </a:rPr>
                        <a:t>Laboratory studies:</a:t>
                      </a:r>
                      <a:endParaRPr lang="en-US" sz="1200" kern="100">
                        <a:effectLst/>
                        <a:latin typeface="Times New Roman" panose="02020603050405020304" pitchFamily="18" charset="0"/>
                        <a:ea typeface="Times New Roman" panose="02020603050405020304" pitchFamily="18" charset="0"/>
                      </a:endParaRPr>
                    </a:p>
                  </a:txBody>
                  <a:tcPr marL="9525" marR="9525" marT="9525" marB="9525" anchor="ctr"/>
                </a:tc>
                <a:tc hMerge="1">
                  <a:txBody>
                    <a:bodyPr/>
                    <a:lstStyle/>
                    <a:p>
                      <a:endParaRPr lang="en-US"/>
                    </a:p>
                  </a:txBody>
                  <a:tcPr/>
                </a:tc>
                <a:extLst>
                  <a:ext uri="{0D108BD9-81ED-4DB2-BD59-A6C34878D82A}">
                    <a16:rowId xmlns:a16="http://schemas.microsoft.com/office/drawing/2014/main" val="474492091"/>
                  </a:ext>
                </a:extLst>
              </a:tr>
              <a:tr h="0">
                <a:tc>
                  <a:txBody>
                    <a:bodyPr/>
                    <a:lstStyle/>
                    <a:p>
                      <a:pPr marL="0" marR="0">
                        <a:lnSpc>
                          <a:spcPct val="115000"/>
                        </a:lnSpc>
                        <a:buNone/>
                      </a:pPr>
                      <a:r>
                        <a:rPr lang="en-US" sz="1200" kern="100">
                          <a:effectLst/>
                        </a:rPr>
                        <a:t>INR</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200" kern="100">
                          <a:effectLst/>
                        </a:rPr>
                        <a:t>3.2</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4076398473"/>
                  </a:ext>
                </a:extLst>
              </a:tr>
              <a:tr h="0">
                <a:tc>
                  <a:txBody>
                    <a:bodyPr/>
                    <a:lstStyle/>
                    <a:p>
                      <a:pPr marL="0" marR="0">
                        <a:lnSpc>
                          <a:spcPct val="115000"/>
                        </a:lnSpc>
                        <a:buNone/>
                      </a:pPr>
                      <a:r>
                        <a:rPr lang="en-US" sz="1200" u="sng" kern="100" dirty="0">
                          <a:effectLst/>
                        </a:rPr>
                        <a:t>Aspartate aminotransferase</a:t>
                      </a:r>
                      <a:endParaRPr lang="en-US" sz="1200" kern="100" dirty="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200" kern="100">
                          <a:effectLst/>
                        </a:rPr>
                        <a:t>284 U/L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2902942657"/>
                  </a:ext>
                </a:extLst>
              </a:tr>
              <a:tr h="0">
                <a:tc>
                  <a:txBody>
                    <a:bodyPr/>
                    <a:lstStyle/>
                    <a:p>
                      <a:pPr marL="0" marR="0">
                        <a:lnSpc>
                          <a:spcPct val="115000"/>
                        </a:lnSpc>
                        <a:buNone/>
                      </a:pPr>
                      <a:r>
                        <a:rPr lang="en-US" sz="1200" u="sng" kern="100">
                          <a:effectLst/>
                        </a:rPr>
                        <a:t>Ammonia</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200" kern="100">
                          <a:effectLst/>
                        </a:rPr>
                        <a:t>181 µg/dL (129 µmol/L)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2597948492"/>
                  </a:ext>
                </a:extLst>
              </a:tr>
              <a:tr h="0">
                <a:tc>
                  <a:txBody>
                    <a:bodyPr/>
                    <a:lstStyle/>
                    <a:p>
                      <a:pPr marL="0" marR="0">
                        <a:lnSpc>
                          <a:spcPct val="115000"/>
                        </a:lnSpc>
                        <a:buNone/>
                      </a:pPr>
                      <a:r>
                        <a:rPr lang="en-US" sz="1200" u="sng" kern="100">
                          <a:effectLst/>
                        </a:rPr>
                        <a:t>Bilirubin, total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200" kern="100">
                          <a:effectLst/>
                        </a:rPr>
                        <a:t>16.4 mg/dL (280.5 µmol/L)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1004466488"/>
                  </a:ext>
                </a:extLst>
              </a:tr>
              <a:tr h="0">
                <a:tc>
                  <a:txBody>
                    <a:bodyPr/>
                    <a:lstStyle/>
                    <a:p>
                      <a:pPr marL="0" marR="0">
                        <a:lnSpc>
                          <a:spcPct val="115000"/>
                        </a:lnSpc>
                        <a:buNone/>
                      </a:pPr>
                      <a:r>
                        <a:rPr lang="en-US" sz="1200" u="sng" kern="100">
                          <a:effectLst/>
                        </a:rPr>
                        <a:t>Creatinine</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200" kern="100" dirty="0">
                          <a:effectLst/>
                        </a:rPr>
                        <a:t>2.8 mg/dL (248 µmol/L)</a:t>
                      </a:r>
                      <a:endParaRPr lang="en-US" sz="1200" kern="100" dirty="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3540215558"/>
                  </a:ext>
                </a:extLst>
              </a:tr>
            </a:tbl>
          </a:graphicData>
        </a:graphic>
      </p:graphicFrame>
    </p:spTree>
    <p:extLst>
      <p:ext uri="{BB962C8B-B14F-4D97-AF65-F5344CB8AC3E}">
        <p14:creationId xmlns:p14="http://schemas.microsoft.com/office/powerpoint/2010/main" val="3106666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B2B9F-84D6-3F39-99BE-DA0B5428A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1A522-BB28-3BC4-BE40-960E09D307D7}"/>
              </a:ext>
            </a:extLst>
          </p:cNvPr>
          <p:cNvSpPr>
            <a:spLocks noGrp="1"/>
          </p:cNvSpPr>
          <p:nvPr>
            <p:ph type="title"/>
          </p:nvPr>
        </p:nvSpPr>
        <p:spPr/>
        <p:txBody>
          <a:bodyPr/>
          <a:lstStyle/>
          <a:p>
            <a:r>
              <a:rPr lang="en-US" dirty="0"/>
              <a:t>Q17</a:t>
            </a:r>
          </a:p>
        </p:txBody>
      </p:sp>
      <p:sp>
        <p:nvSpPr>
          <p:cNvPr id="3" name="Content Placeholder 2">
            <a:extLst>
              <a:ext uri="{FF2B5EF4-FFF2-40B4-BE49-F238E27FC236}">
                <a16:creationId xmlns:a16="http://schemas.microsoft.com/office/drawing/2014/main" id="{F7EF4888-EB79-9B84-9F34-9716FA9F8F23}"/>
              </a:ext>
            </a:extLst>
          </p:cNvPr>
          <p:cNvSpPr>
            <a:spLocks noGrp="1"/>
          </p:cNvSpPr>
          <p:nvPr>
            <p:ph idx="1"/>
          </p:nvPr>
        </p:nvSpPr>
        <p:spPr/>
        <p:txBody>
          <a:bodyPr>
            <a:normAutofit fontScale="92500" lnSpcReduction="10000"/>
          </a:bodyPr>
          <a:lstStyle/>
          <a:p>
            <a:r>
              <a:rPr lang="en-US" sz="2000" dirty="0"/>
              <a:t>A 24-year-old woman is evaluated for a 5-day history of jaundice. A family member notes that she has now become combative and confused. Previously, the patient was well, without a history of liver disease.</a:t>
            </a:r>
          </a:p>
          <a:p>
            <a:r>
              <a:rPr lang="en-US" sz="2000" dirty="0"/>
              <a:t>Vitals signs are normal. She is agitated and confused. Jaundice is present.</a:t>
            </a:r>
          </a:p>
          <a:p>
            <a:endParaRPr lang="en-US" sz="2000" dirty="0"/>
          </a:p>
          <a:p>
            <a:endParaRPr lang="en-US" sz="2000" dirty="0"/>
          </a:p>
          <a:p>
            <a:endParaRPr lang="en-US" sz="2000" dirty="0"/>
          </a:p>
          <a:p>
            <a:endParaRPr lang="en-US" sz="2000" dirty="0"/>
          </a:p>
          <a:p>
            <a:r>
              <a:rPr lang="en-US" sz="2000" dirty="0"/>
              <a:t>Test results for viral hepatitis and acetaminophen use are negative. </a:t>
            </a:r>
          </a:p>
          <a:p>
            <a:r>
              <a:rPr lang="en-US" sz="2000" dirty="0"/>
              <a:t>Which of the following is the most appropriate next step in management?</a:t>
            </a:r>
          </a:p>
          <a:p>
            <a:pPr lvl="1"/>
            <a:r>
              <a:rPr lang="en-US" sz="1600" dirty="0"/>
              <a:t>A. Chlordiazepoxide</a:t>
            </a:r>
          </a:p>
          <a:p>
            <a:pPr lvl="1"/>
            <a:r>
              <a:rPr lang="en-US" sz="1600" dirty="0"/>
              <a:t>B. Cryoprecipitate</a:t>
            </a:r>
          </a:p>
          <a:p>
            <a:pPr lvl="1"/>
            <a:r>
              <a:rPr lang="en-US" sz="1600" dirty="0"/>
              <a:t>C. Methylprednisolone</a:t>
            </a:r>
          </a:p>
          <a:p>
            <a:pPr lvl="1"/>
            <a:r>
              <a:rPr lang="en-US" sz="1600" b="1" dirty="0">
                <a:solidFill>
                  <a:schemeClr val="accent6"/>
                </a:solidFill>
              </a:rPr>
              <a:t>D. Referral to a liver transplant center </a:t>
            </a:r>
          </a:p>
          <a:p>
            <a:endParaRPr lang="en-US" dirty="0"/>
          </a:p>
        </p:txBody>
      </p:sp>
      <p:graphicFrame>
        <p:nvGraphicFramePr>
          <p:cNvPr id="4" name="Table 3">
            <a:extLst>
              <a:ext uri="{FF2B5EF4-FFF2-40B4-BE49-F238E27FC236}">
                <a16:creationId xmlns:a16="http://schemas.microsoft.com/office/drawing/2014/main" id="{B5BE61A0-A7CF-DAEB-8D84-6E489D924EAD}"/>
              </a:ext>
            </a:extLst>
          </p:cNvPr>
          <p:cNvGraphicFramePr>
            <a:graphicFrameLocks noGrp="1"/>
          </p:cNvGraphicFramePr>
          <p:nvPr/>
        </p:nvGraphicFramePr>
        <p:xfrm>
          <a:off x="2624137" y="3016132"/>
          <a:ext cx="6943726" cy="1305306"/>
        </p:xfrm>
        <a:graphic>
          <a:graphicData uri="http://schemas.openxmlformats.org/drawingml/2006/table">
            <a:tbl>
              <a:tblPr firstRow="1" firstCol="1" bandRow="1">
                <a:tableStyleId>{5C22544A-7EE6-4342-B048-85BDC9FD1C3A}</a:tableStyleId>
              </a:tblPr>
              <a:tblGrid>
                <a:gridCol w="3471863">
                  <a:extLst>
                    <a:ext uri="{9D8B030D-6E8A-4147-A177-3AD203B41FA5}">
                      <a16:colId xmlns:a16="http://schemas.microsoft.com/office/drawing/2014/main" val="2266556885"/>
                    </a:ext>
                  </a:extLst>
                </a:gridCol>
                <a:gridCol w="3471863">
                  <a:extLst>
                    <a:ext uri="{9D8B030D-6E8A-4147-A177-3AD203B41FA5}">
                      <a16:colId xmlns:a16="http://schemas.microsoft.com/office/drawing/2014/main" val="689650334"/>
                    </a:ext>
                  </a:extLst>
                </a:gridCol>
              </a:tblGrid>
              <a:tr h="0">
                <a:tc gridSpan="2">
                  <a:txBody>
                    <a:bodyPr/>
                    <a:lstStyle/>
                    <a:p>
                      <a:pPr marL="0" marR="0">
                        <a:lnSpc>
                          <a:spcPct val="115000"/>
                        </a:lnSpc>
                        <a:buNone/>
                      </a:pPr>
                      <a:r>
                        <a:rPr lang="en-US" sz="1200" kern="100">
                          <a:effectLst/>
                        </a:rPr>
                        <a:t>Laboratory studies:</a:t>
                      </a:r>
                      <a:endParaRPr lang="en-US" sz="1200" kern="100">
                        <a:effectLst/>
                        <a:latin typeface="Times New Roman" panose="02020603050405020304" pitchFamily="18" charset="0"/>
                        <a:ea typeface="Times New Roman" panose="02020603050405020304" pitchFamily="18" charset="0"/>
                      </a:endParaRPr>
                    </a:p>
                  </a:txBody>
                  <a:tcPr marL="9525" marR="9525" marT="9525" marB="9525" anchor="ctr"/>
                </a:tc>
                <a:tc hMerge="1">
                  <a:txBody>
                    <a:bodyPr/>
                    <a:lstStyle/>
                    <a:p>
                      <a:endParaRPr lang="en-US"/>
                    </a:p>
                  </a:txBody>
                  <a:tcPr/>
                </a:tc>
                <a:extLst>
                  <a:ext uri="{0D108BD9-81ED-4DB2-BD59-A6C34878D82A}">
                    <a16:rowId xmlns:a16="http://schemas.microsoft.com/office/drawing/2014/main" val="474492091"/>
                  </a:ext>
                </a:extLst>
              </a:tr>
              <a:tr h="0">
                <a:tc>
                  <a:txBody>
                    <a:bodyPr/>
                    <a:lstStyle/>
                    <a:p>
                      <a:pPr marL="0" marR="0">
                        <a:lnSpc>
                          <a:spcPct val="115000"/>
                        </a:lnSpc>
                        <a:buNone/>
                      </a:pPr>
                      <a:r>
                        <a:rPr lang="en-US" sz="1200" kern="100">
                          <a:effectLst/>
                        </a:rPr>
                        <a:t>INR</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200" kern="100">
                          <a:effectLst/>
                        </a:rPr>
                        <a:t>3.2</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4076398473"/>
                  </a:ext>
                </a:extLst>
              </a:tr>
              <a:tr h="0">
                <a:tc>
                  <a:txBody>
                    <a:bodyPr/>
                    <a:lstStyle/>
                    <a:p>
                      <a:pPr marL="0" marR="0">
                        <a:lnSpc>
                          <a:spcPct val="115000"/>
                        </a:lnSpc>
                        <a:buNone/>
                      </a:pPr>
                      <a:r>
                        <a:rPr lang="en-US" sz="1200" u="sng" kern="100" dirty="0">
                          <a:effectLst/>
                        </a:rPr>
                        <a:t>Aspartate aminotransferase</a:t>
                      </a:r>
                      <a:endParaRPr lang="en-US" sz="1200" kern="100" dirty="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200" kern="100">
                          <a:effectLst/>
                        </a:rPr>
                        <a:t>284 U/L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2902942657"/>
                  </a:ext>
                </a:extLst>
              </a:tr>
              <a:tr h="0">
                <a:tc>
                  <a:txBody>
                    <a:bodyPr/>
                    <a:lstStyle/>
                    <a:p>
                      <a:pPr marL="0" marR="0">
                        <a:lnSpc>
                          <a:spcPct val="115000"/>
                        </a:lnSpc>
                        <a:buNone/>
                      </a:pPr>
                      <a:r>
                        <a:rPr lang="en-US" sz="1200" u="sng" kern="100">
                          <a:effectLst/>
                        </a:rPr>
                        <a:t>Ammonia</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200" kern="100">
                          <a:effectLst/>
                        </a:rPr>
                        <a:t>181 µg/dL (129 µmol/L)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2597948492"/>
                  </a:ext>
                </a:extLst>
              </a:tr>
              <a:tr h="0">
                <a:tc>
                  <a:txBody>
                    <a:bodyPr/>
                    <a:lstStyle/>
                    <a:p>
                      <a:pPr marL="0" marR="0">
                        <a:lnSpc>
                          <a:spcPct val="115000"/>
                        </a:lnSpc>
                        <a:buNone/>
                      </a:pPr>
                      <a:r>
                        <a:rPr lang="en-US" sz="1200" u="sng" kern="100">
                          <a:effectLst/>
                        </a:rPr>
                        <a:t>Bilirubin, total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200" kern="100">
                          <a:effectLst/>
                        </a:rPr>
                        <a:t>16.4 mg/dL (280.5 µmol/L)</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1004466488"/>
                  </a:ext>
                </a:extLst>
              </a:tr>
              <a:tr h="0">
                <a:tc>
                  <a:txBody>
                    <a:bodyPr/>
                    <a:lstStyle/>
                    <a:p>
                      <a:pPr marL="0" marR="0">
                        <a:lnSpc>
                          <a:spcPct val="115000"/>
                        </a:lnSpc>
                        <a:buNone/>
                      </a:pPr>
                      <a:r>
                        <a:rPr lang="en-US" sz="1200" u="sng" kern="100">
                          <a:effectLst/>
                        </a:rPr>
                        <a:t>Creatinine</a:t>
                      </a:r>
                      <a:endParaRPr lang="en-US" sz="1200" kern="100">
                        <a:effectLst/>
                        <a:latin typeface="Times New Roman" panose="02020603050405020304" pitchFamily="18" charset="0"/>
                        <a:ea typeface="Times New Roman" panose="02020603050405020304" pitchFamily="18" charset="0"/>
                      </a:endParaRPr>
                    </a:p>
                  </a:txBody>
                  <a:tcPr marL="9525" marR="9525" marT="9525" marB="9525"/>
                </a:tc>
                <a:tc>
                  <a:txBody>
                    <a:bodyPr/>
                    <a:lstStyle/>
                    <a:p>
                      <a:pPr marL="0" marR="0">
                        <a:lnSpc>
                          <a:spcPct val="115000"/>
                        </a:lnSpc>
                        <a:buNone/>
                      </a:pPr>
                      <a:r>
                        <a:rPr lang="en-US" sz="1200" kern="100" dirty="0">
                          <a:effectLst/>
                        </a:rPr>
                        <a:t>2.8 mg/dL (248 µmol/L)</a:t>
                      </a:r>
                      <a:endParaRPr lang="en-US" sz="1200" kern="100" dirty="0">
                        <a:effectLst/>
                        <a:latin typeface="Times New Roman" panose="02020603050405020304" pitchFamily="18" charset="0"/>
                        <a:ea typeface="Times New Roman" panose="02020603050405020304" pitchFamily="18" charset="0"/>
                      </a:endParaRPr>
                    </a:p>
                  </a:txBody>
                  <a:tcPr marL="9525" marR="9525" marT="9525" marB="9525"/>
                </a:tc>
                <a:extLst>
                  <a:ext uri="{0D108BD9-81ED-4DB2-BD59-A6C34878D82A}">
                    <a16:rowId xmlns:a16="http://schemas.microsoft.com/office/drawing/2014/main" val="3540215558"/>
                  </a:ext>
                </a:extLst>
              </a:tr>
            </a:tbl>
          </a:graphicData>
        </a:graphic>
      </p:graphicFrame>
    </p:spTree>
    <p:extLst>
      <p:ext uri="{BB962C8B-B14F-4D97-AF65-F5344CB8AC3E}">
        <p14:creationId xmlns:p14="http://schemas.microsoft.com/office/powerpoint/2010/main" val="17291853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F81D-F92B-033D-3679-A7214AE7177B}"/>
              </a:ext>
            </a:extLst>
          </p:cNvPr>
          <p:cNvSpPr>
            <a:spLocks noGrp="1"/>
          </p:cNvSpPr>
          <p:nvPr>
            <p:ph type="title"/>
          </p:nvPr>
        </p:nvSpPr>
        <p:spPr/>
        <p:txBody>
          <a:bodyPr/>
          <a:lstStyle/>
          <a:p>
            <a:r>
              <a:rPr lang="en-US" dirty="0"/>
              <a:t>Manage acute liver failure</a:t>
            </a:r>
          </a:p>
        </p:txBody>
      </p:sp>
      <p:sp>
        <p:nvSpPr>
          <p:cNvPr id="3" name="Content Placeholder 2">
            <a:extLst>
              <a:ext uri="{FF2B5EF4-FFF2-40B4-BE49-F238E27FC236}">
                <a16:creationId xmlns:a16="http://schemas.microsoft.com/office/drawing/2014/main" id="{65B9E919-A640-9F8B-E0A4-4E0A665A7DEC}"/>
              </a:ext>
            </a:extLst>
          </p:cNvPr>
          <p:cNvSpPr>
            <a:spLocks noGrp="1"/>
          </p:cNvSpPr>
          <p:nvPr>
            <p:ph sz="half" idx="1"/>
          </p:nvPr>
        </p:nvSpPr>
        <p:spPr/>
        <p:txBody>
          <a:bodyPr>
            <a:normAutofit/>
          </a:bodyPr>
          <a:lstStyle/>
          <a:p>
            <a:r>
              <a:rPr lang="en-US" dirty="0"/>
              <a:t>Definition:</a:t>
            </a:r>
          </a:p>
          <a:p>
            <a:pPr lvl="1"/>
            <a:r>
              <a:rPr lang="en-US" dirty="0"/>
              <a:t>Development of severe acute liver injury with impaired synthetic function (INR ≥ 1.5) and altered mental status in a patient without cirrhosis of preexisting liver disease</a:t>
            </a:r>
          </a:p>
          <a:p>
            <a:pPr lvl="1"/>
            <a:r>
              <a:rPr lang="en-US" dirty="0"/>
              <a:t>Illness duration of &lt; 26 weeks</a:t>
            </a:r>
          </a:p>
          <a:p>
            <a:endParaRPr lang="en-US" dirty="0"/>
          </a:p>
        </p:txBody>
      </p:sp>
      <p:sp>
        <p:nvSpPr>
          <p:cNvPr id="5" name="Content Placeholder 4">
            <a:extLst>
              <a:ext uri="{FF2B5EF4-FFF2-40B4-BE49-F238E27FC236}">
                <a16:creationId xmlns:a16="http://schemas.microsoft.com/office/drawing/2014/main" id="{2F648929-7E47-2476-9CAE-066111B956F0}"/>
              </a:ext>
            </a:extLst>
          </p:cNvPr>
          <p:cNvSpPr>
            <a:spLocks noGrp="1"/>
          </p:cNvSpPr>
          <p:nvPr>
            <p:ph sz="half" idx="2"/>
          </p:nvPr>
        </p:nvSpPr>
        <p:spPr/>
        <p:txBody>
          <a:bodyPr>
            <a:normAutofit/>
          </a:bodyPr>
          <a:lstStyle/>
          <a:p>
            <a:endParaRPr lang="en-US" dirty="0"/>
          </a:p>
          <a:p>
            <a:pPr lvl="1"/>
            <a:endParaRPr lang="en-US" dirty="0"/>
          </a:p>
          <a:p>
            <a:endParaRPr lang="en-US" dirty="0"/>
          </a:p>
        </p:txBody>
      </p:sp>
      <p:pic>
        <p:nvPicPr>
          <p:cNvPr id="6" name="Picture 2">
            <a:extLst>
              <a:ext uri="{FF2B5EF4-FFF2-40B4-BE49-F238E27FC236}">
                <a16:creationId xmlns:a16="http://schemas.microsoft.com/office/drawing/2014/main" id="{53DFB639-BB2D-3750-97B0-5C5EC5781741}"/>
              </a:ext>
            </a:extLst>
          </p:cNvPr>
          <p:cNvPicPr>
            <a:picLocks noChangeAspect="1"/>
          </p:cNvPicPr>
          <p:nvPr/>
        </p:nvPicPr>
        <p:blipFill>
          <a:blip r:embed="rId3"/>
          <a:srcRect b="21177"/>
          <a:stretch>
            <a:fillRect/>
          </a:stretch>
        </p:blipFill>
        <p:spPr>
          <a:xfrm>
            <a:off x="6172200" y="1306188"/>
            <a:ext cx="5336578" cy="5390212"/>
          </a:xfrm>
          <a:prstGeom prst="rect">
            <a:avLst/>
          </a:prstGeom>
        </p:spPr>
      </p:pic>
    </p:spTree>
    <p:extLst>
      <p:ext uri="{BB962C8B-B14F-4D97-AF65-F5344CB8AC3E}">
        <p14:creationId xmlns:p14="http://schemas.microsoft.com/office/powerpoint/2010/main" val="35867683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2760-BB6E-6810-4A77-742E50977914}"/>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DF858854-B486-4ABF-6597-4E344C7A8751}"/>
              </a:ext>
            </a:extLst>
          </p:cNvPr>
          <p:cNvSpPr>
            <a:spLocks noGrp="1"/>
          </p:cNvSpPr>
          <p:nvPr>
            <p:ph idx="1"/>
          </p:nvPr>
        </p:nvSpPr>
        <p:spPr/>
        <p:txBody>
          <a:bodyPr>
            <a:normAutofit/>
          </a:bodyPr>
          <a:lstStyle/>
          <a:p>
            <a:r>
              <a:rPr lang="en-US" dirty="0"/>
              <a:t>Liver transplant center</a:t>
            </a:r>
          </a:p>
          <a:p>
            <a:r>
              <a:rPr lang="en-US" dirty="0"/>
              <a:t>Should be managed in ICU if grade II – IV encephalopathy</a:t>
            </a:r>
          </a:p>
          <a:p>
            <a:r>
              <a:rPr lang="en-US" dirty="0"/>
              <a:t>Close neurologic monitoring and lab monitoring (q4-6 h) CBC, CMP, </a:t>
            </a:r>
            <a:r>
              <a:rPr lang="en-US" dirty="0" err="1"/>
              <a:t>coags</a:t>
            </a:r>
            <a:r>
              <a:rPr lang="en-US" dirty="0"/>
              <a:t>, ABG, ammonia levels</a:t>
            </a:r>
          </a:p>
          <a:p>
            <a:r>
              <a:rPr lang="en-US" dirty="0"/>
              <a:t>Hemodynamics, TEG</a:t>
            </a:r>
          </a:p>
          <a:p>
            <a:r>
              <a:rPr lang="en-US" dirty="0"/>
              <a:t>N-acetylcysteine</a:t>
            </a:r>
          </a:p>
          <a:p>
            <a:r>
              <a:rPr lang="en-US" dirty="0"/>
              <a:t>Nutrition</a:t>
            </a:r>
          </a:p>
          <a:p>
            <a:r>
              <a:rPr lang="en-US" dirty="0"/>
              <a:t>Infection surveillance</a:t>
            </a:r>
          </a:p>
          <a:p>
            <a:endParaRPr lang="en-US" dirty="0"/>
          </a:p>
        </p:txBody>
      </p:sp>
    </p:spTree>
    <p:extLst>
      <p:ext uri="{BB962C8B-B14F-4D97-AF65-F5344CB8AC3E}">
        <p14:creationId xmlns:p14="http://schemas.microsoft.com/office/powerpoint/2010/main" val="2295896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2280-521F-6528-2F11-B297617A1766}"/>
              </a:ext>
            </a:extLst>
          </p:cNvPr>
          <p:cNvSpPr>
            <a:spLocks noGrp="1"/>
          </p:cNvSpPr>
          <p:nvPr>
            <p:ph type="title"/>
          </p:nvPr>
        </p:nvSpPr>
        <p:spPr/>
        <p:txBody>
          <a:bodyPr/>
          <a:lstStyle/>
          <a:p>
            <a:r>
              <a:rPr lang="en-US" dirty="0"/>
              <a:t>Q18</a:t>
            </a:r>
          </a:p>
        </p:txBody>
      </p:sp>
      <p:sp>
        <p:nvSpPr>
          <p:cNvPr id="3" name="Content Placeholder 2">
            <a:extLst>
              <a:ext uri="{FF2B5EF4-FFF2-40B4-BE49-F238E27FC236}">
                <a16:creationId xmlns:a16="http://schemas.microsoft.com/office/drawing/2014/main" id="{52F7481F-6010-8BBA-6C06-56B95CB363CC}"/>
              </a:ext>
            </a:extLst>
          </p:cNvPr>
          <p:cNvSpPr>
            <a:spLocks noGrp="1"/>
          </p:cNvSpPr>
          <p:nvPr>
            <p:ph sz="half" idx="1"/>
          </p:nvPr>
        </p:nvSpPr>
        <p:spPr/>
        <p:txBody>
          <a:bodyPr>
            <a:normAutofit/>
          </a:bodyPr>
          <a:lstStyle/>
          <a:p>
            <a:r>
              <a:rPr lang="en-US" sz="1800" dirty="0"/>
              <a:t>A 59-year-old woman is evaluated for a 1-day history of persistent </a:t>
            </a:r>
            <a:r>
              <a:rPr lang="en-US" sz="1800" dirty="0">
                <a:solidFill>
                  <a:srgbClr val="C00000"/>
                </a:solidFill>
              </a:rPr>
              <a:t>left-lower-quadrant abdominal pain and constipation</a:t>
            </a:r>
            <a:r>
              <a:rPr lang="en-US" sz="1800" dirty="0"/>
              <a:t>. She describes the pain as cramping discomfort and states that she has never experienced similar symptoms in the past. The patient has no nausea or vomiting. She has hypertension. Her only medication is lisinopril.</a:t>
            </a:r>
          </a:p>
          <a:p>
            <a:r>
              <a:rPr lang="en-US" sz="1800" dirty="0"/>
              <a:t>On physical examination, temperature is 36.0 °C (96.8 °F), blood pressure is 120/75 mm Hg, and pulse rate is 80/min; other vital signs are normal. BMI is 24. Abdominal examination reveals mild left-lower-quadrant tenderness with no rebound, guarding, or distention. Anorectal examination shows brown stool in the rectal vault.</a:t>
            </a:r>
          </a:p>
          <a:p>
            <a:endParaRPr lang="en-US" dirty="0"/>
          </a:p>
        </p:txBody>
      </p:sp>
      <p:graphicFrame>
        <p:nvGraphicFramePr>
          <p:cNvPr id="6" name="Content Placeholder 5">
            <a:extLst>
              <a:ext uri="{FF2B5EF4-FFF2-40B4-BE49-F238E27FC236}">
                <a16:creationId xmlns:a16="http://schemas.microsoft.com/office/drawing/2014/main" id="{3D98F7DB-FB6F-105A-B85B-058495F6ECE9}"/>
              </a:ext>
            </a:extLst>
          </p:cNvPr>
          <p:cNvGraphicFramePr>
            <a:graphicFrameLocks noGrp="1"/>
          </p:cNvGraphicFramePr>
          <p:nvPr>
            <p:ph sz="half" idx="2"/>
            <p:extLst>
              <p:ext uri="{D42A27DB-BD31-4B8C-83A1-F6EECF244321}">
                <p14:modId xmlns:p14="http://schemas.microsoft.com/office/powerpoint/2010/main" val="1869770967"/>
              </p:ext>
            </p:extLst>
          </p:nvPr>
        </p:nvGraphicFramePr>
        <p:xfrm>
          <a:off x="6172201" y="1138093"/>
          <a:ext cx="5181599" cy="1846176"/>
        </p:xfrm>
        <a:graphic>
          <a:graphicData uri="http://schemas.openxmlformats.org/drawingml/2006/table">
            <a:tbl>
              <a:tblPr>
                <a:tableStyleId>{2D5ABB26-0587-4C30-8999-92F81FD0307C}</a:tableStyleId>
              </a:tblPr>
              <a:tblGrid>
                <a:gridCol w="1727200">
                  <a:extLst>
                    <a:ext uri="{9D8B030D-6E8A-4147-A177-3AD203B41FA5}">
                      <a16:colId xmlns:a16="http://schemas.microsoft.com/office/drawing/2014/main" val="3956126192"/>
                    </a:ext>
                  </a:extLst>
                </a:gridCol>
                <a:gridCol w="2287995">
                  <a:extLst>
                    <a:ext uri="{9D8B030D-6E8A-4147-A177-3AD203B41FA5}">
                      <a16:colId xmlns:a16="http://schemas.microsoft.com/office/drawing/2014/main" val="2492718856"/>
                    </a:ext>
                  </a:extLst>
                </a:gridCol>
                <a:gridCol w="1166404">
                  <a:extLst>
                    <a:ext uri="{9D8B030D-6E8A-4147-A177-3AD203B41FA5}">
                      <a16:colId xmlns:a16="http://schemas.microsoft.com/office/drawing/2014/main" val="1140387077"/>
                    </a:ext>
                  </a:extLst>
                </a:gridCol>
              </a:tblGrid>
              <a:tr h="251830">
                <a:tc gridSpan="3">
                  <a:txBody>
                    <a:bodyPr/>
                    <a:lstStyle/>
                    <a:p>
                      <a:pPr>
                        <a:buNone/>
                      </a:pPr>
                      <a:r>
                        <a:rPr lang="en-US" sz="1300">
                          <a:solidFill>
                            <a:schemeClr val="tx1"/>
                          </a:solidFill>
                        </a:rPr>
                        <a:t>Laboratory studies:</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2917610"/>
                  </a:ext>
                </a:extLst>
              </a:tr>
              <a:tr h="251830">
                <a:tc>
                  <a:txBody>
                    <a:bodyPr/>
                    <a:lstStyle/>
                    <a:p>
                      <a:pPr fontAlgn="t">
                        <a:buNone/>
                      </a:pPr>
                      <a:r>
                        <a:rPr lang="en-US" sz="1300" u="sng">
                          <a:solidFill>
                            <a:schemeClr val="tx1"/>
                          </a:solidFill>
                          <a:effectLst/>
                        </a:rPr>
                        <a:t>Hemoglobin</a:t>
                      </a:r>
                      <a:endParaRPr lang="en-US" sz="130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r>
                        <a:rPr lang="en-US" sz="1300">
                          <a:solidFill>
                            <a:schemeClr val="tx1"/>
                          </a:solidFill>
                          <a:effectLst/>
                        </a:rPr>
                        <a:t>14.5 g/dL (145 g/L)</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endParaRPr lang="en-US" sz="130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611711"/>
                  </a:ext>
                </a:extLst>
              </a:tr>
              <a:tr h="308510">
                <a:tc>
                  <a:txBody>
                    <a:bodyPr/>
                    <a:lstStyle/>
                    <a:p>
                      <a:pPr fontAlgn="t">
                        <a:buNone/>
                      </a:pPr>
                      <a:r>
                        <a:rPr lang="en-US" sz="1300" u="sng">
                          <a:solidFill>
                            <a:schemeClr val="tx1"/>
                          </a:solidFill>
                          <a:effectLst/>
                        </a:rPr>
                        <a:t>Leukocyte count</a:t>
                      </a:r>
                      <a:endParaRPr lang="en-US" sz="130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r>
                        <a:rPr lang="el-GR" sz="1300" dirty="0">
                          <a:solidFill>
                            <a:schemeClr val="tx1"/>
                          </a:solidFill>
                          <a:effectLst/>
                        </a:rPr>
                        <a:t>12,000/μ</a:t>
                      </a:r>
                      <a:r>
                        <a:rPr lang="en-US" sz="1300" dirty="0">
                          <a:solidFill>
                            <a:schemeClr val="tx1"/>
                          </a:solidFill>
                          <a:effectLst/>
                        </a:rPr>
                        <a:t>L (12 × 10</a:t>
                      </a:r>
                      <a:r>
                        <a:rPr lang="en-US" sz="1300" baseline="30000" dirty="0">
                          <a:solidFill>
                            <a:schemeClr val="tx1"/>
                          </a:solidFill>
                          <a:effectLst/>
                        </a:rPr>
                        <a:t>9</a:t>
                      </a:r>
                      <a:r>
                        <a:rPr lang="en-US" sz="1300" dirty="0">
                          <a:solidFill>
                            <a:schemeClr val="tx1"/>
                          </a:solidFill>
                          <a:effectLst/>
                        </a:rPr>
                        <a:t>/L)</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300">
                          <a:solidFill>
                            <a:schemeClr val="tx1"/>
                          </a:solidFill>
                          <a:effectLst/>
                        </a:rPr>
                        <a:t>H</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2932802"/>
                  </a:ext>
                </a:extLst>
              </a:tr>
              <a:tr h="251830">
                <a:tc>
                  <a:txBody>
                    <a:bodyPr/>
                    <a:lstStyle/>
                    <a:p>
                      <a:pPr fontAlgn="t">
                        <a:buNone/>
                      </a:pPr>
                      <a:r>
                        <a:rPr lang="en-US" sz="1300">
                          <a:solidFill>
                            <a:schemeClr val="tx1"/>
                          </a:solidFill>
                          <a:effectLst/>
                        </a:rPr>
                        <a:t>Neutrophil count</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r>
                        <a:rPr lang="en-US" sz="1300" dirty="0">
                          <a:solidFill>
                            <a:schemeClr val="tx1"/>
                          </a:solidFill>
                          <a:effectLst/>
                        </a:rPr>
                        <a:t>7000/µL (7.0 × 10</a:t>
                      </a:r>
                      <a:r>
                        <a:rPr lang="en-US" sz="1300" baseline="30000" dirty="0">
                          <a:solidFill>
                            <a:schemeClr val="tx1"/>
                          </a:solidFill>
                          <a:effectLst/>
                        </a:rPr>
                        <a:t>9</a:t>
                      </a:r>
                      <a:r>
                        <a:rPr lang="en-US" sz="1300" dirty="0">
                          <a:solidFill>
                            <a:schemeClr val="tx1"/>
                          </a:solidFill>
                          <a:effectLst/>
                        </a:rPr>
                        <a:t>/L)</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endParaRPr lang="en-US" sz="130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5353565"/>
                  </a:ext>
                </a:extLst>
              </a:tr>
              <a:tr h="274130">
                <a:tc>
                  <a:txBody>
                    <a:bodyPr/>
                    <a:lstStyle/>
                    <a:p>
                      <a:pPr fontAlgn="t">
                        <a:buNone/>
                      </a:pPr>
                      <a:r>
                        <a:rPr lang="en-US" sz="1300" u="sng">
                          <a:solidFill>
                            <a:schemeClr val="tx1"/>
                          </a:solidFill>
                          <a:effectLst/>
                        </a:rPr>
                        <a:t>Platelet count</a:t>
                      </a:r>
                      <a:endParaRPr lang="en-US" sz="130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r>
                        <a:rPr lang="en-US" sz="1300" dirty="0">
                          <a:solidFill>
                            <a:schemeClr val="tx1"/>
                          </a:solidFill>
                          <a:effectLst/>
                        </a:rPr>
                        <a:t>375,000/µL (375 × 10</a:t>
                      </a:r>
                      <a:r>
                        <a:rPr lang="en-US" sz="1300" baseline="30000" dirty="0">
                          <a:solidFill>
                            <a:schemeClr val="tx1"/>
                          </a:solidFill>
                          <a:effectLst/>
                        </a:rPr>
                        <a:t>9</a:t>
                      </a:r>
                      <a:r>
                        <a:rPr lang="en-US" sz="1300" dirty="0">
                          <a:solidFill>
                            <a:schemeClr val="tx1"/>
                          </a:solidFill>
                          <a:effectLst/>
                        </a:rPr>
                        <a:t>/L)</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endParaRPr lang="en-US" sz="130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090234"/>
                  </a:ext>
                </a:extLst>
              </a:tr>
              <a:tr h="439148">
                <a:tc>
                  <a:txBody>
                    <a:bodyPr/>
                    <a:lstStyle/>
                    <a:p>
                      <a:pPr fontAlgn="t">
                        <a:buNone/>
                      </a:pPr>
                      <a:r>
                        <a:rPr lang="en-US" sz="1300" dirty="0">
                          <a:solidFill>
                            <a:schemeClr val="tx1"/>
                          </a:solidFill>
                          <a:effectLst/>
                        </a:rPr>
                        <a:t>INR</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r>
                        <a:rPr lang="en-US" sz="1300" dirty="0">
                          <a:solidFill>
                            <a:schemeClr val="tx1"/>
                          </a:solidFill>
                          <a:effectLst/>
                        </a:rPr>
                        <a:t>1.0</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br>
                        <a:rPr lang="en-US" sz="1300" dirty="0">
                          <a:solidFill>
                            <a:schemeClr val="tx1"/>
                          </a:solidFill>
                          <a:effectLst/>
                        </a:rPr>
                      </a:br>
                      <a:endParaRPr lang="en-US" sz="1300" dirty="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704604"/>
                  </a:ext>
                </a:extLst>
              </a:tr>
            </a:tbl>
          </a:graphicData>
        </a:graphic>
      </p:graphicFrame>
      <p:sp>
        <p:nvSpPr>
          <p:cNvPr id="7" name="TextBox 6">
            <a:extLst>
              <a:ext uri="{FF2B5EF4-FFF2-40B4-BE49-F238E27FC236}">
                <a16:creationId xmlns:a16="http://schemas.microsoft.com/office/drawing/2014/main" id="{4AE4CD23-B9AF-3E52-459A-09AB1D3178AB}"/>
              </a:ext>
            </a:extLst>
          </p:cNvPr>
          <p:cNvSpPr txBox="1"/>
          <p:nvPr/>
        </p:nvSpPr>
        <p:spPr>
          <a:xfrm>
            <a:off x="6172201" y="3353554"/>
            <a:ext cx="5399116" cy="3139321"/>
          </a:xfrm>
          <a:prstGeom prst="rect">
            <a:avLst/>
          </a:prstGeom>
          <a:noFill/>
        </p:spPr>
        <p:txBody>
          <a:bodyPr wrap="square" rtlCol="0">
            <a:spAutoFit/>
          </a:bodyPr>
          <a:lstStyle/>
          <a:p>
            <a:pPr marL="285750" indent="-285750">
              <a:buFont typeface="Arial" panose="020B0604020202020204" pitchFamily="34" charset="0"/>
              <a:buChar char="•"/>
            </a:pPr>
            <a:r>
              <a:rPr lang="en-US" dirty="0"/>
              <a:t>CT scans of the abdomen and pelvis with contrast show </a:t>
            </a:r>
            <a:r>
              <a:rPr lang="en-US" dirty="0">
                <a:solidFill>
                  <a:srgbClr val="C00000"/>
                </a:solidFill>
              </a:rPr>
              <a:t>sigmoid diverticulosis with localized colonic wall inflammation and pericolic fat</a:t>
            </a:r>
            <a:r>
              <a:rPr lang="en-US" dirty="0"/>
              <a:t>. Screening colonoscopy performed 5 years ago was negative for colorectal neoplasia.</a:t>
            </a:r>
          </a:p>
          <a:p>
            <a:pPr marL="285750" indent="-285750">
              <a:buFont typeface="Arial" panose="020B0604020202020204" pitchFamily="34" charset="0"/>
              <a:buChar char="•"/>
            </a:pPr>
            <a:r>
              <a:rPr lang="en-US" dirty="0"/>
              <a:t>In addition to analgesics, which of the following is the most appropriate management?</a:t>
            </a:r>
          </a:p>
          <a:p>
            <a:pPr marL="742950" lvl="1" indent="-285750">
              <a:buFont typeface="Arial" panose="020B0604020202020204" pitchFamily="34" charset="0"/>
              <a:buChar char="•"/>
            </a:pPr>
            <a:r>
              <a:rPr lang="en-US" dirty="0"/>
              <a:t>A. Clear liquid diet</a:t>
            </a:r>
          </a:p>
          <a:p>
            <a:pPr marL="742950" lvl="1" indent="-285750">
              <a:buFont typeface="Arial" panose="020B0604020202020204" pitchFamily="34" charset="0"/>
              <a:buChar char="•"/>
            </a:pPr>
            <a:r>
              <a:rPr lang="en-US" dirty="0"/>
              <a:t>B. Hospitalization for IV antibiotics</a:t>
            </a:r>
          </a:p>
          <a:p>
            <a:pPr marL="742950" lvl="1" indent="-285750">
              <a:buFont typeface="Arial" panose="020B0604020202020204" pitchFamily="34" charset="0"/>
              <a:buChar char="•"/>
            </a:pPr>
            <a:r>
              <a:rPr lang="en-US" dirty="0"/>
              <a:t>C. Initiation of probiotics</a:t>
            </a:r>
          </a:p>
          <a:p>
            <a:pPr marL="742950" lvl="1" indent="-285750">
              <a:buFont typeface="Arial" panose="020B0604020202020204" pitchFamily="34" charset="0"/>
              <a:buChar char="•"/>
            </a:pPr>
            <a:r>
              <a:rPr lang="en-US" dirty="0"/>
              <a:t>D. Oral ciprofloxacin and metronidazole</a:t>
            </a:r>
          </a:p>
        </p:txBody>
      </p:sp>
    </p:spTree>
    <p:extLst>
      <p:ext uri="{BB962C8B-B14F-4D97-AF65-F5344CB8AC3E}">
        <p14:creationId xmlns:p14="http://schemas.microsoft.com/office/powerpoint/2010/main" val="2506245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61843-6EE0-8602-68C0-1AE8CEBE5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365DCB-4538-A8DD-1B72-606EB32826F7}"/>
              </a:ext>
            </a:extLst>
          </p:cNvPr>
          <p:cNvSpPr>
            <a:spLocks noGrp="1"/>
          </p:cNvSpPr>
          <p:nvPr>
            <p:ph type="title"/>
          </p:nvPr>
        </p:nvSpPr>
        <p:spPr/>
        <p:txBody>
          <a:bodyPr/>
          <a:lstStyle/>
          <a:p>
            <a:r>
              <a:rPr lang="en-US" dirty="0"/>
              <a:t>Q18</a:t>
            </a:r>
          </a:p>
        </p:txBody>
      </p:sp>
      <p:sp>
        <p:nvSpPr>
          <p:cNvPr id="3" name="Content Placeholder 2">
            <a:extLst>
              <a:ext uri="{FF2B5EF4-FFF2-40B4-BE49-F238E27FC236}">
                <a16:creationId xmlns:a16="http://schemas.microsoft.com/office/drawing/2014/main" id="{1607BD3A-B4B3-3FA1-DCF4-1558531949C4}"/>
              </a:ext>
            </a:extLst>
          </p:cNvPr>
          <p:cNvSpPr>
            <a:spLocks noGrp="1"/>
          </p:cNvSpPr>
          <p:nvPr>
            <p:ph sz="half" idx="1"/>
          </p:nvPr>
        </p:nvSpPr>
        <p:spPr/>
        <p:txBody>
          <a:bodyPr>
            <a:normAutofit/>
          </a:bodyPr>
          <a:lstStyle/>
          <a:p>
            <a:r>
              <a:rPr lang="en-US" sz="1800" dirty="0"/>
              <a:t>A 59-year-old woman is evaluated for a 1-day history of persistent left-lower-quadrant abdominal pain and constipation. She describes the pain as cramping discomfort and states that she has never experienced similar symptoms in the past. The patient has no nausea or vomiting. She has hypertension. Her only medication is lisinopril.</a:t>
            </a:r>
          </a:p>
          <a:p>
            <a:r>
              <a:rPr lang="en-US" sz="1800" dirty="0"/>
              <a:t>On physical examination, temperature is 36.0 °C (96.8 °F), blood pressure is 120/75 mm Hg, and pulse rate is 80/min; other vital signs are normal. BMI is 24. Abdominal examination reveals mild left-lower-quadrant tenderness with no rebound, guarding, or distention. Anorectal examination shows brown stool in the rectal vault.</a:t>
            </a:r>
          </a:p>
          <a:p>
            <a:endParaRPr lang="en-US" dirty="0"/>
          </a:p>
        </p:txBody>
      </p:sp>
      <p:graphicFrame>
        <p:nvGraphicFramePr>
          <p:cNvPr id="6" name="Content Placeholder 5">
            <a:extLst>
              <a:ext uri="{FF2B5EF4-FFF2-40B4-BE49-F238E27FC236}">
                <a16:creationId xmlns:a16="http://schemas.microsoft.com/office/drawing/2014/main" id="{E7B6BE4D-1FDA-0A9B-B2F3-6445F797602E}"/>
              </a:ext>
            </a:extLst>
          </p:cNvPr>
          <p:cNvGraphicFramePr>
            <a:graphicFrameLocks noGrp="1"/>
          </p:cNvGraphicFramePr>
          <p:nvPr>
            <p:ph sz="half" idx="2"/>
          </p:nvPr>
        </p:nvGraphicFramePr>
        <p:xfrm>
          <a:off x="6172201" y="1138093"/>
          <a:ext cx="5181599" cy="1846176"/>
        </p:xfrm>
        <a:graphic>
          <a:graphicData uri="http://schemas.openxmlformats.org/drawingml/2006/table">
            <a:tbl>
              <a:tblPr>
                <a:tableStyleId>{2D5ABB26-0587-4C30-8999-92F81FD0307C}</a:tableStyleId>
              </a:tblPr>
              <a:tblGrid>
                <a:gridCol w="1727200">
                  <a:extLst>
                    <a:ext uri="{9D8B030D-6E8A-4147-A177-3AD203B41FA5}">
                      <a16:colId xmlns:a16="http://schemas.microsoft.com/office/drawing/2014/main" val="3956126192"/>
                    </a:ext>
                  </a:extLst>
                </a:gridCol>
                <a:gridCol w="2287995">
                  <a:extLst>
                    <a:ext uri="{9D8B030D-6E8A-4147-A177-3AD203B41FA5}">
                      <a16:colId xmlns:a16="http://schemas.microsoft.com/office/drawing/2014/main" val="2492718856"/>
                    </a:ext>
                  </a:extLst>
                </a:gridCol>
                <a:gridCol w="1166404">
                  <a:extLst>
                    <a:ext uri="{9D8B030D-6E8A-4147-A177-3AD203B41FA5}">
                      <a16:colId xmlns:a16="http://schemas.microsoft.com/office/drawing/2014/main" val="1140387077"/>
                    </a:ext>
                  </a:extLst>
                </a:gridCol>
              </a:tblGrid>
              <a:tr h="251830">
                <a:tc gridSpan="3">
                  <a:txBody>
                    <a:bodyPr/>
                    <a:lstStyle/>
                    <a:p>
                      <a:pPr>
                        <a:buNone/>
                      </a:pPr>
                      <a:r>
                        <a:rPr lang="en-US" sz="1300">
                          <a:solidFill>
                            <a:schemeClr val="tx1"/>
                          </a:solidFill>
                        </a:rPr>
                        <a:t>Laboratory studies:</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2917610"/>
                  </a:ext>
                </a:extLst>
              </a:tr>
              <a:tr h="251830">
                <a:tc>
                  <a:txBody>
                    <a:bodyPr/>
                    <a:lstStyle/>
                    <a:p>
                      <a:pPr fontAlgn="t">
                        <a:buNone/>
                      </a:pPr>
                      <a:r>
                        <a:rPr lang="en-US" sz="1300" u="sng">
                          <a:solidFill>
                            <a:schemeClr val="tx1"/>
                          </a:solidFill>
                          <a:effectLst/>
                        </a:rPr>
                        <a:t>Hemoglobin</a:t>
                      </a:r>
                      <a:endParaRPr lang="en-US" sz="130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r>
                        <a:rPr lang="en-US" sz="1300">
                          <a:solidFill>
                            <a:schemeClr val="tx1"/>
                          </a:solidFill>
                          <a:effectLst/>
                        </a:rPr>
                        <a:t>14.5 g/dL (145 g/L)</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endParaRPr lang="en-US" sz="130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611711"/>
                  </a:ext>
                </a:extLst>
              </a:tr>
              <a:tr h="308510">
                <a:tc>
                  <a:txBody>
                    <a:bodyPr/>
                    <a:lstStyle/>
                    <a:p>
                      <a:pPr fontAlgn="t">
                        <a:buNone/>
                      </a:pPr>
                      <a:r>
                        <a:rPr lang="en-US" sz="1300" u="sng">
                          <a:solidFill>
                            <a:schemeClr val="tx1"/>
                          </a:solidFill>
                          <a:effectLst/>
                        </a:rPr>
                        <a:t>Leukocyte count</a:t>
                      </a:r>
                      <a:endParaRPr lang="en-US" sz="130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r>
                        <a:rPr lang="el-GR" sz="1300" dirty="0">
                          <a:solidFill>
                            <a:schemeClr val="tx1"/>
                          </a:solidFill>
                          <a:effectLst/>
                        </a:rPr>
                        <a:t>12,000/μ</a:t>
                      </a:r>
                      <a:r>
                        <a:rPr lang="en-US" sz="1300" dirty="0">
                          <a:solidFill>
                            <a:schemeClr val="tx1"/>
                          </a:solidFill>
                          <a:effectLst/>
                        </a:rPr>
                        <a:t>L (12 × 10</a:t>
                      </a:r>
                      <a:r>
                        <a:rPr lang="en-US" sz="1300" baseline="30000" dirty="0">
                          <a:solidFill>
                            <a:schemeClr val="tx1"/>
                          </a:solidFill>
                          <a:effectLst/>
                        </a:rPr>
                        <a:t>9</a:t>
                      </a:r>
                      <a:r>
                        <a:rPr lang="en-US" sz="1300" dirty="0">
                          <a:solidFill>
                            <a:schemeClr val="tx1"/>
                          </a:solidFill>
                          <a:effectLst/>
                        </a:rPr>
                        <a:t>/L)</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300">
                          <a:solidFill>
                            <a:schemeClr val="tx1"/>
                          </a:solidFill>
                          <a:effectLst/>
                        </a:rPr>
                        <a:t>H</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2932802"/>
                  </a:ext>
                </a:extLst>
              </a:tr>
              <a:tr h="251830">
                <a:tc>
                  <a:txBody>
                    <a:bodyPr/>
                    <a:lstStyle/>
                    <a:p>
                      <a:pPr fontAlgn="t">
                        <a:buNone/>
                      </a:pPr>
                      <a:r>
                        <a:rPr lang="en-US" sz="1300">
                          <a:solidFill>
                            <a:schemeClr val="tx1"/>
                          </a:solidFill>
                          <a:effectLst/>
                        </a:rPr>
                        <a:t>Neutrophil count</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r>
                        <a:rPr lang="en-US" sz="1300" dirty="0">
                          <a:solidFill>
                            <a:schemeClr val="tx1"/>
                          </a:solidFill>
                          <a:effectLst/>
                        </a:rPr>
                        <a:t>7000/µL (7.0 × 10</a:t>
                      </a:r>
                      <a:r>
                        <a:rPr lang="en-US" sz="1300" baseline="30000" dirty="0">
                          <a:solidFill>
                            <a:schemeClr val="tx1"/>
                          </a:solidFill>
                          <a:effectLst/>
                        </a:rPr>
                        <a:t>9</a:t>
                      </a:r>
                      <a:r>
                        <a:rPr lang="en-US" sz="1300" dirty="0">
                          <a:solidFill>
                            <a:schemeClr val="tx1"/>
                          </a:solidFill>
                          <a:effectLst/>
                        </a:rPr>
                        <a:t>/L)</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endParaRPr lang="en-US" sz="130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5353565"/>
                  </a:ext>
                </a:extLst>
              </a:tr>
              <a:tr h="274130">
                <a:tc>
                  <a:txBody>
                    <a:bodyPr/>
                    <a:lstStyle/>
                    <a:p>
                      <a:pPr fontAlgn="t">
                        <a:buNone/>
                      </a:pPr>
                      <a:r>
                        <a:rPr lang="en-US" sz="1300" u="sng">
                          <a:solidFill>
                            <a:schemeClr val="tx1"/>
                          </a:solidFill>
                          <a:effectLst/>
                        </a:rPr>
                        <a:t>Platelet count</a:t>
                      </a:r>
                      <a:endParaRPr lang="en-US" sz="130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r>
                        <a:rPr lang="en-US" sz="1300" dirty="0">
                          <a:solidFill>
                            <a:schemeClr val="tx1"/>
                          </a:solidFill>
                          <a:effectLst/>
                        </a:rPr>
                        <a:t>375,000/µL (375 × 10</a:t>
                      </a:r>
                      <a:r>
                        <a:rPr lang="en-US" sz="1300" baseline="30000" dirty="0">
                          <a:solidFill>
                            <a:schemeClr val="tx1"/>
                          </a:solidFill>
                          <a:effectLst/>
                        </a:rPr>
                        <a:t>9</a:t>
                      </a:r>
                      <a:r>
                        <a:rPr lang="en-US" sz="1300" dirty="0">
                          <a:solidFill>
                            <a:schemeClr val="tx1"/>
                          </a:solidFill>
                          <a:effectLst/>
                        </a:rPr>
                        <a:t>/L)</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endParaRPr lang="en-US" sz="130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090234"/>
                  </a:ext>
                </a:extLst>
              </a:tr>
              <a:tr h="439148">
                <a:tc>
                  <a:txBody>
                    <a:bodyPr/>
                    <a:lstStyle/>
                    <a:p>
                      <a:pPr fontAlgn="t">
                        <a:buNone/>
                      </a:pPr>
                      <a:r>
                        <a:rPr lang="en-US" sz="1300" dirty="0">
                          <a:solidFill>
                            <a:schemeClr val="tx1"/>
                          </a:solidFill>
                          <a:effectLst/>
                        </a:rPr>
                        <a:t>INR</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r>
                        <a:rPr lang="en-US" sz="1300" dirty="0">
                          <a:solidFill>
                            <a:schemeClr val="tx1"/>
                          </a:solidFill>
                          <a:effectLst/>
                        </a:rPr>
                        <a:t>1.0</a:t>
                      </a: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buNone/>
                      </a:pPr>
                      <a:br>
                        <a:rPr lang="en-US" sz="1300" dirty="0">
                          <a:solidFill>
                            <a:schemeClr val="tx1"/>
                          </a:solidFill>
                          <a:effectLst/>
                        </a:rPr>
                      </a:br>
                      <a:endParaRPr lang="en-US" sz="1300" dirty="0">
                        <a:solidFill>
                          <a:schemeClr val="tx1"/>
                        </a:solidFill>
                        <a:effectLst/>
                      </a:endParaRPr>
                    </a:p>
                  </a:txBody>
                  <a:tcPr marL="68234" marR="68234" marT="34117" marB="341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704604"/>
                  </a:ext>
                </a:extLst>
              </a:tr>
            </a:tbl>
          </a:graphicData>
        </a:graphic>
      </p:graphicFrame>
      <p:sp>
        <p:nvSpPr>
          <p:cNvPr id="7" name="TextBox 6">
            <a:extLst>
              <a:ext uri="{FF2B5EF4-FFF2-40B4-BE49-F238E27FC236}">
                <a16:creationId xmlns:a16="http://schemas.microsoft.com/office/drawing/2014/main" id="{DE48B226-CAAE-FE8E-ED9F-E37FE145E329}"/>
              </a:ext>
            </a:extLst>
          </p:cNvPr>
          <p:cNvSpPr txBox="1"/>
          <p:nvPr/>
        </p:nvSpPr>
        <p:spPr>
          <a:xfrm>
            <a:off x="6172201" y="3353554"/>
            <a:ext cx="5399116" cy="3139321"/>
          </a:xfrm>
          <a:prstGeom prst="rect">
            <a:avLst/>
          </a:prstGeom>
          <a:noFill/>
        </p:spPr>
        <p:txBody>
          <a:bodyPr wrap="square" rtlCol="0">
            <a:spAutoFit/>
          </a:bodyPr>
          <a:lstStyle/>
          <a:p>
            <a:pPr marL="285750" indent="-285750">
              <a:buFont typeface="Arial" panose="020B0604020202020204" pitchFamily="34" charset="0"/>
              <a:buChar char="•"/>
            </a:pPr>
            <a:r>
              <a:rPr lang="en-US" dirty="0"/>
              <a:t>CT scans of the abdomen and pelvis with contrast show sigmoid diverticulosis with localized colonic wall inflammation and pericolic fat. Screening colonoscopy performed 5 years ago was negative for colorectal neoplasia.</a:t>
            </a:r>
          </a:p>
          <a:p>
            <a:pPr marL="285750" indent="-285750">
              <a:buFont typeface="Arial" panose="020B0604020202020204" pitchFamily="34" charset="0"/>
              <a:buChar char="•"/>
            </a:pPr>
            <a:r>
              <a:rPr lang="en-US" dirty="0"/>
              <a:t>In addition to analgesics, which of the following is the most appropriate management?</a:t>
            </a:r>
          </a:p>
          <a:p>
            <a:pPr marL="742950" lvl="1" indent="-285750">
              <a:buFont typeface="Arial" panose="020B0604020202020204" pitchFamily="34" charset="0"/>
              <a:buChar char="•"/>
            </a:pPr>
            <a:r>
              <a:rPr lang="en-US" b="1" dirty="0">
                <a:solidFill>
                  <a:schemeClr val="accent6"/>
                </a:solidFill>
              </a:rPr>
              <a:t>A. Clear liquid diet</a:t>
            </a:r>
          </a:p>
          <a:p>
            <a:pPr marL="742950" lvl="1" indent="-285750">
              <a:buFont typeface="Arial" panose="020B0604020202020204" pitchFamily="34" charset="0"/>
              <a:buChar char="•"/>
            </a:pPr>
            <a:r>
              <a:rPr lang="en-US" dirty="0"/>
              <a:t>B. Hospitalization for IV antibiotics</a:t>
            </a:r>
          </a:p>
          <a:p>
            <a:pPr marL="742950" lvl="1" indent="-285750">
              <a:buFont typeface="Arial" panose="020B0604020202020204" pitchFamily="34" charset="0"/>
              <a:buChar char="•"/>
            </a:pPr>
            <a:r>
              <a:rPr lang="en-US" dirty="0"/>
              <a:t>C. Initiation of probiotics</a:t>
            </a:r>
          </a:p>
          <a:p>
            <a:pPr marL="742950" lvl="1" indent="-285750">
              <a:buFont typeface="Arial" panose="020B0604020202020204" pitchFamily="34" charset="0"/>
              <a:buChar char="•"/>
            </a:pPr>
            <a:r>
              <a:rPr lang="en-US" dirty="0"/>
              <a:t>D. Oral ciprofloxacin and metronidazole</a:t>
            </a:r>
          </a:p>
        </p:txBody>
      </p:sp>
    </p:spTree>
    <p:extLst>
      <p:ext uri="{BB962C8B-B14F-4D97-AF65-F5344CB8AC3E}">
        <p14:creationId xmlns:p14="http://schemas.microsoft.com/office/powerpoint/2010/main" val="11728066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8616-0E1C-EDDE-580C-35321D4B4359}"/>
              </a:ext>
            </a:extLst>
          </p:cNvPr>
          <p:cNvSpPr>
            <a:spLocks noGrp="1"/>
          </p:cNvSpPr>
          <p:nvPr>
            <p:ph type="title"/>
          </p:nvPr>
        </p:nvSpPr>
        <p:spPr/>
        <p:txBody>
          <a:bodyPr/>
          <a:lstStyle/>
          <a:p>
            <a:r>
              <a:rPr lang="en-US" dirty="0"/>
              <a:t>Treat uncomplicated diverticulitis</a:t>
            </a:r>
          </a:p>
        </p:txBody>
      </p:sp>
      <p:sp>
        <p:nvSpPr>
          <p:cNvPr id="3" name="Content Placeholder 2">
            <a:extLst>
              <a:ext uri="{FF2B5EF4-FFF2-40B4-BE49-F238E27FC236}">
                <a16:creationId xmlns:a16="http://schemas.microsoft.com/office/drawing/2014/main" id="{1BA45FDB-61E9-52C3-1CF5-10DC56861F4E}"/>
              </a:ext>
            </a:extLst>
          </p:cNvPr>
          <p:cNvSpPr>
            <a:spLocks noGrp="1"/>
          </p:cNvSpPr>
          <p:nvPr>
            <p:ph sz="half" idx="1"/>
          </p:nvPr>
        </p:nvSpPr>
        <p:spPr/>
        <p:txBody>
          <a:bodyPr>
            <a:normAutofit fontScale="92500" lnSpcReduction="10000"/>
          </a:bodyPr>
          <a:lstStyle/>
          <a:p>
            <a:r>
              <a:rPr lang="en-US" dirty="0"/>
              <a:t>Close observation without antibiotics can be considered in immunocompetent patients with acute uncomplicated diverticulitis</a:t>
            </a:r>
          </a:p>
          <a:p>
            <a:r>
              <a:rPr lang="en-US" dirty="0"/>
              <a:t>Antibiotics are indicated for patients who are immunocompromised, pregnant, or have significant comorbid </a:t>
            </a:r>
            <a:r>
              <a:rPr lang="en-US"/>
              <a:t>diseaseth</a:t>
            </a:r>
            <a:endParaRPr lang="en-US" dirty="0"/>
          </a:p>
        </p:txBody>
      </p:sp>
      <p:sp>
        <p:nvSpPr>
          <p:cNvPr id="4" name="Content Placeholder 3">
            <a:extLst>
              <a:ext uri="{FF2B5EF4-FFF2-40B4-BE49-F238E27FC236}">
                <a16:creationId xmlns:a16="http://schemas.microsoft.com/office/drawing/2014/main" id="{3B9144C6-F709-F743-1F92-D8085F029C84}"/>
              </a:ext>
            </a:extLst>
          </p:cNvPr>
          <p:cNvSpPr>
            <a:spLocks noGrp="1"/>
          </p:cNvSpPr>
          <p:nvPr>
            <p:ph sz="half" idx="2"/>
          </p:nvPr>
        </p:nvSpPr>
        <p:spPr/>
        <p:txBody>
          <a:bodyPr>
            <a:normAutofit fontScale="92500" lnSpcReduction="10000"/>
          </a:bodyPr>
          <a:lstStyle/>
          <a:p>
            <a:r>
              <a:rPr lang="en-US" dirty="0"/>
              <a:t>Measures to prevent recurrent diverticulitis include the following:</a:t>
            </a:r>
          </a:p>
          <a:p>
            <a:pPr lvl="1"/>
            <a:r>
              <a:rPr lang="en-US" dirty="0"/>
              <a:t>A high-fiber, plant-based diet</a:t>
            </a:r>
          </a:p>
          <a:p>
            <a:pPr lvl="1"/>
            <a:r>
              <a:rPr lang="en-US" dirty="0"/>
              <a:t>Smoking cessation</a:t>
            </a:r>
          </a:p>
          <a:p>
            <a:pPr lvl="1"/>
            <a:r>
              <a:rPr lang="en-US" dirty="0"/>
              <a:t>Physical activity</a:t>
            </a:r>
          </a:p>
          <a:p>
            <a:pPr lvl="1"/>
            <a:r>
              <a:rPr lang="en-US" dirty="0"/>
              <a:t>Avoidance of NSAIDs, glucocorticoids, and opioid analgesics</a:t>
            </a:r>
          </a:p>
          <a:p>
            <a:r>
              <a:rPr lang="en-US" dirty="0"/>
              <a:t>No evidence supports restricting foods, such as nuts, berries, and seeds, to prevent recurrent diverticulitis</a:t>
            </a:r>
          </a:p>
          <a:p>
            <a:endParaRPr lang="en-US" dirty="0"/>
          </a:p>
        </p:txBody>
      </p:sp>
    </p:spTree>
    <p:extLst>
      <p:ext uri="{BB962C8B-B14F-4D97-AF65-F5344CB8AC3E}">
        <p14:creationId xmlns:p14="http://schemas.microsoft.com/office/powerpoint/2010/main" val="2923064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8D3B4A-C4A2-E682-D7D8-C50C856F4023}"/>
              </a:ext>
            </a:extLst>
          </p:cNvPr>
          <p:cNvSpPr>
            <a:spLocks noGrp="1"/>
          </p:cNvSpPr>
          <p:nvPr>
            <p:ph type="title"/>
          </p:nvPr>
        </p:nvSpPr>
        <p:spPr/>
        <p:txBody>
          <a:bodyPr/>
          <a:lstStyle/>
          <a:p>
            <a:r>
              <a:rPr lang="en-US" dirty="0"/>
              <a:t>Q19</a:t>
            </a:r>
          </a:p>
        </p:txBody>
      </p:sp>
      <p:sp>
        <p:nvSpPr>
          <p:cNvPr id="6" name="Content Placeholder 5">
            <a:extLst>
              <a:ext uri="{FF2B5EF4-FFF2-40B4-BE49-F238E27FC236}">
                <a16:creationId xmlns:a16="http://schemas.microsoft.com/office/drawing/2014/main" id="{619D1F70-4268-AA91-0EA4-72784DB73E23}"/>
              </a:ext>
            </a:extLst>
          </p:cNvPr>
          <p:cNvSpPr>
            <a:spLocks noGrp="1"/>
          </p:cNvSpPr>
          <p:nvPr>
            <p:ph idx="1"/>
          </p:nvPr>
        </p:nvSpPr>
        <p:spPr/>
        <p:txBody>
          <a:bodyPr>
            <a:normAutofit fontScale="85000" lnSpcReduction="10000"/>
          </a:bodyPr>
          <a:lstStyle/>
          <a:p>
            <a:r>
              <a:rPr lang="en-US" dirty="0"/>
              <a:t>A 45-year-old man is evaluated at </a:t>
            </a:r>
            <a:r>
              <a:rPr lang="en-US" dirty="0">
                <a:solidFill>
                  <a:srgbClr val="C00000"/>
                </a:solidFill>
              </a:rPr>
              <a:t>a follow-up appointment 4 days after being diagnosed with acute sigmoid diverticulitis</a:t>
            </a:r>
            <a:r>
              <a:rPr lang="en-US" dirty="0"/>
              <a:t>. He began </a:t>
            </a:r>
            <a:r>
              <a:rPr lang="en-US" dirty="0">
                <a:solidFill>
                  <a:srgbClr val="C00000"/>
                </a:solidFill>
              </a:rPr>
              <a:t>oral antibiotics </a:t>
            </a:r>
            <a:r>
              <a:rPr lang="en-US" dirty="0"/>
              <a:t>at that time and reports that his pain is almost gone. He has no other symptoms. He has never had a colonoscopy. He takes no other medication.</a:t>
            </a:r>
          </a:p>
          <a:p>
            <a:r>
              <a:rPr lang="en-US" dirty="0"/>
              <a:t>Vital signs are normal. Abdominal examination elicits minimal tenderness on deep palpation in the left lower quadrant without rebound or guarding.</a:t>
            </a:r>
          </a:p>
          <a:p>
            <a:r>
              <a:rPr lang="en-US" dirty="0"/>
              <a:t>The </a:t>
            </a:r>
            <a:r>
              <a:rPr lang="en-US" dirty="0">
                <a:solidFill>
                  <a:srgbClr val="C00000"/>
                </a:solidFill>
              </a:rPr>
              <a:t>CT scan of the abdomen from the emergency department shows mild sigmoid diverticulitis with no abscess</a:t>
            </a:r>
            <a:r>
              <a:rPr lang="en-US" dirty="0"/>
              <a:t>.</a:t>
            </a:r>
          </a:p>
          <a:p>
            <a:r>
              <a:rPr lang="en-US" dirty="0"/>
              <a:t>Which of the following is the most appropriate next step in management?</a:t>
            </a:r>
          </a:p>
          <a:p>
            <a:pPr lvl="1"/>
            <a:r>
              <a:rPr lang="en-US" dirty="0"/>
              <a:t>A. Colonoscopy now</a:t>
            </a:r>
          </a:p>
          <a:p>
            <a:pPr lvl="1"/>
            <a:r>
              <a:rPr lang="en-US" dirty="0"/>
              <a:t>B. Colonoscopy in 6 to 8 weeks</a:t>
            </a:r>
          </a:p>
          <a:p>
            <a:pPr lvl="1"/>
            <a:r>
              <a:rPr lang="en-US" dirty="0"/>
              <a:t>C. Colonoscopy in 3 to 6 months</a:t>
            </a:r>
          </a:p>
          <a:p>
            <a:pPr lvl="1"/>
            <a:r>
              <a:rPr lang="en-US" dirty="0"/>
              <a:t>D. No further evaluation needed</a:t>
            </a:r>
          </a:p>
          <a:p>
            <a:endParaRPr lang="en-US" dirty="0"/>
          </a:p>
        </p:txBody>
      </p:sp>
    </p:spTree>
    <p:extLst>
      <p:ext uri="{BB962C8B-B14F-4D97-AF65-F5344CB8AC3E}">
        <p14:creationId xmlns:p14="http://schemas.microsoft.com/office/powerpoint/2010/main" val="41197580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FB08D-D627-9EBB-F74F-22F6C07F5A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15503B-42F7-E40C-FAC0-EC7490F0D6C9}"/>
              </a:ext>
            </a:extLst>
          </p:cNvPr>
          <p:cNvSpPr>
            <a:spLocks noGrp="1"/>
          </p:cNvSpPr>
          <p:nvPr>
            <p:ph type="title"/>
          </p:nvPr>
        </p:nvSpPr>
        <p:spPr/>
        <p:txBody>
          <a:bodyPr/>
          <a:lstStyle/>
          <a:p>
            <a:r>
              <a:rPr lang="en-US" dirty="0"/>
              <a:t>Q19</a:t>
            </a:r>
          </a:p>
        </p:txBody>
      </p:sp>
      <p:sp>
        <p:nvSpPr>
          <p:cNvPr id="6" name="Content Placeholder 5">
            <a:extLst>
              <a:ext uri="{FF2B5EF4-FFF2-40B4-BE49-F238E27FC236}">
                <a16:creationId xmlns:a16="http://schemas.microsoft.com/office/drawing/2014/main" id="{CB66756A-800B-F69B-8580-4C3E2C5EDCFA}"/>
              </a:ext>
            </a:extLst>
          </p:cNvPr>
          <p:cNvSpPr>
            <a:spLocks noGrp="1"/>
          </p:cNvSpPr>
          <p:nvPr>
            <p:ph idx="1"/>
          </p:nvPr>
        </p:nvSpPr>
        <p:spPr/>
        <p:txBody>
          <a:bodyPr>
            <a:normAutofit fontScale="85000" lnSpcReduction="10000"/>
          </a:bodyPr>
          <a:lstStyle/>
          <a:p>
            <a:r>
              <a:rPr lang="en-US" dirty="0"/>
              <a:t>A 45-year-old man is evaluated at a follow-up appointment 4 days after being diagnosed with acute sigmoid diverticulitis. He began oral antibiotics at that time and reports that his pain is almost gone. He has no other symptoms. He has never had a colonoscopy. He takes no other medication.</a:t>
            </a:r>
          </a:p>
          <a:p>
            <a:r>
              <a:rPr lang="en-US" dirty="0"/>
              <a:t>Vital signs are normal. Abdominal examination elicits minimal tenderness on deep palpation in the left lower quadrant without rebound or guarding.</a:t>
            </a:r>
          </a:p>
          <a:p>
            <a:r>
              <a:rPr lang="en-US" dirty="0"/>
              <a:t>The CT scan of the abdomen from the emergency department shows mild sigmoid diverticulitis with no abscess.</a:t>
            </a:r>
          </a:p>
          <a:p>
            <a:r>
              <a:rPr lang="en-US" dirty="0"/>
              <a:t>Which of the following is the most appropriate next step in management?</a:t>
            </a:r>
          </a:p>
          <a:p>
            <a:pPr lvl="1"/>
            <a:r>
              <a:rPr lang="en-US" dirty="0"/>
              <a:t>A. Colonoscopy now</a:t>
            </a:r>
          </a:p>
          <a:p>
            <a:pPr lvl="1"/>
            <a:r>
              <a:rPr lang="en-US" b="1" dirty="0">
                <a:solidFill>
                  <a:schemeClr val="accent6"/>
                </a:solidFill>
              </a:rPr>
              <a:t>B. Colonoscopy in 6 to 8 weeks</a:t>
            </a:r>
          </a:p>
          <a:p>
            <a:pPr lvl="1"/>
            <a:r>
              <a:rPr lang="en-US" dirty="0"/>
              <a:t>C. Colonoscopy in 3 to 6 months</a:t>
            </a:r>
          </a:p>
          <a:p>
            <a:pPr lvl="1"/>
            <a:r>
              <a:rPr lang="en-US" dirty="0"/>
              <a:t>D. No further evaluation needed</a:t>
            </a:r>
          </a:p>
          <a:p>
            <a:endParaRPr lang="en-US" dirty="0"/>
          </a:p>
        </p:txBody>
      </p:sp>
    </p:spTree>
    <p:extLst>
      <p:ext uri="{BB962C8B-B14F-4D97-AF65-F5344CB8AC3E}">
        <p14:creationId xmlns:p14="http://schemas.microsoft.com/office/powerpoint/2010/main" val="1352064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7CAE26-DF07-5C86-78D3-5ADF27FF2E00}"/>
              </a:ext>
            </a:extLst>
          </p:cNvPr>
          <p:cNvSpPr>
            <a:spLocks noGrp="1"/>
          </p:cNvSpPr>
          <p:nvPr>
            <p:ph type="title"/>
          </p:nvPr>
        </p:nvSpPr>
        <p:spPr/>
        <p:txBody>
          <a:bodyPr>
            <a:normAutofit/>
          </a:bodyPr>
          <a:lstStyle/>
          <a:p>
            <a:r>
              <a:rPr lang="en-US" dirty="0"/>
              <a:t>Manage follow-up colonoscopy after uncomplicated diverticulitis</a:t>
            </a:r>
          </a:p>
        </p:txBody>
      </p:sp>
      <p:sp>
        <p:nvSpPr>
          <p:cNvPr id="6" name="Content Placeholder 5">
            <a:extLst>
              <a:ext uri="{FF2B5EF4-FFF2-40B4-BE49-F238E27FC236}">
                <a16:creationId xmlns:a16="http://schemas.microsoft.com/office/drawing/2014/main" id="{266D063D-02E7-5FA9-52AB-A21ECBC0CE78}"/>
              </a:ext>
            </a:extLst>
          </p:cNvPr>
          <p:cNvSpPr>
            <a:spLocks noGrp="1"/>
          </p:cNvSpPr>
          <p:nvPr>
            <p:ph sz="half" idx="1"/>
          </p:nvPr>
        </p:nvSpPr>
        <p:spPr/>
        <p:txBody>
          <a:bodyPr>
            <a:normAutofit/>
          </a:bodyPr>
          <a:lstStyle/>
          <a:p>
            <a:pPr lvl="0"/>
            <a:r>
              <a:rPr lang="en-US" sz="2400" dirty="0"/>
              <a:t>Patients with uncomplicated diverticulitis should undergo colonoscopy 6 to 8 weeks after the episode of acute diverticulitis, when colonic inflammation has resolved</a:t>
            </a:r>
          </a:p>
          <a:p>
            <a:pPr lvl="0"/>
            <a:r>
              <a:rPr lang="en-US" sz="2400" dirty="0"/>
              <a:t>In patients with a recent episode of acute diverticulitis, a follow-up colonoscopy can be deferred if a high-quality colonoscopy has been completed in the last 12 months</a:t>
            </a:r>
          </a:p>
          <a:p>
            <a:endParaRPr lang="en-US" dirty="0"/>
          </a:p>
        </p:txBody>
      </p:sp>
      <p:sp>
        <p:nvSpPr>
          <p:cNvPr id="7" name="Content Placeholder 6">
            <a:extLst>
              <a:ext uri="{FF2B5EF4-FFF2-40B4-BE49-F238E27FC236}">
                <a16:creationId xmlns:a16="http://schemas.microsoft.com/office/drawing/2014/main" id="{C6D7DABE-84CA-57BB-1BF8-7B12A561091D}"/>
              </a:ext>
            </a:extLst>
          </p:cNvPr>
          <p:cNvSpPr>
            <a:spLocks noGrp="1"/>
          </p:cNvSpPr>
          <p:nvPr>
            <p:ph sz="half" idx="2"/>
          </p:nvPr>
        </p:nvSpPr>
        <p:spPr/>
        <p:txBody>
          <a:bodyPr>
            <a:normAutofit/>
          </a:bodyPr>
          <a:lstStyle/>
          <a:p>
            <a:endParaRPr lang="en-US"/>
          </a:p>
        </p:txBody>
      </p:sp>
      <p:pic>
        <p:nvPicPr>
          <p:cNvPr id="1028" name="Picture 4" descr="Sigmoid Colon Diverticulitis Best #1 Guide Treatment And Cure">
            <a:extLst>
              <a:ext uri="{FF2B5EF4-FFF2-40B4-BE49-F238E27FC236}">
                <a16:creationId xmlns:a16="http://schemas.microsoft.com/office/drawing/2014/main" id="{198ABB0A-DE4E-414C-F3C6-C51516D69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90688"/>
            <a:ext cx="5181600"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3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494E-7BEC-68A3-55E3-175AF2D0402F}"/>
              </a:ext>
            </a:extLst>
          </p:cNvPr>
          <p:cNvSpPr>
            <a:spLocks noGrp="1"/>
          </p:cNvSpPr>
          <p:nvPr>
            <p:ph type="title"/>
          </p:nvPr>
        </p:nvSpPr>
        <p:spPr/>
        <p:txBody>
          <a:bodyPr/>
          <a:lstStyle/>
          <a:p>
            <a:r>
              <a:rPr lang="en-US" dirty="0"/>
              <a:t>Q2</a:t>
            </a:r>
          </a:p>
        </p:txBody>
      </p:sp>
      <p:sp>
        <p:nvSpPr>
          <p:cNvPr id="3" name="Content Placeholder 2">
            <a:extLst>
              <a:ext uri="{FF2B5EF4-FFF2-40B4-BE49-F238E27FC236}">
                <a16:creationId xmlns:a16="http://schemas.microsoft.com/office/drawing/2014/main" id="{DFCA36FB-59E6-DAFD-779B-EFC835281EBA}"/>
              </a:ext>
            </a:extLst>
          </p:cNvPr>
          <p:cNvSpPr>
            <a:spLocks noGrp="1"/>
          </p:cNvSpPr>
          <p:nvPr>
            <p:ph idx="1"/>
          </p:nvPr>
        </p:nvSpPr>
        <p:spPr/>
        <p:txBody>
          <a:bodyPr>
            <a:normAutofit fontScale="92500" lnSpcReduction="20000"/>
          </a:bodyPr>
          <a:lstStyle/>
          <a:p>
            <a:r>
              <a:rPr lang="en-US" dirty="0"/>
              <a:t>A 64-year-old woman is evaluated for </a:t>
            </a:r>
            <a:r>
              <a:rPr lang="en-US" dirty="0">
                <a:solidFill>
                  <a:srgbClr val="C00000"/>
                </a:solidFill>
              </a:rPr>
              <a:t>confusion and abdominal pain</a:t>
            </a:r>
            <a:r>
              <a:rPr lang="en-US" dirty="0"/>
              <a:t>. She has alcoholic cirrhosis with </a:t>
            </a:r>
            <a:r>
              <a:rPr lang="en-US" dirty="0">
                <a:solidFill>
                  <a:srgbClr val="C00000"/>
                </a:solidFill>
              </a:rPr>
              <a:t>portal hypertension and ascites</a:t>
            </a:r>
            <a:r>
              <a:rPr lang="en-US" dirty="0"/>
              <a:t>. Medications are carvedilol, spironolactone, and furosemide.</a:t>
            </a:r>
          </a:p>
          <a:p>
            <a:r>
              <a:rPr lang="en-US" dirty="0"/>
              <a:t>Temperature is 37.8 °C (100.0 °F), and pulse rate is 78/min. Her abdomen is distended with ascites and tender to palpation. Diagnostic paracentesis shows an</a:t>
            </a:r>
            <a:r>
              <a:rPr lang="en-US" dirty="0">
                <a:solidFill>
                  <a:srgbClr val="C00000"/>
                </a:solidFill>
              </a:rPr>
              <a:t> ascitic-fluid neutrophil count of 262/µL (0.262 × 10</a:t>
            </a:r>
            <a:r>
              <a:rPr lang="en-US" baseline="30000" dirty="0">
                <a:solidFill>
                  <a:srgbClr val="C00000"/>
                </a:solidFill>
              </a:rPr>
              <a:t>9</a:t>
            </a:r>
            <a:r>
              <a:rPr lang="en-US" dirty="0">
                <a:solidFill>
                  <a:srgbClr val="C00000"/>
                </a:solidFill>
              </a:rPr>
              <a:t>/L) </a:t>
            </a:r>
            <a:r>
              <a:rPr lang="en-US" dirty="0"/>
              <a:t>and a total protein level of 0.9 g/dL (9.0 g/L). Gram stain is negative.</a:t>
            </a:r>
          </a:p>
          <a:p>
            <a:r>
              <a:rPr lang="en-US" dirty="0"/>
              <a:t>Which of the following is the most appropriate initial management?</a:t>
            </a:r>
          </a:p>
          <a:p>
            <a:pPr lvl="1"/>
            <a:r>
              <a:rPr lang="en-US" dirty="0"/>
              <a:t>A. Begin ceftriaxone</a:t>
            </a:r>
          </a:p>
          <a:p>
            <a:pPr lvl="1"/>
            <a:r>
              <a:rPr lang="en-US" dirty="0"/>
              <a:t>B. Begin ceftriaxone plus albumin</a:t>
            </a:r>
          </a:p>
          <a:p>
            <a:pPr lvl="1"/>
            <a:r>
              <a:rPr lang="en-US" dirty="0"/>
              <a:t>C. Hold antibiotics pending culture and sensitivity results</a:t>
            </a:r>
          </a:p>
          <a:p>
            <a:pPr lvl="1"/>
            <a:r>
              <a:rPr lang="en-US" dirty="0"/>
              <a:t>D. Start piperacillin-tazobactam</a:t>
            </a:r>
          </a:p>
          <a:p>
            <a:endParaRPr lang="en-US" dirty="0"/>
          </a:p>
        </p:txBody>
      </p:sp>
    </p:spTree>
    <p:extLst>
      <p:ext uri="{BB962C8B-B14F-4D97-AF65-F5344CB8AC3E}">
        <p14:creationId xmlns:p14="http://schemas.microsoft.com/office/powerpoint/2010/main" val="40515692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304B-C8C5-6813-5A47-2C10CC96CE55}"/>
              </a:ext>
            </a:extLst>
          </p:cNvPr>
          <p:cNvSpPr>
            <a:spLocks noGrp="1"/>
          </p:cNvSpPr>
          <p:nvPr>
            <p:ph type="title"/>
          </p:nvPr>
        </p:nvSpPr>
        <p:spPr/>
        <p:txBody>
          <a:bodyPr/>
          <a:lstStyle/>
          <a:p>
            <a:r>
              <a:rPr lang="en-US" dirty="0"/>
              <a:t>Other answers</a:t>
            </a:r>
          </a:p>
        </p:txBody>
      </p:sp>
      <p:sp>
        <p:nvSpPr>
          <p:cNvPr id="3" name="Content Placeholder 2">
            <a:extLst>
              <a:ext uri="{FF2B5EF4-FFF2-40B4-BE49-F238E27FC236}">
                <a16:creationId xmlns:a16="http://schemas.microsoft.com/office/drawing/2014/main" id="{B24F7910-BCA2-1586-C541-C02C7F180E91}"/>
              </a:ext>
            </a:extLst>
          </p:cNvPr>
          <p:cNvSpPr>
            <a:spLocks noGrp="1"/>
          </p:cNvSpPr>
          <p:nvPr>
            <p:ph idx="1"/>
          </p:nvPr>
        </p:nvSpPr>
        <p:spPr/>
        <p:txBody>
          <a:bodyPr>
            <a:normAutofit/>
          </a:bodyPr>
          <a:lstStyle/>
          <a:p>
            <a:r>
              <a:rPr lang="en-US" dirty="0"/>
              <a:t>A; Colonoscopy during the acute phase of illness is contraindicated because acute diverticulitis causes acute colonic inflammation, which may increase the risk for perforation</a:t>
            </a:r>
          </a:p>
          <a:p>
            <a:r>
              <a:rPr lang="en-US" dirty="0"/>
              <a:t>C; Delaying colonoscopy beyond 6 to 8 weeks places the patient at risk for a missed diagnosis that could be important and time sensitive, such as colon cancer</a:t>
            </a:r>
          </a:p>
          <a:p>
            <a:r>
              <a:rPr lang="en-US" dirty="0"/>
              <a:t>D; 1 in 67 patients with confirmed acute diverticulitis would have a misdiagnosed colorectal cancer found on follow-up colonoscopy;  almost all misdiagnosed colorectal cancers included in the technical review were located in the area of diverticulitis</a:t>
            </a:r>
          </a:p>
          <a:p>
            <a:endParaRPr lang="en-US" dirty="0"/>
          </a:p>
        </p:txBody>
      </p:sp>
    </p:spTree>
    <p:extLst>
      <p:ext uri="{BB962C8B-B14F-4D97-AF65-F5344CB8AC3E}">
        <p14:creationId xmlns:p14="http://schemas.microsoft.com/office/powerpoint/2010/main" val="7153540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F7CB-BBB1-61A6-3D4A-0F226881B6CA}"/>
              </a:ext>
            </a:extLst>
          </p:cNvPr>
          <p:cNvSpPr>
            <a:spLocks noGrp="1"/>
          </p:cNvSpPr>
          <p:nvPr>
            <p:ph type="title"/>
          </p:nvPr>
        </p:nvSpPr>
        <p:spPr/>
        <p:txBody>
          <a:bodyPr/>
          <a:lstStyle/>
          <a:p>
            <a:r>
              <a:rPr lang="en-US" dirty="0"/>
              <a:t>Q20</a:t>
            </a:r>
          </a:p>
        </p:txBody>
      </p:sp>
      <p:sp>
        <p:nvSpPr>
          <p:cNvPr id="3" name="Content Placeholder 2">
            <a:extLst>
              <a:ext uri="{FF2B5EF4-FFF2-40B4-BE49-F238E27FC236}">
                <a16:creationId xmlns:a16="http://schemas.microsoft.com/office/drawing/2014/main" id="{1890D4A9-2147-5430-4324-D61ADEC9FA9C}"/>
              </a:ext>
            </a:extLst>
          </p:cNvPr>
          <p:cNvSpPr>
            <a:spLocks noGrp="1"/>
          </p:cNvSpPr>
          <p:nvPr>
            <p:ph idx="1"/>
          </p:nvPr>
        </p:nvSpPr>
        <p:spPr/>
        <p:txBody>
          <a:bodyPr>
            <a:normAutofit fontScale="92500"/>
          </a:bodyPr>
          <a:lstStyle/>
          <a:p>
            <a:r>
              <a:rPr lang="en-US" sz="2400" dirty="0">
                <a:effectLst/>
              </a:rPr>
              <a:t>A 65-year-old man is evaluated before hospital discharge. During hospitalization, he was treated for </a:t>
            </a:r>
            <a:r>
              <a:rPr lang="en-US" sz="2400" dirty="0">
                <a:solidFill>
                  <a:srgbClr val="C00000"/>
                </a:solidFill>
                <a:effectLst/>
              </a:rPr>
              <a:t>massive lower gastrointestinal bleeding. Fluid resuscitation relieved associated hypotension and tachycardia</a:t>
            </a:r>
            <a:r>
              <a:rPr lang="en-US" sz="2400" dirty="0">
                <a:effectLst/>
              </a:rPr>
              <a:t>. The bleeding was attributed to </a:t>
            </a:r>
            <a:r>
              <a:rPr lang="en-US" sz="2400" dirty="0">
                <a:solidFill>
                  <a:srgbClr val="C00000"/>
                </a:solidFill>
                <a:effectLst/>
              </a:rPr>
              <a:t>diverticulosis, which was successfully treated during colonoscopy</a:t>
            </a:r>
            <a:r>
              <a:rPr lang="en-US" sz="2400" dirty="0">
                <a:effectLst/>
              </a:rPr>
              <a:t>. He also has </a:t>
            </a:r>
            <a:r>
              <a:rPr lang="en-US" sz="2400" dirty="0">
                <a:solidFill>
                  <a:srgbClr val="C00000"/>
                </a:solidFill>
                <a:effectLst/>
              </a:rPr>
              <a:t>hypertension, type 2 diabetes mellitus, and hyperlipidemia</a:t>
            </a:r>
            <a:r>
              <a:rPr lang="en-US" sz="2400" dirty="0">
                <a:effectLst/>
              </a:rPr>
              <a:t>. His medications include </a:t>
            </a:r>
            <a:r>
              <a:rPr lang="en-US" sz="2400" dirty="0">
                <a:solidFill>
                  <a:srgbClr val="C00000"/>
                </a:solidFill>
                <a:effectLst/>
              </a:rPr>
              <a:t>low-dose aspirin</a:t>
            </a:r>
            <a:r>
              <a:rPr lang="en-US" sz="2400" dirty="0">
                <a:effectLst/>
              </a:rPr>
              <a:t>, hydrochlorothiazide, metformin, and rosuvastatin. Aspirin was held at the time of hospital admission. Family history includes stroke in his father.</a:t>
            </a:r>
          </a:p>
          <a:p>
            <a:r>
              <a:rPr lang="en-US" sz="2400" dirty="0">
                <a:effectLst/>
              </a:rPr>
              <a:t>Which of the following is the most appropriate management of this patient's aspirin therapy?</a:t>
            </a:r>
          </a:p>
          <a:p>
            <a:pPr lvl="1"/>
            <a:r>
              <a:rPr lang="en-US" sz="2200" dirty="0"/>
              <a:t>A. </a:t>
            </a:r>
            <a:r>
              <a:rPr lang="en-US" sz="2200" dirty="0">
                <a:effectLst/>
              </a:rPr>
              <a:t>Discontinue indefinitely</a:t>
            </a:r>
          </a:p>
          <a:p>
            <a:pPr lvl="1"/>
            <a:r>
              <a:rPr lang="en-US" sz="2200" dirty="0"/>
              <a:t>B. </a:t>
            </a:r>
            <a:r>
              <a:rPr lang="en-US" sz="2200" dirty="0">
                <a:effectLst/>
              </a:rPr>
              <a:t>Restart in 30 days</a:t>
            </a:r>
          </a:p>
          <a:p>
            <a:pPr lvl="1"/>
            <a:r>
              <a:rPr lang="en-US" sz="2200" dirty="0"/>
              <a:t>C. </a:t>
            </a:r>
            <a:r>
              <a:rPr lang="en-US" sz="2200" dirty="0">
                <a:effectLst/>
              </a:rPr>
              <a:t>Restart now</a:t>
            </a:r>
          </a:p>
          <a:p>
            <a:pPr lvl="1"/>
            <a:r>
              <a:rPr lang="en-US" sz="2200" dirty="0"/>
              <a:t>D. </a:t>
            </a:r>
            <a:r>
              <a:rPr lang="en-US" sz="2200" dirty="0">
                <a:effectLst/>
              </a:rPr>
              <a:t>Restart now and add omeprazole</a:t>
            </a:r>
          </a:p>
          <a:p>
            <a:endParaRPr lang="en-US" dirty="0"/>
          </a:p>
        </p:txBody>
      </p:sp>
    </p:spTree>
    <p:extLst>
      <p:ext uri="{BB962C8B-B14F-4D97-AF65-F5344CB8AC3E}">
        <p14:creationId xmlns:p14="http://schemas.microsoft.com/office/powerpoint/2010/main" val="17566668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794E9-78B9-ADD5-A9EC-28A17B4A8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842BE-6F29-6CDF-9544-9C22F921B4B9}"/>
              </a:ext>
            </a:extLst>
          </p:cNvPr>
          <p:cNvSpPr>
            <a:spLocks noGrp="1"/>
          </p:cNvSpPr>
          <p:nvPr>
            <p:ph type="title"/>
          </p:nvPr>
        </p:nvSpPr>
        <p:spPr/>
        <p:txBody>
          <a:bodyPr/>
          <a:lstStyle/>
          <a:p>
            <a:r>
              <a:rPr lang="en-US" dirty="0"/>
              <a:t>Q20</a:t>
            </a:r>
          </a:p>
        </p:txBody>
      </p:sp>
      <p:sp>
        <p:nvSpPr>
          <p:cNvPr id="3" name="Content Placeholder 2">
            <a:extLst>
              <a:ext uri="{FF2B5EF4-FFF2-40B4-BE49-F238E27FC236}">
                <a16:creationId xmlns:a16="http://schemas.microsoft.com/office/drawing/2014/main" id="{5C57DE5A-C0A8-6F5A-EE6C-584851E3BF6E}"/>
              </a:ext>
            </a:extLst>
          </p:cNvPr>
          <p:cNvSpPr>
            <a:spLocks noGrp="1"/>
          </p:cNvSpPr>
          <p:nvPr>
            <p:ph idx="1"/>
          </p:nvPr>
        </p:nvSpPr>
        <p:spPr/>
        <p:txBody>
          <a:bodyPr>
            <a:normAutofit fontScale="92500"/>
          </a:bodyPr>
          <a:lstStyle/>
          <a:p>
            <a:r>
              <a:rPr lang="en-US" sz="2400" dirty="0">
                <a:effectLst/>
              </a:rPr>
              <a:t>A 65-year-old man is evaluated before hospital discharge. During hospitalization, he was treated for massive lower gastrointestinal bleeding. Fluid resuscitation relieved associated hypotension and tachycardia. The bleeding was attributed to diverticulosis, which was successfully treated during colonoscopy. He also has hypertension, type 2 diabetes mellitus, and hyperlipidemia. His medications include low-dose aspirin, hydrochlorothiazide, metformin, and rosuvastatin. Aspirin was held at the time of hospital admission. Family history includes stroke in his father.</a:t>
            </a:r>
          </a:p>
          <a:p>
            <a:r>
              <a:rPr lang="en-US" sz="2400" dirty="0">
                <a:effectLst/>
              </a:rPr>
              <a:t>Which of the following is the most appropriate management of this patient's aspirin therapy?</a:t>
            </a:r>
          </a:p>
          <a:p>
            <a:pPr lvl="1"/>
            <a:r>
              <a:rPr lang="en-US" sz="2200" b="1" dirty="0">
                <a:solidFill>
                  <a:srgbClr val="00B050"/>
                </a:solidFill>
              </a:rPr>
              <a:t>A. </a:t>
            </a:r>
            <a:r>
              <a:rPr lang="en-US" sz="2200" b="1" dirty="0">
                <a:solidFill>
                  <a:srgbClr val="00B050"/>
                </a:solidFill>
                <a:effectLst/>
              </a:rPr>
              <a:t>Discontinue indefinitely</a:t>
            </a:r>
          </a:p>
          <a:p>
            <a:pPr lvl="1"/>
            <a:r>
              <a:rPr lang="en-US" sz="2200" dirty="0"/>
              <a:t>B. </a:t>
            </a:r>
            <a:r>
              <a:rPr lang="en-US" sz="2200" dirty="0">
                <a:effectLst/>
              </a:rPr>
              <a:t>Restart in 30 days</a:t>
            </a:r>
          </a:p>
          <a:p>
            <a:pPr lvl="1"/>
            <a:r>
              <a:rPr lang="en-US" sz="2200" dirty="0"/>
              <a:t>C. </a:t>
            </a:r>
            <a:r>
              <a:rPr lang="en-US" sz="2200" dirty="0">
                <a:effectLst/>
              </a:rPr>
              <a:t>Restart now</a:t>
            </a:r>
          </a:p>
          <a:p>
            <a:pPr lvl="1"/>
            <a:r>
              <a:rPr lang="en-US" sz="2200" dirty="0"/>
              <a:t>D. </a:t>
            </a:r>
            <a:r>
              <a:rPr lang="en-US" sz="2200" dirty="0">
                <a:effectLst/>
              </a:rPr>
              <a:t>Restart now and add omeprazole</a:t>
            </a:r>
          </a:p>
          <a:p>
            <a:endParaRPr lang="en-US" dirty="0"/>
          </a:p>
        </p:txBody>
      </p:sp>
    </p:spTree>
    <p:extLst>
      <p:ext uri="{BB962C8B-B14F-4D97-AF65-F5344CB8AC3E}">
        <p14:creationId xmlns:p14="http://schemas.microsoft.com/office/powerpoint/2010/main" val="12010490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E2F9-A5B7-4657-2C80-F96CCB17A173}"/>
              </a:ext>
            </a:extLst>
          </p:cNvPr>
          <p:cNvSpPr>
            <a:spLocks noGrp="1"/>
          </p:cNvSpPr>
          <p:nvPr>
            <p:ph type="title"/>
          </p:nvPr>
        </p:nvSpPr>
        <p:spPr/>
        <p:txBody>
          <a:bodyPr/>
          <a:lstStyle/>
          <a:p>
            <a:r>
              <a:rPr lang="en-US" b="0" i="0" u="none" strike="noStrike" dirty="0">
                <a:solidFill>
                  <a:srgbClr val="181D23"/>
                </a:solidFill>
                <a:effectLst/>
                <a:latin typeface="Open Sans" panose="020B0606030504020204" pitchFamily="34" charset="0"/>
              </a:rPr>
              <a:t>Manage aspirin therapy after lower gastrointestinal bleeding</a:t>
            </a:r>
            <a:endParaRPr lang="en-US" dirty="0"/>
          </a:p>
        </p:txBody>
      </p:sp>
      <p:sp>
        <p:nvSpPr>
          <p:cNvPr id="4" name="Content Placeholder 3">
            <a:extLst>
              <a:ext uri="{FF2B5EF4-FFF2-40B4-BE49-F238E27FC236}">
                <a16:creationId xmlns:a16="http://schemas.microsoft.com/office/drawing/2014/main" id="{4933B7C0-223C-DFDE-CCAA-14C0921D9DA2}"/>
              </a:ext>
            </a:extLst>
          </p:cNvPr>
          <p:cNvSpPr>
            <a:spLocks noGrp="1"/>
          </p:cNvSpPr>
          <p:nvPr>
            <p:ph sz="half" idx="1"/>
          </p:nvPr>
        </p:nvSpPr>
        <p:spPr/>
        <p:txBody>
          <a:bodyPr>
            <a:normAutofit/>
          </a:bodyPr>
          <a:lstStyle/>
          <a:p>
            <a:endParaRPr lang="en-US"/>
          </a:p>
        </p:txBody>
      </p:sp>
      <p:sp>
        <p:nvSpPr>
          <p:cNvPr id="5" name="Content Placeholder 4">
            <a:extLst>
              <a:ext uri="{FF2B5EF4-FFF2-40B4-BE49-F238E27FC236}">
                <a16:creationId xmlns:a16="http://schemas.microsoft.com/office/drawing/2014/main" id="{B9DF05B4-F2BD-8C40-5F5C-B775B561E5CE}"/>
              </a:ext>
            </a:extLst>
          </p:cNvPr>
          <p:cNvSpPr>
            <a:spLocks noGrp="1"/>
          </p:cNvSpPr>
          <p:nvPr>
            <p:ph sz="half" idx="2"/>
          </p:nvPr>
        </p:nvSpPr>
        <p:spPr/>
        <p:txBody>
          <a:bodyPr>
            <a:normAutofit/>
          </a:bodyPr>
          <a:lstStyle/>
          <a:p>
            <a:pPr algn="l">
              <a:buFont typeface="Arial" panose="020B0604020202020204" pitchFamily="34" charset="0"/>
              <a:buChar char="•"/>
            </a:pPr>
            <a:r>
              <a:rPr lang="en-US" sz="2000" b="0" i="0" u="none" strike="noStrike" dirty="0">
                <a:solidFill>
                  <a:srgbClr val="181D23"/>
                </a:solidFill>
                <a:effectLst/>
                <a:latin typeface="Open Sans" panose="020B0606030504020204" pitchFamily="34" charset="0"/>
              </a:rPr>
              <a:t>After an episode of gastrointestinal bleeding, aspirin for primary prevention of atherosclerotic cardiovascular disease should be discontinued</a:t>
            </a:r>
          </a:p>
          <a:p>
            <a:pPr algn="l">
              <a:buFont typeface="Arial" panose="020B0604020202020204" pitchFamily="34" charset="0"/>
              <a:buChar char="•"/>
            </a:pPr>
            <a:r>
              <a:rPr lang="en-US" sz="2000" b="0" i="0" u="none" strike="noStrike" dirty="0">
                <a:solidFill>
                  <a:srgbClr val="181D23"/>
                </a:solidFill>
                <a:effectLst/>
                <a:latin typeface="Open Sans" panose="020B0606030504020204" pitchFamily="34" charset="0"/>
              </a:rPr>
              <a:t>After an episode of gastrointestinal bleeding, aspirin for secondary prevention of atherosclerotic cardiovascular disease should not be routinely stopped; if aspirin is stopped, then it should be restarted as soon as hemostasis is achieved</a:t>
            </a:r>
          </a:p>
          <a:p>
            <a:pPr marL="0" indent="0">
              <a:buNone/>
            </a:pPr>
            <a:endParaRPr lang="en-US" dirty="0"/>
          </a:p>
        </p:txBody>
      </p:sp>
      <p:pic>
        <p:nvPicPr>
          <p:cNvPr id="3074" name="Picture 2">
            <a:extLst>
              <a:ext uri="{FF2B5EF4-FFF2-40B4-BE49-F238E27FC236}">
                <a16:creationId xmlns:a16="http://schemas.microsoft.com/office/drawing/2014/main" id="{7845D6D0-5AED-40AD-B21E-474DB745D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00" y="1825625"/>
            <a:ext cx="51652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45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CF0C3-4DB4-05EA-0154-F1CEBCE4B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463AE-72A1-298E-0D17-5AD54F081EB1}"/>
              </a:ext>
            </a:extLst>
          </p:cNvPr>
          <p:cNvSpPr>
            <a:spLocks noGrp="1"/>
          </p:cNvSpPr>
          <p:nvPr>
            <p:ph type="title"/>
          </p:nvPr>
        </p:nvSpPr>
        <p:spPr/>
        <p:txBody>
          <a:bodyPr/>
          <a:lstStyle/>
          <a:p>
            <a:r>
              <a:rPr lang="en-US" dirty="0"/>
              <a:t>Q2</a:t>
            </a:r>
          </a:p>
        </p:txBody>
      </p:sp>
      <p:sp>
        <p:nvSpPr>
          <p:cNvPr id="3" name="Content Placeholder 2">
            <a:extLst>
              <a:ext uri="{FF2B5EF4-FFF2-40B4-BE49-F238E27FC236}">
                <a16:creationId xmlns:a16="http://schemas.microsoft.com/office/drawing/2014/main" id="{CCA2A818-DA51-6AE8-E74A-ACD35462255B}"/>
              </a:ext>
            </a:extLst>
          </p:cNvPr>
          <p:cNvSpPr>
            <a:spLocks noGrp="1"/>
          </p:cNvSpPr>
          <p:nvPr>
            <p:ph idx="1"/>
          </p:nvPr>
        </p:nvSpPr>
        <p:spPr/>
        <p:txBody>
          <a:bodyPr>
            <a:normAutofit fontScale="92500" lnSpcReduction="20000"/>
          </a:bodyPr>
          <a:lstStyle/>
          <a:p>
            <a:r>
              <a:rPr lang="en-US" dirty="0"/>
              <a:t>A 64-year-old woman is evaluated for confusion and abdominal pain. She has alcoholic cirrhosis with portal hypertension and ascites. Medications are carvedilol, spironolactone, and furosemide.</a:t>
            </a:r>
          </a:p>
          <a:p>
            <a:r>
              <a:rPr lang="en-US" dirty="0"/>
              <a:t>Temperature is 37.8 °C (100.0 °F), and pulse rate is 78/min. Her abdomen is distended with ascites and tender to palpation. Diagnostic paracentesis shows an ascitic-fluid neutrophil count of 262/µL (0.262 × 10</a:t>
            </a:r>
            <a:r>
              <a:rPr lang="en-US" baseline="30000" dirty="0"/>
              <a:t>9</a:t>
            </a:r>
            <a:r>
              <a:rPr lang="en-US" dirty="0"/>
              <a:t>/L) and a total protein level of 0.9 g/dL (9.0 g/L). Gram stain is negative.</a:t>
            </a:r>
          </a:p>
          <a:p>
            <a:r>
              <a:rPr lang="en-US" dirty="0"/>
              <a:t>Which of the following is the most appropriate initial management?</a:t>
            </a:r>
          </a:p>
          <a:p>
            <a:pPr lvl="1"/>
            <a:r>
              <a:rPr lang="en-US" dirty="0"/>
              <a:t>A. Begin ceftriaxone</a:t>
            </a:r>
          </a:p>
          <a:p>
            <a:pPr lvl="1"/>
            <a:r>
              <a:rPr lang="en-US" b="1" dirty="0">
                <a:solidFill>
                  <a:srgbClr val="00B050"/>
                </a:solidFill>
              </a:rPr>
              <a:t>B. Begin ceftriaxone plus albumin</a:t>
            </a:r>
          </a:p>
          <a:p>
            <a:pPr lvl="1"/>
            <a:r>
              <a:rPr lang="en-US" dirty="0"/>
              <a:t>C. Hold antibiotics pending culture and sensitivity results</a:t>
            </a:r>
          </a:p>
          <a:p>
            <a:pPr lvl="1"/>
            <a:r>
              <a:rPr lang="en-US" dirty="0"/>
              <a:t>D. Start piperacillin-tazobactam</a:t>
            </a:r>
          </a:p>
          <a:p>
            <a:endParaRPr lang="en-US" dirty="0"/>
          </a:p>
        </p:txBody>
      </p:sp>
    </p:spTree>
    <p:extLst>
      <p:ext uri="{BB962C8B-B14F-4D97-AF65-F5344CB8AC3E}">
        <p14:creationId xmlns:p14="http://schemas.microsoft.com/office/powerpoint/2010/main" val="122403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Atlas</Template>
  <TotalTime>7865</TotalTime>
  <Words>9670</Words>
  <Application>Microsoft Macintosh PowerPoint</Application>
  <PresentationFormat>Widescreen</PresentationFormat>
  <Paragraphs>850</Paragraphs>
  <Slides>83</Slides>
  <Notes>34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83</vt:i4>
      </vt:variant>
    </vt:vector>
  </HeadingPairs>
  <TitlesOfParts>
    <vt:vector size="92" baseType="lpstr">
      <vt:lpstr>Aptos</vt:lpstr>
      <vt:lpstr>Aptos Display</vt:lpstr>
      <vt:lpstr>Arial</vt:lpstr>
      <vt:lpstr>Calibri</vt:lpstr>
      <vt:lpstr>Inter</vt:lpstr>
      <vt:lpstr>Open Sans</vt:lpstr>
      <vt:lpstr>Times New Roman</vt:lpstr>
      <vt:lpstr>Wingdings</vt:lpstr>
      <vt:lpstr>Office Theme</vt:lpstr>
      <vt:lpstr>GI/Hep Test Review</vt:lpstr>
      <vt:lpstr>Q1</vt:lpstr>
      <vt:lpstr>Q1</vt:lpstr>
      <vt:lpstr>Treat refractory hepatic hydrothorax</vt:lpstr>
      <vt:lpstr>TIPS</vt:lpstr>
      <vt:lpstr>AASLD guidance statement on HH</vt:lpstr>
      <vt:lpstr>Other answers</vt:lpstr>
      <vt:lpstr>Q2</vt:lpstr>
      <vt:lpstr>Q2</vt:lpstr>
      <vt:lpstr>Treat spontaneous bacterial peritonitis</vt:lpstr>
      <vt:lpstr>SBP</vt:lpstr>
      <vt:lpstr>SBEM</vt:lpstr>
      <vt:lpstr>Indications for albumin</vt:lpstr>
      <vt:lpstr>Q3</vt:lpstr>
      <vt:lpstr>Q3</vt:lpstr>
      <vt:lpstr>Prevent hepatitis B reactivation in a patient who will receive immunosuppressive therapy</vt:lpstr>
      <vt:lpstr>PowerPoint Presentation</vt:lpstr>
      <vt:lpstr>Q4</vt:lpstr>
      <vt:lpstr>Q4</vt:lpstr>
      <vt:lpstr>  Evaluate for Clostridioides difficile in a patient experiencing an acute flare of inflammatory bowel disease  </vt:lpstr>
      <vt:lpstr>Hospital management of IBD flare</vt:lpstr>
      <vt:lpstr>Q5</vt:lpstr>
      <vt:lpstr>Q5</vt:lpstr>
      <vt:lpstr> Diagnose primary sclerosing cholangitis in a patient with inflammatory bowel disease </vt:lpstr>
      <vt:lpstr>Q6</vt:lpstr>
      <vt:lpstr>Q6</vt:lpstr>
      <vt:lpstr> Evaluate a patient with Helicobacter pylori infection following treatment </vt:lpstr>
      <vt:lpstr>Q7</vt:lpstr>
      <vt:lpstr>Q7</vt:lpstr>
      <vt:lpstr>Initial regimen</vt:lpstr>
      <vt:lpstr>Salvage therapy</vt:lpstr>
      <vt:lpstr>Salvage therapy</vt:lpstr>
      <vt:lpstr>Indications for testing</vt:lpstr>
      <vt:lpstr>Q8</vt:lpstr>
      <vt:lpstr>Q8</vt:lpstr>
      <vt:lpstr>Diagnose oropharyngeal dysphagia</vt:lpstr>
      <vt:lpstr>Q9</vt:lpstr>
      <vt:lpstr>Q9</vt:lpstr>
      <vt:lpstr>Evaluate a patient with esophageal dysphagia</vt:lpstr>
      <vt:lpstr>Causes of esophageal dysphagia</vt:lpstr>
      <vt:lpstr>PowerPoint Presentation</vt:lpstr>
      <vt:lpstr>Q10</vt:lpstr>
      <vt:lpstr>Q10</vt:lpstr>
      <vt:lpstr>Diagnose eosinophilic esophagitis</vt:lpstr>
      <vt:lpstr>Treat eosinophilic esophagitis</vt:lpstr>
      <vt:lpstr>Q11</vt:lpstr>
      <vt:lpstr>Q11</vt:lpstr>
      <vt:lpstr>Evaluate achalasia</vt:lpstr>
      <vt:lpstr>Achalasia treatment</vt:lpstr>
      <vt:lpstr>Q12</vt:lpstr>
      <vt:lpstr>Q12</vt:lpstr>
      <vt:lpstr>Diagnose acute pancreatitis</vt:lpstr>
      <vt:lpstr>Making the Diagnosis</vt:lpstr>
      <vt:lpstr>So… When is Imaging Needed?</vt:lpstr>
      <vt:lpstr>Q13</vt:lpstr>
      <vt:lpstr>Q13</vt:lpstr>
      <vt:lpstr>Treat gallstone pancreatitis</vt:lpstr>
      <vt:lpstr>Evaluation for etiology</vt:lpstr>
      <vt:lpstr>Q14</vt:lpstr>
      <vt:lpstr>Q14</vt:lpstr>
      <vt:lpstr>Treat ascites in a patient with cirrhosis by stopping an ACE inhibitor</vt:lpstr>
      <vt:lpstr>Other answers</vt:lpstr>
      <vt:lpstr>Q15</vt:lpstr>
      <vt:lpstr>Q15</vt:lpstr>
      <vt:lpstr>Evaluate cause of ascites</vt:lpstr>
      <vt:lpstr>Ascites evaluation</vt:lpstr>
      <vt:lpstr>Q16</vt:lpstr>
      <vt:lpstr>Q16</vt:lpstr>
      <vt:lpstr>PowerPoint Presentation</vt:lpstr>
      <vt:lpstr>Q17</vt:lpstr>
      <vt:lpstr>Q17</vt:lpstr>
      <vt:lpstr>Manage acute liver failure</vt:lpstr>
      <vt:lpstr>Management</vt:lpstr>
      <vt:lpstr>Q18</vt:lpstr>
      <vt:lpstr>Q18</vt:lpstr>
      <vt:lpstr>Treat uncomplicated diverticulitis</vt:lpstr>
      <vt:lpstr>Q19</vt:lpstr>
      <vt:lpstr>Q19</vt:lpstr>
      <vt:lpstr>Manage follow-up colonoscopy after uncomplicated diverticulitis</vt:lpstr>
      <vt:lpstr>Other answers</vt:lpstr>
      <vt:lpstr>Q20</vt:lpstr>
      <vt:lpstr>Q20</vt:lpstr>
      <vt:lpstr>Manage aspirin therapy after lower gastrointestinal bleeding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Lise Harper</dc:creator>
  <cp:lastModifiedBy>Lise Harper</cp:lastModifiedBy>
  <cp:revision>15</cp:revision>
  <dcterms:created xsi:type="dcterms:W3CDTF">2026-01-21T02:16:58Z</dcterms:created>
  <dcterms:modified xsi:type="dcterms:W3CDTF">2026-01-27T03:41:14Z</dcterms:modified>
</cp:coreProperties>
</file>