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65" r:id="rId6"/>
    <p:sldId id="259" r:id="rId7"/>
    <p:sldId id="261" r:id="rId8"/>
    <p:sldId id="262" r:id="rId9"/>
    <p:sldId id="267" r:id="rId10"/>
    <p:sldId id="270" r:id="rId11"/>
    <p:sldId id="271" r:id="rId12"/>
    <p:sldId id="272" r:id="rId13"/>
    <p:sldId id="301" r:id="rId14"/>
    <p:sldId id="277" r:id="rId15"/>
    <p:sldId id="299" r:id="rId16"/>
    <p:sldId id="300" r:id="rId17"/>
    <p:sldId id="274" r:id="rId18"/>
    <p:sldId id="305" r:id="rId19"/>
    <p:sldId id="307" r:id="rId20"/>
    <p:sldId id="278" r:id="rId21"/>
    <p:sldId id="279" r:id="rId22"/>
    <p:sldId id="280" r:id="rId23"/>
    <p:sldId id="281" r:id="rId24"/>
    <p:sldId id="302" r:id="rId25"/>
    <p:sldId id="282" r:id="rId26"/>
    <p:sldId id="303" r:id="rId27"/>
    <p:sldId id="283" r:id="rId28"/>
    <p:sldId id="284" r:id="rId29"/>
    <p:sldId id="285" r:id="rId30"/>
    <p:sldId id="286" r:id="rId31"/>
    <p:sldId id="288" r:id="rId32"/>
    <p:sldId id="291" r:id="rId33"/>
    <p:sldId id="292" r:id="rId34"/>
    <p:sldId id="308" r:id="rId35"/>
    <p:sldId id="310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4489"/>
  </p:normalViewPr>
  <p:slideViewPr>
    <p:cSldViewPr>
      <p:cViewPr varScale="1">
        <p:scale>
          <a:sx n="108" d="100"/>
          <a:sy n="108" d="100"/>
        </p:scale>
        <p:origin x="77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A9946-E236-469A-879B-9E602F328DA0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E1DA-7C23-4102-B6AA-5F79B1B4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FE1DA-7C23-4102-B6AA-5F79B1B46D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FE1DA-7C23-4102-B6AA-5F79B1B46D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D914-6E94-4201-A04A-F2E96EB51B78}" type="datetimeFigureOut">
              <a:rPr lang="en-US" smtClean="0"/>
              <a:pPr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FB6D-5534-4331-8BE6-26B50D762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afp.org/afp/2017/0315/afp20170315p37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235" y="746626"/>
            <a:ext cx="26310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7548" y="580586"/>
            <a:ext cx="770262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611" y="746626"/>
            <a:ext cx="263102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6927" y="746626"/>
            <a:ext cx="2633472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438816" y="2332515"/>
            <a:ext cx="1027015" cy="19369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439" y="4298302"/>
            <a:ext cx="9143999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4" y="5666017"/>
            <a:ext cx="6707999" cy="856722"/>
          </a:xfrm>
        </p:spPr>
        <p:txBody>
          <a:bodyPr anchor="b">
            <a:normAutofit fontScale="90000"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Evaluation of the Anemic Patient: Making the Correct Diagnosis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Brenda Shinar, MD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 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695" y="5739816"/>
            <a:ext cx="6707865" cy="4504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1200"/>
              </a:spcBef>
            </a:pPr>
            <a:r>
              <a:rPr lang="en-US" sz="600" dirty="0">
                <a:solidFill>
                  <a:srgbClr val="FFFFFF"/>
                </a:solidFill>
              </a:rPr>
              <a:t> \</a:t>
            </a:r>
          </a:p>
        </p:txBody>
      </p:sp>
      <p:pic>
        <p:nvPicPr>
          <p:cNvPr id="8" name="Picture 7" descr="rouleau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479" y="1623324"/>
            <a:ext cx="2270538" cy="1612081"/>
          </a:xfrm>
          <a:prstGeom prst="rect">
            <a:avLst/>
          </a:prstGeom>
        </p:spPr>
      </p:pic>
      <p:pic>
        <p:nvPicPr>
          <p:cNvPr id="6" name="Picture 5" descr="normal blood sm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1125" y="1575277"/>
            <a:ext cx="2269998" cy="1708173"/>
          </a:xfrm>
          <a:prstGeom prst="rect">
            <a:avLst/>
          </a:prstGeom>
        </p:spPr>
      </p:pic>
      <p:pic>
        <p:nvPicPr>
          <p:cNvPr id="5" name="Picture 4" descr="irondeficiencyanemia40x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8664" y="1612165"/>
            <a:ext cx="2269998" cy="16343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C443CA-CC0F-0C41-BBFE-FD4AF9FF73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7" y="838200"/>
            <a:ext cx="8022165" cy="5334000"/>
          </a:xfrm>
        </p:spPr>
      </p:pic>
    </p:spTree>
    <p:extLst>
      <p:ext uri="{BB962C8B-B14F-4D97-AF65-F5344CB8AC3E}">
        <p14:creationId xmlns:p14="http://schemas.microsoft.com/office/powerpoint/2010/main" val="278114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solidFill>
                  <a:srgbClr val="FFFFFF"/>
                </a:solidFill>
              </a:rPr>
              <a:t>What are the positive predictors of</a:t>
            </a:r>
            <a:br>
              <a:rPr lang="en-US" sz="4000" b="0" dirty="0">
                <a:solidFill>
                  <a:srgbClr val="FFFFFF"/>
                </a:solidFill>
              </a:rPr>
            </a:b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>
                <a:solidFill>
                  <a:schemeClr val="accent1"/>
                </a:solidFill>
              </a:rPr>
              <a:t>GI lesions </a:t>
            </a:r>
            <a:r>
              <a:rPr lang="en-US" sz="4000" b="0" dirty="0">
                <a:solidFill>
                  <a:srgbClr val="FFFFFF"/>
                </a:solidFill>
              </a:rPr>
              <a:t>in iron deficient </a:t>
            </a:r>
            <a:br>
              <a:rPr lang="en-US" sz="4000" b="0" dirty="0">
                <a:solidFill>
                  <a:srgbClr val="FFFFFF"/>
                </a:solidFill>
              </a:rPr>
            </a:br>
            <a:r>
              <a:rPr lang="en-US" sz="4000" b="0" dirty="0">
                <a:solidFill>
                  <a:srgbClr val="FFFFFF"/>
                </a:solidFill>
              </a:rPr>
              <a:t>premenopausal women?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NEGATIVE risk factor: Heavy menstrual blood loss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 (OR 0.46 p=.002)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13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622" y="251953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Symptoms of heartburn,                              regurgitation, or  dyspepsia                         </a:t>
            </a:r>
            <a:r>
              <a:rPr lang="en-US" sz="2400" dirty="0">
                <a:solidFill>
                  <a:srgbClr val="FFFFFF"/>
                </a:solidFill>
              </a:rPr>
              <a:t>(OR 3.76 p=.002)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2.   </a:t>
            </a:r>
            <a:r>
              <a:rPr lang="en-US" sz="2400" dirty="0">
                <a:solidFill>
                  <a:schemeClr val="accent1"/>
                </a:solidFill>
              </a:rPr>
              <a:t>MCV &lt; 70 </a:t>
            </a:r>
            <a:r>
              <a:rPr lang="en-US" sz="2400" dirty="0" err="1">
                <a:solidFill>
                  <a:schemeClr val="accent1"/>
                </a:solidFill>
              </a:rPr>
              <a:t>fL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	                                                                    (OR 1.88 p=.04)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3.   </a:t>
            </a:r>
            <a:r>
              <a:rPr lang="en-US" sz="2400" dirty="0">
                <a:solidFill>
                  <a:schemeClr val="accent1"/>
                </a:solidFill>
              </a:rPr>
              <a:t>Hemoglobin &lt; 10 g/dL                                                          </a:t>
            </a:r>
            <a:r>
              <a:rPr lang="en-US" sz="2400" dirty="0">
                <a:solidFill>
                  <a:srgbClr val="FFFFFF"/>
                </a:solidFill>
              </a:rPr>
              <a:t>(OR 1.7 p=.05)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8D2EF-5FAC-414E-83B8-138F9F506383}"/>
              </a:ext>
            </a:extLst>
          </p:cNvPr>
          <p:cNvSpPr txBox="1"/>
          <p:nvPr/>
        </p:nvSpPr>
        <p:spPr>
          <a:xfrm>
            <a:off x="2057400" y="6049018"/>
            <a:ext cx="6934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FFFF"/>
                </a:solidFill>
              </a:rPr>
              <a:t>Nahon</a:t>
            </a:r>
            <a:r>
              <a:rPr lang="en-US" sz="1100" dirty="0">
                <a:solidFill>
                  <a:srgbClr val="FFFFFF"/>
                </a:solidFill>
              </a:rPr>
              <a:t> S, </a:t>
            </a:r>
            <a:r>
              <a:rPr lang="en-US" sz="1100" dirty="0" err="1">
                <a:solidFill>
                  <a:srgbClr val="FFFFFF"/>
                </a:solidFill>
              </a:rPr>
              <a:t>Lahmek</a:t>
            </a:r>
            <a:r>
              <a:rPr lang="en-US" sz="1100" dirty="0">
                <a:solidFill>
                  <a:srgbClr val="FFFFFF"/>
                </a:solidFill>
              </a:rPr>
              <a:t> P, </a:t>
            </a:r>
            <a:r>
              <a:rPr lang="en-US" sz="1100" dirty="0" err="1">
                <a:solidFill>
                  <a:srgbClr val="FFFFFF"/>
                </a:solidFill>
              </a:rPr>
              <a:t>Lesgourgues</a:t>
            </a:r>
            <a:r>
              <a:rPr lang="en-US" sz="1100" dirty="0">
                <a:solidFill>
                  <a:srgbClr val="FFFFFF"/>
                </a:solidFill>
              </a:rPr>
              <a:t> B, </a:t>
            </a:r>
            <a:r>
              <a:rPr lang="en-US" sz="1100" dirty="0" err="1">
                <a:solidFill>
                  <a:srgbClr val="FFFFFF"/>
                </a:solidFill>
              </a:rPr>
              <a:t>Nahon-Uzan</a:t>
            </a:r>
            <a:r>
              <a:rPr lang="en-US" sz="1100" dirty="0">
                <a:solidFill>
                  <a:srgbClr val="FFFFFF"/>
                </a:solidFill>
              </a:rPr>
              <a:t> K, </a:t>
            </a:r>
            <a:r>
              <a:rPr lang="en-US" sz="1100" dirty="0" err="1">
                <a:solidFill>
                  <a:srgbClr val="FFFFFF"/>
                </a:solidFill>
              </a:rPr>
              <a:t>Tuszynski</a:t>
            </a:r>
            <a:r>
              <a:rPr lang="en-US" sz="1100" dirty="0">
                <a:solidFill>
                  <a:srgbClr val="FFFFFF"/>
                </a:solidFill>
              </a:rPr>
              <a:t> T, </a:t>
            </a:r>
            <a:r>
              <a:rPr lang="en-US" sz="1100" dirty="0" err="1">
                <a:solidFill>
                  <a:srgbClr val="FFFFFF"/>
                </a:solidFill>
              </a:rPr>
              <a:t>Traissac</a:t>
            </a:r>
            <a:r>
              <a:rPr lang="en-US" sz="1100" dirty="0">
                <a:solidFill>
                  <a:srgbClr val="FFFFFF"/>
                </a:solidFill>
              </a:rPr>
              <a:t> L, </a:t>
            </a:r>
            <a:r>
              <a:rPr lang="en-US" sz="1100" dirty="0" err="1">
                <a:solidFill>
                  <a:srgbClr val="FFFFFF"/>
                </a:solidFill>
              </a:rPr>
              <a:t>Delas</a:t>
            </a:r>
            <a:r>
              <a:rPr lang="en-US" sz="1100" dirty="0">
                <a:solidFill>
                  <a:srgbClr val="FFFFFF"/>
                </a:solidFill>
              </a:rPr>
              <a:t> N. Predictive factors of GI lesions in 241 women with iron deficiency anemia. Am J Gastroenterol. 2002 Mar;97(3):590-3. </a:t>
            </a:r>
            <a:r>
              <a:rPr lang="en-US" sz="1100" dirty="0" err="1">
                <a:solidFill>
                  <a:srgbClr val="FFFFFF"/>
                </a:solidFill>
              </a:rPr>
              <a:t>doi</a:t>
            </a:r>
            <a:r>
              <a:rPr lang="en-US" sz="1100" dirty="0">
                <a:solidFill>
                  <a:srgbClr val="FFFFFF"/>
                </a:solidFill>
              </a:rPr>
              <a:t>: 10.1111/j.1572-0241.2002.05534.x. PMID: 11922551.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9903" r="3513" b="35153"/>
          <a:stretch>
            <a:fillRect/>
          </a:stretch>
        </p:blipFill>
        <p:spPr bwMode="auto">
          <a:xfrm>
            <a:off x="228600" y="2286000"/>
            <a:ext cx="82232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  <a:latin typeface="+mj-lt"/>
              </a:rPr>
              <a:t>Laboratory Tests in Iron Deficiency of Increasing Severity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5486400" y="4724400"/>
            <a:ext cx="2895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+mn-lt"/>
              </a:rPr>
              <a:t>Serum ferritin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en-US" sz="2000" b="1" dirty="0">
                <a:solidFill>
                  <a:schemeClr val="accent1"/>
                </a:solidFill>
                <a:latin typeface="+mn-lt"/>
              </a:rPr>
              <a:t>≤ 30 ng/dL =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+mn-lt"/>
              </a:rPr>
              <a:t> Iron </a:t>
            </a:r>
            <a:r>
              <a:rPr lang="en-US" altLang="en-US" sz="2000" b="1" dirty="0">
                <a:solidFill>
                  <a:srgbClr val="FFFF00"/>
                </a:solidFill>
                <a:latin typeface="+mn-lt"/>
              </a:rPr>
              <a:t>deficient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+mn-lt"/>
              </a:rPr>
              <a:t>( PLR= 11)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B5125-1D02-0584-67E5-731DD29A08C5}"/>
              </a:ext>
            </a:extLst>
          </p:cNvPr>
          <p:cNvSpPr txBox="1"/>
          <p:nvPr/>
        </p:nvSpPr>
        <p:spPr>
          <a:xfrm>
            <a:off x="1524000" y="475352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>
                <a:solidFill>
                  <a:srgbClr val="FFFFFF"/>
                </a:solidFill>
              </a:rPr>
              <a:t>Serum ferritin </a:t>
            </a:r>
          </a:p>
          <a:p>
            <a:r>
              <a:rPr lang="en-US" altLang="en-US" sz="1800" b="1" dirty="0">
                <a:solidFill>
                  <a:schemeClr val="accent1"/>
                </a:solidFill>
              </a:rPr>
              <a:t>≥ 100 ng/dL = </a:t>
            </a:r>
          </a:p>
          <a:p>
            <a:r>
              <a:rPr lang="en-US" altLang="en-US" sz="1800" b="1" dirty="0">
                <a:solidFill>
                  <a:schemeClr val="accent1"/>
                </a:solidFill>
              </a:rPr>
              <a:t>Iron </a:t>
            </a:r>
            <a:r>
              <a:rPr lang="en-US" altLang="en-US" sz="1800" b="1" dirty="0">
                <a:solidFill>
                  <a:srgbClr val="FFFF00"/>
                </a:solidFill>
              </a:rPr>
              <a:t>sufficient </a:t>
            </a:r>
          </a:p>
          <a:p>
            <a:r>
              <a:rPr lang="en-US" altLang="en-US" sz="1800" b="1" dirty="0">
                <a:solidFill>
                  <a:srgbClr val="FFFFFF"/>
                </a:solidFill>
              </a:rPr>
              <a:t>( NLR .08)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55CC2-FD0D-4AF1-931D-1FCD6629A70C}"/>
              </a:ext>
            </a:extLst>
          </p:cNvPr>
          <p:cNvSpPr txBox="1"/>
          <p:nvPr/>
        </p:nvSpPr>
        <p:spPr>
          <a:xfrm>
            <a:off x="990600" y="6201728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   </a:t>
            </a:r>
            <a:r>
              <a:rPr lang="en-US" sz="2000" b="1" dirty="0">
                <a:solidFill>
                  <a:srgbClr val="FFFF00"/>
                </a:solidFill>
              </a:rPr>
              <a:t>        What about when the ferritin is BETWEEN 30 and 100?</a:t>
            </a:r>
          </a:p>
        </p:txBody>
      </p:sp>
    </p:spTree>
    <p:extLst>
      <p:ext uri="{BB962C8B-B14F-4D97-AF65-F5344CB8AC3E}">
        <p14:creationId xmlns:p14="http://schemas.microsoft.com/office/powerpoint/2010/main" val="3526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67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Other Tests to help distinguish IDA from ACD…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793875"/>
            <a:ext cx="4038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Transferrin:  (TRUCKS)</a:t>
            </a:r>
          </a:p>
          <a:p>
            <a:pPr lvl="1"/>
            <a:r>
              <a:rPr lang="en-US" altLang="en-US" sz="2600" dirty="0">
                <a:solidFill>
                  <a:srgbClr val="FFFFFF"/>
                </a:solidFill>
              </a:rPr>
              <a:t>High in IDA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Low or low normal in ACD</a:t>
            </a:r>
          </a:p>
          <a:p>
            <a:endParaRPr lang="en-US" altLang="en-US" sz="2400" b="1" u="sng" dirty="0">
              <a:solidFill>
                <a:schemeClr val="accent1"/>
              </a:solidFill>
            </a:endParaRPr>
          </a:p>
          <a:p>
            <a:r>
              <a:rPr lang="en-US" altLang="en-US" sz="2400" b="1" dirty="0">
                <a:solidFill>
                  <a:schemeClr val="accent1"/>
                </a:solidFill>
              </a:rPr>
              <a:t>Low reticulocyte-hemoglobin concentration (RET-He) increase with IV iron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Does not distinguish between ACD and IDA but can improve in 2-3 days after IV iron supplementation to prove response to iron therapy</a:t>
            </a:r>
          </a:p>
          <a:p>
            <a:pPr eaLnBrk="1" hangingPunct="1"/>
            <a:endParaRPr lang="en-US" altLang="en-US" sz="2400" u="sng" dirty="0">
              <a:solidFill>
                <a:schemeClr val="accent1"/>
              </a:solidFill>
            </a:endParaRPr>
          </a:p>
          <a:p>
            <a:pPr lvl="1" algn="ctr" eaLnBrk="1" hangingPunct="1"/>
            <a:endParaRPr lang="en-US" altLang="en-US" sz="1600" dirty="0">
              <a:solidFill>
                <a:srgbClr val="FFFFFF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FFFFFF"/>
              </a:solidFill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68288" r="52866" b="18085"/>
          <a:stretch>
            <a:fillRect/>
          </a:stretch>
        </p:blipFill>
        <p:spPr bwMode="auto">
          <a:xfrm>
            <a:off x="4206182" y="1905000"/>
            <a:ext cx="2164785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7" t="68570" r="13261" b="18080"/>
          <a:stretch>
            <a:fillRect/>
          </a:stretch>
        </p:blipFill>
        <p:spPr bwMode="auto">
          <a:xfrm>
            <a:off x="6396697" y="1905000"/>
            <a:ext cx="1982751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CCFF0-73FD-8F6F-7C98-116C528CBAB1}"/>
              </a:ext>
            </a:extLst>
          </p:cNvPr>
          <p:cNvSpPr txBox="1"/>
          <p:nvPr/>
        </p:nvSpPr>
        <p:spPr>
          <a:xfrm>
            <a:off x="4652962" y="3358055"/>
            <a:ext cx="34360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Soluble Transferrin Receptor (</a:t>
            </a:r>
            <a:r>
              <a:rPr lang="en-US" sz="2000" b="1" dirty="0" err="1">
                <a:solidFill>
                  <a:schemeClr val="accent1"/>
                </a:solidFill>
              </a:rPr>
              <a:t>sTfR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Distinguishes between anemia of chronic disease and iron deficiency anemia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Sensitive, early, quantitative marker of iron deficiency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NOT an acute phase reactant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45571-4CF9-06DE-1FF7-7C1EBD657811}"/>
              </a:ext>
            </a:extLst>
          </p:cNvPr>
          <p:cNvSpPr txBox="1"/>
          <p:nvPr/>
        </p:nvSpPr>
        <p:spPr>
          <a:xfrm>
            <a:off x="457200" y="6156771"/>
            <a:ext cx="4241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FFFFFF"/>
                </a:solidFill>
                <a:effectLst/>
                <a:latin typeface="system-ui"/>
              </a:rPr>
              <a:t>Baillie FJ, Morrison AE, Fergus I. Soluble transferrin receptor: a discriminating assay for iron deficiency. Clin Lab </a:t>
            </a:r>
            <a:r>
              <a:rPr lang="en-US" sz="900" b="0" i="0" dirty="0" err="1">
                <a:solidFill>
                  <a:srgbClr val="FFFFFF"/>
                </a:solidFill>
                <a:effectLst/>
                <a:latin typeface="system-ui"/>
              </a:rPr>
              <a:t>Haematol</a:t>
            </a:r>
            <a:r>
              <a:rPr lang="en-US" sz="900" b="0" i="0" dirty="0">
                <a:solidFill>
                  <a:srgbClr val="FFFFFF"/>
                </a:solidFill>
                <a:effectLst/>
                <a:latin typeface="system-ui"/>
              </a:rPr>
              <a:t>. 2003 Dec;25(6):353-7. </a:t>
            </a:r>
            <a:r>
              <a:rPr lang="en-US" sz="900" b="0" i="0" dirty="0" err="1">
                <a:solidFill>
                  <a:srgbClr val="FFFFFF"/>
                </a:solidFill>
                <a:effectLst/>
                <a:latin typeface="system-ui"/>
              </a:rPr>
              <a:t>doi</a:t>
            </a:r>
            <a:r>
              <a:rPr lang="en-US" sz="900" b="0" i="0" dirty="0">
                <a:solidFill>
                  <a:srgbClr val="FFFFFF"/>
                </a:solidFill>
                <a:effectLst/>
                <a:latin typeface="system-ui"/>
              </a:rPr>
              <a:t>: 10.1046/j.0141-9854.2003.00548.x. PMID: 14641138.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Distinguishing between ACD and IDA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in NON-dialysis patients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38862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</a:t>
            </a:r>
            <a:r>
              <a:rPr lang="en-US" sz="4400" dirty="0">
                <a:solidFill>
                  <a:schemeClr val="accent1"/>
                </a:solidFill>
              </a:rPr>
              <a:t> ferritin of &gt; 100 </a:t>
            </a:r>
            <a:r>
              <a:rPr lang="en-US" sz="4400" dirty="0">
                <a:solidFill>
                  <a:srgbClr val="FFFFFF"/>
                </a:solidFill>
              </a:rPr>
              <a:t>makes iron deficiency statistically unlikely even in patients with chronic inflammation!</a:t>
            </a:r>
          </a:p>
          <a:p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dirty="0">
                <a:solidFill>
                  <a:srgbClr val="FFFFFF"/>
                </a:solidFill>
              </a:rPr>
              <a:t>A </a:t>
            </a:r>
            <a:r>
              <a:rPr lang="en-US" sz="4400" dirty="0">
                <a:solidFill>
                  <a:schemeClr val="accent1"/>
                </a:solidFill>
              </a:rPr>
              <a:t>transferrin level that is low </a:t>
            </a:r>
            <a:r>
              <a:rPr lang="en-US" sz="4400" dirty="0">
                <a:solidFill>
                  <a:srgbClr val="FFFFFF"/>
                </a:solidFill>
              </a:rPr>
              <a:t>gives further evidence of anemia of chronic disease.</a:t>
            </a:r>
          </a:p>
          <a:p>
            <a:endParaRPr lang="en-US" sz="4400" dirty="0">
              <a:solidFill>
                <a:srgbClr val="FFFFFF"/>
              </a:solidFill>
            </a:endParaRPr>
          </a:p>
          <a:p>
            <a:r>
              <a:rPr lang="en-US" sz="4400" dirty="0">
                <a:solidFill>
                  <a:srgbClr val="FFFFFF"/>
                </a:solidFill>
              </a:rPr>
              <a:t>A low serum iron level and percent saturation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i="1" dirty="0">
                <a:solidFill>
                  <a:schemeClr val="accent1"/>
                </a:solidFill>
              </a:rPr>
              <a:t>cannot distinguish</a:t>
            </a:r>
            <a:r>
              <a:rPr lang="en-US" sz="4400" i="1" dirty="0">
                <a:solidFill>
                  <a:srgbClr val="FFFFFF"/>
                </a:solidFill>
              </a:rPr>
              <a:t> between ACD and IDA!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o iron therapy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AFF63-0393-F61C-9503-91EC2B82DC80}"/>
              </a:ext>
            </a:extLst>
          </p:cNvPr>
          <p:cNvSpPr txBox="1"/>
          <p:nvPr/>
        </p:nvSpPr>
        <p:spPr>
          <a:xfrm>
            <a:off x="4769071" y="1966714"/>
            <a:ext cx="3429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An increase in </a:t>
            </a:r>
            <a:r>
              <a:rPr lang="en-US" sz="2000" dirty="0">
                <a:solidFill>
                  <a:schemeClr val="accent1"/>
                </a:solidFill>
              </a:rPr>
              <a:t>reticulocyte-Hgb content in response to IV iron </a:t>
            </a:r>
            <a:r>
              <a:rPr lang="en-US" sz="2000" dirty="0">
                <a:solidFill>
                  <a:srgbClr val="FFFFFF"/>
                </a:solidFill>
              </a:rPr>
              <a:t>may be a way to determine if there is component of iron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FFFF"/>
                </a:solidFill>
              </a:rPr>
              <a:t>A </a:t>
            </a:r>
            <a:r>
              <a:rPr lang="en-US" sz="2800" b="1">
                <a:solidFill>
                  <a:schemeClr val="accent1"/>
                </a:solidFill>
              </a:rPr>
              <a:t>HIGH </a:t>
            </a:r>
            <a:r>
              <a:rPr lang="en-US" sz="2800" b="1" dirty="0">
                <a:solidFill>
                  <a:schemeClr val="accent1"/>
                </a:solidFill>
              </a:rPr>
              <a:t>soluble transferrin receptor (</a:t>
            </a:r>
            <a:r>
              <a:rPr lang="en-US" sz="2800" b="1" dirty="0" err="1">
                <a:solidFill>
                  <a:schemeClr val="accent1"/>
                </a:solidFill>
              </a:rPr>
              <a:t>sTfR</a:t>
            </a:r>
            <a:r>
              <a:rPr lang="en-US" sz="2800" b="1" dirty="0">
                <a:solidFill>
                  <a:schemeClr val="accent1"/>
                </a:solidFill>
              </a:rPr>
              <a:t>)  </a:t>
            </a:r>
            <a:r>
              <a:rPr lang="en-US" sz="2800" dirty="0">
                <a:solidFill>
                  <a:srgbClr val="FFFFFF"/>
                </a:solidFill>
              </a:rPr>
              <a:t>is diagnostic of iron deficiency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782" t="50525" r="3385" b="26629"/>
          <a:stretch/>
        </p:blipFill>
        <p:spPr>
          <a:xfrm>
            <a:off x="5662901" y="1457828"/>
            <a:ext cx="871923" cy="2034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450" t="62182" r="26218" b="19444"/>
          <a:stretch/>
        </p:blipFill>
        <p:spPr>
          <a:xfrm>
            <a:off x="3581400" y="3733800"/>
            <a:ext cx="5156942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2989" t="50479" r="50744" b="27195"/>
          <a:stretch/>
        </p:blipFill>
        <p:spPr>
          <a:xfrm>
            <a:off x="3810000" y="1457828"/>
            <a:ext cx="1852901" cy="2034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121688"/>
            <a:ext cx="259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27-year-old white male with abdominal pain and bloody diarrhea x 6 months associated with 40 </a:t>
            </a:r>
            <a:r>
              <a:rPr lang="en-US" dirty="0" err="1">
                <a:solidFill>
                  <a:srgbClr val="FFFFFF"/>
                </a:solidFill>
              </a:rPr>
              <a:t>lb</a:t>
            </a:r>
            <a:r>
              <a:rPr lang="en-US" dirty="0">
                <a:solidFill>
                  <a:srgbClr val="FFFFFF"/>
                </a:solidFill>
              </a:rPr>
              <a:t> weight 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He was diagnosed with C diff in May and failed </a:t>
            </a:r>
            <a:r>
              <a:rPr lang="en-US" dirty="0" err="1">
                <a:solidFill>
                  <a:srgbClr val="FFFFFF"/>
                </a:solidFill>
              </a:rPr>
              <a:t>flagyl</a:t>
            </a:r>
            <a:r>
              <a:rPr lang="en-US" dirty="0">
                <a:solidFill>
                  <a:srgbClr val="FFFFFF"/>
                </a:solidFill>
              </a:rPr>
              <a:t> treatment.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He presents with increasing abdominal pain and diarrhea with new symptoms of vomiting.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Talk with your partner about this patient’s anemia.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549" y="381000"/>
            <a:ext cx="642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Case 2.</a:t>
            </a:r>
            <a:endParaRPr lang="en-US" sz="4000" dirty="0"/>
          </a:p>
        </p:txBody>
      </p:sp>
      <p:pic>
        <p:nvPicPr>
          <p:cNvPr id="8" name="Picture 7" descr="A person with a beard&#10;&#10;Description automatically generated">
            <a:extLst>
              <a:ext uri="{FF2B5EF4-FFF2-40B4-BE49-F238E27FC236}">
                <a16:creationId xmlns:a16="http://schemas.microsoft.com/office/drawing/2014/main" id="{284D8E62-92F8-5368-98A0-185E28A24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51" y="495300"/>
            <a:ext cx="147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157" r="29575" b="62500"/>
          <a:stretch/>
        </p:blipFill>
        <p:spPr>
          <a:xfrm>
            <a:off x="571499" y="3086100"/>
            <a:ext cx="8001002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019" t="80066" r="10722" b="14062"/>
          <a:stretch/>
        </p:blipFill>
        <p:spPr>
          <a:xfrm>
            <a:off x="304800" y="1295400"/>
            <a:ext cx="836022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Thalassemias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Found most frequently in the Mediterranean, Africa, Western and Southeast Asia, India, and Burma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Distribution parallels that of Plasmodium Falciparum</a:t>
            </a:r>
          </a:p>
        </p:txBody>
      </p:sp>
      <p:pic>
        <p:nvPicPr>
          <p:cNvPr id="5" name="Content Placeholder 4" descr="thalassemi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133600"/>
            <a:ext cx="4334933" cy="32003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254" r="3280" b="7401"/>
          <a:stretch>
            <a:fillRect/>
          </a:stretch>
        </p:blipFill>
        <p:spPr bwMode="auto">
          <a:xfrm>
            <a:off x="228600" y="1371600"/>
            <a:ext cx="87550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2667000"/>
            <a:ext cx="7467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343400"/>
            <a:ext cx="7162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Evaluating the Anemic Patient: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Morphologic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FFFF"/>
                </a:solidFill>
              </a:rPr>
              <a:t>	</a:t>
            </a:r>
            <a:r>
              <a:rPr lang="en-US" sz="3400" b="1" dirty="0" err="1">
                <a:solidFill>
                  <a:schemeClr val="accent1"/>
                </a:solidFill>
              </a:rPr>
              <a:t>Normocytic</a:t>
            </a:r>
            <a:r>
              <a:rPr lang="en-US" sz="3400" b="1" dirty="0">
                <a:solidFill>
                  <a:schemeClr val="accent1"/>
                </a:solidFill>
              </a:rPr>
              <a:t> Anemia:</a:t>
            </a:r>
          </a:p>
          <a:p>
            <a:pPr>
              <a:buNone/>
            </a:pPr>
            <a:r>
              <a:rPr lang="en-US" sz="3400" b="1" dirty="0">
                <a:solidFill>
                  <a:schemeClr val="accent1"/>
                </a:solidFill>
              </a:rPr>
              <a:t>           MCV 80-100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Early iron deficiency</a:t>
            </a:r>
          </a:p>
          <a:p>
            <a:r>
              <a:rPr lang="en-US" dirty="0">
                <a:solidFill>
                  <a:srgbClr val="FFFFFF"/>
                </a:solidFill>
              </a:rPr>
              <a:t>Anemia of chronic disease</a:t>
            </a:r>
          </a:p>
          <a:p>
            <a:r>
              <a:rPr lang="en-US" dirty="0">
                <a:solidFill>
                  <a:srgbClr val="FFFFFF"/>
                </a:solidFill>
              </a:rPr>
              <a:t>Bone marrow disease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Invasion, </a:t>
            </a:r>
            <a:r>
              <a:rPr lang="en-US" dirty="0" err="1">
                <a:solidFill>
                  <a:srgbClr val="FFFFFF"/>
                </a:solidFill>
              </a:rPr>
              <a:t>aplasia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Multiple myeloma</a:t>
            </a:r>
          </a:p>
          <a:p>
            <a:r>
              <a:rPr lang="en-US" dirty="0">
                <a:solidFill>
                  <a:srgbClr val="FFFFFF"/>
                </a:solidFill>
              </a:rPr>
              <a:t>Chronic renal insufficiency</a:t>
            </a:r>
          </a:p>
          <a:p>
            <a:r>
              <a:rPr lang="en-US" dirty="0">
                <a:solidFill>
                  <a:srgbClr val="FFFFFF"/>
                </a:solidFill>
              </a:rPr>
              <a:t>Endocrine dysfunction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Hypothyroid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Hypopituitarism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Combined disorders in patients with high RDW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ACD or IDA +B12 or </a:t>
            </a:r>
            <a:r>
              <a:rPr lang="en-US" dirty="0" err="1">
                <a:solidFill>
                  <a:srgbClr val="FFFFFF"/>
                </a:solidFill>
              </a:rPr>
              <a:t>folate</a:t>
            </a:r>
            <a:r>
              <a:rPr lang="en-US" dirty="0">
                <a:solidFill>
                  <a:srgbClr val="FFFFFF"/>
                </a:solidFill>
              </a:rPr>
              <a:t> deficiency</a:t>
            </a:r>
          </a:p>
        </p:txBody>
      </p:sp>
      <p:pic>
        <p:nvPicPr>
          <p:cNvPr id="6" name="Content Placeholder 5" descr="rouleaux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4566297" cy="323743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</a:t>
            </a:r>
            <a:r>
              <a:rPr lang="en-US" dirty="0">
                <a:solidFill>
                  <a:srgbClr val="FFFFFF"/>
                </a:solidFill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Understand the basics of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    hematopoiesis.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Define anemia and understand how to classify it based on the kinetic model and the morphologic model.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Understand how to calculate the absolute reticulocyte count and absolute reticulocyte index </a:t>
            </a:r>
            <a:r>
              <a:rPr lang="en-US">
                <a:solidFill>
                  <a:srgbClr val="FFFFFF"/>
                </a:solidFill>
              </a:rPr>
              <a:t>and know what </a:t>
            </a:r>
            <a:r>
              <a:rPr lang="en-US" dirty="0">
                <a:solidFill>
                  <a:srgbClr val="FFFFFF"/>
                </a:solidFill>
              </a:rPr>
              <a:t>these values mean.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Understand the differentials of microcytic, normocytic, and macrocytic </a:t>
            </a:r>
            <a:r>
              <a:rPr lang="en-US" dirty="0" err="1">
                <a:solidFill>
                  <a:srgbClr val="FFFFFF"/>
                </a:solidFill>
              </a:rPr>
              <a:t>anemias</a:t>
            </a:r>
            <a:r>
              <a:rPr lang="en-US" dirty="0">
                <a:solidFill>
                  <a:srgbClr val="FFFFFF"/>
                </a:solidFill>
              </a:rPr>
              <a:t> and how to appropriately evaluate them to make a diagnosis.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ve-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44366"/>
            <a:ext cx="3048000" cy="20102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ID and CC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      81-year-old woman with fatigue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FFFF"/>
                </a:solidFill>
              </a:rPr>
              <a:t>Laboratories: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      WBC: 4.1 normal diff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      </a:t>
            </a:r>
            <a:r>
              <a:rPr lang="en-US" sz="2000" dirty="0">
                <a:solidFill>
                  <a:schemeClr val="accent1"/>
                </a:solidFill>
              </a:rPr>
              <a:t>HGB/HCT: 7.2 g/dL,  22.8%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      MCV: 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      </a:t>
            </a:r>
            <a:r>
              <a:rPr lang="en-US" sz="2000" dirty="0">
                <a:solidFill>
                  <a:schemeClr val="accent1"/>
                </a:solidFill>
              </a:rPr>
              <a:t>RDW: elevated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      BUN: 103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      Creatinine: 2.91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Retic </a:t>
            </a:r>
            <a:r>
              <a:rPr lang="en-US" sz="2000" dirty="0" err="1">
                <a:solidFill>
                  <a:schemeClr val="accent1"/>
                </a:solidFill>
              </a:rPr>
              <a:t>ct</a:t>
            </a:r>
            <a:r>
              <a:rPr lang="en-US" sz="2000" dirty="0">
                <a:solidFill>
                  <a:schemeClr val="accent1"/>
                </a:solidFill>
              </a:rPr>
              <a:t>: 5.5% (H)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</a:rPr>
              <a:t>Talk with your partner. What other tests do you want to order and why?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B1495-7E33-0F6B-F057-CA775238ADED}"/>
              </a:ext>
            </a:extLst>
          </p:cNvPr>
          <p:cNvSpPr txBox="1"/>
          <p:nvPr/>
        </p:nvSpPr>
        <p:spPr>
          <a:xfrm>
            <a:off x="4876800" y="1676400"/>
            <a:ext cx="365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Ferritin: 56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Transferrin: 258.0 mg/dL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% saturation: 54.3% (H)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Serum iron: 178 (H)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B12: 704 </a:t>
            </a:r>
            <a:r>
              <a:rPr lang="en-US" dirty="0" err="1">
                <a:solidFill>
                  <a:srgbClr val="FFFFFF"/>
                </a:solidFill>
              </a:rPr>
              <a:t>pg</a:t>
            </a:r>
            <a:r>
              <a:rPr lang="en-US" dirty="0">
                <a:solidFill>
                  <a:srgbClr val="FFFFFF"/>
                </a:solidFill>
              </a:rPr>
              <a:t>/mL</a:t>
            </a:r>
          </a:p>
          <a:p>
            <a:r>
              <a:rPr lang="en-US" dirty="0">
                <a:solidFill>
                  <a:srgbClr val="FFFFFF"/>
                </a:solidFill>
              </a:rPr>
              <a:t>Folate: 14.1 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Protein 8.2 g/dL (H)</a:t>
            </a:r>
          </a:p>
          <a:p>
            <a:r>
              <a:rPr lang="en-US" dirty="0">
                <a:solidFill>
                  <a:srgbClr val="FFFFFF"/>
                </a:solidFill>
              </a:rPr>
              <a:t>Albumin 3.6 g/dL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IgG: 2052 H</a:t>
            </a:r>
          </a:p>
          <a:p>
            <a:r>
              <a:rPr lang="en-US" dirty="0">
                <a:solidFill>
                  <a:srgbClr val="FFFFFF"/>
                </a:solidFill>
              </a:rPr>
              <a:t>IgA: 356</a:t>
            </a:r>
          </a:p>
          <a:p>
            <a:r>
              <a:rPr lang="en-US" dirty="0">
                <a:solidFill>
                  <a:srgbClr val="FFFFFF"/>
                </a:solidFill>
              </a:rPr>
              <a:t>IgM: 182</a:t>
            </a:r>
          </a:p>
          <a:p>
            <a:r>
              <a:rPr lang="en-US" dirty="0">
                <a:solidFill>
                  <a:schemeClr val="accent1"/>
                </a:solidFill>
              </a:rPr>
              <a:t>Kappa LC: 139.72</a:t>
            </a:r>
          </a:p>
          <a:p>
            <a:r>
              <a:rPr lang="en-US" dirty="0">
                <a:solidFill>
                  <a:schemeClr val="accent1"/>
                </a:solidFill>
              </a:rPr>
              <a:t>Lambda LC: 170.92</a:t>
            </a:r>
          </a:p>
          <a:p>
            <a:r>
              <a:rPr lang="en-US" dirty="0">
                <a:solidFill>
                  <a:srgbClr val="FFFFFF"/>
                </a:solidFill>
              </a:rPr>
              <a:t>Ratio: 0.82</a:t>
            </a:r>
            <a:endParaRPr lang="en-US" dirty="0"/>
          </a:p>
        </p:txBody>
      </p:sp>
      <p:pic>
        <p:nvPicPr>
          <p:cNvPr id="8" name="Picture 7" descr="A close-up of a person&#10;&#10;Description automatically generated">
            <a:extLst>
              <a:ext uri="{FF2B5EF4-FFF2-40B4-BE49-F238E27FC236}">
                <a16:creationId xmlns:a16="http://schemas.microsoft.com/office/drawing/2014/main" id="{B4D765E8-CF64-5B3B-D1FF-2E0C0FA18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40" y="274638"/>
            <a:ext cx="1219200" cy="140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68CE-3644-5243-A584-E7148490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Diagnosis of Multiple Myeloma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6F9DAEC0-3B3E-DC4A-A3A5-6D0C37D6B2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799"/>
            <a:ext cx="4130904" cy="34101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6F1DD-D2C0-0843-8A6F-33DA20EA6C4C}"/>
              </a:ext>
            </a:extLst>
          </p:cNvPr>
          <p:cNvSpPr txBox="1"/>
          <p:nvPr/>
        </p:nvSpPr>
        <p:spPr>
          <a:xfrm>
            <a:off x="952500" y="5937031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https://www.aafp.org/afp/2017/0315/afp20170315p373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/>
              <a:t>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C58F-3435-74E7-7114-3BC8B6729C30}"/>
              </a:ext>
            </a:extLst>
          </p:cNvPr>
          <p:cNvSpPr txBox="1"/>
          <p:nvPr/>
        </p:nvSpPr>
        <p:spPr>
          <a:xfrm>
            <a:off x="4572000" y="1828799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Tests to Order: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Serum protein electrophoresis and Immunofixation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Free light chain assay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2% of patients have null myeloma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Skeletal survey only if more advanced imaging is unavailable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Low-dose whole body 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PET/CT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Whole body MRI most sensitive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2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 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66018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ID and CC:</a:t>
            </a: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</a:rPr>
              <a:t>	35-year-old woman with Crohn’s disease is admitted with abdominal pain and bloody stools consistent with a flare of her disease for the past week. She has had several abdominal surgeries for her disease.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Labs:</a:t>
            </a: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dirty="0">
                <a:solidFill>
                  <a:schemeClr val="accent1"/>
                </a:solidFill>
              </a:rPr>
              <a:t>Hemoglobin: 7.9 g/dL</a:t>
            </a: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</a:rPr>
              <a:t>	MCV: 85 </a:t>
            </a:r>
            <a:r>
              <a:rPr lang="en-US" sz="2000" dirty="0" err="1">
                <a:solidFill>
                  <a:srgbClr val="FFFFFF"/>
                </a:solidFill>
              </a:rPr>
              <a:t>fL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  <a:r>
              <a:rPr lang="en-US" sz="2000" dirty="0">
                <a:solidFill>
                  <a:srgbClr val="FFFF00"/>
                </a:solidFill>
              </a:rPr>
              <a:t>RDW: 19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     Absolute retic index: 1.2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5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500" dirty="0">
                <a:solidFill>
                  <a:schemeClr val="accent1"/>
                </a:solidFill>
              </a:rPr>
              <a:t>Discuss with your partner the diagnosis based on these labs.</a:t>
            </a:r>
          </a:p>
          <a:p>
            <a:pPr marL="0" indent="0">
              <a:buNone/>
            </a:pPr>
            <a:endParaRPr lang="en-US" sz="45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</a:rPr>
              <a:t>Ferritin: 8</a:t>
            </a: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</a:rPr>
              <a:t>B12: 211</a:t>
            </a:r>
          </a:p>
          <a:p>
            <a:pPr marL="0" indent="0">
              <a:buNone/>
            </a:pPr>
            <a:endParaRPr lang="en-US" sz="45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45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500" dirty="0" err="1">
                <a:solidFill>
                  <a:srgbClr val="FFFFFF"/>
                </a:solidFill>
              </a:rPr>
              <a:t>Hypoproliferative</a:t>
            </a:r>
            <a:r>
              <a:rPr lang="en-US" sz="4500" dirty="0">
                <a:solidFill>
                  <a:srgbClr val="FFFFFF"/>
                </a:solidFill>
              </a:rPr>
              <a:t> mixed anemia of iron deficiency and B12 deficiency due to malabsorption and blood loss from chronic inflammatory bowel disease</a:t>
            </a:r>
          </a:p>
        </p:txBody>
      </p:sp>
      <p:pic>
        <p:nvPicPr>
          <p:cNvPr id="5" name="Picture 4" descr="Young_woman_with_abdominal_pain_M382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43600" y="223837"/>
            <a:ext cx="1219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CA23-C9A1-2F49-83DC-92AFB1CA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Multifactorial Causes of Anemia Resulting in Normocytic MCV with Elevated RDW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99F75-1F37-404D-B584-1121D61F2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MCV normal + RDW high</a:t>
            </a:r>
          </a:p>
          <a:p>
            <a:r>
              <a:rPr lang="en-US" dirty="0">
                <a:solidFill>
                  <a:schemeClr val="accent2"/>
                </a:solidFill>
              </a:rPr>
              <a:t>Check retic count, iron studies, ferritin, B12 and folate</a:t>
            </a:r>
          </a:p>
          <a:p>
            <a:r>
              <a:rPr lang="en-US" dirty="0">
                <a:solidFill>
                  <a:srgbClr val="FFFFFF"/>
                </a:solidFill>
              </a:rPr>
              <a:t>Peripheral blood smear may give clues as well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Background pattern&#10;&#10;Description automatically generated">
            <a:extLst>
              <a:ext uri="{FF2B5EF4-FFF2-40B4-BE49-F238E27FC236}">
                <a16:creationId xmlns:a16="http://schemas.microsoft.com/office/drawing/2014/main" id="{9222F6EA-6F52-104B-9CF6-ED5F00B3C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6543"/>
            <a:ext cx="4038600" cy="38732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2395A-189C-194D-B271-D164449BD0E1}"/>
              </a:ext>
            </a:extLst>
          </p:cNvPr>
          <p:cNvSpPr txBox="1"/>
          <p:nvPr/>
        </p:nvSpPr>
        <p:spPr>
          <a:xfrm>
            <a:off x="228600" y="5858059"/>
            <a:ext cx="5257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FFFFFF"/>
              </a:solidFill>
            </a:endParaRPr>
          </a:p>
          <a:p>
            <a:r>
              <a:rPr lang="en-US" sz="1100" dirty="0">
                <a:solidFill>
                  <a:srgbClr val="FFFFFF"/>
                </a:solidFill>
              </a:rPr>
              <a:t>Spivak JL. Masked megaloblastic anemia. Arch Intern Med. 1982 Nov;142(12):2111-4. PMID: 7138159.</a:t>
            </a:r>
          </a:p>
          <a:p>
            <a:endParaRPr lang="en-US" sz="1100" dirty="0">
              <a:solidFill>
                <a:srgbClr val="FFFFFF"/>
              </a:solidFill>
            </a:endParaRPr>
          </a:p>
          <a:p>
            <a:r>
              <a:rPr lang="en-US" sz="1100" dirty="0">
                <a:solidFill>
                  <a:srgbClr val="FFFFFF"/>
                </a:solidFill>
              </a:rPr>
              <a:t>Korean J </a:t>
            </a:r>
            <a:r>
              <a:rPr lang="en-US" sz="1100" dirty="0" err="1">
                <a:solidFill>
                  <a:srgbClr val="FFFFFF"/>
                </a:solidFill>
              </a:rPr>
              <a:t>Pediatr</a:t>
            </a:r>
            <a:r>
              <a:rPr lang="en-US" sz="1100" dirty="0">
                <a:solidFill>
                  <a:srgbClr val="FFFFFF"/>
                </a:solidFill>
              </a:rPr>
              <a:t> 2010;53(5):661-665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Evaluating the Anemic Patient: The Morphologic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err="1">
                <a:solidFill>
                  <a:srgbClr val="FFFF00"/>
                </a:solidFill>
              </a:rPr>
              <a:t>Macrocytic</a:t>
            </a:r>
            <a:r>
              <a:rPr lang="en-US" b="1" dirty="0">
                <a:solidFill>
                  <a:srgbClr val="FFFF00"/>
                </a:solidFill>
              </a:rPr>
              <a:t> Anemia</a:t>
            </a:r>
          </a:p>
          <a:p>
            <a:pPr algn="ctr">
              <a:buNone/>
            </a:pPr>
            <a:r>
              <a:rPr lang="en-US" b="1" dirty="0">
                <a:solidFill>
                  <a:srgbClr val="FFFF00"/>
                </a:solidFill>
              </a:rPr>
              <a:t>MCV &gt; 100</a:t>
            </a:r>
          </a:p>
          <a:p>
            <a:r>
              <a:rPr lang="en-US" dirty="0">
                <a:solidFill>
                  <a:srgbClr val="FFFFFF"/>
                </a:solidFill>
              </a:rPr>
              <a:t>Ethanol abuse</a:t>
            </a:r>
          </a:p>
          <a:p>
            <a:r>
              <a:rPr lang="en-US" dirty="0">
                <a:solidFill>
                  <a:srgbClr val="FFFFFF"/>
                </a:solidFill>
              </a:rPr>
              <a:t>Drug-induced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AZT, </a:t>
            </a:r>
            <a:r>
              <a:rPr lang="en-US" dirty="0" err="1">
                <a:solidFill>
                  <a:srgbClr val="FFFFFF"/>
                </a:solidFill>
              </a:rPr>
              <a:t>hydroxyurea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Liver disease</a:t>
            </a:r>
          </a:p>
          <a:p>
            <a:r>
              <a:rPr lang="en-US" dirty="0">
                <a:solidFill>
                  <a:srgbClr val="FFFFFF"/>
                </a:solidFill>
              </a:rPr>
              <a:t>Hypothyroidism</a:t>
            </a:r>
          </a:p>
          <a:p>
            <a:r>
              <a:rPr lang="en-US" dirty="0" err="1">
                <a:solidFill>
                  <a:srgbClr val="FFFFFF"/>
                </a:solidFill>
              </a:rPr>
              <a:t>Reticulocytosis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Hemolysis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Blood loss</a:t>
            </a:r>
          </a:p>
          <a:p>
            <a:r>
              <a:rPr lang="en-US" dirty="0" err="1">
                <a:solidFill>
                  <a:srgbClr val="FFFFFF"/>
                </a:solidFill>
              </a:rPr>
              <a:t>Myelodysplastic</a:t>
            </a:r>
            <a:r>
              <a:rPr lang="en-US" dirty="0">
                <a:solidFill>
                  <a:srgbClr val="FFFFFF"/>
                </a:solidFill>
              </a:rPr>
              <a:t> syndromes</a:t>
            </a:r>
          </a:p>
          <a:p>
            <a:r>
              <a:rPr lang="en-US" dirty="0" err="1">
                <a:solidFill>
                  <a:srgbClr val="FFFFFF"/>
                </a:solidFill>
              </a:rPr>
              <a:t>Folate</a:t>
            </a:r>
            <a:r>
              <a:rPr lang="en-US" dirty="0">
                <a:solidFill>
                  <a:srgbClr val="FFFFFF"/>
                </a:solidFill>
              </a:rPr>
              <a:t> deficiency</a:t>
            </a:r>
          </a:p>
          <a:p>
            <a:r>
              <a:rPr lang="en-US" dirty="0">
                <a:solidFill>
                  <a:srgbClr val="FFFFFF"/>
                </a:solidFill>
              </a:rPr>
              <a:t>B12 deficiency</a:t>
            </a:r>
          </a:p>
        </p:txBody>
      </p:sp>
      <p:pic>
        <p:nvPicPr>
          <p:cNvPr id="5" name="Content Placeholder 4" descr="megaloblastic-anemia-view-of-red-blood-cel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7347" y="2133600"/>
            <a:ext cx="4539632" cy="3352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7518"/>
            <a:ext cx="4038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ID and CC: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	42-year-old man with alcohol use disorder and decompensated liver cirrhosis is admitted for encephalopathy. He has no signs of GI bleeding.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Labs: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>
                <a:solidFill>
                  <a:schemeClr val="accent1"/>
                </a:solidFill>
              </a:rPr>
              <a:t>Hemoglobin 7.0 g/dL</a:t>
            </a:r>
          </a:p>
          <a:p>
            <a:pPr>
              <a:buNone/>
            </a:pPr>
            <a:r>
              <a:rPr lang="en-US" sz="3200" dirty="0">
                <a:solidFill>
                  <a:schemeClr val="accent1"/>
                </a:solidFill>
              </a:rPr>
              <a:t>      Platelets 52K 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>
                <a:solidFill>
                  <a:schemeClr val="accent1"/>
                </a:solidFill>
              </a:rPr>
              <a:t>MCV 107 </a:t>
            </a:r>
            <a:r>
              <a:rPr lang="en-US" sz="3200" dirty="0" err="1">
                <a:solidFill>
                  <a:schemeClr val="accent1"/>
                </a:solidFill>
              </a:rPr>
              <a:t>fL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3200" dirty="0">
                <a:solidFill>
                  <a:schemeClr val="accent2"/>
                </a:solidFill>
              </a:rPr>
              <a:t>	RDW 20 </a:t>
            </a:r>
            <a:r>
              <a:rPr lang="en-US" sz="3200" dirty="0">
                <a:solidFill>
                  <a:srgbClr val="FFFFFF"/>
                </a:solidFill>
              </a:rPr>
              <a:t>(11-16)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     </a:t>
            </a:r>
            <a:r>
              <a:rPr lang="en-US" sz="3200" dirty="0">
                <a:solidFill>
                  <a:schemeClr val="accent1"/>
                </a:solidFill>
              </a:rPr>
              <a:t>Absolute retic index: 2.5</a:t>
            </a:r>
          </a:p>
          <a:p>
            <a:pPr>
              <a:buNone/>
            </a:pPr>
            <a:r>
              <a:rPr lang="en-US" sz="3200" dirty="0">
                <a:solidFill>
                  <a:srgbClr val="FFFFFF"/>
                </a:solidFill>
              </a:rPr>
              <a:t>     </a:t>
            </a:r>
            <a:r>
              <a:rPr lang="en-US" sz="3200" dirty="0">
                <a:solidFill>
                  <a:schemeClr val="accent2"/>
                </a:solidFill>
              </a:rPr>
              <a:t>Ferritin 1700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</a:rPr>
              <a:t>Talk with your partner and tell me what you are thinking. What is the most appropriate test to order and why?</a:t>
            </a:r>
          </a:p>
          <a:p>
            <a:pPr marL="0" indent="0">
              <a:buNone/>
            </a:pPr>
            <a:endParaRPr lang="en-US" sz="3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</a:rPr>
              <a:t>Labs: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</a:rPr>
              <a:t>LDH 400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</a:rPr>
              <a:t>Haptoglobin &lt; 10</a:t>
            </a:r>
          </a:p>
          <a:p>
            <a:pPr marL="0" indent="0">
              <a:buNone/>
            </a:pPr>
            <a:endParaRPr lang="en-US" sz="3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</a:rPr>
              <a:t>Peripheral smear: acanthocytes</a:t>
            </a:r>
          </a:p>
          <a:p>
            <a:pPr marL="0" indent="0">
              <a:buNone/>
            </a:pPr>
            <a:endParaRPr lang="en-US" sz="3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</a:rPr>
              <a:t>Hemolysis from liver disease and iron overload from frequent transfusions</a:t>
            </a:r>
          </a:p>
          <a:p>
            <a:pPr marL="514350" indent="-514350">
              <a:buAutoNum type="alphaUcPeriod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jau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2050"/>
            <a:ext cx="1600200" cy="2131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251ED-A49B-C4C8-7BE7-AF93C303DC86}"/>
              </a:ext>
            </a:extLst>
          </p:cNvPr>
          <p:cNvSpPr txBox="1"/>
          <p:nvPr/>
        </p:nvSpPr>
        <p:spPr>
          <a:xfrm>
            <a:off x="685800" y="533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Case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Hemolytic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Combination of normal LDH and </a:t>
            </a:r>
            <a:r>
              <a:rPr lang="en-US" sz="2200" dirty="0" err="1">
                <a:solidFill>
                  <a:srgbClr val="FFFFFF"/>
                </a:solidFill>
              </a:rPr>
              <a:t>haptoglobin</a:t>
            </a:r>
            <a:r>
              <a:rPr lang="en-US" sz="2200" dirty="0">
                <a:solidFill>
                  <a:srgbClr val="FFFFFF"/>
                </a:solidFill>
              </a:rPr>
              <a:t> rules OUT </a:t>
            </a:r>
            <a:r>
              <a:rPr lang="en-US" sz="2200" dirty="0" err="1">
                <a:solidFill>
                  <a:srgbClr val="FFFFFF"/>
                </a:solidFill>
              </a:rPr>
              <a:t>hemolysis</a:t>
            </a:r>
            <a:r>
              <a:rPr lang="en-US" sz="2200" dirty="0">
                <a:solidFill>
                  <a:srgbClr val="FFFFFF"/>
                </a:solidFill>
              </a:rPr>
              <a:t> with 92% sensitivity.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Combination of elevated LDH and low haptoglobin rules IN hemolysis with 90% specificity.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Peripheral smear can help to guide the work up </a:t>
            </a:r>
            <a:r>
              <a:rPr lang="en-US" i="1" dirty="0">
                <a:solidFill>
                  <a:schemeClr val="accent1"/>
                </a:solidFill>
              </a:rPr>
              <a:t>once </a:t>
            </a:r>
            <a:r>
              <a:rPr lang="en-US" i="1" dirty="0" err="1">
                <a:solidFill>
                  <a:schemeClr val="accent1"/>
                </a:solidFill>
              </a:rPr>
              <a:t>hemolysis</a:t>
            </a:r>
            <a:r>
              <a:rPr lang="en-US" i="1" dirty="0">
                <a:solidFill>
                  <a:schemeClr val="accent1"/>
                </a:solidFill>
              </a:rPr>
              <a:t> is confirmed: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Schistocyte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 (mechanical shear)</a:t>
            </a:r>
          </a:p>
          <a:p>
            <a:r>
              <a:rPr lang="en-US" dirty="0" err="1">
                <a:solidFill>
                  <a:srgbClr val="FFFFFF"/>
                </a:solidFill>
              </a:rPr>
              <a:t>Spherocyte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 (autoimmune)</a:t>
            </a:r>
          </a:p>
          <a:p>
            <a:r>
              <a:rPr lang="en-US" dirty="0" err="1">
                <a:solidFill>
                  <a:srgbClr val="FFFFFF"/>
                </a:solidFill>
              </a:rPr>
              <a:t>Acanthocyte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(liver disease)</a:t>
            </a:r>
          </a:p>
          <a:p>
            <a:r>
              <a:rPr lang="en-US" dirty="0">
                <a:solidFill>
                  <a:srgbClr val="FFFFFF"/>
                </a:solidFill>
              </a:rPr>
              <a:t>Bite cell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 (oxidant damage)</a:t>
            </a:r>
            <a:r>
              <a:rPr lang="en-US" dirty="0"/>
              <a:t>)</a:t>
            </a:r>
          </a:p>
        </p:txBody>
      </p:sp>
      <p:pic>
        <p:nvPicPr>
          <p:cNvPr id="5" name="Picture 4" descr="schist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114" y="3733800"/>
            <a:ext cx="336477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ID and CC: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59-year-old man with progressive dyspnea with exertion over 3 years.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Labs: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Hemoglobin 4.7 g/dL/15%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MCV 118 </a:t>
            </a:r>
            <a:r>
              <a:rPr lang="en-US" dirty="0" err="1">
                <a:solidFill>
                  <a:schemeClr val="accent1"/>
                </a:solidFill>
              </a:rPr>
              <a:t>fL</a:t>
            </a:r>
            <a:endParaRPr lang="en-US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Platelets  97 K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WBC 2.3 K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      Retic count 7.5%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LDH 450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err="1">
                <a:solidFill>
                  <a:schemeClr val="accent1"/>
                </a:solidFill>
              </a:rPr>
              <a:t>Haptoglobin</a:t>
            </a:r>
            <a:r>
              <a:rPr lang="en-US" dirty="0">
                <a:solidFill>
                  <a:schemeClr val="accent1"/>
                </a:solidFill>
              </a:rPr>
              <a:t> &lt;10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1228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 peripheral smear is shown: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Talk with your partner and discuss the lab tests you want to order and why.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Severe B12 deficiency &lt; 70 </a:t>
            </a:r>
          </a:p>
          <a:p>
            <a:pPr lvl="1"/>
            <a:endParaRPr lang="en-US" dirty="0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E395182-F349-DE41-AB49-8CD09A843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276600" cy="2278208"/>
          </a:xfrm>
          <a:prstGeom prst="rect">
            <a:avLst/>
          </a:prstGeom>
        </p:spPr>
      </p:pic>
      <p:pic>
        <p:nvPicPr>
          <p:cNvPr id="10" name="Picture 9" descr="A person with grey hair and beard&#10;&#10;Description automatically generated">
            <a:extLst>
              <a:ext uri="{FF2B5EF4-FFF2-40B4-BE49-F238E27FC236}">
                <a16:creationId xmlns:a16="http://schemas.microsoft.com/office/drawing/2014/main" id="{6F90ECDD-D302-4245-39FF-38CD32D39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0733"/>
            <a:ext cx="1645027" cy="15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7000"/>
            <a:ext cx="48133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9305" y="2049136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61-year-old AA man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FFFFFF"/>
                </a:solidFill>
              </a:rPr>
              <a:t>Retic</a:t>
            </a:r>
            <a:r>
              <a:rPr lang="en-US" sz="2000" dirty="0">
                <a:solidFill>
                  <a:srgbClr val="FFFFFF"/>
                </a:solidFill>
              </a:rPr>
              <a:t> count: 4.7%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Absolute Retic index: 0.7 %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B12: 910 pg/mL</a:t>
            </a:r>
          </a:p>
          <a:p>
            <a:r>
              <a:rPr lang="en-US" sz="2000">
                <a:solidFill>
                  <a:srgbClr val="FFFFFF"/>
                </a:solidFill>
              </a:rPr>
              <a:t>Folate: 14 </a:t>
            </a:r>
            <a:r>
              <a:rPr lang="en-US" sz="2000" dirty="0">
                <a:solidFill>
                  <a:srgbClr val="FFFFFF"/>
                </a:solidFill>
              </a:rPr>
              <a:t>ng/mL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Ferritin: 7,650 ng/mL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Hemoglobin SS disease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705" t="47472" r="28893" b="8086"/>
          <a:stretch/>
        </p:blipFill>
        <p:spPr>
          <a:xfrm>
            <a:off x="329305" y="2755920"/>
            <a:ext cx="38100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361" t="61630" r="19477" b="15847"/>
          <a:stretch/>
        </p:blipFill>
        <p:spPr>
          <a:xfrm>
            <a:off x="4495800" y="3657600"/>
            <a:ext cx="4454769" cy="1600200"/>
          </a:xfrm>
          <a:prstGeom prst="rect">
            <a:avLst/>
          </a:prstGeom>
        </p:spPr>
      </p:pic>
      <p:pic>
        <p:nvPicPr>
          <p:cNvPr id="8" name="Picture 7" descr="A person wearing glasses and a red jacket&#10;&#10;Description automatically generated">
            <a:extLst>
              <a:ext uri="{FF2B5EF4-FFF2-40B4-BE49-F238E27FC236}">
                <a16:creationId xmlns:a16="http://schemas.microsoft.com/office/drawing/2014/main" id="{B1B3CD4A-3347-E413-69C5-B86C0B784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53" y="248932"/>
            <a:ext cx="1295400" cy="16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651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Red Blood Cell Factory: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   What is Required?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1880778"/>
            <a:ext cx="2971800" cy="4525963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>
                <a:solidFill>
                  <a:srgbClr val="FFFFFF"/>
                </a:solidFill>
              </a:rPr>
              <a:t>Work space</a:t>
            </a:r>
          </a:p>
          <a:p>
            <a:r>
              <a:rPr lang="en-US">
                <a:solidFill>
                  <a:srgbClr val="FFFFFF"/>
                </a:solidFill>
              </a:rPr>
              <a:t>Task master</a:t>
            </a:r>
          </a:p>
          <a:p>
            <a:r>
              <a:rPr lang="en-US">
                <a:solidFill>
                  <a:srgbClr val="FFFFFF"/>
                </a:solidFill>
              </a:rPr>
              <a:t>Building blocks</a:t>
            </a:r>
          </a:p>
          <a:p>
            <a:r>
              <a:rPr lang="en-US">
                <a:solidFill>
                  <a:srgbClr val="FFFFFF"/>
                </a:solidFill>
              </a:rPr>
              <a:t>Instructions</a:t>
            </a:r>
          </a:p>
          <a:p>
            <a:r>
              <a:rPr lang="en-US">
                <a:solidFill>
                  <a:srgbClr val="FFFFFF"/>
                </a:solidFill>
              </a:rPr>
              <a:t>Distribution</a:t>
            </a:r>
          </a:p>
          <a:p>
            <a:r>
              <a:rPr lang="en-US">
                <a:solidFill>
                  <a:srgbClr val="FFFFFF"/>
                </a:solidFill>
              </a:rPr>
              <a:t>Survival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6" name="Picture 5" descr="fa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8600"/>
            <a:ext cx="2438400" cy="1689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20106-D8B6-A413-2E55-7F7BA32CC444}"/>
              </a:ext>
            </a:extLst>
          </p:cNvPr>
          <p:cNvSpPr txBox="1"/>
          <p:nvPr/>
        </p:nvSpPr>
        <p:spPr>
          <a:xfrm>
            <a:off x="4572000" y="2209800"/>
            <a:ext cx="3581400" cy="41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Bone marrow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Erythropoietin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Precursor cell, heme, iron, vitamin B12, folate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Cytokines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Secure exit from bone marrow</a:t>
            </a:r>
          </a:p>
          <a:p>
            <a:pPr marL="347472" indent="-347472" algn="l" rtl="0" eaLnBrk="1" latinLnBrk="0" hangingPunct="1"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 lysis, sequestration, or loss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43" y="2057399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Differential diagnosis for a patient with sickle cell disease who presents with </a:t>
            </a:r>
            <a:r>
              <a:rPr lang="en-US" dirty="0" err="1">
                <a:solidFill>
                  <a:srgbClr val="FFFFFF"/>
                </a:solidFill>
              </a:rPr>
              <a:t>Hgb</a:t>
            </a:r>
            <a:r>
              <a:rPr lang="en-US" dirty="0">
                <a:solidFill>
                  <a:srgbClr val="FFFFFF"/>
                </a:solidFill>
              </a:rPr>
              <a:t> 5 and low </a:t>
            </a:r>
            <a:r>
              <a:rPr lang="en-US" dirty="0" err="1">
                <a:solidFill>
                  <a:srgbClr val="FFFFFF"/>
                </a:solidFill>
              </a:rPr>
              <a:t>retic</a:t>
            </a:r>
            <a:r>
              <a:rPr lang="en-US" dirty="0">
                <a:solidFill>
                  <a:srgbClr val="FFFFFF"/>
                </a:solidFill>
              </a:rPr>
              <a:t> index?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Parvo</a:t>
            </a:r>
            <a:r>
              <a:rPr lang="en-US" dirty="0">
                <a:solidFill>
                  <a:srgbClr val="FFFFFF"/>
                </a:solidFill>
              </a:rPr>
              <a:t> B19</a:t>
            </a:r>
          </a:p>
          <a:p>
            <a:r>
              <a:rPr lang="en-US" dirty="0">
                <a:solidFill>
                  <a:srgbClr val="FFFFFF"/>
                </a:solidFill>
              </a:rPr>
              <a:t>Aplastic crisis from folate deficiency</a:t>
            </a:r>
          </a:p>
          <a:p>
            <a:r>
              <a:rPr lang="en-US" dirty="0">
                <a:solidFill>
                  <a:srgbClr val="FFFFFF"/>
                </a:solidFill>
              </a:rPr>
              <a:t>? Erythropoietin deficiency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Epo</a:t>
            </a:r>
            <a:r>
              <a:rPr lang="en-US" dirty="0">
                <a:solidFill>
                  <a:schemeClr val="accent1"/>
                </a:solidFill>
              </a:rPr>
              <a:t> level: 5.0 </a:t>
            </a:r>
            <a:r>
              <a:rPr lang="en-US" dirty="0" err="1">
                <a:solidFill>
                  <a:schemeClr val="accent1"/>
                </a:solidFill>
              </a:rPr>
              <a:t>mIU</a:t>
            </a:r>
            <a:r>
              <a:rPr lang="en-US" dirty="0">
                <a:solidFill>
                  <a:schemeClr val="accent1"/>
                </a:solidFill>
              </a:rPr>
              <a:t>/mL (2.6-18.5)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895" t="47169" r="28507" b="12034"/>
          <a:stretch/>
        </p:blipFill>
        <p:spPr>
          <a:xfrm>
            <a:off x="4724400" y="1602509"/>
            <a:ext cx="3886200" cy="3124200"/>
          </a:xfrm>
          <a:prstGeom prst="rect">
            <a:avLst/>
          </a:prstGeom>
        </p:spPr>
      </p:pic>
      <p:pic>
        <p:nvPicPr>
          <p:cNvPr id="4" name="Picture 3" descr="A person wearing glasses and a red jacket&#10;&#10;Description automatically generated">
            <a:extLst>
              <a:ext uri="{FF2B5EF4-FFF2-40B4-BE49-F238E27FC236}">
                <a16:creationId xmlns:a16="http://schemas.microsoft.com/office/drawing/2014/main" id="{23F7A93C-AA93-8DE2-AA5B-A1AE50483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53" y="248932"/>
            <a:ext cx="1295400" cy="16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65DF-75E4-FC13-C82D-39D0DFCF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E41F-2BCD-4CFD-C4E6-D07361A29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32-year-old man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CC: scleral icterus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Labs: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WBC: 10,000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Hgb/</a:t>
            </a:r>
            <a:r>
              <a:rPr lang="en-US" dirty="0" err="1">
                <a:solidFill>
                  <a:srgbClr val="FFFF00"/>
                </a:solidFill>
              </a:rPr>
              <a:t>Hct</a:t>
            </a:r>
            <a:r>
              <a:rPr lang="en-US" dirty="0">
                <a:solidFill>
                  <a:srgbClr val="FFFF00"/>
                </a:solidFill>
              </a:rPr>
              <a:t>: 12.7 g/dL, 37.4%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Platelets 269,000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MCV 101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RDW normal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Retic 5.1%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Total bilirubin 5.1 mg/dL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Indirect bilirubin 4.7 mg/dL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3C2B6-80BF-1B79-3153-18953F071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LDH 257</a:t>
            </a:r>
          </a:p>
          <a:p>
            <a:r>
              <a:rPr lang="en-US" dirty="0">
                <a:solidFill>
                  <a:srgbClr val="FFFF00"/>
                </a:solidFill>
              </a:rPr>
              <a:t>Haptoglobin &lt;10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Peripheral smear: Macrocytic anemia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B12- 289</a:t>
            </a:r>
          </a:p>
          <a:p>
            <a:r>
              <a:rPr lang="en-US" dirty="0">
                <a:solidFill>
                  <a:srgbClr val="FFFFFF"/>
                </a:solidFill>
              </a:rPr>
              <a:t>Folate- 9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DAT IgG-negative</a:t>
            </a:r>
          </a:p>
          <a:p>
            <a:r>
              <a:rPr lang="en-US" dirty="0">
                <a:solidFill>
                  <a:srgbClr val="FFFFFF"/>
                </a:solidFill>
              </a:rPr>
              <a:t>DAT C3- negative</a:t>
            </a:r>
          </a:p>
          <a:p>
            <a:r>
              <a:rPr lang="en-US" dirty="0">
                <a:solidFill>
                  <a:srgbClr val="FFFFFF"/>
                </a:solidFill>
              </a:rPr>
              <a:t>G6PD- normal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6E7BA-55B2-769D-8D80-3D2122DECE55}"/>
              </a:ext>
            </a:extLst>
          </p:cNvPr>
          <p:cNvSpPr txBox="1"/>
          <p:nvPr/>
        </p:nvSpPr>
        <p:spPr>
          <a:xfrm>
            <a:off x="4495800" y="5562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Hyperproliferative hemolytic anemia due to drug effect OR component of B12 deficiency?</a:t>
            </a:r>
          </a:p>
        </p:txBody>
      </p:sp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1BFAB622-27D2-0405-63CE-4EE437B5B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7873"/>
            <a:ext cx="1631950" cy="21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98BE-1312-62F4-8B0D-B061DDB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Case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785D-37BA-4A60-8625-8016948F04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38-year-old woman admitted for alcoholic hepatitis compulsively chews ice. What is the pretest probability that the patient is iron deficient? What do the labs show?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Laboratories: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WBC: 12.5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Hgb/</a:t>
            </a:r>
            <a:r>
              <a:rPr lang="en-US" sz="1600" dirty="0" err="1">
                <a:solidFill>
                  <a:schemeClr val="accent1"/>
                </a:solidFill>
              </a:rPr>
              <a:t>Hct</a:t>
            </a:r>
            <a:r>
              <a:rPr lang="en-US" sz="1600" dirty="0">
                <a:solidFill>
                  <a:schemeClr val="accent1"/>
                </a:solidFill>
              </a:rPr>
              <a:t>: 8.4 g/dL/27.2%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Platelet 124K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MCV 85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RDW Elevated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Retic 4.6%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Retic Index 1.85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Ferritin 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Transferrin 108 (L)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TIBC 152.3 (L)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B12 &gt; 2000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Folate 8.0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BCADD-F0F4-4CDA-A7A7-F6D147306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Total bilirubin 12.4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Direct bilirubin 7.4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LDH 503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Haptoglobin &lt;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Peripheral smear: Burr cells /Tear drop cells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DAT IgG and C3 negative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What lab would you order to determine if she has iron deficiency?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Soluble Transferrin Receptor (</a:t>
            </a:r>
            <a:r>
              <a:rPr lang="en-US" sz="1600" dirty="0" err="1">
                <a:solidFill>
                  <a:schemeClr val="accent1"/>
                </a:solidFill>
              </a:rPr>
              <a:t>sTFR</a:t>
            </a:r>
            <a:r>
              <a:rPr lang="en-US" sz="1600" dirty="0">
                <a:solidFill>
                  <a:schemeClr val="accent1"/>
                </a:solidFill>
              </a:rPr>
              <a:t>)= 7.21 H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FFFFFF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FFFF"/>
                </a:solidFill>
              </a:rPr>
              <a:t>The patient has </a:t>
            </a:r>
            <a:r>
              <a:rPr lang="en-US" sz="1700" b="1" dirty="0" err="1">
                <a:solidFill>
                  <a:srgbClr val="FFFFFF"/>
                </a:solidFill>
              </a:rPr>
              <a:t>hypoproliferative</a:t>
            </a:r>
            <a:r>
              <a:rPr lang="en-US" sz="1700" b="1" dirty="0">
                <a:solidFill>
                  <a:srgbClr val="FFFFFF"/>
                </a:solidFill>
              </a:rPr>
              <a:t> anemia with hemolysis likely due to liver disease and iron deficiency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5" descr="A person with red hair holding her hand to her face&#10;&#10;Description automatically generated">
            <a:extLst>
              <a:ext uri="{FF2B5EF4-FFF2-40B4-BE49-F238E27FC236}">
                <a16:creationId xmlns:a16="http://schemas.microsoft.com/office/drawing/2014/main" id="{32D80E87-CA0F-00DD-B47D-42F8BCED1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0" y="122238"/>
            <a:ext cx="134058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EC28CC-AA89-8F81-12BE-9F53E73F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DFC675-5719-168B-B603-2530E81B5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89850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atopoies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"/>
            <a:ext cx="540512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1371600"/>
            <a:ext cx="198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The Red Cell Family Tree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ythroid_maturation_diagram.jpg"/>
          <p:cNvPicPr>
            <a:picLocks noChangeAspect="1"/>
          </p:cNvPicPr>
          <p:nvPr/>
        </p:nvPicPr>
        <p:blipFill>
          <a:blip r:embed="rId2" cstate="print"/>
          <a:srcRect t="3922"/>
          <a:stretch>
            <a:fillRect/>
          </a:stretch>
        </p:blipFill>
        <p:spPr>
          <a:xfrm>
            <a:off x="685800" y="1066800"/>
            <a:ext cx="77724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         The Red Cell Maturation: Benjamin Button</a:t>
            </a:r>
            <a:r>
              <a:rPr lang="en-US" sz="2800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819"/>
            <a:ext cx="426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</a:rPr>
              <a:t>Kinetic Model: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How is the bone marrow responding to the anemia?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Pt </a:t>
            </a:r>
            <a:r>
              <a:rPr lang="en-US" sz="2700" dirty="0" err="1">
                <a:solidFill>
                  <a:srgbClr val="FFFF00"/>
                </a:solidFill>
              </a:rPr>
              <a:t>Hct</a:t>
            </a:r>
            <a:r>
              <a:rPr lang="en-US" sz="2700" dirty="0">
                <a:solidFill>
                  <a:srgbClr val="FFFF00"/>
                </a:solidFill>
              </a:rPr>
              <a:t>: 30%  </a:t>
            </a:r>
            <a:r>
              <a:rPr lang="en-US" sz="2700" dirty="0">
                <a:solidFill>
                  <a:srgbClr val="FFFFFF"/>
                </a:solidFill>
              </a:rPr>
              <a:t>Normal </a:t>
            </a:r>
            <a:r>
              <a:rPr lang="en-US" sz="2700" dirty="0" err="1">
                <a:solidFill>
                  <a:srgbClr val="FFFFFF"/>
                </a:solidFill>
              </a:rPr>
              <a:t>Hct</a:t>
            </a:r>
            <a:r>
              <a:rPr lang="en-US" sz="2700" dirty="0">
                <a:solidFill>
                  <a:srgbClr val="FFFFFF"/>
                </a:solidFill>
              </a:rPr>
              <a:t> 45%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5103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1) </a:t>
            </a:r>
            <a:r>
              <a:rPr lang="en-US" b="1" dirty="0" err="1">
                <a:solidFill>
                  <a:schemeClr val="accent1"/>
                </a:solidFill>
              </a:rPr>
              <a:t>Reticulocyte</a:t>
            </a:r>
            <a:r>
              <a:rPr lang="en-US" b="1" dirty="0">
                <a:solidFill>
                  <a:schemeClr val="accent1"/>
                </a:solidFill>
              </a:rPr>
              <a:t> Count</a:t>
            </a:r>
            <a:r>
              <a:rPr lang="en-US" dirty="0">
                <a:solidFill>
                  <a:srgbClr val="FFFFFF"/>
                </a:solidFill>
              </a:rPr>
              <a:t>= 2.8%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2) </a:t>
            </a:r>
            <a:r>
              <a:rPr lang="en-US" b="1" dirty="0">
                <a:solidFill>
                  <a:schemeClr val="accent1"/>
                </a:solidFill>
              </a:rPr>
              <a:t>Absolute </a:t>
            </a:r>
            <a:r>
              <a:rPr lang="en-US" b="1" dirty="0" err="1">
                <a:solidFill>
                  <a:schemeClr val="accent1"/>
                </a:solidFill>
              </a:rPr>
              <a:t>Retic</a:t>
            </a:r>
            <a:r>
              <a:rPr lang="en-US" b="1" dirty="0">
                <a:solidFill>
                  <a:schemeClr val="accent1"/>
                </a:solidFill>
              </a:rPr>
              <a:t> Count</a:t>
            </a:r>
            <a:r>
              <a:rPr lang="en-US" dirty="0">
                <a:solidFill>
                  <a:srgbClr val="FFFFFF"/>
                </a:solidFill>
              </a:rPr>
              <a:t>=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    2.8 x pt’s </a:t>
            </a:r>
            <a:r>
              <a:rPr lang="en-US" dirty="0" err="1">
                <a:solidFill>
                  <a:srgbClr val="FFFFFF"/>
                </a:solidFill>
              </a:rPr>
              <a:t>hct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nl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hct</a:t>
            </a:r>
            <a:r>
              <a:rPr lang="en-US" dirty="0">
                <a:solidFill>
                  <a:srgbClr val="FFFFFF"/>
                </a:solidFill>
              </a:rPr>
              <a:t>=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    2.8 x 30/45 = 1.24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3) </a:t>
            </a:r>
            <a:r>
              <a:rPr lang="en-US" b="1" dirty="0">
                <a:solidFill>
                  <a:schemeClr val="accent1"/>
                </a:solidFill>
              </a:rPr>
              <a:t>Absolute </a:t>
            </a:r>
            <a:r>
              <a:rPr lang="en-US" b="1" dirty="0" err="1">
                <a:solidFill>
                  <a:schemeClr val="accent1"/>
                </a:solidFill>
              </a:rPr>
              <a:t>Retic</a:t>
            </a:r>
            <a:r>
              <a:rPr lang="en-US" b="1" dirty="0">
                <a:solidFill>
                  <a:schemeClr val="accent1"/>
                </a:solidFill>
              </a:rPr>
              <a:t> Index</a:t>
            </a:r>
            <a:r>
              <a:rPr lang="en-US" dirty="0">
                <a:solidFill>
                  <a:srgbClr val="FFFFFF"/>
                </a:solidFill>
              </a:rPr>
              <a:t>=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     Absolute </a:t>
            </a:r>
            <a:r>
              <a:rPr lang="en-US" dirty="0" err="1">
                <a:solidFill>
                  <a:srgbClr val="FFFFFF"/>
                </a:solidFill>
              </a:rPr>
              <a:t>Retic</a:t>
            </a:r>
            <a:r>
              <a:rPr lang="en-US" dirty="0">
                <a:solidFill>
                  <a:srgbClr val="FFFFFF"/>
                </a:solidFill>
              </a:rPr>
              <a:t> Ct / Maturation factor</a:t>
            </a:r>
          </a:p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	1.24/1.5= 0.83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frusterated learn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28600"/>
            <a:ext cx="3048000" cy="20224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2679956"/>
                <a:ext cx="3810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Maturation Factor </a:t>
                </a:r>
                <a:r>
                  <a:rPr lang="en-US" sz="2400" dirty="0">
                    <a:solidFill>
                      <a:srgbClr val="FFFFFF"/>
                    </a:solidFill>
                  </a:rPr>
                  <a:t>corrects for the length of time a </a:t>
                </a:r>
                <a:r>
                  <a:rPr lang="en-US" sz="2400" dirty="0" err="1">
                    <a:solidFill>
                      <a:srgbClr val="FFFFFF"/>
                    </a:solidFill>
                  </a:rPr>
                  <a:t>reticulocyte</a:t>
                </a:r>
                <a:r>
                  <a:rPr lang="en-US" sz="2400" dirty="0">
                    <a:solidFill>
                      <a:srgbClr val="FFFFFF"/>
                    </a:solidFill>
                  </a:rPr>
                  <a:t> is in circulation so as not to count it twice or more. This factor varies with the degree of anemia.</a:t>
                </a:r>
              </a:p>
              <a:p>
                <a:r>
                  <a:rPr lang="en-US" sz="2400" dirty="0">
                    <a:solidFill>
                      <a:srgbClr val="FFFFFF"/>
                    </a:solidFill>
                  </a:rPr>
                  <a:t>          </a:t>
                </a:r>
              </a:p>
              <a:p>
                <a:r>
                  <a:rPr lang="en-US" sz="2400" dirty="0">
                    <a:solidFill>
                      <a:srgbClr val="FFFFFF"/>
                    </a:solidFill>
                  </a:rPr>
                  <a:t>           HCT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FFFFFF"/>
                    </a:solidFill>
                  </a:rPr>
                  <a:t> 35% = 1.0</a:t>
                </a:r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           25-35% = 1.5</a:t>
                </a:r>
              </a:p>
              <a:p>
                <a:r>
                  <a:rPr lang="en-US" sz="2400" dirty="0">
                    <a:solidFill>
                      <a:srgbClr val="FFFFFF"/>
                    </a:solidFill>
                  </a:rPr>
                  <a:t>           20-25%= 2.0</a:t>
                </a:r>
              </a:p>
              <a:p>
                <a:r>
                  <a:rPr lang="en-US" sz="2400" dirty="0">
                    <a:solidFill>
                      <a:srgbClr val="FFFFFF"/>
                    </a:solidFill>
                  </a:rPr>
                  <a:t>           &lt; 20% =2.5</a:t>
                </a:r>
              </a:p>
              <a:p>
                <a:r>
                  <a:rPr lang="en-US" sz="2400" dirty="0"/>
                  <a:t>        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679956"/>
                <a:ext cx="3810000" cy="4524315"/>
              </a:xfrm>
              <a:prstGeom prst="rect">
                <a:avLst/>
              </a:prstGeom>
              <a:blipFill>
                <a:blip r:embed="rId3"/>
                <a:stretch>
                  <a:fillRect l="-2667" t="-1120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Evaluating the Anemic Patient: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Kinetic Model: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How the bone marrow is responding to the anemia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709" y="1981200"/>
            <a:ext cx="4572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   </a:t>
            </a:r>
            <a:r>
              <a:rPr lang="en-US" b="1" dirty="0">
                <a:solidFill>
                  <a:srgbClr val="FFFFFF"/>
                </a:solidFill>
              </a:rPr>
              <a:t>   </a:t>
            </a:r>
            <a:r>
              <a:rPr lang="en-US" b="1" dirty="0">
                <a:solidFill>
                  <a:schemeClr val="accent1"/>
                </a:solidFill>
              </a:rPr>
              <a:t>Decreased Production</a:t>
            </a:r>
          </a:p>
          <a:p>
            <a:pPr>
              <a:buNone/>
            </a:pPr>
            <a:r>
              <a:rPr lang="en-US" sz="2800" dirty="0">
                <a:solidFill>
                  <a:schemeClr val="accent1"/>
                </a:solidFill>
              </a:rPr>
              <a:t>Absolute Reticulocyte Index &lt; 2</a:t>
            </a:r>
          </a:p>
          <a:p>
            <a:pPr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Bone marrow disorders or suppression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Lack of erythropoietin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Lack of iron, B12, or </a:t>
            </a:r>
            <a:r>
              <a:rPr lang="en-US" sz="2200" dirty="0" err="1">
                <a:solidFill>
                  <a:srgbClr val="FFFFFF"/>
                </a:solidFill>
              </a:rPr>
              <a:t>folate</a:t>
            </a:r>
            <a:endParaRPr lang="en-US" sz="2200" dirty="0">
              <a:solidFill>
                <a:srgbClr val="FFFFFF"/>
              </a:solidFill>
            </a:endParaRP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Anemia of chronic disease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Aluminum, Lead, or Copper toxicity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Malignancy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Renal failure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Endocrinopathies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</a:rPr>
              <a:t>Increased Destruction or Blood Loss</a:t>
            </a:r>
          </a:p>
          <a:p>
            <a:pPr algn="ctr">
              <a:buNone/>
            </a:pPr>
            <a:r>
              <a:rPr lang="en-US" dirty="0">
                <a:solidFill>
                  <a:schemeClr val="accent1"/>
                </a:solidFill>
              </a:rPr>
              <a:t>Absolute Reticulocyte</a:t>
            </a:r>
            <a:r>
              <a:rPr lang="en-US" sz="2800" dirty="0">
                <a:solidFill>
                  <a:schemeClr val="accent1"/>
                </a:solidFill>
              </a:rPr>
              <a:t> Index &gt; 2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Blood Loss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Congenital Destruction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Membrane defects</a:t>
            </a:r>
          </a:p>
          <a:p>
            <a:pPr lvl="2"/>
            <a:r>
              <a:rPr lang="en-US" dirty="0" err="1">
                <a:solidFill>
                  <a:srgbClr val="FFFFFF"/>
                </a:solidFill>
              </a:rPr>
              <a:t>Hemoglobinopathies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Enzyme deficiencies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Acquired Destruction 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Autoimmune HA</a:t>
            </a:r>
          </a:p>
          <a:p>
            <a:pPr lvl="2"/>
            <a:r>
              <a:rPr lang="en-US" dirty="0" err="1">
                <a:solidFill>
                  <a:srgbClr val="FFFFFF"/>
                </a:solidFill>
              </a:rPr>
              <a:t>Microangiopathic</a:t>
            </a:r>
            <a:r>
              <a:rPr lang="en-US" dirty="0">
                <a:solidFill>
                  <a:srgbClr val="FFFFFF"/>
                </a:solidFill>
              </a:rPr>
              <a:t> HA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Infections (Malaria)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Paroxysmal Nocturnal </a:t>
            </a:r>
            <a:r>
              <a:rPr lang="en-US" dirty="0" err="1">
                <a:solidFill>
                  <a:srgbClr val="FFFFFF"/>
                </a:solidFill>
              </a:rPr>
              <a:t>Hemoglobinuria</a:t>
            </a:r>
            <a:endParaRPr lang="en-US" dirty="0">
              <a:solidFill>
                <a:srgbClr val="FFFFFF"/>
              </a:solidFill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Evaluating the Anemic Patient: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The Morphologic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3300" b="1" dirty="0">
                <a:solidFill>
                  <a:schemeClr val="accent1"/>
                </a:solidFill>
              </a:rPr>
              <a:t>     </a:t>
            </a:r>
            <a:r>
              <a:rPr lang="en-US" sz="3300" b="1" dirty="0" err="1">
                <a:solidFill>
                  <a:schemeClr val="accent1"/>
                </a:solidFill>
              </a:rPr>
              <a:t>Microcytic</a:t>
            </a:r>
            <a:r>
              <a:rPr lang="en-US" sz="3300" b="1" dirty="0">
                <a:solidFill>
                  <a:schemeClr val="accent1"/>
                </a:solidFill>
              </a:rPr>
              <a:t> Anemia : </a:t>
            </a:r>
          </a:p>
          <a:p>
            <a:pPr algn="ctr">
              <a:buNone/>
            </a:pPr>
            <a:r>
              <a:rPr lang="en-US" sz="3300" b="1" dirty="0">
                <a:solidFill>
                  <a:schemeClr val="accent1"/>
                </a:solidFill>
              </a:rPr>
              <a:t>      MCV &lt;80 </a:t>
            </a:r>
            <a:r>
              <a:rPr lang="en-US" sz="3300" b="1" dirty="0" err="1">
                <a:solidFill>
                  <a:schemeClr val="accent1"/>
                </a:solidFill>
              </a:rPr>
              <a:t>fL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Reduced iron availability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Iron deficiency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Anemia of chronic disease</a:t>
            </a:r>
          </a:p>
          <a:p>
            <a:r>
              <a:rPr lang="en-US" dirty="0">
                <a:solidFill>
                  <a:srgbClr val="FFFFFF"/>
                </a:solidFill>
              </a:rPr>
              <a:t>Reduced </a:t>
            </a:r>
            <a:r>
              <a:rPr lang="en-US" dirty="0" err="1">
                <a:solidFill>
                  <a:srgbClr val="FFFFFF"/>
                </a:solidFill>
              </a:rPr>
              <a:t>heme</a:t>
            </a:r>
            <a:r>
              <a:rPr lang="en-US" dirty="0">
                <a:solidFill>
                  <a:srgbClr val="FFFFFF"/>
                </a:solidFill>
              </a:rPr>
              <a:t> synthesis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Metal poisoning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Congenital or acquired </a:t>
            </a:r>
            <a:r>
              <a:rPr lang="en-US" dirty="0" err="1">
                <a:solidFill>
                  <a:srgbClr val="FFFFFF"/>
                </a:solidFill>
              </a:rPr>
              <a:t>sideroblastic</a:t>
            </a:r>
            <a:r>
              <a:rPr lang="en-US" dirty="0">
                <a:solidFill>
                  <a:srgbClr val="FFFFFF"/>
                </a:solidFill>
              </a:rPr>
              <a:t> anemia</a:t>
            </a:r>
          </a:p>
          <a:p>
            <a:r>
              <a:rPr lang="en-US" dirty="0">
                <a:solidFill>
                  <a:srgbClr val="FFFFFF"/>
                </a:solidFill>
              </a:rPr>
              <a:t>Reduced </a:t>
            </a:r>
            <a:r>
              <a:rPr lang="en-US" dirty="0" err="1">
                <a:solidFill>
                  <a:srgbClr val="FFFFFF"/>
                </a:solidFill>
              </a:rPr>
              <a:t>globin</a:t>
            </a:r>
            <a:r>
              <a:rPr lang="en-US" dirty="0">
                <a:solidFill>
                  <a:srgbClr val="FFFFFF"/>
                </a:solidFill>
              </a:rPr>
              <a:t> production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Thalassemias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Other </a:t>
            </a:r>
            <a:r>
              <a:rPr lang="en-US" dirty="0" err="1">
                <a:solidFill>
                  <a:srgbClr val="FFFFFF"/>
                </a:solidFill>
              </a:rPr>
              <a:t>hemoglobinopathies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 descr="severe iron deficien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4218705" cy="29551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</a:t>
            </a:r>
            <a:r>
              <a:rPr lang="en-US" dirty="0">
                <a:solidFill>
                  <a:srgbClr val="FFFFFF"/>
                </a:solidFill>
              </a:rPr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     ID and CC:</a:t>
            </a:r>
          </a:p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	22-year-old previously healthy white female with fatigue and dyspnea with exertion. She is on an OCP and has light, regular periods once a month. She has never been pregnant. In the ED, she has been given 2 units of </a:t>
            </a:r>
            <a:r>
              <a:rPr lang="en-US" sz="3300" dirty="0" err="1">
                <a:solidFill>
                  <a:srgbClr val="FFFFFF"/>
                </a:solidFill>
              </a:rPr>
              <a:t>pRBC</a:t>
            </a:r>
            <a:r>
              <a:rPr lang="en-US" sz="3300" dirty="0">
                <a:solidFill>
                  <a:srgbClr val="FFFFFF"/>
                </a:solidFill>
              </a:rPr>
              <a:t> and admitted to your service.</a:t>
            </a:r>
          </a:p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     </a:t>
            </a:r>
          </a:p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	Labs:</a:t>
            </a:r>
          </a:p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       WBC 5.0 g/dL</a:t>
            </a:r>
          </a:p>
          <a:p>
            <a:pPr>
              <a:buNone/>
            </a:pPr>
            <a:r>
              <a:rPr lang="en-US" sz="3300" dirty="0">
                <a:solidFill>
                  <a:srgbClr val="FFFFFF"/>
                </a:solidFill>
              </a:rPr>
              <a:t>	</a:t>
            </a:r>
            <a:r>
              <a:rPr lang="en-US" sz="3300" dirty="0">
                <a:solidFill>
                  <a:srgbClr val="FFFF00"/>
                </a:solidFill>
              </a:rPr>
              <a:t>Hgb/</a:t>
            </a:r>
            <a:r>
              <a:rPr lang="en-US" sz="3300" dirty="0" err="1">
                <a:solidFill>
                  <a:srgbClr val="FFFF00"/>
                </a:solidFill>
              </a:rPr>
              <a:t>Hct</a:t>
            </a:r>
            <a:r>
              <a:rPr lang="en-US" sz="3300" dirty="0">
                <a:solidFill>
                  <a:srgbClr val="FFFF00"/>
                </a:solidFill>
              </a:rPr>
              <a:t> 5.8 g/dL/ 18%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       Platelets 450K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MCV 70 </a:t>
            </a:r>
            <a:r>
              <a:rPr lang="en-US" sz="3300" dirty="0" err="1">
                <a:solidFill>
                  <a:srgbClr val="FFFF00"/>
                </a:solidFill>
              </a:rPr>
              <a:t>fL</a:t>
            </a:r>
            <a:r>
              <a:rPr lang="en-US" sz="3300" dirty="0">
                <a:solidFill>
                  <a:srgbClr val="FFFF00"/>
                </a:solidFill>
              </a:rPr>
              <a:t> (80-100)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	RDW 18 (11-16)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       Retic count 2%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       Ferritin 10</a:t>
            </a:r>
          </a:p>
          <a:p>
            <a:pPr>
              <a:buNone/>
            </a:pPr>
            <a:r>
              <a:rPr lang="en-US" sz="3300" dirty="0">
                <a:solidFill>
                  <a:srgbClr val="FFFF00"/>
                </a:solidFill>
              </a:rPr>
              <a:t>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057399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3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200" b="1" dirty="0">
                <a:solidFill>
                  <a:schemeClr val="accent1"/>
                </a:solidFill>
              </a:rPr>
              <a:t>Talk through your interpretation of the lab values given. What additional labs do you want to order?</a:t>
            </a:r>
          </a:p>
          <a:p>
            <a:pPr marL="0" indent="0">
              <a:buNone/>
            </a:pPr>
            <a:endParaRPr lang="en-US" sz="3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300" dirty="0" err="1">
                <a:solidFill>
                  <a:srgbClr val="FFFFFF"/>
                </a:solidFill>
              </a:rPr>
              <a:t>Hypoproliferative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FFFFFF"/>
                </a:solidFill>
              </a:rPr>
              <a:t>(absolute retic index 0.38)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FFFFFF"/>
                </a:solidFill>
              </a:rPr>
              <a:t>Microcytic 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FFFFFF"/>
                </a:solidFill>
              </a:rPr>
              <a:t>(MCV 70)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FFFFFF"/>
                </a:solidFill>
              </a:rPr>
              <a:t>Low ferritin 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FFFFFF"/>
                </a:solidFill>
              </a:rPr>
              <a:t>(&lt;30)</a:t>
            </a:r>
          </a:p>
          <a:p>
            <a:pPr marL="0" indent="0">
              <a:buNone/>
            </a:pPr>
            <a:endParaRPr lang="en-US" sz="3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rgbClr val="FFFF00"/>
                </a:solidFill>
              </a:rPr>
              <a:t>Iron deficiency anemia</a:t>
            </a:r>
          </a:p>
        </p:txBody>
      </p:sp>
      <p:pic>
        <p:nvPicPr>
          <p:cNvPr id="5" name="Picture 4" descr="pale young 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095" y="279892"/>
            <a:ext cx="1489805" cy="223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4483"/>
      </a:dk1>
      <a:lt1>
        <a:srgbClr val="284483"/>
      </a:lt1>
      <a:dk2>
        <a:srgbClr val="284483"/>
      </a:dk2>
      <a:lt2>
        <a:srgbClr val="284483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A3ABEF926094FABDAFF2DE724493A" ma:contentTypeVersion="13" ma:contentTypeDescription="Create a new document." ma:contentTypeScope="" ma:versionID="6019dbf11b6a85c588f6666bf3ed0913">
  <xsd:schema xmlns:xsd="http://www.w3.org/2001/XMLSchema" xmlns:xs="http://www.w3.org/2001/XMLSchema" xmlns:p="http://schemas.microsoft.com/office/2006/metadata/properties" xmlns:ns3="5521172b-ab0c-4ced-a364-9c8ae30d3650" xmlns:ns4="47ee4a6d-c376-417d-a989-6571e04d3982" targetNamespace="http://schemas.microsoft.com/office/2006/metadata/properties" ma:root="true" ma:fieldsID="52f9681e20e82d0659c84617d4242edf" ns3:_="" ns4:_="">
    <xsd:import namespace="5521172b-ab0c-4ced-a364-9c8ae30d3650"/>
    <xsd:import namespace="47ee4a6d-c376-417d-a989-6571e04d39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172b-ab0c-4ced-a364-9c8ae30d3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4a6d-c376-417d-a989-6571e04d3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B257E5-9712-4211-AE29-B9F6EB714A35}">
  <ds:schemaRefs>
    <ds:schemaRef ds:uri="http://schemas.microsoft.com/office/infopath/2007/PartnerControls"/>
    <ds:schemaRef ds:uri="5521172b-ab0c-4ced-a364-9c8ae30d3650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47ee4a6d-c376-417d-a989-6571e04d398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BCC026-E52B-453D-A9BA-43E332A6D1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1172b-ab0c-4ced-a364-9c8ae30d3650"/>
    <ds:schemaRef ds:uri="47ee4a6d-c376-417d-a989-6571e04d3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0C0EA8-FCE1-4783-ACD6-9487D361D1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2068</Words>
  <Application>Microsoft Macintosh PowerPoint</Application>
  <PresentationFormat>On-screen Show (4:3)</PresentationFormat>
  <Paragraphs>443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system-ui</vt:lpstr>
      <vt:lpstr>Times New Roman</vt:lpstr>
      <vt:lpstr>Office Theme</vt:lpstr>
      <vt:lpstr>Evaluation of the Anemic Patient: Making the Correct Diagnosis Brenda Shinar, MD   </vt:lpstr>
      <vt:lpstr>          Objectives:</vt:lpstr>
      <vt:lpstr>Red Blood Cell Factory:       What is Required?</vt:lpstr>
      <vt:lpstr>PowerPoint Presentation</vt:lpstr>
      <vt:lpstr>PowerPoint Presentation</vt:lpstr>
      <vt:lpstr>Kinetic Model: How is the bone marrow responding to the anemia?  Pt Hct: 30%  Normal Hct 45% </vt:lpstr>
      <vt:lpstr>Evaluating the Anemic Patient:  Kinetic Model:  How the bone marrow is responding to the anemia</vt:lpstr>
      <vt:lpstr>Evaluating the Anemic Patient:  The Morphologic Model</vt:lpstr>
      <vt:lpstr>  Case 1</vt:lpstr>
      <vt:lpstr>PowerPoint Presentation</vt:lpstr>
      <vt:lpstr>What are the positive predictors of  GI lesions in iron deficient  premenopausal women?</vt:lpstr>
      <vt:lpstr>PowerPoint Presentation</vt:lpstr>
      <vt:lpstr>Other Tests to help distinguish IDA from ACD…</vt:lpstr>
      <vt:lpstr>Distinguishing between ACD and IDA  in NON-dialysis patients</vt:lpstr>
      <vt:lpstr>PowerPoint Presentation</vt:lpstr>
      <vt:lpstr>PowerPoint Presentation</vt:lpstr>
      <vt:lpstr>Thalassemias</vt:lpstr>
      <vt:lpstr>PowerPoint Presentation</vt:lpstr>
      <vt:lpstr>Evaluating the Anemic Patient:  The Morphologic Model</vt:lpstr>
      <vt:lpstr>Case 3</vt:lpstr>
      <vt:lpstr>Diagnosis of Multiple Myeloma</vt:lpstr>
      <vt:lpstr> Case 4</vt:lpstr>
      <vt:lpstr>Multifactorial Causes of Anemia Resulting in Normocytic MCV with Elevated RDW</vt:lpstr>
      <vt:lpstr>Evaluating the Anemic Patient: The Morphologic Model</vt:lpstr>
      <vt:lpstr> </vt:lpstr>
      <vt:lpstr>Hemolytic Anemia</vt:lpstr>
      <vt:lpstr>Case 6</vt:lpstr>
      <vt:lpstr>PowerPoint Presentation</vt:lpstr>
      <vt:lpstr>Case 7</vt:lpstr>
      <vt:lpstr>Case 7</vt:lpstr>
      <vt:lpstr>Case 8</vt:lpstr>
      <vt:lpstr>Case 9</vt:lpstr>
      <vt:lpstr>PowerPoint Presentation</vt:lpstr>
    </vt:vector>
  </TitlesOfParts>
  <Company>Banner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 Anemic Patient</dc:title>
  <dc:creator>Shinar, Brenda</dc:creator>
  <cp:lastModifiedBy>Ron Shinar</cp:lastModifiedBy>
  <cp:revision>93</cp:revision>
  <dcterms:created xsi:type="dcterms:W3CDTF">2012-07-11T18:38:42Z</dcterms:created>
  <dcterms:modified xsi:type="dcterms:W3CDTF">2025-09-09T03:51:46Z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0x0101004A3A3ABEF926094FABDAFF2DE724493A</vt:lpwstr>
  </property>
</Properties>
</file>