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348" r:id="rId2"/>
    <p:sldId id="329" r:id="rId3"/>
    <p:sldId id="257" r:id="rId4"/>
    <p:sldId id="335" r:id="rId5"/>
    <p:sldId id="341" r:id="rId6"/>
    <p:sldId id="336" r:id="rId7"/>
    <p:sldId id="260" r:id="rId8"/>
    <p:sldId id="337" r:id="rId9"/>
    <p:sldId id="261" r:id="rId10"/>
    <p:sldId id="338" r:id="rId11"/>
    <p:sldId id="259" r:id="rId12"/>
    <p:sldId id="339" r:id="rId13"/>
    <p:sldId id="262" r:id="rId14"/>
    <p:sldId id="340" r:id="rId15"/>
    <p:sldId id="263" r:id="rId16"/>
    <p:sldId id="264" r:id="rId17"/>
    <p:sldId id="266" r:id="rId18"/>
    <p:sldId id="301" r:id="rId19"/>
    <p:sldId id="269" r:id="rId20"/>
    <p:sldId id="300" r:id="rId21"/>
    <p:sldId id="270" r:id="rId22"/>
    <p:sldId id="299" r:id="rId23"/>
    <p:sldId id="271" r:id="rId24"/>
    <p:sldId id="330" r:id="rId25"/>
    <p:sldId id="272" r:id="rId26"/>
    <p:sldId id="333" r:id="rId27"/>
    <p:sldId id="334" r:id="rId28"/>
    <p:sldId id="304" r:id="rId29"/>
    <p:sldId id="275" r:id="rId30"/>
    <p:sldId id="305" r:id="rId31"/>
    <p:sldId id="276" r:id="rId32"/>
    <p:sldId id="306" r:id="rId33"/>
    <p:sldId id="277" r:id="rId34"/>
    <p:sldId id="307" r:id="rId35"/>
    <p:sldId id="278" r:id="rId36"/>
    <p:sldId id="308" r:id="rId37"/>
    <p:sldId id="279" r:id="rId38"/>
    <p:sldId id="309" r:id="rId39"/>
    <p:sldId id="280" r:id="rId40"/>
    <p:sldId id="310" r:id="rId41"/>
    <p:sldId id="281" r:id="rId42"/>
    <p:sldId id="311" r:id="rId43"/>
    <p:sldId id="282" r:id="rId44"/>
    <p:sldId id="312" r:id="rId45"/>
    <p:sldId id="283" r:id="rId46"/>
    <p:sldId id="313" r:id="rId47"/>
    <p:sldId id="284" r:id="rId48"/>
    <p:sldId id="314" r:id="rId49"/>
    <p:sldId id="285" r:id="rId50"/>
    <p:sldId id="315" r:id="rId51"/>
    <p:sldId id="286" r:id="rId52"/>
    <p:sldId id="316" r:id="rId53"/>
    <p:sldId id="287" r:id="rId54"/>
    <p:sldId id="317" r:id="rId55"/>
    <p:sldId id="288" r:id="rId56"/>
    <p:sldId id="318" r:id="rId57"/>
    <p:sldId id="289" r:id="rId58"/>
    <p:sldId id="319" r:id="rId59"/>
    <p:sldId id="290" r:id="rId60"/>
    <p:sldId id="320" r:id="rId61"/>
    <p:sldId id="291" r:id="rId62"/>
    <p:sldId id="321" r:id="rId63"/>
    <p:sldId id="292" r:id="rId64"/>
    <p:sldId id="322" r:id="rId65"/>
    <p:sldId id="293" r:id="rId66"/>
    <p:sldId id="323" r:id="rId67"/>
    <p:sldId id="294" r:id="rId68"/>
    <p:sldId id="324" r:id="rId69"/>
    <p:sldId id="295" r:id="rId70"/>
    <p:sldId id="325" r:id="rId71"/>
    <p:sldId id="296" r:id="rId72"/>
    <p:sldId id="326" r:id="rId73"/>
    <p:sldId id="297" r:id="rId74"/>
    <p:sldId id="327" r:id="rId75"/>
    <p:sldId id="298" r:id="rId76"/>
    <p:sldId id="328" r:id="rId77"/>
    <p:sldId id="350" r:id="rId78"/>
    <p:sldId id="351" r:id="rId7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026369-F0AB-419C-BE64-4B8963331EC9}">
          <p14:sldIdLst/>
        </p14:section>
        <p14:section name="intro- game" id="{A2BAACEC-B8F4-4601-BEE7-6851E4C826CB}">
          <p14:sldIdLst>
            <p14:sldId id="348"/>
            <p14:sldId id="329"/>
            <p14:sldId id="257"/>
          </p14:sldIdLst>
        </p14:section>
        <p14:section name="animated categories" id="{3E121F93-9ECA-4963-B9BE-F9C8DBCD25E7}">
          <p14:sldIdLst>
            <p14:sldId id="335"/>
            <p14:sldId id="341"/>
            <p14:sldId id="336"/>
            <p14:sldId id="260"/>
            <p14:sldId id="337"/>
            <p14:sldId id="261"/>
            <p14:sldId id="338"/>
            <p14:sldId id="259"/>
            <p14:sldId id="339"/>
            <p14:sldId id="262"/>
            <p14:sldId id="340"/>
            <p14:sldId id="263"/>
          </p14:sldIdLst>
        </p14:section>
        <p14:section name="Main game board" id="{DF35C45D-AF45-465B-8288-2F318196684C}">
          <p14:sldIdLst>
            <p14:sldId id="264"/>
          </p14:sldIdLst>
        </p14:section>
        <p14:section name="category1 - question1" id="{1CFB97D7-FCE1-45AB-8918-7089B48E0E55}">
          <p14:sldIdLst>
            <p14:sldId id="266"/>
            <p14:sldId id="301"/>
          </p14:sldIdLst>
        </p14:section>
        <p14:section name="category1 - question2" id="{FB14FD9A-3EFD-48EB-B62B-0CA9267DADA3}">
          <p14:sldIdLst>
            <p14:sldId id="269"/>
            <p14:sldId id="300"/>
          </p14:sldIdLst>
        </p14:section>
        <p14:section name="category1 - question3" id="{A63D3BDA-DCA6-49F4-8631-899DF54694AE}">
          <p14:sldIdLst>
            <p14:sldId id="270"/>
            <p14:sldId id="299"/>
          </p14:sldIdLst>
        </p14:section>
        <p14:section name="category1 - question4" id="{07745928-A0CB-49A1-A031-5EE50C7D56AE}">
          <p14:sldIdLst>
            <p14:sldId id="271"/>
            <p14:sldId id="330"/>
          </p14:sldIdLst>
        </p14:section>
        <p14:section name="category1 - question5" id="{AF27FE90-584C-460E-8A43-74C854512F79}">
          <p14:sldIdLst>
            <p14:sldId id="272"/>
            <p14:sldId id="333"/>
          </p14:sldIdLst>
        </p14:section>
        <p14:section name="category2 - question1" id="{652E9916-A6DA-4CE3-9E4C-ED98237187F4}">
          <p14:sldIdLst>
            <p14:sldId id="334"/>
            <p14:sldId id="304"/>
          </p14:sldIdLst>
        </p14:section>
        <p14:section name="category2 - question2" id="{4309E8FB-24AD-4097-B13A-35389B3DDCC3}">
          <p14:sldIdLst>
            <p14:sldId id="275"/>
            <p14:sldId id="305"/>
          </p14:sldIdLst>
        </p14:section>
        <p14:section name="category2 - question3" id="{5882563A-746A-446C-86F7-5BD154E4CFCF}">
          <p14:sldIdLst>
            <p14:sldId id="276"/>
            <p14:sldId id="306"/>
          </p14:sldIdLst>
        </p14:section>
        <p14:section name="category2 - question4" id="{215D1203-31B7-4B65-BB7F-D23080707350}">
          <p14:sldIdLst>
            <p14:sldId id="277"/>
            <p14:sldId id="307"/>
          </p14:sldIdLst>
        </p14:section>
        <p14:section name="category2 - question5" id="{6C1283C4-83E0-47D8-8F59-4E7144358728}">
          <p14:sldIdLst>
            <p14:sldId id="278"/>
            <p14:sldId id="308"/>
          </p14:sldIdLst>
        </p14:section>
        <p14:section name="category3 - question1" id="{904326CC-86B5-4EA7-91A2-E76BC0AFF840}">
          <p14:sldIdLst>
            <p14:sldId id="279"/>
            <p14:sldId id="309"/>
          </p14:sldIdLst>
        </p14:section>
        <p14:section name="category3 - question2" id="{7A3309B9-00E0-444F-A5CB-1EE938D59848}">
          <p14:sldIdLst>
            <p14:sldId id="280"/>
            <p14:sldId id="310"/>
          </p14:sldIdLst>
        </p14:section>
        <p14:section name="category3 - question3" id="{264DADE3-4010-44A3-8B57-C904C2ABEFAA}">
          <p14:sldIdLst>
            <p14:sldId id="281"/>
            <p14:sldId id="311"/>
          </p14:sldIdLst>
        </p14:section>
        <p14:section name="category3 - question4" id="{C58C9BCD-2BFB-4B4F-8217-29BA72D78E53}">
          <p14:sldIdLst>
            <p14:sldId id="282"/>
            <p14:sldId id="312"/>
          </p14:sldIdLst>
        </p14:section>
        <p14:section name="category3 - question5" id="{792C387C-A378-4BC4-A135-B681DE39E01C}">
          <p14:sldIdLst>
            <p14:sldId id="283"/>
            <p14:sldId id="313"/>
          </p14:sldIdLst>
        </p14:section>
        <p14:section name="category4 - question1" id="{555F1EA8-FB9A-4F39-B8F7-7F35D99A1BD6}">
          <p14:sldIdLst>
            <p14:sldId id="284"/>
            <p14:sldId id="314"/>
          </p14:sldIdLst>
        </p14:section>
        <p14:section name="category4 - question2" id="{460653C8-95F5-48BB-B6FF-0B6AEE14D621}">
          <p14:sldIdLst>
            <p14:sldId id="285"/>
            <p14:sldId id="315"/>
          </p14:sldIdLst>
        </p14:section>
        <p14:section name="category4 - question3" id="{5E1C5C0D-11D4-4AC7-953E-8D7C74120EA0}">
          <p14:sldIdLst>
            <p14:sldId id="286"/>
            <p14:sldId id="316"/>
          </p14:sldIdLst>
        </p14:section>
        <p14:section name="category4 - question4" id="{5B136B7D-5DF4-4845-AA83-2BE07ACEBB1C}">
          <p14:sldIdLst>
            <p14:sldId id="287"/>
            <p14:sldId id="317"/>
          </p14:sldIdLst>
        </p14:section>
        <p14:section name="category4 - question5" id="{FBB59DB6-6240-4A5E-8845-141AA88507EA}">
          <p14:sldIdLst>
            <p14:sldId id="288"/>
            <p14:sldId id="318"/>
          </p14:sldIdLst>
        </p14:section>
        <p14:section name="category5 - question1" id="{21A375DB-3517-46A5-B70F-9CCB406EF60A}">
          <p14:sldIdLst>
            <p14:sldId id="289"/>
            <p14:sldId id="319"/>
          </p14:sldIdLst>
        </p14:section>
        <p14:section name="category5 - question2" id="{3B42E6F7-EC90-40C7-94D1-F09621C7A738}">
          <p14:sldIdLst>
            <p14:sldId id="290"/>
            <p14:sldId id="320"/>
          </p14:sldIdLst>
        </p14:section>
        <p14:section name="category5 - question3" id="{CEF03F08-E6EC-4ADF-9D04-0A06FFD506DC}">
          <p14:sldIdLst>
            <p14:sldId id="291"/>
            <p14:sldId id="321"/>
          </p14:sldIdLst>
        </p14:section>
        <p14:section name="category5 - question4" id="{1896F2F4-4532-49F2-997B-7AE4B5B31F1F}">
          <p14:sldIdLst>
            <p14:sldId id="292"/>
            <p14:sldId id="322"/>
          </p14:sldIdLst>
        </p14:section>
        <p14:section name="category5 - question5" id="{0961A355-B609-48C3-B86E-DB123A18CE82}">
          <p14:sldIdLst>
            <p14:sldId id="293"/>
            <p14:sldId id="323"/>
          </p14:sldIdLst>
        </p14:section>
        <p14:section name="category6 - question1" id="{F189DF21-8444-496C-A8ED-49ACA6358096}">
          <p14:sldIdLst>
            <p14:sldId id="294"/>
            <p14:sldId id="324"/>
          </p14:sldIdLst>
        </p14:section>
        <p14:section name="category6 - question2" id="{29EE58B2-C969-4650-AF19-6677F279585C}">
          <p14:sldIdLst>
            <p14:sldId id="295"/>
            <p14:sldId id="325"/>
          </p14:sldIdLst>
        </p14:section>
        <p14:section name="category6 - question3" id="{88FB954B-4347-4B58-85EB-1C7842BF419F}">
          <p14:sldIdLst>
            <p14:sldId id="296"/>
            <p14:sldId id="326"/>
          </p14:sldIdLst>
        </p14:section>
        <p14:section name="category6 - question4" id="{8DB43AEF-0D10-4F4B-A2F0-9E3BC1A973BB}">
          <p14:sldIdLst>
            <p14:sldId id="297"/>
            <p14:sldId id="327"/>
          </p14:sldIdLst>
        </p14:section>
        <p14:section name="category6 - question5" id="{BC1A54D4-A641-4E8C-B5EF-5CC1FC12E03F}">
          <p14:sldIdLst>
            <p14:sldId id="298"/>
            <p14:sldId id="328"/>
            <p14:sldId id="350"/>
            <p14:sldId id="351"/>
          </p14:sldIdLst>
        </p14:section>
        <p14:section name="SlideLizard" id="{2972ECF2-5DE3-49D8-9BD1-AE041A7B2F3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57F"/>
    <a:srgbClr val="7D3C9D"/>
    <a:srgbClr val="E6E6E6"/>
    <a:srgbClr val="003192"/>
    <a:srgbClr val="BF454A"/>
    <a:srgbClr val="55339E"/>
    <a:srgbClr val="011145"/>
    <a:srgbClr val="81ABFF"/>
    <a:srgbClr val="FFC000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926" autoAdjust="0"/>
    <p:restoredTop sz="74153" autoAdjust="0"/>
  </p:normalViewPr>
  <p:slideViewPr>
    <p:cSldViewPr snapToGrid="0">
      <p:cViewPr varScale="1">
        <p:scale>
          <a:sx n="63" d="100"/>
          <a:sy n="63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6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8CF39F-20F4-4657-9796-2340E5BC98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BA1E6-2B32-4D7C-AB07-2E905C83C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421-409F-46B5-A51B-81D90C8ABC0F}" type="datetimeFigureOut">
              <a:rPr lang="de-AT" smtClean="0"/>
              <a:t>31.03.2026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8D44EF-829B-41BC-AB02-83F739BA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AF0BF0-974C-4A2E-9A14-00ED07E08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1C86-B713-4352-908A-B81AA01372A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03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396C6-785A-7D40-9E6B-E36B7DB3BB9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25471-1B20-7F4F-A2D9-7E3F34452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7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evidence.com/rare-disease/scleroderma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 mg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methylpred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≈ 5 mg prednisone → 1,000 mg ≈ 1,250 mg prednisone)</a:t>
            </a:r>
          </a:p>
          <a:p>
            <a:endParaRPr lang="en-US" dirty="0"/>
          </a:p>
          <a:p>
            <a:r>
              <a:rPr lang="en-US" dirty="0"/>
              <a:t>Methylprednisolone can have less bloating </a:t>
            </a:r>
          </a:p>
          <a:p>
            <a:r>
              <a:rPr lang="en-US" dirty="0" err="1"/>
              <a:t>Methylprenisonolone</a:t>
            </a:r>
            <a:r>
              <a:rPr lang="en-US" dirty="0"/>
              <a:t> </a:t>
            </a:r>
            <a:r>
              <a:rPr lang="en-US" dirty="0" err="1"/>
              <a:t>mineralcorticoid</a:t>
            </a:r>
            <a:r>
              <a:rPr lang="en-US" dirty="0"/>
              <a:t> effects are minimal -&gt; less fluid retention and edema </a:t>
            </a:r>
          </a:p>
          <a:p>
            <a:r>
              <a:rPr lang="en-US" dirty="0"/>
              <a:t>Preferred in HF and kidney disease d/t lower salt/fluid retention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55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Methotrexate causes dose-dependent hepatotoxicity.</a:t>
            </a:r>
          </a:p>
          <a:p>
            <a:r>
              <a:rPr lang="en-US" dirty="0"/>
              <a:t>Persistent AST/ALT elevation requires dose reduction or hold.</a:t>
            </a:r>
          </a:p>
          <a:p>
            <a:r>
              <a:rPr lang="en-US" dirty="0"/>
              <a:t>Risk amplified by obesity, alcohol, diabetes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Methotrexate can cause severe and potentially irreversible hepatotoxicity, including fibrosis, cirrhosis, and fatal liver failure.</a:t>
            </a:r>
            <a:endParaRPr lang="en-US" dirty="0"/>
          </a:p>
          <a:p>
            <a:endParaRPr lang="en-US" dirty="0"/>
          </a:p>
          <a:p>
            <a:r>
              <a:rPr lang="en-US" dirty="0"/>
              <a:t>ACR </a:t>
            </a:r>
            <a:r>
              <a:rPr lang="en-US" dirty="0" err="1"/>
              <a:t>guideliens</a:t>
            </a:r>
            <a:r>
              <a:rPr lang="en-US" dirty="0"/>
              <a:t>: hold MTX if ALT/AST persistently &gt;2-3x ULN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7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half-life due to enterohepatic recirculation.</a:t>
            </a:r>
          </a:p>
          <a:p>
            <a:endParaRPr lang="en-US" dirty="0"/>
          </a:p>
          <a:p>
            <a:r>
              <a:rPr lang="en-US" dirty="0"/>
              <a:t>Teratogenic.</a:t>
            </a:r>
          </a:p>
          <a:p>
            <a:endParaRPr lang="en-US" dirty="0"/>
          </a:p>
          <a:p>
            <a:r>
              <a:rPr lang="en-US" dirty="0"/>
              <a:t>Cholestyramine accelerates drug elimination;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elimination protocol involves administering cholestyramine 8 grams orally three times daily for 11 days, followed by verification that plasma teriflunomide levels are below 0.02 mg/L on two separate tests at least 14 days apart.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Inhibits inosine monophosphate dehydrogenase.</a:t>
            </a:r>
          </a:p>
          <a:p>
            <a:r>
              <a:rPr lang="en-US" dirty="0"/>
              <a:t>Blocks de novo guanine synthesis in lymphocytes.</a:t>
            </a:r>
          </a:p>
          <a:p>
            <a:r>
              <a:rPr lang="en-US" dirty="0"/>
              <a:t>More selective for T/B cells than MTX.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Mycophenolate mofetil is indeed a first-line therapy for lupus nephritis (3,4,5)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Efficacy: comparable to cyclophosphamide in inducing remission 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Safety: favorable profile compared to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cyclo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52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9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Metabolized into </a:t>
            </a:r>
            <a:r>
              <a:rPr lang="en-US" dirty="0" err="1"/>
              <a:t>sulfapyridine</a:t>
            </a:r>
            <a:r>
              <a:rPr lang="en-US" dirty="0"/>
              <a:t> + 5-ASA.</a:t>
            </a:r>
          </a:p>
          <a:p>
            <a:r>
              <a:rPr lang="en-US" dirty="0"/>
              <a:t>Causes reversible oligospermia.</a:t>
            </a:r>
          </a:p>
          <a:p>
            <a:r>
              <a:rPr lang="en-US" dirty="0"/>
              <a:t>Safe in pregnancy, can inhibits folate absorption -&gt; supplement w/ 2mg folic acid daily before and during pregnancy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70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Hydroxychloroquine accumulates in retina.</a:t>
            </a:r>
          </a:p>
          <a:p>
            <a:r>
              <a:rPr lang="en-US" dirty="0"/>
              <a:t>Risk increases after 5 years or &gt;5 mg/kg/day, renal impairment, tamoxifen use, macular dx </a:t>
            </a:r>
          </a:p>
          <a:p>
            <a:r>
              <a:rPr lang="en-US" dirty="0"/>
              <a:t>Screening detects early parafoveal thinning.</a:t>
            </a:r>
          </a:p>
          <a:p>
            <a:r>
              <a:rPr lang="en-US" dirty="0"/>
              <a:t>Primary testing: SD-OCTT detects subclinical parafoveal thinning before vision loss </a:t>
            </a:r>
          </a:p>
          <a:p>
            <a:endParaRPr lang="en-US" dirty="0"/>
          </a:p>
          <a:p>
            <a:r>
              <a:rPr lang="en-US" dirty="0"/>
              <a:t>Automated visual testing can be addition </a:t>
            </a:r>
          </a:p>
          <a:p>
            <a:endParaRPr lang="en-US" dirty="0"/>
          </a:p>
          <a:p>
            <a:r>
              <a:rPr lang="en-US" dirty="0"/>
              <a:t>Toxicity is irreversible, so early detection critical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4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Anti-CD20 monoclonal antibody.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Depletes mature B cells.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 cells spared (no CD20) → Ig levels initially preserved.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 – Hypogammaglobulinemia can develop with repeated dosing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04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Tociluzumab</a:t>
            </a:r>
            <a:r>
              <a:rPr lang="en-US" dirty="0"/>
              <a:t> in GCA – GIACTA trial </a:t>
            </a:r>
          </a:p>
          <a:p>
            <a:r>
              <a:rPr lang="en-US" dirty="0"/>
              <a:t>Trial design: randomized pts to tocilizumab vs prednisone taper </a:t>
            </a:r>
          </a:p>
          <a:p>
            <a:r>
              <a:rPr lang="en-US" dirty="0"/>
              <a:t>Key findings: </a:t>
            </a:r>
          </a:p>
          <a:p>
            <a:r>
              <a:rPr lang="en-US" dirty="0"/>
              <a:t>&gt;50% sustained remission 52 weeks w/ tocilizumab </a:t>
            </a:r>
          </a:p>
          <a:p>
            <a:r>
              <a:rPr lang="en-US" dirty="0"/>
              <a:t>-Many pts were able to discontinue prednisone at week 26 </a:t>
            </a:r>
          </a:p>
          <a:p>
            <a:endParaRPr lang="en-US" dirty="0"/>
          </a:p>
          <a:p>
            <a:r>
              <a:rPr lang="en-US" dirty="0" err="1"/>
              <a:t>Tociluzumab</a:t>
            </a:r>
            <a:r>
              <a:rPr lang="en-US" dirty="0"/>
              <a:t> effective inducing and maintaining remission in GCA allows </a:t>
            </a:r>
            <a:r>
              <a:rPr lang="en-US" dirty="0" err="1"/>
              <a:t>glucco</a:t>
            </a:r>
            <a:r>
              <a:rPr lang="en-US" dirty="0"/>
              <a:t> sparing effects </a:t>
            </a:r>
          </a:p>
          <a:p>
            <a:endParaRPr lang="en-US" dirty="0"/>
          </a:p>
          <a:p>
            <a:r>
              <a:rPr lang="en-US" dirty="0"/>
              <a:t>IL-6 receptor inhibitor.</a:t>
            </a:r>
          </a:p>
          <a:p>
            <a:r>
              <a:rPr lang="en-US" dirty="0"/>
              <a:t>Effective steroid-sparing agent in GCA.</a:t>
            </a:r>
          </a:p>
          <a:p>
            <a:r>
              <a:rPr lang="en-US" dirty="0"/>
              <a:t>Based on randomized trial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19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36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Rituximab effective for induction/maintenance.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TNF inhibitors not proven effective in AAV (WGET trial)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Preferable overlap choice.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RAVE trial demonstrated non-inferiority of rituximab plus glucocorticoids compared to cyclophosphamide plus glucocorticoids for remission induction, with 64% of rituximab-treated patients achieving remission without glucocorticoids versus 53% in the cyclophosphamide group.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MainRITSAN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similar induction and maintenance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63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TNF receptor fusion protein.</a:t>
            </a:r>
          </a:p>
          <a:p>
            <a:r>
              <a:rPr lang="en-US" dirty="0"/>
              <a:t>Ineffective in IBD.</a:t>
            </a:r>
          </a:p>
          <a:p>
            <a:r>
              <a:rPr lang="en-US" dirty="0"/>
              <a:t>Unlike monoclonal anti-TNF antibodies.</a:t>
            </a:r>
          </a:p>
          <a:p>
            <a:endParaRPr lang="en-US" dirty="0"/>
          </a:p>
          <a:p>
            <a:r>
              <a:rPr lang="en-US" dirty="0"/>
              <a:t>Etanercept is not effective for IBD and may even worsen it, hence </a:t>
            </a:r>
            <a:r>
              <a:rPr lang="en-US" dirty="0" err="1"/>
              <a:t>guideliens</a:t>
            </a:r>
            <a:r>
              <a:rPr lang="en-US" dirty="0"/>
              <a:t> recommend against etanercept and prefer using </a:t>
            </a:r>
            <a:r>
              <a:rPr lang="en-US" dirty="0" err="1"/>
              <a:t>monocolonal</a:t>
            </a:r>
            <a:r>
              <a:rPr lang="en-US" dirty="0"/>
              <a:t> TNF antibodies, The failure is in the IBD component, not the </a:t>
            </a:r>
            <a:r>
              <a:rPr lang="en-US" dirty="0" err="1"/>
              <a:t>SpA</a:t>
            </a:r>
            <a:r>
              <a:rPr lang="en-US" dirty="0"/>
              <a:t> component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95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CTLA-4–Ig fusion protein.</a:t>
            </a:r>
          </a:p>
          <a:p>
            <a:r>
              <a:rPr lang="en-US" dirty="0"/>
              <a:t>Blocks CD80/86 </a:t>
            </a:r>
            <a:r>
              <a:rPr lang="en-US" dirty="0" err="1"/>
              <a:t>costimulation</a:t>
            </a:r>
            <a:r>
              <a:rPr lang="en-US" dirty="0"/>
              <a:t>.</a:t>
            </a:r>
          </a:p>
          <a:p>
            <a:r>
              <a:rPr lang="en-US" dirty="0"/>
              <a:t>Observational data suggest safer in RA-ILD.: stabilization of lung </a:t>
            </a:r>
            <a:r>
              <a:rPr lang="en-US" dirty="0" err="1"/>
              <a:t>fxn</a:t>
            </a:r>
            <a:r>
              <a:rPr lang="en-US" dirty="0"/>
              <a:t> in 75-90% of RA-ILD pts </a:t>
            </a:r>
          </a:p>
          <a:p>
            <a:r>
              <a:rPr lang="en-US" dirty="0"/>
              <a:t>Effect: </a:t>
            </a:r>
            <a:r>
              <a:rPr lang="en-US" dirty="0" err="1"/>
              <a:t>a/w</a:t>
            </a:r>
            <a:r>
              <a:rPr lang="en-US" dirty="0"/>
              <a:t> lower rates of ILD progression/worsening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39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FDA-approved JAK inhibitor for RA.</a:t>
            </a:r>
          </a:p>
          <a:p>
            <a:r>
              <a:rPr lang="en-US" dirty="0"/>
              <a:t>Inhibits JAK1/3.</a:t>
            </a:r>
          </a:p>
          <a:p>
            <a:r>
              <a:rPr lang="en-US" dirty="0"/>
              <a:t>Class: oral targeted synthetic DMARD </a:t>
            </a:r>
          </a:p>
          <a:p>
            <a:r>
              <a:rPr lang="en-US" dirty="0"/>
              <a:t>Safet: black box warning for CV risk and malignancy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19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 inhibition reduces antiviral interferon signaling.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Increased VZV reactivation risk: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increased risk of herpes zoster represents a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effect across all JAK inhibitors</a:t>
            </a:r>
            <a:endParaRPr lang="en-US" dirty="0"/>
          </a:p>
          <a:p>
            <a:r>
              <a:rPr lang="en-US" dirty="0"/>
              <a:t>Vaccination recommended prior to ALL pts</a:t>
            </a:r>
          </a:p>
          <a:p>
            <a:r>
              <a:rPr lang="en-US" dirty="0"/>
              <a:t>RF: elderly pts and those concomitantly on steroids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6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JAK1 selective inhibitor.</a:t>
            </a:r>
          </a:p>
          <a:p>
            <a:r>
              <a:rPr lang="en-US" dirty="0"/>
              <a:t>Proven efficacy in ankylosing spondylitis.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Upadacitinib is FDA-approved for active ankylosing spondylitis and active non-radiographic axial spondyloarthritis in adults with inadequate response or intolerance to TNF blocker therapy.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Evidence: proven efficacy in AS (SELECT-AXIS 2 trial)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3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 inhibitors associated with VTE risk.</a:t>
            </a:r>
          </a:p>
          <a:p>
            <a:r>
              <a:rPr lang="en-US" dirty="0"/>
              <a:t>Particularly concerning in antiphospholipid-positive patients.</a:t>
            </a:r>
          </a:p>
          <a:p>
            <a:endParaRPr lang="en-US" dirty="0"/>
          </a:p>
          <a:p>
            <a:r>
              <a:rPr lang="en-US" dirty="0"/>
              <a:t>High risk population </a:t>
            </a:r>
          </a:p>
          <a:p>
            <a:endParaRPr lang="en-US" dirty="0"/>
          </a:p>
          <a:p>
            <a:r>
              <a:rPr lang="en-US" dirty="0"/>
              <a:t>Age &gt;50 yrs, CV dx, current or former smoker, </a:t>
            </a:r>
            <a:r>
              <a:rPr lang="en-US" dirty="0" err="1"/>
              <a:t>hx</a:t>
            </a:r>
            <a:r>
              <a:rPr lang="en-US" dirty="0"/>
              <a:t> of prior VTE, malignancy, APLAS pts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37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2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 Surveillance trial showed increased CV events vs TNF inhibitors in high-risk RA patients.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stratification critical.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Tofacitinib – CV risk (ORAL surveillance trial)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7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favorable CV safety profile among nonselective NSAIDs.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 associated with MI risk compared to diclofenac.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Previously preferred in pts w/ CV risk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PRECISIOON trial: moderate-dose celecoxib is non-inferior to naproxen for CV safety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used when NSAID therapy is needed in pts w/ CV risk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93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NSAIDs reduce pain and stiffness only.</a:t>
            </a:r>
          </a:p>
          <a:p>
            <a:r>
              <a:rPr lang="en-US" dirty="0"/>
              <a:t>No effect on joint destruction, radiologic progression, structural damage </a:t>
            </a:r>
          </a:p>
          <a:p>
            <a:r>
              <a:rPr lang="en-US" dirty="0"/>
              <a:t>DMARDs required for disease modification and prevention of structural damage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1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Glucocorticoids have mineralocorticoid activity (especially at high doses).</a:t>
            </a:r>
          </a:p>
          <a:p>
            <a:r>
              <a:rPr lang="en-US" dirty="0"/>
              <a:t>Increase renal potassium wasting via distal nephron sodium retention.</a:t>
            </a:r>
          </a:p>
          <a:p>
            <a:r>
              <a:rPr lang="en-US" dirty="0"/>
              <a:t>Rapid shifts can trigger weakness or arrhythmias.</a:t>
            </a:r>
          </a:p>
          <a:p>
            <a:r>
              <a:rPr lang="en-US" dirty="0"/>
              <a:t>Mineralocorticoid effects are more pronounced at high doses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93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Selective COX-2 inhibition → less gastric mucosal injury.</a:t>
            </a:r>
          </a:p>
          <a:p>
            <a:r>
              <a:rPr lang="en-US" dirty="0"/>
              <a:t>Still carries CV risk.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COX-2 selective inhibitors such as celecoxib reduce gastroduodenal ulcer risk by approximately 50-70% compared to nonselective NSAIDs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-recommended dosing is 200 mg once daily or 100 mg twice daily for osteoarthritis,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risk – prior PUD, elderly &gt;65, people who take steroids and antiplatelet and anticoagulants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 gastroduodenal ulcer risk by 50-70% vs nonselective NSAIDs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1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NSAIDs reduce renal perfusion via prostaglandin inhibition -&gt; reduces compensatory vasodilation </a:t>
            </a:r>
          </a:p>
          <a:p>
            <a:r>
              <a:rPr lang="en-US" dirty="0"/>
              <a:t>Can reduce renal perfusion and worsen active nephritis</a:t>
            </a:r>
          </a:p>
          <a:p>
            <a:r>
              <a:rPr lang="en-US" dirty="0"/>
              <a:t>Use in caution w/ compromised kidney </a:t>
            </a:r>
            <a:r>
              <a:rPr lang="en-US" dirty="0" err="1"/>
              <a:t>fxn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6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axial spondyloarthritis, failure of ≥2 NSAIDs required before biologic escalation.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TNF inhibitors first-line biologics.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62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Colchicine disrupts microtubule polymerization by binding tubulin.</a:t>
            </a:r>
          </a:p>
          <a:p>
            <a:r>
              <a:rPr lang="en-US" dirty="0"/>
              <a:t>Rapidly dividing cells (GI epithelium, bone marrow) are most vulnerable.</a:t>
            </a:r>
          </a:p>
          <a:p>
            <a:r>
              <a:rPr lang="en-US" dirty="0"/>
              <a:t>Toxicity classically progresses:</a:t>
            </a:r>
          </a:p>
          <a:p>
            <a:r>
              <a:rPr lang="en-US" dirty="0"/>
              <a:t>GI phase (vomiting/diarrhea)</a:t>
            </a:r>
          </a:p>
          <a:p>
            <a:r>
              <a:rPr lang="en-US" dirty="0"/>
              <a:t>Bone marrow suppression (days 3–7)</a:t>
            </a:r>
          </a:p>
          <a:p>
            <a:r>
              <a:rPr lang="en-US" dirty="0"/>
              <a:t>Multiorgan failure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98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8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Correct: DRESS (Drug Reaction with Eosinophilia and Systemic Symptoms)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T-cell–mediated hypersensitivity reaction.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Features: rash, fever, eosinophilia, hepatitis, renal failure.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association with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HLA-B*58:01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(especially in Han Chinese, Korean, Thai populations).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increases with renal impairment and higher starting doses.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Mortality can approach 10–25%.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28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PEGylated recombinant uricase.</a:t>
            </a:r>
          </a:p>
          <a:p>
            <a:r>
              <a:rPr lang="en-US" dirty="0"/>
              <a:t>Converts uric acid → allantoin (more soluble, renally excreted).</a:t>
            </a:r>
          </a:p>
          <a:p>
            <a:r>
              <a:rPr lang="en-US" dirty="0"/>
              <a:t>Humans lack uricase → mechanism bypasses xanthine oxidase.</a:t>
            </a:r>
          </a:p>
          <a:p>
            <a:r>
              <a:rPr lang="en-US" dirty="0"/>
              <a:t>Used in severe, refractory, tophaceous gout.</a:t>
            </a:r>
          </a:p>
          <a:p>
            <a:r>
              <a:rPr lang="en-US" dirty="0"/>
              <a:t>Major risk: anti-drug antibodies → infusion reactions and anaphylaxis.</a:t>
            </a:r>
          </a:p>
          <a:p>
            <a:r>
              <a:rPr lang="en-US" dirty="0"/>
              <a:t>Prevention of Abs: co therapy w/ MTX or MMF improves response &amp; reduces infusion </a:t>
            </a:r>
            <a:r>
              <a:rPr lang="en-US" dirty="0" err="1"/>
              <a:t>rxns</a:t>
            </a:r>
            <a:r>
              <a:rPr lang="en-US" dirty="0"/>
              <a:t> </a:t>
            </a:r>
          </a:p>
          <a:p>
            <a:r>
              <a:rPr lang="en-US" dirty="0"/>
              <a:t>Rising serum urate during therapy suggests antibody 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09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08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24-hour uric acid excretion = underexcretion phenotype (most common cause of gout).</a:t>
            </a:r>
          </a:p>
          <a:p>
            <a:r>
              <a:rPr lang="en-US" dirty="0"/>
              <a:t>Probenecid inhibits URAT1 in the proximal tubule.</a:t>
            </a:r>
          </a:p>
          <a:p>
            <a:r>
              <a:rPr lang="en-US" dirty="0"/>
              <a:t>Increases renal uric acid excretion.</a:t>
            </a:r>
          </a:p>
          <a:p>
            <a:r>
              <a:rPr lang="en-US" dirty="0"/>
              <a:t>Appropriate only if:</a:t>
            </a:r>
          </a:p>
          <a:p>
            <a:r>
              <a:rPr lang="en-US" dirty="0"/>
              <a:t>-Normal renal function</a:t>
            </a:r>
          </a:p>
          <a:p>
            <a:r>
              <a:rPr lang="en-US" dirty="0"/>
              <a:t>-No history of uric acid nephrolithiasis</a:t>
            </a:r>
          </a:p>
          <a:p>
            <a:r>
              <a:rPr lang="en-US" dirty="0"/>
              <a:t>-Ineffective in advanced CKD.</a:t>
            </a:r>
          </a:p>
          <a:p>
            <a:endParaRPr lang="en-US" dirty="0"/>
          </a:p>
          <a:p>
            <a:r>
              <a:rPr lang="en-US" dirty="0"/>
              <a:t>Adm IV every other day </a:t>
            </a:r>
          </a:p>
          <a:p>
            <a:r>
              <a:rPr lang="en-US" dirty="0"/>
              <a:t>+ </a:t>
            </a:r>
            <a:r>
              <a:rPr lang="en-US" dirty="0" err="1"/>
              <a:t>Mtx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376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Monosodium urate crystals activate the NLRP3 inflammasome.</a:t>
            </a:r>
          </a:p>
          <a:p>
            <a:r>
              <a:rPr lang="en-US" dirty="0"/>
              <a:t>Leads to caspase-1 activation → IL-1</a:t>
            </a:r>
            <a:r>
              <a:rPr lang="el-GR" dirty="0"/>
              <a:t>β </a:t>
            </a:r>
            <a:r>
              <a:rPr lang="en-US" dirty="0"/>
              <a:t>release.</a:t>
            </a:r>
          </a:p>
          <a:p>
            <a:r>
              <a:rPr lang="en-US" dirty="0"/>
              <a:t>IL-1 drives neutrophil recruitment and acute inflammation.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Explains why gout is intensely inflammatory despite being crystal-mediated.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Anakinra is particularly valuable in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refractory cases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where conventional therapies (NSAIDs, colchicine, corticosteroids) are contraindicated, ineffective, or not tolerated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7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144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Bosentan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dual endothelin receptor antagonist, is effective for preventing recurrent digital ulcers in 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systemic sclerosis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reducing new digital ulcer formation by approximately 30-48% in RCTs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Safety: hepatotoxic and teratogenic -&gt; requires monitoring and pregnancy precautions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6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toxicity (osteoporosis, diabetes, CV disease, infections) is dose dependent.</a:t>
            </a:r>
          </a:p>
          <a:p>
            <a:r>
              <a:rPr lang="en-US" dirty="0"/>
              <a:t>≤5 mg/day considered “physiologic/low-dose” range.</a:t>
            </a:r>
          </a:p>
          <a:p>
            <a:r>
              <a:rPr lang="en-US" dirty="0"/>
              <a:t>Goal: bridge therapy only, not disease control.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5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Steroids increase I</a:t>
            </a:r>
            <a:r>
              <a:rPr lang="el-GR" dirty="0"/>
              <a:t>κ</a:t>
            </a:r>
            <a:r>
              <a:rPr lang="en-US" dirty="0"/>
              <a:t>B expression → prevents NF-</a:t>
            </a:r>
            <a:r>
              <a:rPr lang="el-GR" dirty="0"/>
              <a:t>κ</a:t>
            </a:r>
            <a:r>
              <a:rPr lang="en-US" dirty="0"/>
              <a:t>B nuclear translocation transcription factor responsible for cytokine production. </a:t>
            </a:r>
          </a:p>
          <a:p>
            <a:endParaRPr lang="en-US" dirty="0"/>
          </a:p>
          <a:p>
            <a:r>
              <a:rPr lang="en-US" dirty="0"/>
              <a:t>NF-</a:t>
            </a:r>
            <a:r>
              <a:rPr lang="el-GR" dirty="0"/>
              <a:t>κ</a:t>
            </a:r>
            <a:r>
              <a:rPr lang="en-US" dirty="0"/>
              <a:t>B normally activates genes encoding </a:t>
            </a:r>
            <a:r>
              <a:rPr lang="en-US" b="1" dirty="0">
                <a:effectLst/>
              </a:rPr>
              <a:t>inflammatory cytokines, chemokines, adhesion molecules, and enzymes</a:t>
            </a:r>
            <a:r>
              <a:rPr lang="en-US" dirty="0"/>
              <a:t> in response to pro-inflammatory stimuli. 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Downregulates TNF, IL-1, IL-6 transcription.</a:t>
            </a:r>
          </a:p>
          <a:p>
            <a:endParaRPr lang="en-US" dirty="0"/>
          </a:p>
          <a:p>
            <a:r>
              <a:rPr lang="en-US" dirty="0"/>
              <a:t>Core anti-inflammatory mechanism.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2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SLE is driven by type I interferon signature.</a:t>
            </a:r>
          </a:p>
          <a:p>
            <a:endParaRPr lang="en-US" dirty="0"/>
          </a:p>
          <a:p>
            <a:r>
              <a:rPr lang="en-US" dirty="0"/>
              <a:t>-Lupus is type 1 interferon driven</a:t>
            </a:r>
          </a:p>
          <a:p>
            <a:r>
              <a:rPr lang="en-US" dirty="0"/>
              <a:t>-Plasmacytoid dendritic cells (</a:t>
            </a:r>
            <a:r>
              <a:rPr lang="en-US" dirty="0" err="1"/>
              <a:t>pDCs</a:t>
            </a:r>
            <a:r>
              <a:rPr lang="en-US" dirty="0"/>
              <a:t>) are the main source of type 1 IFN </a:t>
            </a:r>
          </a:p>
          <a:p>
            <a:r>
              <a:rPr lang="en-US" dirty="0"/>
              <a:t>-Drives immune complex-mediated inflammation</a:t>
            </a:r>
          </a:p>
          <a:p>
            <a:endParaRPr lang="en-US" dirty="0"/>
          </a:p>
          <a:p>
            <a:r>
              <a:rPr lang="en-US" dirty="0"/>
              <a:t>Therapeutic indications</a:t>
            </a:r>
          </a:p>
          <a:p>
            <a:r>
              <a:rPr lang="en-US" dirty="0"/>
              <a:t>-Glucocorticoids suppress </a:t>
            </a:r>
            <a:r>
              <a:rPr lang="en-US" dirty="0" err="1"/>
              <a:t>pDCs</a:t>
            </a:r>
            <a:r>
              <a:rPr lang="en-US" dirty="0"/>
              <a:t> -&gt; reduce inflammation</a:t>
            </a:r>
          </a:p>
          <a:p>
            <a:r>
              <a:rPr lang="en-US" dirty="0"/>
              <a:t>-Targeted therapy: </a:t>
            </a:r>
            <a:r>
              <a:rPr lang="en-US" dirty="0" err="1"/>
              <a:t>Anifrolumab</a:t>
            </a:r>
            <a:r>
              <a:rPr lang="en-US" dirty="0"/>
              <a:t> blocks type 1 interferon receptor, directly inhibiting this pathway </a:t>
            </a:r>
          </a:p>
          <a:p>
            <a:endParaRPr lang="en-US" dirty="0"/>
          </a:p>
          <a:p>
            <a:r>
              <a:rPr lang="en-US" dirty="0"/>
              <a:t>Steroids suppress plasmacytoid dendritic cell activation.</a:t>
            </a:r>
          </a:p>
          <a:p>
            <a:r>
              <a:rPr lang="en-US" dirty="0"/>
              <a:t>Reduces immune complex–mediated inflammation.</a:t>
            </a:r>
          </a:p>
          <a:p>
            <a:endParaRPr lang="en-US" dirty="0"/>
          </a:p>
          <a:p>
            <a:r>
              <a:rPr lang="en-US" dirty="0"/>
              <a:t>Steroids </a:t>
            </a:r>
            <a:r>
              <a:rPr lang="en-US" dirty="0" err="1"/>
              <a:t>surpress</a:t>
            </a:r>
            <a:r>
              <a:rPr lang="en-US" dirty="0"/>
              <a:t> type1 (both A &amp;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25471-1B20-7F4F-A2D9-7E3F34452D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8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31.03.2026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31.03.2026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31.03.2026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3" name="Inhaltsplatzhalter 13" descr="Fliegendes Geld">
            <a:extLst>
              <a:ext uri="{FF2B5EF4-FFF2-40B4-BE49-F238E27FC236}">
                <a16:creationId xmlns:a16="http://schemas.microsoft.com/office/drawing/2014/main" id="{DD3046B4-AE6F-472C-A9BD-A3D921419C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6690" flipH="1">
            <a:off x="3347459" y="877871"/>
            <a:ext cx="963237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Münzen">
            <a:extLst>
              <a:ext uri="{FF2B5EF4-FFF2-40B4-BE49-F238E27FC236}">
                <a16:creationId xmlns:a16="http://schemas.microsoft.com/office/drawing/2014/main" id="{DB5E751B-6584-4C8E-A3B2-C88661766B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30466">
            <a:off x="316243" y="61692"/>
            <a:ext cx="1438458" cy="143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Grafik 7" descr="Sparschwein">
            <a:extLst>
              <a:ext uri="{FF2B5EF4-FFF2-40B4-BE49-F238E27FC236}">
                <a16:creationId xmlns:a16="http://schemas.microsoft.com/office/drawing/2014/main" id="{0F47026B-D4FD-4B2B-8453-AF23B3B981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0752" y="5477435"/>
            <a:ext cx="1380565" cy="1380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Dollar">
            <a:extLst>
              <a:ext uri="{FF2B5EF4-FFF2-40B4-BE49-F238E27FC236}">
                <a16:creationId xmlns:a16="http://schemas.microsoft.com/office/drawing/2014/main" id="{905AF8BF-9ADF-4AEA-BD26-C504A9AAB9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69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Dollar">
            <a:extLst>
              <a:ext uri="{FF2B5EF4-FFF2-40B4-BE49-F238E27FC236}">
                <a16:creationId xmlns:a16="http://schemas.microsoft.com/office/drawing/2014/main" id="{23744628-9994-42E3-83ED-9C1F23DC64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069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Dollar">
            <a:extLst>
              <a:ext uri="{FF2B5EF4-FFF2-40B4-BE49-F238E27FC236}">
                <a16:creationId xmlns:a16="http://schemas.microsoft.com/office/drawing/2014/main" id="{68199C24-C995-47EA-B950-7EF8A71E5D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531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Dollar">
            <a:extLst>
              <a:ext uri="{FF2B5EF4-FFF2-40B4-BE49-F238E27FC236}">
                <a16:creationId xmlns:a16="http://schemas.microsoft.com/office/drawing/2014/main" id="{DB43126D-97A1-4430-8649-F7A4710551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531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31.03.2026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slide" Target="slide63.xml"/><Relationship Id="rId34" Type="http://schemas.openxmlformats.org/officeDocument/2006/relationships/slide" Target="slide61.xml"/><Relationship Id="rId42" Type="http://schemas.openxmlformats.org/officeDocument/2006/relationships/slide" Target="slide21.xml"/><Relationship Id="rId47" Type="http://schemas.openxmlformats.org/officeDocument/2006/relationships/slide" Target="slide59.xml"/><Relationship Id="rId50" Type="http://schemas.openxmlformats.org/officeDocument/2006/relationships/image" Target="../media/image36.png"/><Relationship Id="rId55" Type="http://schemas.openxmlformats.org/officeDocument/2006/relationships/slide" Target="slide19.xml"/><Relationship Id="rId63" Type="http://schemas.openxmlformats.org/officeDocument/2006/relationships/image" Target="../media/image42.png"/><Relationship Id="rId68" Type="http://schemas.openxmlformats.org/officeDocument/2006/relationships/image" Target="../media/image240.png"/><Relationship Id="rId7" Type="http://schemas.openxmlformats.org/officeDocument/2006/relationships/image" Target="../media/image200.png"/><Relationship Id="rId2" Type="http://schemas.openxmlformats.org/officeDocument/2006/relationships/image" Target="../media/image16.jpeg"/><Relationship Id="rId16" Type="http://schemas.openxmlformats.org/officeDocument/2006/relationships/slide" Target="slide25.xml"/><Relationship Id="rId29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32" Type="http://schemas.openxmlformats.org/officeDocument/2006/relationships/image" Target="../media/image220.png"/><Relationship Id="rId37" Type="http://schemas.openxmlformats.org/officeDocument/2006/relationships/image" Target="../media/image30.png"/><Relationship Id="rId40" Type="http://schemas.openxmlformats.org/officeDocument/2006/relationships/slide" Target="slide31.xml"/><Relationship Id="rId45" Type="http://schemas.openxmlformats.org/officeDocument/2006/relationships/image" Target="../media/image230.png"/><Relationship Id="rId53" Type="http://schemas.openxmlformats.org/officeDocument/2006/relationships/slide" Target="slide29.xml"/><Relationship Id="rId58" Type="http://schemas.openxmlformats.org/officeDocument/2006/relationships/image" Target="../media/image240.png"/><Relationship Id="rId66" Type="http://schemas.openxmlformats.org/officeDocument/2006/relationships/image" Target="../media/image240.png"/><Relationship Id="rId61" Type="http://schemas.openxmlformats.org/officeDocument/2006/relationships/image" Target="../media/image41.png"/><Relationship Id="rId19" Type="http://schemas.openxmlformats.org/officeDocument/2006/relationships/image" Target="../media/image210.png"/><Relationship Id="rId14" Type="http://schemas.openxmlformats.org/officeDocument/2006/relationships/slide" Target="slide45.xml"/><Relationship Id="rId22" Type="http://schemas.openxmlformats.org/officeDocument/2006/relationships/image" Target="../media/image23.png"/><Relationship Id="rId27" Type="http://schemas.openxmlformats.org/officeDocument/2006/relationships/slide" Target="slide33.xml"/><Relationship Id="rId30" Type="http://schemas.openxmlformats.org/officeDocument/2006/relationships/image" Target="../media/image27.png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image" Target="../media/image35.png"/><Relationship Id="rId56" Type="http://schemas.openxmlformats.org/officeDocument/2006/relationships/image" Target="../media/image39.png"/><Relationship Id="rId64" Type="http://schemas.openxmlformats.org/officeDocument/2006/relationships/slide" Target="slide37.xml"/><Relationship Id="rId8" Type="http://schemas.openxmlformats.org/officeDocument/2006/relationships/image" Target="../media/image18.png"/><Relationship Id="rId51" Type="http://schemas.openxmlformats.org/officeDocument/2006/relationships/slide" Target="slide39.xml"/><Relationship Id="rId3" Type="http://schemas.openxmlformats.org/officeDocument/2006/relationships/image" Target="../media/image17.png"/><Relationship Id="rId12" Type="http://schemas.openxmlformats.org/officeDocument/2006/relationships/slide" Target="slide55.xml"/><Relationship Id="rId17" Type="http://schemas.openxmlformats.org/officeDocument/2006/relationships/image" Target="../media/image21.png"/><Relationship Id="rId25" Type="http://schemas.openxmlformats.org/officeDocument/2006/relationships/slide" Target="slide43.xml"/><Relationship Id="rId33" Type="http://schemas.openxmlformats.org/officeDocument/2006/relationships/image" Target="../media/image28.png"/><Relationship Id="rId38" Type="http://schemas.openxmlformats.org/officeDocument/2006/relationships/slide" Target="slide41.xml"/><Relationship Id="rId46" Type="http://schemas.openxmlformats.org/officeDocument/2006/relationships/image" Target="../media/image34.png"/><Relationship Id="rId59" Type="http://schemas.openxmlformats.org/officeDocument/2006/relationships/image" Target="../media/image40.png"/><Relationship Id="rId67" Type="http://schemas.openxmlformats.org/officeDocument/2006/relationships/image" Target="../media/image43.png"/><Relationship Id="rId20" Type="http://schemas.openxmlformats.org/officeDocument/2006/relationships/image" Target="../media/image22.png"/><Relationship Id="rId41" Type="http://schemas.openxmlformats.org/officeDocument/2006/relationships/image" Target="../media/image32.png"/><Relationship Id="rId54" Type="http://schemas.openxmlformats.org/officeDocument/2006/relationships/image" Target="../media/image38.png"/><Relationship Id="rId6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15" Type="http://schemas.openxmlformats.org/officeDocument/2006/relationships/slide" Target="slide35.xml"/><Relationship Id="rId23" Type="http://schemas.openxmlformats.org/officeDocument/2006/relationships/slide" Target="slide53.xml"/><Relationship Id="rId28" Type="http://schemas.openxmlformats.org/officeDocument/2006/relationships/image" Target="../media/image26.png"/><Relationship Id="rId36" Type="http://schemas.openxmlformats.org/officeDocument/2006/relationships/slide" Target="slide51.xml"/><Relationship Id="rId49" Type="http://schemas.openxmlformats.org/officeDocument/2006/relationships/slide" Target="slide49.xml"/><Relationship Id="rId57" Type="http://schemas.openxmlformats.org/officeDocument/2006/relationships/slide" Target="slide67.xml"/><Relationship Id="rId10" Type="http://schemas.openxmlformats.org/officeDocument/2006/relationships/image" Target="../media/image200.png"/><Relationship Id="rId31" Type="http://schemas.openxmlformats.org/officeDocument/2006/relationships/slide" Target="slide71.xml"/><Relationship Id="rId44" Type="http://schemas.openxmlformats.org/officeDocument/2006/relationships/slide" Target="slide69.xml"/><Relationship Id="rId52" Type="http://schemas.openxmlformats.org/officeDocument/2006/relationships/image" Target="../media/image37.png"/><Relationship Id="rId60" Type="http://schemas.openxmlformats.org/officeDocument/2006/relationships/slide" Target="slide57.xml"/><Relationship Id="rId65" Type="http://schemas.openxmlformats.org/officeDocument/2006/relationships/image" Target="../media/image42.png"/><Relationship Id="rId9" Type="http://schemas.openxmlformats.org/officeDocument/2006/relationships/slide" Target="slide65.xml"/><Relationship Id="rId13" Type="http://schemas.openxmlformats.org/officeDocument/2006/relationships/image" Target="../media/image20.png"/><Relationship Id="rId18" Type="http://schemas.openxmlformats.org/officeDocument/2006/relationships/slide" Target="slide73.xml"/><Relationship Id="rId3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20.xml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22.xml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24.xml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28.xml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80.png"/><Relationship Id="rId5" Type="http://schemas.openxmlformats.org/officeDocument/2006/relationships/image" Target="../media/image10.jpeg"/><Relationship Id="rId10" Type="http://schemas.openxmlformats.org/officeDocument/2006/relationships/slide" Target="slide4.xml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34.xml"/><Relationship Id="rId4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42.xml"/><Relationship Id="rId4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56.xml"/><Relationship Id="rId4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70.xml"/><Relationship Id="rId4" Type="http://schemas.openxmlformats.org/officeDocument/2006/relationships/notesSlide" Target="../notesSlides/notesSlide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" Target="slide74.xml"/><Relationship Id="rId4" Type="http://schemas.openxmlformats.org/officeDocument/2006/relationships/notesSlide" Target="../notesSlides/notesSlide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667ECD6-59DA-42AE-800E-75B9C1C013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37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8858"/>
      </p:ext>
    </p:extLst>
  </p:cSld>
  <p:clrMapOvr>
    <a:masterClrMapping/>
  </p:clrMapOvr>
  <p:transition spd="slow" advTm="1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3" y="387035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6" y="1166841"/>
            <a:ext cx="9273765" cy="48936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Targeted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Synthetic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DMARDs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signal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cutters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endParaRPr lang="de-AT" sz="2400" dirty="0">
              <a:solidFill>
                <a:srgbClr val="81A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easy but so mean">
            <a:hlinkClick r:id="" action="ppaction://media"/>
            <a:extLst>
              <a:ext uri="{FF2B5EF4-FFF2-40B4-BE49-F238E27FC236}">
                <a16:creationId xmlns:a16="http://schemas.microsoft.com/office/drawing/2014/main" id="{AE53FA35-6ABB-4E37-B956-73CE92E6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15" y="23624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586"/>
      </p:ext>
    </p:extLst>
  </p:cSld>
  <p:clrMapOvr>
    <a:masterClrMapping/>
  </p:clrMapOvr>
  <p:transition spd="slow" advTm="1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905423"/>
            <a:ext cx="927376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NSAIDs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firefighters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</a:p>
        </p:txBody>
      </p:sp>
      <p:pic>
        <p:nvPicPr>
          <p:cNvPr id="2" name="hairy affair">
            <a:hlinkClick r:id="" action="ppaction://media"/>
            <a:extLst>
              <a:ext uri="{FF2B5EF4-FFF2-40B4-BE49-F238E27FC236}">
                <a16:creationId xmlns:a16="http://schemas.microsoft.com/office/drawing/2014/main" id="{7EB8D452-247C-4614-812D-DF7EE78F0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6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224"/>
      </p:ext>
    </p:extLst>
  </p:cSld>
  <p:clrMapOvr>
    <a:masterClrMapping/>
  </p:clrMapOvr>
  <p:transition spd="slow" advTm="1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905423"/>
            <a:ext cx="927376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Gout 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crystal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control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</a:p>
        </p:txBody>
      </p:sp>
      <p:pic>
        <p:nvPicPr>
          <p:cNvPr id="2" name="popular speeches">
            <a:hlinkClick r:id="" action="ppaction://media"/>
            <a:extLst>
              <a:ext uri="{FF2B5EF4-FFF2-40B4-BE49-F238E27FC236}">
                <a16:creationId xmlns:a16="http://schemas.microsoft.com/office/drawing/2014/main" id="{56AD2E92-67C9-4566-8E7B-9A6F49BEB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Ein Bild, das Zug enthält.&#10;&#10;Automatisch generierte Beschreibung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8" y="1105155"/>
            <a:ext cx="12233642" cy="5741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88241F-4542-41EF-8D10-35BA8F089CE7}"/>
              </a:ext>
            </a:extLst>
          </p:cNvPr>
          <p:cNvSpPr txBox="1"/>
          <p:nvPr/>
        </p:nvSpPr>
        <p:spPr>
          <a:xfrm>
            <a:off x="730275" y="1342041"/>
            <a:ext cx="1120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FINISHED THIS GAME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202780" y="5580508"/>
            <a:ext cx="1179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TIME TO COUNT THE MONEY! </a:t>
            </a:r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-111531" y="340306"/>
            <a:ext cx="225389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Glucocorticoids</a:t>
            </a: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00345" y="152234"/>
            <a:ext cx="21395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Synthetic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DMARDs</a:t>
            </a: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53073" y="318457"/>
            <a:ext cx="225389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NSAIDs</a:t>
            </a: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096240" y="309528"/>
            <a:ext cx="225389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Gout</a:t>
            </a: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5991555" y="-44979"/>
            <a:ext cx="225389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Targeted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Synthetic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DMARDs</a:t>
            </a:r>
            <a:endParaRPr lang="de-AT" sz="2400" dirty="0">
              <a:solidFill>
                <a:srgbClr val="81A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75802" y="158580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Biologic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DMARDs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7561864"/>
                  </p:ext>
                </p:extLst>
              </p:nvPr>
            </p:nvGraphicFramePr>
            <p:xfrm>
              <a:off x="10242186" y="5754375"/>
              <a:ext cx="1962000" cy="1103625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7" name="Folienzoom - 5/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4375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506123"/>
                  </p:ext>
                </p:extLst>
              </p:nvPr>
            </p:nvGraphicFramePr>
            <p:xfrm>
              <a:off x="8189372" y="5749247"/>
              <a:ext cx="1975976" cy="1111486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imageType="cover" transitionDur="1000">
                      <p166:blipFill xmlns:p166="http://schemas.microsoft.com/office/powerpoint/2016/6/main">
                        <a:blip r:embed="rId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8" name="Folienzoom - 5/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49247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652941"/>
                  </p:ext>
                </p:extLst>
              </p:nvPr>
            </p:nvGraphicFramePr>
            <p:xfrm>
              <a:off x="6138987" y="5751014"/>
              <a:ext cx="1980852" cy="1114229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8" name="Folienzoom - 5/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987" y="5751014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7970755"/>
                  </p:ext>
                </p:extLst>
              </p:nvPr>
            </p:nvGraphicFramePr>
            <p:xfrm>
              <a:off x="4090478" y="5748886"/>
              <a:ext cx="1971939" cy="1109216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7" name="Folienzoom - 5/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478" y="5748886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49940"/>
                  </p:ext>
                </p:extLst>
              </p:nvPr>
            </p:nvGraphicFramePr>
            <p:xfrm>
              <a:off x="2052165" y="5753003"/>
              <a:ext cx="1961818" cy="1103523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103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4" name="Folienzoom - 5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165" y="5753003"/>
                <a:ext cx="1961818" cy="1103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0614200"/>
                  </p:ext>
                </p:extLst>
              </p:nvPr>
            </p:nvGraphicFramePr>
            <p:xfrm>
              <a:off x="11269" y="5744187"/>
              <a:ext cx="1980852" cy="1114229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Folienzoom - 5/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9" y="5744187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146584"/>
                  </p:ext>
                </p:extLst>
              </p:nvPr>
            </p:nvGraphicFramePr>
            <p:xfrm>
              <a:off x="10234556" y="4590890"/>
              <a:ext cx="1962000" cy="1103625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imageType="cover" transitionDur="1000">
                      <p166:blipFill xmlns:p166="http://schemas.microsoft.com/office/powerpoint/2016/6/main">
                        <a:blip r:embed="rId1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4" name="Folienzoom - 4/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590890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916116"/>
                  </p:ext>
                </p:extLst>
              </p:nvPr>
            </p:nvGraphicFramePr>
            <p:xfrm>
              <a:off x="8192031" y="4603275"/>
              <a:ext cx="1975976" cy="1111486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imageType="cover" transitionDur="1000">
                      <p166:blipFill xmlns:p166="http://schemas.microsoft.com/office/powerpoint/2016/6/main">
                        <a:blip r:embed="rId2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4" name="Folienzoom - 4/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03275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064905"/>
                  </p:ext>
                </p:extLst>
              </p:nvPr>
            </p:nvGraphicFramePr>
            <p:xfrm>
              <a:off x="6143184" y="4626385"/>
              <a:ext cx="1980852" cy="1114229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imageType="cover" transitionDur="1000">
                      <p166:blipFill xmlns:p166="http://schemas.microsoft.com/office/powerpoint/2016/6/main">
                        <a:blip r:embed="rId2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4" name="Folienzoom - 4/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26385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783922"/>
                  </p:ext>
                </p:extLst>
              </p:nvPr>
            </p:nvGraphicFramePr>
            <p:xfrm>
              <a:off x="4093329" y="4624497"/>
              <a:ext cx="1971939" cy="1109216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imageType="cover" transitionDur="1000">
                      <p166:blipFill xmlns:p166="http://schemas.microsoft.com/office/powerpoint/2016/6/main">
                        <a:blip r:embed="rId2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3" name="Folienzoom - 4/3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24497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54946"/>
                  </p:ext>
                </p:extLst>
              </p:nvPr>
            </p:nvGraphicFramePr>
            <p:xfrm>
              <a:off x="2036530" y="4602484"/>
              <a:ext cx="1996382" cy="1122965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imageType="cover" transitionDur="1000">
                      <p166:blipFill xmlns:p166="http://schemas.microsoft.com/office/powerpoint/2016/6/main">
                        <a:blip r:embed="rId2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Folienzoom - 4/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02484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6453230"/>
                  </p:ext>
                </p:extLst>
              </p:nvPr>
            </p:nvGraphicFramePr>
            <p:xfrm>
              <a:off x="0" y="4594769"/>
              <a:ext cx="2015355" cy="1133637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imageType="cover" transitionDur="1000">
                      <p166:blipFill xmlns:p166="http://schemas.microsoft.com/office/powerpoint/2016/6/main">
                        <a:blip r:embed="rId2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336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Folienzoom - 4/1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94769"/>
                <a:ext cx="2015355" cy="113363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446806"/>
                  </p:ext>
                </p:extLst>
              </p:nvPr>
            </p:nvGraphicFramePr>
            <p:xfrm>
              <a:off x="10234456" y="3465261"/>
              <a:ext cx="196200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imageType="cover" transitionDur="1000">
                      <p166:blipFill xmlns:p166="http://schemas.microsoft.com/office/powerpoint/2016/6/main">
                        <a:blip r:embed="rId3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0" name="Folienzoom - 3/6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456" y="3465261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108983"/>
                  </p:ext>
                </p:extLst>
              </p:nvPr>
            </p:nvGraphicFramePr>
            <p:xfrm>
              <a:off x="8192031" y="3487760"/>
              <a:ext cx="1975976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imageType="cover" transitionDur="1000">
                      <p166:blipFill xmlns:p166="http://schemas.microsoft.com/office/powerpoint/2016/6/main">
                        <a:blip r:embed="rId3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0" name="Folienzoom - 3/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3487760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161555"/>
                  </p:ext>
                </p:extLst>
              </p:nvPr>
            </p:nvGraphicFramePr>
            <p:xfrm>
              <a:off x="6143184" y="3471158"/>
              <a:ext cx="1980852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imageType="cover" transitionDur="1000">
                      <p166:blipFill xmlns:p166="http://schemas.microsoft.com/office/powerpoint/2016/6/main">
                        <a:blip r:embed="rId3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0" name="Folienzoom - 3/4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3471158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64559"/>
                  </p:ext>
                </p:extLst>
              </p:nvPr>
            </p:nvGraphicFramePr>
            <p:xfrm>
              <a:off x="4091808" y="3461381"/>
              <a:ext cx="1971939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imageType="cover" transitionDur="1000">
                      <p166:blipFill xmlns:p166="http://schemas.microsoft.com/office/powerpoint/2016/6/main">
                        <a:blip r:embed="rId3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1" name="Folienzoom - 3/3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8" y="3461381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855624"/>
                  </p:ext>
                </p:extLst>
              </p:nvPr>
            </p:nvGraphicFramePr>
            <p:xfrm>
              <a:off x="2028078" y="3462422"/>
              <a:ext cx="1996382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3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8" y="3462422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73496"/>
                  </p:ext>
                </p:extLst>
              </p:nvPr>
            </p:nvGraphicFramePr>
            <p:xfrm>
              <a:off x="-4872" y="3475623"/>
              <a:ext cx="2017145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4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145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72" y="3475623"/>
                <a:ext cx="2017145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8254032"/>
                  </p:ext>
                </p:extLst>
              </p:nvPr>
            </p:nvGraphicFramePr>
            <p:xfrm>
              <a:off x="10230002" y="2325259"/>
              <a:ext cx="1962000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imageType="cover" transitionDur="1000">
                      <p166:blipFill xmlns:p166="http://schemas.microsoft.com/office/powerpoint/2016/6/main">
                        <a:blip r:embed="rId4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6" name="Folienzoom - 2/6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02" y="2325259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5761764"/>
                  </p:ext>
                </p:extLst>
              </p:nvPr>
            </p:nvGraphicFramePr>
            <p:xfrm>
              <a:off x="8192031" y="2325018"/>
              <a:ext cx="1975976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imageType="cover" transitionDur="1000">
                      <p166:blipFill xmlns:p166="http://schemas.microsoft.com/office/powerpoint/2016/6/main">
                        <a:blip r:embed="rId4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6" name="Folienzoom - 2/5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2325018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15847"/>
                  </p:ext>
                </p:extLst>
              </p:nvPr>
            </p:nvGraphicFramePr>
            <p:xfrm>
              <a:off x="6124586" y="2300307"/>
              <a:ext cx="2001882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imageType="cover" transitionDur="1000">
                      <p166:blipFill xmlns:p166="http://schemas.microsoft.com/office/powerpoint/2016/6/main">
                        <a:blip r:embed="rId4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1882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5" name="Folienzoom - 2/4">
                <a:hlinkClick r:id="rId49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586" y="2300307"/>
                <a:ext cx="2001882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743166"/>
                  </p:ext>
                </p:extLst>
              </p:nvPr>
            </p:nvGraphicFramePr>
            <p:xfrm>
              <a:off x="4095477" y="2305885"/>
              <a:ext cx="1971939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imageType="cover" transitionDur="1000">
                      <p166:blipFill xmlns:p166="http://schemas.microsoft.com/office/powerpoint/2016/6/main">
                        <a:blip r:embed="rId5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Folienzoom - 2/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477" y="2305885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578412"/>
                  </p:ext>
                </p:extLst>
              </p:nvPr>
            </p:nvGraphicFramePr>
            <p:xfrm>
              <a:off x="2055838" y="2298828"/>
              <a:ext cx="1996382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5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838" y="2298828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26141"/>
                  </p:ext>
                </p:extLst>
              </p:nvPr>
            </p:nvGraphicFramePr>
            <p:xfrm>
              <a:off x="1585" y="2307584"/>
              <a:ext cx="197987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5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987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" y="2307584"/>
                <a:ext cx="197987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9255995"/>
                  </p:ext>
                </p:extLst>
              </p:nvPr>
            </p:nvGraphicFramePr>
            <p:xfrm>
              <a:off x="10230260" y="1169393"/>
              <a:ext cx="1962000" cy="1103625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imageType="cover" transitionDur="1000">
                      <p166:blipFill xmlns:p166="http://schemas.microsoft.com/office/powerpoint/2016/6/main">
                        <a:blip r:embed="rId5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2" name="Folienzoom - 1/6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60" y="1169393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758746"/>
                  </p:ext>
                </p:extLst>
              </p:nvPr>
            </p:nvGraphicFramePr>
            <p:xfrm>
              <a:off x="8184914" y="1132459"/>
              <a:ext cx="1975976" cy="1111486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imageType="cover" transitionDur="1000">
                      <p166:blipFill xmlns:p166="http://schemas.microsoft.com/office/powerpoint/2016/6/main">
                        <a:blip r:embed="rId5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2" name="Folienzoom - 1/5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4914" y="1132459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452594"/>
                  </p:ext>
                </p:extLst>
              </p:nvPr>
            </p:nvGraphicFramePr>
            <p:xfrm>
              <a:off x="6145417" y="1175801"/>
              <a:ext cx="1980852" cy="1114229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1" name="Folienzoom - 1/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417" y="1175801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13952"/>
                  </p:ext>
                </p:extLst>
              </p:nvPr>
            </p:nvGraphicFramePr>
            <p:xfrm>
              <a:off x="4096493" y="1144884"/>
              <a:ext cx="1971939" cy="1109216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imageType="cover" transitionDur="1000">
                      <p166:blipFill xmlns:p166="http://schemas.microsoft.com/office/powerpoint/2016/6/main">
                        <a:blip r:embed="rId6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Folienzoom - 1/3">
                <a:hlinkClick r:id="rId64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493" y="1144884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275350"/>
                  </p:ext>
                </p:extLst>
              </p:nvPr>
            </p:nvGraphicFramePr>
            <p:xfrm>
              <a:off x="2035233" y="1148157"/>
              <a:ext cx="1982670" cy="111525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1152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233" y="1148157"/>
                <a:ext cx="1982670" cy="11152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5154465"/>
                  </p:ext>
                </p:extLst>
              </p:nvPr>
            </p:nvGraphicFramePr>
            <p:xfrm>
              <a:off x="6466" y="1129594"/>
              <a:ext cx="2017899" cy="1135068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6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350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29594"/>
                <a:ext cx="2017899" cy="11350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1985" y="-2642951"/>
            <a:ext cx="83156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8079" y="-387636"/>
            <a:ext cx="83157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3769257" y="55938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4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3883739" y="55932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A87678-7292-4F69-A169-F19F1F7F825A}"/>
              </a:ext>
            </a:extLst>
          </p:cNvPr>
          <p:cNvSpPr txBox="1"/>
          <p:nvPr/>
        </p:nvSpPr>
        <p:spPr>
          <a:xfrm>
            <a:off x="1331547" y="821491"/>
            <a:ext cx="9528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 patient with lupus nephritis completed 3 days of pulse IV methylprednisolone 500mg daily and at discharge patient was tapered to 40mg prednisone. The patient prefers methylprednisolone – what is the equivalent dosing?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5DC7138-5429-4458-82D6-5CF277D1A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5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1954039" y="1369491"/>
            <a:ext cx="828392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What is approximately 32 methylprednisolone?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4 mg </a:t>
            </a:r>
            <a:r>
              <a:rPr lang="en-US" sz="4400" dirty="0" err="1">
                <a:solidFill>
                  <a:schemeClr val="bg1"/>
                </a:solidFill>
              </a:rPr>
              <a:t>methylpred</a:t>
            </a:r>
            <a:r>
              <a:rPr lang="en-US" sz="4400" dirty="0">
                <a:solidFill>
                  <a:schemeClr val="bg1"/>
                </a:solidFill>
              </a:rPr>
              <a:t> ≈ 5 mg prednisone</a:t>
            </a:r>
            <a:endParaRPr lang="de-A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pic>
        <p:nvPicPr>
          <p:cNvPr id="3" name="answer sound">
            <a:hlinkClick r:id="" action="ppaction://media"/>
            <a:extLst>
              <a:ext uri="{FF2B5EF4-FFF2-40B4-BE49-F238E27FC236}">
                <a16:creationId xmlns:a16="http://schemas.microsoft.com/office/drawing/2014/main" id="{EB8295E7-0C46-4AB0-B45E-A4F53103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57" y="514496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5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9" y="514439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1953102" y="1129169"/>
            <a:ext cx="82857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Pulse glucocorticoids can cause rapid shifts in this electrolyte, contributing to weakness or arrhythmias.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76B7D7E-ECF3-4A48-9988-F03BFE70B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21AD5-7616-426D-A98C-8400E8F2D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04819-064E-464D-B90B-0699521E06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Zug enthält.&#10;&#10;Automatisch generierte Beschreibung">
            <a:extLst>
              <a:ext uri="{FF2B5EF4-FFF2-40B4-BE49-F238E27FC236}">
                <a16:creationId xmlns:a16="http://schemas.microsoft.com/office/drawing/2014/main" id="{38C422C8-F24D-469E-8776-92BBEAFE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4990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178E25-B762-4271-9C82-C06567F1DBDC}"/>
              </a:ext>
            </a:extLst>
          </p:cNvPr>
          <p:cNvSpPr txBox="1"/>
          <p:nvPr/>
        </p:nvSpPr>
        <p:spPr>
          <a:xfrm>
            <a:off x="2134354" y="5592188"/>
            <a:ext cx="792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PLEASE CLICK TO START THE GAME!</a:t>
            </a:r>
            <a:endParaRPr lang="de-AT" sz="1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500">
        <p:split orient="vert"/>
        <p:sndAc>
          <p:stSnd loop="1">
            <p:snd r:embed="rId2" name="begin song.wav"/>
          </p:stSnd>
        </p:sndAc>
      </p:transition>
    </mc:Choice>
    <mc:Fallback xmlns="">
      <p:transition spd="slow">
        <p:split orient="vert"/>
        <p:sndAc>
          <p:stSnd loop="1">
            <p:snd r:embed="rId4" name="begin song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5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661922" y="297969"/>
            <a:ext cx="8868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potassium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(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hypokalemia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)?</a:t>
            </a:r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E080DEEC-9A27-4B7E-AD07-FE5BD408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1331549" y="493358"/>
            <a:ext cx="952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When long-term glucocorticoids are unavoidable in RA, what is the maximum daily prednisone dose recommended to minimize toxicity?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CD27BC1B-2FC6-4950-B37B-7E9709004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5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954039" y="1369491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&lt;= 5mg/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day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829E4-C016-4F6F-8B80-308802C4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57" y="527309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39" y="526087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C6AAB-659C-4B2E-89C4-B2AFBDD3D417}"/>
              </a:ext>
            </a:extLst>
          </p:cNvPr>
          <p:cNvSpPr txBox="1"/>
          <p:nvPr/>
        </p:nvSpPr>
        <p:spPr>
          <a:xfrm>
            <a:off x="1331547" y="1343213"/>
            <a:ext cx="9528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Glucocorticoids suppress inflammation partly by inhibiting this transcription factor responsible for cytokine production?</a:t>
            </a:r>
            <a:endParaRPr lang="en-GB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E466B08-A947-4FA2-A57E-CA0C0E084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5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954037" y="765526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NF-KB?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611C5-CD4C-45F2-966C-849310CAC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2002494" y="2853883"/>
            <a:ext cx="95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0A41901-9B93-4CE1-922E-1B5A89FB6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EE1AF39-37EB-FA29-7D7C-688AFFC8C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34" y="1941138"/>
            <a:ext cx="117737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-webkit-standard"/>
              </a:rPr>
              <a:t>In lupus, glucocorticoids reduce immune complex–mediated damage partly by suppressing which type of interferon pathway.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5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771804" y="647559"/>
            <a:ext cx="10648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interferon-1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pathway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362269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5A2ADD18-07AC-4879-87DC-5869B1FD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1234286" y="1502877"/>
            <a:ext cx="97234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laboratory abnormality, if persistent and greater than two times the upper limit of normal, typically prompts methotrexate dose adjustment or interruption.</a:t>
            </a:r>
            <a:endParaRPr lang="de-AT" sz="4400" dirty="0">
              <a:solidFill>
                <a:schemeClr val="bg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57" y="536986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5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39" y="5369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8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B685A44-C4E7-4807-B013-16336DEF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3" name="Textfeld 12">
            <a:hlinkClick r:id="rId5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-130948" y="364659"/>
            <a:ext cx="124538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What is transaminitis (elevated AST/ALT)?</a:t>
            </a:r>
            <a:endParaRPr lang="de-A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F1E20F-7375-48A3-B85E-0EB9CCDB5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57" y="45273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39" y="4526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1331547" y="1473906"/>
            <a:ext cx="952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Because of its long half-life due to enterohepatic recirculation, this drug may require cholestyramine washout in cases of toxicity or planned pregnancy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2C5E1D1-FC92-465A-8CBE-EB3DC732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040693"/>
                  </p:ext>
                </p:extLst>
              </p:nvPr>
            </p:nvGraphicFramePr>
            <p:xfrm>
              <a:off x="-16226" y="-8682"/>
              <a:ext cx="2056151" cy="1156585"/>
            </p:xfrm>
            <a:graphic>
              <a:graphicData uri="http://schemas.microsoft.com/office/powerpoint/2016/slidezoom">
                <pslz:sldZm>
                  <pslz:sldZmObj sldId="258" cId="2952102187">
                    <pslz:zmPr id="{DC64EFF9-7B7F-4BDF-8B0A-3D9D61627E7F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56151" cy="11565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26" y="-8682"/>
                <a:ext cx="2056151" cy="115658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 descr="Ein Bild, das Zug enthält.&#10;&#10;Automatisch generierte Beschreibung">
            <a:extLst>
              <a:ext uri="{FF2B5EF4-FFF2-40B4-BE49-F238E27FC236}">
                <a16:creationId xmlns:a16="http://schemas.microsoft.com/office/drawing/2014/main" id="{14499E29-40FF-471D-B598-251D4049C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60BCDE4-0334-4AE6-9B08-05E31661FDE8}"/>
              </a:ext>
            </a:extLst>
          </p:cNvPr>
          <p:cNvSpPr/>
          <p:nvPr/>
        </p:nvSpPr>
        <p:spPr>
          <a:xfrm>
            <a:off x="2057517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74AE7D-F23F-4846-B995-DBA1D3C971F8}"/>
              </a:ext>
            </a:extLst>
          </p:cNvPr>
          <p:cNvSpPr/>
          <p:nvPr/>
        </p:nvSpPr>
        <p:spPr>
          <a:xfrm>
            <a:off x="4097899" y="0"/>
            <a:ext cx="196474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FB86A2-9713-4419-A2A5-ABC0303E3610}"/>
              </a:ext>
            </a:extLst>
          </p:cNvPr>
          <p:cNvSpPr/>
          <p:nvPr/>
        </p:nvSpPr>
        <p:spPr>
          <a:xfrm>
            <a:off x="6129362" y="0"/>
            <a:ext cx="198085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511C3C-96EE-4C33-8535-2B575D453048}"/>
              </a:ext>
            </a:extLst>
          </p:cNvPr>
          <p:cNvSpPr/>
          <p:nvPr/>
        </p:nvSpPr>
        <p:spPr>
          <a:xfrm>
            <a:off x="8201273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C029E7-3BB8-4BAC-BE70-ABCF8B7E504E}"/>
              </a:ext>
            </a:extLst>
          </p:cNvPr>
          <p:cNvSpPr/>
          <p:nvPr/>
        </p:nvSpPr>
        <p:spPr>
          <a:xfrm>
            <a:off x="10234456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7457F6-987F-4346-8DA2-F371766C4E02}"/>
              </a:ext>
            </a:extLst>
          </p:cNvPr>
          <p:cNvSpPr/>
          <p:nvPr/>
        </p:nvSpPr>
        <p:spPr>
          <a:xfrm>
            <a:off x="0" y="1163534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A6E805-4C65-4C4A-A8DB-B2349E537937}"/>
              </a:ext>
            </a:extLst>
          </p:cNvPr>
          <p:cNvSpPr/>
          <p:nvPr/>
        </p:nvSpPr>
        <p:spPr>
          <a:xfrm>
            <a:off x="2057516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E25202-CC88-42DC-ABAD-1D2E9C2D13FF}"/>
              </a:ext>
            </a:extLst>
          </p:cNvPr>
          <p:cNvSpPr/>
          <p:nvPr/>
        </p:nvSpPr>
        <p:spPr>
          <a:xfrm>
            <a:off x="4090699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CE6AEC5-6CD8-4135-80CC-8BD87FCE1412}"/>
              </a:ext>
            </a:extLst>
          </p:cNvPr>
          <p:cNvSpPr/>
          <p:nvPr/>
        </p:nvSpPr>
        <p:spPr>
          <a:xfrm>
            <a:off x="6138274" y="1163534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97AAF82-BB73-4E54-89F4-A4226D0ACC93}"/>
              </a:ext>
            </a:extLst>
          </p:cNvPr>
          <p:cNvSpPr/>
          <p:nvPr/>
        </p:nvSpPr>
        <p:spPr>
          <a:xfrm>
            <a:off x="8201272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D696F6C-022A-4C51-9D59-42ABDBE793DF}"/>
              </a:ext>
            </a:extLst>
          </p:cNvPr>
          <p:cNvSpPr/>
          <p:nvPr/>
        </p:nvSpPr>
        <p:spPr>
          <a:xfrm>
            <a:off x="10234455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1D4CB-A33E-4F00-85CC-AFEF94E3F40E}"/>
              </a:ext>
            </a:extLst>
          </p:cNvPr>
          <p:cNvSpPr/>
          <p:nvPr/>
        </p:nvSpPr>
        <p:spPr>
          <a:xfrm>
            <a:off x="0" y="232782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072B108-901D-475B-9FC6-3ABAE8E5460B}"/>
              </a:ext>
            </a:extLst>
          </p:cNvPr>
          <p:cNvSpPr/>
          <p:nvPr/>
        </p:nvSpPr>
        <p:spPr>
          <a:xfrm>
            <a:off x="2057517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2407C4-B4D2-4889-A3F7-9F084304E33D}"/>
              </a:ext>
            </a:extLst>
          </p:cNvPr>
          <p:cNvSpPr/>
          <p:nvPr/>
        </p:nvSpPr>
        <p:spPr>
          <a:xfrm>
            <a:off x="4090700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577C4E-2BD6-4E72-BBA0-7F394B71D26B}"/>
              </a:ext>
            </a:extLst>
          </p:cNvPr>
          <p:cNvSpPr/>
          <p:nvPr/>
        </p:nvSpPr>
        <p:spPr>
          <a:xfrm>
            <a:off x="6133822" y="2327827"/>
            <a:ext cx="198633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138776-D166-44B7-A8EC-141D665F1C34}"/>
              </a:ext>
            </a:extLst>
          </p:cNvPr>
          <p:cNvSpPr/>
          <p:nvPr/>
        </p:nvSpPr>
        <p:spPr>
          <a:xfrm>
            <a:off x="8201273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3104DDB-6F1A-405F-930E-42157D27BF0B}"/>
              </a:ext>
            </a:extLst>
          </p:cNvPr>
          <p:cNvSpPr/>
          <p:nvPr/>
        </p:nvSpPr>
        <p:spPr>
          <a:xfrm>
            <a:off x="10234456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37D035-9CB9-45CE-AD04-C6ECA06784CE}"/>
              </a:ext>
            </a:extLst>
          </p:cNvPr>
          <p:cNvSpPr/>
          <p:nvPr/>
        </p:nvSpPr>
        <p:spPr>
          <a:xfrm>
            <a:off x="0" y="3492881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91A8C8-0EC6-4709-AB71-DE1656B5F8FA}"/>
              </a:ext>
            </a:extLst>
          </p:cNvPr>
          <p:cNvSpPr/>
          <p:nvPr/>
        </p:nvSpPr>
        <p:spPr>
          <a:xfrm>
            <a:off x="2057516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F7B9D2-75A9-48B2-8CA7-06D173AE5244}"/>
              </a:ext>
            </a:extLst>
          </p:cNvPr>
          <p:cNvSpPr/>
          <p:nvPr/>
        </p:nvSpPr>
        <p:spPr>
          <a:xfrm>
            <a:off x="4090699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EA3CD38-D69D-4ABB-8129-B0FFF554CA5A}"/>
              </a:ext>
            </a:extLst>
          </p:cNvPr>
          <p:cNvSpPr/>
          <p:nvPr/>
        </p:nvSpPr>
        <p:spPr>
          <a:xfrm>
            <a:off x="6138274" y="3492121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5F11C52-77C1-4B9A-A2B8-3EFF7BE768B2}"/>
              </a:ext>
            </a:extLst>
          </p:cNvPr>
          <p:cNvSpPr/>
          <p:nvPr/>
        </p:nvSpPr>
        <p:spPr>
          <a:xfrm>
            <a:off x="8201272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C2A8994-E274-4F04-96AF-0B4C6E21E7CA}"/>
              </a:ext>
            </a:extLst>
          </p:cNvPr>
          <p:cNvSpPr/>
          <p:nvPr/>
        </p:nvSpPr>
        <p:spPr>
          <a:xfrm>
            <a:off x="10229999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12EC7E4-21DE-419A-868E-B44C69E31442}"/>
              </a:ext>
            </a:extLst>
          </p:cNvPr>
          <p:cNvSpPr/>
          <p:nvPr/>
        </p:nvSpPr>
        <p:spPr>
          <a:xfrm>
            <a:off x="0" y="463729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6FFA5E3-FCEC-4EAD-95C8-5581500D95A2}"/>
              </a:ext>
            </a:extLst>
          </p:cNvPr>
          <p:cNvSpPr/>
          <p:nvPr/>
        </p:nvSpPr>
        <p:spPr>
          <a:xfrm>
            <a:off x="2057517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4630DAFE-51E7-4184-B120-436F55EC9652}"/>
              </a:ext>
            </a:extLst>
          </p:cNvPr>
          <p:cNvSpPr/>
          <p:nvPr/>
        </p:nvSpPr>
        <p:spPr>
          <a:xfrm>
            <a:off x="40907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ED8FFC1-6AB9-4342-9204-905C77152DF3}"/>
              </a:ext>
            </a:extLst>
          </p:cNvPr>
          <p:cNvSpPr/>
          <p:nvPr/>
        </p:nvSpPr>
        <p:spPr>
          <a:xfrm>
            <a:off x="6129362" y="4637297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7E9A1039-86CF-40CA-8113-049BA7FE59F6}"/>
              </a:ext>
            </a:extLst>
          </p:cNvPr>
          <p:cNvSpPr/>
          <p:nvPr/>
        </p:nvSpPr>
        <p:spPr>
          <a:xfrm>
            <a:off x="8201273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0BF33194-2D07-4F80-BE61-B77D6AA8A343}"/>
              </a:ext>
            </a:extLst>
          </p:cNvPr>
          <p:cNvSpPr/>
          <p:nvPr/>
        </p:nvSpPr>
        <p:spPr>
          <a:xfrm>
            <a:off x="102300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9782" y="-3810889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2523" y="-2642412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525" y="-148306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08652F0-74B0-4D26-BB63-3CEFD2CBA2C5}"/>
              </a:ext>
            </a:extLst>
          </p:cNvPr>
          <p:cNvSpPr/>
          <p:nvPr/>
        </p:nvSpPr>
        <p:spPr>
          <a:xfrm>
            <a:off x="4454" y="5762299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1627A74C-B4C0-42E4-AF0A-B89622643317}"/>
              </a:ext>
            </a:extLst>
          </p:cNvPr>
          <p:cNvSpPr/>
          <p:nvPr/>
        </p:nvSpPr>
        <p:spPr>
          <a:xfrm>
            <a:off x="2061971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0F1BA54-B197-4067-92D2-B79530ECA32A}"/>
              </a:ext>
            </a:extLst>
          </p:cNvPr>
          <p:cNvSpPr/>
          <p:nvPr/>
        </p:nvSpPr>
        <p:spPr>
          <a:xfrm>
            <a:off x="40951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8A68A5C-1815-47E1-91E0-65B0C93322E1}"/>
              </a:ext>
            </a:extLst>
          </p:cNvPr>
          <p:cNvSpPr/>
          <p:nvPr/>
        </p:nvSpPr>
        <p:spPr>
          <a:xfrm>
            <a:off x="6133816" y="5762299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DF5DFD1-7622-4DC6-A533-165AF0ACBC98}"/>
              </a:ext>
            </a:extLst>
          </p:cNvPr>
          <p:cNvSpPr/>
          <p:nvPr/>
        </p:nvSpPr>
        <p:spPr>
          <a:xfrm>
            <a:off x="8195788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51C15B57-DD4E-494F-8F61-2E8E01F6C897}"/>
              </a:ext>
            </a:extLst>
          </p:cNvPr>
          <p:cNvSpPr/>
          <p:nvPr/>
        </p:nvSpPr>
        <p:spPr>
          <a:xfrm>
            <a:off x="102344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2F1D7FE-D163-487E-8AF3-DED0C90229F7}"/>
              </a:ext>
            </a:extLst>
          </p:cNvPr>
          <p:cNvSpPr/>
          <p:nvPr/>
        </p:nvSpPr>
        <p:spPr>
          <a:xfrm rot="5400000">
            <a:off x="6056979" y="-358058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EB1930D-FC3C-495A-9C5C-2B582A2C7F89}"/>
              </a:ext>
            </a:extLst>
          </p:cNvPr>
          <p:cNvSpPr txBox="1"/>
          <p:nvPr/>
        </p:nvSpPr>
        <p:spPr>
          <a:xfrm>
            <a:off x="47876" y="132164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42918FF-6B72-4084-86A1-D0201CD077D2}"/>
              </a:ext>
            </a:extLst>
          </p:cNvPr>
          <p:cNvSpPr txBox="1"/>
          <p:nvPr/>
        </p:nvSpPr>
        <p:spPr>
          <a:xfrm>
            <a:off x="2061280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$ 200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11630EF-4868-4E95-BAF4-7DCAEB8791B3}"/>
              </a:ext>
            </a:extLst>
          </p:cNvPr>
          <p:cNvSpPr txBox="1"/>
          <p:nvPr/>
        </p:nvSpPr>
        <p:spPr>
          <a:xfrm>
            <a:off x="4111147" y="133027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DB2940A-B22E-476C-9B08-903DCA48CD05}"/>
              </a:ext>
            </a:extLst>
          </p:cNvPr>
          <p:cNvSpPr txBox="1"/>
          <p:nvPr/>
        </p:nvSpPr>
        <p:spPr>
          <a:xfrm>
            <a:off x="6119651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B77F131-46D5-46A1-A353-3D105DF7636E}"/>
              </a:ext>
            </a:extLst>
          </p:cNvPr>
          <p:cNvSpPr txBox="1"/>
          <p:nvPr/>
        </p:nvSpPr>
        <p:spPr>
          <a:xfrm>
            <a:off x="8159453" y="1326205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70DF3C22-092A-4FE1-95A6-B4FC3415A023}"/>
              </a:ext>
            </a:extLst>
          </p:cNvPr>
          <p:cNvSpPr txBox="1"/>
          <p:nvPr/>
        </p:nvSpPr>
        <p:spPr>
          <a:xfrm>
            <a:off x="10242010" y="135868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7A709F50-BF9D-480E-8821-4D7F06FCCE89}"/>
              </a:ext>
            </a:extLst>
          </p:cNvPr>
          <p:cNvSpPr txBox="1"/>
          <p:nvPr/>
        </p:nvSpPr>
        <p:spPr>
          <a:xfrm>
            <a:off x="34628" y="248780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E936077F-41FD-4406-B184-24C29E77078A}"/>
              </a:ext>
            </a:extLst>
          </p:cNvPr>
          <p:cNvSpPr txBox="1"/>
          <p:nvPr/>
        </p:nvSpPr>
        <p:spPr>
          <a:xfrm>
            <a:off x="2048032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$ 400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45215BE-EB1D-472C-B964-CE0986622E14}"/>
              </a:ext>
            </a:extLst>
          </p:cNvPr>
          <p:cNvSpPr txBox="1"/>
          <p:nvPr/>
        </p:nvSpPr>
        <p:spPr>
          <a:xfrm>
            <a:off x="4097899" y="249643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1AC3C94-CD52-419C-A2B3-E43175C03CD1}"/>
              </a:ext>
            </a:extLst>
          </p:cNvPr>
          <p:cNvSpPr txBox="1"/>
          <p:nvPr/>
        </p:nvSpPr>
        <p:spPr>
          <a:xfrm>
            <a:off x="6106403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76891F4F-333B-4300-A14F-606B447525FF}"/>
              </a:ext>
            </a:extLst>
          </p:cNvPr>
          <p:cNvSpPr txBox="1"/>
          <p:nvPr/>
        </p:nvSpPr>
        <p:spPr>
          <a:xfrm>
            <a:off x="8146205" y="249236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8F1A149D-13B0-42AA-8169-5A664D4FE520}"/>
              </a:ext>
            </a:extLst>
          </p:cNvPr>
          <p:cNvSpPr txBox="1"/>
          <p:nvPr/>
        </p:nvSpPr>
        <p:spPr>
          <a:xfrm>
            <a:off x="10228762" y="252485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A4858F7-A9A9-426B-AD2A-C67576C82253}"/>
              </a:ext>
            </a:extLst>
          </p:cNvPr>
          <p:cNvSpPr txBox="1"/>
          <p:nvPr/>
        </p:nvSpPr>
        <p:spPr>
          <a:xfrm>
            <a:off x="18514" y="363890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737AA29-435F-4816-8BD0-D5358527D5BD}"/>
              </a:ext>
            </a:extLst>
          </p:cNvPr>
          <p:cNvSpPr txBox="1"/>
          <p:nvPr/>
        </p:nvSpPr>
        <p:spPr>
          <a:xfrm>
            <a:off x="2031918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2B6FA09D-5CFF-4D35-BBCF-F093E1AB7C80}"/>
              </a:ext>
            </a:extLst>
          </p:cNvPr>
          <p:cNvSpPr txBox="1"/>
          <p:nvPr/>
        </p:nvSpPr>
        <p:spPr>
          <a:xfrm>
            <a:off x="4081785" y="364753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6AB340C7-AD23-41EC-A385-7034BB08F180}"/>
              </a:ext>
            </a:extLst>
          </p:cNvPr>
          <p:cNvSpPr txBox="1"/>
          <p:nvPr/>
        </p:nvSpPr>
        <p:spPr>
          <a:xfrm>
            <a:off x="6090289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85A1CFC5-5604-445D-B56C-CEA64C6F9A51}"/>
              </a:ext>
            </a:extLst>
          </p:cNvPr>
          <p:cNvSpPr txBox="1"/>
          <p:nvPr/>
        </p:nvSpPr>
        <p:spPr>
          <a:xfrm>
            <a:off x="8130091" y="3643470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93AEE4D0-52EA-4B37-90CD-6ACFAF729E1D}"/>
              </a:ext>
            </a:extLst>
          </p:cNvPr>
          <p:cNvSpPr txBox="1"/>
          <p:nvPr/>
        </p:nvSpPr>
        <p:spPr>
          <a:xfrm>
            <a:off x="10212648" y="367595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A0CF7166-783C-45BA-ADBF-E830285BA7E2}"/>
              </a:ext>
            </a:extLst>
          </p:cNvPr>
          <p:cNvSpPr txBox="1"/>
          <p:nvPr/>
        </p:nvSpPr>
        <p:spPr>
          <a:xfrm>
            <a:off x="5266" y="480507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F4D1B66B-0956-4F22-9B65-17DC4B8E9BC1}"/>
              </a:ext>
            </a:extLst>
          </p:cNvPr>
          <p:cNvSpPr txBox="1"/>
          <p:nvPr/>
        </p:nvSpPr>
        <p:spPr>
          <a:xfrm>
            <a:off x="2018670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A92F22BA-FAE2-4059-A394-435B48FB3BF6}"/>
              </a:ext>
            </a:extLst>
          </p:cNvPr>
          <p:cNvSpPr txBox="1"/>
          <p:nvPr/>
        </p:nvSpPr>
        <p:spPr>
          <a:xfrm>
            <a:off x="4068537" y="481370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A111016-6C6A-416D-9064-7893EB56630D}"/>
              </a:ext>
            </a:extLst>
          </p:cNvPr>
          <p:cNvSpPr txBox="1"/>
          <p:nvPr/>
        </p:nvSpPr>
        <p:spPr>
          <a:xfrm>
            <a:off x="6077041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539C797C-72B5-471E-8458-B6FB5C706530}"/>
              </a:ext>
            </a:extLst>
          </p:cNvPr>
          <p:cNvSpPr txBox="1"/>
          <p:nvPr/>
        </p:nvSpPr>
        <p:spPr>
          <a:xfrm>
            <a:off x="8116843" y="480963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2C3FDA24-4273-4AEE-931A-93FFA7DEE3E7}"/>
              </a:ext>
            </a:extLst>
          </p:cNvPr>
          <p:cNvSpPr txBox="1"/>
          <p:nvPr/>
        </p:nvSpPr>
        <p:spPr>
          <a:xfrm>
            <a:off x="10199400" y="484211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219B8F38-E057-4304-B23A-7CFD81C977D1}"/>
              </a:ext>
            </a:extLst>
          </p:cNvPr>
          <p:cNvSpPr txBox="1"/>
          <p:nvPr/>
        </p:nvSpPr>
        <p:spPr>
          <a:xfrm>
            <a:off x="-60711" y="59263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D9731BDD-A974-4157-B973-52756D63B9BE}"/>
              </a:ext>
            </a:extLst>
          </p:cNvPr>
          <p:cNvSpPr txBox="1"/>
          <p:nvPr/>
        </p:nvSpPr>
        <p:spPr>
          <a:xfrm>
            <a:off x="1957960" y="593776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61160B15-C810-4FD4-AB16-A4D7BC68508C}"/>
              </a:ext>
            </a:extLst>
          </p:cNvPr>
          <p:cNvSpPr txBox="1"/>
          <p:nvPr/>
        </p:nvSpPr>
        <p:spPr>
          <a:xfrm>
            <a:off x="4010618" y="59492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A8DEE7B8-48E9-43CD-9A89-500BAB553D45}"/>
              </a:ext>
            </a:extLst>
          </p:cNvPr>
          <p:cNvSpPr txBox="1"/>
          <p:nvPr/>
        </p:nvSpPr>
        <p:spPr>
          <a:xfrm>
            <a:off x="6071941" y="59468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B936E7EF-ED1A-43A7-8193-EAB11539D68E}"/>
              </a:ext>
            </a:extLst>
          </p:cNvPr>
          <p:cNvSpPr txBox="1"/>
          <p:nvPr/>
        </p:nvSpPr>
        <p:spPr>
          <a:xfrm>
            <a:off x="8090612" y="595834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94105F29-B857-442B-805A-D56983A0B796}"/>
              </a:ext>
            </a:extLst>
          </p:cNvPr>
          <p:cNvSpPr txBox="1"/>
          <p:nvPr/>
        </p:nvSpPr>
        <p:spPr>
          <a:xfrm>
            <a:off x="10143270" y="59697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179" name="Grafik 178" descr="Ein Bild, das Zug enthält.&#10;&#10;Automatisch generierte Beschreibung">
            <a:extLst>
              <a:ext uri="{FF2B5EF4-FFF2-40B4-BE49-F238E27FC236}">
                <a16:creationId xmlns:a16="http://schemas.microsoft.com/office/drawing/2014/main" id="{DA095BA9-3067-4C94-9B0C-0996A3F4BD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58" y="-10726"/>
            <a:ext cx="1977481" cy="1112127"/>
          </a:xfrm>
          <a:prstGeom prst="rect">
            <a:avLst/>
          </a:prstGeom>
        </p:spPr>
      </p:pic>
      <p:pic>
        <p:nvPicPr>
          <p:cNvPr id="185" name="Grafik 184" descr="Ein Bild, das Zug enthält.&#10;&#10;Automatisch generierte Beschreibung">
            <a:extLst>
              <a:ext uri="{FF2B5EF4-FFF2-40B4-BE49-F238E27FC236}">
                <a16:creationId xmlns:a16="http://schemas.microsoft.com/office/drawing/2014/main" id="{C7E975A6-5CF2-4E70-A91E-8B1C59494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560" y="-9545"/>
            <a:ext cx="1977481" cy="1112127"/>
          </a:xfrm>
          <a:prstGeom prst="rect">
            <a:avLst/>
          </a:prstGeom>
        </p:spPr>
      </p:pic>
      <p:pic>
        <p:nvPicPr>
          <p:cNvPr id="187" name="Grafik 186" descr="Ein Bild, das Zug enthält.&#10;&#10;Automatisch generierte Beschreibung">
            <a:extLst>
              <a:ext uri="{FF2B5EF4-FFF2-40B4-BE49-F238E27FC236}">
                <a16:creationId xmlns:a16="http://schemas.microsoft.com/office/drawing/2014/main" id="{0502FD84-BD9E-4E39-9486-E4951976CD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909" y="5755"/>
            <a:ext cx="2007823" cy="1129191"/>
          </a:xfrm>
          <a:prstGeom prst="rect">
            <a:avLst/>
          </a:prstGeom>
        </p:spPr>
      </p:pic>
      <p:pic>
        <p:nvPicPr>
          <p:cNvPr id="189" name="Grafik 188" descr="Ein Bild, das Zug enthält.&#10;&#10;Automatisch generierte Beschreibung">
            <a:extLst>
              <a:ext uri="{FF2B5EF4-FFF2-40B4-BE49-F238E27FC236}">
                <a16:creationId xmlns:a16="http://schemas.microsoft.com/office/drawing/2014/main" id="{DB34962F-10EA-426A-9B86-04CE23AC9F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960" y="-10727"/>
            <a:ext cx="1977481" cy="1112127"/>
          </a:xfrm>
          <a:prstGeom prst="rect">
            <a:avLst/>
          </a:prstGeom>
        </p:spPr>
      </p:pic>
      <p:pic>
        <p:nvPicPr>
          <p:cNvPr id="191" name="Grafik 190" descr="Ein Bild, das Zug enthält.&#10;&#10;Automatisch generierte Beschreibung">
            <a:extLst>
              <a:ext uri="{FF2B5EF4-FFF2-40B4-BE49-F238E27FC236}">
                <a16:creationId xmlns:a16="http://schemas.microsoft.com/office/drawing/2014/main" id="{71F03C8A-9D6C-4863-B223-B45054839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483" y="-5206"/>
            <a:ext cx="1955775" cy="10999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953949"/>
                  </p:ext>
                </p:extLst>
              </p:nvPr>
            </p:nvGraphicFramePr>
            <p:xfrm>
              <a:off x="-9039" y="-1478"/>
              <a:ext cx="2020308" cy="1136424"/>
            </p:xfrm>
            <a:graphic>
              <a:graphicData uri="http://schemas.microsoft.com/office/powerpoint/2016/slidezoom">
                <pslz:sldZm>
                  <pslz:sldZmObj sldId="335" cId="3510115186">
                    <pslz:zmPr id="{7F4EBF7B-EA3F-4120-9557-BEAB0411944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20308" cy="1136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39" y="-1478"/>
                <a:ext cx="2020308" cy="1136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58" y="-4965243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65">
            <a:extLst>
              <a:ext uri="{FF2B5EF4-FFF2-40B4-BE49-F238E27FC236}">
                <a16:creationId xmlns:a16="http://schemas.microsoft.com/office/drawing/2014/main" id="{5690AA1E-5601-46CB-AE0A-C36C25E9C139}"/>
              </a:ext>
            </a:extLst>
          </p:cNvPr>
          <p:cNvSpPr/>
          <p:nvPr/>
        </p:nvSpPr>
        <p:spPr>
          <a:xfrm>
            <a:off x="-14634" y="7839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65">
            <a:extLst>
              <a:ext uri="{FF2B5EF4-FFF2-40B4-BE49-F238E27FC236}">
                <a16:creationId xmlns:a16="http://schemas.microsoft.com/office/drawing/2014/main" id="{BC8DFBEF-36D7-4AF6-A373-937673A99FB9}"/>
              </a:ext>
            </a:extLst>
          </p:cNvPr>
          <p:cNvSpPr/>
          <p:nvPr/>
        </p:nvSpPr>
        <p:spPr>
          <a:xfrm>
            <a:off x="12151440" y="5755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77">
            <a:extLst>
              <a:ext uri="{FF2B5EF4-FFF2-40B4-BE49-F238E27FC236}">
                <a16:creationId xmlns:a16="http://schemas.microsoft.com/office/drawing/2014/main" id="{BF3F8A8A-3980-4E3D-B4C8-EE684E24C81F}"/>
              </a:ext>
            </a:extLst>
          </p:cNvPr>
          <p:cNvSpPr/>
          <p:nvPr/>
        </p:nvSpPr>
        <p:spPr>
          <a:xfrm rot="5400000">
            <a:off x="6069378" y="705494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  <p:sndAc>
          <p:stSnd>
            <p:snd r:embed="rId2" name="Jeopardy fill board.wav"/>
          </p:stSnd>
        </p:sndAc>
      </p:transition>
    </mc:Choice>
    <mc:Fallback xmlns="">
      <p:transition spd="med" advClick="0" advTm="4500">
        <p:fade/>
        <p:sndAc>
          <p:stSnd>
            <p:snd r:embed="rId12" name="Jeopardy fill boar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67" grpId="0"/>
      <p:bldP spid="169" grpId="0"/>
      <p:bldP spid="171" grpId="0"/>
      <p:bldP spid="173" grpId="0"/>
      <p:bldP spid="1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7" name="Textfeld 6">
            <a:hlinkClick r:id="rId5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-130947" y="953238"/>
            <a:ext cx="124538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Leflunomide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(Arava)?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CAD41FE7-1451-42BB-A890-C057382DC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6F7589B-5938-4148-A417-12B4140F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BBA3E-C871-2024-A909-39BE799706D1}"/>
              </a:ext>
            </a:extLst>
          </p:cNvPr>
          <p:cNvSpPr txBox="1"/>
          <p:nvPr/>
        </p:nvSpPr>
        <p:spPr>
          <a:xfrm>
            <a:off x="-102436" y="1589577"/>
            <a:ext cx="123968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synthetic DMARD inhibits inosine monophosphate dehydrogenase, suppressing guanine nucleotide synthesis in lymphocytes; it is more commonly used in lupus nephritis but NOT in RA.</a:t>
            </a:r>
          </a:p>
        </p:txBody>
      </p:sp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-130948" y="796303"/>
            <a:ext cx="124538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39CF562-F9A9-437A-969E-CCF5E1144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8D35-852E-2035-F03F-73692FC3F179}"/>
              </a:ext>
            </a:extLst>
          </p:cNvPr>
          <p:cNvSpPr txBox="1"/>
          <p:nvPr/>
        </p:nvSpPr>
        <p:spPr>
          <a:xfrm>
            <a:off x="1062375" y="3044279"/>
            <a:ext cx="10067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is Mycophenolate Mofetil (</a:t>
            </a:r>
            <a:r>
              <a:rPr lang="en-US" sz="4400" dirty="0" err="1">
                <a:solidFill>
                  <a:schemeClr val="bg1"/>
                </a:solidFill>
              </a:rPr>
              <a:t>CellCept</a:t>
            </a:r>
            <a:r>
              <a:rPr lang="en-US" sz="4400" dirty="0">
                <a:solidFill>
                  <a:schemeClr val="bg1"/>
                </a:solidFill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218088" y="2415483"/>
            <a:ext cx="11755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</a:t>
            </a:r>
            <a:r>
              <a:rPr lang="en-US" sz="4400" dirty="0" err="1">
                <a:solidFill>
                  <a:schemeClr val="bg1"/>
                </a:solidFill>
              </a:rPr>
              <a:t>csDMARD</a:t>
            </a:r>
            <a:r>
              <a:rPr lang="en-US" sz="4400" dirty="0">
                <a:solidFill>
                  <a:schemeClr val="bg1"/>
                </a:solidFill>
              </a:rPr>
              <a:t> is metabolized to </a:t>
            </a:r>
            <a:r>
              <a:rPr lang="en-US" sz="4400" dirty="0" err="1">
                <a:solidFill>
                  <a:schemeClr val="bg1"/>
                </a:solidFill>
              </a:rPr>
              <a:t>sulfapyridine</a:t>
            </a:r>
            <a:r>
              <a:rPr lang="en-US" sz="4400" dirty="0">
                <a:solidFill>
                  <a:schemeClr val="bg1"/>
                </a:solidFill>
              </a:rPr>
              <a:t> and 5-aminosalicylic acid and may cause reversible oligospermia in men.</a:t>
            </a:r>
            <a:endParaRPr lang="de-AT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257F70D-32FC-4F29-8AC1-13552B3F5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363318" y="3866205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3D2B2345-0D56-4847-BF33-ED2984EF24B3}"/>
              </a:ext>
            </a:extLst>
          </p:cNvPr>
          <p:cNvSpPr txBox="1"/>
          <p:nvPr/>
        </p:nvSpPr>
        <p:spPr>
          <a:xfrm>
            <a:off x="2353293" y="1765451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2057400" lvl="5">
              <a:lnSpc>
                <a:spcPct val="90000"/>
              </a:lnSpc>
              <a:spcAft>
                <a:spcPts val="600"/>
              </a:spcAft>
            </a:pPr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Solution: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What is Sulfasalazine (Azulfidine)?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C680AA7-1EA1-43CE-9811-19799FAED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97605" y="1174604"/>
            <a:ext cx="1119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 most feared long-term toxicity of hydroxychloroquine requires baseline than annual screening after 5 years using this specific ophthalmologic modality.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780668E6-ACFB-4384-9776-6B42EB33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-130948" y="796303"/>
            <a:ext cx="124538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What is spectral domain OCT?</a:t>
            </a:r>
            <a:endParaRPr lang="de-A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850BE94-B079-4BB6-B143-A66238B7D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776143" y="59989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4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890625" y="599836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E2BB1E1-2E91-4E02-B0B1-685168B598BA}"/>
              </a:ext>
            </a:extLst>
          </p:cNvPr>
          <p:cNvSpPr txBox="1"/>
          <p:nvPr/>
        </p:nvSpPr>
        <p:spPr>
          <a:xfrm>
            <a:off x="1338433" y="1584453"/>
            <a:ext cx="952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biologic depletes CD20-positive B cells but spares plasma cells, explaining preserved immunoglobulin levels early in therapy.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7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D9AF67-06D3-40FA-A805-4CB3210B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4" name="Textfeld 3">
            <a:hlinkClick r:id="rId5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-130948" y="79630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Rituximab (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Rituxan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A72221C4-868C-4CD6-B833-87C9179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57" y="53092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39" y="53086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B4FF3-57E9-41C2-9CBE-610E3A13B908}"/>
              </a:ext>
            </a:extLst>
          </p:cNvPr>
          <p:cNvSpPr txBox="1"/>
          <p:nvPr/>
        </p:nvSpPr>
        <p:spPr>
          <a:xfrm>
            <a:off x="497605" y="1174604"/>
            <a:ext cx="1119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giant cell arteritis, this IL-6 receptor inhibitor has demonstrated steroid-sparing efficacy in randomized trials.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3B3C8C5-DC26-4044-A74C-C76B0D14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7" name="middle part">
            <a:hlinkClick r:id="" action="ppaction://media"/>
            <a:extLst>
              <a:ext uri="{FF2B5EF4-FFF2-40B4-BE49-F238E27FC236}">
                <a16:creationId xmlns:a16="http://schemas.microsoft.com/office/drawing/2014/main" id="{DEC24655-B77C-4E12-80C1-0B46B2D5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68" y="223043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4" name="Textfeld 3">
            <a:hlinkClick r:id="rId5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-130948" y="796303"/>
            <a:ext cx="124538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Tocilizumab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(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Actemra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  <a:endParaRPr lang="de-AT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AEA4780-7D79-4BB4-8BE0-CDD788CDC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57" y="520720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39" y="520663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497605" y="1346617"/>
            <a:ext cx="1119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Rituximab is often favored over TNF inhibitors in RA patients with this concomitant autoimmune condition due to efficacy data.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9FBE9A2-06D1-4981-8834-BEF60A32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2" name="Textfeld 11">
            <a:hlinkClick r:id="rId5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-130948" y="928383"/>
            <a:ext cx="124538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ANCA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associated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vasculitis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  <a:endParaRPr lang="de-AT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F968428A-6BB9-4672-B410-CD3F3B38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7D70EDA-5647-496D-86AE-CE2F4A4B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4E341F3-FB37-A155-53C6-202C38BFC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35" y="1557601"/>
            <a:ext cx="1045314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patients with spondyloarthropathies and coexisting inflammatory bowel disease, this TNF inhibitor class is preferred over etanercept due to lack of efficacy in gut inflammation.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-130948" y="827081"/>
            <a:ext cx="1245389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monoclonal</a:t>
            </a:r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TNF </a:t>
            </a:r>
            <a:r>
              <a:rPr lang="de-A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antibodies</a:t>
            </a:r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(Infliximab, Adalimumab, Golimumab, </a:t>
            </a:r>
            <a:r>
              <a:rPr lang="de-A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Certolizumab</a:t>
            </a:r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75D993F-6261-4271-9E3D-9269ABD4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57" y="52785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39" y="526631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497605" y="1382831"/>
            <a:ext cx="1119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ACR/CHEST 2023 guidelines conditionally recommend this T-cell co-stimulation blocker for treatment of RA-ILD?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C4D2546-29F3-4208-8F21-39A85B4DE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4" name="Textfeld 3">
            <a:hlinkClick r:id="rId5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-130946" y="50166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Abatacept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(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Orencia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  <a:endParaRPr lang="de-AT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CF79861-4AA0-400F-9E13-48921D05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1331547" y="786632"/>
            <a:ext cx="9528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was the first JAK inhibitor approved for rheumatoid arthritis.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D727B91-0565-445E-A3E2-D567AA61D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1954037" y="626350"/>
            <a:ext cx="8283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Tofacitinib (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Xeljanz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3B57DF0-B7D2-4629-B3A3-C49E4968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27497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4400">
              <a:solidFill>
                <a:schemeClr val="bg1"/>
              </a:solidFill>
            </a:endParaRP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262753"/>
            <a:ext cx="4424516" cy="144655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1331547" y="1190938"/>
            <a:ext cx="9528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viral infection risk is notably increased with JAK inhibitors, particularly in older patients.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E3A62A7-55FB-4399-9793-7FAC4484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FB444E-34B5-485E-81E9-6EAA41152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4A538C-C540-4F58-A4B4-07BA8FF8B73B}"/>
              </a:ext>
            </a:extLst>
          </p:cNvPr>
          <p:cNvSpPr/>
          <p:nvPr/>
        </p:nvSpPr>
        <p:spPr>
          <a:xfrm>
            <a:off x="688061" y="387034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BA0C5-0046-4FA0-AB7D-F2FCD0E09D6E}"/>
              </a:ext>
            </a:extLst>
          </p:cNvPr>
          <p:cNvSpPr txBox="1"/>
          <p:nvPr/>
        </p:nvSpPr>
        <p:spPr>
          <a:xfrm>
            <a:off x="1013103" y="2440764"/>
            <a:ext cx="10165788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Glucocorticoids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nuclear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option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</a:p>
        </p:txBody>
      </p:sp>
      <p:pic>
        <p:nvPicPr>
          <p:cNvPr id="9" name="rhyme time">
            <a:hlinkClick r:id="" action="ppaction://media"/>
            <a:extLst>
              <a:ext uri="{FF2B5EF4-FFF2-40B4-BE49-F238E27FC236}">
                <a16:creationId xmlns:a16="http://schemas.microsoft.com/office/drawing/2014/main" id="{9E9063AA-B8A9-4791-86E0-82BFDBA2B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4" y="15287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1954038" y="1026089"/>
            <a:ext cx="82839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Herpes Zoster?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3B471C29-80C7-4C21-8E70-A3A516AC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57" y="521035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39" y="51981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1331547" y="1127878"/>
            <a:ext cx="952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JAK1-selective inhibitor has demonstrated efficacy in active ankylosing spondylitis after inadequate response to biologic therapy.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9A71F47E-AE87-4517-99D6-C8B4F287E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1954038" y="1144588"/>
            <a:ext cx="82839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Upadacitinib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(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Rinvoc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)?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7C8482D0-92ED-4AE6-8B96-E1A6DE9A7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57" y="514062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39" y="512840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7994AA-19DB-4306-858F-C71D2AD37359}"/>
              </a:ext>
            </a:extLst>
          </p:cNvPr>
          <p:cNvSpPr txBox="1"/>
          <p:nvPr/>
        </p:nvSpPr>
        <p:spPr>
          <a:xfrm>
            <a:off x="1331547" y="2120806"/>
            <a:ext cx="952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lupus patients with antiphospholipid antibodies, JAK inhibitors warrant caution because of increased risk of this event.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2FCFEE3-DF5D-41A5-8074-CE9A3CA1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1954038" y="1144588"/>
            <a:ext cx="82839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venous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thromboembolism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and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arterial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thrombosis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78BB8D-5280-4748-99AB-CDF3A5896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57" y="52948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39" y="52826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1331547" y="990600"/>
            <a:ext cx="9528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 68-year-old RA patient with prior MI, obesity, fails methotrexate and TNF inhibition. Choosing a JAK inhibitor in this setting raises concern primarily due to increased risk of.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DB6F0C5-096C-45FC-9649-5BED2D17C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1176716" y="919485"/>
            <a:ext cx="9838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Major Adverse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Cardiovascular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Events (MACE)?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FDF060D-FC09-4180-BB93-77728273A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57" y="494717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39" y="493495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497605" y="1744367"/>
            <a:ext cx="1119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patients with high cardiovascular risk, this nonselective NSAID is often considered to have the most favorable CV safety profile.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E92281B-AE48-4F70-BCD4-B984AF0D0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-130948" y="504379"/>
            <a:ext cx="124538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Naproxen?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2B568AE-B159-4247-9B28-607D12ADB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57" y="509122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39" y="507900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354AD58-16DB-4A01-8C59-B8F5758B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9E5F8-F2BE-C4AC-9C91-56636BFEE27E}"/>
              </a:ext>
            </a:extLst>
          </p:cNvPr>
          <p:cNvSpPr txBox="1"/>
          <p:nvPr/>
        </p:nvSpPr>
        <p:spPr>
          <a:xfrm>
            <a:off x="3045499" y="1640546"/>
            <a:ext cx="61009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RA, NSAIDs improve pain and stiffness but do not prevent this key pathologic outcome.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383"/>
      </p:ext>
    </p:extLst>
  </p:cSld>
  <p:clrMapOvr>
    <a:masterClrMapping/>
  </p:clrMapOvr>
  <p:transition spd="slow" advTm="1000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570401" y="958498"/>
            <a:ext cx="110511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structural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joint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damage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C8F3B21B-D66C-46EB-8B63-8C18D603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57" y="517866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39" y="516644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229591" y="1190938"/>
            <a:ext cx="117328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knee osteoarthritis with high GI risk, this NSAID strategy may reduce ulcer risk while preserving analgesic benefit along with PPIs?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83D2F7-43A3-4810-887C-548EAC849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1176714" y="934591"/>
            <a:ext cx="9838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a COX-2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selective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inhibitor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such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Celecoxib (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Celebrex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 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6F1452F-F016-40C4-9018-B4F41870F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57" y="494240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39" y="493018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229591" y="1863600"/>
            <a:ext cx="11732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SLE patients with serositis but stable renal function, NSAIDs may be used cautiously, but should be avoided in the presence of this lupus complication.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0744A3D-22F2-493F-9654-3A60F2705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1176716" y="1309345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Lupus Nephritis?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31A03B6D-5DA7-405E-AD5F-B2FCF262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202634" y="1590936"/>
            <a:ext cx="11732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axial spondyloarthritis, failure of at least two NSAIDs at maximally tolerated doses is generally required before escalation to this next-line therapeutic class.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1DCB25C-B69B-4EEF-A3A7-ECA43CF8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0" y="827543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are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biologic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DMARDs (TNF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inhibitors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, IL17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inhibitors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or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JAK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inhibitors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  <a:endParaRPr lang="de-A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9BAF440-4963-4226-9961-9C9F8567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229591" y="786632"/>
            <a:ext cx="11732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In overdose, colchicine toxicity classically progresses from GI symptoms to multiorgan failure, including this potentially fatal hematologic complication.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FD8D98-18A8-47A0-838E-506137B0B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0" y="681037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bone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marrow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supression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(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pancytopenia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)?</a:t>
            </a:r>
            <a:endParaRPr lang="de-A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112A36F-2B81-4653-8D1E-6F7DA008B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229591" y="1450646"/>
            <a:ext cx="11732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life-threatening syndrome associated with allopurinol presents with rash, eosinophilia, hepatitis, and renal failure and is strongly associated with HLA-B*58:01.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78C02A7-E2DC-424A-8F94-2DF67DF5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6" y="1905505"/>
            <a:ext cx="9273765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Synthetic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DMARDs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foundation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builders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</a:p>
        </p:txBody>
      </p:sp>
      <p:pic>
        <p:nvPicPr>
          <p:cNvPr id="3" name="movie classsics">
            <a:hlinkClick r:id="" action="ppaction://media"/>
            <a:extLst>
              <a:ext uri="{FF2B5EF4-FFF2-40B4-BE49-F238E27FC236}">
                <a16:creationId xmlns:a16="http://schemas.microsoft.com/office/drawing/2014/main" id="{2399385E-372E-4358-A2E4-AF38DC8F6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47" y="152796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0" y="15193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DRESS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syndrome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37DC9E2-5BF3-455F-86F3-D36F896D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57" y="559902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39" y="558680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229591" y="786632"/>
            <a:ext cx="117328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biologic agent used in refractory chronic gout is a PEGylated recombinant uricase enzyme that converts uric acid to allantoin and carries a risk of infusion reactions related to anti-drug antibodies.</a:t>
            </a:r>
          </a:p>
          <a:p>
            <a:pPr algn="ctr"/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65A8029-8835-4901-B573-48A8FABE4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-388885" y="763273"/>
            <a:ext cx="129697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pegloticase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1B6EE114-1A56-474E-8588-C30A800A5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0CA21E-6AA4-434B-AECD-A71CE5625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28A79-63A1-9A87-28FB-22563CBB6D96}"/>
              </a:ext>
            </a:extLst>
          </p:cNvPr>
          <p:cNvSpPr txBox="1"/>
          <p:nvPr/>
        </p:nvSpPr>
        <p:spPr>
          <a:xfrm>
            <a:off x="670947" y="1514007"/>
            <a:ext cx="11032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patient with gout prefers to avoid xanthine oxidase inhibitors due to concerns for hypersensitivity, they have normal renal function and have no h/o kidney stones, what is an appropriate first line alternative?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-388885" y="828294"/>
            <a:ext cx="1296976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is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Probenicid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(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Benemid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 + MTX?</a:t>
            </a:r>
            <a:endParaRPr lang="de-AT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5770014-179C-46DE-8512-8D5261DCE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982714" y="683593"/>
            <a:ext cx="102265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This cytokine, central to acute gout flares, is specifically targeted by Anakinra (Kineret) in refractory cases.</a:t>
            </a:r>
            <a:endParaRPr lang="de-A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A6D8BFD-5DA0-4C73-9A16-2E767D9EC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303833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-624275" y="1324588"/>
            <a:ext cx="129697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What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IL-1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inhibitor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4647000-FA65-4DFF-8A6F-71E8E5F0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18FF59-FD7F-E4B2-97D7-C5FBE8B614AB}"/>
              </a:ext>
            </a:extLst>
          </p:cNvPr>
          <p:cNvSpPr txBox="1"/>
          <p:nvPr/>
        </p:nvSpPr>
        <p:spPr>
          <a:xfrm>
            <a:off x="4167265" y="794478"/>
            <a:ext cx="4087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FINAL JEOPARDY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E123F-9533-E1BA-99A2-AC9CC41E676E}"/>
              </a:ext>
            </a:extLst>
          </p:cNvPr>
          <p:cNvSpPr txBox="1"/>
          <p:nvPr/>
        </p:nvSpPr>
        <p:spPr>
          <a:xfrm>
            <a:off x="1056807" y="1713821"/>
            <a:ext cx="1066550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severe secondary Raynaud phenomenon associated with systemic sclerosis, this endothelin receptor antagonist is used to prevent recurrent digital ulcers, while prostacyclin analogues such as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4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loprost</a:t>
            </a:r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reprostinil improve digital perfusion through potent vasodilation.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67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44EF7-4CAD-A445-B8F2-619055CBFECB}"/>
              </a:ext>
            </a:extLst>
          </p:cNvPr>
          <p:cNvSpPr txBox="1"/>
          <p:nvPr/>
        </p:nvSpPr>
        <p:spPr>
          <a:xfrm>
            <a:off x="3162924" y="2404726"/>
            <a:ext cx="6220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is </a:t>
            </a:r>
            <a:r>
              <a:rPr lang="en-US" sz="4400" dirty="0" err="1">
                <a:solidFill>
                  <a:schemeClr val="bg1"/>
                </a:solidFill>
              </a:rPr>
              <a:t>Bosentan</a:t>
            </a:r>
            <a:r>
              <a:rPr lang="en-US" sz="4400" dirty="0">
                <a:solidFill>
                  <a:schemeClr val="bg1"/>
                </a:solidFill>
              </a:rPr>
              <a:t> (</a:t>
            </a:r>
            <a:r>
              <a:rPr lang="en-US" sz="4400" dirty="0" err="1">
                <a:solidFill>
                  <a:schemeClr val="bg1"/>
                </a:solidFill>
              </a:rPr>
              <a:t>Tracleer</a:t>
            </a:r>
            <a:r>
              <a:rPr lang="en-US" sz="4400" dirty="0">
                <a:solidFill>
                  <a:schemeClr val="bg1"/>
                </a:solidFill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74589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8148"/>
      </p:ext>
    </p:extLst>
  </p:cSld>
  <p:clrMapOvr>
    <a:masterClrMapping/>
  </p:clrMapOvr>
  <p:transition spd="slow" advTm="1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905423"/>
            <a:ext cx="9273765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Biologic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DMARDs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the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snipers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</a:p>
        </p:txBody>
      </p:sp>
      <p:pic>
        <p:nvPicPr>
          <p:cNvPr id="2" name="broadway musicals">
            <a:hlinkClick r:id="" action="ppaction://media"/>
            <a:extLst>
              <a:ext uri="{FF2B5EF4-FFF2-40B4-BE49-F238E27FC236}">
                <a16:creationId xmlns:a16="http://schemas.microsoft.com/office/drawing/2014/main" id="{B147AAAF-84AA-4B15-ACEB-3149768C1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6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e77fabd-40e5-4335-9d12-298222ec242f}" enabled="1" method="Standard" siteId="{adeadcd2-3aaf-4835-b273-1ebe8a7726f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2829</Words>
  <Application>Microsoft Office PowerPoint</Application>
  <PresentationFormat>Widescreen</PresentationFormat>
  <Paragraphs>438</Paragraphs>
  <Slides>78</Slides>
  <Notes>41</Notes>
  <HiddenSlides>0</HiddenSlides>
  <MMClips>67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Johanna Liang</dc:creator>
  <cp:lastModifiedBy>Arathi Kulkarni</cp:lastModifiedBy>
  <cp:revision>153</cp:revision>
  <dcterms:created xsi:type="dcterms:W3CDTF">2020-09-28T08:30:51Z</dcterms:created>
  <dcterms:modified xsi:type="dcterms:W3CDTF">2026-03-31T22:55:28Z</dcterms:modified>
</cp:coreProperties>
</file>