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6" r:id="rId4"/>
    <p:sldMasterId id="2147483798" r:id="rId5"/>
    <p:sldMasterId id="2147483810" r:id="rId6"/>
  </p:sldMasterIdLst>
  <p:notesMasterIdLst>
    <p:notesMasterId r:id="rId45"/>
  </p:notesMasterIdLst>
  <p:sldIdLst>
    <p:sldId id="286" r:id="rId7"/>
    <p:sldId id="257" r:id="rId8"/>
    <p:sldId id="332" r:id="rId9"/>
    <p:sldId id="340" r:id="rId10"/>
    <p:sldId id="331" r:id="rId11"/>
    <p:sldId id="336" r:id="rId12"/>
    <p:sldId id="309" r:id="rId13"/>
    <p:sldId id="334" r:id="rId14"/>
    <p:sldId id="341" r:id="rId15"/>
    <p:sldId id="259" r:id="rId16"/>
    <p:sldId id="356" r:id="rId17"/>
    <p:sldId id="337" r:id="rId18"/>
    <p:sldId id="335" r:id="rId19"/>
    <p:sldId id="353" r:id="rId20"/>
    <p:sldId id="354" r:id="rId21"/>
    <p:sldId id="355" r:id="rId22"/>
    <p:sldId id="300" r:id="rId23"/>
    <p:sldId id="338" r:id="rId24"/>
    <p:sldId id="339" r:id="rId25"/>
    <p:sldId id="344" r:id="rId26"/>
    <p:sldId id="342" r:id="rId27"/>
    <p:sldId id="343" r:id="rId28"/>
    <p:sldId id="345" r:id="rId29"/>
    <p:sldId id="347" r:id="rId30"/>
    <p:sldId id="316" r:id="rId31"/>
    <p:sldId id="358" r:id="rId32"/>
    <p:sldId id="357" r:id="rId33"/>
    <p:sldId id="359" r:id="rId34"/>
    <p:sldId id="351" r:id="rId35"/>
    <p:sldId id="348" r:id="rId36"/>
    <p:sldId id="349" r:id="rId37"/>
    <p:sldId id="361" r:id="rId38"/>
    <p:sldId id="360" r:id="rId39"/>
    <p:sldId id="323" r:id="rId40"/>
    <p:sldId id="329" r:id="rId41"/>
    <p:sldId id="350" r:id="rId42"/>
    <p:sldId id="362" r:id="rId43"/>
    <p:sldId id="365" r:id="rId44"/>
  </p:sldIdLst>
  <p:sldSz cx="9144000" cy="5143500" type="screen16x9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0000FF"/>
    <a:srgbClr val="FFC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D60A57-8B82-46C4-A923-CF8CD58038AD}" v="1" dt="2026-05-19T13:06:59.7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/>
    <p:restoredTop sz="94658"/>
  </p:normalViewPr>
  <p:slideViewPr>
    <p:cSldViewPr snapToGrid="0" snapToObjects="1">
      <p:cViewPr varScale="1">
        <p:scale>
          <a:sx n="160" d="100"/>
          <a:sy n="160" d="100"/>
        </p:scale>
        <p:origin x="640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viewProps" Target="viewProps.xml"/><Relationship Id="rId50" Type="http://schemas.microsoft.com/office/2015/10/relationships/revisionInfo" Target="revisionInfo.xml"/><Relationship Id="rId7" Type="http://schemas.openxmlformats.org/officeDocument/2006/relationships/slide" Target="slides/slid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theme" Target="theme/theme1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presProps" Target="presProps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A7682F0-DC8F-44F4-A31C-29457201AF9C}" type="datetimeFigureOut">
              <a:rPr lang="en-US" smtClean="0"/>
              <a:t>5/19/26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9677AB9-9499-411B-908B-029231224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28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Annual mammograms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677AB9-9499-411B-908B-02923122438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831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Annual mammograms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677AB9-9499-411B-908B-02923122438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14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677AB9-9499-411B-908B-02923122438F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313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DE2829-215A-3B8A-43F0-F429506596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E5B023-FD45-FDE4-9827-79C231BD53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D8EA57-1902-C04F-E311-5263ADACBF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4411A2-84BF-B0A9-C68F-E6F7ECB60C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677AB9-9499-411B-908B-02923122438F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85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05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8FC866BD-A85E-FC47-A1CB-DF3303CF5A84}" type="datetime1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D09765FC-AC73-7545-B8A6-7CA04DE7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86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05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4BADF40-163C-184C-A79A-16143F30EA3F}" type="datetime1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D09765FC-AC73-7545-B8A6-7CA04DE7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959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00205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B0C5765-1C65-9842-9168-2F8046B530AD}" type="datetime1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D09765FC-AC73-7545-B8A6-7CA04DE7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220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F866D-A15C-B347-B987-724B39CFC081}" type="datetime1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7299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5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6AECC-74FC-2244-B69E-EFEEA7368FB7}" type="datetime1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3829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DC00A-888C-9A4B-8ECA-0B01CC964999}" type="datetime1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1836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1BF0F-7285-8F4D-BE7A-A9CED975DDA6}" type="datetime1">
              <a:rPr lang="en-US" smtClean="0"/>
              <a:t>5/19/26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306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C8C6F-7FBF-1D42-BAF6-EED73E3F6F19}" type="datetime1">
              <a:rPr lang="en-US" smtClean="0"/>
              <a:t>5/19/26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2308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5E2F-654C-9246-9CCA-0F77D9DA5353}" type="datetime1">
              <a:rPr lang="en-US" smtClean="0"/>
              <a:t>5/19/26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307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D4935-EFD6-5440-A8C7-14E5A30EF724}" type="datetime1">
              <a:rPr lang="en-US" smtClean="0"/>
              <a:t>5/19/26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9663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1E14-3D22-8146-9711-E43FE232800D}" type="datetime1">
              <a:rPr lang="en-US" smtClean="0"/>
              <a:t>5/19/26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120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317897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00205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52"/>
            <a:ext cx="8229600" cy="37373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23BF4B0E-395B-B64F-870F-683C111C2E2A}" type="datetime1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D09765FC-AC73-7545-B8A6-7CA04DE7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686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D8416-FF4E-CD48-843C-49249FC0916E}" type="datetime1">
              <a:rPr lang="en-US" smtClean="0"/>
              <a:t>5/19/26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9408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17D8D-CF01-D04B-81CE-05C061EFACB8}" type="datetime1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8680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E0D5-7616-9B42-A8AA-80A300F5F8E6}" type="datetime1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2819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</p:spPr>
        <p:txBody>
          <a:bodyPr anchor="b"/>
          <a:lstStyle>
            <a:lvl1pPr algn="ctr">
              <a:defRPr sz="4500">
                <a:solidFill>
                  <a:srgbClr val="00205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rgbClr val="00205B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E1442-B26A-4F4C-900B-AC6A89D82E4C}" type="datetime1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D3BFB-43D3-2E46-AFB5-886F7908A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0339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7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>
                <a:solidFill>
                  <a:srgbClr val="00205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rgbClr val="00205B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55D0F-C427-3247-89EC-59BB72B3D622}" type="datetime1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D3BFB-43D3-2E46-AFB5-886F7908A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4145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7"/>
            <a:ext cx="7886700" cy="99417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05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2C0C-128E-6440-8107-898FA2EB04A6}" type="datetime1">
              <a:rPr lang="en-US" smtClean="0"/>
              <a:t>5/19/26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D3BFB-43D3-2E46-AFB5-886F7908A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6640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C771-3DA7-AE43-87E8-BA97DCD505BD}" type="datetime1">
              <a:rPr lang="en-US" smtClean="0"/>
              <a:t>5/19/26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D3BFB-43D3-2E46-AFB5-886F7908A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16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3000" b="1" cap="all">
                <a:solidFill>
                  <a:srgbClr val="00205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5930F6BC-CC5F-7B4D-8DF6-41409A285641}" type="datetime1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D09765FC-AC73-7545-B8A6-7CA04DE7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428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05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656F28EF-2ABE-4245-9EA0-EB386399BD25}" type="datetime1">
              <a:rPr lang="en-US" smtClean="0"/>
              <a:t>5/19/26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D09765FC-AC73-7545-B8A6-7CA04DE7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516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05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18C9AC2-DE75-3E47-BFBE-933BDCB2ADA3}" type="datetime1">
              <a:rPr lang="en-US" smtClean="0"/>
              <a:t>5/19/26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D09765FC-AC73-7545-B8A6-7CA04DE7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5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05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9A01D2FB-42FB-A048-8F5E-725E26ACF6D3}" type="datetime1">
              <a:rPr lang="en-US" smtClean="0"/>
              <a:t>5/19/26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D09765FC-AC73-7545-B8A6-7CA04DE7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01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164E3762-4A56-E144-83E1-D4EE0347CD16}" type="datetime1">
              <a:rPr lang="en-US" smtClean="0"/>
              <a:t>5/19/26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D09765FC-AC73-7545-B8A6-7CA04DE7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198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1500" b="1">
                <a:solidFill>
                  <a:srgbClr val="00205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62437F7B-3E2F-0140-BF52-7FC11857FE98}" type="datetime1">
              <a:rPr lang="en-US" smtClean="0"/>
              <a:t>5/19/26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D09765FC-AC73-7545-B8A6-7CA04DE7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903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1500" b="1">
                <a:solidFill>
                  <a:srgbClr val="00205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DF720166-6BA8-944E-93BD-EB2091680159}" type="datetime1">
              <a:rPr lang="en-US" smtClean="0"/>
              <a:t>5/19/26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D09765FC-AC73-7545-B8A6-7CA04DE70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195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70860"/>
            <a:ext cx="8229600" cy="3723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4627971"/>
            <a:ext cx="9144000" cy="0"/>
          </a:xfrm>
          <a:prstGeom prst="line">
            <a:avLst/>
          </a:prstGeom>
          <a:ln w="12700">
            <a:solidFill>
              <a:srgbClr val="CF1C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463064" y="4767264"/>
            <a:ext cx="126048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E5EDF-9912-214A-9F07-853D774FB50F}" type="datetime1">
              <a:rPr lang="en-US" smtClean="0"/>
              <a:t>5/19/26</a:t>
            </a:fld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463067" y="4767264"/>
            <a:ext cx="385757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457200" y="171962"/>
            <a:ext cx="8229600" cy="3451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tabLst>
                <a:tab pos="5422900" algn="l"/>
              </a:tabLst>
            </a:pPr>
            <a:r>
              <a:rPr lang="en-US" b="1" dirty="0">
                <a:solidFill>
                  <a:srgbClr val="002060"/>
                </a:solidFill>
              </a:rPr>
              <a:t>The Best Slide headline: </a:t>
            </a:r>
            <a:r>
              <a:rPr lang="en-US" dirty="0">
                <a:solidFill>
                  <a:srgbClr val="002060"/>
                </a:solidFill>
              </a:rPr>
              <a:t>to go here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622134"/>
            <a:ext cx="9144000" cy="0"/>
          </a:xfrm>
          <a:prstGeom prst="line">
            <a:avLst/>
          </a:prstGeom>
          <a:ln w="15875">
            <a:solidFill>
              <a:srgbClr val="CF1C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Banner MD Anderson Cancer Center hrz full color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9733" y="4721109"/>
            <a:ext cx="1506558" cy="395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163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tabLst>
          <a:tab pos="4067175" algn="l"/>
        </a:tabLst>
        <a:defRPr sz="2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71962"/>
            <a:ext cx="8229600" cy="3451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tabLst>
                <a:tab pos="5422900" algn="l"/>
              </a:tabLst>
            </a:pPr>
            <a:r>
              <a:rPr lang="en-US" b="1" dirty="0">
                <a:solidFill>
                  <a:srgbClr val="002060"/>
                </a:solidFill>
              </a:rPr>
              <a:t>The Best Slide headline: </a:t>
            </a:r>
            <a:r>
              <a:rPr lang="en-US" dirty="0">
                <a:solidFill>
                  <a:srgbClr val="002060"/>
                </a:solidFill>
              </a:rPr>
              <a:t>to go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70860"/>
            <a:ext cx="8229600" cy="3723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4413" y="4767264"/>
            <a:ext cx="84908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0160D-1263-E24E-8909-FD93B39A7AB5}" type="datetime1">
              <a:rPr lang="en-US" smtClean="0"/>
              <a:t>5/19/26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4627971"/>
            <a:ext cx="9144000" cy="0"/>
          </a:xfrm>
          <a:prstGeom prst="line">
            <a:avLst/>
          </a:prstGeom>
          <a:ln w="12700">
            <a:solidFill>
              <a:srgbClr val="CF1C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Banner MD Anderson Cancer Center hrz full color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9733" y="4721109"/>
            <a:ext cx="1506558" cy="395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323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tabLst>
          <a:tab pos="4067175" algn="l"/>
        </a:tabLst>
        <a:defRPr sz="2100" kern="1200" baseline="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427138"/>
            <a:ext cx="9144000" cy="2716363"/>
          </a:xfrm>
          <a:prstGeom prst="rect">
            <a:avLst/>
          </a:prstGeom>
          <a:gradFill flip="none" rotWithShape="1">
            <a:gsLst>
              <a:gs pos="0">
                <a:srgbClr val="096BE3">
                  <a:alpha val="80000"/>
                  <a:lumMod val="91000"/>
                  <a:lumOff val="9000"/>
                </a:srgbClr>
              </a:gs>
              <a:gs pos="100000">
                <a:srgbClr val="FFFFFF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latin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347746"/>
            <a:ext cx="9144000" cy="1276185"/>
          </a:xfrm>
          <a:prstGeom prst="rect">
            <a:avLst/>
          </a:prstGeom>
          <a:solidFill>
            <a:srgbClr val="3336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2628578"/>
            <a:ext cx="9144000" cy="0"/>
          </a:xfrm>
          <a:prstGeom prst="line">
            <a:avLst/>
          </a:prstGeom>
          <a:ln w="53975">
            <a:solidFill>
              <a:srgbClr val="CF1C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BD21E-B582-9B4C-BA00-CA916B1F5507}" type="datetime1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D3BFB-43D3-2E46-AFB5-886F7908A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46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0"/>
          <p:cNvSpPr txBox="1">
            <a:spLocks/>
          </p:cNvSpPr>
          <p:nvPr/>
        </p:nvSpPr>
        <p:spPr>
          <a:xfrm>
            <a:off x="1828800" y="3106485"/>
            <a:ext cx="5486400" cy="750883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buNone/>
              <a:defRPr sz="2400" b="0" i="0" kern="1200" baseline="0">
                <a:solidFill>
                  <a:schemeClr val="bg1">
                    <a:lumMod val="50000"/>
                  </a:schemeClr>
                </a:solidFill>
                <a:latin typeface="Arial"/>
                <a:ea typeface="+mn-ea"/>
                <a:cs typeface="Arial"/>
              </a:defRPr>
            </a:lvl1pPr>
            <a:lvl2pPr marL="457200" algn="ctr" defTabSz="914400" rtl="0" eaLnBrk="1" latinLnBrk="0" hangingPunct="1">
              <a:buNone/>
              <a:defRPr sz="1800" b="0" i="1" kern="1200">
                <a:solidFill>
                  <a:schemeClr val="bg1">
                    <a:lumMod val="50000"/>
                  </a:schemeClr>
                </a:solidFill>
                <a:latin typeface="Arial"/>
                <a:ea typeface="+mn-ea"/>
                <a:cs typeface="Arial"/>
              </a:defRPr>
            </a:lvl2pPr>
            <a:lvl3pPr marL="914400" algn="ctr" defTabSz="914400" rtl="0" eaLnBrk="1" latinLnBrk="0" hangingPunct="1">
              <a:buNone/>
              <a:defRPr sz="1800" b="0" i="1" kern="1200">
                <a:solidFill>
                  <a:schemeClr val="bg1">
                    <a:lumMod val="50000"/>
                  </a:schemeClr>
                </a:solidFill>
                <a:latin typeface="Arial"/>
                <a:ea typeface="+mn-ea"/>
                <a:cs typeface="Arial"/>
              </a:defRPr>
            </a:lvl3pPr>
            <a:lvl4pPr marL="1371600" algn="ctr" defTabSz="914400" rtl="0" eaLnBrk="1" latinLnBrk="0" hangingPunct="1">
              <a:buNone/>
              <a:defRPr sz="1800" b="0" i="1" kern="1200">
                <a:solidFill>
                  <a:schemeClr val="bg1">
                    <a:lumMod val="50000"/>
                  </a:schemeClr>
                </a:solidFill>
                <a:latin typeface="Arial"/>
                <a:ea typeface="+mn-ea"/>
                <a:cs typeface="Arial"/>
              </a:defRPr>
            </a:lvl4pPr>
            <a:lvl5pPr marL="1828800" algn="ctr" defTabSz="914400" rtl="0" eaLnBrk="1" latinLnBrk="0" hangingPunct="1">
              <a:buNone/>
              <a:defRPr sz="1800" b="0" i="1" kern="1200">
                <a:solidFill>
                  <a:schemeClr val="bg1">
                    <a:lumMod val="50000"/>
                  </a:schemeClr>
                </a:solidFill>
                <a:latin typeface="Arial"/>
                <a:ea typeface="+mn-ea"/>
                <a:cs typeface="Arial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500" dirty="0">
              <a:solidFill>
                <a:srgbClr val="002060"/>
              </a:solidFill>
            </a:endParaRPr>
          </a:p>
          <a:p>
            <a:r>
              <a:rPr lang="en-US" sz="1800" dirty="0">
                <a:solidFill>
                  <a:srgbClr val="002060"/>
                </a:solidFill>
              </a:rPr>
              <a:t>Smitha Sagaram, MBBS, MS, MPH</a:t>
            </a:r>
          </a:p>
          <a:p>
            <a:r>
              <a:rPr lang="en-US" sz="1800" dirty="0">
                <a:solidFill>
                  <a:srgbClr val="002060"/>
                </a:solidFill>
              </a:rPr>
              <a:t>Medical Oncology</a:t>
            </a:r>
          </a:p>
          <a:p>
            <a:r>
              <a:rPr lang="en-US" sz="1800" dirty="0">
                <a:solidFill>
                  <a:srgbClr val="002060"/>
                </a:solidFill>
              </a:rPr>
              <a:t>Banner MD Anderson Cancer Center at BUMC-P</a:t>
            </a:r>
          </a:p>
          <a:p>
            <a:endParaRPr lang="en-US" sz="1500" dirty="0">
              <a:solidFill>
                <a:srgbClr val="002060"/>
              </a:solidFill>
            </a:endParaRPr>
          </a:p>
        </p:txBody>
      </p:sp>
      <p:sp>
        <p:nvSpPr>
          <p:cNvPr id="4" name="Text Placeholder 20"/>
          <p:cNvSpPr txBox="1">
            <a:spLocks/>
          </p:cNvSpPr>
          <p:nvPr/>
        </p:nvSpPr>
        <p:spPr>
          <a:xfrm>
            <a:off x="1256306" y="1577262"/>
            <a:ext cx="6631388" cy="610215"/>
          </a:xfrm>
          <a:prstGeom prst="rect">
            <a:avLst/>
          </a:prstGeom>
        </p:spPr>
        <p:txBody>
          <a:bodyPr vert="horz" lIns="68580" tIns="34290" rIns="68580" bIns="34290" rtlCol="0" anchor="t" anchorCtr="0"/>
          <a:lstStyle>
            <a:defPPr>
              <a:defRPr lang="en-US"/>
            </a:defPPr>
            <a:lvl1pPr marL="0" algn="ctr" defTabSz="914400" rtl="0" eaLnBrk="1" latinLnBrk="0" hangingPunct="1">
              <a:buNone/>
              <a:defRPr sz="2800" b="0" i="0" kern="1200" baseline="0">
                <a:solidFill>
                  <a:srgbClr val="0068B5"/>
                </a:solidFill>
                <a:latin typeface="Arial"/>
                <a:ea typeface="+mn-ea"/>
                <a:cs typeface="Arial"/>
              </a:defRPr>
            </a:lvl1pPr>
            <a:lvl2pPr marL="457200" algn="ctr" defTabSz="914400" rtl="0" eaLnBrk="1" latinLnBrk="0" hangingPunct="1">
              <a:buNone/>
              <a:defRPr sz="1800" b="0" i="1" kern="1200">
                <a:solidFill>
                  <a:schemeClr val="bg1">
                    <a:lumMod val="50000"/>
                  </a:schemeClr>
                </a:solidFill>
                <a:latin typeface="Arial"/>
                <a:ea typeface="+mn-ea"/>
                <a:cs typeface="Arial"/>
              </a:defRPr>
            </a:lvl2pPr>
            <a:lvl3pPr marL="914400" algn="ctr" defTabSz="914400" rtl="0" eaLnBrk="1" latinLnBrk="0" hangingPunct="1">
              <a:buNone/>
              <a:defRPr sz="1800" b="0" i="1" kern="1200">
                <a:solidFill>
                  <a:schemeClr val="bg1">
                    <a:lumMod val="50000"/>
                  </a:schemeClr>
                </a:solidFill>
                <a:latin typeface="Arial"/>
                <a:ea typeface="+mn-ea"/>
                <a:cs typeface="Arial"/>
              </a:defRPr>
            </a:lvl3pPr>
            <a:lvl4pPr marL="1371600" algn="ctr" defTabSz="914400" rtl="0" eaLnBrk="1" latinLnBrk="0" hangingPunct="1">
              <a:buNone/>
              <a:defRPr sz="1800" b="0" i="1" kern="1200">
                <a:solidFill>
                  <a:schemeClr val="bg1">
                    <a:lumMod val="50000"/>
                  </a:schemeClr>
                </a:solidFill>
                <a:latin typeface="Arial"/>
                <a:ea typeface="+mn-ea"/>
                <a:cs typeface="Arial"/>
              </a:defRPr>
            </a:lvl4pPr>
            <a:lvl5pPr marL="1828800" algn="ctr" defTabSz="914400" rtl="0" eaLnBrk="1" latinLnBrk="0" hangingPunct="1">
              <a:buNone/>
              <a:defRPr sz="1800" b="0" i="1" kern="1200">
                <a:solidFill>
                  <a:schemeClr val="bg1">
                    <a:lumMod val="50000"/>
                  </a:schemeClr>
                </a:solidFill>
                <a:latin typeface="Arial"/>
                <a:ea typeface="+mn-ea"/>
                <a:cs typeface="Arial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Breast Cancer </a:t>
            </a:r>
          </a:p>
        </p:txBody>
      </p:sp>
      <p:pic>
        <p:nvPicPr>
          <p:cNvPr id="5" name="Picture 4" descr="Banner MD Anderson Cancer Center hrz full colo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096" y="194260"/>
            <a:ext cx="2716424" cy="713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5543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Breast Cancer - Screening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Annual screening mammograms recommended starting at age 40 for average risk women</a:t>
            </a:r>
          </a:p>
          <a:p>
            <a:r>
              <a:rPr lang="en-US" dirty="0"/>
              <a:t>High risk of breast cancer (lifetime risk &gt; 20%)</a:t>
            </a:r>
          </a:p>
          <a:p>
            <a:pPr lvl="1"/>
            <a:r>
              <a:rPr lang="en-US" dirty="0" err="1"/>
              <a:t>Tyrer-Cuzick</a:t>
            </a:r>
            <a:r>
              <a:rPr lang="en-US" dirty="0"/>
              <a:t> model, Gail model</a:t>
            </a:r>
          </a:p>
          <a:p>
            <a:pPr lvl="1"/>
            <a:r>
              <a:rPr lang="en-US" dirty="0"/>
              <a:t>Supplemental screening with breast MRI in addition to mammogram</a:t>
            </a:r>
          </a:p>
          <a:p>
            <a:pPr lvl="1"/>
            <a:r>
              <a:rPr lang="en-US" dirty="0"/>
              <a:t>Genetic testing (BRCA1/BRCA2)</a:t>
            </a:r>
          </a:p>
          <a:p>
            <a:pPr lvl="1"/>
            <a:r>
              <a:rPr lang="en-US" dirty="0"/>
              <a:t>Chemoprevention with tamoxifen or AI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A05D0F8-A351-9DF1-2FD5-E6DA2E692131}"/>
              </a:ext>
            </a:extLst>
          </p:cNvPr>
          <p:cNvSpPr/>
          <p:nvPr/>
        </p:nvSpPr>
        <p:spPr>
          <a:xfrm>
            <a:off x="457200" y="3905314"/>
            <a:ext cx="8432970" cy="62081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chemeClr val="tx1"/>
                </a:solidFill>
              </a:rPr>
              <a:t>For patients suspected to be high risk, refer to high risk breast clinic to discuss genetic testing, high risk screening, risk reducing mastectomy, chemoprevention. </a:t>
            </a:r>
          </a:p>
        </p:txBody>
      </p:sp>
    </p:spTree>
    <p:extLst>
      <p:ext uri="{BB962C8B-B14F-4D97-AF65-F5344CB8AC3E}">
        <p14:creationId xmlns:p14="http://schemas.microsoft.com/office/powerpoint/2010/main" val="2922270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AD3EAA3-4B41-16E3-7A32-A39B65FF0172}"/>
              </a:ext>
            </a:extLst>
          </p:cNvPr>
          <p:cNvSpPr/>
          <p:nvPr/>
        </p:nvSpPr>
        <p:spPr>
          <a:xfrm>
            <a:off x="384823" y="1273126"/>
            <a:ext cx="8251517" cy="50643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Epidemiology, risk factors, screening, high risk</a:t>
            </a:r>
          </a:p>
          <a:p>
            <a:r>
              <a:rPr lang="en-US" dirty="0"/>
              <a:t>Staging and Prognosis</a:t>
            </a:r>
          </a:p>
          <a:p>
            <a:r>
              <a:rPr lang="en-US" dirty="0"/>
              <a:t>Treatment Paradigm</a:t>
            </a:r>
          </a:p>
          <a:p>
            <a:pPr lvl="1"/>
            <a:r>
              <a:rPr lang="en-US" dirty="0"/>
              <a:t>DCIS</a:t>
            </a:r>
          </a:p>
          <a:p>
            <a:pPr lvl="1"/>
            <a:r>
              <a:rPr lang="en-US" dirty="0"/>
              <a:t>Early-stage breast cancer</a:t>
            </a:r>
          </a:p>
          <a:p>
            <a:pPr lvl="1"/>
            <a:r>
              <a:rPr lang="en-US" dirty="0"/>
              <a:t>Metastatic breast cancer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999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Breast Cancer - Staging</a:t>
            </a:r>
          </a:p>
        </p:txBody>
      </p:sp>
      <p:pic>
        <p:nvPicPr>
          <p:cNvPr id="1026" name="Picture 2" descr="How Does Breast Cancer Start &amp; Spread? | Breast Cancer Anatomy | NBCF">
            <a:extLst>
              <a:ext uri="{FF2B5EF4-FFF2-40B4-BE49-F238E27FC236}">
                <a16:creationId xmlns:a16="http://schemas.microsoft.com/office/drawing/2014/main" id="{713205DD-CB7E-35AD-6EE5-F98A4C97A1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7484" y="880311"/>
            <a:ext cx="3776819" cy="3547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7854446F-F113-AA26-D27F-0C62810934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907678"/>
              </p:ext>
            </p:extLst>
          </p:nvPr>
        </p:nvGraphicFramePr>
        <p:xfrm>
          <a:off x="129697" y="880310"/>
          <a:ext cx="4992778" cy="3177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5020">
                  <a:extLst>
                    <a:ext uri="{9D8B030D-6E8A-4147-A177-3AD203B41FA5}">
                      <a16:colId xmlns:a16="http://schemas.microsoft.com/office/drawing/2014/main" val="2478306087"/>
                    </a:ext>
                  </a:extLst>
                </a:gridCol>
                <a:gridCol w="1707758">
                  <a:extLst>
                    <a:ext uri="{9D8B030D-6E8A-4147-A177-3AD203B41FA5}">
                      <a16:colId xmlns:a16="http://schemas.microsoft.com/office/drawing/2014/main" val="3072013335"/>
                    </a:ext>
                  </a:extLst>
                </a:gridCol>
              </a:tblGrid>
              <a:tr h="456036">
                <a:tc>
                  <a:txBody>
                    <a:bodyPr/>
                    <a:lstStyle/>
                    <a:p>
                      <a:r>
                        <a:rPr lang="en-US" sz="1400" dirty="0"/>
                        <a:t>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5-year survival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6710982"/>
                  </a:ext>
                </a:extLst>
              </a:tr>
              <a:tr h="456036">
                <a:tc>
                  <a:txBody>
                    <a:bodyPr/>
                    <a:lstStyle/>
                    <a:p>
                      <a:r>
                        <a:rPr lang="en-US" sz="1400" dirty="0"/>
                        <a:t>0 - DCIS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&gt;98%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4328554"/>
                  </a:ext>
                </a:extLst>
              </a:tr>
              <a:tr h="456036">
                <a:tc>
                  <a:txBody>
                    <a:bodyPr/>
                    <a:lstStyle/>
                    <a:p>
                      <a:r>
                        <a:rPr lang="en-US" sz="1400" dirty="0"/>
                        <a:t>I - </a:t>
                      </a:r>
                      <a:r>
                        <a:rPr lang="en-US" sz="1400" u="sng" dirty="0"/>
                        <a:t>&lt;</a:t>
                      </a:r>
                      <a:r>
                        <a:rPr lang="en-US" sz="1400" dirty="0"/>
                        <a:t>2 cm, negative LN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95%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3176685"/>
                  </a:ext>
                </a:extLst>
              </a:tr>
              <a:tr h="532814">
                <a:tc>
                  <a:txBody>
                    <a:bodyPr/>
                    <a:lstStyle/>
                    <a:p>
                      <a:r>
                        <a:rPr lang="en-US" sz="1400" dirty="0"/>
                        <a:t>II- any T with 1-3 positive LN or </a:t>
                      </a:r>
                    </a:p>
                    <a:p>
                      <a:r>
                        <a:rPr lang="en-US" sz="1400" dirty="0"/>
                        <a:t>2-5cm tumor with negative LN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85%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988322"/>
                  </a:ext>
                </a:extLst>
              </a:tr>
              <a:tr h="820950">
                <a:tc>
                  <a:txBody>
                    <a:bodyPr/>
                    <a:lstStyle/>
                    <a:p>
                      <a:r>
                        <a:rPr lang="en-US" sz="1400" dirty="0"/>
                        <a:t>III- Any tumor size with &gt; 4 LN, tumors &gt;5 cm with &gt;1 LN, chest wall or skin involvement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2273752"/>
                  </a:ext>
                </a:extLst>
              </a:tr>
              <a:tr h="456036">
                <a:tc>
                  <a:txBody>
                    <a:bodyPr/>
                    <a:lstStyle/>
                    <a:p>
                      <a:r>
                        <a:rPr lang="en-US" dirty="0"/>
                        <a:t>IV- distant metastases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3985970"/>
                  </a:ext>
                </a:extLst>
              </a:tr>
            </a:tbl>
          </a:graphicData>
        </a:graphic>
      </p:graphicFrame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1763725-EDCD-4489-7465-5D7155CC8B87}"/>
              </a:ext>
            </a:extLst>
          </p:cNvPr>
          <p:cNvSpPr/>
          <p:nvPr/>
        </p:nvSpPr>
        <p:spPr>
          <a:xfrm>
            <a:off x="8192902" y="1284442"/>
            <a:ext cx="907657" cy="36392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Lobular Carcinoma</a:t>
            </a:r>
          </a:p>
        </p:txBody>
      </p: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3A99F3F0-97B1-0CAE-E81A-E08D81FF0C41}"/>
              </a:ext>
            </a:extLst>
          </p:cNvPr>
          <p:cNvCxnSpPr>
            <a:endCxn id="8" idx="1"/>
          </p:cNvCxnSpPr>
          <p:nvPr/>
        </p:nvCxnSpPr>
        <p:spPr>
          <a:xfrm rot="5400000" flipH="1" flipV="1">
            <a:off x="7941365" y="1476344"/>
            <a:ext cx="261476" cy="241598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05EE611-3DC7-FB5C-C684-3888F7B953AD}"/>
              </a:ext>
            </a:extLst>
          </p:cNvPr>
          <p:cNvSpPr/>
          <p:nvPr/>
        </p:nvSpPr>
        <p:spPr>
          <a:xfrm>
            <a:off x="8291546" y="2896782"/>
            <a:ext cx="809013" cy="36392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/>
              <a:t>Ductal  Carcinoma</a:t>
            </a:r>
          </a:p>
        </p:txBody>
      </p: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5AD24B0C-A029-EBCE-F87A-B900AD096E3A}"/>
              </a:ext>
            </a:extLst>
          </p:cNvPr>
          <p:cNvCxnSpPr>
            <a:cxnSpLocks/>
          </p:cNvCxnSpPr>
          <p:nvPr/>
        </p:nvCxnSpPr>
        <p:spPr>
          <a:xfrm rot="16200000" flipH="1">
            <a:off x="8408734" y="2459082"/>
            <a:ext cx="484841" cy="390558"/>
          </a:xfrm>
          <a:prstGeom prst="bentConnector3">
            <a:avLst>
              <a:gd name="adj1" fmla="val -22882"/>
            </a:avLst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3" name="Picture 2" descr="Ductal carcinoma in situ (DCIS) | Breast Cancer Now">
            <a:extLst>
              <a:ext uri="{FF2B5EF4-FFF2-40B4-BE49-F238E27FC236}">
                <a16:creationId xmlns:a16="http://schemas.microsoft.com/office/drawing/2014/main" id="{F19D16AF-466E-2FE5-8FAC-72E8ACA70E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7484" y="69626"/>
            <a:ext cx="2342728" cy="999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7524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Breast Cancer - Subsets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34E7685-8B9E-2907-CBA2-F33E565CEB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1297377"/>
              </p:ext>
            </p:extLst>
          </p:nvPr>
        </p:nvGraphicFramePr>
        <p:xfrm>
          <a:off x="914399" y="919690"/>
          <a:ext cx="7315204" cy="1633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4772">
                  <a:extLst>
                    <a:ext uri="{9D8B030D-6E8A-4147-A177-3AD203B41FA5}">
                      <a16:colId xmlns:a16="http://schemas.microsoft.com/office/drawing/2014/main" val="379424445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764845441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2434322953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1850457168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993598017"/>
                    </a:ext>
                  </a:extLst>
                </a:gridCol>
              </a:tblGrid>
              <a:tr h="5361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Hormone Receptor 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Her2 </a:t>
                      </a:r>
                    </a:p>
                    <a:p>
                      <a:pPr algn="ctr"/>
                      <a:r>
                        <a:rPr lang="en-US" dirty="0"/>
                        <a:t>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Triple </a:t>
                      </a:r>
                    </a:p>
                    <a:p>
                      <a:pPr algn="ctr"/>
                      <a:r>
                        <a:rPr lang="en-US" dirty="0"/>
                        <a:t>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Triple </a:t>
                      </a:r>
                    </a:p>
                    <a:p>
                      <a:pPr algn="ctr"/>
                      <a:r>
                        <a:rPr lang="en-US" dirty="0"/>
                        <a:t>Negative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30767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r>
                        <a:rPr lang="en-US" dirty="0"/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033518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r>
                        <a:rPr lang="en-US" dirty="0"/>
                        <a:t>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2171965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r>
                        <a:rPr lang="en-US" dirty="0"/>
                        <a:t>Her2/neu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4969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61200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Breast Cancer - Subsets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34E7685-8B9E-2907-CBA2-F33E565CEBE9}"/>
              </a:ext>
            </a:extLst>
          </p:cNvPr>
          <p:cNvGraphicFramePr>
            <a:graphicFrameLocks noGrp="1"/>
          </p:cNvGraphicFramePr>
          <p:nvPr/>
        </p:nvGraphicFramePr>
        <p:xfrm>
          <a:off x="914399" y="919690"/>
          <a:ext cx="7315204" cy="1633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4772">
                  <a:extLst>
                    <a:ext uri="{9D8B030D-6E8A-4147-A177-3AD203B41FA5}">
                      <a16:colId xmlns:a16="http://schemas.microsoft.com/office/drawing/2014/main" val="379424445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764845441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2434322953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1850457168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993598017"/>
                    </a:ext>
                  </a:extLst>
                </a:gridCol>
              </a:tblGrid>
              <a:tr h="5361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Hormone Receptor 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Her2 </a:t>
                      </a:r>
                    </a:p>
                    <a:p>
                      <a:pPr algn="ctr"/>
                      <a:r>
                        <a:rPr lang="en-US" dirty="0"/>
                        <a:t>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Triple </a:t>
                      </a:r>
                    </a:p>
                    <a:p>
                      <a:pPr algn="ctr"/>
                      <a:r>
                        <a:rPr lang="en-US" dirty="0"/>
                        <a:t>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Triple </a:t>
                      </a:r>
                    </a:p>
                    <a:p>
                      <a:pPr algn="ctr"/>
                      <a:r>
                        <a:rPr lang="en-US" dirty="0"/>
                        <a:t>Negative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30767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r>
                        <a:rPr lang="en-US" dirty="0"/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033518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r>
                        <a:rPr lang="en-US" dirty="0"/>
                        <a:t>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2171965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r>
                        <a:rPr lang="en-US" dirty="0"/>
                        <a:t>Her2/neu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4969953"/>
                  </a:ext>
                </a:extLst>
              </a:tr>
            </a:tbl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52EC0C7-24E0-3D00-874A-C694DCDF3F22}"/>
              </a:ext>
            </a:extLst>
          </p:cNvPr>
          <p:cNvSpPr/>
          <p:nvPr/>
        </p:nvSpPr>
        <p:spPr>
          <a:xfrm>
            <a:off x="914399" y="2972570"/>
            <a:ext cx="2893058" cy="11376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ER/PR positive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B89D990-D83E-5D80-5F3C-A440648C9561}"/>
              </a:ext>
            </a:extLst>
          </p:cNvPr>
          <p:cNvSpPr/>
          <p:nvPr/>
        </p:nvSpPr>
        <p:spPr>
          <a:xfrm>
            <a:off x="3917042" y="2972570"/>
            <a:ext cx="4306445" cy="11376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70-75% of breast cancers 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Degree of ER expression is positively correlated with response to endocrine therapy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623504B-27F5-521A-315A-5C3D2FA9DC5D}"/>
              </a:ext>
            </a:extLst>
          </p:cNvPr>
          <p:cNvSpPr/>
          <p:nvPr/>
        </p:nvSpPr>
        <p:spPr>
          <a:xfrm>
            <a:off x="1983543" y="844061"/>
            <a:ext cx="1540413" cy="1807699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AF1387DF-FC12-DE4D-7F14-59022CFAF999}"/>
              </a:ext>
            </a:extLst>
          </p:cNvPr>
          <p:cNvSpPr/>
          <p:nvPr/>
        </p:nvSpPr>
        <p:spPr>
          <a:xfrm rot="10800000">
            <a:off x="1948373" y="2691426"/>
            <a:ext cx="1610752" cy="233865"/>
          </a:xfrm>
          <a:prstGeom prst="triangl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642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Breast Cancer – Subsets (Continued)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34E7685-8B9E-2907-CBA2-F33E565CEBE9}"/>
              </a:ext>
            </a:extLst>
          </p:cNvPr>
          <p:cNvGraphicFramePr>
            <a:graphicFrameLocks noGrp="1"/>
          </p:cNvGraphicFramePr>
          <p:nvPr/>
        </p:nvGraphicFramePr>
        <p:xfrm>
          <a:off x="914399" y="919690"/>
          <a:ext cx="7315204" cy="1633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4772">
                  <a:extLst>
                    <a:ext uri="{9D8B030D-6E8A-4147-A177-3AD203B41FA5}">
                      <a16:colId xmlns:a16="http://schemas.microsoft.com/office/drawing/2014/main" val="379424445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764845441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2434322953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1850457168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993598017"/>
                    </a:ext>
                  </a:extLst>
                </a:gridCol>
              </a:tblGrid>
              <a:tr h="5361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Hormone Receptor 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Her2 </a:t>
                      </a:r>
                    </a:p>
                    <a:p>
                      <a:pPr algn="ctr"/>
                      <a:r>
                        <a:rPr lang="en-US" dirty="0"/>
                        <a:t>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Triple </a:t>
                      </a:r>
                    </a:p>
                    <a:p>
                      <a:pPr algn="ctr"/>
                      <a:r>
                        <a:rPr lang="en-US" dirty="0"/>
                        <a:t>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Triple </a:t>
                      </a:r>
                    </a:p>
                    <a:p>
                      <a:pPr algn="ctr"/>
                      <a:r>
                        <a:rPr lang="en-US" dirty="0"/>
                        <a:t>Negative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30767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r>
                        <a:rPr lang="en-US" dirty="0"/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033518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r>
                        <a:rPr lang="en-US" dirty="0"/>
                        <a:t>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2171965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r>
                        <a:rPr lang="en-US" dirty="0"/>
                        <a:t>Her2/neu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4969953"/>
                  </a:ext>
                </a:extLst>
              </a:tr>
            </a:tbl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52EC0C7-24E0-3D00-874A-C694DCDF3F22}"/>
              </a:ext>
            </a:extLst>
          </p:cNvPr>
          <p:cNvSpPr/>
          <p:nvPr/>
        </p:nvSpPr>
        <p:spPr>
          <a:xfrm>
            <a:off x="914399" y="2972570"/>
            <a:ext cx="2893058" cy="11376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Her2 positive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B89D990-D83E-5D80-5F3C-A440648C9561}"/>
              </a:ext>
            </a:extLst>
          </p:cNvPr>
          <p:cNvSpPr/>
          <p:nvPr/>
        </p:nvSpPr>
        <p:spPr>
          <a:xfrm>
            <a:off x="3917042" y="2972570"/>
            <a:ext cx="4306445" cy="11376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15% of breast cancers (half of these are ER positive)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Predictive of response to Her2-targeted therapy and indicative of more aggressive, biologically active disease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623504B-27F5-521A-315A-5C3D2FA9DC5D}"/>
              </a:ext>
            </a:extLst>
          </p:cNvPr>
          <p:cNvSpPr/>
          <p:nvPr/>
        </p:nvSpPr>
        <p:spPr>
          <a:xfrm>
            <a:off x="3559133" y="844061"/>
            <a:ext cx="3123021" cy="1807699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AF1387DF-FC12-DE4D-7F14-59022CFAF999}"/>
              </a:ext>
            </a:extLst>
          </p:cNvPr>
          <p:cNvSpPr/>
          <p:nvPr/>
        </p:nvSpPr>
        <p:spPr>
          <a:xfrm rot="10800000">
            <a:off x="3523962" y="2691425"/>
            <a:ext cx="3158191" cy="233865"/>
          </a:xfrm>
          <a:prstGeom prst="triangl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34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Breast Cancer – Subsets (Continued)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34E7685-8B9E-2907-CBA2-F33E565CEBE9}"/>
              </a:ext>
            </a:extLst>
          </p:cNvPr>
          <p:cNvGraphicFramePr>
            <a:graphicFrameLocks noGrp="1"/>
          </p:cNvGraphicFramePr>
          <p:nvPr/>
        </p:nvGraphicFramePr>
        <p:xfrm>
          <a:off x="914399" y="919690"/>
          <a:ext cx="7315204" cy="1633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4772">
                  <a:extLst>
                    <a:ext uri="{9D8B030D-6E8A-4147-A177-3AD203B41FA5}">
                      <a16:colId xmlns:a16="http://schemas.microsoft.com/office/drawing/2014/main" val="379424445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764845441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2434322953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1850457168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993598017"/>
                    </a:ext>
                  </a:extLst>
                </a:gridCol>
              </a:tblGrid>
              <a:tr h="5361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Hormone Receptor 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Her2 </a:t>
                      </a:r>
                    </a:p>
                    <a:p>
                      <a:pPr algn="ctr"/>
                      <a:r>
                        <a:rPr lang="en-US" dirty="0"/>
                        <a:t>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Triple </a:t>
                      </a:r>
                    </a:p>
                    <a:p>
                      <a:pPr algn="ctr"/>
                      <a:r>
                        <a:rPr lang="en-US" dirty="0"/>
                        <a:t>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Triple </a:t>
                      </a:r>
                    </a:p>
                    <a:p>
                      <a:pPr algn="ctr"/>
                      <a:r>
                        <a:rPr lang="en-US" dirty="0"/>
                        <a:t>Negative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30767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r>
                        <a:rPr lang="en-US" dirty="0"/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033518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r>
                        <a:rPr lang="en-US" dirty="0"/>
                        <a:t>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2171965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r>
                        <a:rPr lang="en-US" dirty="0"/>
                        <a:t>Her2/neu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4969953"/>
                  </a:ext>
                </a:extLst>
              </a:tr>
            </a:tbl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52EC0C7-24E0-3D00-874A-C694DCDF3F22}"/>
              </a:ext>
            </a:extLst>
          </p:cNvPr>
          <p:cNvSpPr/>
          <p:nvPr/>
        </p:nvSpPr>
        <p:spPr>
          <a:xfrm>
            <a:off x="914399" y="2972570"/>
            <a:ext cx="2893058" cy="11376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Triple Negative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B89D990-D83E-5D80-5F3C-A440648C9561}"/>
              </a:ext>
            </a:extLst>
          </p:cNvPr>
          <p:cNvSpPr/>
          <p:nvPr/>
        </p:nvSpPr>
        <p:spPr>
          <a:xfrm>
            <a:off x="3917042" y="2972570"/>
            <a:ext cx="4306445" cy="11376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15% of breast cancers 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Chemo+immunotherapy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is used to treat triple negative cancer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7719AA-5373-8458-AC1E-7F696110A5F7}"/>
              </a:ext>
            </a:extLst>
          </p:cNvPr>
          <p:cNvSpPr/>
          <p:nvPr/>
        </p:nvSpPr>
        <p:spPr>
          <a:xfrm>
            <a:off x="6682144" y="844061"/>
            <a:ext cx="1540413" cy="1807699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EA0BEE45-5C40-8A57-C76B-951EB84729AF}"/>
              </a:ext>
            </a:extLst>
          </p:cNvPr>
          <p:cNvSpPr/>
          <p:nvPr/>
        </p:nvSpPr>
        <p:spPr>
          <a:xfrm rot="10800000">
            <a:off x="6646974" y="2691426"/>
            <a:ext cx="1610752" cy="233865"/>
          </a:xfrm>
          <a:prstGeom prst="triangl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223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Breast Cancer – Prognostic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Early stage (small tumor size, negative lymph nodes, no distant </a:t>
            </a:r>
            <a:r>
              <a:rPr lang="en-US" dirty="0" err="1"/>
              <a:t>mets</a:t>
            </a:r>
            <a:r>
              <a:rPr lang="en-US" dirty="0"/>
              <a:t>)</a:t>
            </a:r>
          </a:p>
          <a:p>
            <a:r>
              <a:rPr lang="en-US" dirty="0"/>
              <a:t>Lower grade</a:t>
            </a:r>
          </a:p>
          <a:p>
            <a:r>
              <a:rPr lang="en-US" dirty="0"/>
              <a:t>Absence of lympho-vascular invasion (LVI)</a:t>
            </a:r>
          </a:p>
          <a:p>
            <a:r>
              <a:rPr lang="en-US" dirty="0"/>
              <a:t>Positive hormone receptor status (ER/PR), Her 2 neu negative</a:t>
            </a:r>
          </a:p>
        </p:txBody>
      </p:sp>
    </p:spTree>
    <p:extLst>
      <p:ext uri="{BB962C8B-B14F-4D97-AF65-F5344CB8AC3E}">
        <p14:creationId xmlns:p14="http://schemas.microsoft.com/office/powerpoint/2010/main" val="2317708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60-year-old patient was noted to have a 0.9 cm breast mass on recent mammogram which was biopsied, confirming invasive ductal carcinoma, ER/PR positive, Her 2 negative, cT1 N0. Review of systems is negative. What imaging tests would you recommend next?</a:t>
            </a:r>
          </a:p>
          <a:p>
            <a:pPr marL="0" indent="0">
              <a:buNone/>
            </a:pPr>
            <a:r>
              <a:rPr lang="en-US" dirty="0"/>
              <a:t>A. CT C/A/P</a:t>
            </a:r>
          </a:p>
          <a:p>
            <a:pPr marL="0" indent="0">
              <a:buNone/>
            </a:pPr>
            <a:r>
              <a:rPr lang="en-US" dirty="0"/>
              <a:t>B. MRI brain</a:t>
            </a:r>
          </a:p>
          <a:p>
            <a:pPr marL="0" indent="0">
              <a:buNone/>
            </a:pPr>
            <a:r>
              <a:rPr lang="en-US" dirty="0"/>
              <a:t>C. PET/CT scan</a:t>
            </a:r>
          </a:p>
          <a:p>
            <a:pPr marL="0" indent="0">
              <a:buNone/>
            </a:pPr>
            <a:r>
              <a:rPr lang="en-US" dirty="0"/>
              <a:t>D. A/B </a:t>
            </a:r>
          </a:p>
          <a:p>
            <a:pPr marL="0" indent="0">
              <a:buNone/>
            </a:pPr>
            <a:r>
              <a:rPr lang="en-US" dirty="0"/>
              <a:t>E. B/C</a:t>
            </a:r>
          </a:p>
          <a:p>
            <a:pPr marL="0" indent="0">
              <a:buNone/>
            </a:pPr>
            <a:r>
              <a:rPr lang="en-US" dirty="0"/>
              <a:t>F. 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34403489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60-year-old patient was noted to have a 0.9 mm breast mass on recent mammogram which was biopsied, confirming invasive ductal carcinoma, ER/PR positive, Her 2 negative, cT1 N0. Review of systems is negative. What imaging tests would you recommend next?</a:t>
            </a:r>
          </a:p>
          <a:p>
            <a:pPr marL="0" indent="0">
              <a:buNone/>
            </a:pPr>
            <a:r>
              <a:rPr lang="en-US" dirty="0">
                <a:solidFill>
                  <a:schemeClr val="bg2"/>
                </a:solidFill>
              </a:rPr>
              <a:t>A. CT cap</a:t>
            </a:r>
          </a:p>
          <a:p>
            <a:pPr marL="0" indent="0">
              <a:buNone/>
            </a:pPr>
            <a:r>
              <a:rPr lang="en-US" dirty="0">
                <a:solidFill>
                  <a:schemeClr val="bg2"/>
                </a:solidFill>
              </a:rPr>
              <a:t>B. MRI brain</a:t>
            </a:r>
          </a:p>
          <a:p>
            <a:pPr marL="0" indent="0">
              <a:buNone/>
            </a:pPr>
            <a:r>
              <a:rPr lang="en-US" dirty="0">
                <a:solidFill>
                  <a:schemeClr val="bg2"/>
                </a:solidFill>
              </a:rPr>
              <a:t>C. PET/CT scan</a:t>
            </a:r>
          </a:p>
          <a:p>
            <a:pPr marL="0" indent="0">
              <a:buNone/>
            </a:pPr>
            <a:r>
              <a:rPr lang="en-US" dirty="0">
                <a:solidFill>
                  <a:schemeClr val="bg2"/>
                </a:solidFill>
              </a:rPr>
              <a:t>D. A/B </a:t>
            </a:r>
          </a:p>
          <a:p>
            <a:pPr marL="0" indent="0">
              <a:buNone/>
            </a:pPr>
            <a:r>
              <a:rPr lang="en-US" dirty="0">
                <a:solidFill>
                  <a:schemeClr val="bg2"/>
                </a:solidFill>
              </a:rPr>
              <a:t>E. B/C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00FF"/>
                </a:solidFill>
              </a:rPr>
              <a:t>E. None of the above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85C16D1-41C9-7D9F-A653-F1D008910889}"/>
              </a:ext>
            </a:extLst>
          </p:cNvPr>
          <p:cNvSpPr/>
          <p:nvPr/>
        </p:nvSpPr>
        <p:spPr>
          <a:xfrm>
            <a:off x="3535272" y="3905314"/>
            <a:ext cx="5354898" cy="62081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chemeClr val="tx1"/>
                </a:solidFill>
              </a:rPr>
              <a:t>Systemic imaging is not recommended for early-stage breast cancer.  </a:t>
            </a:r>
          </a:p>
        </p:txBody>
      </p:sp>
    </p:spTree>
    <p:extLst>
      <p:ext uri="{BB962C8B-B14F-4D97-AF65-F5344CB8AC3E}">
        <p14:creationId xmlns:p14="http://schemas.microsoft.com/office/powerpoint/2010/main" val="3658769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Epidemiology, risk factors, screening, high risk</a:t>
            </a:r>
          </a:p>
          <a:p>
            <a:r>
              <a:rPr lang="en-US" dirty="0"/>
              <a:t>Staging and prognosis</a:t>
            </a:r>
          </a:p>
          <a:p>
            <a:r>
              <a:rPr lang="en-US" dirty="0"/>
              <a:t>Treatment paradigm</a:t>
            </a:r>
          </a:p>
          <a:p>
            <a:pPr lvl="1"/>
            <a:r>
              <a:rPr lang="en-US" dirty="0"/>
              <a:t>DCIS</a:t>
            </a:r>
          </a:p>
          <a:p>
            <a:pPr lvl="1"/>
            <a:r>
              <a:rPr lang="en-US" dirty="0"/>
              <a:t>Early-stage breast cancer</a:t>
            </a:r>
          </a:p>
          <a:p>
            <a:pPr lvl="1"/>
            <a:r>
              <a:rPr lang="en-US" dirty="0"/>
              <a:t>Metastatic breast cancer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7366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A9B2DD6-477B-C561-9A0F-16B781E03538}"/>
              </a:ext>
            </a:extLst>
          </p:cNvPr>
          <p:cNvSpPr/>
          <p:nvPr/>
        </p:nvSpPr>
        <p:spPr>
          <a:xfrm>
            <a:off x="384823" y="1745208"/>
            <a:ext cx="8251517" cy="178802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Breast cancer epidemiology, risk factors, screening, high risk</a:t>
            </a:r>
          </a:p>
          <a:p>
            <a:r>
              <a:rPr lang="en-US" dirty="0"/>
              <a:t>Staging and Prognosis</a:t>
            </a:r>
          </a:p>
          <a:p>
            <a:r>
              <a:rPr lang="en-US" dirty="0">
                <a:solidFill>
                  <a:schemeClr val="tx1"/>
                </a:solidFill>
              </a:rPr>
              <a:t>Treatment Paradigm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DCIS</a:t>
            </a:r>
          </a:p>
          <a:p>
            <a:pPr lvl="1"/>
            <a:r>
              <a:rPr lang="en-US" dirty="0"/>
              <a:t>Early-stage breast cancer</a:t>
            </a:r>
          </a:p>
          <a:p>
            <a:pPr lvl="1"/>
            <a:r>
              <a:rPr lang="en-US" dirty="0"/>
              <a:t>Metastatic breast cancer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4644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DCIS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80722C0-982C-2349-44BE-0A46C8017ED8}"/>
              </a:ext>
            </a:extLst>
          </p:cNvPr>
          <p:cNvSpPr/>
          <p:nvPr/>
        </p:nvSpPr>
        <p:spPr>
          <a:xfrm>
            <a:off x="929693" y="1795236"/>
            <a:ext cx="2666744" cy="99972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Diagnosis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FBF1935-04D5-41F1-4DE7-EF1EB9DD6646}"/>
              </a:ext>
            </a:extLst>
          </p:cNvPr>
          <p:cNvSpPr/>
          <p:nvPr/>
        </p:nvSpPr>
        <p:spPr>
          <a:xfrm>
            <a:off x="3706022" y="1795236"/>
            <a:ext cx="4508285" cy="99972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Calcifications on mammogram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sysClr val="windowText" lastClr="000000"/>
                </a:solidFill>
              </a:rPr>
              <a:t>Core needle biopsy stereotactic or US guided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sysClr val="windowText" lastClr="000000"/>
                </a:solidFill>
              </a:rPr>
              <a:t>FNA inadequate as it cannot distinguish between invasive or in situ disease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DC40ED2-A7E1-F77D-572D-E01A3993A9DD}"/>
              </a:ext>
            </a:extLst>
          </p:cNvPr>
          <p:cNvSpPr/>
          <p:nvPr/>
        </p:nvSpPr>
        <p:spPr>
          <a:xfrm>
            <a:off x="929693" y="2911246"/>
            <a:ext cx="2666744" cy="165668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Treatment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0917C1D-1041-E27B-3339-B3049FC23E65}"/>
              </a:ext>
            </a:extLst>
          </p:cNvPr>
          <p:cNvSpPr/>
          <p:nvPr/>
        </p:nvSpPr>
        <p:spPr>
          <a:xfrm>
            <a:off x="3706022" y="2911246"/>
            <a:ext cx="4508285" cy="16566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Lumpectomy (or mastectomy if disease is extensive)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Adjuvant RT for most cases of lumpectomy 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If ER positive, (tamoxifen/ aromatase inhibitors) for 5 years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RT and hormonal agents decrease risk of local recurrence but do not change already excellent survival 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2A852F1-72CB-5400-F3DC-83849E2C1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57253"/>
            <a:ext cx="6063175" cy="821700"/>
          </a:xfrm>
        </p:spPr>
        <p:txBody>
          <a:bodyPr>
            <a:normAutofit lnSpcReduction="10000"/>
          </a:bodyPr>
          <a:lstStyle/>
          <a:p>
            <a:r>
              <a:rPr lang="en-US" sz="1600" dirty="0"/>
              <a:t>Neoplastic proliferation confined to ductal system with atypia and risk of progression to invasive cancer. It is a </a:t>
            </a:r>
            <a:r>
              <a:rPr lang="en-US" sz="1600" b="1" dirty="0"/>
              <a:t>PRECURSOR</a:t>
            </a:r>
            <a:r>
              <a:rPr lang="en-US" sz="1600" dirty="0"/>
              <a:t> to invasive disease if left untreated.</a:t>
            </a:r>
          </a:p>
        </p:txBody>
      </p:sp>
      <p:pic>
        <p:nvPicPr>
          <p:cNvPr id="1026" name="Picture 2" descr="Ductal carcinoma in situ (DCIS) | Breast Cancer Now">
            <a:extLst>
              <a:ext uri="{FF2B5EF4-FFF2-40B4-BE49-F238E27FC236}">
                <a16:creationId xmlns:a16="http://schemas.microsoft.com/office/drawing/2014/main" id="{70B74B08-D003-55FE-4CAA-FF9254EB4C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6914" y="679226"/>
            <a:ext cx="2342728" cy="999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E16ED93-405F-373B-639E-58B76722BE6A}"/>
              </a:ext>
            </a:extLst>
          </p:cNvPr>
          <p:cNvSpPr/>
          <p:nvPr/>
        </p:nvSpPr>
        <p:spPr>
          <a:xfrm>
            <a:off x="7256318" y="679226"/>
            <a:ext cx="630382" cy="999727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1816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A9B2DD6-477B-C561-9A0F-16B781E03538}"/>
              </a:ext>
            </a:extLst>
          </p:cNvPr>
          <p:cNvSpPr/>
          <p:nvPr/>
        </p:nvSpPr>
        <p:spPr>
          <a:xfrm>
            <a:off x="384823" y="1745208"/>
            <a:ext cx="8251517" cy="178802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Breast cancer epidemiology, risk factors, screening, high risk</a:t>
            </a:r>
          </a:p>
          <a:p>
            <a:r>
              <a:rPr lang="en-US" dirty="0"/>
              <a:t>Staging and Prognosis</a:t>
            </a:r>
          </a:p>
          <a:p>
            <a:r>
              <a:rPr lang="en-US" dirty="0">
                <a:solidFill>
                  <a:schemeClr val="tx1"/>
                </a:solidFill>
              </a:rPr>
              <a:t>Treatment Paradigm</a:t>
            </a:r>
          </a:p>
          <a:p>
            <a:pPr lvl="1"/>
            <a:r>
              <a:rPr lang="en-US" dirty="0"/>
              <a:t>DCIS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Early-stage breast cancer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Metastatic breast cancer</a:t>
            </a:r>
          </a:p>
          <a:p>
            <a:endParaRPr lang="en-US" dirty="0"/>
          </a:p>
          <a:p>
            <a:endParaRPr lang="en-US" sz="21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6807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35A6B-448A-51C5-63EA-34400E4D8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Paradigm – Key Concepts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B71061C-D5AE-079A-935D-310661F87D6B}"/>
              </a:ext>
            </a:extLst>
          </p:cNvPr>
          <p:cNvSpPr/>
          <p:nvPr/>
        </p:nvSpPr>
        <p:spPr>
          <a:xfrm>
            <a:off x="1112673" y="883309"/>
            <a:ext cx="2666744" cy="62438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Early-Stage Breast Cancer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B19E185-7810-BC73-A1A6-05CBF4AF30F6}"/>
              </a:ext>
            </a:extLst>
          </p:cNvPr>
          <p:cNvSpPr/>
          <p:nvPr/>
        </p:nvSpPr>
        <p:spPr>
          <a:xfrm>
            <a:off x="1112673" y="1598926"/>
            <a:ext cx="2670048" cy="11376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Surgery (Lumpectomy/Mastectomy</a:t>
            </a:r>
            <a:r>
              <a:rPr kumimoji="0" lang="en-US" sz="1200" b="0" i="0" u="none" strike="noStrike" kern="1200" cap="none" spc="0" normalizeH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+/-SLNB)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Radiation (Adjuvant)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Chemotherapy/Targeted therapies/Endocrine therapy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C8EB914-028B-E157-FF6E-FCFCE5D0413D}"/>
              </a:ext>
            </a:extLst>
          </p:cNvPr>
          <p:cNvSpPr/>
          <p:nvPr/>
        </p:nvSpPr>
        <p:spPr>
          <a:xfrm>
            <a:off x="5008302" y="883309"/>
            <a:ext cx="2666744" cy="62438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Stage IV Breast Cancer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C60F2EF-3720-175D-681A-D7C211CD9151}"/>
              </a:ext>
            </a:extLst>
          </p:cNvPr>
          <p:cNvSpPr/>
          <p:nvPr/>
        </p:nvSpPr>
        <p:spPr>
          <a:xfrm>
            <a:off x="5008302" y="1598926"/>
            <a:ext cx="2670048" cy="11376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Chemotherapy/Targeted therapies/Endocrine therapy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1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Palliative radiation</a:t>
            </a:r>
          </a:p>
          <a:p>
            <a:pPr marL="285750" indent="-285750" defTabSz="914400"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Palliative surgery</a:t>
            </a:r>
            <a:endParaRPr lang="en-US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D6193-13DD-D5F4-F757-3D12E05D0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627394"/>
            <a:ext cx="6063175" cy="4158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100" dirty="0"/>
              <a:t>SLNB = sentinel lymph node biopsy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021CB2C-55C4-1BBC-C767-FA30B879E00B}"/>
              </a:ext>
            </a:extLst>
          </p:cNvPr>
          <p:cNvSpPr txBox="1">
            <a:spLocks/>
          </p:cNvSpPr>
          <p:nvPr/>
        </p:nvSpPr>
        <p:spPr>
          <a:xfrm>
            <a:off x="457200" y="2936191"/>
            <a:ext cx="8229600" cy="15216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57175" indent="-257175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342900" rtl="0" eaLnBrk="1" latinLnBrk="0" hangingPunct="1">
              <a:spcBef>
                <a:spcPct val="20000"/>
              </a:spcBef>
              <a:buFont typeface="Arial"/>
              <a:buChar char="–"/>
              <a:defRPr sz="21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342900" rtl="0" eaLnBrk="1" latinLnBrk="0" hangingPunct="1">
              <a:spcBef>
                <a:spcPct val="20000"/>
              </a:spcBef>
              <a:buFont typeface="Arial"/>
              <a:buChar char="–"/>
              <a:defRPr sz="15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342900" rtl="0" eaLnBrk="1" latinLnBrk="0" hangingPunct="1">
              <a:spcBef>
                <a:spcPct val="20000"/>
              </a:spcBef>
              <a:buFont typeface="Arial"/>
              <a:buChar char="»"/>
              <a:defRPr sz="15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Sentinel lymph node is the first lymph node(s) to receive lymphatic drainage from the breast</a:t>
            </a:r>
          </a:p>
          <a:p>
            <a:r>
              <a:rPr lang="en-US" sz="1600" dirty="0"/>
              <a:t>Lymphatic mapping done by injecting blue dye or radiolabeled tracer into the breast parenchyma near the area of cancer/mass or, alternatively, in a </a:t>
            </a:r>
            <a:r>
              <a:rPr lang="en-US" sz="1600" dirty="0" err="1"/>
              <a:t>periareolar</a:t>
            </a:r>
            <a:r>
              <a:rPr lang="en-US" sz="1600" dirty="0"/>
              <a:t> location</a:t>
            </a:r>
          </a:p>
          <a:p>
            <a:r>
              <a:rPr lang="en-US" sz="1600" dirty="0"/>
              <a:t>Lymph node(s) are removed</a:t>
            </a:r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1D59F950-4B76-0309-02E7-BDEB4948B902}"/>
              </a:ext>
            </a:extLst>
          </p:cNvPr>
          <p:cNvCxnSpPr>
            <a:cxnSpLocks/>
          </p:cNvCxnSpPr>
          <p:nvPr/>
        </p:nvCxnSpPr>
        <p:spPr>
          <a:xfrm rot="5400000">
            <a:off x="788813" y="2261838"/>
            <a:ext cx="906754" cy="549056"/>
          </a:xfrm>
          <a:prstGeom prst="bentConnector3">
            <a:avLst>
              <a:gd name="adj1" fmla="val 439"/>
            </a:avLst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F1006FF3-B329-A815-C7CD-732A95074122}"/>
              </a:ext>
            </a:extLst>
          </p:cNvPr>
          <p:cNvSpPr/>
          <p:nvPr/>
        </p:nvSpPr>
        <p:spPr>
          <a:xfrm>
            <a:off x="926784" y="4044462"/>
            <a:ext cx="7309850" cy="5025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i="1" dirty="0">
                <a:solidFill>
                  <a:schemeClr val="tx1"/>
                </a:solidFill>
              </a:rPr>
              <a:t>Neo-adjuvant = Before surgery</a:t>
            </a:r>
          </a:p>
          <a:p>
            <a:pPr algn="ctr"/>
            <a:r>
              <a:rPr lang="en-US" sz="1600" b="1" i="1" dirty="0">
                <a:solidFill>
                  <a:schemeClr val="tx1"/>
                </a:solidFill>
              </a:rPr>
              <a:t>Adjuvant = After surgery</a:t>
            </a:r>
          </a:p>
        </p:txBody>
      </p:sp>
    </p:spTree>
    <p:extLst>
      <p:ext uri="{BB962C8B-B14F-4D97-AF65-F5344CB8AC3E}">
        <p14:creationId xmlns:p14="http://schemas.microsoft.com/office/powerpoint/2010/main" val="3220826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  <p:bldP spid="6" grpId="0"/>
      <p:bldP spid="1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35A6B-448A-51C5-63EA-34400E4D8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Paradigm – Early-Stage Breast Cancer (ER/PR positive)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DABF67D-7BB3-4ACB-F662-ABDE9C6A3B43}"/>
              </a:ext>
            </a:extLst>
          </p:cNvPr>
          <p:cNvGraphicFramePr>
            <a:graphicFrameLocks noGrp="1"/>
          </p:cNvGraphicFramePr>
          <p:nvPr/>
        </p:nvGraphicFramePr>
        <p:xfrm>
          <a:off x="914399" y="919690"/>
          <a:ext cx="7315204" cy="1633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4772">
                  <a:extLst>
                    <a:ext uri="{9D8B030D-6E8A-4147-A177-3AD203B41FA5}">
                      <a16:colId xmlns:a16="http://schemas.microsoft.com/office/drawing/2014/main" val="379424445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764845441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2434322953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1850457168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993598017"/>
                    </a:ext>
                  </a:extLst>
                </a:gridCol>
              </a:tblGrid>
              <a:tr h="5361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Hormone Receptor 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Her2 </a:t>
                      </a:r>
                    </a:p>
                    <a:p>
                      <a:pPr algn="ctr"/>
                      <a:r>
                        <a:rPr lang="en-US" dirty="0"/>
                        <a:t>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Triple </a:t>
                      </a:r>
                    </a:p>
                    <a:p>
                      <a:pPr algn="ctr"/>
                      <a:r>
                        <a:rPr lang="en-US" dirty="0"/>
                        <a:t>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Triple </a:t>
                      </a:r>
                    </a:p>
                    <a:p>
                      <a:pPr algn="ctr"/>
                      <a:r>
                        <a:rPr lang="en-US" dirty="0"/>
                        <a:t>Negative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30767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r>
                        <a:rPr lang="en-US" dirty="0"/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033518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r>
                        <a:rPr lang="en-US" dirty="0"/>
                        <a:t>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2171965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r>
                        <a:rPr lang="en-US" dirty="0"/>
                        <a:t>Her2/neu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4969953"/>
                  </a:ext>
                </a:extLst>
              </a:tr>
            </a:tbl>
          </a:graphicData>
        </a:graphic>
      </p:graphicFrame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A322CB5-1B13-7EB5-9C15-F1D0ACB36A6D}"/>
              </a:ext>
            </a:extLst>
          </p:cNvPr>
          <p:cNvSpPr/>
          <p:nvPr/>
        </p:nvSpPr>
        <p:spPr>
          <a:xfrm>
            <a:off x="914399" y="2972569"/>
            <a:ext cx="2893058" cy="145171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ER/PR positive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2BA08FB-4606-BABD-B945-648E2F8F1267}"/>
              </a:ext>
            </a:extLst>
          </p:cNvPr>
          <p:cNvSpPr/>
          <p:nvPr/>
        </p:nvSpPr>
        <p:spPr>
          <a:xfrm>
            <a:off x="3917042" y="2972569"/>
            <a:ext cx="4306445" cy="145171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Surgery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Adjuvant chemo if Oncotype score High or lymph node involvement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Followed By Adjuvant Radiation (if lumpectomy)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Followed By Endocrine Therapy (Tamoxifen or Aromatase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Inhibito</a:t>
            </a:r>
            <a:r>
              <a:rPr lang="en-US" sz="1400" dirty="0">
                <a:solidFill>
                  <a:sysClr val="windowText" lastClr="000000"/>
                </a:solidFill>
              </a:rPr>
              <a:t>r)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High risk </a:t>
            </a:r>
            <a:r>
              <a:rPr lang="en-US" sz="1400" dirty="0">
                <a:solidFill>
                  <a:sysClr val="windowText" lastClr="000000"/>
                </a:solidFill>
              </a:rPr>
              <a:t>disease: Addition of CDK 4/6 inhibitors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947B9B5-CFDB-EEF0-11F5-4FECC0611FC2}"/>
              </a:ext>
            </a:extLst>
          </p:cNvPr>
          <p:cNvSpPr/>
          <p:nvPr/>
        </p:nvSpPr>
        <p:spPr>
          <a:xfrm>
            <a:off x="1983543" y="844061"/>
            <a:ext cx="1540413" cy="1807699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3661C706-A076-EE8D-B789-30E65BCF9FBB}"/>
              </a:ext>
            </a:extLst>
          </p:cNvPr>
          <p:cNvSpPr/>
          <p:nvPr/>
        </p:nvSpPr>
        <p:spPr>
          <a:xfrm rot="10800000">
            <a:off x="1948373" y="2691426"/>
            <a:ext cx="1610752" cy="233865"/>
          </a:xfrm>
          <a:prstGeom prst="triangl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74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8D04B-8106-B141-8516-B88D93C25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Paradigm –Oncotype DX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A5A8E-E4EE-E44E-9106-FB2AB85C4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Oncotype Dx 21-gene recurrence score is a </a:t>
            </a:r>
            <a:r>
              <a:rPr lang="en-US" u="sng" dirty="0"/>
              <a:t>prognostic</a:t>
            </a:r>
            <a:r>
              <a:rPr lang="en-US" dirty="0"/>
              <a:t> assay and </a:t>
            </a:r>
            <a:r>
              <a:rPr lang="en-US" u="sng" dirty="0"/>
              <a:t>predict</a:t>
            </a:r>
            <a:r>
              <a:rPr lang="en-US" dirty="0"/>
              <a:t> patients who are most and least likely to derive benefit from adjuvant chemotherapy</a:t>
            </a:r>
          </a:p>
          <a:p>
            <a:r>
              <a:rPr lang="en-US" dirty="0"/>
              <a:t>Indicated for women with ER positive, HER2 negative breast cancer </a:t>
            </a:r>
          </a:p>
          <a:p>
            <a:r>
              <a:rPr lang="en-US" dirty="0"/>
              <a:t>Categorizes the tumor as low, intermediate or high risk</a:t>
            </a:r>
          </a:p>
          <a:p>
            <a:r>
              <a:rPr lang="en-US" dirty="0"/>
              <a:t>Low risk- adjuvant endocrine therapy alone</a:t>
            </a:r>
          </a:p>
          <a:p>
            <a:pPr lvl="1"/>
            <a:r>
              <a:rPr lang="en-US" dirty="0"/>
              <a:t>Tamoxifen versus Aromatase inhibitor</a:t>
            </a:r>
          </a:p>
          <a:p>
            <a:r>
              <a:rPr lang="en-US" dirty="0"/>
              <a:t>High risk- chemotherapy </a:t>
            </a:r>
          </a:p>
          <a:p>
            <a:pPr lvl="1"/>
            <a:r>
              <a:rPr lang="en-US" dirty="0"/>
              <a:t>TC (Taxotere, Cyclophosphamide)</a:t>
            </a:r>
          </a:p>
          <a:p>
            <a:pPr lvl="1"/>
            <a:r>
              <a:rPr lang="en-US" dirty="0"/>
              <a:t> AC-T (Adriamycin, Cyclophosphamide-Taxol)</a:t>
            </a:r>
          </a:p>
        </p:txBody>
      </p:sp>
    </p:spTree>
    <p:extLst>
      <p:ext uri="{BB962C8B-B14F-4D97-AF65-F5344CB8AC3E}">
        <p14:creationId xmlns:p14="http://schemas.microsoft.com/office/powerpoint/2010/main" val="36860672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8D04B-8106-B141-8516-B88D93C25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Paradigm –Tamoxifen and Aromatase Inhibitors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42FC463-0632-EA18-220B-828DFF985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3736975"/>
          </a:xfrm>
        </p:spPr>
        <p:txBody>
          <a:bodyPr/>
          <a:lstStyle/>
          <a:p>
            <a:r>
              <a:rPr lang="en-US" dirty="0"/>
              <a:t>Endocrine therapy:  all patients with ER and/or PR + features</a:t>
            </a:r>
          </a:p>
          <a:p>
            <a:pPr lvl="1"/>
            <a:r>
              <a:rPr lang="en-US" dirty="0"/>
              <a:t>Tamoxifen in premenopausal women (antiestrogen)</a:t>
            </a:r>
          </a:p>
          <a:p>
            <a:pPr lvl="2"/>
            <a:r>
              <a:rPr lang="en-US" dirty="0"/>
              <a:t>Hot flashes, mood swings, VTE (3%), CVA (3% over 60), vaginal symptoms, uterine CA (0.3%), weight gain</a:t>
            </a:r>
          </a:p>
          <a:p>
            <a:pPr lvl="1"/>
            <a:r>
              <a:rPr lang="en-US" dirty="0"/>
              <a:t>Aromatase inhibitors in post menopausal women (diminish androgen to estrogen production in adipose tissue and adrenals) </a:t>
            </a:r>
          </a:p>
          <a:p>
            <a:pPr lvl="2"/>
            <a:r>
              <a:rPr lang="en-US" dirty="0"/>
              <a:t>Arthralgias/myalgias, potential for decreased bone density, hot flashes, vaginal symptoms, weight gain</a:t>
            </a:r>
          </a:p>
          <a:p>
            <a:pPr lvl="1"/>
            <a:r>
              <a:rPr lang="en-US" dirty="0"/>
              <a:t>Ovarian suppression + Tam/</a:t>
            </a:r>
            <a:r>
              <a:rPr lang="en-US" u="sng" dirty="0"/>
              <a:t>AI </a:t>
            </a:r>
            <a:r>
              <a:rPr lang="en-US" dirty="0"/>
              <a:t>(premenopausal high risk)</a:t>
            </a:r>
          </a:p>
          <a:p>
            <a:pPr lvl="1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2444FA9-5ED9-8C3B-C984-8AE601BE2DC1}"/>
              </a:ext>
            </a:extLst>
          </p:cNvPr>
          <p:cNvSpPr txBox="1">
            <a:spLocks/>
          </p:cNvSpPr>
          <p:nvPr/>
        </p:nvSpPr>
        <p:spPr>
          <a:xfrm>
            <a:off x="70330" y="4627394"/>
            <a:ext cx="6063175" cy="4158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57175" indent="-257175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342900" rtl="0" eaLnBrk="1" latinLnBrk="0" hangingPunct="1">
              <a:spcBef>
                <a:spcPct val="20000"/>
              </a:spcBef>
              <a:buFont typeface="Arial"/>
              <a:buChar char="–"/>
              <a:defRPr sz="21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342900" rtl="0" eaLnBrk="1" latinLnBrk="0" hangingPunct="1">
              <a:spcBef>
                <a:spcPct val="20000"/>
              </a:spcBef>
              <a:buFont typeface="Arial"/>
              <a:buChar char="–"/>
              <a:defRPr sz="15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342900" rtl="0" eaLnBrk="1" latinLnBrk="0" hangingPunct="1">
              <a:spcBef>
                <a:spcPct val="20000"/>
              </a:spcBef>
              <a:buFont typeface="Arial"/>
              <a:buChar char="»"/>
              <a:defRPr sz="15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3429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/>
              <a:buNone/>
            </a:pPr>
            <a:r>
              <a:rPr lang="en-US" sz="1000" dirty="0"/>
              <a:t>AI = Aromatase Inhibitor</a:t>
            </a:r>
          </a:p>
          <a:p>
            <a:pPr marL="0" indent="0">
              <a:spcBef>
                <a:spcPts val="0"/>
              </a:spcBef>
              <a:buFont typeface="Arial"/>
              <a:buNone/>
            </a:pPr>
            <a:r>
              <a:rPr lang="en-US" sz="1000" dirty="0"/>
              <a:t>Tam = Tamoxifen</a:t>
            </a:r>
          </a:p>
        </p:txBody>
      </p:sp>
    </p:spTree>
    <p:extLst>
      <p:ext uri="{BB962C8B-B14F-4D97-AF65-F5344CB8AC3E}">
        <p14:creationId xmlns:p14="http://schemas.microsoft.com/office/powerpoint/2010/main" val="38915655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35A6B-448A-51C5-63EA-34400E4D8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Paradigm – Early-Stage Breast Cancer (Her2 positive)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D5727E6-60C4-8B93-F462-1DC234D651EE}"/>
              </a:ext>
            </a:extLst>
          </p:cNvPr>
          <p:cNvGraphicFramePr>
            <a:graphicFrameLocks noGrp="1"/>
          </p:cNvGraphicFramePr>
          <p:nvPr/>
        </p:nvGraphicFramePr>
        <p:xfrm>
          <a:off x="914399" y="919690"/>
          <a:ext cx="7315204" cy="1633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4772">
                  <a:extLst>
                    <a:ext uri="{9D8B030D-6E8A-4147-A177-3AD203B41FA5}">
                      <a16:colId xmlns:a16="http://schemas.microsoft.com/office/drawing/2014/main" val="379424445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764845441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2434322953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1850457168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993598017"/>
                    </a:ext>
                  </a:extLst>
                </a:gridCol>
              </a:tblGrid>
              <a:tr h="5361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Hormone Receptor 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Her2 </a:t>
                      </a:r>
                    </a:p>
                    <a:p>
                      <a:pPr algn="ctr"/>
                      <a:r>
                        <a:rPr lang="en-US" dirty="0"/>
                        <a:t>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Triple </a:t>
                      </a:r>
                    </a:p>
                    <a:p>
                      <a:pPr algn="ctr"/>
                      <a:r>
                        <a:rPr lang="en-US" dirty="0"/>
                        <a:t>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Triple </a:t>
                      </a:r>
                    </a:p>
                    <a:p>
                      <a:pPr algn="ctr"/>
                      <a:r>
                        <a:rPr lang="en-US" dirty="0"/>
                        <a:t>Negative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30767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r>
                        <a:rPr lang="en-US" dirty="0"/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033518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r>
                        <a:rPr lang="en-US" dirty="0"/>
                        <a:t>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2171965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r>
                        <a:rPr lang="en-US" dirty="0"/>
                        <a:t>Her2/neu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4969953"/>
                  </a:ext>
                </a:extLst>
              </a:tr>
            </a:tbl>
          </a:graphicData>
        </a:graphic>
      </p:graphicFrame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EF88242-633B-2726-813A-6A872F825D3E}"/>
              </a:ext>
            </a:extLst>
          </p:cNvPr>
          <p:cNvSpPr/>
          <p:nvPr/>
        </p:nvSpPr>
        <p:spPr>
          <a:xfrm>
            <a:off x="914399" y="2972570"/>
            <a:ext cx="2893058" cy="143765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Her2 positive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B2A2B8B-B603-5C73-9212-9610585182A6}"/>
              </a:ext>
            </a:extLst>
          </p:cNvPr>
          <p:cNvSpPr/>
          <p:nvPr/>
        </p:nvSpPr>
        <p:spPr>
          <a:xfrm>
            <a:off x="3917042" y="2972570"/>
            <a:ext cx="4306445" cy="14376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Neo-adjuvant chemo + Her2 directed agents</a:t>
            </a:r>
          </a:p>
          <a:p>
            <a:pPr marL="742950" lvl="1" indent="-285750" defTabSz="91440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sysClr val="windowText" lastClr="000000"/>
                </a:solidFill>
              </a:rPr>
              <a:t>Chemo +trastuzumab +/- </a:t>
            </a:r>
            <a:r>
              <a:rPr lang="en-US" sz="1200" dirty="0" err="1">
                <a:solidFill>
                  <a:sysClr val="windowText" lastClr="000000"/>
                </a:solidFill>
              </a:rPr>
              <a:t>pertuzumab</a:t>
            </a:r>
            <a:endParaRPr lang="en-US" sz="1200" dirty="0">
              <a:solidFill>
                <a:sysClr val="windowText" lastClr="000000"/>
              </a:solidFill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Surgery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+/- Radiation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ysClr val="windowText" lastClr="000000"/>
                </a:solidFill>
                <a:latin typeface="Calibri"/>
              </a:rPr>
              <a:t>Complete one year of Her2 directed therapy + Tamoxifen or Aromatase Inhibitor (If ER/PR positive)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5E1784-2D4D-C770-F8A4-335BEE81D70B}"/>
              </a:ext>
            </a:extLst>
          </p:cNvPr>
          <p:cNvSpPr/>
          <p:nvPr/>
        </p:nvSpPr>
        <p:spPr>
          <a:xfrm>
            <a:off x="3559133" y="844061"/>
            <a:ext cx="3123021" cy="1807699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35CBEE48-6442-F941-DD58-A772B765983C}"/>
              </a:ext>
            </a:extLst>
          </p:cNvPr>
          <p:cNvSpPr/>
          <p:nvPr/>
        </p:nvSpPr>
        <p:spPr>
          <a:xfrm rot="10800000">
            <a:off x="3523962" y="2691425"/>
            <a:ext cx="3158191" cy="233865"/>
          </a:xfrm>
          <a:prstGeom prst="triangl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0770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35A6B-448A-51C5-63EA-34400E4D8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Paradigm – Early-Stage Breast Cancer (Triple Negative)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8D9A3AE-4952-21CB-4C77-C8634FC8504C}"/>
              </a:ext>
            </a:extLst>
          </p:cNvPr>
          <p:cNvGraphicFramePr>
            <a:graphicFrameLocks noGrp="1"/>
          </p:cNvGraphicFramePr>
          <p:nvPr/>
        </p:nvGraphicFramePr>
        <p:xfrm>
          <a:off x="914399" y="919690"/>
          <a:ext cx="7315204" cy="1633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4772">
                  <a:extLst>
                    <a:ext uri="{9D8B030D-6E8A-4147-A177-3AD203B41FA5}">
                      <a16:colId xmlns:a16="http://schemas.microsoft.com/office/drawing/2014/main" val="379424445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764845441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2434322953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1850457168"/>
                    </a:ext>
                  </a:extLst>
                </a:gridCol>
                <a:gridCol w="1560108">
                  <a:extLst>
                    <a:ext uri="{9D8B030D-6E8A-4147-A177-3AD203B41FA5}">
                      <a16:colId xmlns:a16="http://schemas.microsoft.com/office/drawing/2014/main" val="993598017"/>
                    </a:ext>
                  </a:extLst>
                </a:gridCol>
              </a:tblGrid>
              <a:tr h="5361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Hormone Receptor 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Her2 </a:t>
                      </a:r>
                    </a:p>
                    <a:p>
                      <a:pPr algn="ctr"/>
                      <a:r>
                        <a:rPr lang="en-US" dirty="0"/>
                        <a:t>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Triple </a:t>
                      </a:r>
                    </a:p>
                    <a:p>
                      <a:pPr algn="ctr"/>
                      <a:r>
                        <a:rPr lang="en-US" dirty="0"/>
                        <a:t>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Triple </a:t>
                      </a:r>
                    </a:p>
                    <a:p>
                      <a:pPr algn="ctr"/>
                      <a:r>
                        <a:rPr lang="en-US" dirty="0"/>
                        <a:t>Negative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30767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r>
                        <a:rPr lang="en-US" dirty="0"/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033518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r>
                        <a:rPr lang="en-US" dirty="0"/>
                        <a:t>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2171965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r>
                        <a:rPr lang="en-US" dirty="0"/>
                        <a:t>Her2/neu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4969953"/>
                  </a:ext>
                </a:extLst>
              </a:tr>
            </a:tbl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FFEAED8-7458-6B1D-AB02-341DD99C65FD}"/>
              </a:ext>
            </a:extLst>
          </p:cNvPr>
          <p:cNvSpPr/>
          <p:nvPr/>
        </p:nvSpPr>
        <p:spPr>
          <a:xfrm>
            <a:off x="914399" y="2972570"/>
            <a:ext cx="2893058" cy="11376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Triple Negative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7147E24-C651-A819-A6D1-0FB96887F118}"/>
              </a:ext>
            </a:extLst>
          </p:cNvPr>
          <p:cNvSpPr/>
          <p:nvPr/>
        </p:nvSpPr>
        <p:spPr>
          <a:xfrm>
            <a:off x="3917042" y="2972570"/>
            <a:ext cx="4306445" cy="11376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Neoadjuvant chemo +/- pembrolizumab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ysClr val="windowText" lastClr="000000"/>
                </a:solidFill>
              </a:rPr>
              <a:t>Surgery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Radiation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Followed by pembrolizumab +/- capecitabine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14E924-A180-1FDB-F070-D7600A579439}"/>
              </a:ext>
            </a:extLst>
          </p:cNvPr>
          <p:cNvSpPr/>
          <p:nvPr/>
        </p:nvSpPr>
        <p:spPr>
          <a:xfrm>
            <a:off x="6682144" y="844061"/>
            <a:ext cx="1540413" cy="1807699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96C81140-6632-CA72-0DB0-2975D2F1989A}"/>
              </a:ext>
            </a:extLst>
          </p:cNvPr>
          <p:cNvSpPr/>
          <p:nvPr/>
        </p:nvSpPr>
        <p:spPr>
          <a:xfrm rot="10800000">
            <a:off x="6646974" y="2691426"/>
            <a:ext cx="1610752" cy="233865"/>
          </a:xfrm>
          <a:prstGeom prst="triangl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8611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35A6B-448A-51C5-63EA-34400E4D8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Paradigm – Key Concepts</a:t>
            </a:r>
          </a:p>
        </p:txBody>
      </p:sp>
      <p:graphicFrame>
        <p:nvGraphicFramePr>
          <p:cNvPr id="8" name="Table 24">
            <a:extLst>
              <a:ext uri="{FF2B5EF4-FFF2-40B4-BE49-F238E27FC236}">
                <a16:creationId xmlns:a16="http://schemas.microsoft.com/office/drawing/2014/main" id="{977D6907-3E84-E6BC-08DA-E34ADC595F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667071"/>
              </p:ext>
            </p:extLst>
          </p:nvPr>
        </p:nvGraphicFramePr>
        <p:xfrm>
          <a:off x="1050574" y="920483"/>
          <a:ext cx="6798288" cy="3177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048">
                  <a:extLst>
                    <a:ext uri="{9D8B030D-6E8A-4147-A177-3AD203B41FA5}">
                      <a16:colId xmlns:a16="http://schemas.microsoft.com/office/drawing/2014/main" val="3013697513"/>
                    </a:ext>
                  </a:extLst>
                </a:gridCol>
                <a:gridCol w="1133048">
                  <a:extLst>
                    <a:ext uri="{9D8B030D-6E8A-4147-A177-3AD203B41FA5}">
                      <a16:colId xmlns:a16="http://schemas.microsoft.com/office/drawing/2014/main" val="412813481"/>
                    </a:ext>
                  </a:extLst>
                </a:gridCol>
                <a:gridCol w="1133048">
                  <a:extLst>
                    <a:ext uri="{9D8B030D-6E8A-4147-A177-3AD203B41FA5}">
                      <a16:colId xmlns:a16="http://schemas.microsoft.com/office/drawing/2014/main" val="3861275286"/>
                    </a:ext>
                  </a:extLst>
                </a:gridCol>
                <a:gridCol w="1133048">
                  <a:extLst>
                    <a:ext uri="{9D8B030D-6E8A-4147-A177-3AD203B41FA5}">
                      <a16:colId xmlns:a16="http://schemas.microsoft.com/office/drawing/2014/main" val="50925744"/>
                    </a:ext>
                  </a:extLst>
                </a:gridCol>
                <a:gridCol w="1133048">
                  <a:extLst>
                    <a:ext uri="{9D8B030D-6E8A-4147-A177-3AD203B41FA5}">
                      <a16:colId xmlns:a16="http://schemas.microsoft.com/office/drawing/2014/main" val="3446975750"/>
                    </a:ext>
                  </a:extLst>
                </a:gridCol>
                <a:gridCol w="1133048">
                  <a:extLst>
                    <a:ext uri="{9D8B030D-6E8A-4147-A177-3AD203B41FA5}">
                      <a16:colId xmlns:a16="http://schemas.microsoft.com/office/drawing/2014/main" val="559280509"/>
                    </a:ext>
                  </a:extLst>
                </a:gridCol>
              </a:tblGrid>
              <a:tr h="317716">
                <a:tc>
                  <a:txBody>
                    <a:bodyPr/>
                    <a:lstStyle/>
                    <a:p>
                      <a:r>
                        <a:rPr lang="en-US" sz="1200" dirty="0"/>
                        <a:t>Stage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ER+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Her2+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TNBC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1473709"/>
                  </a:ext>
                </a:extLst>
              </a:tr>
              <a:tr h="494223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Post- menopausal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Pre- menopausal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? Chemo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2841499"/>
                  </a:ext>
                </a:extLst>
              </a:tr>
              <a:tr h="494223">
                <a:tc>
                  <a:txBody>
                    <a:bodyPr/>
                    <a:lstStyle/>
                    <a:p>
                      <a:r>
                        <a:rPr lang="en-US" sz="110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AI or Tam x 5 </a:t>
                      </a:r>
                      <a:r>
                        <a:rPr lang="en-US" sz="1100" dirty="0" err="1"/>
                        <a:t>yrs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Based on Oncotype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TC, AC or AC/T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486037"/>
                  </a:ext>
                </a:extLst>
              </a:tr>
              <a:tr h="688383">
                <a:tc>
                  <a:txBody>
                    <a:bodyPr/>
                    <a:lstStyle/>
                    <a:p>
                      <a:r>
                        <a:rPr lang="en-US" sz="1100" dirty="0"/>
                        <a:t>II-node negative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AI x 5 </a:t>
                      </a:r>
                      <a:r>
                        <a:rPr lang="en-US" sz="1100" dirty="0" err="1"/>
                        <a:t>yrs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OFS w/Tam or 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Based on Oncotype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THP/TCHP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AC/T or TC/</a:t>
                      </a:r>
                      <a:r>
                        <a:rPr lang="en-US" sz="1100" dirty="0" err="1"/>
                        <a:t>AC+pembro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665071"/>
                  </a:ext>
                </a:extLst>
              </a:tr>
              <a:tr h="688383">
                <a:tc>
                  <a:txBody>
                    <a:bodyPr/>
                    <a:lstStyle/>
                    <a:p>
                      <a:r>
                        <a:rPr lang="en-US" sz="1100" dirty="0"/>
                        <a:t>II – node 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AI x 7 </a:t>
                      </a:r>
                      <a:r>
                        <a:rPr lang="en-US" sz="1100" dirty="0" err="1"/>
                        <a:t>yrs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OFS w/ 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Based on Oncotype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THP/TCHP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TC/</a:t>
                      </a:r>
                      <a:r>
                        <a:rPr lang="en-US" sz="1100" dirty="0" err="1"/>
                        <a:t>AC+pembro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4311"/>
                  </a:ext>
                </a:extLst>
              </a:tr>
              <a:tr h="494223">
                <a:tc>
                  <a:txBody>
                    <a:bodyPr/>
                    <a:lstStyle/>
                    <a:p>
                      <a:r>
                        <a:rPr lang="en-US" sz="1100" dirty="0"/>
                        <a:t>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AI x 7 </a:t>
                      </a:r>
                      <a:r>
                        <a:rPr lang="en-US" sz="1100" dirty="0" err="1"/>
                        <a:t>yrs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OFS w/ 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Yes, chemo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THP/TCHP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TC/</a:t>
                      </a:r>
                      <a:r>
                        <a:rPr lang="en-US" sz="1100" dirty="0" err="1"/>
                        <a:t>AC+pembro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095451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04916D6A-9989-25B8-D3DB-0B3390755E8F}"/>
              </a:ext>
            </a:extLst>
          </p:cNvPr>
          <p:cNvSpPr/>
          <p:nvPr/>
        </p:nvSpPr>
        <p:spPr>
          <a:xfrm>
            <a:off x="5604990" y="2172089"/>
            <a:ext cx="2181453" cy="2090949"/>
          </a:xfrm>
          <a:prstGeom prst="rect">
            <a:avLst/>
          </a:prstGeom>
          <a:noFill/>
          <a:ln w="2222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680758F-C043-2896-096A-67F422357AFD}"/>
              </a:ext>
            </a:extLst>
          </p:cNvPr>
          <p:cNvSpPr txBox="1"/>
          <p:nvPr/>
        </p:nvSpPr>
        <p:spPr>
          <a:xfrm>
            <a:off x="5701735" y="4049531"/>
            <a:ext cx="19879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C00000"/>
                </a:solidFill>
              </a:rPr>
              <a:t>Neoadjuvant Preferred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530FCD-8D45-AE0A-B51C-AB5A2A2CB6F2}"/>
              </a:ext>
            </a:extLst>
          </p:cNvPr>
          <p:cNvSpPr/>
          <p:nvPr/>
        </p:nvSpPr>
        <p:spPr>
          <a:xfrm>
            <a:off x="1050574" y="4138206"/>
            <a:ext cx="4364043" cy="4088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i="1" dirty="0">
                <a:solidFill>
                  <a:schemeClr val="tx1"/>
                </a:solidFill>
              </a:rPr>
              <a:t>Neo-adjuvant = Before surgery</a:t>
            </a:r>
          </a:p>
          <a:p>
            <a:pPr algn="ctr"/>
            <a:r>
              <a:rPr lang="en-US" sz="1200" b="1" i="1" dirty="0">
                <a:solidFill>
                  <a:schemeClr val="tx1"/>
                </a:solidFill>
              </a:rPr>
              <a:t>Adjuvant = After surgery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5475BA1-FA5A-0B51-C971-7B3BA571DA74}"/>
              </a:ext>
            </a:extLst>
          </p:cNvPr>
          <p:cNvSpPr/>
          <p:nvPr/>
        </p:nvSpPr>
        <p:spPr>
          <a:xfrm>
            <a:off x="2227173" y="686059"/>
            <a:ext cx="3315398" cy="518577"/>
          </a:xfrm>
          <a:prstGeom prst="rect">
            <a:avLst/>
          </a:prstGeom>
          <a:noFill/>
          <a:ln w="2222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1BC1BEC-05EA-810B-3F80-3ED73A4A9FAF}"/>
              </a:ext>
            </a:extLst>
          </p:cNvPr>
          <p:cNvSpPr txBox="1"/>
          <p:nvPr/>
        </p:nvSpPr>
        <p:spPr>
          <a:xfrm>
            <a:off x="2723953" y="689949"/>
            <a:ext cx="19879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C00000"/>
                </a:solidFill>
              </a:rPr>
              <a:t>Adjuvant preferred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4C73E-F0FB-6FAB-EFA9-A77A8365A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30" y="4627394"/>
            <a:ext cx="6063175" cy="41587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000" dirty="0"/>
              <a:t>OFS = Ovarian Function Suppression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000" dirty="0"/>
              <a:t>AI = Aromatase Inhibitor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000" dirty="0"/>
              <a:t>Tam = Tamoxifen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AB28BB2-A057-0E02-CDB9-CCD2D6912CD1}"/>
              </a:ext>
            </a:extLst>
          </p:cNvPr>
          <p:cNvSpPr txBox="1"/>
          <p:nvPr/>
        </p:nvSpPr>
        <p:spPr>
          <a:xfrm>
            <a:off x="2147074" y="4587605"/>
            <a:ext cx="457551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342900"/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 =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Taxane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+ Herceptin</a:t>
            </a:r>
          </a:p>
          <a:p>
            <a:pPr defTabSz="342900"/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THP =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Taxane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+ Herceptin +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Pertuzumab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defTabSz="342900"/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TCHP =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Taxane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+ Carboplatin + Herceptin +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Pertuzumab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9BAC6F6-BABE-A27E-6CEF-0372011462B1}"/>
              </a:ext>
            </a:extLst>
          </p:cNvPr>
          <p:cNvSpPr txBox="1"/>
          <p:nvPr/>
        </p:nvSpPr>
        <p:spPr>
          <a:xfrm>
            <a:off x="5111815" y="4625523"/>
            <a:ext cx="45755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342900"/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AC = Adriamycin + Cyclophosphamide</a:t>
            </a:r>
          </a:p>
          <a:p>
            <a:pPr defTabSz="342900"/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TC =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Taxane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+ Cyclophosphamide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46FD6D-B6E7-0E69-1C4E-CF17CF6D1CC1}"/>
              </a:ext>
            </a:extLst>
          </p:cNvPr>
          <p:cNvSpPr/>
          <p:nvPr/>
        </p:nvSpPr>
        <p:spPr>
          <a:xfrm>
            <a:off x="5604990" y="686059"/>
            <a:ext cx="2243872" cy="1445458"/>
          </a:xfrm>
          <a:prstGeom prst="rect">
            <a:avLst/>
          </a:prstGeom>
          <a:noFill/>
          <a:ln w="2222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8537A7-8EE6-C1AC-3785-3D69DF4B29A6}"/>
              </a:ext>
            </a:extLst>
          </p:cNvPr>
          <p:cNvSpPr txBox="1"/>
          <p:nvPr/>
        </p:nvSpPr>
        <p:spPr>
          <a:xfrm>
            <a:off x="5664580" y="669536"/>
            <a:ext cx="19879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C00000"/>
                </a:solidFill>
              </a:rPr>
              <a:t>Adjuvant preferred</a:t>
            </a:r>
          </a:p>
        </p:txBody>
      </p:sp>
    </p:spTree>
    <p:extLst>
      <p:ext uri="{BB962C8B-B14F-4D97-AF65-F5344CB8AC3E}">
        <p14:creationId xmlns:p14="http://schemas.microsoft.com/office/powerpoint/2010/main" val="925949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40-year-old woman presents to your clinic to discuss her risk of breast cancer. Which of the following increase her risk of developing breast cancer?</a:t>
            </a:r>
          </a:p>
          <a:p>
            <a:pPr marL="0" indent="0">
              <a:buNone/>
            </a:pPr>
            <a:r>
              <a:rPr lang="en-US" dirty="0"/>
              <a:t>A. Nulliparity</a:t>
            </a:r>
          </a:p>
          <a:p>
            <a:pPr marL="0" indent="0">
              <a:buNone/>
            </a:pPr>
            <a:r>
              <a:rPr lang="en-US" dirty="0"/>
              <a:t>B. Early menarche, late menopause</a:t>
            </a:r>
          </a:p>
          <a:p>
            <a:pPr marL="0" indent="0">
              <a:buNone/>
            </a:pPr>
            <a:r>
              <a:rPr lang="en-US" dirty="0"/>
              <a:t>C. Age at first live birth &gt;30 years</a:t>
            </a:r>
          </a:p>
          <a:p>
            <a:pPr marL="0" indent="0">
              <a:buNone/>
            </a:pPr>
            <a:r>
              <a:rPr lang="en-US" dirty="0"/>
              <a:t>D. Hormone replacement therapy </a:t>
            </a:r>
          </a:p>
          <a:p>
            <a:pPr marL="0" indent="0">
              <a:buNone/>
            </a:pPr>
            <a:r>
              <a:rPr lang="en-US" dirty="0"/>
              <a:t>E. History of chest wall radiation</a:t>
            </a:r>
          </a:p>
          <a:p>
            <a:pPr marL="0" indent="0">
              <a:buNone/>
            </a:pPr>
            <a:r>
              <a:rPr lang="en-US" dirty="0"/>
              <a:t>F. Family history of breast and ovarian cancer</a:t>
            </a:r>
          </a:p>
          <a:p>
            <a:pPr marL="0" indent="0">
              <a:buNone/>
            </a:pPr>
            <a:r>
              <a:rPr lang="en-US" dirty="0"/>
              <a:t>G. All the above </a:t>
            </a:r>
          </a:p>
        </p:txBody>
      </p:sp>
    </p:spTree>
    <p:extLst>
      <p:ext uri="{BB962C8B-B14F-4D97-AF65-F5344CB8AC3E}">
        <p14:creationId xmlns:p14="http://schemas.microsoft.com/office/powerpoint/2010/main" val="36014557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C4077-372C-A70D-73C0-36ED44964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A0B04-46B3-3062-F826-1C20D2E97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60-year-old patient who was diagnosed with ER/PR positive IDC of left breast 7 years ago s/p left lumpectomy, radiation and completed 5 years of aromatase inhibitor therapy, now with progression, noted to have bone and liver metastases recently. What would you recommend next in her management?</a:t>
            </a:r>
          </a:p>
          <a:p>
            <a:pPr marL="457200" indent="-457200">
              <a:buAutoNum type="alphaUcPeriod"/>
            </a:pPr>
            <a:r>
              <a:rPr lang="en-US" dirty="0"/>
              <a:t>Refer to radiation oncologist for palliative radiation</a:t>
            </a:r>
          </a:p>
          <a:p>
            <a:pPr marL="457200" indent="-457200">
              <a:buAutoNum type="alphaUcPeriod"/>
            </a:pPr>
            <a:r>
              <a:rPr lang="en-US" dirty="0"/>
              <a:t>Start chemotherapy</a:t>
            </a:r>
          </a:p>
          <a:p>
            <a:pPr marL="457200" indent="-457200">
              <a:buAutoNum type="alphaUcPeriod"/>
            </a:pPr>
            <a:r>
              <a:rPr lang="en-US" dirty="0"/>
              <a:t>Recommend biopsy of a metastatic lesion</a:t>
            </a:r>
          </a:p>
          <a:p>
            <a:pPr marL="457200" indent="-457200">
              <a:buAutoNum type="alphaUcPeriod"/>
            </a:pPr>
            <a:r>
              <a:rPr lang="en-US" dirty="0"/>
              <a:t>Refer to hospice</a:t>
            </a:r>
          </a:p>
        </p:txBody>
      </p:sp>
    </p:spTree>
    <p:extLst>
      <p:ext uri="{BB962C8B-B14F-4D97-AF65-F5344CB8AC3E}">
        <p14:creationId xmlns:p14="http://schemas.microsoft.com/office/powerpoint/2010/main" val="540409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C4077-372C-A70D-73C0-36ED44964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A0B04-46B3-3062-F826-1C20D2E97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60-year-old patient who was diagnosed with ER/PR positive IDC of left breast 7 years ago s/p left lumpectomy, radiation and completed 5 years of aromatase inhibitor therapy, now with progression, noted to have bone and liver metastases recently. What would you recommend next in her management?</a:t>
            </a:r>
          </a:p>
          <a:p>
            <a:pPr marL="457200" indent="-457200">
              <a:buAutoNum type="alphaUcPeriod"/>
            </a:pPr>
            <a:r>
              <a:rPr lang="en-US" dirty="0"/>
              <a:t>Refer to radiation oncologist for palliative radiation</a:t>
            </a:r>
          </a:p>
          <a:p>
            <a:pPr marL="457200" indent="-457200">
              <a:buAutoNum type="alphaUcPeriod"/>
            </a:pPr>
            <a:r>
              <a:rPr lang="en-US" dirty="0"/>
              <a:t>Start chemotherapy</a:t>
            </a:r>
          </a:p>
          <a:p>
            <a:pPr marL="457200" indent="-457200">
              <a:buAutoNum type="alphaUcPeriod"/>
            </a:pPr>
            <a:r>
              <a:rPr lang="en-US" b="1" dirty="0">
                <a:solidFill>
                  <a:srgbClr val="0000FF"/>
                </a:solidFill>
              </a:rPr>
              <a:t>Recommend biopsy of a metastatic lesion</a:t>
            </a:r>
          </a:p>
          <a:p>
            <a:pPr marL="457200" indent="-457200">
              <a:buAutoNum type="alphaUcPeriod"/>
            </a:pPr>
            <a:r>
              <a:rPr lang="en-US" dirty="0"/>
              <a:t>Refer to hospice</a:t>
            </a:r>
          </a:p>
        </p:txBody>
      </p:sp>
    </p:spTree>
    <p:extLst>
      <p:ext uri="{BB962C8B-B14F-4D97-AF65-F5344CB8AC3E}">
        <p14:creationId xmlns:p14="http://schemas.microsoft.com/office/powerpoint/2010/main" val="13563154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F23907-655D-B9F8-2998-D21C2560F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4594A-C582-042C-4408-410D38F5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3D17D-0E79-F485-D9EF-29C517DE4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65-year-old woman who is 7 years out post lumpectomy and adjuvant XRT for early-stage ER/PR positive, Her2 negative breast cancer, stopped anastrozole 2 years ago, presents </a:t>
            </a:r>
            <a:r>
              <a:rPr lang="en-US"/>
              <a:t>with severe, </a:t>
            </a:r>
            <a:r>
              <a:rPr lang="en-US" dirty="0"/>
              <a:t>localized back pain. Alkaline phosphatase is elevated 400 U/L. Bone scan is positive for uptake on thoracic, lumbar spine and ribs. What is your immediate next step?</a:t>
            </a:r>
          </a:p>
          <a:p>
            <a:pPr marL="457200" indent="-457200">
              <a:buAutoNum type="alphaUcPeriod"/>
            </a:pPr>
            <a:r>
              <a:rPr lang="en-US" dirty="0"/>
              <a:t>Refer to radiation oncologist for palliative radiation</a:t>
            </a:r>
          </a:p>
          <a:p>
            <a:pPr marL="457200" indent="-457200">
              <a:buAutoNum type="alphaUcPeriod"/>
            </a:pPr>
            <a:r>
              <a:rPr lang="en-US" dirty="0"/>
              <a:t>Restart anastrozole</a:t>
            </a:r>
          </a:p>
          <a:p>
            <a:pPr marL="457200" indent="-457200">
              <a:buAutoNum type="alphaUcPeriod"/>
            </a:pPr>
            <a:r>
              <a:rPr lang="en-US" dirty="0"/>
              <a:t>Obtain biopsy of a bone met</a:t>
            </a:r>
          </a:p>
          <a:p>
            <a:pPr marL="457200" indent="-457200">
              <a:buAutoNum type="alphaUcPeriod"/>
            </a:pPr>
            <a:r>
              <a:rPr lang="en-US" dirty="0"/>
              <a:t>MRI spine</a:t>
            </a:r>
          </a:p>
        </p:txBody>
      </p:sp>
    </p:spTree>
    <p:extLst>
      <p:ext uri="{BB962C8B-B14F-4D97-AF65-F5344CB8AC3E}">
        <p14:creationId xmlns:p14="http://schemas.microsoft.com/office/powerpoint/2010/main" val="29804441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8B797-05D9-598B-817C-324AFF6950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97457-1624-00BE-9886-33DC09681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22A86-6FA4-CD1F-A5BE-9D854CB17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65-year-old woman who is 7 years out post lumpectomy and adjuvant XRT for early-stage ER/PR positive, Her2 negative breast cancer, stopped anastrozole 2 years ago, presents with severe, localized back pain. Alkaline phosphatase is elevated 400 U/L. Bone scan is positive for uptake on thoracic, lumbar spine and ribs. What is your immediate next step?</a:t>
            </a:r>
          </a:p>
          <a:p>
            <a:pPr marL="457200" indent="-457200">
              <a:buAutoNum type="alphaUcPeriod"/>
            </a:pPr>
            <a:r>
              <a:rPr lang="en-US" dirty="0"/>
              <a:t>Refer to radiation oncologist for palliative radiation</a:t>
            </a:r>
          </a:p>
          <a:p>
            <a:pPr marL="457200" indent="-457200">
              <a:buAutoNum type="alphaUcPeriod"/>
            </a:pPr>
            <a:r>
              <a:rPr lang="en-US" dirty="0"/>
              <a:t>Restart anastrozole</a:t>
            </a:r>
          </a:p>
          <a:p>
            <a:pPr marL="457200" indent="-457200">
              <a:buAutoNum type="alphaUcPeriod"/>
            </a:pPr>
            <a:r>
              <a:rPr lang="en-US" dirty="0"/>
              <a:t>Obtain biopsy of a bone met</a:t>
            </a:r>
          </a:p>
          <a:p>
            <a:pPr marL="457200" indent="-457200">
              <a:buAutoNum type="alphaUcPeriod"/>
            </a:pPr>
            <a:r>
              <a:rPr lang="en-US" b="1" dirty="0">
                <a:solidFill>
                  <a:srgbClr val="0000FF"/>
                </a:solidFill>
              </a:rPr>
              <a:t>MRI spine</a:t>
            </a:r>
          </a:p>
        </p:txBody>
      </p:sp>
    </p:spTree>
    <p:extLst>
      <p:ext uri="{BB962C8B-B14F-4D97-AF65-F5344CB8AC3E}">
        <p14:creationId xmlns:p14="http://schemas.microsoft.com/office/powerpoint/2010/main" val="351650062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EF831-819F-4938-ACAF-1BE9CBCE4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Circumstances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29579-C590-49B8-9D98-274A606C8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Diagnosis of Breast CA while pregnant?  </a:t>
            </a:r>
          </a:p>
          <a:p>
            <a:pPr lvl="1"/>
            <a:r>
              <a:rPr lang="en-US" dirty="0"/>
              <a:t>No negative outcome when compared to women not pregnant at diagnosis</a:t>
            </a:r>
          </a:p>
          <a:p>
            <a:pPr lvl="1"/>
            <a:r>
              <a:rPr lang="en-US" dirty="0"/>
              <a:t>Chemotherapy if indicated can be safely administered after 1</a:t>
            </a:r>
            <a:r>
              <a:rPr lang="en-US" baseline="30000" dirty="0"/>
              <a:t>st</a:t>
            </a:r>
            <a:r>
              <a:rPr lang="en-US" dirty="0"/>
              <a:t> trimester</a:t>
            </a:r>
          </a:p>
          <a:p>
            <a:pPr lvl="1"/>
            <a:r>
              <a:rPr lang="en-US" dirty="0"/>
              <a:t>RT may be delivered after delivery</a:t>
            </a:r>
          </a:p>
          <a:p>
            <a:r>
              <a:rPr lang="en-US" dirty="0"/>
              <a:t>Diagnosis in pt during child-bearing years still undecided about future children?  Refer immediately to fertility expert before chemotherapy.  Safe to employ measures for egg harvesting without harming future prognosis</a:t>
            </a:r>
          </a:p>
          <a:p>
            <a:r>
              <a:rPr lang="en-US" dirty="0"/>
              <a:t>Pregnancy after a Breast CA diagnosis?  A personal decision but one in which the literature is favorable</a:t>
            </a:r>
          </a:p>
        </p:txBody>
      </p:sp>
    </p:spTree>
    <p:extLst>
      <p:ext uri="{BB962C8B-B14F-4D97-AF65-F5344CB8AC3E}">
        <p14:creationId xmlns:p14="http://schemas.microsoft.com/office/powerpoint/2010/main" val="16261801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41F20-D3B0-4552-9701-FD4C0BF74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Breast CA survivorship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541DB-1498-4B36-A073-DD8F07FEA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Regular visits </a:t>
            </a:r>
          </a:p>
          <a:p>
            <a:r>
              <a:rPr lang="en-US" dirty="0"/>
              <a:t>Encourage self breast exams, yearly mammograms</a:t>
            </a:r>
          </a:p>
          <a:p>
            <a:r>
              <a:rPr lang="en-US" dirty="0"/>
              <a:t>Regular use of labs, tumor markers and scans are </a:t>
            </a:r>
            <a:r>
              <a:rPr lang="en-US" b="1" dirty="0"/>
              <a:t>NOT</a:t>
            </a:r>
            <a:r>
              <a:rPr lang="en-US" dirty="0"/>
              <a:t> recommended in asymptomatic patients and those with low suspicion for metastatic disease</a:t>
            </a:r>
          </a:p>
          <a:p>
            <a:r>
              <a:rPr lang="en-US" dirty="0"/>
              <a:t>Randomized studies have demonstrated no improvement in survival comparing closely followed pts vs closely followed pts with labs/markers and scans.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4093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DD275-8506-EA03-A883-66305A4F0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side effects of therapies used in breast cancer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AE95358-1D13-A5D6-7184-DDEF978F60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0864802"/>
              </p:ext>
            </p:extLst>
          </p:nvPr>
        </p:nvGraphicFramePr>
        <p:xfrm>
          <a:off x="457200" y="857249"/>
          <a:ext cx="8229600" cy="3659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920">
                  <a:extLst>
                    <a:ext uri="{9D8B030D-6E8A-4147-A177-3AD203B41FA5}">
                      <a16:colId xmlns:a16="http://schemas.microsoft.com/office/drawing/2014/main" val="388751943"/>
                    </a:ext>
                  </a:extLst>
                </a:gridCol>
                <a:gridCol w="5842680">
                  <a:extLst>
                    <a:ext uri="{9D8B030D-6E8A-4147-A177-3AD203B41FA5}">
                      <a16:colId xmlns:a16="http://schemas.microsoft.com/office/drawing/2014/main" val="2155261109"/>
                    </a:ext>
                  </a:extLst>
                </a:gridCol>
              </a:tblGrid>
              <a:tr h="305715">
                <a:tc>
                  <a:txBody>
                    <a:bodyPr/>
                    <a:lstStyle/>
                    <a:p>
                      <a:r>
                        <a:rPr lang="en-US" dirty="0"/>
                        <a:t>Therapy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Important side effects to know for boards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1829860"/>
                  </a:ext>
                </a:extLst>
              </a:tr>
              <a:tr h="284979">
                <a:tc>
                  <a:txBody>
                    <a:bodyPr/>
                    <a:lstStyle/>
                    <a:p>
                      <a:r>
                        <a:rPr lang="en-US" sz="1200" dirty="0"/>
                        <a:t>Adriamycin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Cardiotoxicity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3562884"/>
                  </a:ext>
                </a:extLst>
              </a:tr>
              <a:tr h="284979">
                <a:tc>
                  <a:txBody>
                    <a:bodyPr/>
                    <a:lstStyle/>
                    <a:p>
                      <a:r>
                        <a:rPr lang="en-US" sz="1200" dirty="0"/>
                        <a:t>Cyclophosphamide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Hemorrhagic cystitis (</a:t>
                      </a:r>
                      <a:r>
                        <a:rPr lang="en-US" sz="1200" dirty="0" err="1"/>
                        <a:t>Mesna</a:t>
                      </a:r>
                      <a:r>
                        <a:rPr lang="en-US" sz="1200" dirty="0"/>
                        <a:t> is given)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06944"/>
                  </a:ext>
                </a:extLst>
              </a:tr>
              <a:tr h="284979">
                <a:tc>
                  <a:txBody>
                    <a:bodyPr/>
                    <a:lstStyle/>
                    <a:p>
                      <a:r>
                        <a:rPr lang="en-US" sz="1200" dirty="0" err="1"/>
                        <a:t>Taxanes</a:t>
                      </a:r>
                      <a:r>
                        <a:rPr lang="en-US" sz="1200" dirty="0"/>
                        <a:t> (Paclitaxel and Docetaxel)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Neuropathy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956817"/>
                  </a:ext>
                </a:extLst>
              </a:tr>
              <a:tr h="284979">
                <a:tc>
                  <a:txBody>
                    <a:bodyPr/>
                    <a:lstStyle/>
                    <a:p>
                      <a:r>
                        <a:rPr lang="en-US" sz="1200" dirty="0"/>
                        <a:t>Trastuzumab/</a:t>
                      </a:r>
                      <a:r>
                        <a:rPr lang="en-US" sz="1200" dirty="0" err="1"/>
                        <a:t>Pertuzumab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Cardiotoxicity, Diarrhea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890799"/>
                  </a:ext>
                </a:extLst>
              </a:tr>
              <a:tr h="284979">
                <a:tc>
                  <a:txBody>
                    <a:bodyPr/>
                    <a:lstStyle/>
                    <a:p>
                      <a:r>
                        <a:rPr lang="en-US" sz="1200" dirty="0"/>
                        <a:t>Capecitabine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Hand-foot syndrome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4880241"/>
                  </a:ext>
                </a:extLst>
              </a:tr>
              <a:tr h="679566">
                <a:tc>
                  <a:txBody>
                    <a:bodyPr/>
                    <a:lstStyle/>
                    <a:p>
                      <a:r>
                        <a:rPr lang="en-US" sz="1200" dirty="0"/>
                        <a:t>Tamoxifen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Hot flashes, vaginal dryness</a:t>
                      </a:r>
                    </a:p>
                    <a:p>
                      <a:r>
                        <a:rPr lang="en-US" sz="1200" dirty="0"/>
                        <a:t>Abnormal vaginal bleeding (endometrial cancer risk)</a:t>
                      </a:r>
                    </a:p>
                    <a:p>
                      <a:r>
                        <a:rPr lang="en-US" sz="1200" dirty="0"/>
                        <a:t>DVT/PE/Stroke risk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5841395"/>
                  </a:ext>
                </a:extLst>
              </a:tr>
              <a:tr h="482273">
                <a:tc>
                  <a:txBody>
                    <a:bodyPr/>
                    <a:lstStyle/>
                    <a:p>
                      <a:r>
                        <a:rPr lang="en-US" sz="1200" dirty="0"/>
                        <a:t>Aromatase inhibitors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Hot flashes, vaginal dryness</a:t>
                      </a:r>
                    </a:p>
                    <a:p>
                      <a:r>
                        <a:rPr lang="en-US" sz="1200" dirty="0"/>
                        <a:t>Osteoporosis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6950119"/>
                  </a:ext>
                </a:extLst>
              </a:tr>
              <a:tr h="284979">
                <a:tc>
                  <a:txBody>
                    <a:bodyPr/>
                    <a:lstStyle/>
                    <a:p>
                      <a:r>
                        <a:rPr lang="en-US" sz="1200" dirty="0"/>
                        <a:t>Zoledronic acid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Osteonecrosis of jaw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873784"/>
                  </a:ext>
                </a:extLst>
              </a:tr>
              <a:tr h="482273">
                <a:tc>
                  <a:txBody>
                    <a:bodyPr/>
                    <a:lstStyle/>
                    <a:p>
                      <a:r>
                        <a:rPr lang="en-US" sz="1200" dirty="0"/>
                        <a:t>Pembrolizumab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Thyroiditis, Colitis, Hepatitis, Pneumonitis, Adrenal Insufficiency, Myocarditis, </a:t>
                      </a:r>
                      <a:r>
                        <a:rPr lang="en-US" sz="1200" dirty="0" err="1"/>
                        <a:t>Hypophysitis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039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83922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8E31E6-9C76-9715-3565-2334F0BC8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3AAA9-5CEF-6BE4-2C1A-E0CA24EAC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Oncologic Emergencies to Know for Boards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580665C-E61B-3E9E-08CD-C59FD0714EE2}"/>
              </a:ext>
            </a:extLst>
          </p:cNvPr>
          <p:cNvSpPr/>
          <p:nvPr/>
        </p:nvSpPr>
        <p:spPr>
          <a:xfrm>
            <a:off x="590255" y="944445"/>
            <a:ext cx="3112371" cy="99972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Metastatic breast cancer with acute-onset progressive lower extremity weakness, urinary retention, and saddle anesthesia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69BC910-A262-A005-C30F-6DE74B79009E}"/>
              </a:ext>
            </a:extLst>
          </p:cNvPr>
          <p:cNvSpPr/>
          <p:nvPr/>
        </p:nvSpPr>
        <p:spPr>
          <a:xfrm>
            <a:off x="3882666" y="951827"/>
            <a:ext cx="4508285" cy="99972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>
                <a:solidFill>
                  <a:schemeClr val="dk1"/>
                </a:solidFill>
              </a:rPr>
              <a:t>Cord Compression</a:t>
            </a:r>
          </a:p>
          <a:p>
            <a:r>
              <a:rPr lang="en-US" sz="1200" dirty="0">
                <a:solidFill>
                  <a:schemeClr val="dk1"/>
                </a:solidFill>
              </a:rPr>
              <a:t>IV dexamethasone followed by an urgent MRI of the entire spine. Glucocorticoids reduce edema and prevent irreversible neurological deficits while awaiting definitive therapy (radiation or surgery).</a:t>
            </a:r>
            <a:endParaRPr lang="en-US" sz="120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731621A-7A11-35ED-E655-4137F71272B6}"/>
              </a:ext>
            </a:extLst>
          </p:cNvPr>
          <p:cNvSpPr/>
          <p:nvPr/>
        </p:nvSpPr>
        <p:spPr>
          <a:xfrm>
            <a:off x="590255" y="2025099"/>
            <a:ext cx="3112371" cy="99972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Triple negative breast cancer patient receiving pembrolizumab presents with watery diarrhea (6-8 stools/day)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521DEE6-6DC4-8A0D-F877-16C1EBECDDF8}"/>
              </a:ext>
            </a:extLst>
          </p:cNvPr>
          <p:cNvSpPr/>
          <p:nvPr/>
        </p:nvSpPr>
        <p:spPr>
          <a:xfrm>
            <a:off x="3882666" y="2032481"/>
            <a:ext cx="4508285" cy="99972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>
                <a:solidFill>
                  <a:schemeClr val="dk1"/>
                </a:solidFill>
              </a:rPr>
              <a:t>Immune-related colitis</a:t>
            </a:r>
          </a:p>
          <a:p>
            <a:r>
              <a:rPr lang="en-US" sz="1200" dirty="0">
                <a:solidFill>
                  <a:schemeClr val="dk1"/>
                </a:solidFill>
              </a:rPr>
              <a:t>For grade 2 or higher diarrhea/colitis, discontinue the immune checkpoint inhibitor and start high-dose intravenous methylprednisolone ( 1mg/kg), followed by a prolonged taper.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46865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1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D502FD-C1B7-B3D6-16B5-5976683AF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93DD0-1165-9365-9708-C8F7C6FFD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Oncologic Emergencies to Know for Boards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F20A1D0-DD11-ECCD-828A-D7F02507C0D2}"/>
              </a:ext>
            </a:extLst>
          </p:cNvPr>
          <p:cNvSpPr/>
          <p:nvPr/>
        </p:nvSpPr>
        <p:spPr>
          <a:xfrm>
            <a:off x="590255" y="944445"/>
            <a:ext cx="3112371" cy="99972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Metastatic breast cancer patient with osseous </a:t>
            </a:r>
            <a:r>
              <a:rPr lang="en-US" sz="1400" dirty="0" err="1">
                <a:solidFill>
                  <a:schemeClr val="tx1"/>
                </a:solidFill>
              </a:rPr>
              <a:t>mets</a:t>
            </a:r>
            <a:r>
              <a:rPr lang="en-US" sz="1400" dirty="0">
                <a:solidFill>
                  <a:schemeClr val="tx1"/>
                </a:solidFill>
              </a:rPr>
              <a:t> develops confusion, nausea, and a corrected serum calcium 13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5F072B4-83E4-A8C7-76C8-A88D24F0B89C}"/>
              </a:ext>
            </a:extLst>
          </p:cNvPr>
          <p:cNvSpPr/>
          <p:nvPr/>
        </p:nvSpPr>
        <p:spPr>
          <a:xfrm>
            <a:off x="3882666" y="951827"/>
            <a:ext cx="4508285" cy="99972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342900">
              <a:defRPr/>
            </a:pPr>
            <a:r>
              <a:rPr lang="en-US" sz="1200" b="1" dirty="0">
                <a:solidFill>
                  <a:schemeClr val="dk1"/>
                </a:solidFill>
              </a:rPr>
              <a:t>Hypercalcemia of malignancy</a:t>
            </a:r>
          </a:p>
          <a:p>
            <a:pPr lvl="0" defTabSz="342900">
              <a:defRPr/>
            </a:pPr>
            <a:r>
              <a:rPr lang="en-US" sz="1200" dirty="0">
                <a:solidFill>
                  <a:schemeClr val="dk1"/>
                </a:solidFill>
              </a:rPr>
              <a:t>Aggressive intravenous fluid resuscitation with normal saline</a:t>
            </a:r>
          </a:p>
          <a:p>
            <a:pPr lvl="0" defTabSz="342900">
              <a:defRPr/>
            </a:pPr>
            <a:r>
              <a:rPr lang="en-US" sz="1200" dirty="0">
                <a:solidFill>
                  <a:schemeClr val="dk1"/>
                </a:solidFill>
              </a:rPr>
              <a:t>IV Zoledronic acid</a:t>
            </a:r>
            <a:endParaRPr lang="en-US" sz="1200" b="1" dirty="0">
              <a:solidFill>
                <a:schemeClr val="dk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F28B333-10AD-87C5-465F-BD3510A20BDA}"/>
              </a:ext>
            </a:extLst>
          </p:cNvPr>
          <p:cNvSpPr/>
          <p:nvPr/>
        </p:nvSpPr>
        <p:spPr>
          <a:xfrm>
            <a:off x="590255" y="2025099"/>
            <a:ext cx="3112371" cy="99972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dk1"/>
                </a:solidFill>
              </a:rPr>
              <a:t>A 45-year-old woman receiving chemotherapy for breast cancer develops a temperature of 101. Her absolute neutrophil count (ANC) is 400</a:t>
            </a:r>
            <a:endParaRPr lang="en-US" sz="1400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70AB889-9530-7986-8FD6-A031B127BD64}"/>
              </a:ext>
            </a:extLst>
          </p:cNvPr>
          <p:cNvSpPr/>
          <p:nvPr/>
        </p:nvSpPr>
        <p:spPr>
          <a:xfrm>
            <a:off x="3882666" y="2032481"/>
            <a:ext cx="4508285" cy="99972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342900">
              <a:defRPr/>
            </a:pPr>
            <a:r>
              <a:rPr lang="en-US" sz="1200" b="1" dirty="0">
                <a:solidFill>
                  <a:schemeClr val="dk1"/>
                </a:solidFill>
              </a:rPr>
              <a:t>Febrile neutropenia</a:t>
            </a:r>
          </a:p>
          <a:p>
            <a:pPr lvl="0" defTabSz="342900">
              <a:defRPr/>
            </a:pPr>
            <a:r>
              <a:rPr lang="en-US" sz="1200" dirty="0">
                <a:solidFill>
                  <a:schemeClr val="dk1"/>
                </a:solidFill>
              </a:rPr>
              <a:t>Empiric broad-spectrum intravenous antibiotics</a:t>
            </a:r>
            <a:endParaRPr lang="en-US" sz="1200" b="1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44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40-year-old woman presents to your clinic to discuss her risk of breast cancer. Which of the following increase her risk of developing breast cancer?</a:t>
            </a:r>
          </a:p>
          <a:p>
            <a:pPr marL="0" indent="0">
              <a:buNone/>
            </a:pPr>
            <a:r>
              <a:rPr lang="en-US" dirty="0"/>
              <a:t>A. Nulliparity</a:t>
            </a:r>
          </a:p>
          <a:p>
            <a:pPr marL="0" indent="0">
              <a:buNone/>
            </a:pPr>
            <a:r>
              <a:rPr lang="en-US" dirty="0"/>
              <a:t>B. Early menarche, late menopause</a:t>
            </a:r>
          </a:p>
          <a:p>
            <a:pPr marL="0" indent="0">
              <a:buNone/>
            </a:pPr>
            <a:r>
              <a:rPr lang="en-US" dirty="0"/>
              <a:t>C. Age at first live birth &gt;30 years</a:t>
            </a:r>
          </a:p>
          <a:p>
            <a:pPr marL="0" indent="0">
              <a:buNone/>
            </a:pPr>
            <a:r>
              <a:rPr lang="en-US" dirty="0"/>
              <a:t>D. Hormone replacement therapy </a:t>
            </a:r>
          </a:p>
          <a:p>
            <a:pPr marL="0" indent="0">
              <a:buNone/>
            </a:pPr>
            <a:r>
              <a:rPr lang="en-US" dirty="0"/>
              <a:t>E. History of chest wall radiation</a:t>
            </a:r>
          </a:p>
          <a:p>
            <a:pPr marL="0" indent="0">
              <a:buNone/>
            </a:pPr>
            <a:r>
              <a:rPr lang="en-US" dirty="0"/>
              <a:t>F. Family history of breast and ovarian cancer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00FF"/>
                </a:solidFill>
              </a:rPr>
              <a:t>G. All the above </a:t>
            </a:r>
          </a:p>
        </p:txBody>
      </p:sp>
    </p:spTree>
    <p:extLst>
      <p:ext uri="{BB962C8B-B14F-4D97-AF65-F5344CB8AC3E}">
        <p14:creationId xmlns:p14="http://schemas.microsoft.com/office/powerpoint/2010/main" val="1722678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Breast Cancer - Epidemiology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Most common cancer among women in the US </a:t>
            </a:r>
          </a:p>
          <a:p>
            <a:pPr lvl="1"/>
            <a:r>
              <a:rPr lang="en-US" dirty="0"/>
              <a:t>1 in 8 women will develop breast cancer</a:t>
            </a:r>
          </a:p>
          <a:p>
            <a:pPr lvl="1"/>
            <a:r>
              <a:rPr lang="en-US" dirty="0"/>
              <a:t>About 300K new cases every year</a:t>
            </a:r>
          </a:p>
          <a:p>
            <a:r>
              <a:rPr lang="en-US" dirty="0"/>
              <a:t>2nd leading cause of death in women</a:t>
            </a:r>
          </a:p>
          <a:p>
            <a:r>
              <a:rPr lang="en-US" dirty="0"/>
              <a:t>95% of breast cancer cases &gt; age of 40; median age at diagnosis is 63</a:t>
            </a:r>
          </a:p>
          <a:p>
            <a:r>
              <a:rPr lang="en-US" dirty="0"/>
              <a:t>Highest incidence is in White women. Second is in Black women but mortality is highest in Black women. </a:t>
            </a:r>
          </a:p>
          <a:p>
            <a:r>
              <a:rPr lang="en-US" dirty="0"/>
              <a:t>Mortality rates have declined</a:t>
            </a:r>
          </a:p>
        </p:txBody>
      </p:sp>
    </p:spTree>
    <p:extLst>
      <p:ext uri="{BB962C8B-B14F-4D97-AF65-F5344CB8AC3E}">
        <p14:creationId xmlns:p14="http://schemas.microsoft.com/office/powerpoint/2010/main" val="3850647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A8DD3-9567-495E-B9EC-98CB63778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Breast Cancer – Risk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48EC7-8A09-4345-9A4D-2437C3795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Female sex</a:t>
            </a:r>
          </a:p>
          <a:p>
            <a:r>
              <a:rPr lang="en-US" dirty="0"/>
              <a:t>Age &gt;50 years</a:t>
            </a:r>
          </a:p>
          <a:p>
            <a:r>
              <a:rPr lang="en-US" dirty="0"/>
              <a:t>Reproductive factors (early menarche, late menopause, first full-term pregnancy after 30, nulliparity)</a:t>
            </a:r>
          </a:p>
          <a:p>
            <a:r>
              <a:rPr lang="en-US" dirty="0"/>
              <a:t>Lifestyle (BMI &gt; 30, lack of exercise, ETOH)</a:t>
            </a:r>
          </a:p>
          <a:p>
            <a:r>
              <a:rPr lang="en-US" dirty="0"/>
              <a:t>Prior mediastinal radiation (e.g., for Hodgkin’s lymphoma)</a:t>
            </a:r>
          </a:p>
          <a:p>
            <a:r>
              <a:rPr lang="en-US" dirty="0"/>
              <a:t>Exogenous hormones (OCPs, HRT &gt; 10 years of use)</a:t>
            </a:r>
          </a:p>
          <a:p>
            <a:r>
              <a:rPr lang="en-US" dirty="0"/>
              <a:t>Breast density (as defined on mammogram) </a:t>
            </a:r>
          </a:p>
          <a:p>
            <a:r>
              <a:rPr lang="en-US" dirty="0"/>
              <a:t>Atypical breast disease (ADH, ALH, LCIS)</a:t>
            </a:r>
          </a:p>
          <a:p>
            <a:r>
              <a:rPr lang="en-US" dirty="0"/>
              <a:t>Family history (genetic mutations or family history)</a:t>
            </a:r>
          </a:p>
        </p:txBody>
      </p:sp>
    </p:spTree>
    <p:extLst>
      <p:ext uri="{BB962C8B-B14F-4D97-AF65-F5344CB8AC3E}">
        <p14:creationId xmlns:p14="http://schemas.microsoft.com/office/powerpoint/2010/main" val="3737483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173" y="-125896"/>
            <a:ext cx="5693517" cy="867092"/>
          </a:xfrm>
        </p:spPr>
        <p:txBody>
          <a:bodyPr/>
          <a:lstStyle/>
          <a:p>
            <a:r>
              <a:rPr lang="en-US" dirty="0"/>
              <a:t>Breast Cancer – High Risk Lesions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Atypical Hyperplasia and Lobular Carcinoma In Situ (LCIS)</a:t>
            </a:r>
            <a:endParaRPr lang="en-US" b="1" dirty="0"/>
          </a:p>
          <a:p>
            <a:r>
              <a:rPr lang="en-US" dirty="0"/>
              <a:t>Noninvasive lesions that increase risk of developing breast cancer </a:t>
            </a:r>
          </a:p>
          <a:p>
            <a:pPr lvl="1"/>
            <a:r>
              <a:rPr lang="en-US" dirty="0"/>
              <a:t>4-times more likely to develop invasive cancer </a:t>
            </a:r>
          </a:p>
          <a:p>
            <a:pPr lvl="1"/>
            <a:r>
              <a:rPr lang="en-US" dirty="0"/>
              <a:t>30% risk of developing cancer over 25-year time range</a:t>
            </a:r>
          </a:p>
          <a:p>
            <a:pPr lvl="1"/>
            <a:r>
              <a:rPr lang="en-US" dirty="0"/>
              <a:t>Ipsilateral and contralateral breast</a:t>
            </a:r>
          </a:p>
          <a:p>
            <a:r>
              <a:rPr lang="en-US" dirty="0"/>
              <a:t>Resection (ADH)</a:t>
            </a:r>
          </a:p>
          <a:p>
            <a:r>
              <a:rPr lang="en-US" dirty="0"/>
              <a:t>Increased screening q6 month imaging</a:t>
            </a:r>
          </a:p>
          <a:p>
            <a:r>
              <a:rPr lang="en-US" dirty="0"/>
              <a:t>Chemoprevention with tamoxifen or aromatase inhibitor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432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age should an average risk woman start screening mammograms?</a:t>
            </a:r>
          </a:p>
          <a:p>
            <a:pPr marL="457200" indent="-457200">
              <a:buAutoNum type="alphaUcPeriod"/>
            </a:pPr>
            <a:r>
              <a:rPr lang="en-US" dirty="0"/>
              <a:t>Age 30</a:t>
            </a:r>
          </a:p>
          <a:p>
            <a:pPr marL="457200" indent="-457200">
              <a:buAutoNum type="alphaUcPeriod"/>
            </a:pPr>
            <a:r>
              <a:rPr lang="en-US" dirty="0"/>
              <a:t>Age 40</a:t>
            </a:r>
          </a:p>
          <a:p>
            <a:pPr marL="457200" indent="-457200">
              <a:buAutoNum type="alphaUcPeriod"/>
            </a:pPr>
            <a:r>
              <a:rPr lang="en-US" dirty="0"/>
              <a:t>Age 45</a:t>
            </a:r>
          </a:p>
          <a:p>
            <a:pPr marL="457200" indent="-457200">
              <a:buAutoNum type="alphaUcPeriod"/>
            </a:pPr>
            <a:r>
              <a:rPr lang="en-US" dirty="0"/>
              <a:t>Age 50</a:t>
            </a:r>
          </a:p>
        </p:txBody>
      </p:sp>
    </p:spTree>
    <p:extLst>
      <p:ext uri="{BB962C8B-B14F-4D97-AF65-F5344CB8AC3E}">
        <p14:creationId xmlns:p14="http://schemas.microsoft.com/office/powerpoint/2010/main" val="186942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age should an average risk woman start screening mammograms?</a:t>
            </a:r>
          </a:p>
          <a:p>
            <a:pPr marL="457200" indent="-457200">
              <a:buAutoNum type="alphaU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Age 30</a:t>
            </a:r>
          </a:p>
          <a:p>
            <a:pPr marL="457200" indent="-457200">
              <a:buAutoNum type="alphaUcPeriod"/>
            </a:pPr>
            <a:r>
              <a:rPr lang="en-US" b="1" dirty="0">
                <a:solidFill>
                  <a:srgbClr val="0000FF"/>
                </a:solidFill>
              </a:rPr>
              <a:t>Age 40</a:t>
            </a:r>
          </a:p>
          <a:p>
            <a:pPr marL="457200" indent="-457200">
              <a:buFont typeface="Arial"/>
              <a:buAutoNum type="alphaU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Age 45</a:t>
            </a:r>
          </a:p>
          <a:p>
            <a:pPr marL="457200" indent="-457200">
              <a:buFont typeface="Arial"/>
              <a:buAutoNum type="alphaU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Age 50</a:t>
            </a:r>
          </a:p>
        </p:txBody>
      </p:sp>
    </p:spTree>
    <p:extLst>
      <p:ext uri="{BB962C8B-B14F-4D97-AF65-F5344CB8AC3E}">
        <p14:creationId xmlns:p14="http://schemas.microsoft.com/office/powerpoint/2010/main" val="3798626700"/>
      </p:ext>
    </p:extLst>
  </p:cSld>
  <p:clrMapOvr>
    <a:masterClrMapping/>
  </p:clrMapOvr>
</p:sld>
</file>

<file path=ppt/theme/theme1.xml><?xml version="1.0" encoding="utf-8"?>
<a:theme xmlns:a="http://schemas.openxmlformats.org/drawingml/2006/main" name="2-line + 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-Line + 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over Pag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B5488B5A47D242A92B19654BC95ADC" ma:contentTypeVersion="12" ma:contentTypeDescription="Create a new document." ma:contentTypeScope="" ma:versionID="46070025f386f725d0c614f65508a268">
  <xsd:schema xmlns:xsd="http://www.w3.org/2001/XMLSchema" xmlns:xs="http://www.w3.org/2001/XMLSchema" xmlns:p="http://schemas.microsoft.com/office/2006/metadata/properties" xmlns:ns3="e8987bb1-6565-4e40-a04b-efb556717e0b" xmlns:ns4="84a10e2f-69f4-48b6-9504-ef0561815e19" targetNamespace="http://schemas.microsoft.com/office/2006/metadata/properties" ma:root="true" ma:fieldsID="cb48caf80d01d062d77b694926a9a0b1" ns3:_="" ns4:_="">
    <xsd:import namespace="e8987bb1-6565-4e40-a04b-efb556717e0b"/>
    <xsd:import namespace="84a10e2f-69f4-48b6-9504-ef0561815e1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987bb1-6565-4e40-a04b-efb556717e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a10e2f-69f4-48b6-9504-ef0561815e1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A0EF17-D7B7-4781-93E6-43269EDB4847}">
  <ds:schemaRefs>
    <ds:schemaRef ds:uri="http://purl.org/dc/elements/1.1/"/>
    <ds:schemaRef ds:uri="http://purl.org/dc/dcmitype/"/>
    <ds:schemaRef ds:uri="http://schemas.microsoft.com/office/infopath/2007/PartnerControls"/>
    <ds:schemaRef ds:uri="84a10e2f-69f4-48b6-9504-ef0561815e19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e8987bb1-6565-4e40-a04b-efb556717e0b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59400FF-8C89-4403-B243-C8849F8DB90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62E415-2F5F-488A-828D-F7BB4002F4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987bb1-6565-4e40-a04b-efb556717e0b"/>
    <ds:schemaRef ds:uri="84a10e2f-69f4-48b6-9504-ef0561815e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e77fabd-40e5-4335-9d12-298222ec242f}" enabled="1" method="Standard" siteId="{adeadcd2-3aaf-4835-b273-1ebe8a7726f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Folio.thmx</Template>
  <TotalTime>19347</TotalTime>
  <Words>2593</Words>
  <Application>Microsoft Macintosh PowerPoint</Application>
  <PresentationFormat>On-screen Show (16:9)</PresentationFormat>
  <Paragraphs>497</Paragraphs>
  <Slides>38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Calibri</vt:lpstr>
      <vt:lpstr>2-line + Logo</vt:lpstr>
      <vt:lpstr>1-Line + Logo</vt:lpstr>
      <vt:lpstr>Cover Page</vt:lpstr>
      <vt:lpstr>PowerPoint Presentation</vt:lpstr>
      <vt:lpstr>Outline</vt:lpstr>
      <vt:lpstr>Question # 1</vt:lpstr>
      <vt:lpstr>Question # 1</vt:lpstr>
      <vt:lpstr>Breast Cancer - Epidemiology</vt:lpstr>
      <vt:lpstr>Breast Cancer – Risk Factors</vt:lpstr>
      <vt:lpstr>Breast Cancer – High Risk Lesions</vt:lpstr>
      <vt:lpstr>Question # 2</vt:lpstr>
      <vt:lpstr>Question # 2</vt:lpstr>
      <vt:lpstr>Breast Cancer - Screening</vt:lpstr>
      <vt:lpstr>Outline</vt:lpstr>
      <vt:lpstr>Breast Cancer - Staging</vt:lpstr>
      <vt:lpstr>Breast Cancer - Subsets</vt:lpstr>
      <vt:lpstr>Breast Cancer - Subsets</vt:lpstr>
      <vt:lpstr>Breast Cancer – Subsets (Continued)</vt:lpstr>
      <vt:lpstr>Breast Cancer – Subsets (Continued)</vt:lpstr>
      <vt:lpstr>Breast Cancer – Prognostic Factors</vt:lpstr>
      <vt:lpstr>Question # 3</vt:lpstr>
      <vt:lpstr>Question # 3</vt:lpstr>
      <vt:lpstr>Outline</vt:lpstr>
      <vt:lpstr>DCIS</vt:lpstr>
      <vt:lpstr>Outline</vt:lpstr>
      <vt:lpstr>Treatment Paradigm – Key Concepts</vt:lpstr>
      <vt:lpstr>Treatment Paradigm – Early-Stage Breast Cancer (ER/PR positive)</vt:lpstr>
      <vt:lpstr>Treatment Paradigm –Oncotype DX test</vt:lpstr>
      <vt:lpstr>Treatment Paradigm –Tamoxifen and Aromatase Inhibitors</vt:lpstr>
      <vt:lpstr>Treatment Paradigm – Early-Stage Breast Cancer (Her2 positive)</vt:lpstr>
      <vt:lpstr>Treatment Paradigm – Early-Stage Breast Cancer (Triple Negative)</vt:lpstr>
      <vt:lpstr>Treatment Paradigm – Key Concepts</vt:lpstr>
      <vt:lpstr>Question #4</vt:lpstr>
      <vt:lpstr>Question #4</vt:lpstr>
      <vt:lpstr>Question #5</vt:lpstr>
      <vt:lpstr>Question #5</vt:lpstr>
      <vt:lpstr>Special Circumstances</vt:lpstr>
      <vt:lpstr>Breast CA survivorship</vt:lpstr>
      <vt:lpstr>Major side effects of therapies used in breast cancer</vt:lpstr>
      <vt:lpstr>Oncologic Emergencies to Know for Boards</vt:lpstr>
      <vt:lpstr>Oncologic Emergencies to Know for Boards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Breast Cancer</dc:title>
  <dc:creator>DAVID PAUL</dc:creator>
  <cp:lastModifiedBy>Ron Shinar</cp:lastModifiedBy>
  <cp:revision>91</cp:revision>
  <cp:lastPrinted>2025-04-21T14:25:53Z</cp:lastPrinted>
  <dcterms:created xsi:type="dcterms:W3CDTF">2017-03-08T02:56:09Z</dcterms:created>
  <dcterms:modified xsi:type="dcterms:W3CDTF">2026-05-19T16:17:41Z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0x01010094B5488B5A47D242A92B19654BC95ADC</vt:lpwstr>
  </property>
</Properties>
</file>