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4"/>
  </p:sldMasterIdLst>
  <p:notesMasterIdLst>
    <p:notesMasterId r:id="rId32"/>
  </p:notesMasterIdLst>
  <p:sldIdLst>
    <p:sldId id="282" r:id="rId5"/>
    <p:sldId id="256" r:id="rId6"/>
    <p:sldId id="257" r:id="rId7"/>
    <p:sldId id="261" r:id="rId8"/>
    <p:sldId id="258" r:id="rId9"/>
    <p:sldId id="259" r:id="rId10"/>
    <p:sldId id="260" r:id="rId11"/>
    <p:sldId id="263" r:id="rId12"/>
    <p:sldId id="265" r:id="rId13"/>
    <p:sldId id="262" r:id="rId14"/>
    <p:sldId id="264" r:id="rId15"/>
    <p:sldId id="266" r:id="rId16"/>
    <p:sldId id="267" r:id="rId17"/>
    <p:sldId id="270" r:id="rId18"/>
    <p:sldId id="268" r:id="rId19"/>
    <p:sldId id="269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55" dt="2026-09-07T21:18:32.380"/>
    <p1510:client id="{19CA2864-28D3-4393-9320-FA7BEE95DC2F}" v="3" dt="2026-09-07T20:56:20.818"/>
    <p1510:client id="{264217F4-7D74-4A21-BDEE-30D7DEA63C67}" v="114" dt="2026-09-07T01:36:30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forti, Anthony M" userId="S::anthony.conforti@bannerhealth.com::c30d4288-50fe-4df1-a019-d40411e8c5fc" providerId="AD" clId="Web-{19CA2864-28D3-4393-9320-FA7BEE95DC2F}"/>
    <pc:docChg chg="modSld">
      <pc:chgData name="Conforti, Anthony M" userId="S::anthony.conforti@bannerhealth.com::c30d4288-50fe-4df1-a019-d40411e8c5fc" providerId="AD" clId="Web-{19CA2864-28D3-4393-9320-FA7BEE95DC2F}" dt="2026-09-07T20:56:20.818" v="2" actId="20577"/>
      <pc:docMkLst>
        <pc:docMk/>
      </pc:docMkLst>
      <pc:sldChg chg="modSp">
        <pc:chgData name="Conforti, Anthony M" userId="S::anthony.conforti@bannerhealth.com::c30d4288-50fe-4df1-a019-d40411e8c5fc" providerId="AD" clId="Web-{19CA2864-28D3-4393-9320-FA7BEE95DC2F}" dt="2026-09-07T20:56:20.818" v="2" actId="20577"/>
        <pc:sldMkLst>
          <pc:docMk/>
          <pc:sldMk cId="0" sldId="269"/>
        </pc:sldMkLst>
        <pc:spChg chg="mod">
          <ac:chgData name="Conforti, Anthony M" userId="S::anthony.conforti@bannerhealth.com::c30d4288-50fe-4df1-a019-d40411e8c5fc" providerId="AD" clId="Web-{19CA2864-28D3-4393-9320-FA7BEE95DC2F}" dt="2026-09-07T20:56:20.818" v="2" actId="20577"/>
          <ac:spMkLst>
            <pc:docMk/>
            <pc:sldMk cId="0" sldId="269"/>
            <ac:spMk id="164870" creationId="{555A592D-6E54-4E3B-B773-20BD5EB289CC}"/>
          </ac:spMkLst>
        </pc:spChg>
      </pc:sldChg>
    </pc:docChg>
  </pc:docChgLst>
  <pc:docChgLst>
    <pc:chgData name="Conforti, Anthony M" userId="S::anthony.conforti@bannerhealth.com::c30d4288-50fe-4df1-a019-d40411e8c5fc" providerId="AD" clId="Web-{264217F4-7D74-4A21-BDEE-30D7DEA63C67}"/>
    <pc:docChg chg="modSld">
      <pc:chgData name="Conforti, Anthony M" userId="S::anthony.conforti@bannerhealth.com::c30d4288-50fe-4df1-a019-d40411e8c5fc" providerId="AD" clId="Web-{264217F4-7D74-4A21-BDEE-30D7DEA63C67}" dt="2026-09-07T01:36:30.973" v="113" actId="20577"/>
      <pc:docMkLst>
        <pc:docMk/>
      </pc:docMkLst>
      <pc:sldChg chg="modSp">
        <pc:chgData name="Conforti, Anthony M" userId="S::anthony.conforti@bannerhealth.com::c30d4288-50fe-4df1-a019-d40411e8c5fc" providerId="AD" clId="Web-{264217F4-7D74-4A21-BDEE-30D7DEA63C67}" dt="2026-09-07T01:31:47.757" v="64" actId="20577"/>
        <pc:sldMkLst>
          <pc:docMk/>
          <pc:sldMk cId="0" sldId="266"/>
        </pc:sldMkLst>
        <pc:spChg chg="mod">
          <ac:chgData name="Conforti, Anthony M" userId="S::anthony.conforti@bannerhealth.com::c30d4288-50fe-4df1-a019-d40411e8c5fc" providerId="AD" clId="Web-{264217F4-7D74-4A21-BDEE-30D7DEA63C67}" dt="2026-09-07T01:31:26.788" v="37" actId="20577"/>
          <ac:spMkLst>
            <pc:docMk/>
            <pc:sldMk cId="0" sldId="266"/>
            <ac:spMk id="5" creationId="{00000000-0000-0000-0000-000000000000}"/>
          </ac:spMkLst>
        </pc:spChg>
        <pc:spChg chg="mod">
          <ac:chgData name="Conforti, Anthony M" userId="S::anthony.conforti@bannerhealth.com::c30d4288-50fe-4df1-a019-d40411e8c5fc" providerId="AD" clId="Web-{264217F4-7D74-4A21-BDEE-30D7DEA63C67}" dt="2026-09-07T01:31:47.757" v="64" actId="20577"/>
          <ac:spMkLst>
            <pc:docMk/>
            <pc:sldMk cId="0" sldId="266"/>
            <ac:spMk id="6" creationId="{00000000-0000-0000-0000-000000000000}"/>
          </ac:spMkLst>
        </pc:spChg>
      </pc:sldChg>
      <pc:sldChg chg="modSp">
        <pc:chgData name="Conforti, Anthony M" userId="S::anthony.conforti@bannerhealth.com::c30d4288-50fe-4df1-a019-d40411e8c5fc" providerId="AD" clId="Web-{264217F4-7D74-4A21-BDEE-30D7DEA63C67}" dt="2026-09-07T01:36:30.973" v="113" actId="20577"/>
        <pc:sldMkLst>
          <pc:docMk/>
          <pc:sldMk cId="0" sldId="276"/>
        </pc:sldMkLst>
        <pc:spChg chg="mod">
          <ac:chgData name="Conforti, Anthony M" userId="S::anthony.conforti@bannerhealth.com::c30d4288-50fe-4df1-a019-d40411e8c5fc" providerId="AD" clId="Web-{264217F4-7D74-4A21-BDEE-30D7DEA63C67}" dt="2026-09-07T01:36:30.973" v="113" actId="20577"/>
          <ac:spMkLst>
            <pc:docMk/>
            <pc:sldMk cId="0" sldId="276"/>
            <ac:spMk id="5" creationId="{00000000-0000-0000-0000-000000000000}"/>
          </ac:spMkLst>
        </pc:spChg>
      </pc:sldChg>
    </pc:docChg>
  </pc:docChgLst>
  <pc:docChgLst>
    <pc:chgData name="Conforti, Anthony M" userId="S::anthony.conforti@bannerhealth.com::c30d4288-50fe-4df1-a019-d40411e8c5fc" providerId="AD" clId="Web-{00000000-0000-0000-0000-000000000000}"/>
    <pc:docChg chg="modSld">
      <pc:chgData name="Conforti, Anthony M" userId="S::anthony.conforti@bannerhealth.com::c30d4288-50fe-4df1-a019-d40411e8c5fc" providerId="AD" clId="Web-{00000000-0000-0000-0000-000000000000}" dt="2026-09-07T21:18:32.380" v="254" actId="20577"/>
      <pc:docMkLst>
        <pc:docMk/>
      </pc:docMkLst>
      <pc:sldChg chg="modTransition addAnim">
        <pc:chgData name="Conforti, Anthony M" userId="S::anthony.conforti@bannerhealth.com::c30d4288-50fe-4df1-a019-d40411e8c5fc" providerId="AD" clId="Web-{00000000-0000-0000-0000-000000000000}" dt="2026-09-07T20:59:11.606" v="5"/>
        <pc:sldMkLst>
          <pc:docMk/>
          <pc:sldMk cId="0" sldId="257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18.372" v="6"/>
        <pc:sldMkLst>
          <pc:docMk/>
          <pc:sldMk cId="0" sldId="258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22.716" v="7"/>
        <pc:sldMkLst>
          <pc:docMk/>
          <pc:sldMk cId="0" sldId="259"/>
        </pc:sldMkLst>
      </pc:sldChg>
      <pc:sldChg chg="modSp addAnim">
        <pc:chgData name="Conforti, Anthony M" userId="S::anthony.conforti@bannerhealth.com::c30d4288-50fe-4df1-a019-d40411e8c5fc" providerId="AD" clId="Web-{00000000-0000-0000-0000-000000000000}" dt="2026-09-07T21:18:32.380" v="254" actId="20577"/>
        <pc:sldMkLst>
          <pc:docMk/>
          <pc:sldMk cId="0" sldId="260"/>
        </pc:sldMkLst>
        <pc:spChg chg="mod">
          <ac:chgData name="Conforti, Anthony M" userId="S::anthony.conforti@bannerhealth.com::c30d4288-50fe-4df1-a019-d40411e8c5fc" providerId="AD" clId="Web-{00000000-0000-0000-0000-000000000000}" dt="2026-09-07T21:18:32.380" v="254" actId="20577"/>
          <ac:spMkLst>
            <pc:docMk/>
            <pc:sldMk cId="0" sldId="260"/>
            <ac:spMk id="2" creationId="{00000000-0000-0000-0000-000000000000}"/>
          </ac:spMkLst>
        </pc:spChg>
      </pc:sldChg>
      <pc:sldChg chg="addAnim delAnim">
        <pc:chgData name="Conforti, Anthony M" userId="S::anthony.conforti@bannerhealth.com::c30d4288-50fe-4df1-a019-d40411e8c5fc" providerId="AD" clId="Web-{00000000-0000-0000-0000-000000000000}" dt="2026-09-07T20:58:40.729" v="4"/>
        <pc:sldMkLst>
          <pc:docMk/>
          <pc:sldMk cId="0" sldId="261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35.373" v="11"/>
        <pc:sldMkLst>
          <pc:docMk/>
          <pc:sldMk cId="0" sldId="262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29.404" v="9"/>
        <pc:sldMkLst>
          <pc:docMk/>
          <pc:sldMk cId="0" sldId="263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39.561" v="12"/>
        <pc:sldMkLst>
          <pc:docMk/>
          <pc:sldMk cId="0" sldId="264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32.185" v="10"/>
        <pc:sldMkLst>
          <pc:docMk/>
          <pc:sldMk cId="0" sldId="265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43.733" v="13"/>
        <pc:sldMkLst>
          <pc:docMk/>
          <pc:sldMk cId="0" sldId="266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47.405" v="14"/>
        <pc:sldMkLst>
          <pc:docMk/>
          <pc:sldMk cId="0" sldId="267"/>
        </pc:sldMkLst>
      </pc:sldChg>
      <pc:sldChg chg="addAnim delAnim">
        <pc:chgData name="Conforti, Anthony M" userId="S::anthony.conforti@bannerhealth.com::c30d4288-50fe-4df1-a019-d40411e8c5fc" providerId="AD" clId="Web-{00000000-0000-0000-0000-000000000000}" dt="2026-09-07T21:00:01.937" v="18"/>
        <pc:sldMkLst>
          <pc:docMk/>
          <pc:sldMk cId="0" sldId="268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05.672" v="19"/>
        <pc:sldMkLst>
          <pc:docMk/>
          <pc:sldMk cId="0" sldId="269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0:59:50.155" v="15"/>
        <pc:sldMkLst>
          <pc:docMk/>
          <pc:sldMk cId="0" sldId="270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09.094" v="20"/>
        <pc:sldMkLst>
          <pc:docMk/>
          <pc:sldMk cId="0" sldId="271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11.922" v="21"/>
        <pc:sldMkLst>
          <pc:docMk/>
          <pc:sldMk cId="0" sldId="272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14.578" v="22"/>
        <pc:sldMkLst>
          <pc:docMk/>
          <pc:sldMk cId="0" sldId="273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18.094" v="23"/>
        <pc:sldMkLst>
          <pc:docMk/>
          <pc:sldMk cId="0" sldId="274"/>
        </pc:sldMkLst>
      </pc:sldChg>
      <pc:sldChg chg="addAnim delAnim">
        <pc:chgData name="Conforti, Anthony M" userId="S::anthony.conforti@bannerhealth.com::c30d4288-50fe-4df1-a019-d40411e8c5fc" providerId="AD" clId="Web-{00000000-0000-0000-0000-000000000000}" dt="2026-09-07T21:02:10.961" v="32"/>
        <pc:sldMkLst>
          <pc:docMk/>
          <pc:sldMk cId="0" sldId="275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26.048" v="25"/>
        <pc:sldMkLst>
          <pc:docMk/>
          <pc:sldMk cId="0" sldId="276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29.408" v="26"/>
        <pc:sldMkLst>
          <pc:docMk/>
          <pc:sldMk cId="0" sldId="277"/>
        </pc:sldMkLst>
      </pc:sldChg>
      <pc:sldChg chg="addAnim">
        <pc:chgData name="Conforti, Anthony M" userId="S::anthony.conforti@bannerhealth.com::c30d4288-50fe-4df1-a019-d40411e8c5fc" providerId="AD" clId="Web-{00000000-0000-0000-0000-000000000000}" dt="2026-09-07T21:00:32.205" v="27"/>
        <pc:sldMkLst>
          <pc:docMk/>
          <pc:sldMk cId="0" sldId="278"/>
        </pc:sldMkLst>
      </pc:sldChg>
      <pc:sldChg chg="addSp delSp modSp addAnim delAnim">
        <pc:chgData name="Conforti, Anthony M" userId="S::anthony.conforti@bannerhealth.com::c30d4288-50fe-4df1-a019-d40411e8c5fc" providerId="AD" clId="Web-{00000000-0000-0000-0000-000000000000}" dt="2026-09-07T21:09:11.863" v="199"/>
        <pc:sldMkLst>
          <pc:docMk/>
          <pc:sldMk cId="0" sldId="279"/>
        </pc:sldMkLst>
        <pc:spChg chg="del mod">
          <ac:chgData name="Conforti, Anthony M" userId="S::anthony.conforti@bannerhealth.com::c30d4288-50fe-4df1-a019-d40411e8c5fc" providerId="AD" clId="Web-{00000000-0000-0000-0000-000000000000}" dt="2026-09-07T21:04:57.175" v="36"/>
          <ac:spMkLst>
            <pc:docMk/>
            <pc:sldMk cId="0" sldId="279"/>
            <ac:spMk id="2" creationId="{00000000-0000-0000-0000-000000000000}"/>
          </ac:spMkLst>
        </pc:spChg>
        <pc:spChg chg="add mod">
          <ac:chgData name="Conforti, Anthony M" userId="S::anthony.conforti@bannerhealth.com::c30d4288-50fe-4df1-a019-d40411e8c5fc" providerId="AD" clId="Web-{00000000-0000-0000-0000-000000000000}" dt="2026-09-07T21:09:00.909" v="196" actId="20577"/>
          <ac:spMkLst>
            <pc:docMk/>
            <pc:sldMk cId="0" sldId="279"/>
            <ac:spMk id="4" creationId="{E179B989-3A13-5720-034D-599C770ED3B8}"/>
          </ac:spMkLst>
        </pc:spChg>
        <pc:spChg chg="mod">
          <ac:chgData name="Conforti, Anthony M" userId="S::anthony.conforti@bannerhealth.com::c30d4288-50fe-4df1-a019-d40411e8c5fc" providerId="AD" clId="Web-{00000000-0000-0000-0000-000000000000}" dt="2026-09-07T21:07:08.871" v="170" actId="20577"/>
          <ac:spMkLst>
            <pc:docMk/>
            <pc:sldMk cId="0" sldId="279"/>
            <ac:spMk id="175109" creationId="{CD58505E-175F-4D8C-A253-26E58D64E416}"/>
          </ac:spMkLst>
        </pc:spChg>
        <pc:picChg chg="add mod">
          <ac:chgData name="Conforti, Anthony M" userId="S::anthony.conforti@bannerhealth.com::c30d4288-50fe-4df1-a019-d40411e8c5fc" providerId="AD" clId="Web-{00000000-0000-0000-0000-000000000000}" dt="2026-09-07T21:09:04.566" v="198" actId="1076"/>
          <ac:picMkLst>
            <pc:docMk/>
            <pc:sldMk cId="0" sldId="279"/>
            <ac:picMk id="5" creationId="{A4C062D8-5B97-8A4D-8004-212274E8C6C3}"/>
          </ac:picMkLst>
        </pc:picChg>
      </pc:sldChg>
      <pc:sldChg chg="addAnim">
        <pc:chgData name="Conforti, Anthony M" userId="S::anthony.conforti@bannerhealth.com::c30d4288-50fe-4df1-a019-d40411e8c5fc" providerId="AD" clId="Web-{00000000-0000-0000-0000-000000000000}" dt="2026-09-07T21:00:38.236" v="29"/>
        <pc:sldMkLst>
          <pc:docMk/>
          <pc:sldMk cId="0" sldId="280"/>
        </pc:sldMkLst>
      </pc:sldChg>
      <pc:sldChg chg="modSp addAnim">
        <pc:chgData name="Conforti, Anthony M" userId="S::anthony.conforti@bannerhealth.com::c30d4288-50fe-4df1-a019-d40411e8c5fc" providerId="AD" clId="Web-{00000000-0000-0000-0000-000000000000}" dt="2026-09-07T21:05:01.409" v="38" actId="20577"/>
        <pc:sldMkLst>
          <pc:docMk/>
          <pc:sldMk cId="0" sldId="281"/>
        </pc:sldMkLst>
        <pc:spChg chg="mod">
          <ac:chgData name="Conforti, Anthony M" userId="S::anthony.conforti@bannerhealth.com::c30d4288-50fe-4df1-a019-d40411e8c5fc" providerId="AD" clId="Web-{00000000-0000-0000-0000-000000000000}" dt="2026-09-07T21:05:01.409" v="38" actId="20577"/>
          <ac:spMkLst>
            <pc:docMk/>
            <pc:sldMk cId="0" sldId="281"/>
            <ac:spMk id="5" creationId="{00000000-0000-0000-0000-000000000000}"/>
          </ac:spMkLst>
        </pc:spChg>
        <pc:spChg chg="mod">
          <ac:chgData name="Conforti, Anthony M" userId="S::anthony.conforti@bannerhealth.com::c30d4288-50fe-4df1-a019-d40411e8c5fc" providerId="AD" clId="Web-{00000000-0000-0000-0000-000000000000}" dt="2026-09-07T21:04:53.518" v="34" actId="20577"/>
          <ac:spMkLst>
            <pc:docMk/>
            <pc:sldMk cId="0" sldId="281"/>
            <ac:spMk id="177157" creationId="{38EB6310-35C0-4FF3-A794-C92AFD227B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BAA2CFB0-48B8-40D4-ADFB-9295F0F071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27B41E8B-CB03-412A-9825-8265F736B61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0228" name="Rectangle 4">
            <a:extLst>
              <a:ext uri="{FF2B5EF4-FFF2-40B4-BE49-F238E27FC236}">
                <a16:creationId xmlns:a16="http://schemas.microsoft.com/office/drawing/2014/main" id="{263A6295-620C-44B8-9C07-1D1F4C68648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80229" name="Rectangle 5">
            <a:extLst>
              <a:ext uri="{FF2B5EF4-FFF2-40B4-BE49-F238E27FC236}">
                <a16:creationId xmlns:a16="http://schemas.microsoft.com/office/drawing/2014/main" id="{3F6544A7-BE38-4EA4-8A94-A3A2B588CD0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0230" name="Rectangle 6">
            <a:extLst>
              <a:ext uri="{FF2B5EF4-FFF2-40B4-BE49-F238E27FC236}">
                <a16:creationId xmlns:a16="http://schemas.microsoft.com/office/drawing/2014/main" id="{8CBE1707-FABE-4899-9A33-7D918153CD6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0231" name="Rectangle 7">
            <a:extLst>
              <a:ext uri="{FF2B5EF4-FFF2-40B4-BE49-F238E27FC236}">
                <a16:creationId xmlns:a16="http://schemas.microsoft.com/office/drawing/2014/main" id="{4D5D5508-5454-4113-BA00-93689837DA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D96E1EC-5BFE-4DD8-B0C7-4A0D83FE3C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935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Times New Roman" charset="0"/>
              </a:rPr>
              <a:t>Can consider giving Andexanet alfa but very expensive not readily available and possible some increased rates of ischemic strokes and thrombotic risks in some studies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6E1EC-5BFE-4DD8-B0C7-4A0D83FE3C8B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30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Rectangle 5">
            <a:extLst>
              <a:ext uri="{FF2B5EF4-FFF2-40B4-BE49-F238E27FC236}">
                <a16:creationId xmlns:a16="http://schemas.microsoft.com/office/drawing/2014/main" id="{C176C239-7D21-4904-9A5D-21677C40FFC8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>
            <a:noAutofit/>
          </a:bodyPr>
          <a:lstStyle>
            <a:lvl1pPr marL="0" indent="0" algn="ctr">
              <a:buFont typeface="Wingdings" panose="05000000000000000000" pitchFamily="2" charset="2"/>
              <a:buNone/>
              <a:defRPr lang="en-US" b="1" noProof="1">
                <a:solidFill>
                  <a:srgbClr val="FCFCFB"/>
                </a:solidFill>
              </a:defRPr>
            </a:lvl1pPr>
          </a:lstStyle>
          <a:p>
            <a:pPr lvl="0"/>
            <a:r>
              <a:rPr lang="en-US" altLang="en-US" b="1" noProof="1">
                <a:solidFill>
                  <a:srgbClr val="FCFCFB"/>
                </a:solidFill>
              </a:rPr>
              <a:t>Click to edit Master subtitle style</a:t>
            </a:r>
          </a:p>
        </p:txBody>
      </p:sp>
      <p:sp>
        <p:nvSpPr>
          <p:cNvPr id="132102" name="Rectangle 6">
            <a:extLst>
              <a:ext uri="{FF2B5EF4-FFF2-40B4-BE49-F238E27FC236}">
                <a16:creationId xmlns:a16="http://schemas.microsoft.com/office/drawing/2014/main" id="{A887566E-5F0E-4622-AA7B-627161FB103B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132103" name="Rectangle 7">
            <a:extLst>
              <a:ext uri="{FF2B5EF4-FFF2-40B4-BE49-F238E27FC236}">
                <a16:creationId xmlns:a16="http://schemas.microsoft.com/office/drawing/2014/main" id="{6EA57A5F-9B8A-46F6-B8DF-B3778CD8AA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132104" name="Rectangle 8">
            <a:extLst>
              <a:ext uri="{FF2B5EF4-FFF2-40B4-BE49-F238E27FC236}">
                <a16:creationId xmlns:a16="http://schemas.microsoft.com/office/drawing/2014/main" id="{167A1286-B14C-4910-9C33-4B203A2172C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DA530A67-35DE-4A72-8CDC-CF7E88DA3AB6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132105" name="Rectangle 9">
            <a:extLst>
              <a:ext uri="{FF2B5EF4-FFF2-40B4-BE49-F238E27FC236}">
                <a16:creationId xmlns:a16="http://schemas.microsoft.com/office/drawing/2014/main" id="{58E1532A-DB33-428C-A12C-3674827C79DC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>
            <a:noAutofit/>
          </a:bodyPr>
          <a:lstStyle>
            <a:lvl1pPr>
              <a:defRPr lang="en-US" sz="5400" b="1" noProof="1">
                <a:solidFill>
                  <a:srgbClr val="FCFCFB"/>
                </a:solidFill>
              </a:defRPr>
            </a:lvl1pPr>
          </a:lstStyle>
          <a:p>
            <a:pPr lvl="0"/>
            <a:r>
              <a:rPr lang="en-US" alt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8792-B54B-408D-8B1D-716EE0DF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7D099-3BDA-4E36-98B4-313ADC4F5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60B73-49D7-4FD4-BBBF-C885AA86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82D6E-3958-404D-A9F2-E4E27C6B3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05737-2DAB-437D-9E54-3E934264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DF6FABAA-BE24-4B8B-B6DC-2AFB7645F66A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06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EA39-F7BC-41FB-B7D0-C0574E1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>
            <a:noAutofit/>
          </a:bodyPr>
          <a:lstStyle>
            <a:lvl1pPr>
              <a:defRPr lang="en-US" sz="6000" b="1" noProof="1">
                <a:solidFill>
                  <a:srgbClr val="FCFCFB"/>
                </a:solidFill>
              </a:defRPr>
            </a:lvl1pPr>
          </a:lstStyle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76F3F-45E3-4AC4-BA80-F9070EFDA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>
            <a:noAutofit/>
          </a:bodyPr>
          <a:lstStyle>
            <a:lvl1pPr marL="0" indent="0">
              <a:buNone/>
              <a:defRPr lang="en-US" sz="2400" b="1" noProof="1">
                <a:solidFill>
                  <a:srgbClr val="FCFCFB"/>
                </a:solidFill>
              </a:defRPr>
            </a:lvl1pPr>
            <a:lvl2pPr marL="457200" indent="0">
              <a:buNone/>
              <a:defRPr lang="en-US" sz="2000" b="1" noProof="1">
                <a:solidFill>
                  <a:srgbClr val="FCFCFB"/>
                </a:solidFill>
              </a:defRPr>
            </a:lvl2pPr>
            <a:lvl3pPr marL="914400" indent="0">
              <a:buNone/>
              <a:defRPr lang="en-US" sz="1800" b="1" noProof="1">
                <a:solidFill>
                  <a:srgbClr val="FCFCFB"/>
                </a:solidFill>
              </a:defRPr>
            </a:lvl3pPr>
            <a:lvl4pPr marL="1371600" indent="0">
              <a:buNone/>
              <a:defRPr lang="en-US" sz="1600" b="1" noProof="1">
                <a:solidFill>
                  <a:srgbClr val="FCFCFB"/>
                </a:solidFill>
              </a:defRPr>
            </a:lvl4pPr>
            <a:lvl5pPr marL="1828800" indent="0">
              <a:buNone/>
              <a:defRPr lang="en-US" sz="1600" b="1" noProof="1">
                <a:solidFill>
                  <a:srgbClr val="FCFCFB"/>
                </a:solidFill>
              </a:defRPr>
            </a:lvl5pPr>
            <a:lvl6pPr marL="2286000" indent="0">
              <a:buNone/>
              <a:defRPr lang="en-US" sz="1600" b="1" noProof="1">
                <a:solidFill>
                  <a:srgbClr val="FCFCFB"/>
                </a:solidFill>
              </a:defRPr>
            </a:lvl6pPr>
            <a:lvl7pPr marL="2743200" indent="0">
              <a:buNone/>
              <a:defRPr lang="en-US" sz="1600" b="1" noProof="1">
                <a:solidFill>
                  <a:srgbClr val="FCFCFB"/>
                </a:solidFill>
              </a:defRPr>
            </a:lvl7pPr>
            <a:lvl8pPr marL="3200400" indent="0">
              <a:buNone/>
              <a:defRPr lang="en-US" sz="1600" b="1" noProof="1">
                <a:solidFill>
                  <a:srgbClr val="FCFCFB"/>
                </a:solidFill>
              </a:defRPr>
            </a:lvl8pPr>
            <a:lvl9pPr marL="3657600" indent="0">
              <a:buNone/>
              <a:defRPr lang="en-US" sz="1600" b="1" noProof="1">
                <a:solidFill>
                  <a:srgbClr val="FCFCFB"/>
                </a:solidFill>
              </a:defRPr>
            </a:lvl9pPr>
          </a:lstStyle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51892-304D-4F66-BCA1-4630C52CA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A3A4-506D-4052-8C0C-CEAA2AE46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5846A-F9B5-4859-BF6B-0DEF60F9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519FB50A-7AEC-4C3E-B60C-E350634AFCA1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99B05-35C2-40F0-88B5-9B25A455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84E13-6B07-432F-A7F4-CBCF305B9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823C1-4929-424F-9F1F-0E6976071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B03DC-9E97-4FD7-BA6E-BF3CEBEB3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1A6AA-F7F3-49B4-89F7-06416057F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77980-4BFA-4B1B-9CC7-729895BB1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9B661199-2DCB-4E1A-A9A6-CE226A210E0A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24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DFBA-D2D4-4A71-A12A-45D392BD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>
            <a:noAutofit/>
          </a:bodyPr>
          <a:lstStyle/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1E6EF-F4A9-4208-88B9-6062D7CAB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400" b="1" noProof="1">
                <a:solidFill>
                  <a:srgbClr val="FCFCFB"/>
                </a:solidFill>
              </a:defRPr>
            </a:lvl1pPr>
            <a:lvl2pPr marL="457200" indent="0">
              <a:buNone/>
              <a:defRPr lang="en-US" sz="2000" b="1" noProof="1">
                <a:solidFill>
                  <a:srgbClr val="FCFCFB"/>
                </a:solidFill>
              </a:defRPr>
            </a:lvl2pPr>
            <a:lvl3pPr marL="914400" indent="0">
              <a:buNone/>
              <a:defRPr lang="en-US" sz="1800" b="1" noProof="1">
                <a:solidFill>
                  <a:srgbClr val="FCFCFB"/>
                </a:solidFill>
              </a:defRPr>
            </a:lvl3pPr>
            <a:lvl4pPr marL="1371600" indent="0">
              <a:buNone/>
              <a:defRPr lang="en-US" sz="1600" b="1" noProof="1">
                <a:solidFill>
                  <a:srgbClr val="FCFCFB"/>
                </a:solidFill>
              </a:defRPr>
            </a:lvl4pPr>
            <a:lvl5pPr marL="1828800" indent="0">
              <a:buNone/>
              <a:defRPr lang="en-US" sz="1600" b="1" noProof="1">
                <a:solidFill>
                  <a:srgbClr val="FCFCFB"/>
                </a:solidFill>
              </a:defRPr>
            </a:lvl5pPr>
            <a:lvl6pPr marL="2286000" indent="0">
              <a:buNone/>
              <a:defRPr lang="en-US" sz="1600" b="1" noProof="1">
                <a:solidFill>
                  <a:srgbClr val="FCFCFB"/>
                </a:solidFill>
              </a:defRPr>
            </a:lvl6pPr>
            <a:lvl7pPr marL="2743200" indent="0">
              <a:buNone/>
              <a:defRPr lang="en-US" sz="1600" b="1" noProof="1">
                <a:solidFill>
                  <a:srgbClr val="FCFCFB"/>
                </a:solidFill>
              </a:defRPr>
            </a:lvl7pPr>
            <a:lvl8pPr marL="3200400" indent="0">
              <a:buNone/>
              <a:defRPr lang="en-US" sz="1600" b="1" noProof="1">
                <a:solidFill>
                  <a:srgbClr val="FCFCFB"/>
                </a:solidFill>
              </a:defRPr>
            </a:lvl8pPr>
            <a:lvl9pPr marL="3657600" indent="0">
              <a:buNone/>
              <a:defRPr lang="en-US" sz="1600" b="1" noProof="1">
                <a:solidFill>
                  <a:srgbClr val="FCFCFB"/>
                </a:solidFill>
              </a:defRPr>
            </a:lvl9pPr>
          </a:lstStyle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62488-8ECC-4A1F-93BE-9D7162584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F883E1-1027-40D7-8946-C2F93E5E9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400" b="1" noProof="1">
                <a:solidFill>
                  <a:srgbClr val="FCFCFB"/>
                </a:solidFill>
              </a:defRPr>
            </a:lvl1pPr>
            <a:lvl2pPr marL="457200" indent="0">
              <a:buNone/>
              <a:defRPr lang="en-US" sz="2000" b="1" noProof="1">
                <a:solidFill>
                  <a:srgbClr val="FCFCFB"/>
                </a:solidFill>
              </a:defRPr>
            </a:lvl2pPr>
            <a:lvl3pPr marL="914400" indent="0">
              <a:buNone/>
              <a:defRPr lang="en-US" sz="1800" b="1" noProof="1">
                <a:solidFill>
                  <a:srgbClr val="FCFCFB"/>
                </a:solidFill>
              </a:defRPr>
            </a:lvl3pPr>
            <a:lvl4pPr marL="1371600" indent="0">
              <a:buNone/>
              <a:defRPr lang="en-US" sz="1600" b="1" noProof="1">
                <a:solidFill>
                  <a:srgbClr val="FCFCFB"/>
                </a:solidFill>
              </a:defRPr>
            </a:lvl4pPr>
            <a:lvl5pPr marL="1828800" indent="0">
              <a:buNone/>
              <a:defRPr lang="en-US" sz="1600" b="1" noProof="1">
                <a:solidFill>
                  <a:srgbClr val="FCFCFB"/>
                </a:solidFill>
              </a:defRPr>
            </a:lvl5pPr>
            <a:lvl6pPr marL="2286000" indent="0">
              <a:buNone/>
              <a:defRPr lang="en-US" sz="1600" b="1" noProof="1">
                <a:solidFill>
                  <a:srgbClr val="FCFCFB"/>
                </a:solidFill>
              </a:defRPr>
            </a:lvl6pPr>
            <a:lvl7pPr marL="2743200" indent="0">
              <a:buNone/>
              <a:defRPr lang="en-US" sz="1600" b="1" noProof="1">
                <a:solidFill>
                  <a:srgbClr val="FCFCFB"/>
                </a:solidFill>
              </a:defRPr>
            </a:lvl7pPr>
            <a:lvl8pPr marL="3200400" indent="0">
              <a:buNone/>
              <a:defRPr lang="en-US" sz="1600" b="1" noProof="1">
                <a:solidFill>
                  <a:srgbClr val="FCFCFB"/>
                </a:solidFill>
              </a:defRPr>
            </a:lvl8pPr>
            <a:lvl9pPr marL="3657600" indent="0">
              <a:buNone/>
              <a:defRPr lang="en-US" sz="1600" b="1" noProof="1">
                <a:solidFill>
                  <a:srgbClr val="FCFCFB"/>
                </a:solidFill>
              </a:defRPr>
            </a:lvl9pPr>
          </a:lstStyle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1FB81A-711B-49F4-922D-220525053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2D0A55-EDBE-4487-AD64-68EBB3CA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BD0952-E254-4C0F-A57C-D53B628FF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36400D-84C5-4274-B3D0-E4C691FC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3B1808EF-579F-438E-9AF6-23BE54D25AE4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8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D4D9C-91F1-4364-B51D-A1733E42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E2E149-1447-435F-9C00-08CF8B852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708C50-46F6-460C-BBED-012ECB672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8C1F1C-0AC6-46C4-BF8F-56999A9F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D0536D86-B829-4B8A-9AA8-0901A4EF8C2A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500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16261D-C6A2-4D54-BF3E-F49FA4B8B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8183D9-6C8C-4FA5-B6AB-4C11B3C8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A04AD-F606-48D8-BE2E-84117AA4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2BEB1004-CDFE-4BD2-8150-5CB832674D89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1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AB220-4245-44F4-B459-29DD359BA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>
            <a:noAutofit/>
          </a:bodyPr>
          <a:lstStyle>
            <a:lvl1pPr>
              <a:defRPr lang="en-US" sz="3200" b="1" noProof="1">
                <a:solidFill>
                  <a:srgbClr val="FCFCFB"/>
                </a:solidFill>
              </a:defRPr>
            </a:lvl1pPr>
          </a:lstStyle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F53F5-F61E-4E77-B31E-229C6AD0C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>
            <a:noAutofit/>
          </a:bodyPr>
          <a:lstStyle>
            <a:lvl1pPr>
              <a:defRPr lang="en-US" sz="3200" b="1" noProof="1">
                <a:solidFill>
                  <a:srgbClr val="FCFCFB"/>
                </a:solidFill>
              </a:defRPr>
            </a:lvl1pPr>
            <a:lvl2pPr>
              <a:defRPr lang="en-US" sz="2800" b="1" noProof="1">
                <a:solidFill>
                  <a:srgbClr val="FCFCFB"/>
                </a:solidFill>
              </a:defRPr>
            </a:lvl2pPr>
            <a:lvl3pPr>
              <a:defRPr lang="en-US" sz="2400" b="1" noProof="1">
                <a:solidFill>
                  <a:srgbClr val="FCFCFB"/>
                </a:solidFill>
              </a:defRPr>
            </a:lvl3pPr>
            <a:lvl4pPr>
              <a:defRPr lang="en-US" sz="2000" b="1" noProof="1">
                <a:solidFill>
                  <a:srgbClr val="FCFCFB"/>
                </a:solidFill>
              </a:defRPr>
            </a:lvl4pPr>
            <a:lvl5pPr>
              <a:defRPr lang="en-US" sz="2000" b="1" noProof="1">
                <a:solidFill>
                  <a:srgbClr val="FCFCFB"/>
                </a:solidFill>
              </a:defRPr>
            </a:lvl5pPr>
            <a:lvl6pPr>
              <a:defRPr lang="en-US" sz="2000" b="1" noProof="1">
                <a:solidFill>
                  <a:srgbClr val="FCFCFB"/>
                </a:solidFill>
              </a:defRPr>
            </a:lvl6pPr>
            <a:lvl7pPr>
              <a:defRPr lang="en-US" sz="2000" b="1" noProof="1">
                <a:solidFill>
                  <a:srgbClr val="FCFCFB"/>
                </a:solidFill>
              </a:defRPr>
            </a:lvl7pPr>
            <a:lvl8pPr>
              <a:defRPr lang="en-US" sz="2000" b="1" noProof="1">
                <a:solidFill>
                  <a:srgbClr val="FCFCFB"/>
                </a:solidFill>
              </a:defRPr>
            </a:lvl8pPr>
            <a:lvl9pPr>
              <a:defRPr lang="en-US" sz="2000" b="1" noProof="1">
                <a:solidFill>
                  <a:srgbClr val="FCFCFB"/>
                </a:solidFill>
              </a:defRPr>
            </a:lvl9pPr>
          </a:lstStyle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96A52-DA15-4869-9E63-E4B8E9B90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Autofit/>
          </a:bodyPr>
          <a:lstStyle>
            <a:lvl1pPr marL="0" indent="0">
              <a:buNone/>
              <a:defRPr lang="en-US" sz="1600" b="1" noProof="1">
                <a:solidFill>
                  <a:srgbClr val="FCFCFB"/>
                </a:solidFill>
              </a:defRPr>
            </a:lvl1pPr>
            <a:lvl2pPr marL="457200" indent="0">
              <a:buNone/>
              <a:defRPr lang="en-US" sz="1400" b="1" noProof="1">
                <a:solidFill>
                  <a:srgbClr val="FCFCFB"/>
                </a:solidFill>
              </a:defRPr>
            </a:lvl2pPr>
            <a:lvl3pPr marL="914400" indent="0">
              <a:buNone/>
              <a:defRPr lang="en-US" sz="1200" b="1" noProof="1">
                <a:solidFill>
                  <a:srgbClr val="FCFCFB"/>
                </a:solidFill>
              </a:defRPr>
            </a:lvl3pPr>
            <a:lvl4pPr marL="1371600" indent="0">
              <a:buNone/>
              <a:defRPr lang="en-US" sz="1000" b="1" noProof="1">
                <a:solidFill>
                  <a:srgbClr val="FCFCFB"/>
                </a:solidFill>
              </a:defRPr>
            </a:lvl4pPr>
            <a:lvl5pPr marL="1828800" indent="0">
              <a:buNone/>
              <a:defRPr lang="en-US" sz="1000" b="1" noProof="1">
                <a:solidFill>
                  <a:srgbClr val="FCFCFB"/>
                </a:solidFill>
              </a:defRPr>
            </a:lvl5pPr>
            <a:lvl6pPr marL="2286000" indent="0">
              <a:buNone/>
              <a:defRPr lang="en-US" sz="1000" b="1" noProof="1">
                <a:solidFill>
                  <a:srgbClr val="FCFCFB"/>
                </a:solidFill>
              </a:defRPr>
            </a:lvl6pPr>
            <a:lvl7pPr marL="2743200" indent="0">
              <a:buNone/>
              <a:defRPr lang="en-US" sz="1000" b="1" noProof="1">
                <a:solidFill>
                  <a:srgbClr val="FCFCFB"/>
                </a:solidFill>
              </a:defRPr>
            </a:lvl7pPr>
            <a:lvl8pPr marL="3200400" indent="0">
              <a:buNone/>
              <a:defRPr lang="en-US" sz="1000" b="1" noProof="1">
                <a:solidFill>
                  <a:srgbClr val="FCFCFB"/>
                </a:solidFill>
              </a:defRPr>
            </a:lvl8pPr>
            <a:lvl9pPr marL="3657600" indent="0">
              <a:buNone/>
              <a:defRPr lang="en-US" sz="1000" b="1" noProof="1">
                <a:solidFill>
                  <a:srgbClr val="FCFCFB"/>
                </a:solidFill>
              </a:defRPr>
            </a:lvl9pPr>
          </a:lstStyle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562B6-CF58-49DB-AE1B-29D674319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58553-0FBD-4BF1-A763-E1B7E63F1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0DEFF-3C77-4E9B-B9DA-E8EFA373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96FAE17D-C245-416B-B689-EB0A0C39E518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5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1B0E9-CFB8-42C1-B8BC-C26BE5EBF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>
            <a:noAutofit/>
          </a:bodyPr>
          <a:lstStyle>
            <a:lvl1pPr>
              <a:defRPr lang="en-US" sz="3200" b="1" noProof="1">
                <a:solidFill>
                  <a:srgbClr val="FCFCFB"/>
                </a:solidFill>
              </a:defRPr>
            </a:lvl1pPr>
          </a:lstStyle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DC51E-3949-4483-A93D-C433509629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>
            <a:noAutofit/>
          </a:bodyPr>
          <a:lstStyle>
            <a:lvl1pPr marL="0" indent="0">
              <a:buNone/>
              <a:defRPr lang="en-US" sz="3200" b="1" noProof="1">
                <a:solidFill>
                  <a:srgbClr val="FCFCFB"/>
                </a:solidFill>
              </a:defRPr>
            </a:lvl1pPr>
            <a:lvl2pPr marL="457200" indent="0">
              <a:buNone/>
              <a:defRPr lang="en-US" sz="2800" b="1" noProof="1">
                <a:solidFill>
                  <a:srgbClr val="FCFCFB"/>
                </a:solidFill>
              </a:defRPr>
            </a:lvl2pPr>
            <a:lvl3pPr marL="914400" indent="0">
              <a:buNone/>
              <a:defRPr lang="en-US" sz="2400" b="1" noProof="1">
                <a:solidFill>
                  <a:srgbClr val="FCFCFB"/>
                </a:solidFill>
              </a:defRPr>
            </a:lvl3pPr>
            <a:lvl4pPr marL="1371600" indent="0">
              <a:buNone/>
              <a:defRPr lang="en-US" sz="2000" b="1" noProof="1">
                <a:solidFill>
                  <a:srgbClr val="FCFCFB"/>
                </a:solidFill>
              </a:defRPr>
            </a:lvl4pPr>
            <a:lvl5pPr marL="1828800" indent="0">
              <a:buNone/>
              <a:defRPr lang="en-US" sz="2000" b="1" noProof="1">
                <a:solidFill>
                  <a:srgbClr val="FCFCFB"/>
                </a:solidFill>
              </a:defRPr>
            </a:lvl5pPr>
            <a:lvl6pPr marL="2286000" indent="0">
              <a:buNone/>
              <a:defRPr lang="en-US" sz="2000" b="1" noProof="1">
                <a:solidFill>
                  <a:srgbClr val="FCFCFB"/>
                </a:solidFill>
              </a:defRPr>
            </a:lvl6pPr>
            <a:lvl7pPr marL="2743200" indent="0">
              <a:buNone/>
              <a:defRPr lang="en-US" sz="2000" b="1" noProof="1">
                <a:solidFill>
                  <a:srgbClr val="FCFCFB"/>
                </a:solidFill>
              </a:defRPr>
            </a:lvl7pPr>
            <a:lvl8pPr marL="3200400" indent="0">
              <a:buNone/>
              <a:defRPr lang="en-US" sz="2000" b="1" noProof="1">
                <a:solidFill>
                  <a:srgbClr val="FCFCFB"/>
                </a:solidFill>
              </a:defRPr>
            </a:lvl8pPr>
            <a:lvl9pPr marL="3657600" indent="0">
              <a:buNone/>
              <a:defRPr lang="en-US" sz="2000" b="1" noProof="1">
                <a:solidFill>
                  <a:srgbClr val="FCFCFB"/>
                </a:solidFill>
              </a:defRPr>
            </a:lvl9pPr>
          </a:lstStyle>
          <a:p>
            <a:endParaRPr lang="en-US" b="1" noProof="1">
              <a:solidFill>
                <a:srgbClr val="FCFCF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75C6F-7ED4-4831-BFBA-60C22A3E7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Autofit/>
          </a:bodyPr>
          <a:lstStyle>
            <a:lvl1pPr marL="0" indent="0">
              <a:buNone/>
              <a:defRPr lang="en-US" sz="1600" b="1" noProof="1">
                <a:solidFill>
                  <a:srgbClr val="FCFCFB"/>
                </a:solidFill>
              </a:defRPr>
            </a:lvl1pPr>
            <a:lvl2pPr marL="457200" indent="0">
              <a:buNone/>
              <a:defRPr lang="en-US" sz="1400" b="1" noProof="1">
                <a:solidFill>
                  <a:srgbClr val="FCFCFB"/>
                </a:solidFill>
              </a:defRPr>
            </a:lvl2pPr>
            <a:lvl3pPr marL="914400" indent="0">
              <a:buNone/>
              <a:defRPr lang="en-US" sz="1200" b="1" noProof="1">
                <a:solidFill>
                  <a:srgbClr val="FCFCFB"/>
                </a:solidFill>
              </a:defRPr>
            </a:lvl3pPr>
            <a:lvl4pPr marL="1371600" indent="0">
              <a:buNone/>
              <a:defRPr lang="en-US" sz="1000" b="1" noProof="1">
                <a:solidFill>
                  <a:srgbClr val="FCFCFB"/>
                </a:solidFill>
              </a:defRPr>
            </a:lvl4pPr>
            <a:lvl5pPr marL="1828800" indent="0">
              <a:buNone/>
              <a:defRPr lang="en-US" sz="1000" b="1" noProof="1">
                <a:solidFill>
                  <a:srgbClr val="FCFCFB"/>
                </a:solidFill>
              </a:defRPr>
            </a:lvl5pPr>
            <a:lvl6pPr marL="2286000" indent="0">
              <a:buNone/>
              <a:defRPr lang="en-US" sz="1000" b="1" noProof="1">
                <a:solidFill>
                  <a:srgbClr val="FCFCFB"/>
                </a:solidFill>
              </a:defRPr>
            </a:lvl6pPr>
            <a:lvl7pPr marL="2743200" indent="0">
              <a:buNone/>
              <a:defRPr lang="en-US" sz="1000" b="1" noProof="1">
                <a:solidFill>
                  <a:srgbClr val="FCFCFB"/>
                </a:solidFill>
              </a:defRPr>
            </a:lvl7pPr>
            <a:lvl8pPr marL="3200400" indent="0">
              <a:buNone/>
              <a:defRPr lang="en-US" sz="1000" b="1" noProof="1">
                <a:solidFill>
                  <a:srgbClr val="FCFCFB"/>
                </a:solidFill>
              </a:defRPr>
            </a:lvl8pPr>
            <a:lvl9pPr marL="3657600" indent="0">
              <a:buNone/>
              <a:defRPr lang="en-US" sz="1000" b="1" noProof="1">
                <a:solidFill>
                  <a:srgbClr val="FCFCFB"/>
                </a:solidFill>
              </a:defRPr>
            </a:lvl9pPr>
          </a:lstStyle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0127B-6AF2-45AE-BAB6-494119D86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51194-34C1-4CF7-BB20-75ADC0944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C9AC1-4995-44FF-97CE-5162621E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C047B18B-B8E0-4C2C-9F6F-E0CE68AC746A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04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EC048-DD8F-4728-8BEB-5075F37E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D013C6-414F-4D37-A94D-531CB1526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D8FA1-ACAE-4E8D-8230-9E477E20C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CA9B8-1320-4C6E-82EF-27427193E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781E9-E3A9-40EA-97C2-034AFF59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10411EF0-05B2-459F-B79C-2212BD17372D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9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6559E-A7C6-4E1D-AA8C-59135A7C0F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>
            <a:noAutofit/>
          </a:bodyPr>
          <a:lstStyle/>
          <a:p>
            <a:r>
              <a:rPr 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439F6-0F07-42AE-BD0B-FDCD48A6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>
            <a:noAutofit/>
          </a:bodyPr>
          <a:lstStyle/>
          <a:p>
            <a:pPr lvl="0"/>
            <a:r>
              <a:rPr lang="en-US" b="1" noProof="1">
                <a:solidFill>
                  <a:srgbClr val="FCFCFB"/>
                </a:solidFill>
              </a:rPr>
              <a:t>Edit Master text styles</a:t>
            </a:r>
          </a:p>
          <a:p>
            <a:pPr lvl="1"/>
            <a:r>
              <a:rPr 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2EF7F-941F-4531-A309-708FD3599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40AE5-F148-4C59-AE37-DCE8E6C96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5651-2307-4805-8CC7-E948B3A7F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lang="en-US" b="1" noProof="1">
                <a:solidFill>
                  <a:srgbClr val="FCFCFB"/>
                </a:solidFill>
              </a:defRPr>
            </a:lvl1pPr>
          </a:lstStyle>
          <a:p>
            <a:fld id="{52000D0C-2EEB-44AC-89BE-38400770852B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5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7" name="Rectangle 5">
            <a:extLst>
              <a:ext uri="{FF2B5EF4-FFF2-40B4-BE49-F238E27FC236}">
                <a16:creationId xmlns:a16="http://schemas.microsoft.com/office/drawing/2014/main" id="{24B7EE56-E7CE-459E-BCA1-B2E6BACB7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en-US" b="1" noProof="1">
                <a:solidFill>
                  <a:srgbClr val="FCFCFB"/>
                </a:solidFill>
              </a:rPr>
              <a:t>Click to edit Master title style</a:t>
            </a:r>
          </a:p>
        </p:txBody>
      </p:sp>
      <p:sp>
        <p:nvSpPr>
          <p:cNvPr id="131078" name="Rectangle 6">
            <a:extLst>
              <a:ext uri="{FF2B5EF4-FFF2-40B4-BE49-F238E27FC236}">
                <a16:creationId xmlns:a16="http://schemas.microsoft.com/office/drawing/2014/main" id="{82F2E5E6-FA82-40C4-86BC-45E6F3199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en-US" b="1" noProof="1">
                <a:solidFill>
                  <a:srgbClr val="FCFCFB"/>
                </a:solidFill>
              </a:rPr>
              <a:t>Click to edit Master text styles</a:t>
            </a:r>
          </a:p>
          <a:p>
            <a:pPr lvl="1"/>
            <a:r>
              <a:rPr lang="en-US" altLang="en-US" b="1" noProof="1">
                <a:solidFill>
                  <a:srgbClr val="FCFCFB"/>
                </a:solidFill>
              </a:rPr>
              <a:t>Second level</a:t>
            </a:r>
          </a:p>
          <a:p>
            <a:pPr lvl="2"/>
            <a:r>
              <a:rPr lang="en-US" altLang="en-US" b="1" noProof="1">
                <a:solidFill>
                  <a:srgbClr val="FCFCFB"/>
                </a:solidFill>
              </a:rPr>
              <a:t>Third level</a:t>
            </a:r>
          </a:p>
          <a:p>
            <a:pPr lvl="3"/>
            <a:r>
              <a:rPr lang="en-US" altLang="en-US" b="1" noProof="1">
                <a:solidFill>
                  <a:srgbClr val="FCFCFB"/>
                </a:solidFill>
              </a:rPr>
              <a:t>Fourth level</a:t>
            </a:r>
          </a:p>
          <a:p>
            <a:pPr lvl="4"/>
            <a:r>
              <a:rPr lang="en-US" altLang="en-US" b="1" noProof="1">
                <a:solidFill>
                  <a:srgbClr val="FCFCFB"/>
                </a:solidFill>
              </a:rPr>
              <a:t>Fifth level</a:t>
            </a:r>
          </a:p>
        </p:txBody>
      </p:sp>
      <p:sp>
        <p:nvSpPr>
          <p:cNvPr id="131079" name="Rectangle 7">
            <a:extLst>
              <a:ext uri="{FF2B5EF4-FFF2-40B4-BE49-F238E27FC236}">
                <a16:creationId xmlns:a16="http://schemas.microsoft.com/office/drawing/2014/main" id="{2D64E090-7310-4BB2-833C-7C10E566DC3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>
              <a:defRPr lang="en-US" sz="12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131080" name="Rectangle 8">
            <a:extLst>
              <a:ext uri="{FF2B5EF4-FFF2-40B4-BE49-F238E27FC236}">
                <a16:creationId xmlns:a16="http://schemas.microsoft.com/office/drawing/2014/main" id="{EAFB2BCE-B952-4276-8C97-7ECDEED89BC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>
              <a:defRPr lang="en-US" sz="12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en-US" b="1" noProof="1">
              <a:solidFill>
                <a:srgbClr val="FCFCFB"/>
              </a:solidFill>
            </a:endParaRPr>
          </a:p>
        </p:txBody>
      </p:sp>
      <p:sp>
        <p:nvSpPr>
          <p:cNvPr id="131081" name="Rectangle 9">
            <a:extLst>
              <a:ext uri="{FF2B5EF4-FFF2-40B4-BE49-F238E27FC236}">
                <a16:creationId xmlns:a16="http://schemas.microsoft.com/office/drawing/2014/main" id="{8C84A400-B922-4AC6-B37A-09D3439154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r">
              <a:defRPr lang="en-US" sz="12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AE5B0DE0-19E8-4F65-B88D-FADE1C83C97C}" type="slidenum">
              <a:rPr lang="en-US" altLang="en-US" b="1" noProof="1">
                <a:solidFill>
                  <a:srgbClr val="FCFCFB"/>
                </a:solidFill>
              </a:rPr>
              <a:pPr/>
              <a:t>‹#›</a:t>
            </a:fld>
            <a:endParaRPr lang="en-US" altLang="en-US" b="1" noProof="1">
              <a:solidFill>
                <a:srgbClr val="FCFCFB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lang="en-US" sz="4400" b="1" kern="1200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lang="en-US" sz="4400" b="1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lang="en-US" sz="3200" b="1" kern="1200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lang="en-US" sz="2800" b="1" kern="1200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lang="en-US" sz="2400" b="1" kern="1200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lang="en-US" sz="2000" b="1" kern="1200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lang="en-US" sz="2000" b="1" kern="1200" noProof="1">
          <a:solidFill>
            <a:srgbClr val="FCFCFB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9pPr>
    </p:bodyStyle>
    <p:otherStyle>
      <a:defPPr>
        <a:defRPr lang="en-US" b="1" noProof="1">
          <a:solidFill>
            <a:srgbClr val="FCFCFB"/>
          </a:solidFill>
        </a:defRPr>
      </a:defPPr>
      <a:lvl1pPr marL="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US" sz="1800" b="1" kern="1200" noProof="1">
          <a:solidFill>
            <a:srgbClr val="FCFCFB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21.xml"/><Relationship Id="rId18" Type="http://schemas.openxmlformats.org/officeDocument/2006/relationships/slide" Target="slide16.xml"/><Relationship Id="rId26" Type="http://schemas.openxmlformats.org/officeDocument/2006/relationships/slide" Target="slide8.xml"/><Relationship Id="rId3" Type="http://schemas.openxmlformats.org/officeDocument/2006/relationships/slide" Target="slide4.xml"/><Relationship Id="rId21" Type="http://schemas.openxmlformats.org/officeDocument/2006/relationships/slide" Target="slide13.xml"/><Relationship Id="rId7" Type="http://schemas.openxmlformats.org/officeDocument/2006/relationships/slide" Target="slide27.xml"/><Relationship Id="rId12" Type="http://schemas.openxmlformats.org/officeDocument/2006/relationships/slide" Target="slide22.xml"/><Relationship Id="rId17" Type="http://schemas.openxmlformats.org/officeDocument/2006/relationships/slide" Target="slide17.xml"/><Relationship Id="rId25" Type="http://schemas.openxmlformats.org/officeDocument/2006/relationships/slide" Target="slide9.xml"/><Relationship Id="rId2" Type="http://schemas.openxmlformats.org/officeDocument/2006/relationships/slide" Target="slide3.xml"/><Relationship Id="rId16" Type="http://schemas.openxmlformats.org/officeDocument/2006/relationships/slide" Target="slide18.xml"/><Relationship Id="rId20" Type="http://schemas.openxmlformats.org/officeDocument/2006/relationships/slide" Target="slide1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slide" Target="slide23.xml"/><Relationship Id="rId24" Type="http://schemas.openxmlformats.org/officeDocument/2006/relationships/slide" Target="slide10.xml"/><Relationship Id="rId5" Type="http://schemas.openxmlformats.org/officeDocument/2006/relationships/slide" Target="slide6.xml"/><Relationship Id="rId15" Type="http://schemas.openxmlformats.org/officeDocument/2006/relationships/slide" Target="slide19.xml"/><Relationship Id="rId23" Type="http://schemas.openxmlformats.org/officeDocument/2006/relationships/slide" Target="slide11.xml"/><Relationship Id="rId10" Type="http://schemas.openxmlformats.org/officeDocument/2006/relationships/slide" Target="slide24.xml"/><Relationship Id="rId19" Type="http://schemas.openxmlformats.org/officeDocument/2006/relationships/slide" Target="slide15.xml"/><Relationship Id="rId4" Type="http://schemas.openxmlformats.org/officeDocument/2006/relationships/slide" Target="slide5.xml"/><Relationship Id="rId9" Type="http://schemas.openxmlformats.org/officeDocument/2006/relationships/slide" Target="slide25.xml"/><Relationship Id="rId14" Type="http://schemas.openxmlformats.org/officeDocument/2006/relationships/slide" Target="slide20.xml"/><Relationship Id="rId22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DD78-63CD-5759-95E3-6D79A6F5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noProof="1">
                <a:solidFill>
                  <a:srgbClr val="FCFCFB"/>
                </a:solidFill>
                <a:latin typeface="+mn-lt"/>
              </a:rPr>
              <a:t>Log in with Game Code and select your team!</a:t>
            </a:r>
          </a:p>
        </p:txBody>
      </p:sp>
      <p:pic>
        <p:nvPicPr>
          <p:cNvPr id="3" name="Picture 2" descr="A qr code with black dots&#10;&#10;AI-generated content may be incorrect.">
            <a:extLst>
              <a:ext uri="{FF2B5EF4-FFF2-40B4-BE49-F238E27FC236}">
                <a16:creationId xmlns:a16="http://schemas.microsoft.com/office/drawing/2014/main" id="{220CF229-3A5D-C0C8-9B7B-21C8347E2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1898523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4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2A43BF64-D819-4F8E-97A4-7E8666B75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altLang="en-US" sz="2000" b="1" noProof="1">
                <a:solidFill>
                  <a:srgbClr val="FCFCFB"/>
                </a:solidFill>
                <a:latin typeface="+mn-lt"/>
              </a:rPr>
              <a:t>ANTICOAGULATION JEOPARDY</a:t>
            </a:r>
          </a:p>
        </p:txBody>
      </p:sp>
      <p:sp>
        <p:nvSpPr>
          <p:cNvPr id="2053" name="AutoShape 5">
            <a:hlinkClick r:id="rId2" action="ppaction://hlinksldjump"/>
            <a:extLst>
              <a:ext uri="{FF2B5EF4-FFF2-40B4-BE49-F238E27FC236}">
                <a16:creationId xmlns:a16="http://schemas.microsoft.com/office/drawing/2014/main" id="{14F24DAE-A34B-4EFC-9EB6-290547C7B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288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" action="ppaction://hlinksldjump"/>
              </a:rPr>
              <a:t>$100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54" name="AutoShape 6">
            <a:extLst>
              <a:ext uri="{FF2B5EF4-FFF2-40B4-BE49-F238E27FC236}">
                <a16:creationId xmlns:a16="http://schemas.microsoft.com/office/drawing/2014/main" id="{F787C74E-DBCF-4A80-99A0-90EF8A8FA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38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PICK YOUR </a:t>
            </a:r>
          </a:p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POISON</a:t>
            </a:r>
          </a:p>
        </p:txBody>
      </p:sp>
      <p:sp>
        <p:nvSpPr>
          <p:cNvPr id="2055" name="AutoShape 7">
            <a:extLst>
              <a:ext uri="{FF2B5EF4-FFF2-40B4-BE49-F238E27FC236}">
                <a16:creationId xmlns:a16="http://schemas.microsoft.com/office/drawing/2014/main" id="{B87268A4-C649-4E43-9F9B-E3F6487DC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838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Xa MARKS </a:t>
            </a:r>
          </a:p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the SPOT</a:t>
            </a:r>
          </a:p>
        </p:txBody>
      </p:sp>
      <p:sp>
        <p:nvSpPr>
          <p:cNvPr id="2056" name="AutoShape 8">
            <a:extLst>
              <a:ext uri="{FF2B5EF4-FFF2-40B4-BE49-F238E27FC236}">
                <a16:creationId xmlns:a16="http://schemas.microsoft.com/office/drawing/2014/main" id="{2120FF69-D4F1-4F55-AAF2-EE02AD3DB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82" y="838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CTRL + Z</a:t>
            </a:r>
          </a:p>
        </p:txBody>
      </p:sp>
      <p:sp>
        <p:nvSpPr>
          <p:cNvPr id="2057" name="AutoShape 9">
            <a:extLst>
              <a:ext uri="{FF2B5EF4-FFF2-40B4-BE49-F238E27FC236}">
                <a16:creationId xmlns:a16="http://schemas.microsoft.com/office/drawing/2014/main" id="{A34B7AA8-AF3C-4DC4-8BEE-D196A07B9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838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LONDON</a:t>
            </a:r>
          </a:p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BRIDGES</a:t>
            </a:r>
          </a:p>
        </p:txBody>
      </p:sp>
      <p:sp>
        <p:nvSpPr>
          <p:cNvPr id="2058" name="AutoShape 10">
            <a:extLst>
              <a:ext uri="{FF2B5EF4-FFF2-40B4-BE49-F238E27FC236}">
                <a16:creationId xmlns:a16="http://schemas.microsoft.com/office/drawing/2014/main" id="{284EE3EF-5CD7-46F5-9EA0-143C3D75B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838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FRAGRANT</a:t>
            </a:r>
          </a:p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</a:rPr>
              <a:t>TWIGS</a:t>
            </a:r>
          </a:p>
        </p:txBody>
      </p:sp>
      <p:sp>
        <p:nvSpPr>
          <p:cNvPr id="2059" name="AutoShape 11">
            <a:hlinkClick r:id="rId3" action="ppaction://hlinksldjump"/>
            <a:extLst>
              <a:ext uri="{FF2B5EF4-FFF2-40B4-BE49-F238E27FC236}">
                <a16:creationId xmlns:a16="http://schemas.microsoft.com/office/drawing/2014/main" id="{2BD75CB8-7BA0-44B0-8E95-0BDF55463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3" action="ppaction://hlinksldjump"/>
              </a:rPr>
              <a:t>$200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0" name="AutoShape 12">
            <a:hlinkClick r:id="rId4" action="ppaction://hlinksldjump"/>
            <a:extLst>
              <a:ext uri="{FF2B5EF4-FFF2-40B4-BE49-F238E27FC236}">
                <a16:creationId xmlns:a16="http://schemas.microsoft.com/office/drawing/2014/main" id="{BB9CBB81-275A-418C-B91A-808599BAB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576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4" action="ppaction://hlinksldjump"/>
              </a:rPr>
              <a:t>$300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1" name="AutoShape 13">
            <a:hlinkClick r:id="rId5" action="ppaction://hlinksldjump"/>
            <a:extLst>
              <a:ext uri="{FF2B5EF4-FFF2-40B4-BE49-F238E27FC236}">
                <a16:creationId xmlns:a16="http://schemas.microsoft.com/office/drawing/2014/main" id="{D2E534DC-CCD4-402C-8F37-07918210B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5" action="ppaction://hlinksldjump"/>
              </a:rPr>
              <a:t>$400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2" name="AutoShape 14">
            <a:hlinkClick r:id="rId6" action="ppaction://hlinksldjump"/>
            <a:extLst>
              <a:ext uri="{FF2B5EF4-FFF2-40B4-BE49-F238E27FC236}">
                <a16:creationId xmlns:a16="http://schemas.microsoft.com/office/drawing/2014/main" id="{440EF330-CEE1-4B4F-B9C0-83A675E33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4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6" action="ppaction://hlinksldjump"/>
              </a:rPr>
              <a:t>$500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3" name="AutoShape 15">
            <a:hlinkClick r:id="rId7" action="ppaction://hlinksldjump"/>
            <a:extLst>
              <a:ext uri="{FF2B5EF4-FFF2-40B4-BE49-F238E27FC236}">
                <a16:creationId xmlns:a16="http://schemas.microsoft.com/office/drawing/2014/main" id="{088C1B11-04E6-453B-83A1-A5F9F7CC0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4864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7" action="ppaction://hlinksldjump"/>
              </a:rPr>
              <a:t>$500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4" name="AutoShape 16">
            <a:hlinkClick r:id="rId8" action="ppaction://hlinksldjump"/>
            <a:extLst>
              <a:ext uri="{FF2B5EF4-FFF2-40B4-BE49-F238E27FC236}">
                <a16:creationId xmlns:a16="http://schemas.microsoft.com/office/drawing/2014/main" id="{84C30C64-F814-4D72-9735-26C5DA70E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5720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8" action="ppaction://hlinksldjump"/>
              </a:rPr>
              <a:t>$400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5" name="AutoShape 17">
            <a:hlinkClick r:id="rId9" action="ppaction://hlinksldjump"/>
            <a:extLst>
              <a:ext uri="{FF2B5EF4-FFF2-40B4-BE49-F238E27FC236}">
                <a16:creationId xmlns:a16="http://schemas.microsoft.com/office/drawing/2014/main" id="{9436263D-9712-47EB-B12F-5D7331D7A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9" action="ppaction://hlinksldjump"/>
              </a:rPr>
              <a:t>$300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6" name="AutoShape 18">
            <a:hlinkClick r:id="rId10" action="ppaction://hlinksldjump"/>
            <a:extLst>
              <a:ext uri="{FF2B5EF4-FFF2-40B4-BE49-F238E27FC236}">
                <a16:creationId xmlns:a16="http://schemas.microsoft.com/office/drawing/2014/main" id="{F2233C19-CF15-4E49-8AEE-BE7540330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743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0" action="ppaction://hlinksldjump"/>
              </a:rPr>
              <a:t>$200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7" name="AutoShape 19">
            <a:hlinkClick r:id="rId11" action="ppaction://hlinksldjump"/>
            <a:extLst>
              <a:ext uri="{FF2B5EF4-FFF2-40B4-BE49-F238E27FC236}">
                <a16:creationId xmlns:a16="http://schemas.microsoft.com/office/drawing/2014/main" id="{42809D01-4999-4F86-B74F-ADDF0760B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8288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1" action="ppaction://hlinksldjump"/>
              </a:rPr>
              <a:t>$100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8" name="AutoShape 20">
            <a:hlinkClick r:id="rId12" action="ppaction://hlinksldjump"/>
            <a:extLst>
              <a:ext uri="{FF2B5EF4-FFF2-40B4-BE49-F238E27FC236}">
                <a16:creationId xmlns:a16="http://schemas.microsoft.com/office/drawing/2014/main" id="{A33DC892-24B3-49AA-B1A1-199D4BA2E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864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2" action="ppaction://hlinksldjump"/>
              </a:rPr>
              <a:t>$500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69" name="AutoShape 21">
            <a:hlinkClick r:id="rId13" action="ppaction://hlinksldjump"/>
            <a:extLst>
              <a:ext uri="{FF2B5EF4-FFF2-40B4-BE49-F238E27FC236}">
                <a16:creationId xmlns:a16="http://schemas.microsoft.com/office/drawing/2014/main" id="{809CB3DC-1A0A-48A1-9DAE-DCA00F754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5720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3" action="ppaction://hlinksldjump"/>
              </a:rPr>
              <a:t>$400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0" name="AutoShape 22">
            <a:hlinkClick r:id="rId14" action="ppaction://hlinksldjump"/>
            <a:extLst>
              <a:ext uri="{FF2B5EF4-FFF2-40B4-BE49-F238E27FC236}">
                <a16:creationId xmlns:a16="http://schemas.microsoft.com/office/drawing/2014/main" id="{E4239E6C-3598-4EB8-97D5-3A6AF02B9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6576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4" action="ppaction://hlinksldjump"/>
              </a:rPr>
              <a:t>$300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1" name="AutoShape 23">
            <a:hlinkClick r:id="rId15" action="ppaction://hlinksldjump"/>
            <a:extLst>
              <a:ext uri="{FF2B5EF4-FFF2-40B4-BE49-F238E27FC236}">
                <a16:creationId xmlns:a16="http://schemas.microsoft.com/office/drawing/2014/main" id="{57F4A080-6A60-4BA7-8DD7-ACD1F3A1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743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5" action="ppaction://hlinksldjump"/>
              </a:rPr>
              <a:t>$200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2" name="AutoShape 24">
            <a:hlinkClick r:id="rId16" action="ppaction://hlinksldjump"/>
            <a:extLst>
              <a:ext uri="{FF2B5EF4-FFF2-40B4-BE49-F238E27FC236}">
                <a16:creationId xmlns:a16="http://schemas.microsoft.com/office/drawing/2014/main" id="{C083A92B-FF57-4FEB-A918-6087015B0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8288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6" action="ppaction://hlinksldjump"/>
              </a:rPr>
              <a:t>$100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3" name="AutoShape 25">
            <a:hlinkClick r:id="rId17" action="ppaction://hlinksldjump"/>
            <a:extLst>
              <a:ext uri="{FF2B5EF4-FFF2-40B4-BE49-F238E27FC236}">
                <a16:creationId xmlns:a16="http://schemas.microsoft.com/office/drawing/2014/main" id="{69C5C9D9-C06A-4366-8212-DA9A4AC70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4864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7" action="ppaction://hlinksldjump"/>
              </a:rPr>
              <a:t>$500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4" name="AutoShape 26">
            <a:hlinkClick r:id="rId18" action="ppaction://hlinksldjump"/>
            <a:extLst>
              <a:ext uri="{FF2B5EF4-FFF2-40B4-BE49-F238E27FC236}">
                <a16:creationId xmlns:a16="http://schemas.microsoft.com/office/drawing/2014/main" id="{3A88ACD1-0B5C-4D00-9A37-F88D6BBDF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5720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8" action="ppaction://hlinksldjump"/>
              </a:rPr>
              <a:t>$400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5" name="AutoShape 27">
            <a:hlinkClick r:id="rId19" action="ppaction://hlinksldjump"/>
            <a:extLst>
              <a:ext uri="{FF2B5EF4-FFF2-40B4-BE49-F238E27FC236}">
                <a16:creationId xmlns:a16="http://schemas.microsoft.com/office/drawing/2014/main" id="{58CE63AA-3669-42A2-8BAF-804EDDE61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6576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19" action="ppaction://hlinksldjump"/>
              </a:rPr>
              <a:t>$300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6" name="AutoShape 28">
            <a:hlinkClick r:id="rId20" action="ppaction://hlinksldjump"/>
            <a:extLst>
              <a:ext uri="{FF2B5EF4-FFF2-40B4-BE49-F238E27FC236}">
                <a16:creationId xmlns:a16="http://schemas.microsoft.com/office/drawing/2014/main" id="{B1CCFE82-621A-453A-9F8A-5525DB7D6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743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0" action="ppaction://hlinksldjump"/>
              </a:rPr>
              <a:t>$200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7" name="AutoShape 29">
            <a:hlinkClick r:id="rId21" action="ppaction://hlinksldjump"/>
            <a:extLst>
              <a:ext uri="{FF2B5EF4-FFF2-40B4-BE49-F238E27FC236}">
                <a16:creationId xmlns:a16="http://schemas.microsoft.com/office/drawing/2014/main" id="{5FDE691F-3B30-4B18-A6DD-3215C7305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8288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1" action="ppaction://hlinksldjump"/>
              </a:rPr>
              <a:t>$100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8" name="AutoShape 30">
            <a:hlinkClick r:id="rId22" action="ppaction://hlinksldjump"/>
            <a:extLst>
              <a:ext uri="{FF2B5EF4-FFF2-40B4-BE49-F238E27FC236}">
                <a16:creationId xmlns:a16="http://schemas.microsoft.com/office/drawing/2014/main" id="{C7F3274A-1C8E-46B8-9E0D-AF31670AD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864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2" action="ppaction://hlinksldjump"/>
              </a:rPr>
              <a:t>$500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79" name="AutoShape 31">
            <a:hlinkClick r:id="rId23" action="ppaction://hlinksldjump"/>
            <a:extLst>
              <a:ext uri="{FF2B5EF4-FFF2-40B4-BE49-F238E27FC236}">
                <a16:creationId xmlns:a16="http://schemas.microsoft.com/office/drawing/2014/main" id="{962F6863-23BE-49B4-AF13-448B40CC7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5720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3" action="ppaction://hlinksldjump"/>
              </a:rPr>
              <a:t>$400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80" name="AutoShape 32">
            <a:hlinkClick r:id="rId24" action="ppaction://hlinksldjump"/>
            <a:extLst>
              <a:ext uri="{FF2B5EF4-FFF2-40B4-BE49-F238E27FC236}">
                <a16:creationId xmlns:a16="http://schemas.microsoft.com/office/drawing/2014/main" id="{912B0FBE-D0A9-485C-8D70-B28C54108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6576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4" action="ppaction://hlinksldjump"/>
              </a:rPr>
              <a:t>$300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81" name="AutoShape 33">
            <a:hlinkClick r:id="rId25" action="ppaction://hlinksldjump"/>
            <a:extLst>
              <a:ext uri="{FF2B5EF4-FFF2-40B4-BE49-F238E27FC236}">
                <a16:creationId xmlns:a16="http://schemas.microsoft.com/office/drawing/2014/main" id="{9B59ADC4-0729-443B-8EB3-31F52E74B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7432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5" action="ppaction://hlinksldjump"/>
              </a:rPr>
              <a:t>$200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82" name="AutoShape 34">
            <a:hlinkClick r:id="rId26" action="ppaction://hlinksldjump"/>
            <a:extLst>
              <a:ext uri="{FF2B5EF4-FFF2-40B4-BE49-F238E27FC236}">
                <a16:creationId xmlns:a16="http://schemas.microsoft.com/office/drawing/2014/main" id="{159B8C71-E9C7-4FA2-AF6D-8049A291C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1524000" cy="762000"/>
          </a:xfrm>
          <a:prstGeom prst="flowChartAlternateProcess">
            <a:avLst/>
          </a:prstGeom>
          <a:solidFill>
            <a:srgbClr val="F2DC9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 eaLnBrk="0" hangingPunct="0"/>
            <a:r>
              <a:rPr lang="en-US" altLang="en-US" sz="2000" b="1" noProof="1">
                <a:solidFill>
                  <a:srgbClr val="4C0E0D"/>
                </a:solidFill>
                <a:latin typeface="+mn-lt" panose="02020603050405020304" pitchFamily="18" charset="0"/>
                <a:hlinkClick r:id="rId26" action="ppaction://hlinksldjump"/>
              </a:rPr>
              <a:t>$100</a:t>
            </a:r>
            <a:endParaRPr lang="en-US" altLang="en-US" sz="2000" b="1" noProof="1">
              <a:solidFill>
                <a:srgbClr val="4C0E0D"/>
              </a:solidFill>
              <a:latin typeface="+mn-lt" panose="02020603050405020304" pitchFamily="18" charset="0"/>
            </a:endParaRPr>
          </a:p>
        </p:txBody>
      </p:sp>
      <p:sp>
        <p:nvSpPr>
          <p:cNvPr id="2083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13FE52B0-1367-41AB-8287-ECA0CEC0A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18238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ctr"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algn="ctr"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algn="ctr"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algn="ctr"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algn="ctr"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000" b="1" noProof="1">
              <a:solidFill>
                <a:srgbClr val="FCFCFB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2BF47E9F-2402-41D3-ACC9-2A900A3515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PICK YOUR POISON - $100</a:t>
            </a:r>
          </a:p>
        </p:txBody>
      </p:sp>
      <p:sp>
        <p:nvSpPr>
          <p:cNvPr id="133129" name="Rectangle 9">
            <a:extLst>
              <a:ext uri="{FF2B5EF4-FFF2-40B4-BE49-F238E27FC236}">
                <a16:creationId xmlns:a16="http://schemas.microsoft.com/office/drawing/2014/main" id="{E01248EF-2D7C-492E-A42C-AD78A20D1F8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435352"/>
            <a:ext cx="8229600" cy="1289304"/>
          </a:xfrm>
        </p:spPr>
        <p:txBody>
          <a:bodyPr wrap="square" anchor="ctr">
            <a:noAutofit/>
          </a:bodyPr>
          <a:lstStyle/>
          <a:p>
            <a:pPr marL="0" indent="0" algn="ctr">
              <a:buNone/>
            </a:pPr>
            <a:r>
              <a:rPr lang="en-US" alt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These are the coagulation factors and regulatory proteins that are vitamin K dependent and that are affected by warfarin administration.</a:t>
            </a:r>
          </a:p>
        </p:txBody>
      </p:sp>
      <p:sp>
        <p:nvSpPr>
          <p:cNvPr id="133130" name="Rectangle 10">
            <a:extLst>
              <a:ext uri="{FF2B5EF4-FFF2-40B4-BE49-F238E27FC236}">
                <a16:creationId xmlns:a16="http://schemas.microsoft.com/office/drawing/2014/main" id="{9FCB7A23-5D56-4F7C-9F56-2008D51E27A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044696"/>
            <a:ext cx="8229600" cy="908304"/>
          </a:xfrm>
        </p:spPr>
        <p:txBody>
          <a:bodyPr wrap="square" anchor="ctr">
            <a:noAutofit/>
          </a:bodyPr>
          <a:lstStyle/>
          <a:p>
            <a:pPr marL="0" indent="0" algn="ctr">
              <a:buNone/>
            </a:pPr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What are factors II, VII, IX, and X</a:t>
            </a:r>
          </a:p>
          <a:p>
            <a:pPr marL="0" indent="0" algn="ctr">
              <a:buNone/>
            </a:pPr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and protein C and protein S?</a:t>
            </a:r>
          </a:p>
        </p:txBody>
      </p:sp>
      <p:sp>
        <p:nvSpPr>
          <p:cNvPr id="13312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69B5D5B-958A-44E9-9067-971D9AFF8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EA16F696-A488-44C1-9DAE-21F319D694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PICK YOUR POISON - $200</a:t>
            </a:r>
          </a:p>
        </p:txBody>
      </p:sp>
      <p:sp>
        <p:nvSpPr>
          <p:cNvPr id="13722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78183CC-A0C1-4CE5-B248-906AD3BCF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5DDC145C-20B8-41FF-AE61-CA78DA50D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64336"/>
            <a:ext cx="8229600" cy="141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altLang="en-US" sz="2000" b="1" noProof="1">
                <a:solidFill>
                  <a:srgbClr val="FCFCFB"/>
                </a:solidFill>
                <a:latin typeface="+mn-lt"/>
              </a:rPr>
              <a:t>You started your patient on warfarin 5 days ago for atrial fibrillation. Today, she calls your office with complaints of painful skin lesions (seen below). This is what you suspect for the diagnosis AND its mechanism.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CD697BAB-F704-4B01-A1E5-2DA57D6D5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pic>
        <p:nvPicPr>
          <p:cNvPr id="4" name="Picture 3" descr="warfarin skin necrosi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3076" r="132" b="15385"/>
          <a:stretch/>
        </p:blipFill>
        <p:spPr>
          <a:xfrm>
            <a:off x="2784348" y="2809240"/>
            <a:ext cx="3575304" cy="2423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461000"/>
            <a:ext cx="8229600" cy="781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noProof="1">
                <a:solidFill>
                  <a:srgbClr val="F2DC95"/>
                </a:solidFill>
                <a:latin typeface="+mn-lt"/>
              </a:rPr>
              <a:t>What is warfarin skin necrosis</a:t>
            </a:r>
          </a:p>
          <a:p>
            <a:pPr algn="ctr"/>
            <a:r>
              <a:rPr lang="en-US" sz="2000" b="1" noProof="1">
                <a:solidFill>
                  <a:srgbClr val="F2DC95"/>
                </a:solidFill>
                <a:latin typeface="+mn-lt"/>
              </a:rPr>
              <a:t> due to protein c deficiency?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E84E9E56-9873-415D-AF89-F743CDDAD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PICK YOUR POISON - $300</a:t>
            </a:r>
          </a:p>
        </p:txBody>
      </p:sp>
      <p:sp>
        <p:nvSpPr>
          <p:cNvPr id="13414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6CD0447-1E2C-4D60-979F-F4D51594D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CB420D3C-C9EE-47AA-A69F-CFFA718DB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4150" name="Rectangle 6">
            <a:extLst>
              <a:ext uri="{FF2B5EF4-FFF2-40B4-BE49-F238E27FC236}">
                <a16:creationId xmlns:a16="http://schemas.microsoft.com/office/drawing/2014/main" id="{A1B31714-8BEC-4455-87F6-5362425D3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253996"/>
            <a:ext cx="8229600" cy="1670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  <a:cs typeface="+mn-cs"/>
              </a:rPr>
              <a:t>This is the appropriate management of a patient on stable warfarin dosing with therapeutic range INR who is scheduled for a tooth extraction.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44340"/>
            <a:ext cx="8229600" cy="908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continue warfarin without interruption?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1847565A-01AE-47F1-876A-61BBA37495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PICK YOUR POISON - $400</a:t>
            </a:r>
          </a:p>
        </p:txBody>
      </p:sp>
      <p:sp>
        <p:nvSpPr>
          <p:cNvPr id="13517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1E79C49-BD6C-4E22-9A01-C685DD898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C1D3C2B5-6C6E-4677-BA60-959C3168D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72996"/>
            <a:ext cx="8229600" cy="205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altLang="en-US" sz="2400" b="1" noProof="1">
                <a:solidFill>
                  <a:srgbClr val="FCFCFB"/>
                </a:solidFill>
                <a:latin typeface="+mn-lt"/>
                <a:cs typeface="+mn-cs"/>
              </a:rPr>
              <a:t>This is the appropriate management of a patient on stable warfarin dosing with therapeutic range INR who is scheduled for procedure considered to be moderate or high risk for bleeding.</a:t>
            </a: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5374D27D-7E66-4EAE-8D00-5B0D9E280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4244340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stop warfarin 5 days prior to procedure and resume evening after completion?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6E1C9704-940D-444B-A75C-DAB113D7E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PICK YOUR POISON - $500</a:t>
            </a:r>
          </a:p>
        </p:txBody>
      </p:sp>
      <p:sp>
        <p:nvSpPr>
          <p:cNvPr id="13619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749BD6E-FB59-4BD0-BC86-81719E380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60F944B6-F96D-4BFC-ACCB-9F048CE7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54352"/>
            <a:ext cx="8229600" cy="90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altLang="en-US" sz="2400" b="1" noProof="1">
                <a:solidFill>
                  <a:srgbClr val="FCFCFB"/>
                </a:solidFill>
                <a:latin typeface="+mn-lt"/>
              </a:rPr>
              <a:t>These are three reasons for which the INR goal is 2.5-3.5 (rather than the usual 2-3).</a:t>
            </a:r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159645AC-0648-4DAB-AFA3-CCD1010AA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3282696"/>
            <a:ext cx="8229600" cy="2051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200" b="1" noProof="1">
                <a:solidFill>
                  <a:srgbClr val="F2DC95"/>
                </a:solidFill>
                <a:latin typeface="+mn-lt"/>
                <a:cs typeface="Arial"/>
              </a:rPr>
              <a:t>What are:</a:t>
            </a:r>
            <a:endParaRPr lang="en-US" sz="22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en-US" sz="2200" b="1" noProof="1">
                <a:solidFill>
                  <a:srgbClr val="F2DC95"/>
                </a:solidFill>
                <a:latin typeface="+mn-lt"/>
                <a:cs typeface="Arial"/>
              </a:rPr>
              <a:t>Mechanical valve in the mitral position</a:t>
            </a:r>
            <a:endParaRPr lang="en-US" sz="22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algn="ctr"/>
            <a:r>
              <a:rPr lang="en-US" sz="2200" b="1" noProof="1">
                <a:solidFill>
                  <a:srgbClr val="F2DC95"/>
                </a:solidFill>
                <a:latin typeface="+mn-lt"/>
                <a:cs typeface="Arial"/>
              </a:rPr>
              <a:t>2. Mechanical valve + additional risk factor*</a:t>
            </a:r>
            <a:endParaRPr lang="en-US" sz="2200" b="1" noProof="1">
              <a:solidFill>
                <a:srgbClr val="F2DC95"/>
              </a:solidFill>
              <a:latin typeface="+mn-lt"/>
              <a:ea typeface="Tahoma"/>
            </a:endParaRPr>
          </a:p>
          <a:p>
            <a:pPr algn="ctr"/>
            <a:r>
              <a:rPr lang="en-US" sz="2200" b="1" noProof="1">
                <a:solidFill>
                  <a:srgbClr val="F2DC95"/>
                </a:solidFill>
                <a:latin typeface="+mn-lt"/>
                <a:cs typeface="Arial"/>
              </a:rPr>
              <a:t>3. Systemic embolization despite adequate INR (2-3)</a:t>
            </a:r>
            <a:endParaRPr lang="en-US" sz="22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algn="ctr"/>
            <a:endParaRPr lang="en-US" sz="2200" b="1" i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algn="ctr"/>
            <a:r>
              <a:rPr lang="en-US" sz="2200" b="1" i="1" noProof="1">
                <a:solidFill>
                  <a:srgbClr val="F2DC95"/>
                </a:solidFill>
                <a:latin typeface="+mn-lt"/>
                <a:ea typeface="Tahoma"/>
                <a:cs typeface="Arial"/>
              </a:rPr>
              <a:t>*Afib, prior VTE, hypercoaguable state, or LV systolic dysfunction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2A41A012-5730-42C1-93AD-997F51C39B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Xa MARKS THE SPOT - $100</a:t>
            </a:r>
          </a:p>
        </p:txBody>
      </p:sp>
      <p:sp>
        <p:nvSpPr>
          <p:cNvPr id="15872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02D76FA-81A0-4A13-A98D-87B1013E8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F7611DED-F86C-4F9B-A307-64E136EEE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805F92A3-DFCD-4C2E-B389-A71DC41E8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625852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</a:rPr>
              <a:t>This is the significance of an elevated INR in a patient who is on a Xa inhibitor drug such as rivaroxaban, apixaban, or edoxaban.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35196"/>
            <a:ext cx="8229600" cy="527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NO significance in terms of anticoagulation?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31E2B86B-E69F-4A11-AB28-2E1ABCDA41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Xa MARKS THE SPOT - $200</a:t>
            </a:r>
          </a:p>
        </p:txBody>
      </p:sp>
      <p:sp>
        <p:nvSpPr>
          <p:cNvPr id="16077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CE380CB-B01C-478C-8085-FE233D059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0773" name="Rectangle 5">
            <a:extLst>
              <a:ext uri="{FF2B5EF4-FFF2-40B4-BE49-F238E27FC236}">
                <a16:creationId xmlns:a16="http://schemas.microsoft.com/office/drawing/2014/main" id="{844813DF-4843-4DB5-8FB0-8DBDCFC62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82496"/>
            <a:ext cx="8229600" cy="243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altLang="en-US" sz="2400" b="1" i="1" noProof="1">
                <a:solidFill>
                  <a:srgbClr val="FCFCFB"/>
                </a:solidFill>
                <a:latin typeface="+mn-lt"/>
              </a:rPr>
              <a:t>This</a:t>
            </a:r>
            <a:r>
              <a:rPr lang="en-US" altLang="en-US" sz="2400" b="1" noProof="1">
                <a:solidFill>
                  <a:srgbClr val="FCFCFB"/>
                </a:solidFill>
                <a:latin typeface="+mn-lt"/>
              </a:rPr>
              <a:t> is the recommended length of time for which to hold Apixaban before a procedure with a low risk of bleeding and </a:t>
            </a:r>
            <a:r>
              <a:rPr lang="en-US" altLang="en-US" sz="2400" b="1" i="1" noProof="1">
                <a:solidFill>
                  <a:srgbClr val="FCFCFB"/>
                </a:solidFill>
                <a:latin typeface="+mn-lt"/>
              </a:rPr>
              <a:t>this</a:t>
            </a:r>
            <a:r>
              <a:rPr lang="en-US" altLang="en-US" sz="2400" b="1" noProof="1">
                <a:solidFill>
                  <a:srgbClr val="FCFCFB"/>
                </a:solidFill>
                <a:latin typeface="+mn-lt"/>
              </a:rPr>
              <a:t> is the length of time to hold Apixaban before a procedure that has moderate to high risk of bleeding.</a:t>
            </a:r>
          </a:p>
        </p:txBody>
      </p:sp>
      <p:sp>
        <p:nvSpPr>
          <p:cNvPr id="160774" name="Rectangle 6">
            <a:extLst>
              <a:ext uri="{FF2B5EF4-FFF2-40B4-BE49-F238E27FC236}">
                <a16:creationId xmlns:a16="http://schemas.microsoft.com/office/drawing/2014/main" id="{C4B52957-5818-479D-AB66-DAF5A2A72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4434840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24 hours before a low-risk procedure and 48 hours prior to a moderate to high-risk procedure?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6E40A240-F91A-4658-A4E2-F5998B0BB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Xa MARKS THE SPOT - $300</a:t>
            </a:r>
          </a:p>
        </p:txBody>
      </p:sp>
      <p:sp>
        <p:nvSpPr>
          <p:cNvPr id="13824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8B0972F-71CC-4D97-BBEC-806BCB781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426526F0-5B78-4AEE-B201-DB7117641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A409155B-6117-438E-86D3-FB24D121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063496"/>
            <a:ext cx="8229600" cy="908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</a:rPr>
              <a:t>This is the creatinine clearance for which rivaroxaban is contraindicated.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1447800"/>
            <a:ext cx="184666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291840"/>
            <a:ext cx="8229600" cy="2051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  <a:cs typeface="+mn-cs"/>
              </a:rPr>
              <a:t>What is a creatinine clearance of &lt;15 ml/min?</a:t>
            </a:r>
            <a:endParaRPr lang="en-US" sz="2400" b="1" noProof="1">
              <a:solidFill>
                <a:srgbClr val="F2DC95"/>
              </a:solidFill>
              <a:latin typeface="+mn-lt"/>
            </a:endParaRP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  <a:cs typeface="+mn-cs"/>
            </a:endParaRPr>
          </a:p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  <a:cs typeface="+mn-cs"/>
              </a:rPr>
              <a:t>There is a lot of nuance about the use of apixaban in patients with ESRD, but apixaban is the preferred anti-Xa in renal insufficiency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15D943D2-0A53-4B4F-BD85-C01561535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Xa MARKS THE SPOT - $400</a:t>
            </a:r>
          </a:p>
        </p:txBody>
      </p:sp>
      <p:sp>
        <p:nvSpPr>
          <p:cNvPr id="15974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B1E7759-052E-46D2-AC30-312AFC1C6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59749" name="Rectangle 5">
            <a:extLst>
              <a:ext uri="{FF2B5EF4-FFF2-40B4-BE49-F238E27FC236}">
                <a16:creationId xmlns:a16="http://schemas.microsoft.com/office/drawing/2014/main" id="{CED7572F-32AE-47E5-8346-FCF2E1DEF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59750" name="Rectangle 6">
            <a:extLst>
              <a:ext uri="{FF2B5EF4-FFF2-40B4-BE49-F238E27FC236}">
                <a16:creationId xmlns:a16="http://schemas.microsoft.com/office/drawing/2014/main" id="{C902D86D-C3E3-465A-A83B-0CFF26F42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618996"/>
            <a:ext cx="8229600" cy="17338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noProof="1">
                <a:solidFill>
                  <a:srgbClr val="FCFCFB"/>
                </a:solidFill>
                <a:latin typeface="+mn-lt"/>
              </a:rPr>
              <a:t>Your patient with a history of recent VTE, presents with a new PE. They are insistent on their adherence to their prescribed daily Rivaroxaban. This element in the patient’s history could explain their new PE despite adherence to medication.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72840"/>
            <a:ext cx="8229600" cy="21148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noProof="1">
                <a:solidFill>
                  <a:srgbClr val="F2DC95"/>
                </a:solidFill>
                <a:latin typeface="+mn-lt"/>
              </a:rPr>
              <a:t>What is history of bariatric surgery?</a:t>
            </a:r>
          </a:p>
          <a:p>
            <a:pPr algn="ctr"/>
            <a:endParaRPr lang="en-US" sz="2000" b="1" noProof="1">
              <a:solidFill>
                <a:srgbClr val="F2DC95"/>
              </a:solidFill>
              <a:latin typeface="+mn-lt"/>
            </a:endParaRPr>
          </a:p>
          <a:p>
            <a:pPr algn="ctr"/>
            <a:r>
              <a:rPr lang="en-US" sz="2000" b="1" noProof="1">
                <a:solidFill>
                  <a:srgbClr val="F2DC95"/>
                </a:solidFill>
                <a:latin typeface="+mn-lt"/>
              </a:rPr>
              <a:t>Rivaroxaban is optimally absorbed with food and is absorbed in the stomach – any procedure that shortens gastric transit time or reduces surface area of the stomach will reduce therapeutic efficacy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495CB6D4-7C78-44E3-A1B6-98063F0157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Xa MARKS THE SPOT - $500</a:t>
            </a:r>
          </a:p>
        </p:txBody>
      </p:sp>
      <p:sp>
        <p:nvSpPr>
          <p:cNvPr id="16179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291B1B0-A9DA-4177-B9B2-3381115C5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EDA15755-A370-49A9-83ED-4FDE41D20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1798" name="Rectangle 6">
            <a:extLst>
              <a:ext uri="{FF2B5EF4-FFF2-40B4-BE49-F238E27FC236}">
                <a16:creationId xmlns:a16="http://schemas.microsoft.com/office/drawing/2014/main" id="{98F142A0-BECB-4397-8699-F8342ADBC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863852"/>
            <a:ext cx="8229600" cy="1670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  <a:cs typeface="Arial"/>
              </a:rPr>
              <a:t>According to the package insert, a patient with 2 of the following 3 risk factors should be dosed at 2.5 mg BID as opposed to the usual 5 mg BID of Apixaban (Eliquis) and this is the only indication for this dose adjustment.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854196"/>
            <a:ext cx="8229600" cy="1670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 charset="0"/>
                <a:cs typeface="Arial"/>
              </a:rPr>
              <a:t>What is:</a:t>
            </a:r>
          </a:p>
          <a:p>
            <a:pPr marL="457200" indent="-457200" algn="ctr"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  <a:cs typeface="Arial"/>
              </a:rPr>
              <a:t>Age ≥ 80 years;</a:t>
            </a:r>
            <a:endParaRPr lang="en-US" sz="2400" b="1" noProof="1">
              <a:solidFill>
                <a:srgbClr val="F2DC95"/>
              </a:solidFill>
              <a:latin typeface="+mn-lt" charset="0"/>
              <a:ea typeface="Tahoma"/>
              <a:cs typeface="Arial"/>
            </a:endParaRPr>
          </a:p>
          <a:p>
            <a:pPr marL="457200" indent="-457200" algn="ctr"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  <a:cs typeface="Arial"/>
              </a:rPr>
              <a:t>Body weight ≤ 60 kg, and;</a:t>
            </a:r>
            <a:endParaRPr lang="en-US" sz="2400" b="1" noProof="1">
              <a:solidFill>
                <a:srgbClr val="F2DC95"/>
              </a:solidFill>
              <a:latin typeface="+mn-lt" charset="0"/>
              <a:ea typeface="Tahoma"/>
              <a:cs typeface="Arial"/>
            </a:endParaRPr>
          </a:p>
          <a:p>
            <a:pPr marL="457200" indent="-457200" algn="ctr"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  <a:cs typeface="Arial"/>
              </a:rPr>
              <a:t>Creatinine ≥ 1.5 mg/dL?</a:t>
            </a:r>
            <a:endParaRPr lang="en-US" sz="2400" b="1" noProof="1">
              <a:solidFill>
                <a:srgbClr val="F2DC95"/>
              </a:solidFill>
              <a:latin typeface="+mn-lt" charset="0"/>
              <a:ea typeface="Tahoma"/>
              <a:cs typeface="Arial"/>
            </a:endParaRPr>
          </a:p>
          <a:p>
            <a:pPr algn="ctr"/>
            <a:r>
              <a:rPr lang="en-US" sz="2400" b="1" noProof="1">
                <a:solidFill>
                  <a:srgbClr val="F2DC95"/>
                </a:solidFill>
                <a:latin typeface="+mn-lt" charset="0"/>
                <a:ea typeface="Tahoma"/>
                <a:cs typeface="Arial"/>
              </a:rPr>
              <a:t>Sole indication for this: non-valvular Atrial Fib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B4BFFB73-FF19-48F1-96C9-769213B0E2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CTRL + Z - $100</a:t>
            </a:r>
          </a:p>
        </p:txBody>
      </p:sp>
      <p:sp>
        <p:nvSpPr>
          <p:cNvPr id="16282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D59AE4D-8BA5-4FD4-BC59-3D7F0D381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2821" name="Rectangle 5">
            <a:extLst>
              <a:ext uri="{FF2B5EF4-FFF2-40B4-BE49-F238E27FC236}">
                <a16:creationId xmlns:a16="http://schemas.microsoft.com/office/drawing/2014/main" id="{99262DA5-855D-43AC-846B-C1B86F4CA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44852"/>
            <a:ext cx="8229600" cy="128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altLang="en-US" sz="2400" b="1" noProof="1">
                <a:solidFill>
                  <a:srgbClr val="FCFCFB"/>
                </a:solidFill>
                <a:latin typeface="+mn-lt"/>
              </a:rPr>
              <a:t>This is the drug used to reverse the effects of unfractionated heparin in a patient with life-threatening bleeding. </a:t>
            </a:r>
          </a:p>
        </p:txBody>
      </p:sp>
      <p:sp>
        <p:nvSpPr>
          <p:cNvPr id="162822" name="Rectangle 6">
            <a:extLst>
              <a:ext uri="{FF2B5EF4-FFF2-40B4-BE49-F238E27FC236}">
                <a16:creationId xmlns:a16="http://schemas.microsoft.com/office/drawing/2014/main" id="{994C0767-19FF-4FE7-9E72-D0DDA9AC9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3854196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protamine sulfate?</a:t>
            </a:r>
          </a:p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(1mg neutralizes 100U of heparin)</a:t>
            </a:r>
          </a:p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Monitor aPTT for normalization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B0580443-4C1A-4C55-9615-5FD12096F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CTRL + Z - $200</a:t>
            </a:r>
          </a:p>
        </p:txBody>
      </p:sp>
      <p:sp>
        <p:nvSpPr>
          <p:cNvPr id="165892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3D0C4AF-A0E9-4111-9E05-EB81574D8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E36C9D26-D329-4EC9-8C10-0487EF2A7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5894" name="Rectangle 6">
            <a:extLst>
              <a:ext uri="{FF2B5EF4-FFF2-40B4-BE49-F238E27FC236}">
                <a16:creationId xmlns:a16="http://schemas.microsoft.com/office/drawing/2014/main" id="{BC0648BE-4A3A-42BE-9DCF-F8771E0A5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054352"/>
            <a:ext cx="8229600" cy="1670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This is what you give to a patient who is having life-threatening bleeding or who needs emergency surgery who is on apixaban or rivaroxaban.</a:t>
            </a:r>
            <a:br>
              <a:rPr lang="en-US" sz="2400" b="1" noProof="1">
                <a:solidFill>
                  <a:srgbClr val="FCFCFB"/>
                </a:solidFill>
                <a:latin typeface="+mn-lt" charset="0"/>
              </a:rPr>
            </a:br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4044696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What is 4- factor Prothrombin Complex Concentrate?</a:t>
            </a: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E99D8480-36A6-40AA-BD38-31779C15A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CTRL + Z - $300</a:t>
            </a:r>
          </a:p>
        </p:txBody>
      </p:sp>
      <p:sp>
        <p:nvSpPr>
          <p:cNvPr id="16384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1E7EC21-E64A-491A-8515-F0AA08016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64A624AF-35C9-4F4E-9593-9473EC936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70038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6152C0F7-43CA-40CA-ABF2-DFDB39713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70432"/>
            <a:ext cx="8229600" cy="205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These are TWO key interventions recommended in ASH 2018 guidelines for the management of a patient on warfarin who presents with a </a:t>
            </a:r>
            <a:r>
              <a:rPr lang="en-US" sz="2400" b="1" i="1" noProof="1">
                <a:solidFill>
                  <a:srgbClr val="FCFCFB"/>
                </a:solidFill>
                <a:latin typeface="+mn-lt" charset="0"/>
              </a:rPr>
              <a:t>life-threatening bleed</a:t>
            </a: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 and </a:t>
            </a:r>
            <a:r>
              <a:rPr lang="en-US" sz="2400" b="1" i="1" noProof="1">
                <a:solidFill>
                  <a:srgbClr val="FCFCFB"/>
                </a:solidFill>
                <a:latin typeface="+mn-lt" charset="0"/>
              </a:rPr>
              <a:t>any degree</a:t>
            </a: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 of INR elevation.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4216A4-C544-4655-BD11-CF6944FE2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7" y="46482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41CB72-F32D-4C9F-A855-C0A5C6187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43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3422904"/>
            <a:ext cx="8229600" cy="2813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are: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</a:rPr>
              <a:t>4-Factor prothrombin complex concentrate (PCC) </a:t>
            </a:r>
            <a:r>
              <a:rPr lang="en-US" sz="2400" b="1" i="1" noProof="1">
                <a:solidFill>
                  <a:srgbClr val="F2DC95"/>
                </a:solidFill>
                <a:latin typeface="+mn-lt"/>
              </a:rPr>
              <a:t>and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</a:rPr>
              <a:t>IV vitamin K 5-10 mg slow infusion?</a:t>
            </a:r>
          </a:p>
          <a:p>
            <a:pPr marL="0" indent="0" algn="ctr">
              <a:buNone/>
            </a:pPr>
            <a:endParaRPr lang="en-US" sz="2400" b="1" noProof="1">
              <a:solidFill>
                <a:srgbClr val="F2DC95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400" b="1" noProof="1">
                <a:solidFill>
                  <a:srgbClr val="F2DC95"/>
                </a:solidFill>
                <a:latin typeface="+mn-lt"/>
              </a:rPr>
              <a:t>This is also consistent with the 2012 CHEST guidelines (latest version as of 2026).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17DDE01B-C7D6-49E5-BB63-1DDAE851A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CTRL + Z - $400</a:t>
            </a:r>
          </a:p>
        </p:txBody>
      </p:sp>
      <p:sp>
        <p:nvSpPr>
          <p:cNvPr id="16486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270CAB9-8DA1-4DD6-BC27-7E6F0FADD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32B6141E-1DD7-4274-9E38-53BFCC98E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4870" name="Rectangle 6">
            <a:extLst>
              <a:ext uri="{FF2B5EF4-FFF2-40B4-BE49-F238E27FC236}">
                <a16:creationId xmlns:a16="http://schemas.microsoft.com/office/drawing/2014/main" id="{555A592D-6E54-4E3B-B773-20BD5EB28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196590"/>
            <a:ext cx="8229600" cy="243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What is hold warfarin and monitor INR?</a:t>
            </a:r>
          </a:p>
          <a:p>
            <a:pPr marL="0" indent="0" algn="ctr">
              <a:buNone/>
            </a:pPr>
            <a:endParaRPr lang="en-US" sz="2000" b="1" noProof="1">
              <a:solidFill>
                <a:srgbClr val="F2DC95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This is also consistent with the 2012 CHEST guidelines (latest version as of 2026). </a:t>
            </a:r>
            <a:endParaRPr lang="en-US">
              <a:latin typeface="+mn-lt"/>
              <a:ea typeface="Tahoma"/>
            </a:endParaRPr>
          </a:p>
          <a:p>
            <a:pPr marL="0" indent="0" algn="ctr">
              <a:buNone/>
            </a:pPr>
            <a:endParaRPr lang="en-US">
              <a:latin typeface="+mn-lt"/>
              <a:ea typeface="Tahoma"/>
            </a:endParaRPr>
          </a:p>
          <a:p>
            <a:pPr marL="0" indent="0" algn="ctr">
              <a:buNone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Both suggest consideration for use of low dose oral vitamin K (1-2.5mg) in patients felt to be at significant risk of bleeding (recent major surgery, new permanent drug interaction)</a:t>
            </a:r>
            <a:endParaRPr lang="en-US">
              <a:ea typeface="Tahom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777746"/>
            <a:ext cx="8229600" cy="10988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noProof="1">
                <a:solidFill>
                  <a:srgbClr val="FCFCFB"/>
                </a:solidFill>
                <a:latin typeface="+mn-lt" charset="0"/>
              </a:rPr>
              <a:t>This is the ASH 2018 recommendation for the management of a patient on warfarin who presents with an INR of &gt;4.5 but &lt;10 who is </a:t>
            </a:r>
            <a:r>
              <a:rPr lang="en-US" sz="2000" b="1" i="1" noProof="1">
                <a:solidFill>
                  <a:srgbClr val="FCFCFB"/>
                </a:solidFill>
                <a:latin typeface="+mn-lt" charset="0"/>
              </a:rPr>
              <a:t>not</a:t>
            </a:r>
            <a:r>
              <a:rPr lang="en-US" sz="2000" b="1" noProof="1">
                <a:solidFill>
                  <a:srgbClr val="FCFCFB"/>
                </a:solidFill>
                <a:latin typeface="+mn-lt" charset="0"/>
              </a:rPr>
              <a:t> bleeding.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A3BFF3B8-648A-49A3-B4EA-75BF49439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CTRL + Z - $500</a:t>
            </a:r>
          </a:p>
        </p:txBody>
      </p:sp>
      <p:sp>
        <p:nvSpPr>
          <p:cNvPr id="16691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D5E5B44-E3D5-4EAD-B77D-880D24DCC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F7C461B7-9951-41ED-95B1-6F267A7E7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6918" name="Rectangle 6">
            <a:extLst>
              <a:ext uri="{FF2B5EF4-FFF2-40B4-BE49-F238E27FC236}">
                <a16:creationId xmlns:a16="http://schemas.microsoft.com/office/drawing/2014/main" id="{C1A5B1A8-9FD5-4A42-BC7C-A927AE917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72840"/>
            <a:ext cx="8229600" cy="205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altLang="en-US" sz="2400" b="1" noProof="1">
                <a:solidFill>
                  <a:srgbClr val="F2DC95"/>
                </a:solidFill>
                <a:latin typeface="+mn-lt"/>
              </a:rPr>
              <a:t>What is idarucizumab (Praxbind?) </a:t>
            </a:r>
          </a:p>
          <a:p>
            <a:pPr marL="0" indent="0" algn="ctr">
              <a:buNone/>
            </a:pPr>
            <a:r>
              <a:rPr lang="en-US" altLang="en-US" sz="2400" b="1" noProof="1">
                <a:solidFill>
                  <a:srgbClr val="F2DC95"/>
                </a:solidFill>
                <a:latin typeface="+mn-lt"/>
              </a:rPr>
              <a:t>Monoclonal antibody fragment that binds to dabigatran with a higher affinity (350x) than dabigatran binds to thrombin, neutralizing its effect immediately.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82496"/>
            <a:ext cx="8229600" cy="1670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</a:rPr>
              <a:t>This is the pharmacologic therapy for a patient on dabigatran who presents with life-threatening bleeding or need for emergency surgery and its mechanism of action.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9C4E8785-8A6A-4D2B-9B26-7294B161D7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London Bridges - $100</a:t>
            </a:r>
          </a:p>
        </p:txBody>
      </p:sp>
      <p:sp>
        <p:nvSpPr>
          <p:cNvPr id="16794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A73B8D0-48EF-458D-A55E-1279E600A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F8EB83CC-CB70-406F-AD67-295BB0385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63496"/>
            <a:ext cx="8229600" cy="243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This landmark trial randomized 1,884 warfarin-treated patients with atrial fibrillation to dalteparin versus placebo and found no bridging was noninferior for thromboembolism while roughly halving major bleeding.</a:t>
            </a:r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8C787C81-0E16-4CFE-91C8-5999E34E0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4815840"/>
            <a:ext cx="8229600" cy="527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What is the BRIDGE Trial?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F0E919A1-3C3A-4AA4-8C09-B0A2D57EB6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London Bridges - $200</a:t>
            </a:r>
          </a:p>
        </p:txBody>
      </p:sp>
      <p:sp>
        <p:nvSpPr>
          <p:cNvPr id="16896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8188C94-D9C2-4426-AF11-B1E67629E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8965" name="Rectangle 5">
            <a:extLst>
              <a:ext uri="{FF2B5EF4-FFF2-40B4-BE49-F238E27FC236}">
                <a16:creationId xmlns:a16="http://schemas.microsoft.com/office/drawing/2014/main" id="{108FFE8F-6636-49F2-97CD-1EB28D07B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8966" name="Rectangle 6">
            <a:extLst>
              <a:ext uri="{FF2B5EF4-FFF2-40B4-BE49-F238E27FC236}">
                <a16:creationId xmlns:a16="http://schemas.microsoft.com/office/drawing/2014/main" id="{1F234E21-D288-4F41-8799-FA5012927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253996"/>
            <a:ext cx="8229600" cy="1670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This is the standard therapeutic weight-based dose of enoxaparin used to overlap with warfarin, requiring a CrCl ≥30 mL/min for safe use.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44340"/>
            <a:ext cx="8229600" cy="908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enoxaparin 1 mg/kg twice daily (or 1.5 mg/kg once daily)?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DCE97BA4-2A4F-49FD-80CB-4068D4E8C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London Bridges - $300</a:t>
            </a:r>
          </a:p>
        </p:txBody>
      </p:sp>
      <p:sp>
        <p:nvSpPr>
          <p:cNvPr id="16998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26B6C29-B1AF-4E5E-85F6-18EDD501A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9989" name="Rectangle 5">
            <a:extLst>
              <a:ext uri="{FF2B5EF4-FFF2-40B4-BE49-F238E27FC236}">
                <a16:creationId xmlns:a16="http://schemas.microsoft.com/office/drawing/2014/main" id="{7CD90EF7-767D-4D8C-92C8-0CBFCDF26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44644859-8FAF-4D84-9F9A-C62F8B157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482340"/>
            <a:ext cx="8229600" cy="205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5 days?</a:t>
            </a:r>
          </a:p>
          <a:p>
            <a:pPr marL="0" indent="0" algn="ctr">
              <a:buNone/>
            </a:pPr>
            <a:endParaRPr lang="en-US" sz="2400" b="1" noProof="1">
              <a:solidFill>
                <a:srgbClr val="F2DC95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400" b="1" noProof="1">
                <a:solidFill>
                  <a:srgbClr val="F2DC95"/>
                </a:solidFill>
                <a:latin typeface="+mn-lt"/>
              </a:rPr>
              <a:t>After this, 2 consecutive INR in therapeutic range must be recorded prior to discontinuation of the heparin agent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872996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</a:rPr>
              <a:t>Regardless of how fast the INR rises, a heparin agent and warfarin must overlap for at least this minimum number of days.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3A27B584-A5B0-498E-912E-843E3F13B0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London Bridges- $400</a:t>
            </a:r>
          </a:p>
        </p:txBody>
      </p:sp>
      <p:sp>
        <p:nvSpPr>
          <p:cNvPr id="17101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F4D113-6DDC-4AC7-BD84-F8D0591AD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1013" name="Rectangle 5">
            <a:extLst>
              <a:ext uri="{FF2B5EF4-FFF2-40B4-BE49-F238E27FC236}">
                <a16:creationId xmlns:a16="http://schemas.microsoft.com/office/drawing/2014/main" id="{1041B0AF-E708-40F1-984C-082DAB51B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333246"/>
            <a:ext cx="8229600" cy="2368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0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2000" b="1" noProof="1">
                <a:solidFill>
                  <a:srgbClr val="FCFCFB"/>
                </a:solidFill>
                <a:latin typeface="+mn-lt"/>
              </a:rPr>
              <a:t>This is the specific perioperative anticoagulation strategy for a 76-year-old woman with nonvalvular atrial fibrillation, hypertension, and a stroke 3 months ago (CHA</a:t>
            </a:r>
            <a:r>
              <a:rPr lang="en-US" sz="2000" b="1" baseline="-25000" noProof="1">
                <a:solidFill>
                  <a:srgbClr val="FCFCFB"/>
                </a:solidFill>
                <a:latin typeface="+mn-lt"/>
              </a:rPr>
              <a:t>2</a:t>
            </a:r>
            <a:r>
              <a:rPr lang="en-US" sz="2000" b="1" noProof="1">
                <a:solidFill>
                  <a:srgbClr val="FCFCFB"/>
                </a:solidFill>
                <a:latin typeface="+mn-lt"/>
              </a:rPr>
              <a:t>DS</a:t>
            </a:r>
            <a:r>
              <a:rPr lang="en-US" sz="2000" b="1" baseline="-25000" noProof="1">
                <a:solidFill>
                  <a:srgbClr val="FCFCFB"/>
                </a:solidFill>
                <a:latin typeface="+mn-lt"/>
              </a:rPr>
              <a:t>2</a:t>
            </a:r>
            <a:r>
              <a:rPr lang="en-US" sz="2000" b="1" noProof="1">
                <a:solidFill>
                  <a:srgbClr val="FCFCFB"/>
                </a:solidFill>
                <a:latin typeface="+mn-lt"/>
              </a:rPr>
              <a:t>-VASc = 5), taking warfarin and undergoing elective hip replacement with neuraxial anesthesia. Her renal function is normal and weight is 75 kg.</a:t>
            </a:r>
          </a:p>
        </p:txBody>
      </p:sp>
      <p:sp>
        <p:nvSpPr>
          <p:cNvPr id="171014" name="Rectangle 6">
            <a:extLst>
              <a:ext uri="{FF2B5EF4-FFF2-40B4-BE49-F238E27FC236}">
                <a16:creationId xmlns:a16="http://schemas.microsoft.com/office/drawing/2014/main" id="{026F77EE-EA7A-4D95-8338-D19107E88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4022090"/>
            <a:ext cx="8229600" cy="2051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What are: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Stop warfarin 5 days prior to surgery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Start 1mg/kg enoxaparin BID 3 days prior to surgery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Do not give enoxaparin day of surgery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000" b="1" noProof="1">
                <a:solidFill>
                  <a:srgbClr val="F2DC95"/>
                </a:solidFill>
                <a:latin typeface="+mn-lt"/>
              </a:rPr>
              <a:t>Resume warfarin at last dose within 24 hours of surgery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250F7946-64AC-452C-BEB5-5BAE394039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London Bridges- $500</a:t>
            </a:r>
          </a:p>
        </p:txBody>
      </p:sp>
      <p:sp>
        <p:nvSpPr>
          <p:cNvPr id="17203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6BF86D2-BC0E-4FCC-81B2-9719BE1F5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2037" name="Rectangle 5">
            <a:extLst>
              <a:ext uri="{FF2B5EF4-FFF2-40B4-BE49-F238E27FC236}">
                <a16:creationId xmlns:a16="http://schemas.microsoft.com/office/drawing/2014/main" id="{5412B086-1261-4FDA-A523-167EC1BCA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2038" name="Rectangle 6">
            <a:extLst>
              <a:ext uri="{FF2B5EF4-FFF2-40B4-BE49-F238E27FC236}">
                <a16:creationId xmlns:a16="http://schemas.microsoft.com/office/drawing/2014/main" id="{FB05E83D-253F-4547-9688-EBBF57F47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3528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US" altLang="en-US" sz="2400" b="1" noProof="1">
                <a:solidFill>
                  <a:srgbClr val="FCFCFB"/>
                </a:solidFill>
                <a:latin typeface="+mn-lt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491996"/>
            <a:ext cx="8229600" cy="2051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Certain patients with mechanical heart valves and atrial fibrillation treated with warfarin require perioperative bridging. The other population are patients with VTE and any of these 4 risk enhancing factors.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863340"/>
            <a:ext cx="8229600" cy="2051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Arial"/>
              </a:rPr>
              <a:t>What are: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Arial"/>
              </a:rPr>
              <a:t>VTE in last 3 months</a:t>
            </a:r>
            <a:endParaRPr lang="en-US" sz="24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Arial"/>
              </a:rPr>
              <a:t>Antiphospholipid antibodies</a:t>
            </a:r>
            <a:endParaRPr lang="en-US" sz="24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Arial"/>
              </a:rPr>
              <a:t>Severe Thrombophilia</a:t>
            </a:r>
            <a:endParaRPr lang="en-US" sz="24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Arial"/>
              </a:rPr>
              <a:t>Certain Active Cancers*</a:t>
            </a:r>
            <a:endParaRPr lang="en-US" sz="2400" b="1" noProof="1">
              <a:solidFill>
                <a:srgbClr val="F2DC95"/>
              </a:solidFill>
              <a:latin typeface="+mn-lt"/>
              <a:ea typeface="Tahoma"/>
              <a:cs typeface="Arial"/>
            </a:endParaRPr>
          </a:p>
          <a:p>
            <a:pPr algn="ctr"/>
            <a:r>
              <a:rPr lang="en-US" sz="1600" b="1" noProof="1">
                <a:solidFill>
                  <a:srgbClr val="F2DC95"/>
                </a:solidFill>
                <a:latin typeface="+mn-lt"/>
                <a:ea typeface="Tahoma"/>
                <a:cs typeface="Arial"/>
              </a:rPr>
              <a:t>*pancreatic, esophageal, gastric, 1* brain, and myeloproliferative disorders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204F8511-86E3-44BA-BB4B-2565E4CE1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Fragrant Twigs- $100</a:t>
            </a:r>
          </a:p>
        </p:txBody>
      </p:sp>
      <p:sp>
        <p:nvSpPr>
          <p:cNvPr id="17306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1B1FF4C-8A9E-47A1-9EF0-6BCA5E4EE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3061" name="Rectangle 5">
            <a:extLst>
              <a:ext uri="{FF2B5EF4-FFF2-40B4-BE49-F238E27FC236}">
                <a16:creationId xmlns:a16="http://schemas.microsoft.com/office/drawing/2014/main" id="{E1724E5F-0E0E-417A-A471-F3EBC33CB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54352"/>
            <a:ext cx="8229600" cy="205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This is the first thing you order for a patient who presents with dyspnea and a high pre-test probability for PE by Well’s criteria who is hemodynamically stable.</a:t>
            </a:r>
            <a:br>
              <a:rPr lang="en-US" sz="2400" b="1" noProof="1">
                <a:solidFill>
                  <a:srgbClr val="FCFCFB"/>
                </a:solidFill>
                <a:latin typeface="+mn-lt" charset="0"/>
              </a:rPr>
            </a:b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3062" name="Rectangle 6">
            <a:extLst>
              <a:ext uri="{FF2B5EF4-FFF2-40B4-BE49-F238E27FC236}">
                <a16:creationId xmlns:a16="http://schemas.microsoft.com/office/drawing/2014/main" id="{B7730EBA-69CD-4889-8E4A-02BC88368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4425696"/>
            <a:ext cx="8229600" cy="908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an order for therapeutic anticoagulation?</a:t>
            </a: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8580070E-119E-433E-9767-E755004E8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Fragrant Twigs- $200</a:t>
            </a:r>
          </a:p>
        </p:txBody>
      </p:sp>
      <p:sp>
        <p:nvSpPr>
          <p:cNvPr id="17408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260E472-D02B-4EE0-A314-A91ED352C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4085" name="Rectangle 5">
            <a:extLst>
              <a:ext uri="{FF2B5EF4-FFF2-40B4-BE49-F238E27FC236}">
                <a16:creationId xmlns:a16="http://schemas.microsoft.com/office/drawing/2014/main" id="{411CCACF-0F21-4AF9-B557-283D0B76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70038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5788950-50CE-4580-9483-EF63B8880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9667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4F98D2D-B6B6-47F2-AAA1-170E527C2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70867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143000"/>
            <a:ext cx="8229600" cy="29789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</a:rPr>
              <a:t>A patient with a provoked VTE should </a:t>
            </a:r>
            <a:r>
              <a:rPr lang="en-US" sz="2400" b="1" i="1" noProof="1">
                <a:solidFill>
                  <a:srgbClr val="FCFCFB"/>
                </a:solidFill>
                <a:latin typeface="+mn-lt"/>
              </a:rPr>
              <a:t>not</a:t>
            </a:r>
            <a:r>
              <a:rPr lang="en-US" sz="2400" b="1" noProof="1">
                <a:solidFill>
                  <a:srgbClr val="FCFCFB"/>
                </a:solidFill>
                <a:latin typeface="+mn-lt"/>
              </a:rPr>
              <a:t> undergo a hypercoagulable workup. </a:t>
            </a:r>
          </a:p>
          <a:p>
            <a:pPr algn="ctr"/>
            <a:endParaRPr lang="en-US" sz="2400" b="1" noProof="1">
              <a:solidFill>
                <a:srgbClr val="FCFCFB"/>
              </a:solidFill>
              <a:latin typeface="+mn-lt"/>
            </a:endParaRPr>
          </a:p>
          <a:p>
            <a:pPr algn="ctr"/>
            <a:r>
              <a:rPr lang="en-US" sz="2400" b="1" noProof="1">
                <a:solidFill>
                  <a:srgbClr val="FCFCFB"/>
                </a:solidFill>
                <a:latin typeface="+mn-lt"/>
              </a:rPr>
              <a:t>For cases of UNPROVOKED VTE, a patient should be worked up for a hypercoagulable state if they are &lt; 50 years of age and have </a:t>
            </a:r>
            <a:r>
              <a:rPr lang="en-US" sz="2400" b="1" i="1" noProof="1">
                <a:solidFill>
                  <a:srgbClr val="FCFCFB"/>
                </a:solidFill>
                <a:latin typeface="+mn-lt"/>
              </a:rPr>
              <a:t>one of the following</a:t>
            </a:r>
            <a:r>
              <a:rPr lang="en-US" sz="2400" b="1" noProof="1">
                <a:solidFill>
                  <a:srgbClr val="FCFCFB"/>
                </a:solidFill>
                <a:latin typeface="+mn-lt"/>
              </a:rPr>
              <a:t> of these</a:t>
            </a:r>
            <a:r>
              <a:rPr lang="en-US" sz="2400" b="1" i="1" noProof="1">
                <a:solidFill>
                  <a:srgbClr val="FCFCFB"/>
                </a:solidFill>
                <a:latin typeface="+mn-lt"/>
              </a:rPr>
              <a:t> </a:t>
            </a:r>
            <a:r>
              <a:rPr lang="en-US" sz="2400" b="1" noProof="1">
                <a:solidFill>
                  <a:srgbClr val="FCFCFB"/>
                </a:solidFill>
                <a:latin typeface="+mn-lt"/>
              </a:rPr>
              <a:t>FOUR risk factors: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350599"/>
            <a:ext cx="8229600" cy="191304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What is one of the following: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Positive family history (first degree relative)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 Unusual vascular bed (splanchnic, cerebral)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On oral contraception/pregnancy, 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Warfarin skin necrosis?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C31EE544-0CE7-42FD-9044-70670F8B3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Fragrant Twigs- $300</a:t>
            </a:r>
          </a:p>
        </p:txBody>
      </p:sp>
      <p:sp>
        <p:nvSpPr>
          <p:cNvPr id="17510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8CE4289-15A6-41A2-AC1E-AC10C8F06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5109" name="Rectangle 5">
            <a:extLst>
              <a:ext uri="{FF2B5EF4-FFF2-40B4-BE49-F238E27FC236}">
                <a16:creationId xmlns:a16="http://schemas.microsoft.com/office/drawing/2014/main" id="{CD58505E-175F-4D8C-A253-26E58D64E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3352"/>
            <a:ext cx="8229600" cy="167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>
                <a:latin typeface="+mn-lt" charset="0"/>
              </a:rPr>
              <a:t>Use of a heparin drip on a patient who chronically takes apixaban requires monitoring of this lab value to make decisions on titration adjustments. </a:t>
            </a:r>
            <a:endParaRPr lang="en-US" altLang="en-US">
              <a:latin typeface="+mn-lt" charset="0"/>
            </a:endParaRPr>
          </a:p>
          <a:p>
            <a:pPr marL="0" indent="0" algn="ctr">
              <a:buNone/>
            </a:pPr>
            <a:endParaRPr lang="en-US">
              <a:latin typeface="+mn-lt" charset="0"/>
            </a:endParaRPr>
          </a:p>
          <a:p>
            <a:pPr marL="0" indent="0" algn="ctr">
              <a:buNone/>
            </a:pPr>
            <a:r>
              <a:rPr lang="en-US">
                <a:latin typeface="+mn-lt" charset="0"/>
              </a:rPr>
              <a:t>Bonus $100 if can recall name of this order set.</a:t>
            </a:r>
            <a:br>
              <a:rPr lang="en-US" sz="2400" b="1" noProof="1">
                <a:latin typeface="+mn-lt"/>
                <a:cs typeface="+mn-cs"/>
              </a:rPr>
            </a:br>
            <a:endParaRPr lang="en-US" altLang="en-US" sz="2400" b="1" noProof="1">
              <a:solidFill>
                <a:srgbClr val="FCFCFB"/>
              </a:solidFill>
              <a:latin typeface="+mn-lt"/>
              <a:ea typeface="Tahoma"/>
            </a:endParaRPr>
          </a:p>
        </p:txBody>
      </p:sp>
      <p:sp>
        <p:nvSpPr>
          <p:cNvPr id="175110" name="Rectangle 6">
            <a:extLst>
              <a:ext uri="{FF2B5EF4-FFF2-40B4-BE49-F238E27FC236}">
                <a16:creationId xmlns:a16="http://schemas.microsoft.com/office/drawing/2014/main" id="{47E10A2B-95C7-42CD-93F3-E3A50525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79B989-3A13-5720-034D-599C770ED3B8}"/>
              </a:ext>
            </a:extLst>
          </p:cNvPr>
          <p:cNvSpPr txBox="1"/>
          <p:nvPr/>
        </p:nvSpPr>
        <p:spPr>
          <a:xfrm>
            <a:off x="457200" y="4235196"/>
            <a:ext cx="8229600" cy="1289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 charset="0"/>
                <a:cs typeface="Arial"/>
              </a:rPr>
              <a:t> </a:t>
            </a:r>
            <a:r>
              <a:rPr lang="en-US" sz="2400" b="1" noProof="1">
                <a:solidFill>
                  <a:srgbClr val="F2DC95"/>
                </a:solidFill>
                <a:latin typeface="+mn-lt"/>
                <a:cs typeface="Arial"/>
              </a:rPr>
              <a:t>What is an aPTT?</a:t>
            </a:r>
            <a:endParaRPr lang="en-US">
              <a:cs typeface="Arial"/>
            </a:endParaRP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  <a:ea typeface="Tahoma"/>
            </a:endParaRPr>
          </a:p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  <a:ea typeface="Tahoma"/>
                <a:cs typeface="Arial"/>
              </a:rPr>
              <a:t>Order set is "Rx Hep Conversion"</a:t>
            </a:r>
            <a:endParaRPr lang="en-US" sz="2400" b="1" noProof="1">
              <a:solidFill>
                <a:srgbClr val="F2DC95"/>
              </a:solidFill>
              <a:latin typeface="+mn-lt"/>
              <a:ea typeface="Tahoma"/>
            </a:endParaRP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  <a:ea typeface="Tahoma"/>
            </a:endParaRP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  <a:ea typeface="Tahom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062D8-5B97-8A4D-8004-212274E8C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5153815"/>
            <a:ext cx="2362200" cy="742950"/>
          </a:xfrm>
          <a:prstGeom prst="rect">
            <a:avLst/>
          </a:prstGeom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8A94AF6A-98E2-43F2-8055-ACA7BA11D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Fragrant Twigs- $400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63852"/>
            <a:ext cx="8229600" cy="2051304"/>
          </a:xfrm>
        </p:spPr>
        <p:txBody>
          <a:bodyPr wrap="square" anchor="ctr">
            <a:noAutofit/>
          </a:bodyPr>
          <a:lstStyle/>
          <a:p>
            <a:pPr marL="0" indent="0" algn="ctr">
              <a:buNone/>
            </a:pPr>
            <a:r>
              <a:rPr lang="en-US" sz="2400" b="1" noProof="1">
                <a:solidFill>
                  <a:srgbClr val="FCFCFB"/>
                </a:solidFill>
                <a:latin typeface="+mn-lt" charset="0"/>
              </a:rPr>
              <a:t>A patient who develops sudden onset of hypertension, tachycardia, and fever within 30 minutes of an IV heparin bolus should have this laboratory value checked stat.</a:t>
            </a:r>
            <a:br>
              <a:rPr lang="en-US" sz="2400" b="1" noProof="1">
                <a:solidFill>
                  <a:srgbClr val="FCFCFB"/>
                </a:solidFill>
                <a:latin typeface="+mn-lt" charset="0"/>
              </a:rPr>
            </a:br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613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B129175-14EF-4B81-AFF2-8CA6687B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E68DB72D-A443-40F9-BE3D-D27143D3D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6134" name="Rectangle 6">
            <a:extLst>
              <a:ext uri="{FF2B5EF4-FFF2-40B4-BE49-F238E27FC236}">
                <a16:creationId xmlns:a16="http://schemas.microsoft.com/office/drawing/2014/main" id="{0CEB8EE9-D79C-4A3F-A44C-330780BEB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45" y="1436111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4235196"/>
            <a:ext cx="8229600" cy="128930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 charset="0"/>
              </a:rPr>
              <a:t>   </a:t>
            </a:r>
            <a:r>
              <a:rPr lang="en-US" sz="2400" b="1" noProof="1">
                <a:solidFill>
                  <a:srgbClr val="F2DC95"/>
                </a:solidFill>
                <a:latin typeface="+mn-lt"/>
              </a:rPr>
              <a:t>What is a platelet level? </a:t>
            </a:r>
          </a:p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</a:rPr>
              <a:t>  (Diagnosis: Acute HITT)</a:t>
            </a: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0E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C9EB85D9-104D-4A2E-AAB3-E9C80DEA58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6032"/>
            <a:ext cx="8229600" cy="868680"/>
          </a:xfrm>
        </p:spPr>
        <p:txBody>
          <a:bodyPr wrap="square" anchor="ctr">
            <a:noAutofit/>
          </a:bodyPr>
          <a:lstStyle/>
          <a:p>
            <a:pPr algn="ctr"/>
            <a:r>
              <a:rPr lang="en-US" altLang="en-US" sz="2400" b="1" noProof="1">
                <a:solidFill>
                  <a:srgbClr val="F2DC9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Fragrant Twigs- $500</a:t>
            </a:r>
          </a:p>
        </p:txBody>
      </p:sp>
      <p:sp>
        <p:nvSpPr>
          <p:cNvPr id="17715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4654B1A-7FCE-4C05-B8C8-85A2C6832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endParaRPr 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177157" name="Rectangle 5">
            <a:extLst>
              <a:ext uri="{FF2B5EF4-FFF2-40B4-BE49-F238E27FC236}">
                <a16:creationId xmlns:a16="http://schemas.microsoft.com/office/drawing/2014/main" id="{38EB6310-35C0-4FF3-A794-C92AFD227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63852"/>
            <a:ext cx="8229600" cy="128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>
                <a:latin typeface="+mn-lt" charset="0"/>
                <a:cs typeface="Tahoma"/>
              </a:rPr>
              <a:t>A person </a:t>
            </a:r>
            <a:r>
              <a:rPr lang="en-US" sz="2400" b="1" noProof="1">
                <a:solidFill>
                  <a:srgbClr val="FCFCFB"/>
                </a:solidFill>
                <a:latin typeface="+mn-lt" charset="0"/>
                <a:cs typeface="Tahoma"/>
              </a:rPr>
              <a:t>with </a:t>
            </a:r>
            <a:r>
              <a:rPr lang="en-US">
                <a:latin typeface="+mn-lt" charset="0"/>
                <a:cs typeface="Tahoma"/>
              </a:rPr>
              <a:t>any one of these three medical issues may be at increased risk </a:t>
            </a:r>
            <a:r>
              <a:rPr lang="en-US" sz="2400" b="1" noProof="1">
                <a:solidFill>
                  <a:srgbClr val="FCFCFB"/>
                </a:solidFill>
                <a:latin typeface="+mn-lt" charset="0"/>
                <a:cs typeface="Tahoma"/>
              </a:rPr>
              <a:t>of </a:t>
            </a:r>
            <a:r>
              <a:rPr lang="en-US">
                <a:latin typeface="+mn-lt" charset="0"/>
                <a:cs typeface="Tahoma"/>
              </a:rPr>
              <a:t>developing anaphylaxis to protamine sulfate therapy</a:t>
            </a:r>
            <a:r>
              <a:rPr lang="en-US" sz="2400" b="1" noProof="1">
                <a:solidFill>
                  <a:srgbClr val="FCFCFB"/>
                </a:solidFill>
                <a:latin typeface="+mn-lt" charset="0"/>
                <a:cs typeface="Tahoma"/>
              </a:rPr>
              <a:t>.</a:t>
            </a:r>
            <a:endParaRPr lang="en-US">
              <a:cs typeface="Tahoma"/>
            </a:endParaRPr>
          </a:p>
        </p:txBody>
      </p:sp>
      <p:sp>
        <p:nvSpPr>
          <p:cNvPr id="177158" name="Rectangle 6">
            <a:extLst>
              <a:ext uri="{FF2B5EF4-FFF2-40B4-BE49-F238E27FC236}">
                <a16:creationId xmlns:a16="http://schemas.microsoft.com/office/drawing/2014/main" id="{07827750-5754-441D-B59B-D8830A70C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lang="en-US" sz="2400" b="1" noProof="1">
                <a:solidFill>
                  <a:srgbClr val="FCFCF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 panose="020B0604030504040204" pitchFamily="34" charset="0"/>
                <a:cs typeface="+mn-cs" panose="020B0604020202020204" pitchFamily="34" charset="0"/>
              </a:defRPr>
            </a:lvl9pPr>
          </a:lstStyle>
          <a:p>
            <a:pPr marL="0" indent="0">
              <a:buNone/>
            </a:pPr>
            <a:endParaRPr lang="en-US" altLang="en-US" sz="2400" b="1" noProof="1">
              <a:solidFill>
                <a:srgbClr val="FCFCFB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473196"/>
            <a:ext cx="8229600" cy="205130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US" sz="2400" b="1" noProof="1">
                <a:solidFill>
                  <a:srgbClr val="F2DC95"/>
                </a:solidFill>
                <a:latin typeface="+mn-lt"/>
                <a:cs typeface="Tahoma"/>
              </a:rPr>
              <a:t>What are:</a:t>
            </a:r>
            <a:endParaRPr lang="en-US" sz="2400" noProof="1">
              <a:solidFill>
                <a:srgbClr val="FFFFFF"/>
              </a:solidFill>
              <a:latin typeface="+mn-lt"/>
              <a:ea typeface="Tahoma"/>
              <a:cs typeface="Tahoma"/>
            </a:endParaRPr>
          </a:p>
          <a:p>
            <a:pPr marL="457200" indent="-457200" algn="ctr"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Tahoma"/>
              </a:rPr>
              <a:t>Diabetes mellitus on NPH </a:t>
            </a:r>
            <a:endParaRPr lang="en-US" sz="2400" noProof="1">
              <a:solidFill>
                <a:srgbClr val="FFFFFF"/>
              </a:solidFill>
              <a:latin typeface="+mn-lt"/>
              <a:cs typeface="Tahoma"/>
            </a:endParaRPr>
          </a:p>
          <a:p>
            <a:pPr marL="457200" indent="-457200" algn="ctr"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Tahoma"/>
              </a:rPr>
              <a:t>An allergy to fish (salmon)</a:t>
            </a:r>
            <a:endParaRPr lang="en-US" sz="2400" noProof="1">
              <a:solidFill>
                <a:srgbClr val="FFFFFF"/>
              </a:solidFill>
              <a:latin typeface="+mn-lt"/>
              <a:ea typeface="Tahoma"/>
              <a:cs typeface="Tahoma"/>
            </a:endParaRPr>
          </a:p>
          <a:p>
            <a:pPr marL="457200" indent="-457200" algn="ctr">
              <a:buAutoNum type="arabicPeriod"/>
            </a:pPr>
            <a:r>
              <a:rPr lang="en-US" sz="2400" b="1" noProof="1">
                <a:solidFill>
                  <a:srgbClr val="F2DC95"/>
                </a:solidFill>
                <a:latin typeface="+mn-lt"/>
                <a:cs typeface="Tahoma"/>
              </a:rPr>
              <a:t>A prior vasectomy?</a:t>
            </a:r>
            <a:endParaRPr lang="en-US" sz="2400" noProof="1">
              <a:solidFill>
                <a:srgbClr val="FFFFFF"/>
              </a:solidFill>
              <a:latin typeface="+mn-lt"/>
              <a:cs typeface="Tahoma"/>
            </a:endParaRPr>
          </a:p>
          <a:p>
            <a:pPr algn="ctr"/>
            <a:endParaRPr lang="en-US" sz="2400" b="1" noProof="1">
              <a:solidFill>
                <a:srgbClr val="F2DC95"/>
              </a:solidFill>
              <a:latin typeface="+mn-lt"/>
              <a:ea typeface="Tahoma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Slit">
  <a:themeElements>
    <a:clrScheme name="Slit 9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66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8A8AE7"/>
      </a:accent6>
      <a:hlink>
        <a:srgbClr val="4C0E0D"/>
      </a:hlink>
      <a:folHlink>
        <a:srgbClr val="4C0E0D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4C0E0D"/>
        </a:hlink>
        <a:folHlink>
          <a:srgbClr val="4C0E0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4C0E0D"/>
        </a:hlink>
        <a:folHlink>
          <a:srgbClr val="4C0E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4C0E0D"/>
        </a:hlink>
        <a:folHlink>
          <a:srgbClr val="4C0E0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4C0E0D"/>
      </a:hlink>
      <a:folHlink>
        <a:srgbClr val="4C0E0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3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4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5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6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7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8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9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0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1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2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3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4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5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6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7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8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9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0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1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2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3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4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5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_x0020_Name xmlns="1e4b8c19-7528-4bc4-a3e1-96b236289242">Conforti</Last_x0020_Name>
    <TaxCatchAll xmlns="ca5fd80e-f574-42aa-bec0-0d146d76a53a" xsi:nil="true"/>
    <MonthNumber xmlns="1e4b8c19-7528-4bc4-a3e1-96b236289242" xsi:nil="true"/>
    <lcf76f155ced4ddcb4097134ff3c332f xmlns="1e4b8c19-7528-4bc4-a3e1-96b236289242">
      <Terms xmlns="http://schemas.microsoft.com/office/infopath/2007/PartnerControls"/>
    </lcf76f155ced4ddcb4097134ff3c332f>
    <First_x0020_Name xmlns="1e4b8c19-7528-4bc4-a3e1-96b236289242">Anthony</First_x0020_Nam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8D4BB0DD32654BB3EAE67DC51DDA01" ma:contentTypeVersion="22" ma:contentTypeDescription="Create a new document." ma:contentTypeScope="" ma:versionID="969a9e3cd84f749d30e522d5816de949">
  <xsd:schema xmlns:xsd="http://www.w3.org/2001/XMLSchema" xmlns:xs="http://www.w3.org/2001/XMLSchema" xmlns:p="http://schemas.microsoft.com/office/2006/metadata/properties" xmlns:ns2="1e4b8c19-7528-4bc4-a3e1-96b236289242" xmlns:ns3="ca5fd80e-f574-42aa-bec0-0d146d76a53a" targetNamespace="http://schemas.microsoft.com/office/2006/metadata/properties" ma:root="true" ma:fieldsID="9bd7f2778f4ef80de202c2b574465e60" ns2:_="" ns3:_="">
    <xsd:import namespace="1e4b8c19-7528-4bc4-a3e1-96b236289242"/>
    <xsd:import namespace="ca5fd80e-f574-42aa-bec0-0d146d76a5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First_x0020_Name"/>
                <xsd:element ref="ns2:Last_x0020_Name"/>
                <xsd:element ref="ns2:Month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b8c19-7528-4bc4-a3e1-96b236289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e3f6945-edb8-4295-8e61-53a2031b2e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First_x0020_Name" ma:index="27" ma:displayName="First Name" ma:internalName="First_x0020_Name">
      <xsd:simpleType>
        <xsd:restriction base="dms:Text">
          <xsd:maxLength value="255"/>
        </xsd:restriction>
      </xsd:simpleType>
    </xsd:element>
    <xsd:element name="Last_x0020_Name" ma:index="28" ma:displayName="Last Name" ma:internalName="Last_x0020_Name">
      <xsd:simpleType>
        <xsd:restriction base="dms:Text">
          <xsd:maxLength value="255"/>
        </xsd:restriction>
      </xsd:simpleType>
    </xsd:element>
    <xsd:element name="MonthNumber" ma:index="29" nillable="true" ma:displayName="Month Number" ma:format="Dropdown" ma:internalName="MonthNumb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fd80e-f574-42aa-bec0-0d146d76a5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a1196bb-9139-48bc-9d2b-e8ddb9462658}" ma:internalName="TaxCatchAll" ma:showField="CatchAllData" ma:web="ca5fd80e-f574-42aa-bec0-0d146d76a5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9E905C-C089-4A89-A125-FD96A8EE1A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717402-B070-447A-AC51-402F989FB199}">
  <ds:schemaRefs>
    <ds:schemaRef ds:uri="1e4b8c19-7528-4bc4-a3e1-96b236289242"/>
    <ds:schemaRef ds:uri="ca5fd80e-f574-42aa-bec0-0d146d76a53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A978753-CAB4-416B-B1B8-137E1D929FFA}">
  <ds:schemaRefs>
    <ds:schemaRef ds:uri="1e4b8c19-7528-4bc4-a3e1-96b236289242"/>
    <ds:schemaRef ds:uri="ca5fd80e-f574-42aa-bec0-0d146d76a53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e77fabd-40e5-4335-9d12-298222ec242f}" enabled="1" method="Standard" siteId="{adeadcd2-3aaf-4835-b273-1ebe8a7726f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Application>Microsoft Office PowerPoint</Application>
  <PresentationFormat>On-screen Show (4:3)</PresentationFormat>
  <Slides>27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Slit</vt:lpstr>
      <vt:lpstr>Log in with Game Code and select your team!</vt:lpstr>
      <vt:lpstr>ANTICOAGULATION JEOPARDY</vt:lpstr>
      <vt:lpstr>PICK YOUR POISON - $100</vt:lpstr>
      <vt:lpstr>PICK YOUR POISON - $200</vt:lpstr>
      <vt:lpstr>PICK YOUR POISON - $300</vt:lpstr>
      <vt:lpstr>PICK YOUR POISON - $400</vt:lpstr>
      <vt:lpstr>PICK YOUR POISON - $500</vt:lpstr>
      <vt:lpstr>Xa MARKS THE SPOT - $100</vt:lpstr>
      <vt:lpstr>Xa MARKS THE SPOT - $200</vt:lpstr>
      <vt:lpstr>Xa MARKS THE SPOT - $300</vt:lpstr>
      <vt:lpstr>Xa MARKS THE SPOT - $400</vt:lpstr>
      <vt:lpstr>Xa MARKS THE SPOT - $500</vt:lpstr>
      <vt:lpstr>CTRL + Z - $100</vt:lpstr>
      <vt:lpstr>CTRL + Z - $200</vt:lpstr>
      <vt:lpstr>CTRL + Z - $300</vt:lpstr>
      <vt:lpstr>CTRL + Z - $400</vt:lpstr>
      <vt:lpstr>CTRL + Z - $500</vt:lpstr>
      <vt:lpstr>London Bridges - $100</vt:lpstr>
      <vt:lpstr>London Bridges - $200</vt:lpstr>
      <vt:lpstr>London Bridges - $300</vt:lpstr>
      <vt:lpstr>London Bridges- $400</vt:lpstr>
      <vt:lpstr>London Bridges- $500</vt:lpstr>
      <vt:lpstr>Fragrant Twigs- $100</vt:lpstr>
      <vt:lpstr>Fragrant Twigs- $200</vt:lpstr>
      <vt:lpstr>Fragrant Twigs- $300</vt:lpstr>
      <vt:lpstr>Fragrant Twigs- $400</vt:lpstr>
      <vt:lpstr>Fragrant Twigs- $500</vt:lpstr>
    </vt:vector>
  </TitlesOfParts>
  <Company>Adams 12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Janet Walter</dc:creator>
  <cp:revision>1</cp:revision>
  <dcterms:created xsi:type="dcterms:W3CDTF">2003-06-20T20:17:15Z</dcterms:created>
  <dcterms:modified xsi:type="dcterms:W3CDTF">2026-09-07T21:18:42Z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0x010100368D4BB0DD32654BB3EAE67DC51DDA01</vt:lpwstr>
  </property>
  <property fmtid="{D5CDD505-2E9C-101B-9397-08002B2CF9AE}" pid="3" name="MediaServiceImageTags">
    <vt:lpwstr/>
  </property>
</Properties>
</file>