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9"/>
  </p:notesMasterIdLst>
  <p:sldIdLst>
    <p:sldId id="256" r:id="rId2"/>
    <p:sldId id="257" r:id="rId3"/>
    <p:sldId id="265" r:id="rId4"/>
    <p:sldId id="258" r:id="rId5"/>
    <p:sldId id="266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1" autoAdjust="0"/>
    <p:restoredTop sz="94719" autoAdjust="0"/>
  </p:normalViewPr>
  <p:slideViewPr>
    <p:cSldViewPr snapToGrid="0" snapToObjects="1" showGuides="1">
      <p:cViewPr varScale="1">
        <p:scale>
          <a:sx n="71" d="100"/>
          <a:sy n="71" d="100"/>
        </p:scale>
        <p:origin x="184" y="696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r>
              <a:rPr lang="en-US" baseline="0" dirty="0" smtClean="0"/>
              <a:t> TO TEACH students THAT ENCEPHALOPATHY IS a more appropriate word for notes </a:t>
            </a:r>
            <a:r>
              <a:rPr lang="mr-IN" baseline="0" dirty="0" smtClean="0"/>
              <a:t>–</a:t>
            </a:r>
            <a:r>
              <a:rPr lang="en-US" baseline="0" dirty="0" smtClean="0"/>
              <a:t> builds good habits :-D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9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Fever//Roth's spots//</a:t>
            </a:r>
            <a:r>
              <a:rPr lang="en-US" baseline="0" dirty="0" smtClean="0"/>
              <a:t> </a:t>
            </a:r>
            <a:r>
              <a:rPr lang="en-US" dirty="0" smtClean="0"/>
              <a:t>Osler's nodes//</a:t>
            </a:r>
            <a:r>
              <a:rPr lang="en-US" baseline="0" dirty="0" smtClean="0"/>
              <a:t> </a:t>
            </a:r>
            <a:r>
              <a:rPr lang="en-US" dirty="0" smtClean="0"/>
              <a:t>Murmur//</a:t>
            </a:r>
            <a:r>
              <a:rPr lang="en-US" dirty="0" err="1" smtClean="0"/>
              <a:t>Janeway</a:t>
            </a:r>
            <a:r>
              <a:rPr lang="en-US" dirty="0" smtClean="0"/>
              <a:t> lesions// Anemia//</a:t>
            </a:r>
            <a:r>
              <a:rPr lang="en-US" baseline="0" dirty="0" smtClean="0"/>
              <a:t> </a:t>
            </a:r>
            <a:r>
              <a:rPr lang="en-US" dirty="0" smtClean="0"/>
              <a:t>Nail hemorrhage (splinter hemorrhages)//</a:t>
            </a:r>
            <a:r>
              <a:rPr lang="en-US" baseline="0" dirty="0" smtClean="0"/>
              <a:t> </a:t>
            </a:r>
            <a:r>
              <a:rPr lang="en-US" dirty="0" smtClean="0"/>
              <a:t>Emboli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ALTERED </a:t>
            </a:r>
            <a:r>
              <a:rPr lang="en-US" b="1" dirty="0" smtClean="0"/>
              <a:t>MENTAL STATUS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67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68" y="-303887"/>
            <a:ext cx="6001806" cy="137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DELIRIUM VS. DEMENTIA </a:t>
            </a:r>
            <a:endParaRPr lang="en-US" sz="6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665560"/>
              </p:ext>
            </p:extLst>
          </p:nvPr>
        </p:nvGraphicFramePr>
        <p:xfrm>
          <a:off x="167726" y="1212858"/>
          <a:ext cx="8398221" cy="532351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99407"/>
                <a:gridCol w="2799407"/>
                <a:gridCol w="2799407"/>
              </a:tblGrid>
              <a:tr h="444641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Delirium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Dementia </a:t>
                      </a:r>
                      <a:endParaRPr lang="en-US" dirty="0"/>
                    </a:p>
                  </a:txBody>
                  <a:tcPr/>
                </a:tc>
              </a:tr>
              <a:tr h="21562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Infections</a:t>
                      </a:r>
                      <a:r>
                        <a:rPr lang="en-US" sz="1600" baseline="0" dirty="0" smtClean="0"/>
                        <a:t> (UTI, sepsis) </a:t>
                      </a:r>
                    </a:p>
                    <a:p>
                      <a:r>
                        <a:rPr lang="en-US" sz="1600" baseline="0" dirty="0" smtClean="0"/>
                        <a:t>Medications (</a:t>
                      </a:r>
                      <a:r>
                        <a:rPr lang="en-US" sz="1600" baseline="0" dirty="0" err="1" smtClean="0"/>
                        <a:t>Benzos</a:t>
                      </a:r>
                      <a:r>
                        <a:rPr lang="en-US" sz="1600" baseline="0" dirty="0" smtClean="0"/>
                        <a:t>, narcotics) </a:t>
                      </a:r>
                    </a:p>
                    <a:p>
                      <a:r>
                        <a:rPr lang="en-US" sz="1600" baseline="0" dirty="0" smtClean="0"/>
                        <a:t>Alcoholism </a:t>
                      </a:r>
                    </a:p>
                    <a:p>
                      <a:r>
                        <a:rPr lang="en-US" sz="1600" baseline="0" dirty="0" smtClean="0"/>
                        <a:t>Electrolytes </a:t>
                      </a:r>
                    </a:p>
                    <a:p>
                      <a:r>
                        <a:rPr lang="en-US" sz="1600" baseline="0" dirty="0" smtClean="0"/>
                        <a:t>Medical conditions (stroke, heart disease, seizure, liver and kidney disease)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Alzheimer’s disease </a:t>
                      </a:r>
                    </a:p>
                    <a:p>
                      <a:r>
                        <a:rPr lang="en-US" sz="1600" dirty="0" smtClean="0"/>
                        <a:t>Multi-infarct dementia </a:t>
                      </a:r>
                    </a:p>
                    <a:p>
                      <a:r>
                        <a:rPr lang="en-US" sz="1600" dirty="0" smtClean="0"/>
                        <a:t>Pick’s disease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 smtClean="0"/>
                    </a:p>
                  </a:txBody>
                  <a:tcPr/>
                </a:tc>
              </a:tr>
              <a:tr h="4446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 of consciousness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Alert,</a:t>
                      </a:r>
                      <a:r>
                        <a:rPr lang="en-US" sz="1600" baseline="0" dirty="0" smtClean="0"/>
                        <a:t> fluctuating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Preserved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4446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Hallucinations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Frequent</a:t>
                      </a:r>
                      <a:r>
                        <a:rPr lang="en-US" sz="1600" baseline="0" dirty="0" smtClean="0"/>
                        <a:t> (visual)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Rare</a:t>
                      </a:r>
                      <a:endParaRPr lang="en-US" sz="1600" dirty="0"/>
                    </a:p>
                  </a:txBody>
                  <a:tcPr/>
                </a:tc>
              </a:tr>
              <a:tr h="6943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Presence of tremor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Present (visual)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Absent</a:t>
                      </a:r>
                      <a:r>
                        <a:rPr lang="en-US" sz="1600" baseline="0" dirty="0" smtClean="0"/>
                        <a:t> unless related to Parkinson’s </a:t>
                      </a:r>
                      <a:endParaRPr lang="en-US" sz="1600" dirty="0"/>
                    </a:p>
                  </a:txBody>
                  <a:tcPr/>
                </a:tc>
              </a:tr>
              <a:tr h="6943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Course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Rapid onset, waxing</a:t>
                      </a:r>
                      <a:r>
                        <a:rPr lang="en-US" sz="1600" baseline="0" dirty="0" smtClean="0"/>
                        <a:t> and waning, </a:t>
                      </a:r>
                      <a:r>
                        <a:rPr lang="en-US" sz="1600" baseline="0" dirty="0" err="1" smtClean="0"/>
                        <a:t>sundowning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Insidious,</a:t>
                      </a:r>
                      <a:r>
                        <a:rPr lang="en-US" sz="1600" baseline="0" dirty="0" smtClean="0"/>
                        <a:t> progressive </a:t>
                      </a:r>
                      <a:endParaRPr lang="en-US" sz="1600" dirty="0" smtClean="0"/>
                    </a:p>
                  </a:txBody>
                  <a:tcPr/>
                </a:tc>
              </a:tr>
              <a:tr h="4446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Reversibility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Reversible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Irreversible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80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CUASES OF ALTERED MENTATION </a:t>
            </a:r>
            <a:r>
              <a:rPr lang="en-US" sz="2400" dirty="0" smtClean="0"/>
              <a:t>AKA ENCEPHALOPATHY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958" y="1574800"/>
            <a:ext cx="3761829" cy="45259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</a:t>
            </a:r>
            <a:r>
              <a:rPr lang="en-US" b="0" dirty="0" smtClean="0"/>
              <a:t>lcohol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</a:t>
            </a:r>
            <a:r>
              <a:rPr lang="en-US" b="0" dirty="0" smtClean="0"/>
              <a:t>ndocrine, electrolytes, encephalopathy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</a:t>
            </a:r>
            <a:r>
              <a:rPr lang="en-US" b="0" dirty="0" smtClean="0"/>
              <a:t>nsulin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</a:t>
            </a:r>
            <a:r>
              <a:rPr lang="en-US" b="0" baseline="-25000" dirty="0" smtClean="0"/>
              <a:t>2, </a:t>
            </a:r>
            <a:r>
              <a:rPr lang="en-US" b="0" dirty="0" smtClean="0"/>
              <a:t>Opiates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</a:t>
            </a:r>
            <a:r>
              <a:rPr lang="en-US" b="0" dirty="0" smtClean="0"/>
              <a:t>remia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T</a:t>
            </a:r>
            <a:r>
              <a:rPr lang="en-US" b="0" dirty="0" smtClean="0"/>
              <a:t>rauma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</a:t>
            </a:r>
            <a:r>
              <a:rPr lang="en-US" b="0" dirty="0" smtClean="0"/>
              <a:t>nfection, intra-crania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</a:t>
            </a:r>
            <a:r>
              <a:rPr lang="en-US" b="0" dirty="0" smtClean="0"/>
              <a:t>oisoning</a:t>
            </a:r>
            <a:r>
              <a:rPr lang="en-U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</a:t>
            </a:r>
            <a:r>
              <a:rPr lang="en-US" b="0" dirty="0" smtClean="0"/>
              <a:t>eizure, stroke, sepsis, shock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7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54"/>
            <a:ext cx="8229600" cy="855503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Diagnosis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55791"/>
            <a:ext cx="8229600" cy="45259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RUN your differential </a:t>
            </a:r>
            <a:r>
              <a:rPr lang="en-US" sz="1800" dirty="0" smtClean="0">
                <a:sym typeface="Wingdings"/>
              </a:rPr>
              <a:t> Thorough history and physical, talk to family/friends  of the patient, medication list  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>
                <a:sym typeface="Wingdings"/>
              </a:rPr>
              <a:t>EKG, CBC, CMP, TSH, Cultures (blood and urine), Imaging (CT head, echo)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>
                <a:sym typeface="Wingdings"/>
              </a:rPr>
              <a:t>Overdose panel </a:t>
            </a:r>
          </a:p>
          <a:p>
            <a:pPr lvl="1" indent="0">
              <a:buNone/>
            </a:pPr>
            <a:r>
              <a:rPr lang="en-US" sz="1800" dirty="0" smtClean="0">
                <a:sym typeface="Wingdings"/>
              </a:rPr>
              <a:t> </a:t>
            </a:r>
            <a:endParaRPr lang="en-US" sz="1800" b="0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30" b="30688"/>
          <a:stretch/>
        </p:blipFill>
        <p:spPr>
          <a:xfrm>
            <a:off x="1546100" y="2592671"/>
            <a:ext cx="5717725" cy="403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9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Ways to prevent delirium: </a:t>
            </a:r>
          </a:p>
          <a:p>
            <a:pPr marL="914400" lvl="1" indent="-457200"/>
            <a:r>
              <a:rPr lang="en-US" dirty="0"/>
              <a:t>Quiet time/Quiet ICU, patient direct music, reinforce sleep-wake cycle, regular orientation, use of hearing aids/glasses. </a:t>
            </a:r>
          </a:p>
          <a:p>
            <a:pPr marL="914400" lvl="1" indent="-457200"/>
            <a:r>
              <a:rPr lang="en-US" dirty="0"/>
              <a:t>Early mobility may also help </a:t>
            </a:r>
            <a:endParaRPr lang="en-US" sz="2800" dirty="0" smtClean="0"/>
          </a:p>
          <a:p>
            <a:pPr marL="914400" lvl="1" indent="-457200"/>
            <a:r>
              <a:rPr lang="en-US" dirty="0" smtClean="0"/>
              <a:t>NO MEDICATIONS are FDA approved for treatment or prevention of delirium </a:t>
            </a:r>
          </a:p>
        </p:txBody>
      </p:sp>
    </p:spTree>
    <p:extLst>
      <p:ext uri="{BB962C8B-B14F-4D97-AF65-F5344CB8AC3E}">
        <p14:creationId xmlns:p14="http://schemas.microsoft.com/office/powerpoint/2010/main" val="276567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4991306" cy="9806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MKSAP High Yield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617"/>
            <a:ext cx="7620000" cy="53204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Treatment for delirium: Identify and treat underlying cause, continue nutrition and hydration, prevent complications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Ways to prevent delirium: </a:t>
            </a:r>
          </a:p>
          <a:p>
            <a:pPr marL="914400" lvl="1" indent="-457200"/>
            <a:r>
              <a:rPr lang="en-US" dirty="0" smtClean="0"/>
              <a:t>Quiet time/Quiet ICU, patient direct music, reinforce sleep-wake cycle, regular orientation, use of hearing aids/glasses. </a:t>
            </a:r>
            <a:endParaRPr lang="en-US" dirty="0"/>
          </a:p>
          <a:p>
            <a:pPr marL="914400" lvl="1" indent="-457200"/>
            <a:r>
              <a:rPr lang="en-US" dirty="0" smtClean="0"/>
              <a:t>Early mobility may also help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pharmacologic therapy to prevent or treat delirium 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19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Value 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NO pharmacologic </a:t>
            </a:r>
            <a:r>
              <a:rPr lang="en-US" dirty="0" smtClean="0"/>
              <a:t>therapy FDA approved </a:t>
            </a:r>
            <a:r>
              <a:rPr lang="en-US" dirty="0"/>
              <a:t>to prevent or treat </a:t>
            </a:r>
            <a:r>
              <a:rPr lang="en-US" dirty="0" smtClean="0"/>
              <a:t>delirium!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Don’t prescribe cholinesterase inhibitors for dementia without periodic assessment for perceived cognitive benefits and adverse gastrointestinal effects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Avoid physical restraints to manage behavioral symptoms of hospitalized older adults with delirium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Don’t prescribe a medication without conducting a drug regimen review.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439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9749</TotalTime>
  <Words>356</Words>
  <Application>Microsoft Macintosh PowerPoint</Application>
  <PresentationFormat>On-screen Show (4:3)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Mangal</vt:lpstr>
      <vt:lpstr>Wingdings</vt:lpstr>
      <vt:lpstr>Arial</vt:lpstr>
      <vt:lpstr>Essential</vt:lpstr>
      <vt:lpstr>ALTERED MENTAL STATUS</vt:lpstr>
      <vt:lpstr>DELIRIUM VS. DEMENTIA </vt:lpstr>
      <vt:lpstr>CUASES OF ALTERED MENTATION AKA ENCEPHALOPATHY </vt:lpstr>
      <vt:lpstr>Diagnosis  </vt:lpstr>
      <vt:lpstr>Treatment</vt:lpstr>
      <vt:lpstr>MKSAP High Yield </vt:lpstr>
      <vt:lpstr>Value 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  </dc:title>
  <dc:creator>Kristen Young</dc:creator>
  <cp:lastModifiedBy>Brittany Muscha</cp:lastModifiedBy>
  <cp:revision>42</cp:revision>
  <dcterms:created xsi:type="dcterms:W3CDTF">2017-05-11T18:07:00Z</dcterms:created>
  <dcterms:modified xsi:type="dcterms:W3CDTF">2018-06-04T17:52:58Z</dcterms:modified>
</cp:coreProperties>
</file>