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256" r:id="rId2"/>
    <p:sldId id="329" r:id="rId3"/>
    <p:sldId id="331" r:id="rId4"/>
    <p:sldId id="259" r:id="rId5"/>
    <p:sldId id="260" r:id="rId6"/>
    <p:sldId id="261" r:id="rId7"/>
    <p:sldId id="267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5" r:id="rId17"/>
    <p:sldId id="273" r:id="rId18"/>
    <p:sldId id="274" r:id="rId19"/>
    <p:sldId id="276" r:id="rId20"/>
    <p:sldId id="277" r:id="rId21"/>
    <p:sldId id="332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310" r:id="rId33"/>
    <p:sldId id="311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33" r:id="rId54"/>
    <p:sldId id="309" r:id="rId55"/>
    <p:sldId id="312" r:id="rId56"/>
    <p:sldId id="315" r:id="rId57"/>
    <p:sldId id="316" r:id="rId58"/>
    <p:sldId id="314" r:id="rId59"/>
    <p:sldId id="313" r:id="rId60"/>
    <p:sldId id="317" r:id="rId61"/>
    <p:sldId id="318" r:id="rId62"/>
    <p:sldId id="319" r:id="rId63"/>
    <p:sldId id="325" r:id="rId64"/>
    <p:sldId id="326" r:id="rId65"/>
    <p:sldId id="334" r:id="rId66"/>
    <p:sldId id="335" r:id="rId67"/>
    <p:sldId id="336" r:id="rId68"/>
    <p:sldId id="337" r:id="rId69"/>
    <p:sldId id="327" r:id="rId70"/>
    <p:sldId id="328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/>
    <p:restoredTop sz="84463"/>
  </p:normalViewPr>
  <p:slideViewPr>
    <p:cSldViewPr snapToGrid="0" snapToObjects="1">
      <p:cViewPr varScale="1">
        <p:scale>
          <a:sx n="130" d="100"/>
          <a:sy n="130" d="100"/>
        </p:scale>
        <p:origin x="1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02:10.870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2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6:07.33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1271 174 16383,'54'0'0,"14"0"0,-4 0 0,32 0 0,-33 0 0,3 0 0,-45 0 0,-7 0 0,-67-3 0,-16 0 0,15 1 0,-3 0 0,-8 1 0,1 0 0,7 2 0,2 0 0,0 0 0,2-1 0,-37 3 0,44-2 0,16 0 0,25 0 0,47 3 0,-2-3 0,50 3 0,-16-4 0,-1 0 0,-6 2 0,-23-2 0,-17 2 0,-19-2 0,-72 0 0,-9 3 0,14-2 0,-2-1 0,-30 3 0,22-3 0,30 0 0,21 0 0,85 0 0,-22 0 0,51-2 0,-60 1 0,-13-1 0,-66-3 0,-27 0 0,-26-4 0,16 3 0,-1 0 0,-11 0 0,58 6 0,16 0 0,110 2 0,-23 2 0,13-3 0,5 1 0,-30 0 0,-3 1 0,4-3 0,-2 0 0,19 3 0,-30-3 0,-33 0 0,-77-2 0,0 1 0,7-1 0,-2 1 0,-21 3 0,28-1 0,26 2 0,26-1 0,49 2 0,-5 0 0,22-2 0,-24 2 0,-19-3 0,-5 0 0,-99 3 0,10 0 0,5-1 0,0 0 0,-7 4 0,34-1 0,32 0 0,97 2 0,8-3 0,-23-2 0,3 0 0,-12 0 0,-1 0 0,-4-3 0,-2 1 0,41 4 0,-12-5 0,-50 2 0,-22-2 0,-92 0 0,27-3 0,-5 0 0,-15 2 0,-2 0 0,2-3 0,6 1 0,-8 3 0,23 0 0,37 0 0,95 3 0,-28-1 0,8-1 0,2 1 0,-3 2 0,-8-4 0,-22 3 0,-37-3 0,-50 0 0,-22 0 0,20 0 0,-2 0 0,-29 0 0,7 0 0,39 1 0,19-1 0,73 6 0,9-2 0,5 0 0,8 0 0,-9-1 0,0 0 0,-3 1 0,-1 0 0,36 3 0,-54-2 0,-23-3 0,-84 0 0,-15 1 0,21 1 0,-2 0 0,10-1 0,4 1 0,-23 5 0,25-4 0,16-1 0,17-2 0,66 5 0,-24-5 0,51 6 0,-52-7 0,-9 1 0,-70 0 0,6 0 0,-45 3 0,28 1 0,16-1 0,9 0 0,24-2 0,112 5 0,-27-2 0,9-1 0,4 0 0,14 1 0,-14-3 0,-26 0 0,-30-2 0,-20 0 0,-49 0 0,9-1 0,-34 0 0,33 0 0,5 0 0,13 1 0,75 4 0,22 1 0,-9-2 0,4 0 0,-18-2 0,-5 0 0,39 1 0,-54-3 0,-22 0 0,-89-2 0,11-2 0,-9 0 0,1-1 0,-6 0 0,1-1 0,4 2 0,1-1 0,0 1 0,-33-3 0,4 2 0,27 3 0,5 1 0,10-1 0,5 1 0,-19 1 0,45-2 0,116 14 0,-15-7 0,-3 3 0,1-1 0,-3-4 0,-25-1 0,-28-2 0,-17 0 0,-79-9 0,0 1 0,20 1 0,0 1 0,-15 0 0,41 4 0,19 2 0,68 0 0,-6 2 0,37-2 0,-33 3 0,-21-3 0,-14 0 0,-108-25 0,42 15 0,-6 0 0,-42-9 0,-3 0 0,25 9 0,6 2 0,10 2 0,6 0 0,-3 2 0,37 1 0,97-1 0,-28 4 0,6 0 0,35-2 0,5 1 0,-19 1 0,-2 0 0,0 2 0,-5-1 0,18 0 0,-25 1 0,-66-2 0,-81-5 0,22 4 0,-32-4 0,76 5 0,10 0 0,52 6 0,6-2 0,4 1 0,4 0 0,-7-3 0,-1-1 0,37 2 0,-28-3 0,-45 0 0,-71-7 0,-43-5 0,20 1 0,-8-1 0,-6 0 0,0 0 0,-6 1 0,-1 0 0,3-1 0,12 2 0,2-2 0,1 2 0,4 1 0,-11 1 0,3 1 0,14 2 0,-20-1 0,37 6 0,64 0 0,49 0 0,0 3 0,7 1 0,12-2 0,2 1 0,-1 2 0,0 0 0,-2-3 0,-2 0 0,-14 1 0,-3 0 0,-4-2 0,-2 1 0,36 5 0,-43-4 0,-24 1 0,-78-10 0,46 4 0,-36-2 0,118 8 0,-20-1 0,32 0 0,-36-3 0,-12 0 0,-3 0 0,-11 0 0,-10 0 0,-100-2 0,18-4 0,-8-1 0,8 1 0,-4 1 0,1-1 0,-24-3 0,4 1 0,19 2 0,9 1 0,6 2 0,43 3 0,68 6 0,37-2 0,-19 1 0,4-1 0,-6-2 0,-2 0 0,-8 1 0,-3-1 0,31-1 0,-54 1 0,-12-2 0,-80-3 0,10-2 0,-8-1 0,-37-4 0,-5 0 0,16 2 0,4 1 0,7-1 0,10 1 0,15 7 0,33 0 0,53 1 0,28 1 0,1 0 0,6 1 0,24 0 0,4 1 0,-4-2 0,-5 1 0,-29-2 0,-7 1 0,23-2 0,-39 0 0,-33-2 0,-66-3 0,21 1 0,-46-1 0,42 1 0,13 3 0,5-2 0,14 3 0,55 5 0,-1-2 0,6 1 0,4-1 0,25-1 0,6 1 0,-9-3 0,-23 4 0,-20-3 0,-113-3 0,18-3 0,-8-2 0,7 3 0,-4 0 0,-1-1 0,-3-1 0,-1-1 0,5 1 0,-14 0 0,7 1 0,17 0 0,8 2 0,6 2 0,126 9 0,-34-5 0,4 1 0,21 1 0,0 0 0,-15-1 0,-7-2 0,10 1 0,-24 0 0,-26-3 0,-105 0 0,10-3 0,8 2 0,0 1 0,-3-3 0,31 3 0,38 0 0,73 2 0,-14 1 0,5-1 0,6 1 0,-7 0 0,-1 0 0,5 0 0,1 0 0,12 0 0,-2 0 0,26 1 0,-21-1 0,-72-3 0,-67-3 0,3-1 0,-9 0 0,-25-3 0,-5 1 0,5 2 0,4-1 0,13 0 0,6 1 0,-16 3 0,55-1 0,25 2 0,103 0 0,-38 1 0,5 1 0,24 0 0,5 0 0,-3 0 0,-3 0 0,-22 1 0,-4-1 0,34-1 0,-55 1 0,-87-4 0,-38-3 0,-1 1 0,-10-2 0,24 1 0,-8 0 0,-2-1 0,5 0 0,-6 1 0,3 0 0,3 1 0,8-1 0,3 0 0,8 1 0,-27 1 0,69 5 0,86 5 0,45 1 0,-25-1 0,5-1 0,-4 1 0,7 0 0,-8-2 0,3 0 0,-11-1 0,6-2 0,-47 0 0,-93-5 0,-34-1 0,36 4 0,-1 0 0,-42-4 0,5 0 0,22 4 0,49 0 0,19 0 0,51 8 0,7-3 0,-6 2 0,3 0 0,5-2 0,0-1 0,-4 1 0,-3-1 0,40 3 0,-35-4 0,-57-3 0,-70 0 0,12-4 0,-9 1 0,4 1 0,-6 0 0,2 0 0,-26-3 0,4-1 0,11 4 0,8 0 0,-11-1 0,77 4 0,54 7 0,30 0 0,-23-1 0,4 1 0,9-1 0,6 1 0,-6 0 0,-9 1 0,-6 0 0,30 0 0,-45-2 0,-36-4 0,-90-3 0,15 2 0,15-2 0,3 0 0,4 0 0,40 1 0,93 10 0,-14-5 0,0 1 0,1-1 0,5-3 0,-23 1 0,-35-3 0,-19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1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262 322 16383,'59'-11'0,"-13"1"0,-42 8 0,12-17 0,-101 28 0,43-14 0,-14 13 0,-2 5 0,4 4 0,23-8 0,10 0 0,-3 0 0,88-60 0,-34 27 0,21-13 0,4-5 0,11-9 0,-16 11 0,-4-5 0,-26 25 0,-5-1 0,1 4 0,-64 68 0,27-27 0,-18 18 0,-2 3 0,6-4 0,5-3 0,7 1 0,13-20 0,77-60 0,-32 18 0,15-14 0,2 1 0,-16 15 0,1 6 0,-11 3 0,-6 5 0,-56 55 0,12-22 0,-43 45 0,30-40 0,8-7 0,8-7 0,73-78 0,-30 34 0,16-15 0,-1 1 0,-18 16 0,2 4 0,-7 5 0,-53 74 0,4-16 0,-8 10 0,-5 2 0,10-19 0,0-4 0,-34 21 0,0-7 0,22-19 0,14-8 0,13-8 0,87-66 0,-45 37 0,57-46 0,-68 58 0,-2 1 0,-3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6:07.33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477 11 16383,'-76'-5'0,"16"2"0,22 1 0,23 2 0,77 1 0,12 3 0,-9-3 0,5 0 0,9 2 0,3 1 0,14-2 0,2 0 0,-31 1 0,0 1 0,1 0 0,7-1 0,0 0 0,-5 0 0,3 1 0,-6-1 0,29 1 0,-65-4 0,-129-3 0,43 1 0,-5 0 0,-31-2 0,-2 1 0,22 1 0,4 0 0,11 0 0,5 1 0,-30 1 0,21 0 0,17 0 0,23 0 0,14 0 0,58 5 0,25 2 0,-19-1 0,5 0 0,12-3 0,2 1 0,-7 0 0,-2 0 0,-5-3 0,-4-1 0,24 3 0,-69-3 0,-56-2 0,-49-3 0,-1 0 0,18 0 0,1-1 0,-6 1 0,-1 0 0,-5 1 0,-1-1 0,8 1 0,0-2 0,6 1 0,11 2 0,-18 1 0,37 3 0,52 0 0,29-1 0,17 2 0,3-1 0,-1 1 0,-17 0 0,-11-2 0,-14 2 0,-76-4 0,-15-2 0,19 1 0,-1 0 0,-23 0 0,38 1 0,31 2 0,62 8 0,5-4 0,30 7 0,-12-6 0,-26 1 0,-13-2 0,-27-1 0,-54-3 0,-47 0 0,43 0 0,0 0 0,-4 0 0,5 0 0,-3 2 0,26-2 0,20 2 0,64 0 0,34 2 0,-14 1 0,4 2 0,-8-1 0,-3-1 0,-5 2 0,-7 0 0,4 0 0,-35-4 0,-81-2 0,-32-1 0,29 0 0,-3 0 0,-6 0 0,-8 0 0,7 0 0,-3 0 0,10 0 0,-8 0 0,22 0 0,29 0 0,96 8 0,-42-5 0,15 3 0,-2-2 0,-19-1 0,-12 0 0,-67 7 0,23-4 0,-39 6 0,48-9 0,10 0 0,48 9 0,-4-4 0,36 5 0,-28-8 0,-19-3 0,-25-2 0,-39 0 0,-55 0 0,26 0 0,-1 0 0,0 0 0,1 0 0,6 1 0,6 0 0,4-1 0,29 4 0,107 18 0,-2-9 0,-16 1 0,2 0 0,-18-8 0,-5-2 0,29 3 0,-17-2 0,-17-3 0,-27 0 0,-2 11 0,0-9 0,13 11 0,0-13 0,-4 0 0,-10-2 0,5 3 0,8-3 0,24 5 0,17-4 0,2 3 0,6-3 0,-23 1 0,-14-2 0,-18 0 0,-16-1 0,-45 0 0,-4-3 0,-23 1 0,-4 1 0,-2-2 0,17 1 0,5 1 0,23 2 0,10 0 0,76 8 0,-15-6 0,46 8 0,-36-10 0,-29 2 0,-8-3 0,-19-1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6:07.33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789 204 16383,'75'0'0,"3"0"0,-20 0 0,3 0 0,9 0 0,1 0 0,-1 3 0,9-1 0,-24 3 0,-7-2 0,-21-2 0,-13-1 0,-59-4 0,-18 0 0,0-2 0,-4 0 0,5 3 0,3 2 0,3-3 0,3 1 0,-27 1 0,39 2 0,16-2 0,90 2 0,3 0 0,-3 0 0,3 0 0,-11 0 0,-3 0 0,21 0 0,-18 0 0,-45 0 0,-54-3 0,-30 0 0,15 1 0,-5-1 0,-3 1 0,-7 0 0,3-1 0,-17 0 0,5 0 0,21 3 0,5-1 0,-27-2 0,47 3 0,26 0 0,68-2 0,-20 2 0,50-4 0,-40 1 0,-12-2 0,-1 2 0,-12-2 0,-6 3 0,-88-22 0,5 9 0,-8-3 0,-8 0 0,10 8 0,4 2 0,14-1 0,4 2 0,-37-1 0,72 6 0,93 7 0,-11-1 0,-10-1 0,2 0 0,22 0 0,-31-3 0,-3 0 0,-31 0 0,-9 0 0,-52 0 0,-52-4 0,31 1 0,-7-1 0,-27 0 0,0 0 0,31 0 0,5 1 0,5 0 0,8 2 0,17 2 0,112 9 0,-20-2 0,7-1 0,20 1 0,6 0 0,-22-3 0,2 0 0,-4 0 0,5-1 0,-5-2 0,-6 0 0,-11 0 0,-20 1 0,-95-5 0,23 2 0,-33-2 0,67 3 0,3 2 0,0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6:07.33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16383,'69'3'0,"-11"-1"0,-24-2 0,-9 0 0,-10 0 0,-3 0 0,9-2 0,-9 0 0,-52 2 0,3 4 0,-40 2 0,39-1 0,17 0 0,13-4 0,63 6 0,-11-1 0,6 0 0,1 0 0,14 2 0,-1-1 0,-29-4 0,-19-1 0,-81-7 0,1 4 0,10-2 0,1 0 0,-8 2 0,24-1 0,20 2 0,83-6 0,-18 5 0,4-3 0,1 1 0,-4 3 0,-18 0 0,-17 0 0,-71 0 0,26 0 0,-67 0 0,42 0 0,4 0 0,12 0 0,31 0 0,62 6 0,1-2 0,-4 0 0,2 0 0,21 1 0,1 0 0,-18 0 0,-16-2 0,-21 0 0,-82 1 0,28 0 0,-45 1 0,53-4 0,12-1 0,79 2 0,-22 1 0,16-2 0,4 1 0,14 0 0,-21-2 0,-10 0 0,-31 0 0,-1 0 0,8 1 0,-9-1 0,4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6:07.33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207 51 16383,'89'0'0,"0"0"0,-16 0 0,14 3 0,-17-1 0,-3 1 0,-26 0 0,-20-2 0,-10-1 0,-49-3 0,-25-2 0,-18 0 0,10-1 0,-5 1 0,5 3 0,7 1 0,2 1 0,-28-2 0,65 2 0,8-2 0,74 2 0,-15 0 0,17 0 0,9 0 0,2 3 0,-1-1 0,-7 0 0,0 0 0,6 1 0,-7 0 0,-8 0 0,-46-5 0,-63-4 0,-41-4 0,16 3 0,-2 0 0,16 3 0,2 0 0,-4 0 0,5 1 0,-11 3 0,20 0 0,10-2 0,27 2 0,73 0 0,-7 1 0,6 1 0,1 0 0,3-1 0,-12 1 0,-13-2 0,-24 0 0,-80-2 0,33 1 0,-52-1 0,66 2 0,10 0 0,1 0 0,58 5 0,-14-3 0,59 3 0,-44-5 0,-6 0 0,-24 0 0,-10 0 0,-47 2 0,22-2 0,-34 1 0,26 1 0,11-2 0,-3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6:07.33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113 3 16383,'70'3'0,"7"1"0,-3-1 0,5 2 0,-20-2 0,-14-1 0,-17-2 0,-21 0 0,-58-2 0,-30-4 0,27 4 0,-3 0 0,-2-1 0,3 1 0,-30-1 0,23 3 0,23-3 0,35 5 0,66 2 0,-18 0 0,8-1 0,3 0 0,16 5 0,4-5 0,-10 2 0,-32-5 0,-15 0 0,-82 2 0,14-2 0,-1 1 0,-3-1 0,-17 3 0,16-3 0,14 2 0,25-2 0,70 4 0,-9-3 0,4 2 0,4 1 0,17-1 0,-7-1 0,-14 2 0,-25-3 0,-15 0 0,-48-2 0,-6-2 0,-20-1 0,15 1 0,21 1 0,12 2 0,7 0 0,62 0 0,-21 4 0,40-3 0,-44 3 0,-16-4 0,-50 0 0,4-2 0,-20 1 0,27 0 0,17 2 0,1 0 0,63 3 0,-30-4 0,45 4 0,-50-4 0,-7 0 0,-53-3 0,21 2 0,-33-3 0,39 4 0,17 0 0,34 0 0,-2 2 0,24-1 0,-17 0 0,-8 1 0,-4-2 0,-11 2 0,-78-2 0,27 0 0,-57 0 0,59 0 0,8 0 0,84 5 0,-38-4 0,51 4 0,-67-5 0,-10 0 0,35 0 0,-20 0 0,35 0 0,-31 2 0,-2-2 0,9 3 0,-8-3 0,5 3 0,0-3 0,-10 2 0,-47 1 0,8 0 0,-60 0 0,47-1 0,-5-3 0,19 0 0,14-2 0,66 15 0,-20-8 0,54 11 0,-50-11 0,-7-1 0,-10 0 0,-67-2 0,21-1 0,-43-2 0,44 2 0,7-2 0,6 1 0,57-1 0,-32 0 0,43 1 0,-51 1 0,-3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6:07.34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1 708 16383,'259'0'0,"-36"0"0,-126 0 0,-29 0 0,-11 0 0,17 0 0,-11 0 0,26 0 0,-33 0 0,6 0 0,-237-121 0,116 91 0,-185-188 0,195 194 0,45-73 0,181 97 0,-35 0 0,119 0 0,-120 0 0,-36 0 0,-1-97 0,-45 72 0,19-72 0,-22 97 0,18 0 0,-4 0 0,10 0 0,-16 0 0,3 0 0,-1 0 0,-2 0 0,-228 241 0,4-181 0,-165 182 0,116-242 0,53 124 0,61-93 0,-42 195 0,64-100 0,-20 0 0,45-24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6:07.34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85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86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87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1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477 206 16383,'-53'75'0,"10"-13"0,11-33 0,8-5 0,3-3 0,3-5 0,78-60 0,-6-5 0,-2 5 0,4-2 0,-14 7 0,-2 1 0,31-25 0,-16 17 0,-4 9 0,-24 21 0,-4 5 0,-99 60 0,8-6 0,-9 4 0,-8 4 0,5-3 0,3-3 0,15-9 0,1-2 0,-3 3 0,6-3 0,-1 2 0,27-15 0,14-9 0,80-56 0,-23 17 0,13-9 0,3-1 0,12-6 0,5-1 0,-4 3 0,-15 11 0,-14 10 0,-17 8 0,-66 81 0,12-33 0,-12 13 0,-2-1 0,-3-12 0,-6-7 0,22-11 0,8-9 0,77-58 0,-13 18 0,6-5 0,1 0 0,12-2 0,13-6 0,-20 13 0,8-2 0,-26 15 0,-7 10 0,-6-2 0,-55 30 0,-21 12 0,-13-2 0,10-4 0,-10 5 0,5-5 0,8-5 0,3-4 0,-2 2 0,5-3 0,1 0 0,31-7 0,12-6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88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89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0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1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2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3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4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5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6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7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1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238 464 16383,'60'-46'0,"1"-2"0,-12 12 0,4-6 0,20-13 0,-4 0 0,-6-2 0,-4 8 0,-24 12 0,-10 14 0,-10 7 0,-87 81 0,11-14 0,7-7 0,-11 9 0,5-6 0,5-6 0,0-3 0,-13 8 0,4-6 0,-6-3 0,18-15 0,25-12 0,11-3 0,98-47 0,-23 11 0,9-6 0,7-4 0,-10-1 0,-3 1 0,-16 11 0,-1 1 0,13-11 0,-4 2 0,-2 4 0,-3 4 0,-8 5 0,-12 8 0,-3 2 0,-72 67 0,4-17 0,-10 11 0,-5 0 0,-24 4 0,32-22 0,-1 0 0,-36 22 0,4-8 0,10 1 0,22-19 0,11-4 0,14-9 0,90-75 0,-28 33 0,11-11 0,2-1 0,-2 9 0,-8 6 0,0-4 0,-5 1 0,-9 6 0,-7 4 0,-85 68 0,26-16 0,-18 12 0,-6 3 0,-14 12 0,3-6 0,29-21 0,3-1 0,4 0 0,-6 5 0,36-26 0,3-3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8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299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0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1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2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3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4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5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6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7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1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260 447 16383,'79'-29'0,"5"-9"0,-18 1 0,1-5 0,7-7 0,-11 5 0,1-3 0,-3 1 0,-26 12 0,-3 7 0,-18 9 0,2 4 0,2-7 0,-50 42 0,-19 15 0,-32 12 0,26-10 0,-7 8 0,2-4 0,-4 2 0,1 0 0,10-5 0,-2 2 0,7-3 0,-29 22 0,28-21 0,8-6 0,25-18 0,52-33 0,19-12 0,6 1 0,22-16 0,6-3 0,-32 21 0,-2 2 0,-1-2 0,0 0 0,-4 4 0,-3 2 0,11-3 0,-13 4 0,-16 8 0,-13 7 0,-90 60 0,3-8 0,5 0 0,-9 4 0,-9-2 0,1-4 0,25-11 0,2-2 0,-15 7 0,6-3 0,-5 3 0,34-15 0,12-5 0,64-45 0,23-15 0,11-6 0,-16 10 0,10-6 0,-7 4 0,-6 5 0,-4 4 0,-3 3 0,-3 2 0,11-7 0,-31 19 0,-10 4 0,-75 46 0,3-6 0,2 3 0,-4 2 0,17-9 0,2-1 0,-5 2 0,1 1 0,-24 21 0,11-9 0,25-5 0,22-19 0,5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8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09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10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11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12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13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14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15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16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25:04.317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1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101 511 16383,'58'-27'0,"1"0"0,1 0 0,-5 1 0,13-14 0,13-3 0,-20 1 0,1 1 0,-7-4 0,-8 4 0,-4 3 0,0-1 0,-10 9 0,-7 4 0,-9 8 0,-96 41 0,14 4 0,-5 3 0,-2 3 0,24-8 0,3 1 0,-5 5 0,1 1 0,6-4 0,1 0 0,-35 24 0,11-3 0,20-20 0,10-7 0,10-9 0,49-45 0,20-13 0,13 1 0,-8 4 0,10-7 0,-4 7 0,-5 11 0,-2 5 0,7-3 0,-3 2 0,11-2 0,-19 12 0,-9 4 0,-13 4 0,-100 59 0,26-21 0,-16 13 0,-5 1 0,24-18 0,3-1 0,-36 26 0,3-11 0,29-13 0,14-7 0,3-4 0,12-3 0,4-5 0,89-78 0,-19 25 0,16-10 0,7-2 0,-22 23 0,-3 5 0,32-12 0,-9 5 0,-44 21 0,-1-1 0,-4 2 0,-3 0 0,-2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1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510 529 16383,'-49'43'0,"1"0"0,1-4 0,0-2 0,-34 19 0,5-12 0,17-17 0,10-5 0,15-9 0,15-6 0,38-41 0,18-15 0,17-6 0,-11 11 0,9-7 0,-1 5 0,13-2 0,1 4 0,5-1 0,1-1 0,0-5 0,-3 0 0,-15 10 0,-3 0 0,-5 3 0,-4 0 0,17-26 0,-23 31 0,-12 5 0,-9 16 0,-74 35 0,5 5 0,1-1 0,-5 3 0,-2 2 0,-1 1 0,3 3 0,0 0 0,-6 0 0,2 0 0,13-3 0,5 0 0,-21 17 0,31-12 0,11-9 0,14-9 0,82-28 0,-25-3 0,18-5 0,4-2 0,-20 0 0,-2 1 0,2 0 0,-1 1 0,44-21 0,-20 8 0,-8-1 0,2-1 0,-17 5 0,-11 7 0,-15 7 0,-51 41 0,-19 12 0,-4-4 0,-1 8 0,0-2 0,3-14 0,29-17 0,5-5 0,67-41 0,-27 19 0,41-25 0,-48 31 0,-10 6 0,-3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1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141 186 16383,'-60'42'0,"6"-5"0,40-27 0,1-1 0,65-43 0,-13 7 0,1 0 0,4-2 0,36-26 0,-33 24 0,15-9 0,-36 25 0,-5 5 0,-1-6 0,-79 52 0,20-16 0,-9 8 0,-3 3 0,-12 7 0,11-7 0,7-3 0,9-5 0,15-11 0,56-34 0,18-13 0,-3 2 0,12-8 0,0 2 0,-10 7 0,-23 14 0,-8 5 0,-77 56 0,16-15 0,-3 4 0,-2 2 0,-11 5 0,17-7 0,2-4 0,13-5 0,10-6 0,5-1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22:13:14.719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2A0C8-705B-6A46-BAEC-5EC5D1A8DDA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A0164-E57E-DD4E-BD73-3B875722C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Protein 16 + organic acid 4 + po4/so4 is 2 = 22</a:t>
            </a:r>
          </a:p>
          <a:p>
            <a:r>
              <a:rPr lang="en-US" dirty="0"/>
              <a:t>K5 + Ca 5+ Mg 2 = 12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09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Vd</a:t>
            </a:r>
            <a:r>
              <a:rPr lang="en-US" dirty="0"/>
              <a:t> tells us </a:t>
            </a:r>
            <a:r>
              <a:rPr lang="en-US" b="1" dirty="0"/>
              <a:t>how widely a drug distributes throughout the body</a:t>
            </a:r>
            <a:r>
              <a:rPr lang="en-US" dirty="0"/>
              <a:t>.</a:t>
            </a:r>
          </a:p>
          <a:p>
            <a:r>
              <a:rPr lang="en-US" dirty="0"/>
              <a:t>It's a theoretical volume that reflects </a:t>
            </a:r>
            <a:r>
              <a:rPr lang="en-US" b="1" dirty="0"/>
              <a:t>where the drug goes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Low </a:t>
            </a:r>
            <a:r>
              <a:rPr lang="en-US" b="1" dirty="0" err="1"/>
              <a:t>Vd</a:t>
            </a:r>
            <a:r>
              <a:rPr lang="en-US" dirty="0"/>
              <a:t> → mostly stays in the blood/plasma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High </a:t>
            </a:r>
            <a:r>
              <a:rPr lang="en-US" b="1" dirty="0" err="1"/>
              <a:t>Vd</a:t>
            </a:r>
            <a:r>
              <a:rPr lang="en-US" dirty="0"/>
              <a:t> → spreads out into tissues, fat, or organs</a:t>
            </a:r>
          </a:p>
          <a:p>
            <a:r>
              <a:rPr lang="en-US" b="1" dirty="0" err="1"/>
              <a:t>Vd</a:t>
            </a:r>
            <a:r>
              <a:rPr lang="en-US" b="1" dirty="0"/>
              <a:t>. What it means: Dialysis effectiveness </a:t>
            </a:r>
          </a:p>
          <a:p>
            <a:r>
              <a:rPr lang="en-US" b="1" dirty="0"/>
              <a:t>Low (&lt;1 L/kg) </a:t>
            </a:r>
            <a:r>
              <a:rPr lang="en-US" dirty="0"/>
              <a:t>Drug stays mostly in plasma </a:t>
            </a:r>
            <a:r>
              <a:rPr lang="en-US" b="1" dirty="0"/>
              <a:t>More dialyzable</a:t>
            </a:r>
          </a:p>
          <a:p>
            <a:r>
              <a:rPr lang="en-US" b="1" dirty="0"/>
              <a:t>High (&gt;1 L/kg) </a:t>
            </a:r>
            <a:r>
              <a:rPr lang="en-US" dirty="0"/>
              <a:t>Drug is mostly in tissues </a:t>
            </a:r>
            <a:r>
              <a:rPr lang="en-US" b="1" dirty="0"/>
              <a:t>Poorly dialyzable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48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insulin  &amp; high glucagon generates a ketogenic state in the liver </a:t>
            </a:r>
          </a:p>
          <a:p>
            <a:r>
              <a:rPr lang="en-US" dirty="0"/>
              <a:t>Alcohol withdrawal / starvation / volume depletion &gt; sympathetic nerve activation with low I/ high G &gt; low glycogen stores decrease insulin release by pancreas with decrease gluconeogenesis </a:t>
            </a:r>
          </a:p>
          <a:p>
            <a:r>
              <a:rPr lang="en-US" dirty="0"/>
              <a:t>Goes to lipolysis with production of fatty acids and generation of ketones  </a:t>
            </a:r>
          </a:p>
          <a:p>
            <a:endParaRPr lang="en-US" dirty="0"/>
          </a:p>
          <a:p>
            <a:r>
              <a:rPr lang="en-US" dirty="0"/>
              <a:t>Tx: thiamine , glucose, volume </a:t>
            </a:r>
          </a:p>
          <a:p>
            <a:r>
              <a:rPr lang="en-US" dirty="0"/>
              <a:t>Is rapid reversable with  Initial therapy is 5% dextrose in 0.9% NS , restore ECF and lower sympathetic and provides Cl for correction of metabolic alkaloses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88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</a:rPr>
              <a:t>RTAs</a:t>
            </a:r>
            <a:r>
              <a:rPr lang="en-US" dirty="0"/>
              <a:t> (proximal and distal (hypokalemia), type 4 (hyperkalemia)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Ureteral diversion (ex ileal loop , ureter sigmoidoscopy)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Drugs (CA inhibitors (acetazolamide, topiramate,), amphotericin B , </a:t>
            </a:r>
            <a:r>
              <a:rPr lang="en-US" dirty="0" err="1"/>
              <a:t>CaCxl</a:t>
            </a:r>
            <a:r>
              <a:rPr lang="en-US" dirty="0"/>
              <a:t>, MgSO4, acid loads (NH4CL)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Increased unmeasured cations (Ca, Mg, Li+, IgG paraproteinemia (MM) ≠ IgA)</a:t>
            </a:r>
          </a:p>
          <a:p>
            <a:endParaRPr lang="en-US" dirty="0"/>
          </a:p>
          <a:p>
            <a:pPr algn="l"/>
            <a:r>
              <a:rPr lang="en-US" b="1" i="0" u="none" strike="noStrike" dirty="0" err="1">
                <a:solidFill>
                  <a:srgbClr val="000000"/>
                </a:solidFill>
                <a:effectLst/>
              </a:rPr>
              <a:t>Sulfamylon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 (Mafenide Acetate)?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Class: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Sulfonamide antibiotic (related to sulfa drugs)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Form: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Typically comes as a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5% topical cream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or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solution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Used for: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Prevention and treatment of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bacterial infections in burn wounds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, especially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second- and third-degree burns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Covers: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Both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Gram-positive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and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Gram-negative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bacteria, including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Pseudomonas aeruginosa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87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45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Limitation of UAG is that </a:t>
            </a:r>
            <a:r>
              <a:rPr lang="en-US" dirty="0" err="1"/>
              <a:t>Amonia</a:t>
            </a:r>
            <a:r>
              <a:rPr lang="en-US" dirty="0"/>
              <a:t> can be coupled with other anions than CL  (Ex ketonuria, toluene abuse) is this scenario you have to calculate the UOG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62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T1: </a:t>
            </a:r>
            <a:r>
              <a:rPr lang="en-US" dirty="0" err="1"/>
              <a:t>Fracional</a:t>
            </a:r>
            <a:r>
              <a:rPr lang="en-US" dirty="0"/>
              <a:t> </a:t>
            </a:r>
            <a:r>
              <a:rPr lang="en-US" dirty="0" err="1"/>
              <a:t>excreation</a:t>
            </a:r>
            <a:r>
              <a:rPr lang="en-US" dirty="0"/>
              <a:t> of bicarbonate is high (&gt;15mEq) </a:t>
            </a:r>
          </a:p>
          <a:p>
            <a:r>
              <a:rPr lang="en-US" dirty="0"/>
              <a:t>T2: no Cl </a:t>
            </a:r>
            <a:r>
              <a:rPr lang="en-US" dirty="0" err="1"/>
              <a:t>secreation</a:t>
            </a:r>
            <a:r>
              <a:rPr lang="en-US" dirty="0"/>
              <a:t> (not ammonia) </a:t>
            </a:r>
          </a:p>
          <a:p>
            <a:endParaRPr lang="en-US" dirty="0"/>
          </a:p>
          <a:p>
            <a:r>
              <a:rPr lang="en-US" dirty="0"/>
              <a:t>Proximal RTA (type 2)</a:t>
            </a:r>
          </a:p>
          <a:p>
            <a:r>
              <a:rPr lang="en-US" dirty="0"/>
              <a:t>-Acquired : </a:t>
            </a:r>
            <a:r>
              <a:rPr lang="en-US" dirty="0" err="1"/>
              <a:t>Fancony</a:t>
            </a:r>
            <a:r>
              <a:rPr lang="en-US" dirty="0"/>
              <a:t> (all hypo </a:t>
            </a:r>
            <a:r>
              <a:rPr lang="en-US" dirty="0" err="1"/>
              <a:t>Ca,Mg</a:t>
            </a:r>
            <a:r>
              <a:rPr lang="en-US" dirty="0"/>
              <a:t>, PO4, UA) , MM, heavy metal toxins,. </a:t>
            </a:r>
          </a:p>
          <a:p>
            <a:pPr marL="171450" indent="-171450">
              <a:buFontTx/>
              <a:buChar char="-"/>
            </a:pPr>
            <a:r>
              <a:rPr lang="en-US" dirty="0"/>
              <a:t>Medications : Cai (acetazolamide) </a:t>
            </a:r>
            <a:r>
              <a:rPr lang="en-US" dirty="0" err="1"/>
              <a:t>aminoglucosydes</a:t>
            </a:r>
            <a:r>
              <a:rPr lang="en-US" dirty="0"/>
              <a:t>, cisplatin) Lead,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Distal (type 1) </a:t>
            </a:r>
          </a:p>
          <a:p>
            <a:pPr marL="171450" indent="-171450">
              <a:buFontTx/>
              <a:buChar char="-"/>
            </a:pPr>
            <a:r>
              <a:rPr lang="en-US" dirty="0"/>
              <a:t>Autoimmune (Sjogren, SLE, RA, </a:t>
            </a:r>
            <a:r>
              <a:rPr lang="en-US" dirty="0" err="1"/>
              <a:t>hyperPTH</a:t>
            </a:r>
            <a:r>
              <a:rPr lang="en-US" dirty="0"/>
              <a:t>), cryoglobulin, toluene </a:t>
            </a:r>
          </a:p>
          <a:p>
            <a:r>
              <a:rPr lang="en-US" dirty="0"/>
              <a:t>Na Hco3 650mg Tab (7.6mEq)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1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8 % = 1366 </a:t>
            </a:r>
            <a:r>
              <a:rPr lang="en-US" dirty="0" err="1"/>
              <a:t>mEq</a:t>
            </a:r>
            <a:r>
              <a:rPr lang="en-US" dirty="0"/>
              <a:t>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5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Glycolysis: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One molecule of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glucose (6 carbons)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is broken down into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two molecules of pyruvate &gt;&gt; </a:t>
            </a:r>
            <a:r>
              <a:rPr lang="en-US" b="1" dirty="0"/>
              <a:t>2 Pyruvate</a:t>
            </a:r>
            <a:r>
              <a:rPr lang="en-US" b="0" dirty="0"/>
              <a:t>, </a:t>
            </a:r>
            <a:r>
              <a:rPr lang="en-US" b="1" dirty="0"/>
              <a:t>2 ATP (net) </a:t>
            </a:r>
            <a:r>
              <a:rPr lang="en-US" dirty="0"/>
              <a:t>(4 made – 2 used) </a:t>
            </a:r>
            <a:r>
              <a:rPr lang="en-US" b="1" dirty="0"/>
              <a:t>2 NADH</a:t>
            </a:r>
            <a:endParaRPr lang="en-US" dirty="0"/>
          </a:p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ATP (Adenosine Triphosphate)&gt; 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TP is like a charged battery — when it’s used, it becomes ADP (a drained battery), and then it's recharged in processes like glycolysis, the Krebs cycle, and oxidative phosphorylation.</a:t>
            </a:r>
          </a:p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NADH (Nicotinamide Adenine Dinucleotide – reduced form)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NADH is like a shuttle that carries high-energy electrons to the power plant (electron transport chain) to generate more ATP.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7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enough O2 impaired the ability to synthetize ATP in the </a:t>
            </a:r>
            <a:r>
              <a:rPr lang="en-US" b="1" dirty="0"/>
              <a:t>electron transport system </a:t>
            </a:r>
            <a:r>
              <a:rPr lang="en-US" dirty="0"/>
              <a:t>and impaired NADH utilization and impairs PDH and favors LDH , and reduction of ATP decrease gluconeogenesis </a:t>
            </a:r>
          </a:p>
          <a:p>
            <a:r>
              <a:rPr lang="en-US" dirty="0"/>
              <a:t>NADH stimulates LDH </a:t>
            </a:r>
          </a:p>
          <a:p>
            <a:r>
              <a:rPr lang="en-US" dirty="0"/>
              <a:t>NADH inhibits PDH </a:t>
            </a:r>
          </a:p>
          <a:p>
            <a:r>
              <a:rPr lang="en-US" dirty="0"/>
              <a:t>Low ATP inhibits (PC) pyruvate carboxylase and can lead to </a:t>
            </a:r>
            <a:r>
              <a:rPr lang="en-US" b="1" dirty="0"/>
              <a:t>hypoglycemia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49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Absence of hypoxia like infection due to increase catecholamine disease which in skeletal muscle increase generation of  cAMP </a:t>
            </a:r>
          </a:p>
          <a:p>
            <a:r>
              <a:rPr lang="en-US" dirty="0"/>
              <a:t>	1. supplies glucose for glycolysis </a:t>
            </a:r>
          </a:p>
          <a:p>
            <a:r>
              <a:rPr lang="en-US" dirty="0"/>
              <a:t>	2. activation of N/K ATPase and increase consumption of ATP that favors glycolytic pathway to pyruvate with some going to lactate but as opposed with type some moves to </a:t>
            </a:r>
            <a:r>
              <a:rPr lang="en-US" dirty="0" err="1"/>
              <a:t>ACoA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0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day long there is a massive production of lactate from the skeletal muscle which is taken by the liver and synthetized to glucose </a:t>
            </a:r>
          </a:p>
          <a:p>
            <a:r>
              <a:rPr lang="en-US" dirty="0"/>
              <a:t>- Of course if there is a reason of massive production of lactate (seizures) or decrease metabolism by the liver will have higher level of lactate in our system </a:t>
            </a:r>
          </a:p>
          <a:p>
            <a:endParaRPr lang="en-US" dirty="0"/>
          </a:p>
          <a:p>
            <a:r>
              <a:rPr lang="en-US" dirty="0"/>
              <a:t>Lactate Synthetized to glucose by phosphoenolpyruvate </a:t>
            </a:r>
            <a:r>
              <a:rPr lang="en-US" dirty="0" err="1"/>
              <a:t>carboxykinase</a:t>
            </a:r>
            <a:r>
              <a:rPr lang="en-US" dirty="0"/>
              <a:t> =  cycle know as </a:t>
            </a:r>
            <a:r>
              <a:rPr lang="en-US" dirty="0" err="1"/>
              <a:t>coru</a:t>
            </a:r>
            <a:r>
              <a:rPr lang="en-US" dirty="0"/>
              <a:t> cycle. </a:t>
            </a:r>
          </a:p>
          <a:p>
            <a:r>
              <a:rPr lang="en-US" dirty="0"/>
              <a:t>Can have more even high production (seizures) or decrease synthetize</a:t>
            </a:r>
          </a:p>
          <a:p>
            <a:r>
              <a:rPr lang="en-US" dirty="0"/>
              <a:t> (liver disease) </a:t>
            </a:r>
          </a:p>
          <a:p>
            <a:r>
              <a:rPr lang="en-US" dirty="0"/>
              <a:t>Produced all day long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87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Lactate metabolize and form sodium lactate and on liver can be generated to bicarbonate </a:t>
            </a:r>
          </a:p>
          <a:p>
            <a:r>
              <a:rPr lang="en-US" dirty="0"/>
              <a:t>Also in kidney can be filtered )sodium lactate) and regenerate bicarbonate in distal loop </a:t>
            </a:r>
          </a:p>
          <a:p>
            <a:r>
              <a:rPr lang="en-US" dirty="0"/>
              <a:t>3 mechanism is if sodium lactate can be excreted as ammonia </a:t>
            </a:r>
          </a:p>
          <a:p>
            <a:r>
              <a:rPr lang="en-US" dirty="0"/>
              <a:t>All this keep system close and does not require exogenic administration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3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3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ASA is direct stimulatory of respiratory system in the medulla independent of the aortic and carotid bodies, </a:t>
            </a:r>
            <a:r>
              <a:rPr lang="en-US" dirty="0" err="1"/>
              <a:t>Incrase</a:t>
            </a:r>
            <a:r>
              <a:rPr lang="en-US" dirty="0"/>
              <a:t> </a:t>
            </a:r>
            <a:r>
              <a:rPr lang="en-US" dirty="0" err="1"/>
              <a:t>ph</a:t>
            </a:r>
            <a:r>
              <a:rPr lang="en-US" dirty="0"/>
              <a:t> causes increase PFK (phosphofructokinase – also due to uncoupling of electron transport) which increase metabolism of glucose (that why are hypoglycemic) and increase lactate also increases fatty acid mobilization to ACA and increase ketones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Calibri" panose="020F0502020204030204" pitchFamily="34" charset="0"/>
              </a:rPr>
              <a:t>mostly 2/2 </a:t>
            </a:r>
            <a:r>
              <a:rPr lang="en-US" sz="1200" b="1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keto and endogenous lactic acid</a:t>
            </a:r>
            <a:r>
              <a:rPr lang="en-US" sz="1200" dirty="0">
                <a:effectLst/>
                <a:latin typeface="Calibri" panose="020F0502020204030204" pitchFamily="34" charset="0"/>
              </a:rPr>
              <a:t> (salicylic acid alters phosphorylation in mitochondria &gt; low ATP  ) 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Calibri" panose="020F0502020204030204" pitchFamily="34" charset="0"/>
              </a:rPr>
              <a:t>Inhibitory effect of ASA on oxidative phosphorylation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164-E57E-DD4E-BD73-3B875722C63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8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861B1E77-13BE-7D4A-8730-1445E7507836}"/>
              </a:ext>
            </a:extLst>
          </p:cNvPr>
          <p:cNvSpPr/>
          <p:nvPr/>
        </p:nvSpPr>
        <p:spPr>
          <a:xfrm>
            <a:off x="-2988" y="0"/>
            <a:ext cx="12192000" cy="53663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9ABE26-0F6D-4A49-89F5-5A7D243BD93A}"/>
              </a:ext>
            </a:extLst>
          </p:cNvPr>
          <p:cNvSpPr/>
          <p:nvPr/>
        </p:nvSpPr>
        <p:spPr>
          <a:xfrm>
            <a:off x="-302684" y="6858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AB83CA-72A0-5B43-A0E5-5630BADF85AA}"/>
              </a:ext>
            </a:extLst>
          </p:cNvPr>
          <p:cNvGrpSpPr/>
          <p:nvPr/>
        </p:nvGrpSpPr>
        <p:grpSpPr>
          <a:xfrm rot="10800000">
            <a:off x="582270" y="5882115"/>
            <a:ext cx="2036411" cy="49212"/>
            <a:chOff x="9759603" y="5883440"/>
            <a:chExt cx="3054617" cy="73818"/>
          </a:xfrm>
        </p:grpSpPr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2693B781-C17F-D046-A1CC-47D60FE514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81CF6986-F671-0946-95B5-782E2DE8F3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764B46D8-1F50-A548-968A-E9E3228B30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AB512040-F728-8240-883B-7D508A9A9DD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8A1EE0CB-CF08-824E-A3CD-3B86EB85CB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6159E075-1A87-0A41-B97E-78AD1AC038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FCADBA37-9D17-D84A-8001-2F1DC761A7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D6BA6CE5-2399-D04A-B90E-6CCC2503C3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EDF63CC5-A86E-8B4B-9AD4-452ACFADA1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380CB797-0A37-3F40-96D9-9C22D3E68E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23" name="object 20">
              <a:extLst>
                <a:ext uri="{FF2B5EF4-FFF2-40B4-BE49-F238E27FC236}">
                  <a16:creationId xmlns:a16="http://schemas.microsoft.com/office/drawing/2014/main" id="{0FE0074A-D849-F249-ADFC-511D4F8F99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63E1BAF5-C9EE-BA4F-A0FF-16BF2C2B6B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25" name="object 22">
              <a:extLst>
                <a:ext uri="{FF2B5EF4-FFF2-40B4-BE49-F238E27FC236}">
                  <a16:creationId xmlns:a16="http://schemas.microsoft.com/office/drawing/2014/main" id="{AB527FD0-289F-2246-93D2-FEA036FF7C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B899009B-F7CD-4347-B3C2-3415F002DC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27" name="object 24">
              <a:extLst>
                <a:ext uri="{FF2B5EF4-FFF2-40B4-BE49-F238E27FC236}">
                  <a16:creationId xmlns:a16="http://schemas.microsoft.com/office/drawing/2014/main" id="{EC3E291D-D384-7F48-B65B-5B3C4706107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3447A14C-19D9-0747-809D-72ED87202C8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29" name="object 26">
              <a:extLst>
                <a:ext uri="{FF2B5EF4-FFF2-40B4-BE49-F238E27FC236}">
                  <a16:creationId xmlns:a16="http://schemas.microsoft.com/office/drawing/2014/main" id="{3BB4FAC4-317B-A74F-854F-75B2E7DC0B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4E2F8866-F550-E24A-B04D-C831D8744FF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31" name="object 28">
              <a:extLst>
                <a:ext uri="{FF2B5EF4-FFF2-40B4-BE49-F238E27FC236}">
                  <a16:creationId xmlns:a16="http://schemas.microsoft.com/office/drawing/2014/main" id="{9CE33790-B0C1-754B-A5DD-64927BA6AC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2CC8E4B8-2405-4B4B-910F-8AB08E2BFC5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33" name="object 30">
              <a:extLst>
                <a:ext uri="{FF2B5EF4-FFF2-40B4-BE49-F238E27FC236}">
                  <a16:creationId xmlns:a16="http://schemas.microsoft.com/office/drawing/2014/main" id="{C5D57E79-8A03-CB49-8682-F1FD618AE5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9F4D27E-E76E-0E46-97C4-5AFADEC71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35" name="object 2">
            <a:extLst>
              <a:ext uri="{FF2B5EF4-FFF2-40B4-BE49-F238E27FC236}">
                <a16:creationId xmlns:a16="http://schemas.microsoft.com/office/drawing/2014/main" id="{B7C7D8D2-C446-5A4B-99DC-B14F0DCA96BA}"/>
              </a:ext>
            </a:extLst>
          </p:cNvPr>
          <p:cNvSpPr/>
          <p:nvPr/>
        </p:nvSpPr>
        <p:spPr>
          <a:xfrm>
            <a:off x="-2988" y="0"/>
            <a:ext cx="12192000" cy="53663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DAE03A09-B8F5-B14D-AA68-4D0B3893702D}"/>
              </a:ext>
            </a:extLst>
          </p:cNvPr>
          <p:cNvSpPr/>
          <p:nvPr/>
        </p:nvSpPr>
        <p:spPr>
          <a:xfrm>
            <a:off x="-302684" y="6858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E685FBF-2BCE-B549-BA09-F031EF8ACA99}"/>
              </a:ext>
            </a:extLst>
          </p:cNvPr>
          <p:cNvGrpSpPr/>
          <p:nvPr/>
        </p:nvGrpSpPr>
        <p:grpSpPr>
          <a:xfrm rot="10800000">
            <a:off x="582270" y="5882115"/>
            <a:ext cx="2036411" cy="49212"/>
            <a:chOff x="9759603" y="5883440"/>
            <a:chExt cx="3054617" cy="73818"/>
          </a:xfrm>
        </p:grpSpPr>
        <p:pic>
          <p:nvPicPr>
            <p:cNvPr id="38" name="object 10">
              <a:extLst>
                <a:ext uri="{FF2B5EF4-FFF2-40B4-BE49-F238E27FC236}">
                  <a16:creationId xmlns:a16="http://schemas.microsoft.com/office/drawing/2014/main" id="{77E5EFED-C334-5348-B195-101710A90CE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39" name="object 11">
              <a:extLst>
                <a:ext uri="{FF2B5EF4-FFF2-40B4-BE49-F238E27FC236}">
                  <a16:creationId xmlns:a16="http://schemas.microsoft.com/office/drawing/2014/main" id="{FAB9D9A9-7F38-3B4C-A7E6-008F0C8A345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40" name="object 12">
              <a:extLst>
                <a:ext uri="{FF2B5EF4-FFF2-40B4-BE49-F238E27FC236}">
                  <a16:creationId xmlns:a16="http://schemas.microsoft.com/office/drawing/2014/main" id="{22B42B0D-334F-2F40-B84F-1BD121964A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41" name="object 13">
              <a:extLst>
                <a:ext uri="{FF2B5EF4-FFF2-40B4-BE49-F238E27FC236}">
                  <a16:creationId xmlns:a16="http://schemas.microsoft.com/office/drawing/2014/main" id="{B4A746E3-8FC4-D548-A54A-DECF26A9B56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42" name="object 14">
              <a:extLst>
                <a:ext uri="{FF2B5EF4-FFF2-40B4-BE49-F238E27FC236}">
                  <a16:creationId xmlns:a16="http://schemas.microsoft.com/office/drawing/2014/main" id="{39544134-CBCF-7F49-8BB4-E034D284836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43" name="object 15">
              <a:extLst>
                <a:ext uri="{FF2B5EF4-FFF2-40B4-BE49-F238E27FC236}">
                  <a16:creationId xmlns:a16="http://schemas.microsoft.com/office/drawing/2014/main" id="{77E4E128-5E53-4E45-9186-7F2CB15E9C0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44" name="object 16">
              <a:extLst>
                <a:ext uri="{FF2B5EF4-FFF2-40B4-BE49-F238E27FC236}">
                  <a16:creationId xmlns:a16="http://schemas.microsoft.com/office/drawing/2014/main" id="{EA314DE2-F2A2-9C49-A823-AB44F564CA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45" name="object 17">
              <a:extLst>
                <a:ext uri="{FF2B5EF4-FFF2-40B4-BE49-F238E27FC236}">
                  <a16:creationId xmlns:a16="http://schemas.microsoft.com/office/drawing/2014/main" id="{481C9080-D246-CC4D-AC19-4516830A98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46" name="object 18">
              <a:extLst>
                <a:ext uri="{FF2B5EF4-FFF2-40B4-BE49-F238E27FC236}">
                  <a16:creationId xmlns:a16="http://schemas.microsoft.com/office/drawing/2014/main" id="{B91AF3CB-3006-CF4D-9B35-B8E73724E6A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47" name="object 19">
              <a:extLst>
                <a:ext uri="{FF2B5EF4-FFF2-40B4-BE49-F238E27FC236}">
                  <a16:creationId xmlns:a16="http://schemas.microsoft.com/office/drawing/2014/main" id="{6D9B3E06-0041-3749-8026-5D04ABB27C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48" name="object 20">
              <a:extLst>
                <a:ext uri="{FF2B5EF4-FFF2-40B4-BE49-F238E27FC236}">
                  <a16:creationId xmlns:a16="http://schemas.microsoft.com/office/drawing/2014/main" id="{FBB1329A-4AAA-B24E-A552-4416DD54816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49" name="object 21">
              <a:extLst>
                <a:ext uri="{FF2B5EF4-FFF2-40B4-BE49-F238E27FC236}">
                  <a16:creationId xmlns:a16="http://schemas.microsoft.com/office/drawing/2014/main" id="{03B8B288-0AD1-2946-A4FD-7C97BC89A2D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50" name="object 22">
              <a:extLst>
                <a:ext uri="{FF2B5EF4-FFF2-40B4-BE49-F238E27FC236}">
                  <a16:creationId xmlns:a16="http://schemas.microsoft.com/office/drawing/2014/main" id="{0175A97A-3772-4145-B23A-BB3AB2F4C7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51" name="object 23">
              <a:extLst>
                <a:ext uri="{FF2B5EF4-FFF2-40B4-BE49-F238E27FC236}">
                  <a16:creationId xmlns:a16="http://schemas.microsoft.com/office/drawing/2014/main" id="{F5D5E73B-4EB9-0F4E-8F34-1560737FF9A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52" name="object 24">
              <a:extLst>
                <a:ext uri="{FF2B5EF4-FFF2-40B4-BE49-F238E27FC236}">
                  <a16:creationId xmlns:a16="http://schemas.microsoft.com/office/drawing/2014/main" id="{2D1C41DC-EECA-8B49-97A6-D829EF25806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53" name="object 25">
              <a:extLst>
                <a:ext uri="{FF2B5EF4-FFF2-40B4-BE49-F238E27FC236}">
                  <a16:creationId xmlns:a16="http://schemas.microsoft.com/office/drawing/2014/main" id="{1F96471A-62BC-8B4F-B45C-5EAAFE29819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54" name="object 26">
              <a:extLst>
                <a:ext uri="{FF2B5EF4-FFF2-40B4-BE49-F238E27FC236}">
                  <a16:creationId xmlns:a16="http://schemas.microsoft.com/office/drawing/2014/main" id="{56B466DF-F1E8-5C4D-BA97-A5515A44E4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55" name="object 27">
              <a:extLst>
                <a:ext uri="{FF2B5EF4-FFF2-40B4-BE49-F238E27FC236}">
                  <a16:creationId xmlns:a16="http://schemas.microsoft.com/office/drawing/2014/main" id="{633A8674-34DA-1749-A604-A3B2A352581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56" name="object 28">
              <a:extLst>
                <a:ext uri="{FF2B5EF4-FFF2-40B4-BE49-F238E27FC236}">
                  <a16:creationId xmlns:a16="http://schemas.microsoft.com/office/drawing/2014/main" id="{32A8830D-76A4-C447-B83F-496D1A6BF33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57" name="object 29">
              <a:extLst>
                <a:ext uri="{FF2B5EF4-FFF2-40B4-BE49-F238E27FC236}">
                  <a16:creationId xmlns:a16="http://schemas.microsoft.com/office/drawing/2014/main" id="{C469B417-342D-9348-AED3-498632843AD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58" name="object 30">
              <a:extLst>
                <a:ext uri="{FF2B5EF4-FFF2-40B4-BE49-F238E27FC236}">
                  <a16:creationId xmlns:a16="http://schemas.microsoft.com/office/drawing/2014/main" id="{EA6C1853-D361-874D-AD9F-02AE3A4D2C4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F48AFB5F-D473-9A4E-9EBD-3617A1390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69987-766C-AE4B-87F0-D07CCA454BF2}"/>
              </a:ext>
            </a:extLst>
          </p:cNvPr>
          <p:cNvSpPr/>
          <p:nvPr/>
        </p:nvSpPr>
        <p:spPr>
          <a:xfrm>
            <a:off x="5894716" y="4078856"/>
            <a:ext cx="4108449" cy="22426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/>
        </p:nvSpPr>
        <p:spPr>
          <a:xfrm>
            <a:off x="5894716" y="840628"/>
            <a:ext cx="4108449" cy="2741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6C14-4A8C-E641-AC92-50F514730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22" name="object 9">
            <a:extLst>
              <a:ext uri="{FF2B5EF4-FFF2-40B4-BE49-F238E27FC236}">
                <a16:creationId xmlns:a16="http://schemas.microsoft.com/office/drawing/2014/main" id="{52E66EB2-263D-BA4C-964B-DCF423D7C437}"/>
              </a:ext>
            </a:extLst>
          </p:cNvPr>
          <p:cNvSpPr/>
          <p:nvPr/>
        </p:nvSpPr>
        <p:spPr>
          <a:xfrm>
            <a:off x="10346859" y="840627"/>
            <a:ext cx="30479" cy="54864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0" y="0"/>
                </a:moveTo>
                <a:lnTo>
                  <a:pt x="28574" y="0"/>
                </a:lnTo>
                <a:lnTo>
                  <a:pt x="28574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07FBEEA-4BB0-3B4A-B12D-47020D535E72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CC4C5D-0CB8-2F46-B7D9-245DB1DF091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1015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861B1E77-13BE-7D4A-8730-1445E7507836}"/>
              </a:ext>
            </a:extLst>
          </p:cNvPr>
          <p:cNvSpPr/>
          <p:nvPr/>
        </p:nvSpPr>
        <p:spPr>
          <a:xfrm>
            <a:off x="-2988" y="0"/>
            <a:ext cx="12192000" cy="53663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9ABE26-0F6D-4A49-89F5-5A7D243BD93A}"/>
              </a:ext>
            </a:extLst>
          </p:cNvPr>
          <p:cNvSpPr/>
          <p:nvPr/>
        </p:nvSpPr>
        <p:spPr>
          <a:xfrm>
            <a:off x="-302684" y="6858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AB83CA-72A0-5B43-A0E5-5630BADF85AA}"/>
              </a:ext>
            </a:extLst>
          </p:cNvPr>
          <p:cNvGrpSpPr/>
          <p:nvPr/>
        </p:nvGrpSpPr>
        <p:grpSpPr>
          <a:xfrm rot="10800000">
            <a:off x="582270" y="5882115"/>
            <a:ext cx="2036411" cy="49212"/>
            <a:chOff x="9759603" y="5883440"/>
            <a:chExt cx="3054617" cy="73818"/>
          </a:xfrm>
        </p:grpSpPr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2693B781-C17F-D046-A1CC-47D60FE514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81CF6986-F671-0946-95B5-782E2DE8F3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764B46D8-1F50-A548-968A-E9E3228B30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AB512040-F728-8240-883B-7D508A9A9DD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8A1EE0CB-CF08-824E-A3CD-3B86EB85CB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6159E075-1A87-0A41-B97E-78AD1AC038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FCADBA37-9D17-D84A-8001-2F1DC761A7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D6BA6CE5-2399-D04A-B90E-6CCC2503C3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EDF63CC5-A86E-8B4B-9AD4-452ACFADA1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380CB797-0A37-3F40-96D9-9C22D3E68E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23" name="object 20">
              <a:extLst>
                <a:ext uri="{FF2B5EF4-FFF2-40B4-BE49-F238E27FC236}">
                  <a16:creationId xmlns:a16="http://schemas.microsoft.com/office/drawing/2014/main" id="{0FE0074A-D849-F249-ADFC-511D4F8F99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63E1BAF5-C9EE-BA4F-A0FF-16BF2C2B6B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25" name="object 22">
              <a:extLst>
                <a:ext uri="{FF2B5EF4-FFF2-40B4-BE49-F238E27FC236}">
                  <a16:creationId xmlns:a16="http://schemas.microsoft.com/office/drawing/2014/main" id="{AB527FD0-289F-2246-93D2-FEA036FF7C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B899009B-F7CD-4347-B3C2-3415F002DC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27" name="object 24">
              <a:extLst>
                <a:ext uri="{FF2B5EF4-FFF2-40B4-BE49-F238E27FC236}">
                  <a16:creationId xmlns:a16="http://schemas.microsoft.com/office/drawing/2014/main" id="{EC3E291D-D384-7F48-B65B-5B3C4706107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3447A14C-19D9-0747-809D-72ED87202C8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29" name="object 26">
              <a:extLst>
                <a:ext uri="{FF2B5EF4-FFF2-40B4-BE49-F238E27FC236}">
                  <a16:creationId xmlns:a16="http://schemas.microsoft.com/office/drawing/2014/main" id="{3BB4FAC4-317B-A74F-854F-75B2E7DC0B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4E2F8866-F550-E24A-B04D-C831D8744FF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31" name="object 28">
              <a:extLst>
                <a:ext uri="{FF2B5EF4-FFF2-40B4-BE49-F238E27FC236}">
                  <a16:creationId xmlns:a16="http://schemas.microsoft.com/office/drawing/2014/main" id="{9CE33790-B0C1-754B-A5DD-64927BA6AC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2CC8E4B8-2405-4B4B-910F-8AB08E2BFC5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33" name="object 30">
              <a:extLst>
                <a:ext uri="{FF2B5EF4-FFF2-40B4-BE49-F238E27FC236}">
                  <a16:creationId xmlns:a16="http://schemas.microsoft.com/office/drawing/2014/main" id="{C5D57E79-8A03-CB49-8682-F1FD618AE5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9F4D27E-E76E-0E46-97C4-5AFADEC71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45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105341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6E696BB-D489-4E45-AD3E-2908427C4D7D}"/>
              </a:ext>
            </a:extLst>
          </p:cNvPr>
          <p:cNvSpPr/>
          <p:nvPr/>
        </p:nvSpPr>
        <p:spPr>
          <a:xfrm>
            <a:off x="685800" y="3005352"/>
            <a:ext cx="10820400" cy="19050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66688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5A0CD-16AB-CE49-962D-9F19D1D2CAF5}"/>
              </a:ext>
            </a:extLst>
          </p:cNvPr>
          <p:cNvSpPr/>
          <p:nvPr/>
        </p:nvSpPr>
        <p:spPr>
          <a:xfrm>
            <a:off x="1811919" y="684309"/>
            <a:ext cx="5058054" cy="5464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CAB1345-992F-E545-B04B-5857CD94DC35}"/>
              </a:ext>
            </a:extLst>
          </p:cNvPr>
          <p:cNvSpPr/>
          <p:nvPr/>
        </p:nvSpPr>
        <p:spPr>
          <a:xfrm>
            <a:off x="1430843" y="684309"/>
            <a:ext cx="19050" cy="54864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881803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04F991A6-7FBD-004C-B9D3-09B858053AE4}"/>
              </a:ext>
            </a:extLst>
          </p:cNvPr>
          <p:cNvSpPr/>
          <p:nvPr/>
        </p:nvSpPr>
        <p:spPr>
          <a:xfrm>
            <a:off x="6096001" y="0"/>
            <a:ext cx="6095999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EF7E3-8CE1-A64E-893B-2B52B8EAD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37A84B-8011-F642-9A70-EB69675DA17D}"/>
              </a:ext>
            </a:extLst>
          </p:cNvPr>
          <p:cNvSpPr/>
          <p:nvPr/>
        </p:nvSpPr>
        <p:spPr>
          <a:xfrm rot="5400000">
            <a:off x="4573683" y="3263900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857CD44-1A68-9845-B9B7-5DD89207B779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17186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/>
        </p:nvSpPr>
        <p:spPr>
          <a:xfrm>
            <a:off x="685801" y="685801"/>
            <a:ext cx="3035299" cy="5486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6C14-4A8C-E641-AC92-50F514730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A2514BFE-6C95-B448-B46A-B811D9404797}"/>
              </a:ext>
            </a:extLst>
          </p:cNvPr>
          <p:cNvSpPr/>
          <p:nvPr/>
        </p:nvSpPr>
        <p:spPr>
          <a:xfrm>
            <a:off x="4676870" y="4659634"/>
            <a:ext cx="4800600" cy="19050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0312E-A9C2-C349-99AD-AFCFD9FFF45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62279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C2C94-78FF-1544-8CD8-E125E557A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1B9D3-8074-A044-A72B-6A586933C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25607-6F3D-CA47-972F-A0344C8D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1438-BA65-F540-893D-057B7ADEB6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47273-7216-394B-AB27-44D752EB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9A36-ADBB-EF48-98A3-759B7584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37F6-7A80-4344-B843-F057830BC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4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427AF-FC89-B544-AD6A-8861FD3D0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950B3E-629C-5048-BBA1-C8B1F62EFD0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7A607B4-CBD2-E04D-BDAA-181449BAF92E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87223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6E696BB-D489-4E45-AD3E-2908427C4D7D}"/>
              </a:ext>
            </a:extLst>
          </p:cNvPr>
          <p:cNvSpPr/>
          <p:nvPr/>
        </p:nvSpPr>
        <p:spPr>
          <a:xfrm>
            <a:off x="685800" y="3005352"/>
            <a:ext cx="10820400" cy="19050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6925C-926B-1546-8F79-7CEF2622C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C38A79-1416-6A47-8697-1B397F2D4AAD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25C8968-7A91-BB4A-B0D1-505C60660E18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586ED654-700A-2147-9380-60A6E2C74899}"/>
              </a:ext>
            </a:extLst>
          </p:cNvPr>
          <p:cNvSpPr/>
          <p:nvPr/>
        </p:nvSpPr>
        <p:spPr>
          <a:xfrm>
            <a:off x="685800" y="3005352"/>
            <a:ext cx="10820400" cy="19050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20819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5A0CD-16AB-CE49-962D-9F19D1D2CAF5}"/>
              </a:ext>
            </a:extLst>
          </p:cNvPr>
          <p:cNvSpPr/>
          <p:nvPr/>
        </p:nvSpPr>
        <p:spPr>
          <a:xfrm>
            <a:off x="1811919" y="684309"/>
            <a:ext cx="5058054" cy="5464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CAB1345-992F-E545-B04B-5857CD94DC35}"/>
              </a:ext>
            </a:extLst>
          </p:cNvPr>
          <p:cNvSpPr/>
          <p:nvPr/>
        </p:nvSpPr>
        <p:spPr>
          <a:xfrm>
            <a:off x="1430843" y="684309"/>
            <a:ext cx="19050" cy="54864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127CD-FD8A-A844-98F0-23382BA9FAE9}"/>
              </a:ext>
            </a:extLst>
          </p:cNvPr>
          <p:cNvSpPr/>
          <p:nvPr/>
        </p:nvSpPr>
        <p:spPr>
          <a:xfrm>
            <a:off x="1811919" y="684309"/>
            <a:ext cx="5058054" cy="5464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7B0837-427D-1748-AB83-BA20A3975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633B24-A0CE-BF4A-B6B6-8FF604B3913F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C59CADE6-3B65-9745-88CF-D1F15149CC2E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7A7E4853-92BF-8943-98F7-E8F30CF4C94E}"/>
              </a:ext>
            </a:extLst>
          </p:cNvPr>
          <p:cNvSpPr/>
          <p:nvPr/>
        </p:nvSpPr>
        <p:spPr>
          <a:xfrm>
            <a:off x="1430843" y="684309"/>
            <a:ext cx="19050" cy="54864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67335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04F991A6-7FBD-004C-B9D3-09B858053AE4}"/>
              </a:ext>
            </a:extLst>
          </p:cNvPr>
          <p:cNvSpPr/>
          <p:nvPr/>
        </p:nvSpPr>
        <p:spPr>
          <a:xfrm>
            <a:off x="6096001" y="0"/>
            <a:ext cx="6095999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EF7E3-8CE1-A64E-893B-2B52B8EAD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37A84B-8011-F642-9A70-EB69675DA17D}"/>
              </a:ext>
            </a:extLst>
          </p:cNvPr>
          <p:cNvSpPr/>
          <p:nvPr/>
        </p:nvSpPr>
        <p:spPr>
          <a:xfrm rot="5400000">
            <a:off x="4573683" y="3263900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857CD44-1A68-9845-B9B7-5DD89207B779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E305CF2-3738-8E46-A4CD-EFB5936BA81C}"/>
              </a:ext>
            </a:extLst>
          </p:cNvPr>
          <p:cNvSpPr/>
          <p:nvPr/>
        </p:nvSpPr>
        <p:spPr>
          <a:xfrm>
            <a:off x="6096001" y="0"/>
            <a:ext cx="6095999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E8668-042A-CB4E-978A-59827BEF9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432242-6D23-104C-983C-E3A1DF4292E7}"/>
              </a:ext>
            </a:extLst>
          </p:cNvPr>
          <p:cNvSpPr/>
          <p:nvPr/>
        </p:nvSpPr>
        <p:spPr>
          <a:xfrm rot="5400000">
            <a:off x="4573683" y="3263900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2BD09B77-CEFE-DD43-B003-CC084EC60D65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7634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/>
        </p:nvSpPr>
        <p:spPr>
          <a:xfrm>
            <a:off x="685801" y="685801"/>
            <a:ext cx="3035299" cy="5486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6C14-4A8C-E641-AC92-50F514730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A2514BFE-6C95-B448-B46A-B811D9404797}"/>
              </a:ext>
            </a:extLst>
          </p:cNvPr>
          <p:cNvSpPr/>
          <p:nvPr/>
        </p:nvSpPr>
        <p:spPr>
          <a:xfrm>
            <a:off x="4676870" y="4659634"/>
            <a:ext cx="4800600" cy="19050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0312E-A9C2-C349-99AD-AFCFD9FFF45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7E98F78-1EE8-9C46-B346-E33EA2A7C6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0EF02-BD96-1647-AA41-B9268F4871FD}"/>
              </a:ext>
            </a:extLst>
          </p:cNvPr>
          <p:cNvSpPr/>
          <p:nvPr/>
        </p:nvSpPr>
        <p:spPr>
          <a:xfrm>
            <a:off x="685801" y="685801"/>
            <a:ext cx="3035299" cy="5486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5754AD-6AF6-064F-9D39-34874A483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7F30830-0281-CB4A-8A0B-32C54DACCB37}"/>
              </a:ext>
            </a:extLst>
          </p:cNvPr>
          <p:cNvSpPr/>
          <p:nvPr/>
        </p:nvSpPr>
        <p:spPr>
          <a:xfrm>
            <a:off x="4676870" y="4659634"/>
            <a:ext cx="4800600" cy="19050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62FECF-1BB5-4C42-A89A-BC831EB07689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3993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69987-766C-AE4B-87F0-D07CCA454BF2}"/>
              </a:ext>
            </a:extLst>
          </p:cNvPr>
          <p:cNvSpPr/>
          <p:nvPr/>
        </p:nvSpPr>
        <p:spPr>
          <a:xfrm>
            <a:off x="5894716" y="4078856"/>
            <a:ext cx="4108449" cy="22426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/>
        </p:nvSpPr>
        <p:spPr>
          <a:xfrm>
            <a:off x="5894716" y="840628"/>
            <a:ext cx="4108449" cy="27417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6C14-4A8C-E641-AC92-50F514730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22" name="object 9">
            <a:extLst>
              <a:ext uri="{FF2B5EF4-FFF2-40B4-BE49-F238E27FC236}">
                <a16:creationId xmlns:a16="http://schemas.microsoft.com/office/drawing/2014/main" id="{52E66EB2-263D-BA4C-964B-DCF423D7C437}"/>
              </a:ext>
            </a:extLst>
          </p:cNvPr>
          <p:cNvSpPr/>
          <p:nvPr/>
        </p:nvSpPr>
        <p:spPr>
          <a:xfrm>
            <a:off x="10346859" y="840627"/>
            <a:ext cx="30479" cy="54864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0" y="0"/>
                </a:moveTo>
                <a:lnTo>
                  <a:pt x="28574" y="0"/>
                </a:lnTo>
                <a:lnTo>
                  <a:pt x="28574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07FBEEA-4BB0-3B4A-B12D-47020D535E72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CC4C5D-0CB8-2F46-B7D9-245DB1DF0910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2314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E9B19-FEFE-C943-93B3-FAFAEACFE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58A3138-293C-1C4B-990D-E9B1D05EC067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894B9C6-FFC2-BF49-B139-13399AA9464D}"/>
              </a:ext>
            </a:extLst>
          </p:cNvPr>
          <p:cNvSpPr/>
          <p:nvPr/>
        </p:nvSpPr>
        <p:spPr>
          <a:xfrm>
            <a:off x="1424866" y="685800"/>
            <a:ext cx="19050" cy="54864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28AAAE-5FD4-E749-8114-2DAEC131C6BD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808A2-9735-0046-8139-D23B663F5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D7F3E48-D5A1-D341-B5E7-77158EA2FBED}"/>
              </a:ext>
            </a:extLst>
          </p:cNvPr>
          <p:cNvSpPr/>
          <p:nvPr/>
        </p:nvSpPr>
        <p:spPr>
          <a:xfrm>
            <a:off x="-302684" y="482600"/>
            <a:ext cx="605367" cy="605367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52CB7C8-3BB9-2143-AC2F-773A7C074011}"/>
              </a:ext>
            </a:extLst>
          </p:cNvPr>
          <p:cNvSpPr/>
          <p:nvPr/>
        </p:nvSpPr>
        <p:spPr>
          <a:xfrm>
            <a:off x="1424866" y="685800"/>
            <a:ext cx="19050" cy="54864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4A4F16-1ACC-7B4A-873F-BADAEB93E903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9557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4EC58BEA-C5D0-6E43-A7BE-DF35E27A24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B0471B98-1891-6240-AF37-D317E72481B2}"/>
              </a:ext>
            </a:extLst>
          </p:cNvPr>
          <p:cNvSpPr/>
          <p:nvPr/>
        </p:nvSpPr>
        <p:spPr>
          <a:xfrm rot="5400000" flipH="1">
            <a:off x="6093462" y="-3177941"/>
            <a:ext cx="30479" cy="121920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11F753-0479-734E-8743-658697E11855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E9B19-FEFE-C943-93B3-FAFAEACFE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28AAAE-5FD4-E749-8114-2DAEC131C6BD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39359C6-1A1D-274B-82CF-24CE4CE2C2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C0D586C-0FAA-C74C-ADB8-2C3BC7D4DC81}"/>
              </a:ext>
            </a:extLst>
          </p:cNvPr>
          <p:cNvSpPr/>
          <p:nvPr/>
        </p:nvSpPr>
        <p:spPr>
          <a:xfrm rot="5400000" flipH="1">
            <a:off x="6093462" y="-3177941"/>
            <a:ext cx="30479" cy="121920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7F5BD4-D7E3-1641-BA72-D080427A4F0D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555532-8968-2B43-BC3C-48409B8A0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1032" y="5620978"/>
            <a:ext cx="864793" cy="8110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4771C5-3AE5-724A-AF63-AB97DA82CA36}"/>
              </a:ext>
            </a:extLst>
          </p:cNvPr>
          <p:cNvSpPr/>
          <p:nvPr/>
        </p:nvSpPr>
        <p:spPr>
          <a:xfrm>
            <a:off x="4573683" y="6557065"/>
            <a:ext cx="3076531" cy="3302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0553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27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304815" eaLnBrk="1" hangingPunct="1">
        <a:defRPr>
          <a:latin typeface="+mn-lt"/>
          <a:ea typeface="+mn-ea"/>
          <a:cs typeface="+mn-cs"/>
        </a:defRPr>
      </a:lvl2pPr>
      <a:lvl3pPr marL="609630" eaLnBrk="1" hangingPunct="1">
        <a:defRPr>
          <a:latin typeface="+mn-lt"/>
          <a:ea typeface="+mn-ea"/>
          <a:cs typeface="+mn-cs"/>
        </a:defRPr>
      </a:lvl3pPr>
      <a:lvl4pPr marL="914446" eaLnBrk="1" hangingPunct="1">
        <a:defRPr>
          <a:latin typeface="+mn-lt"/>
          <a:ea typeface="+mn-ea"/>
          <a:cs typeface="+mn-cs"/>
        </a:defRPr>
      </a:lvl4pPr>
      <a:lvl5pPr marL="1219261" eaLnBrk="1" hangingPunct="1">
        <a:defRPr>
          <a:latin typeface="+mn-lt"/>
          <a:ea typeface="+mn-ea"/>
          <a:cs typeface="+mn-cs"/>
        </a:defRPr>
      </a:lvl5pPr>
      <a:lvl6pPr marL="1524076" eaLnBrk="1" hangingPunct="1">
        <a:defRPr>
          <a:latin typeface="+mn-lt"/>
          <a:ea typeface="+mn-ea"/>
          <a:cs typeface="+mn-cs"/>
        </a:defRPr>
      </a:lvl6pPr>
      <a:lvl7pPr marL="1828891" eaLnBrk="1" hangingPunct="1">
        <a:defRPr>
          <a:latin typeface="+mn-lt"/>
          <a:ea typeface="+mn-ea"/>
          <a:cs typeface="+mn-cs"/>
        </a:defRPr>
      </a:lvl7pPr>
      <a:lvl8pPr marL="2133707" eaLnBrk="1" hangingPunct="1">
        <a:defRPr>
          <a:latin typeface="+mn-lt"/>
          <a:ea typeface="+mn-ea"/>
          <a:cs typeface="+mn-cs"/>
        </a:defRPr>
      </a:lvl8pPr>
      <a:lvl9pPr marL="243852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04815" eaLnBrk="1" hangingPunct="1">
        <a:defRPr>
          <a:latin typeface="+mn-lt"/>
          <a:ea typeface="+mn-ea"/>
          <a:cs typeface="+mn-cs"/>
        </a:defRPr>
      </a:lvl2pPr>
      <a:lvl3pPr marL="609630" eaLnBrk="1" hangingPunct="1">
        <a:defRPr>
          <a:latin typeface="+mn-lt"/>
          <a:ea typeface="+mn-ea"/>
          <a:cs typeface="+mn-cs"/>
        </a:defRPr>
      </a:lvl3pPr>
      <a:lvl4pPr marL="914446" eaLnBrk="1" hangingPunct="1">
        <a:defRPr>
          <a:latin typeface="+mn-lt"/>
          <a:ea typeface="+mn-ea"/>
          <a:cs typeface="+mn-cs"/>
        </a:defRPr>
      </a:lvl4pPr>
      <a:lvl5pPr marL="1219261" eaLnBrk="1" hangingPunct="1">
        <a:defRPr>
          <a:latin typeface="+mn-lt"/>
          <a:ea typeface="+mn-ea"/>
          <a:cs typeface="+mn-cs"/>
        </a:defRPr>
      </a:lvl5pPr>
      <a:lvl6pPr marL="1524076" eaLnBrk="1" hangingPunct="1">
        <a:defRPr>
          <a:latin typeface="+mn-lt"/>
          <a:ea typeface="+mn-ea"/>
          <a:cs typeface="+mn-cs"/>
        </a:defRPr>
      </a:lvl6pPr>
      <a:lvl7pPr marL="1828891" eaLnBrk="1" hangingPunct="1">
        <a:defRPr>
          <a:latin typeface="+mn-lt"/>
          <a:ea typeface="+mn-ea"/>
          <a:cs typeface="+mn-cs"/>
        </a:defRPr>
      </a:lvl7pPr>
      <a:lvl8pPr marL="2133707" eaLnBrk="1" hangingPunct="1">
        <a:defRPr>
          <a:latin typeface="+mn-lt"/>
          <a:ea typeface="+mn-ea"/>
          <a:cs typeface="+mn-cs"/>
        </a:defRPr>
      </a:lvl8pPr>
      <a:lvl9pPr marL="243852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7.xml"/><Relationship Id="rId18" Type="http://schemas.openxmlformats.org/officeDocument/2006/relationships/image" Target="../media/image22.png"/><Relationship Id="rId26" Type="http://schemas.openxmlformats.org/officeDocument/2006/relationships/customXml" Target="../ink/ink17.xml"/><Relationship Id="rId3" Type="http://schemas.openxmlformats.org/officeDocument/2006/relationships/customXml" Target="../ink/ink2.xml"/><Relationship Id="rId21" Type="http://schemas.openxmlformats.org/officeDocument/2006/relationships/customXml" Target="../ink/ink12.xml"/><Relationship Id="rId7" Type="http://schemas.openxmlformats.org/officeDocument/2006/relationships/customXml" Target="../ink/ink4.xml"/><Relationship Id="rId12" Type="http://schemas.openxmlformats.org/officeDocument/2006/relationships/image" Target="../media/image19.png"/><Relationship Id="rId17" Type="http://schemas.openxmlformats.org/officeDocument/2006/relationships/customXml" Target="../ink/ink9.xml"/><Relationship Id="rId25" Type="http://schemas.openxmlformats.org/officeDocument/2006/relationships/customXml" Target="../ink/ink16.xml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customXml" Target="../ink/ink6.xml"/><Relationship Id="rId24" Type="http://schemas.openxmlformats.org/officeDocument/2006/relationships/customXml" Target="../ink/ink15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customXml" Target="../ink/ink14.xml"/><Relationship Id="rId10" Type="http://schemas.openxmlformats.org/officeDocument/2006/relationships/image" Target="../media/image18.png"/><Relationship Id="rId19" Type="http://schemas.openxmlformats.org/officeDocument/2006/relationships/customXml" Target="../ink/ink10.xml"/><Relationship Id="rId4" Type="http://schemas.openxmlformats.org/officeDocument/2006/relationships/image" Target="../media/image15.png"/><Relationship Id="rId9" Type="http://schemas.openxmlformats.org/officeDocument/2006/relationships/customXml" Target="../ink/ink5.xml"/><Relationship Id="rId14" Type="http://schemas.openxmlformats.org/officeDocument/2006/relationships/image" Target="../media/image20.png"/><Relationship Id="rId22" Type="http://schemas.openxmlformats.org/officeDocument/2006/relationships/customXml" Target="../ink/ink13.xml"/><Relationship Id="rId27" Type="http://schemas.openxmlformats.org/officeDocument/2006/relationships/customXml" Target="../ink/ink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34.png"/><Relationship Id="rId18" Type="http://schemas.openxmlformats.org/officeDocument/2006/relationships/customXml" Target="../ink/ink26.xml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customXml" Target="../ink/ink23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customXml" Target="../ink/ink22.xml"/><Relationship Id="rId19" Type="http://schemas.openxmlformats.org/officeDocument/2006/relationships/image" Target="../media/image37.png"/><Relationship Id="rId4" Type="http://schemas.openxmlformats.org/officeDocument/2006/relationships/customXml" Target="../ink/ink19.xml"/><Relationship Id="rId9" Type="http://schemas.openxmlformats.org/officeDocument/2006/relationships/image" Target="../media/image32.png"/><Relationship Id="rId14" Type="http://schemas.openxmlformats.org/officeDocument/2006/relationships/customXml" Target="../ink/ink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.xml"/><Relationship Id="rId18" Type="http://schemas.openxmlformats.org/officeDocument/2006/relationships/customXml" Target="../ink/ink40.xml"/><Relationship Id="rId26" Type="http://schemas.openxmlformats.org/officeDocument/2006/relationships/customXml" Target="../ink/ink48.xml"/><Relationship Id="rId21" Type="http://schemas.openxmlformats.org/officeDocument/2006/relationships/customXml" Target="../ink/ink43.xml"/><Relationship Id="rId34" Type="http://schemas.openxmlformats.org/officeDocument/2006/relationships/customXml" Target="../ink/ink56.xml"/><Relationship Id="rId7" Type="http://schemas.openxmlformats.org/officeDocument/2006/relationships/customXml" Target="../ink/ink29.xml"/><Relationship Id="rId12" Type="http://schemas.openxmlformats.org/officeDocument/2006/relationships/customXml" Target="../ink/ink34.xml"/><Relationship Id="rId17" Type="http://schemas.openxmlformats.org/officeDocument/2006/relationships/customXml" Target="../ink/ink39.xml"/><Relationship Id="rId25" Type="http://schemas.openxmlformats.org/officeDocument/2006/relationships/customXml" Target="../ink/ink47.xml"/><Relationship Id="rId33" Type="http://schemas.openxmlformats.org/officeDocument/2006/relationships/customXml" Target="../ink/ink55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38.xml"/><Relationship Id="rId20" Type="http://schemas.openxmlformats.org/officeDocument/2006/relationships/customXml" Target="../ink/ink42.xml"/><Relationship Id="rId29" Type="http://schemas.openxmlformats.org/officeDocument/2006/relationships/customXml" Target="../ink/ink5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11" Type="http://schemas.openxmlformats.org/officeDocument/2006/relationships/customXml" Target="../ink/ink33.xml"/><Relationship Id="rId24" Type="http://schemas.openxmlformats.org/officeDocument/2006/relationships/customXml" Target="../ink/ink46.xml"/><Relationship Id="rId32" Type="http://schemas.openxmlformats.org/officeDocument/2006/relationships/customXml" Target="../ink/ink54.xml"/><Relationship Id="rId37" Type="http://schemas.openxmlformats.org/officeDocument/2006/relationships/customXml" Target="../ink/ink59.xml"/><Relationship Id="rId5" Type="http://schemas.openxmlformats.org/officeDocument/2006/relationships/image" Target="../media/image46.png"/><Relationship Id="rId15" Type="http://schemas.openxmlformats.org/officeDocument/2006/relationships/customXml" Target="../ink/ink37.xml"/><Relationship Id="rId23" Type="http://schemas.openxmlformats.org/officeDocument/2006/relationships/customXml" Target="../ink/ink45.xml"/><Relationship Id="rId28" Type="http://schemas.openxmlformats.org/officeDocument/2006/relationships/customXml" Target="../ink/ink50.xml"/><Relationship Id="rId36" Type="http://schemas.openxmlformats.org/officeDocument/2006/relationships/customXml" Target="../ink/ink58.xml"/><Relationship Id="rId10" Type="http://schemas.openxmlformats.org/officeDocument/2006/relationships/customXml" Target="../ink/ink32.xml"/><Relationship Id="rId19" Type="http://schemas.openxmlformats.org/officeDocument/2006/relationships/customXml" Target="../ink/ink41.xml"/><Relationship Id="rId31" Type="http://schemas.openxmlformats.org/officeDocument/2006/relationships/customXml" Target="../ink/ink53.xml"/><Relationship Id="rId4" Type="http://schemas.openxmlformats.org/officeDocument/2006/relationships/customXml" Target="../ink/ink27.xml"/><Relationship Id="rId9" Type="http://schemas.openxmlformats.org/officeDocument/2006/relationships/customXml" Target="../ink/ink31.xml"/><Relationship Id="rId14" Type="http://schemas.openxmlformats.org/officeDocument/2006/relationships/customXml" Target="../ink/ink36.xml"/><Relationship Id="rId22" Type="http://schemas.openxmlformats.org/officeDocument/2006/relationships/customXml" Target="../ink/ink44.xml"/><Relationship Id="rId27" Type="http://schemas.openxmlformats.org/officeDocument/2006/relationships/customXml" Target="../ink/ink49.xml"/><Relationship Id="rId30" Type="http://schemas.openxmlformats.org/officeDocument/2006/relationships/customXml" Target="../ink/ink52.xml"/><Relationship Id="rId35" Type="http://schemas.openxmlformats.org/officeDocument/2006/relationships/customXml" Target="../ink/ink57.xml"/><Relationship Id="rId8" Type="http://schemas.openxmlformats.org/officeDocument/2006/relationships/customXml" Target="../ink/ink30.xml"/><Relationship Id="rId3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4E6D20-A67C-EF4F-9E14-6B6EC58E3505}"/>
              </a:ext>
            </a:extLst>
          </p:cNvPr>
          <p:cNvSpPr txBox="1"/>
          <p:nvPr/>
        </p:nvSpPr>
        <p:spPr>
          <a:xfrm>
            <a:off x="2289509" y="1719471"/>
            <a:ext cx="7612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ACID-BASE DISORDERS </a:t>
            </a:r>
            <a:endParaRPr lang="en-US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7D99A-193E-A74A-A67C-289A6FC52515}"/>
              </a:ext>
            </a:extLst>
          </p:cNvPr>
          <p:cNvSpPr txBox="1"/>
          <p:nvPr/>
        </p:nvSpPr>
        <p:spPr>
          <a:xfrm>
            <a:off x="3066869" y="3429000"/>
            <a:ext cx="605826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Yusef Esparza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Monzavi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MD </a:t>
            </a:r>
            <a:br>
              <a:rPr lang="en-US" dirty="0"/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Clinical Assistant Professor of  Nephrology – Critical Care</a:t>
            </a:r>
            <a:br>
              <a:rPr lang="en-US" dirty="0"/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Banner University Medical Center Phoenix</a:t>
            </a:r>
            <a:br>
              <a:rPr lang="en-US" dirty="0"/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University of Arizona College of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Medicine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Phoenix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2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308A66-8F65-764F-84B1-41B64D4C1E4C}"/>
              </a:ext>
            </a:extLst>
          </p:cNvPr>
          <p:cNvSpPr txBox="1"/>
          <p:nvPr/>
        </p:nvSpPr>
        <p:spPr>
          <a:xfrm>
            <a:off x="1188983" y="909451"/>
            <a:ext cx="102209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y/o F with severe asthma has received supplemental oxygen, nebulized albuterol continuously, IV methylprednisolone and IV Mg but fails to improve and gets intubated. Her laboratory 10 minutes earlier reveal the following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7.17, PaCO2 54, PO280 .  BMP: Na 136, Cl 99, K 2.8 HCO3 21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acid base disorder(s) is present?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AG metabolic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NAG metabolic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AG metabolic acidosis plus NAG metabolic acidosis </a:t>
            </a:r>
          </a:p>
        </p:txBody>
      </p:sp>
      <p:pic>
        <p:nvPicPr>
          <p:cNvPr id="3" name="Picture 2" descr="equation">
            <a:extLst>
              <a:ext uri="{FF2B5EF4-FFF2-40B4-BE49-F238E27FC236}">
                <a16:creationId xmlns:a16="http://schemas.microsoft.com/office/drawing/2014/main" id="{FD98BF09-89A9-5740-A003-A439A2F35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t="8145" r="21986" b="30737"/>
          <a:stretch/>
        </p:blipFill>
        <p:spPr bwMode="auto">
          <a:xfrm>
            <a:off x="4961467" y="4307405"/>
            <a:ext cx="1729410" cy="8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ACB6F8-0D0B-D742-9F0A-F1190C3D8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687" y="4026095"/>
            <a:ext cx="1840915" cy="1707347"/>
          </a:xfrm>
          <a:prstGeom prst="rect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723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1C5EF3-7C97-6E4B-80F5-847D74884F43}"/>
              </a:ext>
            </a:extLst>
          </p:cNvPr>
          <p:cNvSpPr txBox="1">
            <a:spLocks/>
          </p:cNvSpPr>
          <p:nvPr/>
        </p:nvSpPr>
        <p:spPr>
          <a:xfrm>
            <a:off x="838200" y="650240"/>
            <a:ext cx="4450492" cy="3256741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ABG: 7.17 / 54 / 80   </a:t>
            </a:r>
          </a:p>
          <a:p>
            <a:r>
              <a:rPr lang="en-US" sz="2800" kern="0" dirty="0">
                <a:solidFill>
                  <a:srgbClr val="C00000"/>
                </a:solidFill>
              </a:rPr>
              <a:t>Respiratory Acidosis </a:t>
            </a:r>
          </a:p>
          <a:p>
            <a:r>
              <a:rPr lang="en-US" sz="2800" kern="0" dirty="0">
                <a:solidFill>
                  <a:sysClr val="windowText" lastClr="000000"/>
                </a:solidFill>
              </a:rPr>
              <a:t>Na: 136  /  Cl: 99  / HCO3: 21 </a:t>
            </a:r>
          </a:p>
          <a:p>
            <a:r>
              <a:rPr lang="en-US" sz="2800" kern="0" dirty="0">
                <a:solidFill>
                  <a:sysClr val="windowText" lastClr="000000"/>
                </a:solidFill>
              </a:rPr>
              <a:t>Expected HCO3: </a:t>
            </a:r>
          </a:p>
          <a:p>
            <a:r>
              <a:rPr lang="en-US" sz="2800" kern="0" dirty="0">
                <a:solidFill>
                  <a:srgbClr val="C00000"/>
                </a:solidFill>
              </a:rPr>
              <a:t>25.5 </a:t>
            </a:r>
          </a:p>
          <a:p>
            <a:r>
              <a:rPr lang="en-US" sz="2800" kern="0" dirty="0">
                <a:solidFill>
                  <a:sysClr val="windowText" lastClr="000000"/>
                </a:solidFill>
              </a:rPr>
              <a:t>AG = [Na] – (Cl + HCO3) </a:t>
            </a:r>
          </a:p>
          <a:p>
            <a:r>
              <a:rPr lang="en-US" sz="2800" kern="0" dirty="0">
                <a:solidFill>
                  <a:srgbClr val="C00000"/>
                </a:solidFill>
              </a:rPr>
              <a:t>16</a:t>
            </a:r>
            <a:r>
              <a:rPr lang="en-US" sz="2800" kern="0" dirty="0">
                <a:solidFill>
                  <a:sysClr val="windowText" lastClr="000000"/>
                </a:solidFill>
              </a:rPr>
              <a:t> (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nl</a:t>
            </a:r>
            <a:r>
              <a:rPr lang="en-US" sz="2800" kern="0" dirty="0">
                <a:solidFill>
                  <a:sysClr val="windowText" lastClr="000000"/>
                </a:solidFill>
              </a:rPr>
              <a:t> 10-12)</a:t>
            </a:r>
          </a:p>
          <a:p>
            <a:r>
              <a:rPr lang="en-US" sz="2800" kern="0" dirty="0">
                <a:solidFill>
                  <a:sysClr val="windowText" lastClr="000000"/>
                </a:solidFill>
              </a:rPr>
              <a:t>△AG / △ HCO3 = </a:t>
            </a:r>
          </a:p>
          <a:p>
            <a:r>
              <a:rPr lang="en-US" sz="2800" kern="0" dirty="0">
                <a:solidFill>
                  <a:sysClr val="windowText" lastClr="000000"/>
                </a:solidFill>
              </a:rPr>
              <a:t>16-12 / 24 -21 = </a:t>
            </a:r>
            <a:r>
              <a:rPr lang="en-US" sz="2800" kern="0" dirty="0">
                <a:solidFill>
                  <a:srgbClr val="C00000"/>
                </a:solidFill>
              </a:rPr>
              <a:t>1.3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5E93C-B5A8-A842-878A-3775A7AC9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53" b="31291"/>
          <a:stretch/>
        </p:blipFill>
        <p:spPr>
          <a:xfrm>
            <a:off x="5845625" y="2783681"/>
            <a:ext cx="5408029" cy="1259840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D0942-D5C6-524C-A788-60B9BF85EE06}"/>
              </a:ext>
            </a:extLst>
          </p:cNvPr>
          <p:cNvSpPr txBox="1"/>
          <p:nvPr/>
        </p:nvSpPr>
        <p:spPr>
          <a:xfrm>
            <a:off x="5420360" y="464881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effectLst/>
                <a:latin typeface="Calibri" panose="020F0502020204030204" pitchFamily="34" charset="0"/>
              </a:rPr>
              <a:t>&lt;1 =AGMA + Non AGMA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</a:rPr>
              <a:t>1-2 = pure AGMA 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</a:rPr>
              <a:t>&gt;2  MA + </a:t>
            </a:r>
            <a:r>
              <a:rPr lang="en-US" sz="1800" dirty="0" err="1">
                <a:effectLst/>
                <a:latin typeface="Calibri" panose="020F0502020204030204" pitchFamily="34" charset="0"/>
              </a:rPr>
              <a:t>Malk</a:t>
            </a:r>
            <a:r>
              <a:rPr lang="en-US" sz="1800" dirty="0">
                <a:effectLst/>
                <a:latin typeface="Calibri" panose="020F0502020204030204" pitchFamily="34" charset="0"/>
              </a:rPr>
              <a:t> (look for expected change in HCO3) </a:t>
            </a:r>
            <a:r>
              <a:rPr lang="en-US" sz="18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544E5-21FD-FE4D-9B5B-09D7207F8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76" y="176384"/>
            <a:ext cx="2392531" cy="2218940"/>
          </a:xfrm>
          <a:prstGeom prst="rect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654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11A42-37C9-FC48-87F0-A0B6891D43D3}"/>
              </a:ext>
            </a:extLst>
          </p:cNvPr>
          <p:cNvSpPr txBox="1"/>
          <p:nvPr/>
        </p:nvSpPr>
        <p:spPr>
          <a:xfrm>
            <a:off x="1046480" y="1443841"/>
            <a:ext cx="102209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y/o F with severe asthma has received supplemental oxygen, nebulized albuterol continuously, IV methylprednisolone and IV Mg but fails to improve and gets intubated. Her laboratory 10 minutes earlier reveal the following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ABG: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7.17, PaCO2 54, PO280 .  BMP: Na 136, Cl 99, K 2.8 HCO3 21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acid base disorder(s) is present?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AG metabolic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NAG metabolic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AG metabolic acidosis plus NAG metabolic acidosis </a:t>
            </a:r>
          </a:p>
        </p:txBody>
      </p:sp>
    </p:spTree>
    <p:extLst>
      <p:ext uri="{BB962C8B-B14F-4D97-AF65-F5344CB8AC3E}">
        <p14:creationId xmlns:p14="http://schemas.microsoft.com/office/powerpoint/2010/main" val="314556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B6187-BD11-4E47-A230-B08D8737C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2"/>
          <a:stretch/>
        </p:blipFill>
        <p:spPr>
          <a:xfrm>
            <a:off x="389681" y="245376"/>
            <a:ext cx="11412638" cy="5680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BA80C3-A29D-ED45-A140-A1A16A6B6038}"/>
              </a:ext>
            </a:extLst>
          </p:cNvPr>
          <p:cNvSpPr txBox="1"/>
          <p:nvPr/>
        </p:nvSpPr>
        <p:spPr>
          <a:xfrm>
            <a:off x="852316" y="6304847"/>
            <a:ext cx="31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Housestaff</a:t>
            </a:r>
            <a:r>
              <a:rPr lang="en-US" sz="1400" dirty="0"/>
              <a:t> Manual, MGH – Harvard. </a:t>
            </a:r>
          </a:p>
        </p:txBody>
      </p:sp>
    </p:spTree>
    <p:extLst>
      <p:ext uri="{BB962C8B-B14F-4D97-AF65-F5344CB8AC3E}">
        <p14:creationId xmlns:p14="http://schemas.microsoft.com/office/powerpoint/2010/main" val="619244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DA15-AD5E-5443-8401-F7E9E20FC129}"/>
              </a:ext>
            </a:extLst>
          </p:cNvPr>
          <p:cNvSpPr txBox="1">
            <a:spLocks/>
          </p:cNvSpPr>
          <p:nvPr/>
        </p:nvSpPr>
        <p:spPr>
          <a:xfrm>
            <a:off x="838199" y="237803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kern="0" dirty="0">
                <a:solidFill>
                  <a:srgbClr val="C00000"/>
                </a:solidFill>
              </a:rPr>
              <a:t>Metabolic Acidosis (AGMA) </a:t>
            </a:r>
          </a:p>
        </p:txBody>
      </p:sp>
      <p:pic>
        <p:nvPicPr>
          <p:cNvPr id="3" name="Google Shape;203;g144426cfd10_0_44">
            <a:extLst>
              <a:ext uri="{FF2B5EF4-FFF2-40B4-BE49-F238E27FC236}">
                <a16:creationId xmlns:a16="http://schemas.microsoft.com/office/drawing/2014/main" id="{1585BD38-1FBF-C64C-896E-772300440B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515" r="1980"/>
          <a:stretch/>
        </p:blipFill>
        <p:spPr>
          <a:xfrm>
            <a:off x="4727598" y="852146"/>
            <a:ext cx="2391825" cy="60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4;g144426cfd10_0_44">
            <a:extLst>
              <a:ext uri="{FF2B5EF4-FFF2-40B4-BE49-F238E27FC236}">
                <a16:creationId xmlns:a16="http://schemas.microsoft.com/office/drawing/2014/main" id="{00CF4CC6-2ED9-4F49-A244-3A0F427DF0A7}"/>
              </a:ext>
            </a:extLst>
          </p:cNvPr>
          <p:cNvSpPr txBox="1"/>
          <p:nvPr/>
        </p:nvSpPr>
        <p:spPr>
          <a:xfrm>
            <a:off x="2411324" y="1057644"/>
            <a:ext cx="2277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Lethargy, coma,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05;g144426cfd10_0_44">
            <a:extLst>
              <a:ext uri="{FF2B5EF4-FFF2-40B4-BE49-F238E27FC236}">
                <a16:creationId xmlns:a16="http://schemas.microsoft.com/office/drawing/2014/main" id="{B2DE9BFB-FD25-7A4F-9ACC-F2FB3B9D62CC}"/>
              </a:ext>
            </a:extLst>
          </p:cNvPr>
          <p:cNvSpPr txBox="1"/>
          <p:nvPr/>
        </p:nvSpPr>
        <p:spPr>
          <a:xfrm>
            <a:off x="7235598" y="4538771"/>
            <a:ext cx="434950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indent="0">
              <a:buNone/>
            </a:pPr>
            <a:r>
              <a:rPr lang="en-US" b="1" dirty="0"/>
              <a:t>Impaired contractility, vasodilatation, venoconstriction, decrease CO, sensitization to arrhythmias, decrease responsiveness to pressors</a:t>
            </a:r>
          </a:p>
        </p:txBody>
      </p:sp>
      <p:sp>
        <p:nvSpPr>
          <p:cNvPr id="6" name="Google Shape;206;g144426cfd10_0_44">
            <a:extLst>
              <a:ext uri="{FF2B5EF4-FFF2-40B4-BE49-F238E27FC236}">
                <a16:creationId xmlns:a16="http://schemas.microsoft.com/office/drawing/2014/main" id="{9327EEA5-8D9C-2942-B965-5A310A522224}"/>
              </a:ext>
            </a:extLst>
          </p:cNvPr>
          <p:cNvSpPr txBox="1"/>
          <p:nvPr/>
        </p:nvSpPr>
        <p:spPr>
          <a:xfrm>
            <a:off x="7235598" y="2235544"/>
            <a:ext cx="484777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Decrease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vaso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&amp; venoconstriction -&gt;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puml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. Congestion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Shift Hg-O2 diss. Curve to Right -&gt; decrease 02 uptake and increase O2 release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Hyperventilation, reps fatigue / failure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07;g144426cfd10_0_44">
            <a:extLst>
              <a:ext uri="{FF2B5EF4-FFF2-40B4-BE49-F238E27FC236}">
                <a16:creationId xmlns:a16="http://schemas.microsoft.com/office/drawing/2014/main" id="{679B6468-8BA9-924C-89E4-ECE744007DC2}"/>
              </a:ext>
            </a:extLst>
          </p:cNvPr>
          <p:cNvSpPr txBox="1"/>
          <p:nvPr/>
        </p:nvSpPr>
        <p:spPr>
          <a:xfrm>
            <a:off x="1224049" y="2254139"/>
            <a:ext cx="36471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indent="0">
              <a:buNone/>
            </a:pPr>
            <a:r>
              <a:rPr lang="en-US" b="1" dirty="0"/>
              <a:t>Insulin resistance, inhibition of anaerobic glycolysis, protein degradation, decrease ATP synthesis, </a:t>
            </a:r>
          </a:p>
        </p:txBody>
      </p:sp>
      <p:sp>
        <p:nvSpPr>
          <p:cNvPr id="8" name="Google Shape;208;g144426cfd10_0_44">
            <a:extLst>
              <a:ext uri="{FF2B5EF4-FFF2-40B4-BE49-F238E27FC236}">
                <a16:creationId xmlns:a16="http://schemas.microsoft.com/office/drawing/2014/main" id="{53F8A2A9-1E26-DE41-B588-B422347B96D3}"/>
              </a:ext>
            </a:extLst>
          </p:cNvPr>
          <p:cNvSpPr txBox="1"/>
          <p:nvPr/>
        </p:nvSpPr>
        <p:spPr>
          <a:xfrm>
            <a:off x="2829349" y="3890919"/>
            <a:ext cx="2041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Acute Kidney injury Nephrolithiasis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Hyperkalemia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209;g144426cfd10_0_44">
            <a:extLst>
              <a:ext uri="{FF2B5EF4-FFF2-40B4-BE49-F238E27FC236}">
                <a16:creationId xmlns:a16="http://schemas.microsoft.com/office/drawing/2014/main" id="{52AAB58A-93FD-1849-A065-0FA27C6DBDF4}"/>
              </a:ext>
            </a:extLst>
          </p:cNvPr>
          <p:cNvCxnSpPr/>
          <p:nvPr/>
        </p:nvCxnSpPr>
        <p:spPr>
          <a:xfrm rot="10800000">
            <a:off x="4225374" y="3718844"/>
            <a:ext cx="14397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210;g144426cfd10_0_44">
            <a:extLst>
              <a:ext uri="{FF2B5EF4-FFF2-40B4-BE49-F238E27FC236}">
                <a16:creationId xmlns:a16="http://schemas.microsoft.com/office/drawing/2014/main" id="{B664B9F7-B486-6343-9508-131CE848BA8F}"/>
              </a:ext>
            </a:extLst>
          </p:cNvPr>
          <p:cNvSpPr txBox="1"/>
          <p:nvPr/>
        </p:nvSpPr>
        <p:spPr>
          <a:xfrm>
            <a:off x="1363549" y="5795419"/>
            <a:ext cx="3647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Multisystem Failure </a:t>
            </a:r>
            <a:endParaRPr sz="25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8BC0394-C47C-DB4B-9922-B658A01A3E48}"/>
                  </a:ext>
                </a:extLst>
              </p14:cNvPr>
              <p14:cNvContentPartPr/>
              <p14:nvPr/>
            </p14:nvContentPartPr>
            <p14:xfrm>
              <a:off x="6011635" y="358027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8BC0394-C47C-DB4B-9922-B658A01A3E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1635" y="3400276"/>
                <a:ext cx="18000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418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A0094F-FCBF-AA45-9E09-F317893C4C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C00000"/>
                </a:solidFill>
              </a:rPr>
              <a:t>Causes of HAGMA </a:t>
            </a:r>
            <a:endParaRPr lang="en-US" sz="4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2DB74A-BD98-7D4F-B680-AF021985C6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kern="0" dirty="0">
                <a:solidFill>
                  <a:sysClr val="windowText" lastClr="000000"/>
                </a:solidFill>
              </a:rPr>
              <a:t>Differential diagnosis of HAGMA </a:t>
            </a:r>
          </a:p>
          <a:p>
            <a:pPr>
              <a:buFontTx/>
              <a:buChar char="-"/>
            </a:pPr>
            <a:r>
              <a:rPr lang="en-US" sz="3600" kern="0" dirty="0">
                <a:solidFill>
                  <a:srgbClr val="C00000"/>
                </a:solidFill>
              </a:rPr>
              <a:t>G</a:t>
            </a:r>
            <a:r>
              <a:rPr lang="en-US" sz="3600" kern="0" dirty="0">
                <a:solidFill>
                  <a:sysClr val="windowText" lastClr="000000"/>
                </a:solidFill>
              </a:rPr>
              <a:t>lycolysis (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EgMP</a:t>
            </a:r>
            <a:r>
              <a:rPr lang="en-US" sz="3600" kern="0" dirty="0">
                <a:solidFill>
                  <a:sysClr val="windowText" lastClr="00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en-US" sz="3600" kern="0" dirty="0">
                <a:solidFill>
                  <a:srgbClr val="C00000"/>
                </a:solidFill>
              </a:rPr>
              <a:t>O</a:t>
            </a:r>
            <a:r>
              <a:rPr lang="en-US" sz="3600" kern="0" dirty="0">
                <a:solidFill>
                  <a:sysClr val="windowText" lastClr="000000"/>
                </a:solidFill>
              </a:rPr>
              <a:t>xyproline </a:t>
            </a:r>
          </a:p>
          <a:p>
            <a:pPr>
              <a:buFontTx/>
              <a:buChar char="-"/>
            </a:pPr>
            <a:r>
              <a:rPr lang="en-US" sz="3600" kern="0" dirty="0">
                <a:solidFill>
                  <a:srgbClr val="C00000"/>
                </a:solidFill>
              </a:rPr>
              <a:t>L</a:t>
            </a:r>
            <a:r>
              <a:rPr lang="en-US" sz="3600" kern="0" dirty="0">
                <a:solidFill>
                  <a:sysClr val="windowText" lastClr="000000"/>
                </a:solidFill>
              </a:rPr>
              <a:t> - lactate</a:t>
            </a:r>
          </a:p>
          <a:p>
            <a:pPr>
              <a:buFontTx/>
              <a:buChar char="-"/>
            </a:pPr>
            <a:r>
              <a:rPr lang="en-US" sz="3600" kern="0" dirty="0">
                <a:solidFill>
                  <a:srgbClr val="C00000"/>
                </a:solidFill>
              </a:rPr>
              <a:t>D</a:t>
            </a:r>
            <a:r>
              <a:rPr lang="en-US" sz="3600" kern="0" dirty="0">
                <a:solidFill>
                  <a:sysClr val="windowText" lastClr="000000"/>
                </a:solidFill>
              </a:rPr>
              <a:t> - lactate </a:t>
            </a:r>
          </a:p>
          <a:p>
            <a:pPr>
              <a:buFontTx/>
              <a:buChar char="-"/>
            </a:pPr>
            <a:r>
              <a:rPr lang="en-US" sz="3600" kern="0" dirty="0">
                <a:solidFill>
                  <a:srgbClr val="C00000"/>
                </a:solidFill>
              </a:rPr>
              <a:t>M</a:t>
            </a:r>
            <a:r>
              <a:rPr lang="en-US" sz="3600" kern="0" dirty="0">
                <a:solidFill>
                  <a:sysClr val="windowText" lastClr="000000"/>
                </a:solidFill>
              </a:rPr>
              <a:t>ethanol </a:t>
            </a:r>
          </a:p>
          <a:p>
            <a:pPr>
              <a:buFontTx/>
              <a:buChar char="-"/>
            </a:pPr>
            <a:r>
              <a:rPr lang="en-US" sz="3600" kern="0" dirty="0">
                <a:solidFill>
                  <a:srgbClr val="C00000"/>
                </a:solidFill>
              </a:rPr>
              <a:t>A</a:t>
            </a:r>
            <a:r>
              <a:rPr lang="en-US" sz="3600" kern="0" dirty="0">
                <a:solidFill>
                  <a:sysClr val="windowText" lastClr="000000"/>
                </a:solidFill>
              </a:rPr>
              <a:t>spirin </a:t>
            </a:r>
          </a:p>
          <a:p>
            <a:pPr>
              <a:buFontTx/>
              <a:buChar char="-"/>
            </a:pPr>
            <a:r>
              <a:rPr lang="en-US" sz="3600" kern="0" dirty="0">
                <a:solidFill>
                  <a:srgbClr val="C00000"/>
                </a:solidFill>
              </a:rPr>
              <a:t>R</a:t>
            </a:r>
            <a:r>
              <a:rPr lang="en-US" sz="3600" kern="0" dirty="0">
                <a:solidFill>
                  <a:sysClr val="windowText" lastClr="000000"/>
                </a:solidFill>
              </a:rPr>
              <a:t>enal failure</a:t>
            </a:r>
          </a:p>
          <a:p>
            <a:pPr>
              <a:buFontTx/>
              <a:buChar char="-"/>
            </a:pPr>
            <a:r>
              <a:rPr lang="en-US" sz="3600" kern="0" dirty="0">
                <a:solidFill>
                  <a:srgbClr val="C00000"/>
                </a:solidFill>
              </a:rPr>
              <a:t>K</a:t>
            </a:r>
            <a:r>
              <a:rPr lang="en-US" sz="3600" kern="0" dirty="0">
                <a:solidFill>
                  <a:sysClr val="windowText" lastClr="000000"/>
                </a:solidFill>
              </a:rPr>
              <a:t>etoacidosis </a:t>
            </a: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D1B9B-AE20-EA49-BF3C-625D986E7B7D}"/>
              </a:ext>
            </a:extLst>
          </p:cNvPr>
          <p:cNvSpPr txBox="1"/>
          <p:nvPr/>
        </p:nvSpPr>
        <p:spPr>
          <a:xfrm>
            <a:off x="8003893" y="2765026"/>
            <a:ext cx="3246699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Ketoacidosis </a:t>
            </a:r>
          </a:p>
          <a:p>
            <a:pPr marL="0" indent="0">
              <a:buNone/>
            </a:pPr>
            <a:r>
              <a:rPr lang="en-US" dirty="0"/>
              <a:t>- Diabetic </a:t>
            </a:r>
          </a:p>
          <a:p>
            <a:pPr marL="0" indent="0">
              <a:buNone/>
            </a:pPr>
            <a:r>
              <a:rPr lang="en-US" dirty="0"/>
              <a:t>- Alcoholic </a:t>
            </a:r>
          </a:p>
          <a:p>
            <a:pPr marL="0" indent="0">
              <a:buNone/>
            </a:pPr>
            <a:r>
              <a:rPr lang="en-US" dirty="0"/>
              <a:t>- Starvation </a:t>
            </a:r>
          </a:p>
          <a:p>
            <a:pPr marL="0" indent="0">
              <a:buNone/>
            </a:pPr>
            <a:r>
              <a:rPr lang="en-US" dirty="0"/>
              <a:t>Lactic acidosis </a:t>
            </a:r>
          </a:p>
          <a:p>
            <a:pPr marL="0" indent="0">
              <a:buNone/>
            </a:pPr>
            <a:r>
              <a:rPr lang="en-US" dirty="0"/>
              <a:t>- Type A </a:t>
            </a:r>
          </a:p>
          <a:p>
            <a:pPr marL="0" indent="0">
              <a:buNone/>
            </a:pPr>
            <a:r>
              <a:rPr lang="en-US" dirty="0"/>
              <a:t>- Type B </a:t>
            </a:r>
          </a:p>
          <a:p>
            <a:pPr marL="0" indent="0">
              <a:buNone/>
            </a:pPr>
            <a:r>
              <a:rPr lang="en-US" dirty="0"/>
              <a:t>- D Lactic acidosis</a:t>
            </a:r>
          </a:p>
        </p:txBody>
      </p:sp>
    </p:spTree>
    <p:extLst>
      <p:ext uri="{BB962C8B-B14F-4D97-AF65-F5344CB8AC3E}">
        <p14:creationId xmlns:p14="http://schemas.microsoft.com/office/powerpoint/2010/main" val="363306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4F0810-64C9-B14F-9FE5-4230BCA3A1C8}"/>
              </a:ext>
            </a:extLst>
          </p:cNvPr>
          <p:cNvSpPr txBox="1">
            <a:spLocks/>
          </p:cNvSpPr>
          <p:nvPr/>
        </p:nvSpPr>
        <p:spPr>
          <a:xfrm>
            <a:off x="838200" y="243840"/>
            <a:ext cx="10515600" cy="593312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y/o M found unresponsive (&gt;12h). GCS 6. Initial ABG pH 6.83 PCO2 101, PO2 96 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Intubated. BMP: Na 133, K 6.8, Cl 101, Bicarbonate 16, BUN 38, Creatinine 3.1, glucose 229.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UTox +ve for opiates, THC, cocaine. Urine ketones -ve.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Blood ASA and acetaminophen -ve.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Serum osmolality 314. LA 1,4.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Repeat ABG pH 7.22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is the most appropriate next step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Charcoal hemoperfusion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Insulin infusion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Fomepizole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Urine alkalinization with Bicarbonate in D5W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370A8-0B31-984F-AFE2-B3B945247AA1}"/>
              </a:ext>
            </a:extLst>
          </p:cNvPr>
          <p:cNvSpPr txBox="1"/>
          <p:nvPr/>
        </p:nvSpPr>
        <p:spPr>
          <a:xfrm>
            <a:off x="6512560" y="2008565"/>
            <a:ext cx="5364480" cy="452431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6.83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PCO2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HCO3 16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Respiratory Acidosis </a:t>
            </a:r>
          </a:p>
          <a:p>
            <a:pPr marL="0" indent="0">
              <a:buNone/>
            </a:pPr>
            <a:r>
              <a:rPr lang="en-US" dirty="0"/>
              <a:t>Na: 133  /  Cl: 101  / HCO3: 16</a:t>
            </a:r>
          </a:p>
          <a:p>
            <a:pPr marL="0" indent="0">
              <a:buNone/>
            </a:pPr>
            <a:r>
              <a:rPr lang="en-US" dirty="0"/>
              <a:t>Expected HCO3: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(24+6) = 30 ~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Respiratory Acidosis + Metabolic acidosis </a:t>
            </a:r>
          </a:p>
          <a:p>
            <a:pPr marL="0" indent="0">
              <a:buNone/>
            </a:pPr>
            <a:r>
              <a:rPr lang="en-US" dirty="0"/>
              <a:t>AG = [Na] – (Cl + HCO3)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16</a:t>
            </a:r>
            <a:r>
              <a:rPr lang="en-US" dirty="0"/>
              <a:t> (</a:t>
            </a:r>
            <a:r>
              <a:rPr lang="en-US" dirty="0" err="1"/>
              <a:t>nl</a:t>
            </a:r>
            <a:r>
              <a:rPr lang="en-US" dirty="0"/>
              <a:t> 10-12)</a:t>
            </a:r>
          </a:p>
          <a:p>
            <a:pPr marL="0" indent="0">
              <a:buNone/>
            </a:pPr>
            <a:r>
              <a:rPr lang="en-US" dirty="0"/>
              <a:t>△AG /HCO3 = </a:t>
            </a:r>
          </a:p>
          <a:p>
            <a:pPr marL="0" indent="0">
              <a:buNone/>
            </a:pPr>
            <a:r>
              <a:rPr lang="en-US" dirty="0"/>
              <a:t>16-12 / 24 - 16 = </a:t>
            </a:r>
            <a:r>
              <a:rPr lang="en-US" dirty="0">
                <a:solidFill>
                  <a:srgbClr val="C00000"/>
                </a:solidFill>
              </a:rPr>
              <a:t>0.5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Respiratory Acidosis + HAGMA + NAGMA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Calculated osmolality: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2Na + BUN/2.8 + Glucose/18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OG = SO – CO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OG = 314 – 292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OG = 21.7</a:t>
            </a:r>
          </a:p>
        </p:txBody>
      </p:sp>
    </p:spTree>
    <p:extLst>
      <p:ext uri="{BB962C8B-B14F-4D97-AF65-F5344CB8AC3E}">
        <p14:creationId xmlns:p14="http://schemas.microsoft.com/office/powerpoint/2010/main" val="12587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19AFCA-1617-994C-B009-A736FF060A9A}"/>
              </a:ext>
            </a:extLst>
          </p:cNvPr>
          <p:cNvSpPr txBox="1">
            <a:spLocks/>
          </p:cNvSpPr>
          <p:nvPr/>
        </p:nvSpPr>
        <p:spPr>
          <a:xfrm>
            <a:off x="838200" y="243840"/>
            <a:ext cx="10515600" cy="593312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y/o M found unresponsive (&gt;12h). GCS 6. Initial ABG pH 6.83 PCO2 101, PO2 96 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Intubated. BMP: Na 133, K 6.8, Cl 101, Bicarbonate 16, BUN 38, Creatinine 3.1, glucose 229.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UTox +ve for opiates, THC, cocaine. Urine ketones -ve.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Blood ASA and acetaminophen -ve.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Serum osmolality 314. LA 1,4.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Repeat ABG pH 7.22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is the most appropriate next step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Charcoal hemoperfusion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Insulin infusion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Fomepizole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Urine alkalinization with Bicarbonate in D5W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6A10D-3DEA-B746-8C32-62BE5D6DC7DB}"/>
              </a:ext>
            </a:extLst>
          </p:cNvPr>
          <p:cNvSpPr txBox="1"/>
          <p:nvPr/>
        </p:nvSpPr>
        <p:spPr>
          <a:xfrm>
            <a:off x="6512560" y="2008565"/>
            <a:ext cx="5364480" cy="452431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6.83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PCO2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HCO3 16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Respiratory Acidosis </a:t>
            </a:r>
          </a:p>
          <a:p>
            <a:pPr marL="0" indent="0">
              <a:buNone/>
            </a:pPr>
            <a:r>
              <a:rPr lang="en-US" dirty="0"/>
              <a:t>Na: 133  /  Cl: 101  / HCO3: 16</a:t>
            </a:r>
          </a:p>
          <a:p>
            <a:pPr marL="0" indent="0">
              <a:buNone/>
            </a:pPr>
            <a:r>
              <a:rPr lang="en-US" dirty="0"/>
              <a:t>Expected HCO3: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~30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Respiratory Acidosis + Metabolic acidosis </a:t>
            </a:r>
          </a:p>
          <a:p>
            <a:pPr marL="0" indent="0">
              <a:buNone/>
            </a:pPr>
            <a:r>
              <a:rPr lang="en-US" dirty="0"/>
              <a:t>AG = [Na] – (Cl + HCO3)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16</a:t>
            </a:r>
            <a:r>
              <a:rPr lang="en-US" dirty="0"/>
              <a:t> (</a:t>
            </a:r>
            <a:r>
              <a:rPr lang="en-US" dirty="0" err="1"/>
              <a:t>nl</a:t>
            </a:r>
            <a:r>
              <a:rPr lang="en-US" dirty="0"/>
              <a:t> 10-12)</a:t>
            </a:r>
          </a:p>
          <a:p>
            <a:pPr marL="0" indent="0">
              <a:buNone/>
            </a:pPr>
            <a:r>
              <a:rPr lang="en-US" dirty="0"/>
              <a:t>△AG /HCO3 = </a:t>
            </a:r>
          </a:p>
          <a:p>
            <a:pPr marL="0" indent="0">
              <a:buNone/>
            </a:pPr>
            <a:r>
              <a:rPr lang="en-US" dirty="0"/>
              <a:t>16-12 / 24 - 16 = </a:t>
            </a:r>
            <a:r>
              <a:rPr lang="en-US" dirty="0">
                <a:solidFill>
                  <a:srgbClr val="C00000"/>
                </a:solidFill>
              </a:rPr>
              <a:t>0.5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Respiratory Acidosis + HAGMA + NAGMA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Calculated osmolality: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2Na + BUN/2.8 + Glucose/18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OG = SO – CO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OG = 314 – 292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OG = 21.7</a:t>
            </a:r>
          </a:p>
        </p:txBody>
      </p:sp>
    </p:spTree>
    <p:extLst>
      <p:ext uri="{BB962C8B-B14F-4D97-AF65-F5344CB8AC3E}">
        <p14:creationId xmlns:p14="http://schemas.microsoft.com/office/powerpoint/2010/main" val="3764335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8FDA-4315-C347-A54F-C9C0D615D18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C00000"/>
                </a:solidFill>
              </a:rPr>
              <a:t>Causes of HAGMA </a:t>
            </a:r>
            <a:endParaRPr lang="en-US" sz="44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78A78-49AE-0B40-BE36-98DC9B394B3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kern="0" dirty="0">
                <a:solidFill>
                  <a:sysClr val="windowText" lastClr="000000"/>
                </a:solidFill>
              </a:rPr>
              <a:t>Differential diagnosis of HAGMA </a:t>
            </a:r>
          </a:p>
          <a:p>
            <a:pPr>
              <a:buFontTx/>
              <a:buChar char="-"/>
            </a:pPr>
            <a:r>
              <a:rPr lang="en-US" sz="3200" b="1" kern="0" dirty="0">
                <a:solidFill>
                  <a:srgbClr val="C00000"/>
                </a:solidFill>
              </a:rPr>
              <a:t>Glycolysis (</a:t>
            </a:r>
            <a:r>
              <a:rPr lang="en-US" sz="3200" b="1" kern="0" dirty="0" err="1">
                <a:solidFill>
                  <a:srgbClr val="C00000"/>
                </a:solidFill>
              </a:rPr>
              <a:t>EgMP</a:t>
            </a:r>
            <a:r>
              <a:rPr lang="en-US" sz="3200" b="1" kern="0" dirty="0">
                <a:solidFill>
                  <a:srgbClr val="C0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Oxyproline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L - lactate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D - lactate </a:t>
            </a:r>
          </a:p>
          <a:p>
            <a:pPr>
              <a:buFontTx/>
              <a:buChar char="-"/>
            </a:pPr>
            <a:r>
              <a:rPr lang="en-US" sz="3200" b="1" kern="0" dirty="0">
                <a:solidFill>
                  <a:srgbClr val="C00000"/>
                </a:solidFill>
              </a:rPr>
              <a:t>Methanol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Aspirin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Renal failure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Ketoacidosis </a:t>
            </a:r>
          </a:p>
          <a:p>
            <a:pPr>
              <a:buFontTx/>
              <a:buChar char="-"/>
            </a:pPr>
            <a:endParaRPr lang="en-US" sz="3200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AE844-FEE8-5E4A-BD5E-F1C99B71307A}"/>
              </a:ext>
            </a:extLst>
          </p:cNvPr>
          <p:cNvSpPr txBox="1"/>
          <p:nvPr/>
        </p:nvSpPr>
        <p:spPr>
          <a:xfrm>
            <a:off x="8003893" y="2765026"/>
            <a:ext cx="3246699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Ketoacidosis </a:t>
            </a:r>
          </a:p>
          <a:p>
            <a:pPr marL="0" indent="0">
              <a:buNone/>
            </a:pPr>
            <a:r>
              <a:rPr lang="en-US" dirty="0"/>
              <a:t>- Diabetic </a:t>
            </a:r>
          </a:p>
          <a:p>
            <a:pPr marL="0" indent="0">
              <a:buNone/>
            </a:pPr>
            <a:r>
              <a:rPr lang="en-US" dirty="0"/>
              <a:t>- Alcoholic </a:t>
            </a:r>
          </a:p>
          <a:p>
            <a:pPr marL="0" indent="0">
              <a:buNone/>
            </a:pPr>
            <a:r>
              <a:rPr lang="en-US" dirty="0"/>
              <a:t>- Starvation </a:t>
            </a:r>
          </a:p>
          <a:p>
            <a:pPr marL="0" indent="0">
              <a:buNone/>
            </a:pPr>
            <a:r>
              <a:rPr lang="en-US" dirty="0"/>
              <a:t>Lactic acidosis </a:t>
            </a:r>
          </a:p>
          <a:p>
            <a:pPr marL="0" indent="0">
              <a:buNone/>
            </a:pPr>
            <a:r>
              <a:rPr lang="en-US" dirty="0"/>
              <a:t>- Type A </a:t>
            </a:r>
          </a:p>
          <a:p>
            <a:pPr marL="0" indent="0">
              <a:buNone/>
            </a:pPr>
            <a:r>
              <a:rPr lang="en-US" dirty="0"/>
              <a:t>- Type B </a:t>
            </a:r>
          </a:p>
          <a:p>
            <a:pPr marL="0" indent="0">
              <a:buNone/>
            </a:pPr>
            <a:r>
              <a:rPr lang="en-US" dirty="0"/>
              <a:t>- D Lactic acidosis</a:t>
            </a:r>
          </a:p>
        </p:txBody>
      </p:sp>
    </p:spTree>
    <p:extLst>
      <p:ext uri="{BB962C8B-B14F-4D97-AF65-F5344CB8AC3E}">
        <p14:creationId xmlns:p14="http://schemas.microsoft.com/office/powerpoint/2010/main" val="2874271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A1C2F-CE7B-1A44-A6E6-BB0D10B401C7}"/>
              </a:ext>
            </a:extLst>
          </p:cNvPr>
          <p:cNvSpPr txBox="1">
            <a:spLocks/>
          </p:cNvSpPr>
          <p:nvPr/>
        </p:nvSpPr>
        <p:spPr>
          <a:xfrm>
            <a:off x="838199" y="162418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Toxins / drugs: </a:t>
            </a:r>
            <a:br>
              <a:rPr lang="en-US" sz="2400" kern="0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sz="2400" kern="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INCREASE OSMOLAR GAP </a:t>
            </a:r>
            <a:b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</a:rPr>
            </a:b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B31E5-8309-AD45-9123-92747AB2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55" y="1247516"/>
            <a:ext cx="8700289" cy="533269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0D4AE2-0D5C-2C48-8B45-A2A44D047323}"/>
                  </a:ext>
                </a:extLst>
              </p14:cNvPr>
              <p14:cNvContentPartPr/>
              <p14:nvPr/>
            </p14:nvContentPartPr>
            <p14:xfrm>
              <a:off x="5715747" y="3300434"/>
              <a:ext cx="182160" cy="185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0D4AE2-0D5C-2C48-8B45-A2A44D0473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5747" y="3120434"/>
                <a:ext cx="36180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495D2FB-431A-5141-9C1A-E735E1489C02}"/>
                  </a:ext>
                </a:extLst>
              </p14:cNvPr>
              <p14:cNvContentPartPr/>
              <p14:nvPr/>
            </p14:nvContentPartPr>
            <p14:xfrm>
              <a:off x="5632227" y="3342554"/>
              <a:ext cx="294480" cy="177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495D2FB-431A-5141-9C1A-E735E1489C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2227" y="3162918"/>
                <a:ext cx="474120" cy="536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ACE88B-7144-DB4F-8116-12B05998F603}"/>
                  </a:ext>
                </a:extLst>
              </p14:cNvPr>
              <p14:cNvContentPartPr/>
              <p14:nvPr/>
            </p14:nvContentPartPr>
            <p14:xfrm>
              <a:off x="5611347" y="3307634"/>
              <a:ext cx="321480" cy="234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ACE88B-7144-DB4F-8116-12B05998F6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1347" y="3127910"/>
                <a:ext cx="501120" cy="593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2D4A14C-290E-2948-9A88-8177B617CDD4}"/>
                  </a:ext>
                </a:extLst>
              </p14:cNvPr>
              <p14:cNvContentPartPr/>
              <p14:nvPr/>
            </p14:nvContentPartPr>
            <p14:xfrm>
              <a:off x="5520987" y="3382154"/>
              <a:ext cx="336240" cy="26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2D4A14C-290E-2948-9A88-8177B617CD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30987" y="3202154"/>
                <a:ext cx="515880" cy="62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4BA660F-288A-A540-8468-0A328FEBE43C}"/>
                  </a:ext>
                </a:extLst>
              </p14:cNvPr>
              <p14:cNvContentPartPr/>
              <p14:nvPr/>
            </p14:nvContentPartPr>
            <p14:xfrm>
              <a:off x="5467707" y="3470354"/>
              <a:ext cx="312840" cy="183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4BA660F-288A-A540-8468-0A328FEBE4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77707" y="3290354"/>
                <a:ext cx="49248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186C87E-4AEC-2A45-AC35-A5E8B60E1120}"/>
                  </a:ext>
                </a:extLst>
              </p14:cNvPr>
              <p14:cNvContentPartPr/>
              <p14:nvPr/>
            </p14:nvContentPartPr>
            <p14:xfrm>
              <a:off x="5408667" y="3385754"/>
              <a:ext cx="362880" cy="309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186C87E-4AEC-2A45-AC35-A5E8B60E112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18667" y="3205545"/>
                <a:ext cx="542520" cy="6700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9246CF9-7505-174A-983B-E721EF7B6034}"/>
                  </a:ext>
                </a:extLst>
              </p14:cNvPr>
              <p14:cNvContentPartPr/>
              <p14:nvPr/>
            </p14:nvContentPartPr>
            <p14:xfrm>
              <a:off x="5620707" y="3475394"/>
              <a:ext cx="155520" cy="110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9246CF9-7505-174A-983B-E721EF7B603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0707" y="3295394"/>
                <a:ext cx="335160" cy="47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E3A9B8-8235-1B43-B9BC-A77C1C9FD051}"/>
                  </a:ext>
                </a:extLst>
              </p14:cNvPr>
              <p14:cNvContentPartPr/>
              <p14:nvPr/>
            </p14:nvContentPartPr>
            <p14:xfrm>
              <a:off x="5768307" y="3371354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E3A9B8-8235-1B43-B9BC-A77C1C9FD05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78307" y="319135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88EDA1-E63A-2347-8DDF-8CFC6CD26485}"/>
                  </a:ext>
                </a:extLst>
              </p14:cNvPr>
              <p14:cNvContentPartPr/>
              <p14:nvPr/>
            </p14:nvContentPartPr>
            <p14:xfrm>
              <a:off x="5768307" y="3371354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88EDA1-E63A-2347-8DDF-8CFC6CD264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78307" y="319135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8DB458D-E331-6D47-8E6F-B12B8523A267}"/>
                  </a:ext>
                </a:extLst>
              </p14:cNvPr>
              <p14:cNvContentPartPr/>
              <p14:nvPr/>
            </p14:nvContentPartPr>
            <p14:xfrm>
              <a:off x="5768307" y="337135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8DB458D-E331-6D47-8E6F-B12B8523A26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78307" y="319135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5AAB6DE-3EA6-A541-876B-90BC02F9D9CF}"/>
                  </a:ext>
                </a:extLst>
              </p14:cNvPr>
              <p14:cNvContentPartPr/>
              <p14:nvPr/>
            </p14:nvContentPartPr>
            <p14:xfrm>
              <a:off x="5768307" y="337135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5AAB6DE-3EA6-A541-876B-90BC02F9D9C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78307" y="319135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C6D022B-53E3-634F-B1D7-5B4301EC9B31}"/>
                  </a:ext>
                </a:extLst>
              </p14:cNvPr>
              <p14:cNvContentPartPr/>
              <p14:nvPr/>
            </p14:nvContentPartPr>
            <p14:xfrm>
              <a:off x="5763267" y="3372434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C6D022B-53E3-634F-B1D7-5B4301EC9B3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73267" y="319243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BF81740-2217-FC45-8CEA-5519C405B1C8}"/>
                  </a:ext>
                </a:extLst>
              </p14:cNvPr>
              <p14:cNvContentPartPr/>
              <p14:nvPr/>
            </p14:nvContentPartPr>
            <p14:xfrm>
              <a:off x="5753907" y="3375674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BF81740-2217-FC45-8CEA-5519C405B1C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63907" y="319567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5D0C8CF-B28F-D44C-97F9-26D5B886F1D3}"/>
                  </a:ext>
                </a:extLst>
              </p14:cNvPr>
              <p14:cNvContentPartPr/>
              <p14:nvPr/>
            </p14:nvContentPartPr>
            <p14:xfrm>
              <a:off x="5744547" y="3376754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5D0C8CF-B28F-D44C-97F9-26D5B886F1D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4547" y="319675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F59099-A189-334C-AF25-3BFA73847CA9}"/>
                  </a:ext>
                </a:extLst>
              </p14:cNvPr>
              <p14:cNvContentPartPr/>
              <p14:nvPr/>
            </p14:nvContentPartPr>
            <p14:xfrm>
              <a:off x="5744547" y="3376754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F59099-A189-334C-AF25-3BFA73847CA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4547" y="319675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F3C117-2752-FB46-8E23-3072AB5727C5}"/>
                  </a:ext>
                </a:extLst>
              </p14:cNvPr>
              <p14:cNvContentPartPr/>
              <p14:nvPr/>
            </p14:nvContentPartPr>
            <p14:xfrm>
              <a:off x="5744547" y="3376754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F3C117-2752-FB46-8E23-3072AB5727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4547" y="319675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6921433-6402-1F4F-B4EF-9D58C1304C06}"/>
                  </a:ext>
                </a:extLst>
              </p14:cNvPr>
              <p14:cNvContentPartPr/>
              <p14:nvPr/>
            </p14:nvContentPartPr>
            <p14:xfrm>
              <a:off x="5744547" y="3376754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6921433-6402-1F4F-B4EF-9D58C1304C0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4547" y="3196754"/>
                <a:ext cx="18000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153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6FD7A-73EA-6649-8316-8A9F9CA40BB7}"/>
              </a:ext>
            </a:extLst>
          </p:cNvPr>
          <p:cNvSpPr txBox="1"/>
          <p:nvPr/>
        </p:nvSpPr>
        <p:spPr>
          <a:xfrm>
            <a:off x="1603169" y="2541319"/>
            <a:ext cx="2147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Disclosures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C15E8-9026-504C-98AA-D058365B4E18}"/>
              </a:ext>
            </a:extLst>
          </p:cNvPr>
          <p:cNvSpPr txBox="1"/>
          <p:nvPr/>
        </p:nvSpPr>
        <p:spPr>
          <a:xfrm>
            <a:off x="7220197" y="2541319"/>
            <a:ext cx="830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3094280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BBC776-8EC0-9F43-B9EA-5EFFEC4CF14A}"/>
              </a:ext>
            </a:extLst>
          </p:cNvPr>
          <p:cNvSpPr txBox="1">
            <a:spLocks/>
          </p:cNvSpPr>
          <p:nvPr/>
        </p:nvSpPr>
        <p:spPr>
          <a:xfrm>
            <a:off x="838200" y="347241"/>
            <a:ext cx="10921678" cy="547879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Increase AG </a:t>
            </a:r>
            <a:r>
              <a:rPr lang="en-US" sz="4400" b="1" kern="0" dirty="0">
                <a:solidFill>
                  <a:srgbClr val="C00000"/>
                </a:solidFill>
                <a:latin typeface="+mj-lt"/>
              </a:rPr>
              <a:t>(</a:t>
            </a:r>
            <a:r>
              <a:rPr lang="en-US" sz="4400" b="1" kern="0" dirty="0" err="1">
                <a:solidFill>
                  <a:srgbClr val="C00000"/>
                </a:solidFill>
                <a:latin typeface="+mj-lt"/>
              </a:rPr>
              <a:t>Eg</a:t>
            </a:r>
            <a:r>
              <a:rPr lang="en-US" sz="4400" b="1" kern="0" dirty="0">
                <a:solidFill>
                  <a:srgbClr val="C00000"/>
                </a:solidFill>
                <a:latin typeface="+mj-lt"/>
              </a:rPr>
              <a:t>-M-P)</a:t>
            </a:r>
          </a:p>
          <a:p>
            <a:pPr lvl="1" fontAlgn="ctr"/>
            <a:r>
              <a:rPr lang="en-US" sz="3000" b="1" kern="0" dirty="0">
                <a:solidFill>
                  <a:srgbClr val="C00000"/>
                </a:solidFill>
                <a:latin typeface="+mj-lt"/>
              </a:rPr>
              <a:t>E</a:t>
            </a:r>
            <a:r>
              <a:rPr lang="en-US" sz="3000" b="1" kern="0" dirty="0">
                <a:solidFill>
                  <a:sysClr val="windowText" lastClr="000000"/>
                </a:solidFill>
                <a:latin typeface="+mj-lt"/>
              </a:rPr>
              <a:t>thylene </a:t>
            </a:r>
            <a:r>
              <a:rPr lang="en-US" sz="3000" b="1" kern="0" dirty="0">
                <a:solidFill>
                  <a:srgbClr val="C00000"/>
                </a:solidFill>
                <a:latin typeface="+mj-lt"/>
              </a:rPr>
              <a:t>g</a:t>
            </a:r>
            <a:r>
              <a:rPr lang="en-US" sz="3000" b="1" kern="0" dirty="0">
                <a:solidFill>
                  <a:sysClr val="windowText" lastClr="000000"/>
                </a:solidFill>
                <a:latin typeface="+mj-lt"/>
              </a:rPr>
              <a:t>lycol </a:t>
            </a:r>
          </a:p>
          <a:p>
            <a:pPr marL="457200" lvl="1" fontAlgn="ctr"/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Impaired conversion of lactate to glucose , increase NADH/NAD ratio,</a:t>
            </a:r>
          </a:p>
          <a:p>
            <a:pPr lvl="3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Converted to glycolic acid &gt; </a:t>
            </a:r>
            <a:r>
              <a:rPr lang="en-US" kern="0" dirty="0" err="1">
                <a:solidFill>
                  <a:sysClr val="windowText" lastClr="000000"/>
                </a:solidFill>
                <a:latin typeface="+mj-lt"/>
              </a:rPr>
              <a:t>glycoxylic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acid &gt; oxalic acid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C00000"/>
                </a:solidFill>
                <a:latin typeface="+mj-lt"/>
              </a:rPr>
              <a:t>Automobile antifreeze 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(deicing / cooling fluid) 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Can have </a:t>
            </a:r>
            <a:r>
              <a:rPr lang="en-US" b="1" kern="0" dirty="0">
                <a:solidFill>
                  <a:srgbClr val="C00000"/>
                </a:solidFill>
                <a:latin typeface="+mj-lt"/>
              </a:rPr>
              <a:t>lactate gap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(discrepancy between measure lactate and blood gas lactate, due to artificial elevation of LA in ABG)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3 stages of symptoms </a:t>
            </a:r>
          </a:p>
          <a:p>
            <a:pPr marL="1200196" lvl="3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Neuro (seizures, coma), N/V </a:t>
            </a:r>
          </a:p>
          <a:p>
            <a:pPr marL="1200196" lvl="3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Shock, pulmonary edema  </a:t>
            </a:r>
          </a:p>
          <a:p>
            <a:pPr marL="1200196" lvl="3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AKI, Oliguria, </a:t>
            </a:r>
            <a:r>
              <a:rPr lang="en-US" kern="0" dirty="0" err="1">
                <a:solidFill>
                  <a:sysClr val="windowText" lastClr="000000"/>
                </a:solidFill>
                <a:latin typeface="+mj-lt"/>
              </a:rPr>
              <a:t>Ca+OxC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. </a:t>
            </a:r>
          </a:p>
          <a:p>
            <a:pPr marL="914400" lvl="2" fontAlgn="ctr"/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lvl="2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Tx: </a:t>
            </a:r>
          </a:p>
          <a:p>
            <a:pPr lvl="3" fontAlgn="ctr"/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- Fomepizole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(competes with ETOH dehydrogenase &amp; no conversion to acids;  give every 4h if HD (gets dialyze)  - IV fluids containing HCO3 </a:t>
            </a:r>
          </a:p>
          <a:p>
            <a:pPr lvl="4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Initial dose is 15 mg/kg, with subsequent doses of 10 mg/kg every 6 h until the toxin is cleared (EG &lt;20)</a:t>
            </a:r>
          </a:p>
          <a:p>
            <a:pPr lvl="3" fontAlgn="ctr"/>
            <a:r>
              <a:rPr lang="en-US" b="1" kern="0" dirty="0">
                <a:solidFill>
                  <a:srgbClr val="C00000"/>
                </a:solidFill>
                <a:latin typeface="+mj-lt"/>
              </a:rPr>
              <a:t>- HD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&gt; if there is severe metabolic acidosis </a:t>
            </a:r>
            <a:r>
              <a:rPr lang="en-US" b="1" kern="0" dirty="0">
                <a:solidFill>
                  <a:srgbClr val="C00000"/>
                </a:solidFill>
                <a:latin typeface="+mj-lt"/>
              </a:rPr>
              <a:t>(pH &lt;7.25), AKI, ethylene glycol level &gt;50 mg/d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L, or glycolate level &gt;10 mg/dL (if available)</a:t>
            </a:r>
          </a:p>
          <a:p>
            <a:pPr lvl="4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HD is generally continued until the EG level is &lt;20 mg/dL. </a:t>
            </a:r>
          </a:p>
          <a:p>
            <a:pPr lvl="1" fontAlgn="ctr"/>
            <a:endParaRPr lang="en-US" sz="1600" kern="0" dirty="0">
              <a:solidFill>
                <a:sysClr val="windowText" lastClr="000000"/>
              </a:solidFill>
              <a:latin typeface="+mj-lt"/>
            </a:endParaRP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76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DA951C-2CDA-5644-B5F8-B3C9799141FF}"/>
              </a:ext>
            </a:extLst>
          </p:cNvPr>
          <p:cNvSpPr txBox="1">
            <a:spLocks/>
          </p:cNvSpPr>
          <p:nvPr/>
        </p:nvSpPr>
        <p:spPr>
          <a:xfrm>
            <a:off x="838200" y="590309"/>
            <a:ext cx="10515600" cy="5586654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lvl="1" fontAlgn="ctr"/>
            <a:r>
              <a:rPr lang="en-US" b="1" u="sng" kern="0" dirty="0">
                <a:solidFill>
                  <a:srgbClr val="C00000"/>
                </a:solidFill>
                <a:latin typeface="+mj-lt"/>
              </a:rPr>
              <a:t>M</a:t>
            </a:r>
            <a:r>
              <a:rPr lang="en-US" b="1" u="sng" kern="0" dirty="0">
                <a:solidFill>
                  <a:sysClr val="windowText" lastClr="000000"/>
                </a:solidFill>
                <a:latin typeface="+mj-lt"/>
              </a:rPr>
              <a:t>ethanol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&gt; Blindness (retinal edema) , hyperemic optic disc, cerebral edema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Windshield fluids, paint thinner, photocopier fluid.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Methanol is metabolized to formic acid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Emergent dialysis </a:t>
            </a:r>
          </a:p>
          <a:p>
            <a:pPr lvl="3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Refractory acidosis (pH&lt;7.2), neurological / ocular manifestation</a:t>
            </a:r>
          </a:p>
          <a:p>
            <a:pPr marL="1371600" lvl="3" fontAlgn="ctr"/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lvl="1" fontAlgn="ctr"/>
            <a:r>
              <a:rPr lang="en-US" b="1" u="sng" kern="0" dirty="0">
                <a:solidFill>
                  <a:srgbClr val="C00000"/>
                </a:solidFill>
                <a:latin typeface="+mj-lt"/>
              </a:rPr>
              <a:t>P</a:t>
            </a:r>
            <a:r>
              <a:rPr lang="en-US" b="1" u="sng" kern="0" dirty="0">
                <a:solidFill>
                  <a:sysClr val="windowText" lastClr="000000"/>
                </a:solidFill>
                <a:latin typeface="+mj-lt"/>
              </a:rPr>
              <a:t>ropylene glycol 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&gt;  </a:t>
            </a:r>
            <a:r>
              <a:rPr lang="en-US" b="1" kern="0" dirty="0">
                <a:solidFill>
                  <a:srgbClr val="C00000"/>
                </a:solidFill>
                <a:latin typeface="+mj-lt"/>
              </a:rPr>
              <a:t>BZD </a:t>
            </a:r>
            <a:r>
              <a:rPr lang="en-US" b="1" kern="0" dirty="0" err="1">
                <a:solidFill>
                  <a:srgbClr val="C00000"/>
                </a:solidFill>
                <a:latin typeface="+mj-lt"/>
              </a:rPr>
              <a:t>ggt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, phenobarbital, phenytoin,</a:t>
            </a:r>
            <a:r>
              <a:rPr lang="en-US" b="1" kern="0" dirty="0">
                <a:solidFill>
                  <a:srgbClr val="C00000"/>
                </a:solidFill>
                <a:latin typeface="+mj-lt"/>
              </a:rPr>
              <a:t> etomidate 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It’s a vehicle of IV sedatives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Can be another form of D lactic acidosis &gt; But can have normal AG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Can produce AKI  </a:t>
            </a:r>
          </a:p>
          <a:p>
            <a:pPr marL="895380" lvl="2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Role of fomepizole is unproven </a:t>
            </a:r>
          </a:p>
          <a:p>
            <a:pPr lvl="1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Diethyl glycol = automobile break fluid , </a:t>
            </a:r>
            <a:r>
              <a:rPr lang="en-US" kern="0" dirty="0">
                <a:solidFill>
                  <a:srgbClr val="C00000"/>
                </a:solidFill>
                <a:latin typeface="+mj-lt"/>
              </a:rPr>
              <a:t>cerebral palsy </a:t>
            </a:r>
          </a:p>
          <a:p>
            <a:pPr marL="457200" lvl="1" fontAlgn="ctr"/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fontAlgn="ctr"/>
            <a:r>
              <a:rPr lang="en-US" b="1" kern="0" dirty="0">
                <a:solidFill>
                  <a:srgbClr val="C00000"/>
                </a:solidFill>
                <a:latin typeface="+mj-lt"/>
              </a:rPr>
              <a:t>Normal AG:</a:t>
            </a:r>
          </a:p>
          <a:p>
            <a:pPr lvl="1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b="1" u="sng" kern="0" dirty="0">
                <a:solidFill>
                  <a:srgbClr val="C00000"/>
                </a:solidFill>
                <a:latin typeface="+mj-lt"/>
              </a:rPr>
              <a:t>I</a:t>
            </a:r>
            <a:r>
              <a:rPr lang="en-US" b="1" u="sng" kern="0" dirty="0">
                <a:solidFill>
                  <a:sysClr val="windowText" lastClr="000000"/>
                </a:solidFill>
                <a:latin typeface="+mj-lt"/>
              </a:rPr>
              <a:t>sopropyl glycol </a:t>
            </a:r>
          </a:p>
          <a:p>
            <a:pPr lvl="2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ketones and fruity odor , rubbing alcohol, mouthwash, solvents </a:t>
            </a:r>
          </a:p>
          <a:p>
            <a:pPr lvl="2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Treatment is </a:t>
            </a:r>
            <a:r>
              <a:rPr lang="en-US" b="1" kern="0" dirty="0">
                <a:solidFill>
                  <a:srgbClr val="C00000"/>
                </a:solidFill>
                <a:latin typeface="+mj-lt"/>
              </a:rPr>
              <a:t>supportive care 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508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8B574-F76D-D54C-92F9-450089C988E5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719666"/>
          <a:ext cx="8128000" cy="3628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91701698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2648939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672489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4608807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24986941"/>
                    </a:ext>
                  </a:extLst>
                </a:gridCol>
              </a:tblGrid>
              <a:tr h="13253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Ethylene Glycol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Methanol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Propylene Glycol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Isopropyl Glycol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3901"/>
                  </a:ext>
                </a:extLst>
              </a:tr>
              <a:tr h="767836">
                <a:tc>
                  <a:txBody>
                    <a:bodyPr/>
                    <a:lstStyle/>
                    <a:p>
                      <a:r>
                        <a:rPr lang="en-US" dirty="0"/>
                        <a:t>OG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✔️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✔️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✔️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✔️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62792"/>
                  </a:ext>
                </a:extLst>
              </a:tr>
              <a:tr h="767836">
                <a:tc>
                  <a:txBody>
                    <a:bodyPr/>
                    <a:lstStyle/>
                    <a:p>
                      <a:r>
                        <a:rPr lang="en-US" dirty="0"/>
                        <a:t>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✔️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✔️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✔️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834457"/>
                  </a:ext>
                </a:extLst>
              </a:tr>
              <a:tr h="7678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084746"/>
                  </a:ext>
                </a:extLst>
              </a:tr>
            </a:tbl>
          </a:graphicData>
        </a:graphic>
      </p:graphicFrame>
      <p:pic>
        <p:nvPicPr>
          <p:cNvPr id="4" name="Picture 8" descr="kidney failure - Organ transplantation ...">
            <a:extLst>
              <a:ext uri="{FF2B5EF4-FFF2-40B4-BE49-F238E27FC236}">
                <a16:creationId xmlns:a16="http://schemas.microsoft.com/office/drawing/2014/main" id="{0259FB83-FE07-8F4C-8E88-FFC0F7D86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3567430"/>
            <a:ext cx="1055948" cy="7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Ocular Surface Services – Vision Care ...">
            <a:extLst>
              <a:ext uri="{FF2B5EF4-FFF2-40B4-BE49-F238E27FC236}">
                <a16:creationId xmlns:a16="http://schemas.microsoft.com/office/drawing/2014/main" id="{9EEB2ACE-620E-A346-A33B-7B3B4837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14" y="3636010"/>
            <a:ext cx="1143172" cy="71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Tips for Hospital Patients | Vanguard ...">
            <a:extLst>
              <a:ext uri="{FF2B5EF4-FFF2-40B4-BE49-F238E27FC236}">
                <a16:creationId xmlns:a16="http://schemas.microsoft.com/office/drawing/2014/main" id="{DE7FB0D1-5147-5D4D-B883-A774F2730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41" y="3614420"/>
            <a:ext cx="1306452" cy="7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Diabetes and Ketones">
            <a:extLst>
              <a:ext uri="{FF2B5EF4-FFF2-40B4-BE49-F238E27FC236}">
                <a16:creationId xmlns:a16="http://schemas.microsoft.com/office/drawing/2014/main" id="{8460CDED-F70A-E74E-8A8B-75EABAB97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476" y="3636010"/>
            <a:ext cx="1424942" cy="71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C8BFD-CAEA-5945-A22B-E7B69C412CC0}"/>
              </a:ext>
            </a:extLst>
          </p:cNvPr>
          <p:cNvSpPr txBox="1"/>
          <p:nvPr/>
        </p:nvSpPr>
        <p:spPr>
          <a:xfrm>
            <a:off x="10573407" y="45404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53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6DF678-FCB6-0246-AD54-9A3E02F0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95250"/>
            <a:ext cx="1133114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57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5295-70BA-EE4F-9690-C6832614E6E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kern="0" dirty="0">
                <a:solidFill>
                  <a:srgbClr val="C00000"/>
                </a:solidFill>
              </a:rPr>
              <a:t>Causes of HAGMA </a:t>
            </a:r>
            <a:endParaRPr lang="en-US" sz="48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1426B-6766-AE46-961B-43AE14B5B5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kern="0" dirty="0">
                <a:solidFill>
                  <a:sysClr val="windowText" lastClr="000000"/>
                </a:solidFill>
              </a:rPr>
              <a:t>Differential diagnosis of HAGMA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Glycolysis (</a:t>
            </a:r>
            <a:r>
              <a:rPr lang="en-US" sz="3200" kern="0" dirty="0" err="1">
                <a:solidFill>
                  <a:sysClr val="windowText" lastClr="000000"/>
                </a:solidFill>
              </a:rPr>
              <a:t>EgMP</a:t>
            </a:r>
            <a:r>
              <a:rPr lang="en-US" sz="3200" kern="0" dirty="0">
                <a:solidFill>
                  <a:sysClr val="windowText" lastClr="00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Oxyproline </a:t>
            </a:r>
          </a:p>
          <a:p>
            <a:pPr>
              <a:buFontTx/>
              <a:buChar char="-"/>
            </a:pPr>
            <a:r>
              <a:rPr lang="en-US" sz="3200" b="1" kern="0" dirty="0">
                <a:solidFill>
                  <a:srgbClr val="C00000"/>
                </a:solidFill>
              </a:rPr>
              <a:t>L - lactate</a:t>
            </a:r>
          </a:p>
          <a:p>
            <a:pPr>
              <a:buFontTx/>
              <a:buChar char="-"/>
            </a:pPr>
            <a:r>
              <a:rPr lang="en-US" sz="3200" b="1" kern="0" dirty="0">
                <a:solidFill>
                  <a:srgbClr val="C00000"/>
                </a:solidFill>
              </a:rPr>
              <a:t>D - lactate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Methanol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Aspirin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Renal failure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Ketoacidosis </a:t>
            </a: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259F6-AE62-FC47-94A3-166C9EF68A0C}"/>
              </a:ext>
            </a:extLst>
          </p:cNvPr>
          <p:cNvSpPr txBox="1"/>
          <p:nvPr/>
        </p:nvSpPr>
        <p:spPr>
          <a:xfrm>
            <a:off x="8003893" y="2765026"/>
            <a:ext cx="3246699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Ketoacidosis </a:t>
            </a:r>
          </a:p>
          <a:p>
            <a:pPr marL="0" indent="0">
              <a:buNone/>
            </a:pPr>
            <a:r>
              <a:rPr lang="en-US" dirty="0"/>
              <a:t>- Diabetic </a:t>
            </a:r>
          </a:p>
          <a:p>
            <a:pPr marL="0" indent="0">
              <a:buNone/>
            </a:pPr>
            <a:r>
              <a:rPr lang="en-US" dirty="0"/>
              <a:t>- Alcoholic </a:t>
            </a:r>
          </a:p>
          <a:p>
            <a:pPr marL="0" indent="0">
              <a:buNone/>
            </a:pPr>
            <a:r>
              <a:rPr lang="en-US" dirty="0"/>
              <a:t>- Starvation </a:t>
            </a:r>
          </a:p>
          <a:p>
            <a:pPr marL="0" indent="0">
              <a:buNone/>
            </a:pPr>
            <a:r>
              <a:rPr lang="en-US" dirty="0"/>
              <a:t>Lactic acidosis </a:t>
            </a:r>
          </a:p>
          <a:p>
            <a:pPr marL="0" indent="0">
              <a:buNone/>
            </a:pPr>
            <a:r>
              <a:rPr lang="en-US" dirty="0"/>
              <a:t>- Type A </a:t>
            </a:r>
          </a:p>
          <a:p>
            <a:pPr marL="0" indent="0">
              <a:buNone/>
            </a:pPr>
            <a:r>
              <a:rPr lang="en-US" dirty="0"/>
              <a:t>- Type B </a:t>
            </a:r>
          </a:p>
          <a:p>
            <a:pPr marL="0" indent="0">
              <a:buNone/>
            </a:pPr>
            <a:r>
              <a:rPr lang="en-US" dirty="0"/>
              <a:t>- D Lactic acidosis</a:t>
            </a:r>
          </a:p>
        </p:txBody>
      </p:sp>
    </p:spTree>
    <p:extLst>
      <p:ext uri="{BB962C8B-B14F-4D97-AF65-F5344CB8AC3E}">
        <p14:creationId xmlns:p14="http://schemas.microsoft.com/office/powerpoint/2010/main" val="580822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F7998-29DE-2447-A3C4-501B103085DC}"/>
              </a:ext>
            </a:extLst>
          </p:cNvPr>
          <p:cNvSpPr txBox="1"/>
          <p:nvPr/>
        </p:nvSpPr>
        <p:spPr>
          <a:xfrm>
            <a:off x="4117579" y="2351782"/>
            <a:ext cx="35984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Type A   vs.    Type B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Lactic Acidosis  </a:t>
            </a:r>
          </a:p>
        </p:txBody>
      </p:sp>
    </p:spTree>
    <p:extLst>
      <p:ext uri="{BB962C8B-B14F-4D97-AF65-F5344CB8AC3E}">
        <p14:creationId xmlns:p14="http://schemas.microsoft.com/office/powerpoint/2010/main" val="109855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ED89FA-8733-5F40-A2C2-9B7E3A0C3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78" y="381858"/>
            <a:ext cx="5067300" cy="58166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288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EEF675-841F-854F-99FD-43415BCB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177" y="934720"/>
            <a:ext cx="8949058" cy="5437143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2CC2585-D30E-EC4E-A8A8-37E365ECEAF3}"/>
                  </a:ext>
                </a:extLst>
              </p14:cNvPr>
              <p14:cNvContentPartPr/>
              <p14:nvPr/>
            </p14:nvContentPartPr>
            <p14:xfrm>
              <a:off x="3274802" y="4344553"/>
              <a:ext cx="691560" cy="162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2CC2585-D30E-EC4E-A8A8-37E365ECEA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0802" y="4236553"/>
                <a:ext cx="79920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4ECF944-2439-0740-B5DE-91FA3BE18E0A}"/>
                  </a:ext>
                </a:extLst>
              </p14:cNvPr>
              <p14:cNvContentPartPr/>
              <p14:nvPr/>
            </p14:nvContentPartPr>
            <p14:xfrm>
              <a:off x="3522842" y="4429873"/>
              <a:ext cx="577440" cy="127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4ECF944-2439-0740-B5DE-91FA3BE18E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68808" y="4321567"/>
                <a:ext cx="685147" cy="343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39368FD-0E47-DC4F-800C-CECE952F72A0}"/>
                  </a:ext>
                </a:extLst>
              </p14:cNvPr>
              <p14:cNvContentPartPr/>
              <p14:nvPr/>
            </p14:nvContentPartPr>
            <p14:xfrm>
              <a:off x="3333842" y="4402513"/>
              <a:ext cx="538200" cy="78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39368FD-0E47-DC4F-800C-CECE952F72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79842" y="4294513"/>
                <a:ext cx="64584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4A24F7D-7875-1D4F-8A72-3E1E6307A3E5}"/>
                  </a:ext>
                </a:extLst>
              </p14:cNvPr>
              <p14:cNvContentPartPr/>
              <p14:nvPr/>
            </p14:nvContentPartPr>
            <p14:xfrm>
              <a:off x="3582962" y="4504393"/>
              <a:ext cx="271080" cy="37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4A24F7D-7875-1D4F-8A72-3E1E6307A3E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29034" y="4397422"/>
                <a:ext cx="378577" cy="251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995F36A-B939-E344-A10E-52B7A1284AAA}"/>
                  </a:ext>
                </a:extLst>
              </p14:cNvPr>
              <p14:cNvContentPartPr/>
              <p14:nvPr/>
            </p14:nvContentPartPr>
            <p14:xfrm>
              <a:off x="3612122" y="4463353"/>
              <a:ext cx="279360" cy="22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995F36A-B939-E344-A10E-52B7A1284AA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8122" y="4355353"/>
                <a:ext cx="38700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838AED-5524-7E42-9B16-2293A7BB91AC}"/>
                  </a:ext>
                </a:extLst>
              </p14:cNvPr>
              <p14:cNvContentPartPr/>
              <p14:nvPr/>
            </p14:nvContentPartPr>
            <p14:xfrm>
              <a:off x="3645242" y="4493233"/>
              <a:ext cx="213840" cy="48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838AED-5524-7E42-9B16-2293A7BB91A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91242" y="4385233"/>
                <a:ext cx="3214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552042-BD5E-A245-952E-9D41FBCDA4EE}"/>
                  </a:ext>
                </a:extLst>
              </p14:cNvPr>
              <p14:cNvContentPartPr/>
              <p14:nvPr/>
            </p14:nvContentPartPr>
            <p14:xfrm flipV="1">
              <a:off x="3672422" y="4060269"/>
              <a:ext cx="766440" cy="47652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552042-BD5E-A245-952E-9D41FBCDA4E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 flipV="1">
                <a:off x="3618346" y="3948496"/>
                <a:ext cx="874232" cy="699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93BD7E7-CF4C-9247-85B6-73649F13D381}"/>
                  </a:ext>
                </a:extLst>
              </p14:cNvPr>
              <p14:cNvContentPartPr/>
              <p14:nvPr/>
            </p14:nvContentPartPr>
            <p14:xfrm>
              <a:off x="-910198" y="354313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93BD7E7-CF4C-9247-85B6-73649F13D38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964198" y="246313"/>
                <a:ext cx="108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DA69B-5D4F-6E49-8AEC-75EC5A815E1E}"/>
              </a:ext>
            </a:extLst>
          </p:cNvPr>
          <p:cNvCxnSpPr/>
          <p:nvPr/>
        </p:nvCxnSpPr>
        <p:spPr>
          <a:xfrm>
            <a:off x="3228902" y="2187615"/>
            <a:ext cx="76644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E26AFA-CCCC-4649-87E4-96CF0E975640}"/>
              </a:ext>
            </a:extLst>
          </p:cNvPr>
          <p:cNvCxnSpPr/>
          <p:nvPr/>
        </p:nvCxnSpPr>
        <p:spPr>
          <a:xfrm>
            <a:off x="7281970" y="2918749"/>
            <a:ext cx="76644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2244FC-52C4-8F44-9EEB-EB27214582D7}"/>
              </a:ext>
            </a:extLst>
          </p:cNvPr>
          <p:cNvCxnSpPr/>
          <p:nvPr/>
        </p:nvCxnSpPr>
        <p:spPr>
          <a:xfrm>
            <a:off x="6994532" y="4348411"/>
            <a:ext cx="76644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488563-BD50-B045-A93B-CD1DB61DA968}"/>
              </a:ext>
            </a:extLst>
          </p:cNvPr>
          <p:cNvCxnSpPr/>
          <p:nvPr/>
        </p:nvCxnSpPr>
        <p:spPr>
          <a:xfrm>
            <a:off x="3105602" y="4053068"/>
            <a:ext cx="76644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CED8CBF-11AF-104B-8B25-7362B3A77FC3}"/>
              </a:ext>
            </a:extLst>
          </p:cNvPr>
          <p:cNvSpPr txBox="1"/>
          <p:nvPr/>
        </p:nvSpPr>
        <p:spPr>
          <a:xfrm>
            <a:off x="5162606" y="193749"/>
            <a:ext cx="143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Type A </a:t>
            </a:r>
          </a:p>
        </p:txBody>
      </p:sp>
    </p:spTree>
    <p:extLst>
      <p:ext uri="{BB962C8B-B14F-4D97-AF65-F5344CB8AC3E}">
        <p14:creationId xmlns:p14="http://schemas.microsoft.com/office/powerpoint/2010/main" val="3987761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A07CCE-B065-3A45-9AED-49985CCBC5B3}"/>
              </a:ext>
            </a:extLst>
          </p:cNvPr>
          <p:cNvSpPr txBox="1">
            <a:spLocks/>
          </p:cNvSpPr>
          <p:nvPr/>
        </p:nvSpPr>
        <p:spPr>
          <a:xfrm>
            <a:off x="838200" y="752354"/>
            <a:ext cx="10832184" cy="5424609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ctr"/>
            <a:r>
              <a:rPr lang="en-US" sz="3600" b="1" kern="0" dirty="0">
                <a:solidFill>
                  <a:srgbClr val="C00000"/>
                </a:solidFill>
                <a:latin typeface="+mj-lt"/>
              </a:rPr>
              <a:t>Type A</a:t>
            </a:r>
            <a:r>
              <a:rPr lang="en-US" sz="3600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(tissue hypoperfusion)  = </a:t>
            </a:r>
            <a:r>
              <a:rPr lang="en-US" sz="2000" b="1" kern="0" dirty="0">
                <a:solidFill>
                  <a:srgbClr val="C00000"/>
                </a:solidFill>
                <a:latin typeface="+mj-lt"/>
              </a:rPr>
              <a:t>INCREASE LACTATE - PYRUVATE RATIO 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Hypoxic = imbalance between oxygen supply and oxygen demand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Anaerobic metabolism drives pyruvate toward lactate &gt; </a:t>
            </a:r>
            <a:r>
              <a:rPr lang="en-US" sz="2400" b="1" kern="0" dirty="0">
                <a:solidFill>
                  <a:srgbClr val="C00000"/>
                </a:solidFill>
                <a:latin typeface="+mj-lt"/>
              </a:rPr>
              <a:t>increasing lactate to pyruvate ratio 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Seen in states if </a:t>
            </a:r>
            <a:r>
              <a:rPr lang="en-US" sz="2400" b="1" u="sng" kern="0" dirty="0">
                <a:solidFill>
                  <a:srgbClr val="C00000"/>
                </a:solidFill>
                <a:latin typeface="+mj-lt"/>
              </a:rPr>
              <a:t>low DO2 </a:t>
            </a: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(low cardiac output (HR/SV), severe anemia,  CO poisoning, Hypoxia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Tx: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C00000"/>
                </a:solidFill>
                <a:latin typeface="+mj-lt"/>
              </a:rPr>
              <a:t>CAREFUL with administration of</a:t>
            </a:r>
            <a:r>
              <a:rPr lang="en-US" sz="2400" b="1" kern="0" dirty="0">
                <a:solidFill>
                  <a:srgbClr val="C00000"/>
                </a:solidFill>
                <a:highlight>
                  <a:srgbClr val="FFFF00"/>
                </a:highlight>
                <a:latin typeface="+mj-lt"/>
              </a:rPr>
              <a:t> NaHCO3</a:t>
            </a: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 </a:t>
            </a:r>
          </a:p>
          <a:p>
            <a:pPr lvl="3" fontAlgn="ctr"/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can increase lactate production (usually given with pH&lt;7.1) </a:t>
            </a:r>
          </a:p>
          <a:p>
            <a:pPr lvl="3" fontAlgn="ctr"/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can</a:t>
            </a:r>
            <a:r>
              <a:rPr lang="en-US" sz="2400" b="1" kern="0" dirty="0">
                <a:solidFill>
                  <a:srgbClr val="C00000"/>
                </a:solidFill>
                <a:latin typeface="+mj-lt"/>
              </a:rPr>
              <a:t> retain / produce more CO2</a:t>
            </a: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 worsening hypoventilation </a:t>
            </a: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33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4FC74-A9BD-FB4C-AF34-26B3D269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160" y="711200"/>
            <a:ext cx="8824722" cy="567223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C1F9D4-3760-5745-AF64-4B186AECADE2}"/>
              </a:ext>
            </a:extLst>
          </p:cNvPr>
          <p:cNvSpPr txBox="1"/>
          <p:nvPr/>
        </p:nvSpPr>
        <p:spPr>
          <a:xfrm>
            <a:off x="5185380" y="81280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Type B </a:t>
            </a:r>
          </a:p>
        </p:txBody>
      </p:sp>
    </p:spTree>
    <p:extLst>
      <p:ext uri="{BB962C8B-B14F-4D97-AF65-F5344CB8AC3E}">
        <p14:creationId xmlns:p14="http://schemas.microsoft.com/office/powerpoint/2010/main" val="343905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57ED5B-F80E-794F-8C76-A64E0730DAE3}"/>
              </a:ext>
            </a:extLst>
          </p:cNvPr>
          <p:cNvSpPr txBox="1"/>
          <p:nvPr/>
        </p:nvSpPr>
        <p:spPr>
          <a:xfrm>
            <a:off x="2001956" y="712612"/>
            <a:ext cx="204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47CCA-0776-1E42-9DC8-2CFC94D9DE46}"/>
              </a:ext>
            </a:extLst>
          </p:cNvPr>
          <p:cNvSpPr txBox="1"/>
          <p:nvPr/>
        </p:nvSpPr>
        <p:spPr>
          <a:xfrm>
            <a:off x="2001956" y="1536174"/>
            <a:ext cx="940333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Define</a:t>
            </a:r>
            <a:r>
              <a:rPr lang="en-US" sz="2400" dirty="0"/>
              <a:t> acid-base balance and explain its physiological importance.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Describe</a:t>
            </a:r>
            <a:r>
              <a:rPr lang="en-US" sz="2400" dirty="0"/>
              <a:t> the normal ranges of blood pH, </a:t>
            </a:r>
            <a:r>
              <a:rPr lang="en-US" sz="2400" dirty="0" err="1"/>
              <a:t>PaCO</a:t>
            </a:r>
            <a:r>
              <a:rPr lang="en-US" sz="2400" dirty="0"/>
              <a:t>₂, and HCO₃⁻.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Classify</a:t>
            </a:r>
            <a:r>
              <a:rPr lang="en-US" sz="2400" dirty="0"/>
              <a:t> acid-base disorders into metabolic and respiratory categories.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Explain</a:t>
            </a:r>
            <a:r>
              <a:rPr lang="en-US" sz="2400" dirty="0"/>
              <a:t> the compensatory mechanisms involved in each disorder.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Interpret</a:t>
            </a:r>
            <a:r>
              <a:rPr lang="en-US" sz="2400" dirty="0"/>
              <a:t> arterial blood gas (ABG) results to identify specific disorders.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Discuss</a:t>
            </a:r>
            <a:r>
              <a:rPr lang="en-US" sz="2400" dirty="0"/>
              <a:t> common causes and clinical features of each acid-base disorder.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Outline</a:t>
            </a:r>
            <a:r>
              <a:rPr lang="en-US" sz="2400" dirty="0"/>
              <a:t> basic treatment strategies for correcting acid-base imbalances.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17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C2EEEB7-FD3A-9340-B3D9-BCFB0AB561AB}"/>
              </a:ext>
            </a:extLst>
          </p:cNvPr>
          <p:cNvSpPr txBox="1">
            <a:spLocks/>
          </p:cNvSpPr>
          <p:nvPr/>
        </p:nvSpPr>
        <p:spPr>
          <a:xfrm>
            <a:off x="838200" y="567159"/>
            <a:ext cx="10515600" cy="5609804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ctr"/>
            <a:r>
              <a:rPr lang="en-US" sz="3200" b="1" kern="0" dirty="0">
                <a:solidFill>
                  <a:srgbClr val="C00000"/>
                </a:solidFill>
                <a:latin typeface="+mj-lt"/>
              </a:rPr>
              <a:t>Type B : </a:t>
            </a: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(</a:t>
            </a:r>
            <a:r>
              <a:rPr lang="en-US" sz="2400" kern="0" dirty="0">
                <a:solidFill>
                  <a:srgbClr val="C00000"/>
                </a:solidFill>
                <a:latin typeface="+mj-lt"/>
              </a:rPr>
              <a:t>LACTATE - PYRUVATE RATIO NORMAL) </a:t>
            </a:r>
          </a:p>
          <a:p>
            <a:pPr algn="ctr" fontAlgn="ctr"/>
            <a:r>
              <a:rPr lang="en-US" sz="2400" b="1" u="sng" kern="0" dirty="0">
                <a:solidFill>
                  <a:sysClr val="windowText" lastClr="000000"/>
                </a:solidFill>
                <a:latin typeface="+mj-lt"/>
              </a:rPr>
              <a:t>Oxygen delivery normal but phosphorylation impaired </a:t>
            </a:r>
          </a:p>
          <a:p>
            <a:pPr rtl="0" fontAlgn="ctr"/>
            <a:endParaRPr lang="en-US" sz="2400" kern="0" dirty="0">
              <a:solidFill>
                <a:srgbClr val="C00000"/>
              </a:solidFill>
              <a:latin typeface="+mj-lt"/>
            </a:endParaRPr>
          </a:p>
          <a:p>
            <a:pPr marL="590565" lvl="1" indent="-28575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Seen more with catecholamines (anaerobic does NOT play a role)</a:t>
            </a:r>
          </a:p>
          <a:p>
            <a:pPr marL="647715" lvl="1" indent="-342900" fontAlgn="ctr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C00000"/>
                </a:solidFill>
                <a:latin typeface="+mj-lt"/>
              </a:rPr>
              <a:t>Accelerated glycolysis </a:t>
            </a: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&gt; (High catecholamines production which stimulate anaerobic, sepsis , seizures, cocaine)</a:t>
            </a:r>
          </a:p>
          <a:p>
            <a:pPr marL="647715" lvl="1" indent="-342900" fontAlgn="ctr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Reduce clearance (</a:t>
            </a:r>
            <a:r>
              <a:rPr lang="en-US" sz="2400" b="1" kern="0" dirty="0">
                <a:solidFill>
                  <a:srgbClr val="C00000"/>
                </a:solidFill>
                <a:latin typeface="+mj-lt"/>
              </a:rPr>
              <a:t>Hepatic dysfunction </a:t>
            </a:r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) </a:t>
            </a:r>
          </a:p>
          <a:p>
            <a:pPr marL="647715" lvl="1" indent="-342900" fontAlgn="ctr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C00000"/>
                </a:solidFill>
                <a:latin typeface="+mj-lt"/>
              </a:rPr>
              <a:t>Mitochondrial dysfunction</a:t>
            </a: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555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2D7CFBA-61FB-FD4C-B3FF-6A3C240A7F4B}"/>
              </a:ext>
            </a:extLst>
          </p:cNvPr>
          <p:cNvSpPr txBox="1">
            <a:spLocks/>
          </p:cNvSpPr>
          <p:nvPr/>
        </p:nvSpPr>
        <p:spPr>
          <a:xfrm>
            <a:off x="838200" y="567159"/>
            <a:ext cx="10515600" cy="5609804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ctr"/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Drugs : </a:t>
            </a:r>
          </a:p>
          <a:p>
            <a:pPr marL="647715" lvl="1" indent="-342900" rtl="0" fontAlgn="ctr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HIV (zidovudine, </a:t>
            </a:r>
            <a:r>
              <a:rPr lang="en-US" sz="2000" kern="0" dirty="0" err="1">
                <a:solidFill>
                  <a:sysClr val="windowText" lastClr="000000"/>
                </a:solidFill>
                <a:latin typeface="+mj-lt"/>
              </a:rPr>
              <a:t>didanosine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, lamivudine) decrease oxidation of pyruvate with mitochondrial dysfunction </a:t>
            </a:r>
          </a:p>
          <a:p>
            <a:pPr marL="647715" lvl="1" indent="-342900" rtl="0" fontAlgn="ctr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C00000"/>
                </a:solidFill>
                <a:latin typeface="+mj-lt"/>
              </a:rPr>
              <a:t>ASA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, ethanol (increase NADH/NAD ratio which increase lactate and ketoacid, exacerbated with thiamine deficiency)</a:t>
            </a:r>
          </a:p>
          <a:p>
            <a:pPr marL="647715" lvl="1" indent="-342900" rtl="0" fontAlgn="ctr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C00000"/>
                </a:solidFill>
                <a:latin typeface="+mj-lt"/>
              </a:rPr>
              <a:t>Linezolid</a:t>
            </a:r>
          </a:p>
          <a:p>
            <a:pPr marL="647715" lvl="1" indent="-342900" rtl="0" fontAlgn="ctr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C00000"/>
                </a:solidFill>
                <a:latin typeface="+mj-lt"/>
              </a:rPr>
              <a:t>Thiamine deficiency  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(essential </a:t>
            </a:r>
            <a:r>
              <a:rPr lang="en-US" sz="2000" kern="0" dirty="0">
                <a:solidFill>
                  <a:srgbClr val="000000"/>
                </a:solidFill>
                <a:latin typeface="+mj-lt"/>
              </a:rPr>
              <a:t>enzyme cofactor in glycolysis (pyruvate dehydrogenase complex), the citric acid cycle (α-ketoglutarate dehydrogenase complex)</a:t>
            </a:r>
            <a:endParaRPr lang="en-US" sz="2000" kern="0" dirty="0">
              <a:solidFill>
                <a:srgbClr val="C00000"/>
              </a:solidFill>
              <a:latin typeface="+mj-lt"/>
            </a:endParaRPr>
          </a:p>
          <a:p>
            <a:pPr marL="647715" lvl="1" indent="-342900" rtl="0" fontAlgn="ctr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Isoniazid </a:t>
            </a:r>
          </a:p>
          <a:p>
            <a:pPr marL="647715" lvl="1" indent="-342900" rtl="0" fontAlgn="ctr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C00000"/>
                </a:solidFill>
                <a:latin typeface="+mj-lt"/>
              </a:rPr>
              <a:t>Propofol (mitochondrial dysfunction)</a:t>
            </a:r>
          </a:p>
          <a:p>
            <a:pPr marL="647715" lvl="1" indent="-342900" rtl="0" fontAlgn="ctr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C00000"/>
                </a:solidFill>
                <a:latin typeface="+mj-lt"/>
              </a:rPr>
              <a:t>Metformin </a:t>
            </a:r>
            <a:endParaRPr lang="en-US" sz="2000" kern="0" dirty="0">
              <a:solidFill>
                <a:srgbClr val="C00000"/>
              </a:solidFill>
              <a:latin typeface="+mj-lt"/>
            </a:endParaRPr>
          </a:p>
          <a:p>
            <a:pPr rtl="0" fontAlgn="ctr"/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Malignancy (large tumor burden and cell lysis) </a:t>
            </a:r>
          </a:p>
          <a:p>
            <a:pPr rtl="0" fontAlgn="ctr"/>
            <a:r>
              <a:rPr lang="en-US" sz="2400" kern="0" dirty="0">
                <a:solidFill>
                  <a:sysClr val="windowText" lastClr="000000"/>
                </a:solidFill>
                <a:latin typeface="+mj-lt"/>
              </a:rPr>
              <a:t>Sorbitol , fructose (consumes ATP = stimulating glycolysis) </a:t>
            </a: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6332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ri Cycle – Definition, Steps, Importance, and Diagram">
            <a:extLst>
              <a:ext uri="{FF2B5EF4-FFF2-40B4-BE49-F238E27FC236}">
                <a16:creationId xmlns:a16="http://schemas.microsoft.com/office/drawing/2014/main" id="{220130B1-17D0-6742-8DA7-DE5D8842E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21" y="956841"/>
            <a:ext cx="7214957" cy="5219659"/>
          </a:xfrm>
          <a:prstGeom prst="rect">
            <a:avLst/>
          </a:prstGeom>
          <a:noFill/>
          <a:ln w="34925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455910-1DBD-1C40-8AFB-6EEE8544807C}"/>
              </a:ext>
            </a:extLst>
          </p:cNvPr>
          <p:cNvSpPr txBox="1">
            <a:spLocks/>
          </p:cNvSpPr>
          <p:nvPr/>
        </p:nvSpPr>
        <p:spPr>
          <a:xfrm>
            <a:off x="595132" y="98907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kern="0" dirty="0">
                <a:solidFill>
                  <a:srgbClr val="C00000"/>
                </a:solidFill>
              </a:rPr>
              <a:t>Lactic Acidosis clearance  </a:t>
            </a:r>
          </a:p>
        </p:txBody>
      </p:sp>
    </p:spTree>
    <p:extLst>
      <p:ext uri="{BB962C8B-B14F-4D97-AF65-F5344CB8AC3E}">
        <p14:creationId xmlns:p14="http://schemas.microsoft.com/office/powerpoint/2010/main" val="100154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22C13-60C8-0044-8C6D-6B1E9C4B4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95" y="412750"/>
            <a:ext cx="9205410" cy="6032500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31FF7-2446-BD4A-9803-2596B3EA3A00}"/>
              </a:ext>
            </a:extLst>
          </p:cNvPr>
          <p:cNvSpPr txBox="1"/>
          <p:nvPr/>
        </p:nvSpPr>
        <p:spPr>
          <a:xfrm>
            <a:off x="6874476" y="5821499"/>
            <a:ext cx="61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NH4</a:t>
            </a:r>
          </a:p>
        </p:txBody>
      </p:sp>
    </p:spTree>
    <p:extLst>
      <p:ext uri="{BB962C8B-B14F-4D97-AF65-F5344CB8AC3E}">
        <p14:creationId xmlns:p14="http://schemas.microsoft.com/office/powerpoint/2010/main" val="2310139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4CF6F-7D6A-A14E-91CF-824EEAF1A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7" t="60521" r="26109" b="11805"/>
          <a:stretch/>
        </p:blipFill>
        <p:spPr>
          <a:xfrm>
            <a:off x="6096000" y="2668617"/>
            <a:ext cx="5505469" cy="2805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28564-A462-B54C-B57D-49896726415B}"/>
              </a:ext>
            </a:extLst>
          </p:cNvPr>
          <p:cNvSpPr txBox="1"/>
          <p:nvPr/>
        </p:nvSpPr>
        <p:spPr>
          <a:xfrm>
            <a:off x="1220451" y="821958"/>
            <a:ext cx="97510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 y/o F with Hx of CHF, T2DM, HTN presents with decrease UOP, nausea, diarrhea and fatigue. Medications she has continued to take despite Nausea include ( ASA, metformin, lisinopril, metoprolol). VS  90/70 HR 135 RR 13 Sat 99% RA. 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Labs in Fig ; ABG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7.07, PCO2 15 PO2 120 HCO3 6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Serum tox: ASA , Tylenol and Ethanol level all normal.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Despite 1.5L of LR she has progressive hypotension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levophed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initiated.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LA is 16.9.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interventions is indicated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Infusion of glucagon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Infusion of D5W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Hemodialysis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Fomepizole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17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C1E135-A472-D04E-AAB7-DFE1E8308455}"/>
              </a:ext>
            </a:extLst>
          </p:cNvPr>
          <p:cNvSpPr txBox="1"/>
          <p:nvPr/>
        </p:nvSpPr>
        <p:spPr>
          <a:xfrm>
            <a:off x="1127760" y="843677"/>
            <a:ext cx="10515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 y/o F with Hx of CHF, T2DM, HTN presents with decrease UOP, nausea, diarrhea and fatigue. Medications she has continued to take despite Nausea include ( ASA, metformin, lisinopril, metoprolol). VS  90/70 HR 135 RR 13 Sat 99% RA. 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Labs in Fig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ABG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7.07, PCO2 15 PO2 120 HCO3 6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Serum tox: ASA , Tylenol and Ethanol level all normal.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Despite 1.5L of LR she has progressive hypotension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levophed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initiated.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LA is 16.9.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7.07, PCO2 15 PO2 120 HCO3 6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Metabolic Acidosis </a:t>
            </a:r>
          </a:p>
          <a:p>
            <a:pPr marL="0" indent="0">
              <a:buNone/>
            </a:pPr>
            <a:r>
              <a:rPr lang="en-US" dirty="0"/>
              <a:t>Na: 134  /  Cl: 101  / HCO3: 11 </a:t>
            </a:r>
          </a:p>
          <a:p>
            <a:r>
              <a:rPr lang="en-US" dirty="0"/>
              <a:t>AG = [Na] – (Cl + HCO3) </a:t>
            </a:r>
          </a:p>
          <a:p>
            <a:r>
              <a:rPr lang="en-US" dirty="0">
                <a:solidFill>
                  <a:srgbClr val="C00000"/>
                </a:solidFill>
              </a:rPr>
              <a:t>22</a:t>
            </a:r>
            <a:r>
              <a:rPr lang="en-US" dirty="0"/>
              <a:t> (</a:t>
            </a:r>
            <a:r>
              <a:rPr lang="en-US" dirty="0" err="1"/>
              <a:t>nl</a:t>
            </a:r>
            <a:r>
              <a:rPr lang="en-US" dirty="0"/>
              <a:t> 10-12)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HAG Metabolic acidosis </a:t>
            </a:r>
          </a:p>
          <a:p>
            <a:pPr marL="0" indent="0">
              <a:buNone/>
            </a:pPr>
            <a:r>
              <a:rPr lang="en-US" dirty="0"/>
              <a:t>Expected CO2: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Winters formula: (1.5 x HCO3) + 8  +/- 2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24.5  +/- 2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HAG Metabolic acidosis + Respiratory Alkalosis </a:t>
            </a:r>
          </a:p>
          <a:p>
            <a:pPr marL="0" indent="0">
              <a:buNone/>
            </a:pPr>
            <a:r>
              <a:rPr lang="en-US" dirty="0"/>
              <a:t>△AG /HCO3 = </a:t>
            </a:r>
          </a:p>
          <a:p>
            <a:pPr marL="0" indent="0">
              <a:buNone/>
            </a:pPr>
            <a:r>
              <a:rPr lang="en-US" dirty="0"/>
              <a:t>22-12 / 24 -11 = </a:t>
            </a:r>
            <a:r>
              <a:rPr lang="en-US" dirty="0">
                <a:solidFill>
                  <a:srgbClr val="C00000"/>
                </a:solidFill>
              </a:rPr>
              <a:t>0.7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HAG Metabolic acidosis + Respiratory Alkalosis + NAG metabolic acidosis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E5B06-BFCB-6C44-B16D-415658378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7" t="60521" r="26109" b="11805"/>
          <a:stretch/>
        </p:blipFill>
        <p:spPr>
          <a:xfrm>
            <a:off x="5974080" y="2983577"/>
            <a:ext cx="5505469" cy="280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9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87B830-0EFB-3B4A-AC66-0900946DD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7" t="60521" r="26109" b="11805"/>
          <a:stretch/>
        </p:blipFill>
        <p:spPr>
          <a:xfrm>
            <a:off x="6096000" y="2668617"/>
            <a:ext cx="5505469" cy="2805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288BC-5950-8744-8F75-77E55D76A2BE}"/>
              </a:ext>
            </a:extLst>
          </p:cNvPr>
          <p:cNvSpPr txBox="1"/>
          <p:nvPr/>
        </p:nvSpPr>
        <p:spPr>
          <a:xfrm>
            <a:off x="1220451" y="821958"/>
            <a:ext cx="97510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 y/o F with Hx of CHF, T2DM, HTN presents with decrease UOP, nausea, diarrhea and fatigue. Medications she has continued to take despite Nausea include ( ASA, metformin, lisinopril, metoprolol). VS  90/70 HR 135 RR 13 Sat 99% RA.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Labs in Fig ; ABG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7.07, PCO2 15 PO2 120 HCO3 6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Serum tox: ASA , Tylenol and Ethanol level all normal.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Despite 1.5L of LR she has progressive hypotension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levophed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initiated.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LA is 16.9.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interventions is indicated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Infusion of glucagon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Infusion of D5W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Hemodialysis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Fomepizole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31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7C68-AF54-8242-B458-5616337C67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1966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kern="0" dirty="0">
                <a:solidFill>
                  <a:sysClr val="windowText" lastClr="000000"/>
                </a:solidFill>
              </a:rPr>
              <a:t>Metformin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45B9F-16FE-F34E-BDAB-5F2A97969F7D}"/>
              </a:ext>
            </a:extLst>
          </p:cNvPr>
          <p:cNvSpPr txBox="1">
            <a:spLocks/>
          </p:cNvSpPr>
          <p:nvPr/>
        </p:nvSpPr>
        <p:spPr>
          <a:xfrm>
            <a:off x="398362" y="1194934"/>
            <a:ext cx="5863542" cy="5332665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ctr"/>
            <a:r>
              <a:rPr lang="en-US" kern="0">
                <a:solidFill>
                  <a:sysClr val="windowText" lastClr="000000"/>
                </a:solidFill>
                <a:latin typeface="+mj-lt"/>
              </a:rPr>
              <a:t>MA : decrease gluconeogenesis,</a:t>
            </a:r>
            <a:r>
              <a:rPr lang="en-US" kern="0">
                <a:solidFill>
                  <a:srgbClr val="C00000"/>
                </a:solidFill>
                <a:latin typeface="+mj-lt"/>
              </a:rPr>
              <a:t> inhibits pyruvate dehydrogenase</a:t>
            </a:r>
            <a:r>
              <a:rPr lang="en-US" kern="0">
                <a:solidFill>
                  <a:sysClr val="windowText" lastClr="000000"/>
                </a:solidFill>
                <a:latin typeface="+mj-lt"/>
              </a:rPr>
              <a:t>, E: 100% renal) decrease 50% in CKD3 and stop in CKD4 </a:t>
            </a:r>
          </a:p>
          <a:p>
            <a:pPr marL="742950" lvl="1" indent="-285750" rtl="0" fontAlgn="ctr">
              <a:buFont typeface="Courier New" panose="02070309020205020404" pitchFamily="49" charset="0"/>
              <a:buChar char="o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 in Kidney failure (CKD) =more  accumulation = binds to mitochondrial complex = increase LDH = increase lactate </a:t>
            </a:r>
          </a:p>
          <a:p>
            <a:pPr marL="742950" lvl="1" indent="-285750" rtl="0" fontAlgn="ctr">
              <a:buFont typeface="Courier New" panose="02070309020205020404" pitchFamily="49" charset="0"/>
              <a:buChar char="o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MALA (intoxication) = p/w </a:t>
            </a:r>
            <a:r>
              <a:rPr lang="en-US" b="1" kern="0">
                <a:solidFill>
                  <a:srgbClr val="C00000"/>
                </a:solidFill>
                <a:latin typeface="+mj-lt"/>
              </a:rPr>
              <a:t>N,V,D</a:t>
            </a:r>
            <a:r>
              <a:rPr lang="en-US" kern="0">
                <a:solidFill>
                  <a:sysClr val="windowText" lastClr="000000"/>
                </a:solidFill>
                <a:latin typeface="+mj-lt"/>
              </a:rPr>
              <a:t> AMS, tachycardia, SOB , AGMA (&gt;LA ,Ex: ~10 or more; pH &lt;7.1 ) </a:t>
            </a:r>
          </a:p>
          <a:p>
            <a:pPr marL="742950" lvl="1" indent="-285750" rtl="0" fontAlgn="ctr">
              <a:buFont typeface="Courier New" panose="02070309020205020404" pitchFamily="49" charset="0"/>
              <a:buChar char="o"/>
            </a:pPr>
            <a:r>
              <a:rPr lang="en-US" sz="2000" kern="0">
                <a:solidFill>
                  <a:sysClr val="windowText" lastClr="000000"/>
                </a:solidFill>
                <a:latin typeface="+mj-lt"/>
              </a:rPr>
              <a:t> Tx: </a:t>
            </a:r>
            <a:endParaRPr lang="en-US" kern="0">
              <a:solidFill>
                <a:sysClr val="windowText" lastClr="000000"/>
              </a:solidFill>
              <a:latin typeface="+mj-lt"/>
            </a:endParaRP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RRT (small V/ distribution) : Failure to improve with supportive care (IV fluids, pressors),  pH &lt;7, and/or lactic acid &gt;20 mmol/L </a:t>
            </a:r>
          </a:p>
          <a:p>
            <a:pPr marL="1600200" lvl="3" indent="-228600" rtl="0" fontAlgn="ctr">
              <a:buFont typeface="Arial" panose="020B0604020202020204" pitchFamily="34" charset="0"/>
              <a:buChar char="•"/>
            </a:pPr>
            <a:r>
              <a:rPr lang="en-US" sz="2000" b="1" u="sng" kern="0">
                <a:solidFill>
                  <a:srgbClr val="C00000"/>
                </a:solidFill>
                <a:highlight>
                  <a:srgbClr val="FFFF00"/>
                </a:highlight>
                <a:latin typeface="+mj-lt"/>
              </a:rPr>
              <a:t>5h of </a:t>
            </a:r>
            <a:r>
              <a:rPr lang="en-US" sz="2400" b="1" u="sng" kern="0">
                <a:solidFill>
                  <a:srgbClr val="C00000"/>
                </a:solidFill>
                <a:highlight>
                  <a:srgbClr val="FFFF00"/>
                </a:highlight>
                <a:latin typeface="+mj-lt"/>
              </a:rPr>
              <a:t>HD</a:t>
            </a:r>
            <a:r>
              <a:rPr lang="en-US" sz="2000" kern="0">
                <a:solidFill>
                  <a:sysClr val="windowText" lastClr="000000"/>
                </a:solidFill>
                <a:latin typeface="+mj-lt"/>
              </a:rPr>
              <a:t> and then CRRT with high dose </a:t>
            </a:r>
            <a:endParaRPr lang="en-US" kern="0">
              <a:solidFill>
                <a:sysClr val="windowText" lastClr="000000"/>
              </a:solidFill>
              <a:latin typeface="+mj-lt"/>
            </a:endParaRPr>
          </a:p>
          <a:p>
            <a:pPr marL="1600200" lvl="3" indent="-228600" rtl="0" fontAlgn="ctr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ysClr val="windowText" lastClr="000000"/>
                </a:solidFill>
                <a:latin typeface="+mj-lt"/>
              </a:rPr>
              <a:t>Usually does not result in hypoglycemia </a:t>
            </a:r>
            <a:endParaRPr lang="en-US" kern="0">
              <a:solidFill>
                <a:sysClr val="windowText" lastClr="000000"/>
              </a:solidFill>
              <a:latin typeface="+mj-lt"/>
            </a:endParaRP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4" name="Picture 2" descr="Metabolic derangements induced by metformin &#10;Glycolysis &#10;protei n &#10;_+ 2 Alanine_+ &#10;Catabolism &#10;Decarboxylation &#10;Catabolism &#10;wang GS &amp; Hwtec, 2018 PMIO 30126348 &#10;Glucose &#10;2 Pyruvate &#10;2 Lactate &#10;Wruvate forced down this pathway instead &#10;This pathway &#10;gets backed up &#10;Acetyl CO-A &#10;Kreb's Cycle &#10;ATP &#10;Mitochondrial &#10;transport &#10;chain &#10;ADP &#10;Metformin ">
            <a:extLst>
              <a:ext uri="{FF2B5EF4-FFF2-40B4-BE49-F238E27FC236}">
                <a16:creationId xmlns:a16="http://schemas.microsoft.com/office/drawing/2014/main" id="{242D3533-C63D-DE4A-89D1-1F929E84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29" y="1194934"/>
            <a:ext cx="5530126" cy="499752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4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CB4603-5744-7848-BA17-78E8BB8A9955}"/>
              </a:ext>
            </a:extLst>
          </p:cNvPr>
          <p:cNvSpPr txBox="1">
            <a:spLocks/>
          </p:cNvSpPr>
          <p:nvPr/>
        </p:nvSpPr>
        <p:spPr>
          <a:xfrm>
            <a:off x="838200" y="274320"/>
            <a:ext cx="10515600" cy="5902643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19-y/o, admitted with acute hemiparesis following recreational cocaine use. CTH showed ICH. </a:t>
            </a:r>
          </a:p>
          <a:p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was intubated and sedated with propofol and underwent craniectomy with hemorrhage evacuation.</a:t>
            </a:r>
          </a:p>
          <a:p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 inflammation led to treatment with vancomycin and meropenem, but cultures were negative. Neurological findings were unimproved, New imaging showed worsened cerebral edema. </a:t>
            </a:r>
          </a:p>
          <a:p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day 6, decompressive craniectomy was performed.</a:t>
            </a:r>
          </a:p>
          <a:p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immediate postoperative VS : HR 130-140/min, BP 85/55 requiring vasoactive therapy. TTE  EF 55%, but no regional wall abnormalities. SV 65 mL (with vasoactive meds). ScvO2 0.78. </a:t>
            </a:r>
          </a:p>
          <a:p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became anuric, fever worsened, and laboratory values showed hyperkalemia, elevated creatine kinase (73,000 U/L [1,219.10 </a:t>
            </a:r>
            <a:r>
              <a:rPr lang="el-GR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kat/L]), and lactic acidosis (9 mmol/L). Ventricular premature beats became increasingly frequent. Hydrocortisone was given, and renal replacement therapy was initiated to control serum potassium levels. Bradycardia led to transcutaneous pacing. </a:t>
            </a:r>
          </a:p>
          <a:p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Despite maximal supportive treatment, profound ventricular dysrhythmias ensued, and the patient died 24 h following the second craniectomy. </a:t>
            </a:r>
          </a:p>
          <a:p>
            <a:endParaRPr lang="en-US" kern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one of the following mechanisms best explains this patient's postsurgical deterioration?</a:t>
            </a:r>
          </a:p>
          <a:p>
            <a:pPr marL="342900" indent="-342900">
              <a:buFontTx/>
              <a:buAutoNum type="alphaLcPeriod"/>
            </a:pPr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Globally depressed oxygen transport to tissues </a:t>
            </a:r>
          </a:p>
          <a:p>
            <a:pPr marL="342900" indent="-342900">
              <a:buFontTx/>
              <a:buAutoNum type="alphaLcPeriod"/>
            </a:pPr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Sepsis induce microvascular dysfunction </a:t>
            </a:r>
          </a:p>
          <a:p>
            <a:pPr marL="342900" indent="-342900">
              <a:buFontTx/>
              <a:buAutoNum type="alphaLcPeriod"/>
            </a:pPr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Mitochondrial impairment </a:t>
            </a:r>
          </a:p>
          <a:p>
            <a:pPr marL="342900" indent="-342900">
              <a:buFontTx/>
              <a:buAutoNum type="alphaLcPeriod"/>
            </a:pPr>
            <a:r>
              <a:rPr lang="en-US" kern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 related Anaphylactic reaction </a:t>
            </a: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074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BCD41A-6200-BE4F-A7AF-CABCF11EEF89}"/>
              </a:ext>
            </a:extLst>
          </p:cNvPr>
          <p:cNvSpPr txBox="1">
            <a:spLocks/>
          </p:cNvSpPr>
          <p:nvPr/>
        </p:nvSpPr>
        <p:spPr>
          <a:xfrm>
            <a:off x="838200" y="496389"/>
            <a:ext cx="10515600" cy="5680574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0">
                <a:solidFill>
                  <a:srgbClr val="C00000"/>
                </a:solidFill>
                <a:latin typeface="Calibri" panose="020F0502020204030204" pitchFamily="34" charset="0"/>
              </a:rPr>
              <a:t>PRIS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Propofol related infusion syndrome</a:t>
            </a:r>
          </a:p>
          <a:p>
            <a:r>
              <a:rPr lang="en-US" b="1" u="sng" kern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*Mitochondrial impairment  (</a:t>
            </a: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The mechanism of PRIS involves inhibition of mitochondrial fatty acid oxidation and electron transport ).</a:t>
            </a:r>
          </a:p>
          <a:p>
            <a:endParaRPr lang="en-US" ker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Lactic acidosis      </a:t>
            </a:r>
            <a:r>
              <a:rPr lang="en-US" kern="0">
                <a:solidFill>
                  <a:srgbClr val="C00000"/>
                </a:solidFill>
                <a:latin typeface="Calibri" panose="020F0502020204030204" pitchFamily="34" charset="0"/>
              </a:rPr>
              <a:t> 88%</a:t>
            </a:r>
            <a:endParaRPr lang="en-US" kern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Cardiac arrhythmia / Brugada type coved ST elevation , BBB  70% , bradycardia 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Rhabdomyolysis   65% (elevated CK) 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Hypotension 50%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Renal failure   47%, </a:t>
            </a:r>
            <a:r>
              <a:rPr lang="en-US" b="1" kern="0">
                <a:solidFill>
                  <a:srgbClr val="C00000"/>
                </a:solidFill>
                <a:latin typeface="Calibri" panose="020F0502020204030204" pitchFamily="34" charset="0"/>
              </a:rPr>
              <a:t>Uric acid crystalluria </a:t>
            </a: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&gt; just monitor 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Hyperkalemia  44%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Hyperlipidemia  20%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Pancreatitis , hypertriglyceridemia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Tx: 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Discontinuing propofol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Supportive therapy </a:t>
            </a: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Prolonged dialysis &gt; </a:t>
            </a:r>
            <a:r>
              <a:rPr lang="en-US" b="1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CRRT</a:t>
            </a: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</a:rPr>
              <a:t> (cuz is poorly cleared)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2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DE13E3-FCE6-8842-9151-6A49150D6DF4}"/>
              </a:ext>
            </a:extLst>
          </p:cNvPr>
          <p:cNvSpPr txBox="1"/>
          <p:nvPr/>
        </p:nvSpPr>
        <p:spPr>
          <a:xfrm>
            <a:off x="1046480" y="1443841"/>
            <a:ext cx="102209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y/o F with severe asthma has received supplemental oxygen, nebulized albuterol continuously, IV methylprednisolone and IV Mg but fails to improve and gets intubated. Her laboratory 10 minutes earlier reveal the following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ABG: </a:t>
            </a:r>
            <a:r>
              <a:rPr lang="en-US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7.17, PaCO2 54, PO280 .  BMP: Na 136, Cl 99, K 2.8 HCO3 21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acid base disorder(s) is present?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AG metabolic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NAG metabolic acidosis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Respiratory acidosis plus AG metabolic acidosis plus NAG metabolic acidosis </a:t>
            </a:r>
          </a:p>
        </p:txBody>
      </p:sp>
    </p:spTree>
    <p:extLst>
      <p:ext uri="{BB962C8B-B14F-4D97-AF65-F5344CB8AC3E}">
        <p14:creationId xmlns:p14="http://schemas.microsoft.com/office/powerpoint/2010/main" val="1435051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11F7E20-29C1-4B47-BCDF-F4A6D2AE4784}"/>
              </a:ext>
            </a:extLst>
          </p:cNvPr>
          <p:cNvSpPr txBox="1">
            <a:spLocks/>
          </p:cNvSpPr>
          <p:nvPr/>
        </p:nvSpPr>
        <p:spPr>
          <a:xfrm>
            <a:off x="838200" y="520861"/>
            <a:ext cx="10515600" cy="3692324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0" dirty="0">
                <a:solidFill>
                  <a:srgbClr val="C00000"/>
                </a:solidFill>
                <a:latin typeface="+mj-lt"/>
              </a:rPr>
              <a:t>D lactic acidosis (lactate measured in lab is not D lactic acidosis)</a:t>
            </a:r>
          </a:p>
          <a:p>
            <a:endParaRPr lang="en-US" sz="2400" b="1" kern="0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Mostly seen with small bowel resection &gt; </a:t>
            </a:r>
            <a:r>
              <a:rPr lang="en-US" sz="2000" b="1" kern="0" dirty="0">
                <a:solidFill>
                  <a:sysClr val="windowText" lastClr="000000"/>
                </a:solidFill>
                <a:latin typeface="+mj-lt"/>
              </a:rPr>
              <a:t>carbohydrate meal reaches colon 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&gt; </a:t>
            </a:r>
            <a:r>
              <a:rPr lang="en-US" sz="2000" b="1" kern="0" dirty="0">
                <a:solidFill>
                  <a:sysClr val="windowText" lastClr="000000"/>
                </a:solidFill>
                <a:latin typeface="+mj-lt"/>
              </a:rPr>
              <a:t>bacterial fermentation 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&gt; generates organic acid including D lactate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Presents with encephalopathy (ataxia, slurred speech) following carbohydrate meal where in colon bacterial fermentation generated organic acid to include D lactate </a:t>
            </a:r>
          </a:p>
          <a:p>
            <a:r>
              <a:rPr lang="en-US" sz="1400" kern="0" dirty="0">
                <a:solidFill>
                  <a:srgbClr val="202124"/>
                </a:solidFill>
                <a:latin typeface="+mj-lt"/>
              </a:rPr>
              <a:t> </a:t>
            </a:r>
            <a:r>
              <a:rPr lang="en-US" sz="2000" kern="0" dirty="0">
                <a:solidFill>
                  <a:srgbClr val="202124"/>
                </a:solidFill>
                <a:latin typeface="+mj-lt"/>
              </a:rPr>
              <a:t>Dg </a:t>
            </a:r>
          </a:p>
          <a:p>
            <a:pPr lvl="1"/>
            <a:r>
              <a:rPr lang="en-US" kern="0" dirty="0">
                <a:solidFill>
                  <a:srgbClr val="202124"/>
                </a:solidFill>
                <a:latin typeface="+mj-lt"/>
              </a:rPr>
              <a:t>Confirmed by </a:t>
            </a:r>
            <a:r>
              <a:rPr lang="en-US" kern="0" dirty="0">
                <a:solidFill>
                  <a:srgbClr val="040C28"/>
                </a:solidFill>
                <a:latin typeface="+mj-lt"/>
              </a:rPr>
              <a:t>demonstrating high levels of D-lactate in urine and/or in serum</a:t>
            </a:r>
            <a:r>
              <a:rPr lang="en-US" kern="0" dirty="0">
                <a:solidFill>
                  <a:srgbClr val="202124"/>
                </a:solidFill>
                <a:latin typeface="+mj-lt"/>
              </a:rPr>
              <a:t>. D-lactic acid level is usually greater than 3 mmol/L in D-lactic acidosis. D-lactate level is measured enzymatically using a D-lactic dehydrogenase specific assay.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6732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CDBE02-7513-B244-BF1C-CCB31855A6BD}"/>
              </a:ext>
            </a:extLst>
          </p:cNvPr>
          <p:cNvSpPr txBox="1">
            <a:spLocks/>
          </p:cNvSpPr>
          <p:nvPr/>
        </p:nvSpPr>
        <p:spPr>
          <a:xfrm>
            <a:off x="838200" y="436880"/>
            <a:ext cx="10515600" cy="574008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 y/o w is admitted for SOB and AMS. She has hx of polysubstance abuse, COPD, depression.   3 weeks ago, had a mechanical fall while intoxicated, sustaining a right radius fx. Current medications include oxycodone and Tylenol prn. She has been heavily drinking since the fall.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 requires to be intubated due to respiratory failure. Blood work shows WBC 14k, ALT 150/AST 61. Albumin 2. Toxicology + for opiates. Tylenol level 7ug/ml. Osmolar gap is nl. Rest of chemistry in fig 1. CXR with RUL consolidation. Started on ceftriaxone, azithromycin, thiamine, folate and IV fluids. </a:t>
            </a:r>
          </a:p>
          <a:p>
            <a:endParaRPr lang="en-US" kern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addition to alcohol and starvation ketoacidosis, which process is contributing to severe metabolic acidosis.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Paraldehyde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lactate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oxyproline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Propylene glycol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D2C25-8F72-2542-A105-C9A378747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12" t="8755" r="29882" b="58403"/>
          <a:stretch/>
        </p:blipFill>
        <p:spPr>
          <a:xfrm>
            <a:off x="4714240" y="2875280"/>
            <a:ext cx="5648960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64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EE2509-EB14-BC4E-BEE8-92854AE50FDE}"/>
              </a:ext>
            </a:extLst>
          </p:cNvPr>
          <p:cNvSpPr txBox="1">
            <a:spLocks/>
          </p:cNvSpPr>
          <p:nvPr/>
        </p:nvSpPr>
        <p:spPr>
          <a:xfrm>
            <a:off x="706120" y="413384"/>
            <a:ext cx="10515600" cy="4930775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</a:t>
            </a:r>
            <a:r>
              <a:rPr lang="en-US" sz="24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24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7.08, PCO2 15 PO2 109 HCO3 - 3</a:t>
            </a:r>
            <a:r>
              <a:rPr lang="en-US" sz="28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kern="0" dirty="0">
                <a:solidFill>
                  <a:srgbClr val="C00000"/>
                </a:solidFill>
              </a:rPr>
              <a:t>Acidosis 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Na: 127  /  Cl: 95  / HCO3: 3 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AG = [Na] – (Cl + HCO3) </a:t>
            </a:r>
          </a:p>
          <a:p>
            <a:r>
              <a:rPr lang="en-US" kern="0" dirty="0">
                <a:solidFill>
                  <a:srgbClr val="C00000"/>
                </a:solidFill>
              </a:rPr>
              <a:t>29</a:t>
            </a:r>
            <a:r>
              <a:rPr lang="en-US" kern="0" dirty="0">
                <a:solidFill>
                  <a:sysClr val="windowText" lastClr="000000"/>
                </a:solidFill>
              </a:rPr>
              <a:t> (</a:t>
            </a:r>
            <a:r>
              <a:rPr lang="en-US" kern="0" dirty="0" err="1">
                <a:solidFill>
                  <a:sysClr val="windowText" lastClr="000000"/>
                </a:solidFill>
              </a:rPr>
              <a:t>nl</a:t>
            </a:r>
            <a:r>
              <a:rPr lang="en-US" kern="0" dirty="0">
                <a:solidFill>
                  <a:sysClr val="windowText" lastClr="000000"/>
                </a:solidFill>
              </a:rPr>
              <a:t> 10-12)</a:t>
            </a:r>
          </a:p>
          <a:p>
            <a:r>
              <a:rPr lang="en-US" kern="0" dirty="0">
                <a:solidFill>
                  <a:srgbClr val="C00000"/>
                </a:solidFill>
              </a:rPr>
              <a:t>29 + 5 = 34 </a:t>
            </a:r>
          </a:p>
          <a:p>
            <a:r>
              <a:rPr lang="en-US" kern="0" dirty="0">
                <a:solidFill>
                  <a:srgbClr val="C00000"/>
                </a:solidFill>
              </a:rPr>
              <a:t>HAG Metabolic acidosis </a:t>
            </a:r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kern="0" dirty="0">
                <a:solidFill>
                  <a:sysClr val="windowText" lastClr="000000"/>
                </a:solidFill>
              </a:rPr>
              <a:t>Expected CO2: </a:t>
            </a:r>
          </a:p>
          <a:p>
            <a:r>
              <a:rPr lang="en-US" kern="0" dirty="0">
                <a:solidFill>
                  <a:srgbClr val="C00000"/>
                </a:solidFill>
              </a:rPr>
              <a:t>Winters formula: (1.5 x HCO3) + 8  +/- 2</a:t>
            </a:r>
          </a:p>
          <a:p>
            <a:r>
              <a:rPr lang="en-US" kern="0" dirty="0">
                <a:solidFill>
                  <a:srgbClr val="C00000"/>
                </a:solidFill>
              </a:rPr>
              <a:t>12.5  +/- 2</a:t>
            </a:r>
          </a:p>
          <a:p>
            <a:r>
              <a:rPr lang="en-US" kern="0" dirty="0">
                <a:solidFill>
                  <a:srgbClr val="C00000"/>
                </a:solidFill>
              </a:rPr>
              <a:t>HAG Metabolic acidosis 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△AG /HCO3 = 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34-12 / 24 - 3 = </a:t>
            </a:r>
            <a:r>
              <a:rPr lang="en-US" kern="0" dirty="0">
                <a:solidFill>
                  <a:srgbClr val="C00000"/>
                </a:solidFill>
              </a:rPr>
              <a:t>1.04</a:t>
            </a:r>
          </a:p>
          <a:p>
            <a:r>
              <a:rPr lang="en-US" kern="0" dirty="0">
                <a:solidFill>
                  <a:srgbClr val="C00000"/>
                </a:solidFill>
              </a:rPr>
              <a:t>HAG Metabolic acidosis </a:t>
            </a:r>
          </a:p>
          <a:p>
            <a:r>
              <a:rPr lang="en-US" kern="0" dirty="0">
                <a:solidFill>
                  <a:srgbClr val="C00000"/>
                </a:solidFill>
              </a:rPr>
              <a:t>Osmolar Gap is normal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C394E-7091-AB47-836A-9EF26BB5B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12" t="8755" r="29882" b="58403"/>
          <a:stretch/>
        </p:blipFill>
        <p:spPr>
          <a:xfrm>
            <a:off x="6217920" y="398145"/>
            <a:ext cx="5648960" cy="258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48675-03BA-C342-AAE4-16FDFFB4625C}"/>
              </a:ext>
            </a:extLst>
          </p:cNvPr>
          <p:cNvSpPr txBox="1"/>
          <p:nvPr/>
        </p:nvSpPr>
        <p:spPr>
          <a:xfrm>
            <a:off x="7929880" y="3279051"/>
            <a:ext cx="222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Paraldehyde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lactate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oxyproline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Propylene glycol </a:t>
            </a:r>
          </a:p>
        </p:txBody>
      </p:sp>
    </p:spTree>
    <p:extLst>
      <p:ext uri="{BB962C8B-B14F-4D97-AF65-F5344CB8AC3E}">
        <p14:creationId xmlns:p14="http://schemas.microsoft.com/office/powerpoint/2010/main" val="2136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5420DE-0FA5-2849-BFB4-5BF03982DF5C}"/>
              </a:ext>
            </a:extLst>
          </p:cNvPr>
          <p:cNvSpPr txBox="1">
            <a:spLocks/>
          </p:cNvSpPr>
          <p:nvPr/>
        </p:nvSpPr>
        <p:spPr>
          <a:xfrm>
            <a:off x="838200" y="436880"/>
            <a:ext cx="10515600" cy="574008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 y/o w is admitted for SOB and AMS. She has hx of polysubstance abuse, COPD, depression.   3 weeks ago, had a mechanical fall while intoxicated, sustaining a right radius fx. Current medications include oxycodone and Tylenol prn. She has been heavily drinking since the fall.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 requires to be intubated due to respiratory failure. Blood work shows WBC 14k, ALT 150/AST 61. Albumin 2. Toxicology + for opiates. Tylenol level 7ug/ml. Osmolar gap is nl. Rest of chemistry in fig 1. CXR with RUL consolidation. Started on ceftriaxone, azithromycin, thiamine, folate and IV fluids. </a:t>
            </a:r>
          </a:p>
          <a:p>
            <a:endParaRPr lang="en-US" kern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addition to alcohol and starvation ketoacidosis, which process is contributing to severe metabolic acidosis.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Paraldehyde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lactate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oxyproline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Propylene glycol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AB0EB-E14E-064B-BABA-4E8321C4F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12" t="8755" r="29882" b="58403"/>
          <a:stretch/>
        </p:blipFill>
        <p:spPr>
          <a:xfrm>
            <a:off x="4714240" y="2875280"/>
            <a:ext cx="5648960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27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2857A-97AE-D948-B627-40156808E24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C00000"/>
                </a:solidFill>
              </a:rPr>
              <a:t>Causes of HAGMA </a:t>
            </a:r>
            <a:endParaRPr lang="en-US" sz="44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BAE30-1A20-C045-81D3-9CF97FCB388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Differential diagnosis of HAGMA </a:t>
            </a:r>
          </a:p>
          <a:p>
            <a:pPr>
              <a:buFontTx/>
              <a:buChar char="-"/>
            </a:pPr>
            <a:r>
              <a:rPr lang="en-US" sz="2800" kern="0" dirty="0">
                <a:solidFill>
                  <a:sysClr val="windowText" lastClr="000000"/>
                </a:solidFill>
              </a:rPr>
              <a:t>Glycolysis (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EgMP</a:t>
            </a:r>
            <a:r>
              <a:rPr lang="en-US" sz="2800" kern="0" dirty="0">
                <a:solidFill>
                  <a:sysClr val="windowText" lastClr="00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en-US" sz="2800" b="1" kern="0" dirty="0">
                <a:solidFill>
                  <a:srgbClr val="C00000"/>
                </a:solidFill>
              </a:rPr>
              <a:t>Oxyproline </a:t>
            </a:r>
          </a:p>
          <a:p>
            <a:pPr>
              <a:buFontTx/>
              <a:buChar char="-"/>
            </a:pPr>
            <a:r>
              <a:rPr lang="en-US" sz="2800" kern="0" dirty="0">
                <a:solidFill>
                  <a:sysClr val="windowText" lastClr="000000"/>
                </a:solidFill>
              </a:rPr>
              <a:t>L - lactate</a:t>
            </a:r>
          </a:p>
          <a:p>
            <a:pPr>
              <a:buFontTx/>
              <a:buChar char="-"/>
            </a:pPr>
            <a:r>
              <a:rPr lang="en-US" sz="2800" kern="0" dirty="0">
                <a:solidFill>
                  <a:sysClr val="windowText" lastClr="000000"/>
                </a:solidFill>
              </a:rPr>
              <a:t>D - lactate </a:t>
            </a:r>
          </a:p>
          <a:p>
            <a:pPr>
              <a:buFontTx/>
              <a:buChar char="-"/>
            </a:pPr>
            <a:r>
              <a:rPr lang="en-US" sz="2800" kern="0" dirty="0">
                <a:solidFill>
                  <a:sysClr val="windowText" lastClr="000000"/>
                </a:solidFill>
              </a:rPr>
              <a:t>Methanol </a:t>
            </a:r>
          </a:p>
          <a:p>
            <a:pPr>
              <a:buFontTx/>
              <a:buChar char="-"/>
            </a:pPr>
            <a:r>
              <a:rPr lang="en-US" sz="2800" kern="0" dirty="0">
                <a:solidFill>
                  <a:sysClr val="windowText" lastClr="000000"/>
                </a:solidFill>
              </a:rPr>
              <a:t>Aspirin </a:t>
            </a:r>
          </a:p>
          <a:p>
            <a:pPr>
              <a:buFontTx/>
              <a:buChar char="-"/>
            </a:pPr>
            <a:r>
              <a:rPr lang="en-US" sz="2800" kern="0" dirty="0">
                <a:solidFill>
                  <a:sysClr val="windowText" lastClr="000000"/>
                </a:solidFill>
              </a:rPr>
              <a:t>Renal failure</a:t>
            </a:r>
          </a:p>
          <a:p>
            <a:pPr>
              <a:buFontTx/>
              <a:buChar char="-"/>
            </a:pPr>
            <a:r>
              <a:rPr lang="en-US" sz="2800" kern="0" dirty="0">
                <a:solidFill>
                  <a:sysClr val="windowText" lastClr="000000"/>
                </a:solidFill>
              </a:rPr>
              <a:t>Ketoacidosis </a:t>
            </a: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092C3-7753-EC48-8F51-E3CF152031C0}"/>
              </a:ext>
            </a:extLst>
          </p:cNvPr>
          <p:cNvSpPr txBox="1"/>
          <p:nvPr/>
        </p:nvSpPr>
        <p:spPr>
          <a:xfrm>
            <a:off x="8003893" y="2765026"/>
            <a:ext cx="3246699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Ketoacidosis </a:t>
            </a:r>
          </a:p>
          <a:p>
            <a:pPr marL="0" indent="0">
              <a:buNone/>
            </a:pPr>
            <a:r>
              <a:rPr lang="en-US" dirty="0"/>
              <a:t>- Diabetic </a:t>
            </a:r>
          </a:p>
          <a:p>
            <a:pPr marL="0" indent="0">
              <a:buNone/>
            </a:pPr>
            <a:r>
              <a:rPr lang="en-US" dirty="0"/>
              <a:t>- Alcoholic </a:t>
            </a:r>
          </a:p>
          <a:p>
            <a:pPr marL="0" indent="0">
              <a:buNone/>
            </a:pPr>
            <a:r>
              <a:rPr lang="en-US" dirty="0"/>
              <a:t>- Starvation </a:t>
            </a:r>
          </a:p>
          <a:p>
            <a:pPr marL="0" indent="0">
              <a:buNone/>
            </a:pPr>
            <a:r>
              <a:rPr lang="en-US" dirty="0"/>
              <a:t>Lactic acidosis </a:t>
            </a:r>
          </a:p>
          <a:p>
            <a:pPr marL="0" indent="0">
              <a:buNone/>
            </a:pPr>
            <a:r>
              <a:rPr lang="en-US" dirty="0"/>
              <a:t>- Type A </a:t>
            </a:r>
          </a:p>
          <a:p>
            <a:pPr marL="0" indent="0">
              <a:buNone/>
            </a:pPr>
            <a:r>
              <a:rPr lang="en-US" dirty="0"/>
              <a:t>- Type B </a:t>
            </a:r>
          </a:p>
          <a:p>
            <a:pPr marL="0" indent="0">
              <a:buNone/>
            </a:pPr>
            <a:r>
              <a:rPr lang="en-US" dirty="0"/>
              <a:t>- D Lactic acidosis</a:t>
            </a:r>
          </a:p>
        </p:txBody>
      </p:sp>
    </p:spTree>
    <p:extLst>
      <p:ext uri="{BB962C8B-B14F-4D97-AF65-F5344CB8AC3E}">
        <p14:creationId xmlns:p14="http://schemas.microsoft.com/office/powerpoint/2010/main" val="2348348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4C85ED-A74D-1045-9BDC-57C743E0B943}"/>
              </a:ext>
            </a:extLst>
          </p:cNvPr>
          <p:cNvSpPr txBox="1">
            <a:spLocks/>
          </p:cNvSpPr>
          <p:nvPr/>
        </p:nvSpPr>
        <p:spPr>
          <a:xfrm>
            <a:off x="838200" y="226423"/>
            <a:ext cx="10515600" cy="3639900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ctr"/>
            <a:r>
              <a:rPr lang="en-US" sz="2400" b="1" u="sng" kern="0" dirty="0">
                <a:solidFill>
                  <a:srgbClr val="C00000"/>
                </a:solidFill>
                <a:latin typeface="+mj-lt"/>
              </a:rPr>
              <a:t>5-Oxyproline (pyroglutamic acid) </a:t>
            </a:r>
            <a:endParaRPr lang="en-US" sz="2400" kern="0" dirty="0">
              <a:solidFill>
                <a:srgbClr val="C00000"/>
              </a:solidFill>
              <a:latin typeface="+mj-lt"/>
            </a:endParaRPr>
          </a:p>
          <a:p>
            <a:pPr marL="742950" lvl="1" indent="-285750" rtl="0" fontAlgn="ctr"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Decrease glutathione &gt; glutamate unable to be used for synthesis and auto cyclizes in ATP depleting cycle to 5 oxyproline </a:t>
            </a:r>
          </a:p>
          <a:p>
            <a:pPr marL="742950" lvl="1" indent="-285750" rtl="0" fontAlgn="ctr"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More seen in infection and use of </a:t>
            </a:r>
            <a:r>
              <a:rPr lang="en-US" sz="2000" b="1" kern="0" dirty="0">
                <a:solidFill>
                  <a:srgbClr val="C00000"/>
                </a:solidFill>
                <a:latin typeface="+mj-lt"/>
              </a:rPr>
              <a:t>Acetaminophen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 , poor nutrition, cirrhosis </a:t>
            </a:r>
          </a:p>
          <a:p>
            <a:pPr marL="914400" lvl="2" fontAlgn="ctr"/>
            <a:endParaRPr lang="en-US" sz="1600" kern="0" dirty="0">
              <a:solidFill>
                <a:sysClr val="windowText" lastClr="000000"/>
              </a:solidFill>
              <a:latin typeface="+mj-lt"/>
            </a:endParaRPr>
          </a:p>
          <a:p>
            <a:pPr marL="457200" lvl="1" rtl="0" fontAlgn="ctr"/>
            <a:r>
              <a:rPr lang="en-US" sz="2000" b="1" u="sng" kern="0" dirty="0">
                <a:solidFill>
                  <a:sysClr val="windowText" lastClr="000000"/>
                </a:solidFill>
                <a:latin typeface="+mj-lt"/>
              </a:rPr>
              <a:t>	Profound  / severe AG elevation , w/ NO osmolar gap </a:t>
            </a:r>
            <a:r>
              <a:rPr lang="en-US" b="1" u="sng" kern="0" dirty="0">
                <a:solidFill>
                  <a:sysClr val="windowText" lastClr="000000"/>
                </a:solidFill>
                <a:latin typeface="+mj-lt"/>
              </a:rPr>
              <a:t>/ Can have Normal LA</a:t>
            </a:r>
          </a:p>
          <a:p>
            <a:pPr marL="457200" lvl="1" rtl="0" fontAlgn="ctr"/>
            <a:endParaRPr lang="en-US" u="sng" kern="0" dirty="0">
              <a:solidFill>
                <a:sysClr val="windowText" lastClr="000000"/>
              </a:solidFill>
              <a:latin typeface="+mj-lt"/>
            </a:endParaRPr>
          </a:p>
          <a:p>
            <a:pPr marL="742950" lvl="1" indent="-285750" rtl="0" fontAlgn="ctr"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Dg: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5 oxyproline in serum 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urine analyses for </a:t>
            </a:r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organic acid screen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 &gt;  pyroglutamic acids (Tylenol) &gt; look for urinary organic acid screen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do if RRTx is needed chose </a:t>
            </a:r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CRRT 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0F925-AC6D-8D4E-B659-0F376843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90" y="3593436"/>
            <a:ext cx="4481122" cy="31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65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57EB-32DE-904D-BC6F-010BB26DCCD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C00000"/>
                </a:solidFill>
              </a:rPr>
              <a:t>Causes of HAGMA </a:t>
            </a:r>
            <a:endParaRPr lang="en-US" sz="44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8FB8F-200E-F54F-8577-7071F371E75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kern="0" dirty="0">
                <a:solidFill>
                  <a:sysClr val="windowText" lastClr="000000"/>
                </a:solidFill>
              </a:rPr>
              <a:t>Differential diagnosis of HAGMA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Glycolysis (</a:t>
            </a:r>
            <a:r>
              <a:rPr lang="en-US" sz="3200" kern="0" dirty="0" err="1">
                <a:solidFill>
                  <a:sysClr val="windowText" lastClr="000000"/>
                </a:solidFill>
              </a:rPr>
              <a:t>EgMP</a:t>
            </a:r>
            <a:r>
              <a:rPr lang="en-US" sz="3200" kern="0" dirty="0">
                <a:solidFill>
                  <a:sysClr val="windowText" lastClr="00000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Oxyproline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L - lactate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D - lactate </a:t>
            </a:r>
          </a:p>
          <a:p>
            <a:pPr>
              <a:buFontTx/>
              <a:buChar char="-"/>
            </a:pPr>
            <a:r>
              <a:rPr lang="en-US" sz="3200" kern="0" dirty="0">
                <a:solidFill>
                  <a:sysClr val="windowText" lastClr="000000"/>
                </a:solidFill>
              </a:rPr>
              <a:t>Methanol </a:t>
            </a:r>
          </a:p>
          <a:p>
            <a:pPr>
              <a:buFontTx/>
              <a:buChar char="-"/>
            </a:pPr>
            <a:r>
              <a:rPr lang="en-US" sz="3200" b="1" kern="0" dirty="0">
                <a:solidFill>
                  <a:srgbClr val="C00000"/>
                </a:solidFill>
              </a:rPr>
              <a:t>Aspirin </a:t>
            </a:r>
          </a:p>
          <a:p>
            <a:pPr>
              <a:buFontTx/>
              <a:buChar char="-"/>
            </a:pPr>
            <a:r>
              <a:rPr lang="en-US" sz="3200" b="1" kern="0" dirty="0">
                <a:solidFill>
                  <a:srgbClr val="C00000"/>
                </a:solidFill>
              </a:rPr>
              <a:t>Renal failure</a:t>
            </a:r>
          </a:p>
          <a:p>
            <a:pPr>
              <a:buFontTx/>
              <a:buChar char="-"/>
            </a:pPr>
            <a:r>
              <a:rPr lang="en-US" sz="3200" b="1" kern="0" dirty="0">
                <a:solidFill>
                  <a:srgbClr val="C00000"/>
                </a:solidFill>
              </a:rPr>
              <a:t>Ketoacidosis </a:t>
            </a: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71BDA-FCE8-1E47-8031-10C4AC84F9AA}"/>
              </a:ext>
            </a:extLst>
          </p:cNvPr>
          <p:cNvSpPr txBox="1"/>
          <p:nvPr/>
        </p:nvSpPr>
        <p:spPr>
          <a:xfrm>
            <a:off x="8003893" y="2765026"/>
            <a:ext cx="3246699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Ketoacidosis </a:t>
            </a:r>
          </a:p>
          <a:p>
            <a:pPr marL="0" indent="0">
              <a:buNone/>
            </a:pPr>
            <a:r>
              <a:rPr lang="en-US" dirty="0"/>
              <a:t>- Diabetic </a:t>
            </a:r>
          </a:p>
          <a:p>
            <a:pPr marL="0" indent="0">
              <a:buNone/>
            </a:pPr>
            <a:r>
              <a:rPr lang="en-US" dirty="0"/>
              <a:t>- Alcoholic </a:t>
            </a:r>
          </a:p>
          <a:p>
            <a:pPr marL="0" indent="0">
              <a:buNone/>
            </a:pPr>
            <a:r>
              <a:rPr lang="en-US" dirty="0"/>
              <a:t>- Starvation </a:t>
            </a:r>
          </a:p>
          <a:p>
            <a:pPr marL="0" indent="0">
              <a:buNone/>
            </a:pPr>
            <a:r>
              <a:rPr lang="en-US" dirty="0"/>
              <a:t>Lactic acidosis </a:t>
            </a:r>
          </a:p>
          <a:p>
            <a:pPr marL="0" indent="0">
              <a:buNone/>
            </a:pPr>
            <a:r>
              <a:rPr lang="en-US" dirty="0"/>
              <a:t>- Type A </a:t>
            </a:r>
          </a:p>
          <a:p>
            <a:pPr marL="0" indent="0">
              <a:buNone/>
            </a:pPr>
            <a:r>
              <a:rPr lang="en-US" dirty="0"/>
              <a:t>- Type B </a:t>
            </a:r>
          </a:p>
          <a:p>
            <a:pPr marL="0" indent="0">
              <a:buNone/>
            </a:pPr>
            <a:r>
              <a:rPr lang="en-US" dirty="0"/>
              <a:t>- D Lactic acidosis</a:t>
            </a:r>
          </a:p>
        </p:txBody>
      </p:sp>
    </p:spTree>
    <p:extLst>
      <p:ext uri="{BB962C8B-B14F-4D97-AF65-F5344CB8AC3E}">
        <p14:creationId xmlns:p14="http://schemas.microsoft.com/office/powerpoint/2010/main" val="1981523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E4C79-768A-9F4B-8ECD-5E61FE746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664" y="1042505"/>
            <a:ext cx="7579677" cy="52883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7A09EEA-4EC2-344D-A4BB-9F58FDE3FEDA}"/>
              </a:ext>
            </a:extLst>
          </p:cNvPr>
          <p:cNvSpPr txBox="1">
            <a:spLocks/>
          </p:cNvSpPr>
          <p:nvPr/>
        </p:nvSpPr>
        <p:spPr>
          <a:xfrm>
            <a:off x="826626" y="173619"/>
            <a:ext cx="7310377" cy="973058"/>
          </a:xfrm>
          <a:prstGeom prst="rect">
            <a:avLst/>
          </a:prstGeom>
        </p:spPr>
        <p:txBody>
          <a:bodyPr>
            <a:norm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>
                <a:solidFill>
                  <a:srgbClr val="C00000"/>
                </a:solidFill>
              </a:rPr>
              <a:t>Salicylate Intoxication </a:t>
            </a:r>
            <a:endParaRPr lang="en-US" sz="4000" b="1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A2F901-3C1B-D443-88BD-EDD20B7D2E6C}"/>
                  </a:ext>
                </a:extLst>
              </p14:cNvPr>
              <p14:cNvContentPartPr/>
              <p14:nvPr/>
            </p14:nvContentPartPr>
            <p14:xfrm>
              <a:off x="5113490" y="553459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A2F901-3C1B-D443-88BD-EDD20B7D2E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74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E64EA5F-B56D-EE42-BD86-8642EB8DFEBF}"/>
                  </a:ext>
                </a:extLst>
              </p14:cNvPr>
              <p14:cNvContentPartPr/>
              <p14:nvPr/>
            </p14:nvContentPartPr>
            <p14:xfrm>
              <a:off x="5107730" y="553459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E64EA5F-B56D-EE42-BD86-8642EB8DFE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173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2470525-A416-5842-BD42-25391C0F9DA1}"/>
                  </a:ext>
                </a:extLst>
              </p14:cNvPr>
              <p14:cNvContentPartPr/>
              <p14:nvPr/>
            </p14:nvContentPartPr>
            <p14:xfrm>
              <a:off x="5091530" y="5535674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2470525-A416-5842-BD42-25391C0F9D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5530" y="546367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36E317-9C25-944F-8F7D-5E217902C082}"/>
                  </a:ext>
                </a:extLst>
              </p14:cNvPr>
              <p14:cNvContentPartPr/>
              <p14:nvPr/>
            </p14:nvContentPartPr>
            <p14:xfrm>
              <a:off x="5091530" y="553567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36E317-9C25-944F-8F7D-5E217902C0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5530" y="546367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592FB2-CC74-9E41-9A50-223D0A4E1851}"/>
                  </a:ext>
                </a:extLst>
              </p14:cNvPr>
              <p14:cNvContentPartPr/>
              <p14:nvPr/>
            </p14:nvContentPartPr>
            <p14:xfrm>
              <a:off x="5084690" y="553459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592FB2-CC74-9E41-9A50-223D0A4E18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486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EEF8572-5BB8-2B4C-B28E-43480F3F2E1F}"/>
                  </a:ext>
                </a:extLst>
              </p14:cNvPr>
              <p14:cNvContentPartPr/>
              <p14:nvPr/>
            </p14:nvContentPartPr>
            <p14:xfrm>
              <a:off x="5084690" y="553459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EEF8572-5BB8-2B4C-B28E-43480F3F2E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486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6E53535-DA65-6C43-AF51-7649A91B6A31}"/>
                  </a:ext>
                </a:extLst>
              </p14:cNvPr>
              <p14:cNvContentPartPr/>
              <p14:nvPr/>
            </p14:nvContentPartPr>
            <p14:xfrm>
              <a:off x="5072090" y="5534594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6E53535-DA65-6C43-AF51-7649A91B6A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EA570F-E3AE-4949-A536-BBBDC658689F}"/>
                  </a:ext>
                </a:extLst>
              </p14:cNvPr>
              <p14:cNvContentPartPr/>
              <p14:nvPr/>
            </p14:nvContentPartPr>
            <p14:xfrm>
              <a:off x="5072090" y="5534594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EA570F-E3AE-4949-A536-BBBDC65868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7C13B78-9A5B-D645-B750-0C3B8BB021E0}"/>
                  </a:ext>
                </a:extLst>
              </p14:cNvPr>
              <p14:cNvContentPartPr/>
              <p14:nvPr/>
            </p14:nvContentPartPr>
            <p14:xfrm>
              <a:off x="5072090" y="5534594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7C13B78-9A5B-D645-B750-0C3B8BB021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D41BEE1-7B58-734F-BAAA-A3BC66060CB5}"/>
                  </a:ext>
                </a:extLst>
              </p14:cNvPr>
              <p14:cNvContentPartPr/>
              <p14:nvPr/>
            </p14:nvContentPartPr>
            <p14:xfrm>
              <a:off x="5072090" y="553459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D41BEE1-7B58-734F-BAAA-A3BC66060C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7F75944-0B9B-A947-B68D-169811E7C7A1}"/>
                  </a:ext>
                </a:extLst>
              </p14:cNvPr>
              <p14:cNvContentPartPr/>
              <p14:nvPr/>
            </p14:nvContentPartPr>
            <p14:xfrm>
              <a:off x="5191610" y="547843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7F75944-0B9B-A947-B68D-169811E7C7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5610" y="54064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29853E2-FDA5-FF4F-B62B-18CCB47A3A45}"/>
                  </a:ext>
                </a:extLst>
              </p14:cNvPr>
              <p14:cNvContentPartPr/>
              <p14:nvPr/>
            </p14:nvContentPartPr>
            <p14:xfrm>
              <a:off x="5221130" y="5473754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29853E2-FDA5-FF4F-B62B-18CCB47A3A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5130" y="540175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F5BDDD8-CB30-8B4A-AF25-37D47EA29B76}"/>
                  </a:ext>
                </a:extLst>
              </p14:cNvPr>
              <p14:cNvContentPartPr/>
              <p14:nvPr/>
            </p14:nvContentPartPr>
            <p14:xfrm>
              <a:off x="5110250" y="5590754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F5BDDD8-CB30-8B4A-AF25-37D47EA29B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4250" y="551875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FB4F57D-7F14-A245-9FD9-5C7A4948B960}"/>
                  </a:ext>
                </a:extLst>
              </p14:cNvPr>
              <p14:cNvContentPartPr/>
              <p14:nvPr/>
            </p14:nvContentPartPr>
            <p14:xfrm>
              <a:off x="5110250" y="5590754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FB4F57D-7F14-A245-9FD9-5C7A4948B9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4250" y="551875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1FFC16F-6680-8443-BFF1-EF15A3E98EE6}"/>
                  </a:ext>
                </a:extLst>
              </p14:cNvPr>
              <p14:cNvContentPartPr/>
              <p14:nvPr/>
            </p14:nvContentPartPr>
            <p14:xfrm>
              <a:off x="5110250" y="5590754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1FFC16F-6680-8443-BFF1-EF15A3E98E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4250" y="551875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D53D4B-5970-8E4D-97D5-17EF8073460C}"/>
                  </a:ext>
                </a:extLst>
              </p14:cNvPr>
              <p14:cNvContentPartPr/>
              <p14:nvPr/>
            </p14:nvContentPartPr>
            <p14:xfrm>
              <a:off x="5110250" y="5590754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D53D4B-5970-8E4D-97D5-17EF807346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4250" y="551875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31EB168-A725-3C42-B2F5-4044489F30B5}"/>
                  </a:ext>
                </a:extLst>
              </p14:cNvPr>
              <p14:cNvContentPartPr/>
              <p14:nvPr/>
            </p14:nvContentPartPr>
            <p14:xfrm>
              <a:off x="5146250" y="5541434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31EB168-A725-3C42-B2F5-4044489F30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0250" y="54694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70EAE75-F465-DD45-8B5A-676396F4994C}"/>
                  </a:ext>
                </a:extLst>
              </p14:cNvPr>
              <p14:cNvContentPartPr/>
              <p14:nvPr/>
            </p14:nvContentPartPr>
            <p14:xfrm>
              <a:off x="5146250" y="5541434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70EAE75-F465-DD45-8B5A-676396F499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0250" y="54694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FEC6A6F-1E4C-2E4E-AD9E-B34632142E25}"/>
                  </a:ext>
                </a:extLst>
              </p14:cNvPr>
              <p14:cNvContentPartPr/>
              <p14:nvPr/>
            </p14:nvContentPartPr>
            <p14:xfrm>
              <a:off x="5153090" y="5536754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FEC6A6F-1E4C-2E4E-AD9E-B34632142E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7090" y="546475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8A7339D-F5CC-2645-BB89-F06B9E7AC5E8}"/>
                  </a:ext>
                </a:extLst>
              </p14:cNvPr>
              <p14:cNvContentPartPr/>
              <p14:nvPr/>
            </p14:nvContentPartPr>
            <p14:xfrm>
              <a:off x="5162090" y="553459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8A7339D-F5CC-2645-BB89-F06B9E7AC5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E0FCB68-2728-A84B-8E72-BD4A66DF8483}"/>
                  </a:ext>
                </a:extLst>
              </p14:cNvPr>
              <p14:cNvContentPartPr/>
              <p14:nvPr/>
            </p14:nvContentPartPr>
            <p14:xfrm>
              <a:off x="5162090" y="5534594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E0FCB68-2728-A84B-8E72-BD4A66DF84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2B803FE-F57D-294D-989F-F03AB6ACC4D6}"/>
                  </a:ext>
                </a:extLst>
              </p14:cNvPr>
              <p14:cNvContentPartPr/>
              <p14:nvPr/>
            </p14:nvContentPartPr>
            <p14:xfrm>
              <a:off x="5162090" y="553459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2B803FE-F57D-294D-989F-F03AB6ACC4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5C65CBA-ABFE-CF40-B6AB-5A6FF62D2469}"/>
                  </a:ext>
                </a:extLst>
              </p14:cNvPr>
              <p14:cNvContentPartPr/>
              <p14:nvPr/>
            </p14:nvContentPartPr>
            <p14:xfrm>
              <a:off x="5162090" y="5534594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5C65CBA-ABFE-CF40-B6AB-5A6FF62D24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58982D6-2FF4-5D4E-9629-F03827F2CCFC}"/>
                  </a:ext>
                </a:extLst>
              </p14:cNvPr>
              <p14:cNvContentPartPr/>
              <p14:nvPr/>
            </p14:nvContentPartPr>
            <p14:xfrm>
              <a:off x="5162090" y="5534594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58982D6-2FF4-5D4E-9629-F03827F2CC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ECC037-69A5-6E48-AF5F-421B73F1B42D}"/>
                  </a:ext>
                </a:extLst>
              </p14:cNvPr>
              <p14:cNvContentPartPr/>
              <p14:nvPr/>
            </p14:nvContentPartPr>
            <p14:xfrm>
              <a:off x="5162090" y="5534594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ECC037-69A5-6E48-AF5F-421B73F1B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6090" y="546259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60ACA62-70D7-B443-AC4B-1903B58B2B2E}"/>
                  </a:ext>
                </a:extLst>
              </p14:cNvPr>
              <p14:cNvContentPartPr/>
              <p14:nvPr/>
            </p14:nvContentPartPr>
            <p14:xfrm>
              <a:off x="5191610" y="5528474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60ACA62-70D7-B443-AC4B-1903B58B2B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5610" y="545647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123C266-788B-8B4D-B8D9-BEAABA07BE61}"/>
                  </a:ext>
                </a:extLst>
              </p14:cNvPr>
              <p14:cNvContentPartPr/>
              <p14:nvPr/>
            </p14:nvContentPartPr>
            <p14:xfrm>
              <a:off x="5191610" y="552847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123C266-788B-8B4D-B8D9-BEAABA07BE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5610" y="545647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FB3F668-6768-A14E-9458-B359B55AFD6E}"/>
                  </a:ext>
                </a:extLst>
              </p14:cNvPr>
              <p14:cNvContentPartPr/>
              <p14:nvPr/>
            </p14:nvContentPartPr>
            <p14:xfrm>
              <a:off x="5232290" y="5730074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FB3F668-6768-A14E-9458-B359B55AFD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6290" y="565807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5B6C85D-1BD0-D14B-9460-8C4A967266FC}"/>
                  </a:ext>
                </a:extLst>
              </p14:cNvPr>
              <p14:cNvContentPartPr/>
              <p14:nvPr/>
            </p14:nvContentPartPr>
            <p14:xfrm>
              <a:off x="5232290" y="5730074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5B6C85D-1BD0-D14B-9460-8C4A967266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6290" y="565807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6353D2-6777-3F41-982B-CDE6B2AEBB88}"/>
                  </a:ext>
                </a:extLst>
              </p14:cNvPr>
              <p14:cNvContentPartPr/>
              <p14:nvPr/>
            </p14:nvContentPartPr>
            <p14:xfrm>
              <a:off x="5232290" y="5730074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6353D2-6777-3F41-982B-CDE6B2AEBB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6290" y="565807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557163F-BA28-B64D-89C5-AA3FDF7CCBB3}"/>
                  </a:ext>
                </a:extLst>
              </p14:cNvPr>
              <p14:cNvContentPartPr/>
              <p14:nvPr/>
            </p14:nvContentPartPr>
            <p14:xfrm>
              <a:off x="5232290" y="5730074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557163F-BA28-B64D-89C5-AA3FDF7CCB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6290" y="565807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7F7BF71-9D9D-EA45-B078-4EC94B1C8ECA}"/>
                  </a:ext>
                </a:extLst>
              </p14:cNvPr>
              <p14:cNvContentPartPr/>
              <p14:nvPr/>
            </p14:nvContentPartPr>
            <p14:xfrm>
              <a:off x="5216810" y="5741954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7F7BF71-9D9D-EA45-B078-4EC94B1C8E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0810" y="566995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2E6D2CB-4F09-7A40-954A-8639D7389037}"/>
                  </a:ext>
                </a:extLst>
              </p14:cNvPr>
              <p14:cNvContentPartPr/>
              <p14:nvPr/>
            </p14:nvContentPartPr>
            <p14:xfrm>
              <a:off x="5213210" y="5741954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2E6D2CB-4F09-7A40-954A-8639D73890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7210" y="5669954"/>
                <a:ext cx="720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3621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708D-1ABC-9D41-B896-C8F4B77C2770}"/>
              </a:ext>
            </a:extLst>
          </p:cNvPr>
          <p:cNvSpPr txBox="1">
            <a:spLocks/>
          </p:cNvSpPr>
          <p:nvPr/>
        </p:nvSpPr>
        <p:spPr>
          <a:xfrm>
            <a:off x="838200" y="10969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0">
                <a:solidFill>
                  <a:srgbClr val="C00000"/>
                </a:solidFill>
              </a:rPr>
              <a:t>Salicylate intoxication </a:t>
            </a:r>
            <a:endParaRPr lang="en-US" sz="3600" kern="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18EB1-F9A1-DA45-B0FA-BE6EEAD729E8}"/>
              </a:ext>
            </a:extLst>
          </p:cNvPr>
          <p:cNvSpPr txBox="1">
            <a:spLocks/>
          </p:cNvSpPr>
          <p:nvPr/>
        </p:nvSpPr>
        <p:spPr>
          <a:xfrm>
            <a:off x="838200" y="939114"/>
            <a:ext cx="10515600" cy="5646881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ctr"/>
            <a:r>
              <a:rPr lang="en-US" b="1" u="sng" kern="0" dirty="0">
                <a:solidFill>
                  <a:srgbClr val="C00000"/>
                </a:solidFill>
                <a:latin typeface="+mj-lt"/>
              </a:rPr>
              <a:t>Respiratory alkalosis + AG Metabolic  Acidosis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rtl="0" fontAlgn="ctr"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Symptoms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Presents with CNS (cerebral edema, seizures , AMS, coma, neuroglycopenia) 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Volume overload (</a:t>
            </a:r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non cardiogenic Pulmonary edema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, also seen in opioid intoxication) , AKI, tachypnea, tinnitus , N,V, hyperpyrexia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Decrease reabsorption of uric acid in proximal tubule = </a:t>
            </a:r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hypouricemia and hyperuricosuria 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Hypokalemia 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Elevated lactic acid , high production of ketones </a:t>
            </a:r>
          </a:p>
          <a:p>
            <a:pPr rtl="0" fontAlgn="ctr">
              <a:buFont typeface="Courier New" panose="02070309020205020404" pitchFamily="49" charset="0"/>
              <a:buChar char="o"/>
            </a:pPr>
            <a:r>
              <a:rPr lang="en-US" kern="0" dirty="0" err="1">
                <a:solidFill>
                  <a:sysClr val="windowText" lastClr="000000"/>
                </a:solidFill>
                <a:latin typeface="+mj-lt"/>
              </a:rPr>
              <a:t>Tto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: 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rgbClr val="C00000"/>
                </a:solidFill>
                <a:latin typeface="+mj-lt"/>
              </a:rPr>
              <a:t>Alkalization 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(IV sodium bicarbonate alone or + dialysis if indications) </a:t>
            </a:r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goal keep pH 7.4-7.6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marL="914400" lvl="2" rtl="0" fontAlgn="ctr"/>
            <a:r>
              <a:rPr lang="en-US" kern="0" dirty="0">
                <a:solidFill>
                  <a:srgbClr val="000000"/>
                </a:solidFill>
                <a:latin typeface="+mj-lt"/>
              </a:rPr>
              <a:t>Alkalinization will trap drug .</a:t>
            </a:r>
          </a:p>
          <a:p>
            <a:pPr marL="1200150" lvl="2" indent="-285750" rtl="0" fontAlgn="ctr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Empiric use of dextrose (ASA  can have CNS effect due to neuroglycopenia &gt; even with normal serum glucose) 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b="1" u="sng" kern="0" dirty="0">
                <a:solidFill>
                  <a:sysClr val="windowText" lastClr="000000"/>
                </a:solidFill>
                <a:latin typeface="+mj-lt"/>
              </a:rPr>
              <a:t>Dialysis </a:t>
            </a:r>
            <a:r>
              <a:rPr lang="en-US" sz="2000" kern="0" dirty="0">
                <a:solidFill>
                  <a:sysClr val="windowText" lastClr="000000"/>
                </a:solidFill>
                <a:latin typeface="+mj-lt"/>
              </a:rPr>
              <a:t> (small V/ distribution)  ---&gt;&gt;&gt;. </a:t>
            </a:r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At least 4-6h of </a:t>
            </a:r>
            <a:r>
              <a:rPr lang="en-US" b="1" kern="0" dirty="0">
                <a:solidFill>
                  <a:sysClr val="windowText" lastClr="000000"/>
                </a:solidFill>
                <a:latin typeface="+mj-lt"/>
              </a:rPr>
              <a:t>HD &gt; then can do CRRT &lt;&lt;&lt;-----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lvl="2" rtl="0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ASA leve</a:t>
            </a:r>
            <a:r>
              <a:rPr lang="en-US" kern="0" dirty="0">
                <a:solidFill>
                  <a:srgbClr val="C00000"/>
                </a:solidFill>
                <a:latin typeface="+mj-lt"/>
              </a:rPr>
              <a:t>l &gt;100, </a:t>
            </a:r>
            <a:endParaRPr lang="en-US" kern="0" dirty="0">
              <a:solidFill>
                <a:sysClr val="windowText" lastClr="000000"/>
              </a:solidFill>
              <a:latin typeface="+mj-lt"/>
            </a:endParaRPr>
          </a:p>
          <a:p>
            <a:pPr lvl="2" rtl="0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ASA &gt; 90 + persistent AKI, </a:t>
            </a:r>
          </a:p>
          <a:p>
            <a:pPr lvl="2" rtl="0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Fluid overload/pulmonary edema,</a:t>
            </a:r>
          </a:p>
          <a:p>
            <a:pPr lvl="2" rtl="0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AMS cerebral edema</a:t>
            </a:r>
          </a:p>
          <a:p>
            <a:pPr lvl="2" rtl="0" fontAlgn="ctr"/>
            <a:r>
              <a:rPr lang="en-US" kern="0" dirty="0">
                <a:solidFill>
                  <a:sysClr val="windowText" lastClr="000000"/>
                </a:solidFill>
                <a:latin typeface="+mj-lt"/>
              </a:rPr>
              <a:t>Severe acidemia </a:t>
            </a: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86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7547-F95F-1F4E-9141-2D38715D0367}"/>
              </a:ext>
            </a:extLst>
          </p:cNvPr>
          <p:cNvSpPr txBox="1">
            <a:spLocks/>
          </p:cNvSpPr>
          <p:nvPr/>
        </p:nvSpPr>
        <p:spPr>
          <a:xfrm>
            <a:off x="838200" y="121273"/>
            <a:ext cx="10515600" cy="932024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kern="0" dirty="0">
                <a:solidFill>
                  <a:srgbClr val="C00000"/>
                </a:solidFill>
              </a:rPr>
              <a:t>Ketoacidosis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D7AFF-B24E-9147-87A0-6B2FA3930720}"/>
              </a:ext>
            </a:extLst>
          </p:cNvPr>
          <p:cNvSpPr txBox="1">
            <a:spLocks/>
          </p:cNvSpPr>
          <p:nvPr/>
        </p:nvSpPr>
        <p:spPr>
          <a:xfrm>
            <a:off x="838200" y="1446835"/>
            <a:ext cx="10515600" cy="4730128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Diabetic Ketoacidosis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Alcoholic Ketoacidosis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Starvation ketoacidosis </a:t>
            </a:r>
          </a:p>
        </p:txBody>
      </p:sp>
    </p:spTree>
    <p:extLst>
      <p:ext uri="{BB962C8B-B14F-4D97-AF65-F5344CB8AC3E}">
        <p14:creationId xmlns:p14="http://schemas.microsoft.com/office/powerpoint/2010/main" val="67298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9951-6C03-FC4A-BA1F-09CDC7BBBFB5}"/>
              </a:ext>
            </a:extLst>
          </p:cNvPr>
          <p:cNvSpPr txBox="1">
            <a:spLocks/>
          </p:cNvSpPr>
          <p:nvPr/>
        </p:nvSpPr>
        <p:spPr>
          <a:xfrm>
            <a:off x="1069694" y="364956"/>
            <a:ext cx="10515600" cy="110486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kern="0" dirty="0">
                <a:solidFill>
                  <a:srgbClr val="C00000"/>
                </a:solidFill>
              </a:rPr>
              <a:t>Types of Acid – Base disorders </a:t>
            </a:r>
            <a:r>
              <a:rPr lang="en-US" sz="4400" kern="0" dirty="0">
                <a:solidFill>
                  <a:sysClr val="windowText" lastClr="000000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2502-02E6-6546-857D-9A02821D83EC}"/>
              </a:ext>
            </a:extLst>
          </p:cNvPr>
          <p:cNvSpPr txBox="1">
            <a:spLocks/>
          </p:cNvSpPr>
          <p:nvPr/>
        </p:nvSpPr>
        <p:spPr>
          <a:xfrm>
            <a:off x="5585749" y="5056427"/>
            <a:ext cx="1256818" cy="663173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kern="0" dirty="0">
                <a:solidFill>
                  <a:sysClr val="windowText" lastClr="000000"/>
                </a:solidFill>
              </a:rPr>
              <a:t>Mixed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CA8B19-4B25-BF43-9C34-AE1A1CE0D3FE}"/>
              </a:ext>
            </a:extLst>
          </p:cNvPr>
          <p:cNvSpPr/>
          <p:nvPr/>
        </p:nvSpPr>
        <p:spPr>
          <a:xfrm>
            <a:off x="2376668" y="2574846"/>
            <a:ext cx="3719331" cy="1388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2400" b="1" dirty="0">
                <a:solidFill>
                  <a:srgbClr val="C00000"/>
                </a:solidFill>
              </a:rPr>
              <a:t>Respiratory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</a:rPr>
              <a:t>Acidosis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</a:rPr>
              <a:t>Alkalosis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F3D06-175E-FE40-B624-427B301FB101}"/>
              </a:ext>
            </a:extLst>
          </p:cNvPr>
          <p:cNvSpPr/>
          <p:nvPr/>
        </p:nvSpPr>
        <p:spPr>
          <a:xfrm>
            <a:off x="6506902" y="2574846"/>
            <a:ext cx="3424177" cy="138896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C00000"/>
                </a:solidFill>
              </a:rPr>
              <a:t>	</a:t>
            </a:r>
            <a:r>
              <a:rPr lang="en-US" sz="2400" b="1" dirty="0">
                <a:solidFill>
                  <a:srgbClr val="C00000"/>
                </a:solidFill>
              </a:rPr>
              <a:t>Metabolic 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</a:rPr>
              <a:t>Acidosis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</a:rPr>
              <a:t>Alkalosis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D646E-9AB6-594D-8347-9223F89C7C71}"/>
              </a:ext>
            </a:extLst>
          </p:cNvPr>
          <p:cNvSpPr txBox="1"/>
          <p:nvPr/>
        </p:nvSpPr>
        <p:spPr>
          <a:xfrm>
            <a:off x="5467591" y="1469986"/>
            <a:ext cx="1493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Simple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7E7344-A356-2B4D-9A9A-C6DE2836A350}"/>
              </a:ext>
            </a:extLst>
          </p:cNvPr>
          <p:cNvCxnSpPr/>
          <p:nvPr/>
        </p:nvCxnSpPr>
        <p:spPr>
          <a:xfrm flipH="1">
            <a:off x="5067060" y="2098333"/>
            <a:ext cx="613458" cy="335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DB26D0-C869-D14E-9AB0-B2B477F634E1}"/>
              </a:ext>
            </a:extLst>
          </p:cNvPr>
          <p:cNvCxnSpPr>
            <a:cxnSpLocks/>
          </p:cNvCxnSpPr>
          <p:nvPr/>
        </p:nvCxnSpPr>
        <p:spPr>
          <a:xfrm>
            <a:off x="6506902" y="2095018"/>
            <a:ext cx="571259" cy="334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2501A1-268B-9C41-98E6-22B36B8C490B}"/>
              </a:ext>
            </a:extLst>
          </p:cNvPr>
          <p:cNvCxnSpPr>
            <a:cxnSpLocks/>
          </p:cNvCxnSpPr>
          <p:nvPr/>
        </p:nvCxnSpPr>
        <p:spPr>
          <a:xfrm>
            <a:off x="5254906" y="4206894"/>
            <a:ext cx="425612" cy="63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447209-8D2F-F647-8D5E-DE6797A828F9}"/>
              </a:ext>
            </a:extLst>
          </p:cNvPr>
          <p:cNvCxnSpPr>
            <a:cxnSpLocks/>
          </p:cNvCxnSpPr>
          <p:nvPr/>
        </p:nvCxnSpPr>
        <p:spPr>
          <a:xfrm flipH="1">
            <a:off x="6506902" y="4226034"/>
            <a:ext cx="453823" cy="61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530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B712E-37B2-AB46-948A-769FE60E0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08" y="215227"/>
            <a:ext cx="9987287" cy="6099858"/>
          </a:xfrm>
          <a:prstGeom prst="rect">
            <a:avLst/>
          </a:prstGeom>
          <a:ln w="41275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5625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4C06CC1-A7D1-CF43-95B0-CB52F4EB4E6B}"/>
              </a:ext>
            </a:extLst>
          </p:cNvPr>
          <p:cNvSpPr txBox="1">
            <a:spLocks/>
          </p:cNvSpPr>
          <p:nvPr/>
        </p:nvSpPr>
        <p:spPr>
          <a:xfrm>
            <a:off x="838200" y="381965"/>
            <a:ext cx="10515600" cy="57949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ctr">
              <a:buFont typeface="Arial" panose="020B0604020202020204" pitchFamily="34" charset="0"/>
              <a:buChar char="•"/>
            </a:pPr>
            <a:r>
              <a:rPr lang="en-US" sz="2000" b="1" u="sng" kern="0">
                <a:solidFill>
                  <a:sysClr val="windowText" lastClr="000000"/>
                </a:solidFill>
                <a:latin typeface="+mj-lt"/>
              </a:rPr>
              <a:t>Diabetic ketoacidosis</a:t>
            </a:r>
            <a:endParaRPr lang="en-US" sz="2000" kern="0">
              <a:solidFill>
                <a:sysClr val="windowText" lastClr="000000"/>
              </a:solidFill>
              <a:latin typeface="+mj-lt"/>
            </a:endParaRP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Potassium :  If Serum K is low = really low K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Reduced level due to osmotic diuresis, but serum level can remain normal because potassium shifts out of cells in response to insulin deficiency and increased osmolality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Hyperglycemia solvent drag of K to serum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Hypovolemia : RASS &gt; aldosterone excrete K 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Can also present as NAGMA at beginning &amp; end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NAGMA: Beginning (when there is preserved kidney function there is loss of ketones in urine (ketones are converted into HCO3 by liver if not excreted)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AGMA : when there is massive ketogenesis  with volume contraction and AKI 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NAGMA:  fluids + insulin makes ketogenesis ceases due ue to increase ketones excretion 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Tx: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Careful if you give bicarbonate cuz it can overshoot alkalosis (insulin/fluids will metabolize ketones to NaHCO3) , Also can cause hypocalcemia </a:t>
            </a:r>
          </a:p>
          <a:p>
            <a:pPr lvl="3" fontAlgn="ctr"/>
            <a:r>
              <a:rPr lang="en-US" kern="0">
                <a:solidFill>
                  <a:sysClr val="windowText" lastClr="000000"/>
                </a:solidFill>
                <a:latin typeface="+mj-lt"/>
              </a:rPr>
              <a:t>Can be used in severe acidosis </a:t>
            </a:r>
          </a:p>
          <a:p>
            <a:pPr lvl="3" fontAlgn="ctr"/>
            <a:r>
              <a:rPr lang="en-US" kern="0">
                <a:solidFill>
                  <a:sysClr val="windowText" lastClr="000000"/>
                </a:solidFill>
                <a:latin typeface="+mj-lt"/>
              </a:rPr>
              <a:t>NaHCO3 only if pH &lt;7.1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Use LR as resuscitation (subgroup of SALT ED &amp; SMART showed that DKA resolves 4h earlier with balance fluids (Acetate and lactate are metabolized to HCO3)</a:t>
            </a:r>
          </a:p>
          <a:p>
            <a:pPr marL="1143000" lvl="2" indent="-22860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Add D5W when glucose level 200-250mg/dl) </a:t>
            </a:r>
          </a:p>
          <a:p>
            <a:pPr marL="1371600" lvl="3" rtl="0" fontAlgn="ctr"/>
            <a:r>
              <a:rPr lang="en-US" kern="0">
                <a:solidFill>
                  <a:srgbClr val="C00000"/>
                </a:solidFill>
                <a:latin typeface="+mj-lt"/>
              </a:rPr>
              <a:t>Don’t stop insulin</a:t>
            </a:r>
            <a:r>
              <a:rPr lang="en-US" kern="0">
                <a:solidFill>
                  <a:sysClr val="windowText" lastClr="000000"/>
                </a:solidFill>
                <a:latin typeface="+mj-lt"/>
              </a:rPr>
              <a:t> , you can just cut it in 1/2 (you only stop for hypokalemia) </a:t>
            </a:r>
          </a:p>
          <a:p>
            <a:pPr marL="800100"/>
            <a:endParaRPr lang="en-US" kern="0">
              <a:solidFill>
                <a:sysClr val="windowText" lastClr="000000"/>
              </a:solidFill>
              <a:latin typeface="+mj-lt"/>
            </a:endParaRPr>
          </a:p>
          <a:p>
            <a:pPr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ysClr val="windowText" lastClr="000000"/>
                </a:solidFill>
                <a:latin typeface="+mj-lt"/>
              </a:rPr>
              <a:t>Euglycemic DKA (SGLT2I, pregnancy, anorexia, chronic liver disease, ETOH ingestion) 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kern="0">
                <a:solidFill>
                  <a:srgbClr val="C00000"/>
                </a:solidFill>
                <a:latin typeface="+mj-lt"/>
              </a:rPr>
              <a:t>Glucose level &lt;250,</a:t>
            </a:r>
            <a:r>
              <a:rPr lang="en-US" kern="0">
                <a:solidFill>
                  <a:sysClr val="windowText" lastClr="000000"/>
                </a:solidFill>
                <a:latin typeface="+mj-lt"/>
              </a:rPr>
              <a:t> metabolic acidosis and ketosis </a:t>
            </a:r>
            <a:r>
              <a:rPr lang="en-US" kern="0">
                <a:solidFill>
                  <a:srgbClr val="C00000"/>
                </a:solidFill>
                <a:latin typeface="+mj-lt"/>
              </a:rPr>
              <a:t>(LA is normal) </a:t>
            </a:r>
            <a:endParaRPr lang="en-US" kern="0">
              <a:solidFill>
                <a:sysClr val="windowText" lastClr="000000"/>
              </a:solidFill>
              <a:latin typeface="+mj-lt"/>
            </a:endParaRPr>
          </a:p>
          <a:p>
            <a:pPr marL="914400" lvl="2" rtl="0" fontAlgn="ctr"/>
            <a:r>
              <a:rPr lang="en-US" kern="0">
                <a:solidFill>
                  <a:sysClr val="windowText" lastClr="000000"/>
                </a:solidFill>
                <a:latin typeface="+mj-lt"/>
              </a:rPr>
              <a:t>For euglycemic DKA treatment is the same just need to mores dextrose </a:t>
            </a: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22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C1E2E5-F9B0-5546-8873-CE5C16BC3865}"/>
              </a:ext>
            </a:extLst>
          </p:cNvPr>
          <p:cNvSpPr txBox="1">
            <a:spLocks/>
          </p:cNvSpPr>
          <p:nvPr/>
        </p:nvSpPr>
        <p:spPr>
          <a:xfrm>
            <a:off x="838199" y="347241"/>
            <a:ext cx="10759633" cy="4051139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rtl="0" fontAlgn="ctr"/>
            <a:r>
              <a:rPr lang="en-US" sz="2000" b="1" u="sng" kern="0">
                <a:solidFill>
                  <a:sysClr val="windowText" lastClr="000000"/>
                </a:solidFill>
                <a:latin typeface="+mj-lt"/>
              </a:rPr>
              <a:t>Alcoholic ketoacidosis </a:t>
            </a:r>
            <a:endParaRPr lang="en-US" sz="2000" kern="0">
              <a:solidFill>
                <a:sysClr val="windowText" lastClr="000000"/>
              </a:solidFill>
              <a:latin typeface="+mj-lt"/>
            </a:endParaRP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ysClr val="windowText" lastClr="000000"/>
                </a:solidFill>
                <a:latin typeface="+mj-lt"/>
              </a:rPr>
              <a:t>Decrease insulin secretion &gt; increase other hormones (glucagon Epi, cortisol)&gt; lipolysis &gt; ketones production &gt; acetoacetate &gt; metabolize to B hydroxy by NADH = more lactate</a:t>
            </a:r>
          </a:p>
          <a:p>
            <a:pPr marL="742950" lvl="1" indent="-285750" rtl="0" fontAlgn="ctr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ysClr val="windowText" lastClr="000000"/>
                </a:solidFill>
                <a:latin typeface="+mj-lt"/>
              </a:rPr>
              <a:t>Tto:  </a:t>
            </a:r>
          </a:p>
          <a:p>
            <a:pPr marL="1143000" lvl="2" indent="-228600" rtl="0" fontAlgn="ctr">
              <a:buFont typeface="+mj-lt"/>
              <a:buAutoNum type="arabicPeriod"/>
            </a:pPr>
            <a:r>
              <a:rPr lang="en-US" b="1" kern="0">
                <a:solidFill>
                  <a:srgbClr val="C00000"/>
                </a:solidFill>
                <a:latin typeface="+mj-lt"/>
              </a:rPr>
              <a:t>Thiamine</a:t>
            </a:r>
            <a:r>
              <a:rPr lang="en-US" b="1" kern="0">
                <a:solidFill>
                  <a:sysClr val="windowText" lastClr="000000"/>
                </a:solidFill>
                <a:latin typeface="+mj-lt"/>
              </a:rPr>
              <a:t> &gt;to help metabolization of pyruvate to energy and also to decrease risk of Wernicke encephalopathy (if D5 is given it will consume thiamine) </a:t>
            </a:r>
          </a:p>
          <a:p>
            <a:pPr marL="1143000" lvl="2" indent="-228600" rtl="0" fontAlgn="ctr">
              <a:buFont typeface="+mj-lt"/>
              <a:buAutoNum type="arabicPeriod"/>
            </a:pPr>
            <a:r>
              <a:rPr lang="en-US" b="1" kern="0">
                <a:solidFill>
                  <a:sysClr val="windowText" lastClr="000000"/>
                </a:solidFill>
                <a:latin typeface="+mj-lt"/>
              </a:rPr>
              <a:t>D5-NS </a:t>
            </a:r>
          </a:p>
          <a:p>
            <a:pPr marL="1600200" lvl="3" indent="-228600" rtl="0" fontAlgn="ctr">
              <a:buFont typeface="+mj-lt"/>
              <a:buAutoNum type="romanLcPeriod"/>
            </a:pPr>
            <a:r>
              <a:rPr lang="en-US" sz="2000" kern="0">
                <a:solidFill>
                  <a:sysClr val="windowText" lastClr="000000"/>
                </a:solidFill>
                <a:latin typeface="+mj-lt"/>
              </a:rPr>
              <a:t>Treatment with</a:t>
            </a:r>
            <a:r>
              <a:rPr lang="en-US" sz="2000" b="1" kern="0">
                <a:solidFill>
                  <a:srgbClr val="C00000"/>
                </a:solidFill>
                <a:latin typeface="+mj-lt"/>
              </a:rPr>
              <a:t> dextrose</a:t>
            </a:r>
            <a:r>
              <a:rPr lang="en-US" sz="2000" kern="0">
                <a:solidFill>
                  <a:sysClr val="windowText" lastClr="000000"/>
                </a:solidFill>
                <a:latin typeface="+mj-lt"/>
              </a:rPr>
              <a:t> will increase insulin and decrease glucagon secretion and will also stop ketosis,  while saline will repair any volume deficit</a:t>
            </a:r>
          </a:p>
          <a:p>
            <a:pPr marL="457200" lvl="1" fontAlgn="ctr"/>
            <a:r>
              <a:rPr lang="en-US" sz="1600" kern="0">
                <a:solidFill>
                  <a:sysClr val="windowText" lastClr="000000"/>
                </a:solidFill>
                <a:latin typeface="+mj-lt"/>
              </a:rPr>
              <a:t>		Careful D5 can worsen hypophosphatemia given that will raise insulin and will increase PO4 intake </a:t>
            </a:r>
          </a:p>
          <a:p>
            <a:pPr marL="1371600"/>
            <a:r>
              <a:rPr lang="en-US" sz="2000" kern="0">
                <a:solidFill>
                  <a:sysClr val="windowText" lastClr="000000"/>
                </a:solidFill>
                <a:latin typeface="+mj-lt"/>
              </a:rPr>
              <a:t>Bicarb infusion almost never used, careful with hypocalcemia = can worsen </a:t>
            </a:r>
            <a:r>
              <a:rPr lang="en-US" sz="2000" kern="0">
                <a:solidFill>
                  <a:srgbClr val="C00000"/>
                </a:solidFill>
                <a:latin typeface="+mj-lt"/>
              </a:rPr>
              <a:t>hypocalcemia</a:t>
            </a:r>
            <a:endParaRPr lang="en-US" sz="2000" kern="0">
              <a:solidFill>
                <a:sysClr val="windowText" lastClr="000000"/>
              </a:solidFill>
              <a:latin typeface="+mj-lt"/>
            </a:endParaRPr>
          </a:p>
          <a:p>
            <a:endParaRPr lang="en-US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F6380-3515-654B-8B4C-963A5C0951F7}"/>
              </a:ext>
            </a:extLst>
          </p:cNvPr>
          <p:cNvSpPr txBox="1"/>
          <p:nvPr/>
        </p:nvSpPr>
        <p:spPr>
          <a:xfrm>
            <a:off x="838199" y="4733659"/>
            <a:ext cx="107596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ctr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+mj-lt"/>
              </a:rPr>
              <a:t>Starvation ketoacidosis</a:t>
            </a:r>
            <a:endParaRPr lang="en-US" sz="2000" dirty="0">
              <a:effectLst/>
              <a:latin typeface="+mj-lt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j-lt"/>
              </a:rPr>
              <a:t>Decrease insulin secretion (starvation) &gt; increase other hormones (glucagon Epi, cortisol)&gt; lipolysis &gt; ketones production &gt; acetoacetate &gt; metabolize to B hydroxy by NADH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470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6DF678-FCB6-0246-AD54-9A3E02F0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95250"/>
            <a:ext cx="1133114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40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6C72-C065-B842-8E7B-0107D09350F7}"/>
              </a:ext>
            </a:extLst>
          </p:cNvPr>
          <p:cNvSpPr txBox="1">
            <a:spLocks/>
          </p:cNvSpPr>
          <p:nvPr/>
        </p:nvSpPr>
        <p:spPr>
          <a:xfrm>
            <a:off x="838199" y="23780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kern="0">
                <a:solidFill>
                  <a:srgbClr val="C00000"/>
                </a:solidFill>
              </a:rPr>
              <a:t>Non Anion Gap Metabolic Acidosis (</a:t>
            </a:r>
            <a:r>
              <a:rPr lang="en-US" sz="4000" b="1" kern="0">
                <a:solidFill>
                  <a:srgbClr val="C00000"/>
                </a:solidFill>
              </a:rPr>
              <a:t>NAGMA</a:t>
            </a:r>
            <a:r>
              <a:rPr lang="en-US" sz="4000" b="1" u="sng" kern="0">
                <a:solidFill>
                  <a:srgbClr val="C00000"/>
                </a:solidFill>
              </a:rPr>
              <a:t>) </a:t>
            </a:r>
            <a:endParaRPr lang="en-US" sz="4000" b="1" u="sng" kern="0" dirty="0">
              <a:solidFill>
                <a:srgbClr val="C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248831-E60B-D041-9C13-15DE627EFB09}"/>
              </a:ext>
            </a:extLst>
          </p:cNvPr>
          <p:cNvSpPr txBox="1">
            <a:spLocks/>
          </p:cNvSpPr>
          <p:nvPr/>
        </p:nvSpPr>
        <p:spPr>
          <a:xfrm>
            <a:off x="726989" y="1007676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>
                <a:solidFill>
                  <a:sysClr val="windowText" lastClr="000000"/>
                </a:solidFill>
              </a:rPr>
              <a:t>Causes </a:t>
            </a:r>
            <a:r>
              <a:rPr lang="en-US" b="1" kern="0" dirty="0">
                <a:solidFill>
                  <a:srgbClr val="C00000"/>
                </a:solidFill>
              </a:rPr>
              <a:t>NAGMA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3C531-39E3-244B-B488-B0CCEDE8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840" y="1447620"/>
            <a:ext cx="8346481" cy="4936274"/>
          </a:xfrm>
          <a:prstGeom prst="rect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1392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24E0-4D32-514F-984C-26D1E88CB2A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kern="0" dirty="0">
                <a:solidFill>
                  <a:srgbClr val="C00000"/>
                </a:solidFill>
              </a:rPr>
              <a:t>NAGMA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DBB35-7993-8047-A552-7E82C0ED307A}"/>
              </a:ext>
            </a:extLst>
          </p:cNvPr>
          <p:cNvSpPr txBox="1">
            <a:spLocks/>
          </p:cNvSpPr>
          <p:nvPr/>
        </p:nvSpPr>
        <p:spPr>
          <a:xfrm>
            <a:off x="524721" y="1513109"/>
            <a:ext cx="6709456" cy="4227934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Role of the kidney  (Renal vs. non-Renal) </a:t>
            </a:r>
          </a:p>
          <a:p>
            <a:pPr>
              <a:buFontTx/>
              <a:buChar char="-"/>
            </a:pPr>
            <a:r>
              <a:rPr lang="en-US" sz="2000" kern="0" dirty="0">
                <a:solidFill>
                  <a:sysClr val="windowText" lastClr="000000"/>
                </a:solidFill>
              </a:rPr>
              <a:t>Reclamation of filtered bicarbonate (PCT / DCT)</a:t>
            </a:r>
          </a:p>
          <a:p>
            <a:pPr>
              <a:buFontTx/>
              <a:buChar char="-"/>
            </a:pPr>
            <a:r>
              <a:rPr lang="en-US" sz="2000" kern="0" dirty="0">
                <a:solidFill>
                  <a:sysClr val="windowText" lastClr="000000"/>
                </a:solidFill>
              </a:rPr>
              <a:t>Impaired H secretion (DCT) </a:t>
            </a:r>
          </a:p>
          <a:p>
            <a:r>
              <a:rPr lang="en-US" sz="2000" kern="0" dirty="0">
                <a:solidFill>
                  <a:sysClr val="windowText" lastClr="000000"/>
                </a:solidFill>
              </a:rPr>
              <a:t>- Ammonia production and excretion increases with dietary acid load (protein)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B4119-B598-F84E-93B4-875B59176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41"/>
          <a:stretch/>
        </p:blipFill>
        <p:spPr>
          <a:xfrm>
            <a:off x="7234177" y="338037"/>
            <a:ext cx="4706625" cy="6134582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31158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1E0DF1D-A6B5-2348-B59A-C016F2F17885}"/>
              </a:ext>
            </a:extLst>
          </p:cNvPr>
          <p:cNvSpPr txBox="1">
            <a:spLocks/>
          </p:cNvSpPr>
          <p:nvPr/>
        </p:nvSpPr>
        <p:spPr>
          <a:xfrm>
            <a:off x="838200" y="609600"/>
            <a:ext cx="10515600" cy="556736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 y/o F w/hx of HTN, T2DM, p/w diarrhea for 3 days. Her medications include lisinopril, furosemide, spironolactone, and recent use of amoxicillin-clavulanate for sinusitis. Has been drinking just electrolytes solutions. She reports some decrease urine output over the last 24h. labs in fig.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pH 7.22, PCO2 20, PO2 102, HCO3 5.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Urine studies: Una 31, UK 12, UCl 60 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best explain the patient’s acid base picture?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 4 RTA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Starvation ketosis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Amoxicillin – clavulanate related LA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Diarrhea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9E625-F100-5B4A-B82D-14294AA26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4" t="6667" r="19625" b="61037"/>
          <a:stretch/>
        </p:blipFill>
        <p:spPr>
          <a:xfrm>
            <a:off x="5603239" y="2946400"/>
            <a:ext cx="5933441" cy="22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89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766BFD-075C-0942-8F48-439D2AC3A508}"/>
              </a:ext>
            </a:extLst>
          </p:cNvPr>
          <p:cNvSpPr txBox="1">
            <a:spLocks/>
          </p:cNvSpPr>
          <p:nvPr/>
        </p:nvSpPr>
        <p:spPr>
          <a:xfrm>
            <a:off x="838200" y="40798"/>
            <a:ext cx="10515600" cy="556736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 y/o F w/hx of HTN, T2DM, p/w diarrhea for 3 days. Her medications include lisinopril, furosemide, spironolactone, and recent use of amoxicillin-clavulanate for sinusitis. Has been drinking just electrolytes solutions. She reports some decrease urine output over the last 24h. labs in fig.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pH 7.22, PCO2 20, PO2 102, HCO3 5.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Urine studies: Una 31, UK 12, UCl 60 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best explain the patient’s acid base picture?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 4 RTA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Starvation ketosis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Amoxicillin – clavulanate related LA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Diarrhea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0DA5A-64B3-4F40-A185-E87825914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4" t="6667" r="19625" b="61037"/>
          <a:stretch/>
        </p:blipFill>
        <p:spPr>
          <a:xfrm>
            <a:off x="6756400" y="1214120"/>
            <a:ext cx="4597400" cy="2214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CE83B-2DE2-BE43-B094-D8C49CF0EE33}"/>
              </a:ext>
            </a:extLst>
          </p:cNvPr>
          <p:cNvSpPr txBox="1"/>
          <p:nvPr/>
        </p:nvSpPr>
        <p:spPr>
          <a:xfrm>
            <a:off x="2092960" y="3022838"/>
            <a:ext cx="3860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7.22, PCO2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PO2 102 HCO3 5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Acidosis </a:t>
            </a:r>
          </a:p>
          <a:p>
            <a:pPr marL="0" indent="0">
              <a:buNone/>
            </a:pPr>
            <a:r>
              <a:rPr lang="en-US" dirty="0"/>
              <a:t>Na: 133  /  Cl: 118  / HCO3: 5 </a:t>
            </a:r>
          </a:p>
          <a:p>
            <a:pPr marL="0" indent="0">
              <a:buNone/>
            </a:pPr>
            <a:r>
              <a:rPr lang="en-US" dirty="0"/>
              <a:t>AG = [Na] – (Cl + HCO3)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10</a:t>
            </a:r>
            <a:r>
              <a:rPr lang="en-US" dirty="0"/>
              <a:t> (</a:t>
            </a:r>
            <a:r>
              <a:rPr lang="en-US" dirty="0" err="1"/>
              <a:t>nl</a:t>
            </a:r>
            <a:r>
              <a:rPr lang="en-US" dirty="0"/>
              <a:t> 10-12)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Non Anion Gap Metabolic Acidosis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UAG= (Una + UK ) – </a:t>
            </a:r>
            <a:r>
              <a:rPr lang="en-US" dirty="0" err="1">
                <a:solidFill>
                  <a:srgbClr val="C00000"/>
                </a:solidFill>
              </a:rPr>
              <a:t>UCl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UAG = (31 + 12) – 60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UAG = -17 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Diarrhea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3D98D-5186-D848-90B6-FFB664EFB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0" y="3672600"/>
            <a:ext cx="4287520" cy="28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05C1-1810-644C-BC27-A7595EC1AD5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57619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0" dirty="0">
                <a:solidFill>
                  <a:srgbClr val="C00000"/>
                </a:solidFill>
              </a:rPr>
              <a:t>Renal vs non-Renal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D3232-45DE-8F41-AAFB-A7A436EF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50" y="1243501"/>
            <a:ext cx="11393899" cy="44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88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9900-C6AF-F441-ABD4-C677FFFD315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>
                <a:solidFill>
                  <a:srgbClr val="C00000"/>
                </a:solidFill>
              </a:rPr>
              <a:t>Types of Renal acidosis </a:t>
            </a:r>
            <a:endParaRPr lang="en-US" sz="3200" b="1" kern="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C625E-92A1-2043-AC0A-20F06DB45CED}"/>
              </a:ext>
            </a:extLst>
          </p:cNvPr>
          <p:cNvSpPr txBox="1">
            <a:spLocks/>
          </p:cNvSpPr>
          <p:nvPr/>
        </p:nvSpPr>
        <p:spPr>
          <a:xfrm>
            <a:off x="838200" y="1390651"/>
            <a:ext cx="10515600" cy="4786312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ysClr val="windowText" lastClr="000000"/>
                </a:solidFill>
              </a:rPr>
              <a:t>Hypokalemic forms </a:t>
            </a:r>
          </a:p>
          <a:p>
            <a:pPr lvl="1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 Proximal RTA (Type 2) </a:t>
            </a:r>
          </a:p>
          <a:p>
            <a:pPr lvl="1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 Classical Distal (Type 1) 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Hyperkalemic forms </a:t>
            </a:r>
          </a:p>
          <a:p>
            <a:pPr lvl="1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 Type 4 (many forms depending renin / aldosterone ratio) </a:t>
            </a:r>
          </a:p>
          <a:p>
            <a:r>
              <a:rPr lang="en-US" kern="0" dirty="0" err="1">
                <a:solidFill>
                  <a:sysClr val="windowText" lastClr="000000"/>
                </a:solidFill>
              </a:rPr>
              <a:t>Normokalemic</a:t>
            </a:r>
            <a:endParaRPr lang="en-US" kern="0" dirty="0">
              <a:solidFill>
                <a:sysClr val="windowText" lastClr="000000"/>
              </a:solidFill>
            </a:endParaRPr>
          </a:p>
          <a:p>
            <a:pPr lvl="1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 RTA of CKD 2-4</a:t>
            </a:r>
          </a:p>
          <a:p>
            <a:pPr lvl="1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 Uremic Acidosis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BB7BE2-D6D8-1B40-8FAF-8644EAA3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82" y="1145893"/>
            <a:ext cx="9572624" cy="47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4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1E4A-295B-CE43-BEDD-3AFE27AE92B7}"/>
              </a:ext>
            </a:extLst>
          </p:cNvPr>
          <p:cNvSpPr txBox="1">
            <a:spLocks/>
          </p:cNvSpPr>
          <p:nvPr/>
        </p:nvSpPr>
        <p:spPr>
          <a:xfrm>
            <a:off x="629856" y="168355"/>
            <a:ext cx="10515600" cy="86179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kern="0" dirty="0">
                <a:solidFill>
                  <a:srgbClr val="C00000"/>
                </a:solidFill>
              </a:rPr>
              <a:t>Step Wise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B942E-E6CD-7B44-84C8-A7AC94ABE28F}"/>
              </a:ext>
            </a:extLst>
          </p:cNvPr>
          <p:cNvSpPr txBox="1">
            <a:spLocks/>
          </p:cNvSpPr>
          <p:nvPr/>
        </p:nvSpPr>
        <p:spPr>
          <a:xfrm>
            <a:off x="502533" y="1030145"/>
            <a:ext cx="11186934" cy="5659500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kern="0" dirty="0">
                <a:solidFill>
                  <a:sysClr val="windowText" lastClr="000000"/>
                </a:solidFill>
              </a:rPr>
              <a:t>Analyze acid base disturbance with both ABG (pH) and BMP (HCO3)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Correct the venous blood gas add 0.05 to make it same as arterial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Correct the venous pCO2 decrease 5 (-5) to make same as arterial 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Serum bicarbonate to arterial bicarbonate difference of 5 </a:t>
            </a:r>
            <a:endParaRPr lang="en-US" sz="1600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kern="0" dirty="0">
                <a:solidFill>
                  <a:sysClr val="windowText" lastClr="000000"/>
                </a:solidFill>
              </a:rPr>
              <a:t>Verify accuracy</a:t>
            </a:r>
          </a:p>
          <a:p>
            <a:pPr marL="457200" lvl="1"/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Compared calculated HCO3 on ABG vs.HCO3 on electrolyte panel 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 dirty="0">
                <a:solidFill>
                  <a:sysClr val="windowText" lastClr="000000"/>
                </a:solidFill>
              </a:rPr>
              <a:t>Calculate Anion Gap </a:t>
            </a:r>
            <a:r>
              <a:rPr lang="en-US" kern="0" dirty="0">
                <a:solidFill>
                  <a:srgbClr val="C00000"/>
                </a:solidFill>
              </a:rPr>
              <a:t>AG = [Na] – (Cl + HCO3) </a:t>
            </a:r>
            <a:endParaRPr lang="en-US" kern="0" dirty="0">
              <a:solidFill>
                <a:sysClr val="windowText" lastClr="000000"/>
              </a:solidFill>
            </a:endParaRPr>
          </a:p>
          <a:p>
            <a:pPr marL="457200" lvl="1"/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Correct for serum albumin  </a:t>
            </a:r>
          </a:p>
          <a:p>
            <a:pPr marL="1257300" lvl="2" indent="-342900">
              <a:buFont typeface="+mj-lt"/>
              <a:buAutoNum type="alphaLcPeriod"/>
            </a:pPr>
            <a:r>
              <a:rPr lang="en-US" sz="1600" kern="0" dirty="0" err="1">
                <a:solidFill>
                  <a:schemeClr val="accent1">
                    <a:lumMod val="75000"/>
                  </a:schemeClr>
                </a:solidFill>
              </a:rPr>
              <a:t>Approx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 80% of serum AG is due to negative charges on circulating protein </a:t>
            </a:r>
          </a:p>
          <a:p>
            <a:pPr marL="1257300" lvl="2" indent="-342900">
              <a:buFont typeface="+mj-lt"/>
              <a:buAutoNum type="alphaLcPeriod"/>
            </a:pP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For each 1g/dl fall in albumin the anion gap raises by 2.5  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 dirty="0">
                <a:solidFill>
                  <a:sysClr val="windowText" lastClr="000000"/>
                </a:solidFill>
              </a:rPr>
              <a:t>Calculate predicted respiratory or metabolic compensation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 dirty="0">
                <a:solidFill>
                  <a:sysClr val="windowText" lastClr="000000"/>
                </a:solidFill>
              </a:rPr>
              <a:t>Know causes of HAG and NAG 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 dirty="0">
                <a:solidFill>
                  <a:sysClr val="windowText" lastClr="000000"/>
                </a:solidFill>
              </a:rPr>
              <a:t>Compare △AG with △ HCO3 (delta/delta) &gt; Predicted HCO3 equal to measure HCO3 (change in AG) </a:t>
            </a:r>
          </a:p>
          <a:p>
            <a:pPr lvl="1"/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&lt;1 =AGMA + Non AGMA</a:t>
            </a:r>
          </a:p>
          <a:p>
            <a:pPr lvl="1"/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1-2 = pure AGMA </a:t>
            </a:r>
          </a:p>
          <a:p>
            <a:pPr lvl="1"/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&gt;2  MA + </a:t>
            </a:r>
            <a:r>
              <a:rPr lang="en-US" sz="1600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Malk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(look for expected change in HCO3) 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 marL="342900" indent="-342900">
              <a:buFont typeface="+mj-lt"/>
              <a:buAutoNum type="arabicPeriod"/>
            </a:pPr>
            <a:r>
              <a:rPr lang="en-US" kern="0" dirty="0">
                <a:solidFill>
                  <a:sysClr val="windowText" lastClr="000000"/>
                </a:solidFill>
              </a:rPr>
              <a:t>Calculate serum osmolar gap when cause of HAG not know or toxic alcohol ingestion suspected </a:t>
            </a:r>
          </a:p>
          <a:p>
            <a:pPr marL="457200" lvl="1"/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F4CAC-6F14-6B43-A145-FFB506D13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101" y="1526129"/>
            <a:ext cx="2691366" cy="2496093"/>
          </a:xfrm>
          <a:prstGeom prst="rect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Right Arrow 9">
            <a:hlinkClick r:id="rId4" action="ppaction://hlinksldjump"/>
            <a:extLst>
              <a:ext uri="{FF2B5EF4-FFF2-40B4-BE49-F238E27FC236}">
                <a16:creationId xmlns:a16="http://schemas.microsoft.com/office/drawing/2014/main" id="{EDE21ABE-3763-F34C-AEAA-2CA6BBA32790}"/>
              </a:ext>
            </a:extLst>
          </p:cNvPr>
          <p:cNvSpPr/>
          <p:nvPr/>
        </p:nvSpPr>
        <p:spPr>
          <a:xfrm>
            <a:off x="6536724" y="3707027"/>
            <a:ext cx="370703" cy="9885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hlinkClick r:id="rId5" action="ppaction://hlinksldjump"/>
            <a:extLst>
              <a:ext uri="{FF2B5EF4-FFF2-40B4-BE49-F238E27FC236}">
                <a16:creationId xmlns:a16="http://schemas.microsoft.com/office/drawing/2014/main" id="{FFF81494-71E7-8349-8303-824C4C2D5520}"/>
              </a:ext>
            </a:extLst>
          </p:cNvPr>
          <p:cNvSpPr/>
          <p:nvPr/>
        </p:nvSpPr>
        <p:spPr>
          <a:xfrm>
            <a:off x="9910119" y="5263978"/>
            <a:ext cx="395416" cy="135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rId6" action="ppaction://hlinksldjump"/>
            <a:extLst>
              <a:ext uri="{FF2B5EF4-FFF2-40B4-BE49-F238E27FC236}">
                <a16:creationId xmlns:a16="http://schemas.microsoft.com/office/drawing/2014/main" id="{B64C5068-4E3F-404B-AF6E-207FF6F90D0C}"/>
              </a:ext>
            </a:extLst>
          </p:cNvPr>
          <p:cNvSpPr/>
          <p:nvPr/>
        </p:nvSpPr>
        <p:spPr>
          <a:xfrm>
            <a:off x="5177481" y="2706130"/>
            <a:ext cx="358346" cy="135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47ADA81-2E3E-224A-9510-F23F28BEECE2}"/>
              </a:ext>
            </a:extLst>
          </p:cNvPr>
          <p:cNvSpPr txBox="1">
            <a:spLocks/>
          </p:cNvSpPr>
          <p:nvPr/>
        </p:nvSpPr>
        <p:spPr>
          <a:xfrm>
            <a:off x="838200" y="426720"/>
            <a:ext cx="10515600" cy="575024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patient arrives to the ICU 1h after a Spinal Sx w/2.3 L of estimated blood loss and 4L of NS resuscitation during the procedure.  ICU ABG: ph 7.28, PCO2 38, PO2 100. BMP in fig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best way to approach this acid base disorder?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to monitor his electrolytes and pH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 50 mEq (1 amp) of NaHCO3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 an additional bolus of 1L NS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 acetazolamide 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1DC10-6457-094A-8358-BF536A436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1" t="20000" r="12681" b="50000"/>
          <a:stretch/>
        </p:blipFill>
        <p:spPr>
          <a:xfrm>
            <a:off x="6522720" y="1747520"/>
            <a:ext cx="4831080" cy="205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7A1573-7BF5-AD42-93E3-CB18A6075873}"/>
              </a:ext>
            </a:extLst>
          </p:cNvPr>
          <p:cNvSpPr txBox="1"/>
          <p:nvPr/>
        </p:nvSpPr>
        <p:spPr>
          <a:xfrm>
            <a:off x="944880" y="306625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7.28, PCO2 38 PO2 100 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Acidosis </a:t>
            </a:r>
          </a:p>
          <a:p>
            <a:pPr marL="0" indent="0">
              <a:buNone/>
            </a:pPr>
            <a:r>
              <a:rPr lang="en-US" dirty="0"/>
              <a:t>Na: 150  /  Cl: 125  / HCO3: 18 </a:t>
            </a:r>
          </a:p>
          <a:p>
            <a:pPr marL="0" indent="0">
              <a:buNone/>
            </a:pPr>
            <a:r>
              <a:rPr lang="en-US" dirty="0"/>
              <a:t>AG = [Na] – (Cl + HCO3)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7</a:t>
            </a:r>
            <a:r>
              <a:rPr lang="en-US" dirty="0"/>
              <a:t> (</a:t>
            </a:r>
            <a:r>
              <a:rPr lang="en-US" dirty="0" err="1"/>
              <a:t>nl</a:t>
            </a:r>
            <a:r>
              <a:rPr lang="en-US" dirty="0"/>
              <a:t> 10-12)</a:t>
            </a:r>
          </a:p>
        </p:txBody>
      </p:sp>
    </p:spTree>
    <p:extLst>
      <p:ext uri="{BB962C8B-B14F-4D97-AF65-F5344CB8AC3E}">
        <p14:creationId xmlns:p14="http://schemas.microsoft.com/office/powerpoint/2010/main" val="302858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F5F1B5-AE0D-8642-8FB8-50973D8DADC2}"/>
              </a:ext>
            </a:extLst>
          </p:cNvPr>
          <p:cNvSpPr txBox="1">
            <a:spLocks/>
          </p:cNvSpPr>
          <p:nvPr/>
        </p:nvSpPr>
        <p:spPr>
          <a:xfrm>
            <a:off x="838200" y="426720"/>
            <a:ext cx="10515600" cy="575024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patient arrives to the ICU 1h after a Spinal Sx w/2.3 L of estimated blood loss and 4L of NS resuscitation during the procedure.  ICU ABG: ph 7.28, PCO2 38, PO2 100. BMP in fig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best way to approach this acid base disorder? </a:t>
            </a:r>
          </a:p>
          <a:p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to monitor his electrolytes and pH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 50 mEq (1 amp) of NaHCO3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 an additional bolus of 1L NS </a:t>
            </a:r>
          </a:p>
          <a:p>
            <a:pPr marL="342900" indent="-342900">
              <a:buFont typeface="+mj-lt"/>
              <a:buAutoNum type="alphaLcPeriod"/>
            </a:pPr>
            <a:r>
              <a:rPr lang="en-US" ker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 acetazolamide  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F9D7A-BD74-4E45-A45A-84FF8E64C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1" t="20000" r="12681" b="50000"/>
          <a:stretch/>
        </p:blipFill>
        <p:spPr>
          <a:xfrm>
            <a:off x="6522720" y="1747520"/>
            <a:ext cx="4831080" cy="205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B9DEB3-2CFD-1F4F-9474-D2D30EBFEBD4}"/>
              </a:ext>
            </a:extLst>
          </p:cNvPr>
          <p:cNvSpPr txBox="1"/>
          <p:nvPr/>
        </p:nvSpPr>
        <p:spPr>
          <a:xfrm>
            <a:off x="944880" y="306625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7.28, PCO2 38 PO2 100 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Acidosis </a:t>
            </a:r>
          </a:p>
          <a:p>
            <a:pPr marL="0" indent="0">
              <a:buNone/>
            </a:pPr>
            <a:r>
              <a:rPr lang="en-US" dirty="0"/>
              <a:t>Na: 150  /  Cl: 125  / HCO3: 18 </a:t>
            </a:r>
          </a:p>
          <a:p>
            <a:pPr marL="0" indent="0">
              <a:buNone/>
            </a:pPr>
            <a:r>
              <a:rPr lang="en-US" dirty="0"/>
              <a:t>AG = [Na] – (Cl + HCO3)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7</a:t>
            </a:r>
            <a:r>
              <a:rPr lang="en-US" dirty="0"/>
              <a:t> (</a:t>
            </a:r>
            <a:r>
              <a:rPr lang="en-US" dirty="0" err="1"/>
              <a:t>nl</a:t>
            </a:r>
            <a:r>
              <a:rPr lang="en-US" dirty="0"/>
              <a:t> 10-12)</a:t>
            </a:r>
          </a:p>
        </p:txBody>
      </p:sp>
    </p:spTree>
    <p:extLst>
      <p:ext uri="{BB962C8B-B14F-4D97-AF65-F5344CB8AC3E}">
        <p14:creationId xmlns:p14="http://schemas.microsoft.com/office/powerpoint/2010/main" val="817095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ergency Department ...">
            <a:extLst>
              <a:ext uri="{FF2B5EF4-FFF2-40B4-BE49-F238E27FC236}">
                <a16:creationId xmlns:a16="http://schemas.microsoft.com/office/drawing/2014/main" id="{DF84E986-1308-9E47-B1C1-33481AADD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615" y="1822732"/>
            <a:ext cx="4742993" cy="32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EC5E3C-DDF1-AF44-B90B-12988FCEB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FF6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onsiderations for Crystalloids - 0.9% NS vs LR vs ... | GrepMed">
            <a:extLst>
              <a:ext uri="{FF2B5EF4-FFF2-40B4-BE49-F238E27FC236}">
                <a16:creationId xmlns:a16="http://schemas.microsoft.com/office/drawing/2014/main" id="{08D021BF-A636-4C48-8963-A07C84A17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18253" r="1089" b="53031"/>
          <a:stretch/>
        </p:blipFill>
        <p:spPr bwMode="auto">
          <a:xfrm>
            <a:off x="5588006" y="2361212"/>
            <a:ext cx="6410950" cy="18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963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B97C-2A22-6E45-841E-0D2CF4071A8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6179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kern="0" dirty="0">
                <a:solidFill>
                  <a:srgbClr val="C00000"/>
                </a:solidFill>
              </a:rPr>
              <a:t>Metabolic alkalosis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666A2-661B-7044-A5F2-6E6F922A6CB1}"/>
              </a:ext>
            </a:extLst>
          </p:cNvPr>
          <p:cNvSpPr txBox="1">
            <a:spLocks/>
          </p:cNvSpPr>
          <p:nvPr/>
        </p:nvSpPr>
        <p:spPr>
          <a:xfrm>
            <a:off x="838200" y="1226916"/>
            <a:ext cx="10515600" cy="4950047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GI losses: </a:t>
            </a:r>
          </a:p>
          <a:p>
            <a:pPr marL="590565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H+ losses (Vomiting, NGT), laxative abuse (hypokalemia), hereditary Cl losing diarrhea, use of PPI.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Urinary: </a:t>
            </a:r>
          </a:p>
          <a:p>
            <a:pPr marL="590565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Diuretic use / abuse </a:t>
            </a:r>
          </a:p>
          <a:p>
            <a:pPr marL="590565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Loss ability to excrete HCO3</a:t>
            </a:r>
          </a:p>
          <a:p>
            <a:pPr lvl="2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Volume depletion w/ decreased HCO3 filtration due to GFR decline </a:t>
            </a:r>
          </a:p>
          <a:p>
            <a:pPr lvl="2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Proximal tubular Na and HCO3 reabsorption increased </a:t>
            </a:r>
          </a:p>
          <a:p>
            <a:pPr lvl="2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Cl depletion (inability to excrete HCO3 in collecting duct) </a:t>
            </a:r>
          </a:p>
          <a:p>
            <a:pPr lvl="2">
              <a:buFontTx/>
              <a:buChar char="-"/>
            </a:pPr>
            <a:r>
              <a:rPr lang="en-US" kern="0" dirty="0">
                <a:solidFill>
                  <a:sysClr val="windowText" lastClr="000000"/>
                </a:solidFill>
              </a:rPr>
              <a:t>K depletion (extracellular shift of K in exchange for H+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Exogenous administration alkali (milk alkali syndrome – Ca carbonate ingestion)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Mineralocorticoid / glucocorticoid excess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Hypokalemia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Post hypercapnic metabolic alkalosis (seen in chronic CO2 retainers with compensatory HCO3 retention when MV increased) </a:t>
            </a:r>
          </a:p>
        </p:txBody>
      </p:sp>
    </p:spTree>
    <p:extLst>
      <p:ext uri="{BB962C8B-B14F-4D97-AF65-F5344CB8AC3E}">
        <p14:creationId xmlns:p14="http://schemas.microsoft.com/office/powerpoint/2010/main" val="666513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231B-CBE0-634E-910C-FC09CC069EA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kern="0">
                <a:solidFill>
                  <a:srgbClr val="C00000"/>
                </a:solidFill>
              </a:rPr>
              <a:t>Metabolic alkalosis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7723-B2A9-E04D-A73C-E97E551DD581}"/>
              </a:ext>
            </a:extLst>
          </p:cNvPr>
          <p:cNvSpPr txBox="1">
            <a:spLocks/>
          </p:cNvSpPr>
          <p:nvPr/>
        </p:nvSpPr>
        <p:spPr>
          <a:xfrm>
            <a:off x="771483" y="1526923"/>
            <a:ext cx="5321781" cy="4653957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</a:rPr>
              <a:t>Interventions: Cl back? </a:t>
            </a:r>
          </a:p>
          <a:p>
            <a:r>
              <a:rPr lang="en-US" kern="0">
                <a:solidFill>
                  <a:sysClr val="windowText" lastClr="000000"/>
                </a:solidFill>
              </a:rPr>
              <a:t>Cl sensitive </a:t>
            </a:r>
          </a:p>
          <a:p>
            <a:pPr lvl="1"/>
            <a:r>
              <a:rPr lang="en-US" sz="2000" kern="0">
                <a:solidFill>
                  <a:sysClr val="windowText" lastClr="000000"/>
                </a:solidFill>
              </a:rPr>
              <a:t>Replace NaCl, replace Mg, K, stop offending agent diuretic / laxative, PPI for gastric losses, acetazolamide (ongoing diuretic requirement) </a:t>
            </a:r>
          </a:p>
          <a:p>
            <a:r>
              <a:rPr lang="en-US" kern="0">
                <a:solidFill>
                  <a:sysClr val="windowText" lastClr="000000"/>
                </a:solidFill>
              </a:rPr>
              <a:t>Cl resistant </a:t>
            </a:r>
          </a:p>
          <a:p>
            <a:pPr lvl="1"/>
            <a:r>
              <a:rPr lang="en-US" sz="2000" kern="0">
                <a:solidFill>
                  <a:sysClr val="windowText" lastClr="000000"/>
                </a:solidFill>
              </a:rPr>
              <a:t>Stop alkali , cause specific 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3760C-5E2C-E841-8BBC-A5A613BF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810" y="1690688"/>
            <a:ext cx="3935391" cy="346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27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5D847E-DAD1-0640-A178-2EE1D3E5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3111500"/>
            <a:ext cx="10744200" cy="2080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B30C8-9FA6-894D-83CC-8ABB96A16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3292"/>
            <a:ext cx="10998200" cy="256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D5462-BA05-A441-B4F1-96E3915E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" y="1471930"/>
            <a:ext cx="10566400" cy="267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9E9D5-0B67-754F-B5CC-2FC1DAADC39D}"/>
              </a:ext>
            </a:extLst>
          </p:cNvPr>
          <p:cNvSpPr txBox="1"/>
          <p:nvPr/>
        </p:nvSpPr>
        <p:spPr>
          <a:xfrm>
            <a:off x="1210310" y="4914037"/>
            <a:ext cx="99491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05050"/>
                </a:solidFill>
                <a:latin typeface="Source Sans Pro" panose="020B0503030403020204" pitchFamily="34" charset="0"/>
              </a:rPr>
              <a:t>- S</a:t>
            </a:r>
            <a:r>
              <a:rPr lang="en-US" b="0" i="0" u="none" strike="noStrike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odium bicarbonate had no effect on the primary composite outcome</a:t>
            </a:r>
          </a:p>
          <a:p>
            <a:pPr marL="285750" indent="-285750">
              <a:buFontTx/>
              <a:buChar char="-"/>
            </a:pPr>
            <a:r>
              <a:rPr lang="en-US" b="0" i="0" u="none" strike="noStrike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Metabolic alkalosis, hypernatremia, and hypocalcemia were observed more frequently in the bicarbonate group than in the control group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505050"/>
                </a:solidFill>
                <a:latin typeface="Source Sans Pro" panose="020B0503030403020204" pitchFamily="34" charset="0"/>
              </a:rPr>
              <a:t>BICAR ICU trial: ICU patients with severe metabolic acidosis did not have improvement in all cause mortality at day 28 or the presence of &gt;1 organ failure at day 7. However, there was a reduction of AKI (in pre specified group)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6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125167-2642-974F-B76C-18448FC2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05" y="156146"/>
            <a:ext cx="8546766" cy="1704837"/>
          </a:xfrm>
          <a:prstGeom prst="rect">
            <a:avLst/>
          </a:prstGeom>
        </p:spPr>
      </p:pic>
      <p:pic>
        <p:nvPicPr>
          <p:cNvPr id="3" name="Picture 2" descr="ICU Team Figures Out What Their Code Needs: More Bicarb!">
            <a:extLst>
              <a:ext uri="{FF2B5EF4-FFF2-40B4-BE49-F238E27FC236}">
                <a16:creationId xmlns:a16="http://schemas.microsoft.com/office/drawing/2014/main" id="{C3C2EB34-1B2A-BE43-874F-05EC381D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10" y="372441"/>
            <a:ext cx="6312911" cy="64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odium Bicarbonate for cardiac arrest: Time to put it away – CriticalCareNow">
            <a:extLst>
              <a:ext uri="{FF2B5EF4-FFF2-40B4-BE49-F238E27FC236}">
                <a16:creationId xmlns:a16="http://schemas.microsoft.com/office/drawing/2014/main" id="{CB1FBAC0-FF43-C746-B589-3FE0FCDE6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4" b="35722"/>
          <a:stretch/>
        </p:blipFill>
        <p:spPr bwMode="auto">
          <a:xfrm>
            <a:off x="9018104" y="643419"/>
            <a:ext cx="2322443" cy="9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3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1;p37">
            <a:extLst>
              <a:ext uri="{FF2B5EF4-FFF2-40B4-BE49-F238E27FC236}">
                <a16:creationId xmlns:a16="http://schemas.microsoft.com/office/drawing/2014/main" id="{ECC53C9D-C057-724E-984F-40D371CCB8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741" y="0"/>
            <a:ext cx="50453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146e18dd82a_0_30">
            <a:extLst>
              <a:ext uri="{FF2B5EF4-FFF2-40B4-BE49-F238E27FC236}">
                <a16:creationId xmlns:a16="http://schemas.microsoft.com/office/drawing/2014/main" id="{52E67F3A-7CAD-EB4F-A37E-515D3836D5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3595" y="2615565"/>
            <a:ext cx="4775304" cy="18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2D5157-01BC-084C-A6D3-5210889682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400"/>
          <a:stretch/>
        </p:blipFill>
        <p:spPr>
          <a:xfrm>
            <a:off x="5639501" y="269240"/>
            <a:ext cx="6318758" cy="2250440"/>
          </a:xfrm>
          <a:prstGeom prst="rect">
            <a:avLst/>
          </a:prstGeom>
        </p:spPr>
      </p:pic>
      <p:pic>
        <p:nvPicPr>
          <p:cNvPr id="5" name="Google Shape;241;g146e18dd82a_0_30">
            <a:extLst>
              <a:ext uri="{FF2B5EF4-FFF2-40B4-BE49-F238E27FC236}">
                <a16:creationId xmlns:a16="http://schemas.microsoft.com/office/drawing/2014/main" id="{EB68C046-6295-C549-8A59-C2606D891D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3595" y="4565650"/>
            <a:ext cx="5379763" cy="2049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2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083D7-034E-D740-8D72-3D95EADB8C9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ysClr val="windowText" lastClr="000000"/>
                </a:solidFill>
              </a:rPr>
              <a:t>Complications of Bicarbonate Therapy </a:t>
            </a:r>
            <a:r>
              <a:rPr lang="en-US" kern="0" dirty="0">
                <a:solidFill>
                  <a:sysClr val="windowText" lastClr="000000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49923-B32C-3645-87D3-A7E4ED5077C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Overshoot alkalosis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Exogenously administered NaHCO3 must be added to endogenously produced by metabolism of ketones, lactate,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etc</a:t>
            </a:r>
            <a:r>
              <a:rPr lang="en-US" sz="2800" kern="0" dirty="0">
                <a:solidFill>
                  <a:sysClr val="windowText" lastClr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Increase in lactate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Volume expansion with ARF and ESRD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Increase CO2 production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ysClr val="windowText" lastClr="000000"/>
                </a:solidFill>
              </a:rPr>
              <a:t>Hypocalcemia </a:t>
            </a:r>
          </a:p>
        </p:txBody>
      </p:sp>
    </p:spTree>
    <p:extLst>
      <p:ext uri="{BB962C8B-B14F-4D97-AF65-F5344CB8AC3E}">
        <p14:creationId xmlns:p14="http://schemas.microsoft.com/office/powerpoint/2010/main" val="458108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CCB7B-35E8-B841-8F60-264A73B8C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95250"/>
            <a:ext cx="107061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28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A9BA2E-7E81-074E-A816-26F11C38088D}"/>
              </a:ext>
            </a:extLst>
          </p:cNvPr>
          <p:cNvSpPr txBox="1">
            <a:spLocks/>
          </p:cNvSpPr>
          <p:nvPr/>
        </p:nvSpPr>
        <p:spPr>
          <a:xfrm>
            <a:off x="851052" y="522367"/>
            <a:ext cx="10515600" cy="1970319"/>
          </a:xfrm>
          <a:prstGeom prst="rect">
            <a:avLst/>
          </a:prstGeom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kern="0" dirty="0">
                <a:solidFill>
                  <a:srgbClr val="C00000"/>
                </a:solidFill>
              </a:rPr>
              <a:t>AG = [Na] – (Cl + HCO3) </a:t>
            </a:r>
            <a:r>
              <a:rPr lang="en-US" kern="0" dirty="0" err="1">
                <a:solidFill>
                  <a:sysClr val="windowText" lastClr="000000"/>
                </a:solidFill>
              </a:rPr>
              <a:t>nl</a:t>
            </a:r>
            <a:r>
              <a:rPr lang="en-US" kern="0" dirty="0">
                <a:solidFill>
                  <a:sysClr val="windowText" lastClr="000000"/>
                </a:solidFill>
              </a:rPr>
              <a:t> 10-12 </a:t>
            </a:r>
            <a:r>
              <a:rPr lang="en-US" kern="0" dirty="0" err="1">
                <a:solidFill>
                  <a:sysClr val="windowText" lastClr="000000"/>
                </a:solidFill>
              </a:rPr>
              <a:t>mEq</a:t>
            </a:r>
            <a:r>
              <a:rPr lang="en-US" kern="0" dirty="0">
                <a:solidFill>
                  <a:sysClr val="windowText" lastClr="000000"/>
                </a:solidFill>
              </a:rPr>
              <a:t>/L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Represents unmeasured anions present in the serum including anionic proteins, phosphate , sulfate  and organic anions. 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Correct for serum albumin  </a:t>
            </a:r>
          </a:p>
        </p:txBody>
      </p:sp>
      <p:pic>
        <p:nvPicPr>
          <p:cNvPr id="1026" name="Picture 2" descr="An Unexpected Gap: Effects of Salicylates and Other Conditions on the Serum Anion  Gap – AJKD Blog">
            <a:extLst>
              <a:ext uri="{FF2B5EF4-FFF2-40B4-BE49-F238E27FC236}">
                <a16:creationId xmlns:a16="http://schemas.microsoft.com/office/drawing/2014/main" id="{9D8A9D12-955D-9E42-A607-2ED34097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61" y="1971304"/>
            <a:ext cx="7422822" cy="383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5A19537F-C2A9-4041-9B79-9DB0D7655C4E}"/>
              </a:ext>
            </a:extLst>
          </p:cNvPr>
          <p:cNvSpPr/>
          <p:nvPr/>
        </p:nvSpPr>
        <p:spPr>
          <a:xfrm>
            <a:off x="9551773" y="6227805"/>
            <a:ext cx="617838" cy="2347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646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E8B17A-1F77-D64C-A8C1-38E61E81EC43}"/>
              </a:ext>
            </a:extLst>
          </p:cNvPr>
          <p:cNvSpPr txBox="1">
            <a:spLocks/>
          </p:cNvSpPr>
          <p:nvPr/>
        </p:nvSpPr>
        <p:spPr>
          <a:xfrm>
            <a:off x="930797" y="1348973"/>
            <a:ext cx="10515600" cy="13255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kern="0" dirty="0">
                <a:solidFill>
                  <a:sysClr val="windowText" lastClr="000000"/>
                </a:solidFill>
              </a:rPr>
              <a:t>Thanks. </a:t>
            </a:r>
          </a:p>
        </p:txBody>
      </p:sp>
    </p:spTree>
    <p:extLst>
      <p:ext uri="{BB962C8B-B14F-4D97-AF65-F5344CB8AC3E}">
        <p14:creationId xmlns:p14="http://schemas.microsoft.com/office/powerpoint/2010/main" val="191124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D15BB-A207-1043-B38C-12EF3D30E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65" y="673002"/>
            <a:ext cx="7361659" cy="5511996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3A10E6-2B21-2543-AB65-3BD849B19247}"/>
              </a:ext>
            </a:extLst>
          </p:cNvPr>
          <p:cNvCxnSpPr/>
          <p:nvPr/>
        </p:nvCxnSpPr>
        <p:spPr>
          <a:xfrm>
            <a:off x="6939265" y="3939839"/>
            <a:ext cx="1019328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Table III">
            <a:extLst>
              <a:ext uri="{FF2B5EF4-FFF2-40B4-BE49-F238E27FC236}">
                <a16:creationId xmlns:a16="http://schemas.microsoft.com/office/drawing/2014/main" id="{595E18AB-86C8-4141-9814-92DE03477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28" r="19964" b="19123"/>
          <a:stretch/>
        </p:blipFill>
        <p:spPr bwMode="auto">
          <a:xfrm>
            <a:off x="8388228" y="3382055"/>
            <a:ext cx="3269974" cy="9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Table III">
            <a:extLst>
              <a:ext uri="{FF2B5EF4-FFF2-40B4-BE49-F238E27FC236}">
                <a16:creationId xmlns:a16="http://schemas.microsoft.com/office/drawing/2014/main" id="{5D93270B-9EE2-134C-AADF-3BD2268DB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1" r="19964" b="57265"/>
          <a:stretch/>
        </p:blipFill>
        <p:spPr bwMode="auto">
          <a:xfrm>
            <a:off x="8169964" y="1401419"/>
            <a:ext cx="3922644" cy="103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>
            <a:hlinkClick r:id="rId4" action="ppaction://hlinksldjump"/>
            <a:extLst>
              <a:ext uri="{FF2B5EF4-FFF2-40B4-BE49-F238E27FC236}">
                <a16:creationId xmlns:a16="http://schemas.microsoft.com/office/drawing/2014/main" id="{1316285C-6F2B-7441-ACFC-D2064CAB2E7A}"/>
              </a:ext>
            </a:extLst>
          </p:cNvPr>
          <p:cNvSpPr/>
          <p:nvPr/>
        </p:nvSpPr>
        <p:spPr>
          <a:xfrm>
            <a:off x="8388228" y="6363730"/>
            <a:ext cx="434496" cy="2842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2ABB6B-8F70-F148-A29B-FBE28F375CDB}"/>
              </a:ext>
            </a:extLst>
          </p:cNvPr>
          <p:cNvSpPr txBox="1">
            <a:spLocks/>
          </p:cNvSpPr>
          <p:nvPr/>
        </p:nvSpPr>
        <p:spPr>
          <a:xfrm>
            <a:off x="838200" y="430924"/>
            <a:ext cx="10515600" cy="707411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304815" eaLnBrk="1" hangingPunct="1">
              <a:defRPr>
                <a:latin typeface="+mn-lt"/>
                <a:ea typeface="+mn-ea"/>
                <a:cs typeface="+mn-cs"/>
              </a:defRPr>
            </a:lvl2pPr>
            <a:lvl3pPr marL="609630" eaLnBrk="1" hangingPunct="1">
              <a:defRPr>
                <a:latin typeface="+mn-lt"/>
                <a:ea typeface="+mn-ea"/>
                <a:cs typeface="+mn-cs"/>
              </a:defRPr>
            </a:lvl3pPr>
            <a:lvl4pPr marL="914446" eaLnBrk="1" hangingPunct="1">
              <a:defRPr>
                <a:latin typeface="+mn-lt"/>
                <a:ea typeface="+mn-ea"/>
                <a:cs typeface="+mn-cs"/>
              </a:defRPr>
            </a:lvl4pPr>
            <a:lvl5pPr marL="1219261" eaLnBrk="1" hangingPunct="1">
              <a:defRPr>
                <a:latin typeface="+mn-lt"/>
                <a:ea typeface="+mn-ea"/>
                <a:cs typeface="+mn-cs"/>
              </a:defRPr>
            </a:lvl5pPr>
            <a:lvl6pPr marL="1524076" eaLnBrk="1" hangingPunct="1">
              <a:defRPr>
                <a:latin typeface="+mn-lt"/>
                <a:ea typeface="+mn-ea"/>
                <a:cs typeface="+mn-cs"/>
              </a:defRPr>
            </a:lvl6pPr>
            <a:lvl7pPr marL="1828891" eaLnBrk="1" hangingPunct="1">
              <a:defRPr>
                <a:latin typeface="+mn-lt"/>
                <a:ea typeface="+mn-ea"/>
                <a:cs typeface="+mn-cs"/>
              </a:defRPr>
            </a:lvl7pPr>
            <a:lvl8pPr marL="2133707" eaLnBrk="1" hangingPunct="1">
              <a:defRPr>
                <a:latin typeface="+mn-lt"/>
                <a:ea typeface="+mn-ea"/>
                <a:cs typeface="+mn-cs"/>
              </a:defRPr>
            </a:lvl8pPr>
            <a:lvl9pPr marL="2438522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0">
                <a:solidFill>
                  <a:sysClr val="windowText" lastClr="000000"/>
                </a:solidFill>
              </a:rPr>
              <a:t>Osmolar Gap in diagnosis of Toxin-Induce AGMA</a:t>
            </a:r>
          </a:p>
          <a:p>
            <a:endParaRPr lang="en-US" kern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>
              <a:solidFill>
                <a:sysClr val="windowText" lastClr="000000"/>
              </a:solidFill>
            </a:endParaRPr>
          </a:p>
          <a:p>
            <a:pPr>
              <a:buFontTx/>
              <a:buChar char="-"/>
            </a:pPr>
            <a:endParaRPr lang="en-US" kern="0">
              <a:solidFill>
                <a:sysClr val="windowText" lastClr="000000"/>
              </a:solidFill>
            </a:endParaRP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3C4FB-B9F2-DA43-BF5B-0D03F281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39" b="51714"/>
          <a:stretch/>
        </p:blipFill>
        <p:spPr>
          <a:xfrm>
            <a:off x="3721035" y="3534870"/>
            <a:ext cx="5108006" cy="74967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2" descr="Tonicity = [effective osmolesl &#10;Osmolality (osm)• (effective osmoles] + [ineffective osmoles] &#10;•Normal serum osm = 275 — 295 mosm/kg &#10;Serum osm = 2 (Na meq/L] + (BUN mg/dL]/2.8 + [glucose mg/dL)/18 ">
            <a:extLst>
              <a:ext uri="{FF2B5EF4-FFF2-40B4-BE49-F238E27FC236}">
                <a16:creationId xmlns:a16="http://schemas.microsoft.com/office/drawing/2014/main" id="{566CAEE8-FD34-1343-9503-D9287204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77" y="1435197"/>
            <a:ext cx="7509750" cy="171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AD0013-E522-9C40-A2BD-B1695E719999}"/>
              </a:ext>
            </a:extLst>
          </p:cNvPr>
          <p:cNvSpPr txBox="1"/>
          <p:nvPr/>
        </p:nvSpPr>
        <p:spPr>
          <a:xfrm>
            <a:off x="1464906" y="5422802"/>
            <a:ext cx="8957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Compared measures and calculated osmolality </a:t>
            </a:r>
          </a:p>
          <a:p>
            <a:pPr marL="0" indent="0" algn="ctr">
              <a:buNone/>
            </a:pPr>
            <a:r>
              <a:rPr lang="en-US" dirty="0"/>
              <a:t>Gap &gt;10 setting of possible toxin ingestion suggest </a:t>
            </a:r>
            <a:r>
              <a:rPr lang="en-US" dirty="0" err="1"/>
              <a:t>EgMP</a:t>
            </a:r>
            <a:r>
              <a:rPr lang="en-US" dirty="0"/>
              <a:t> (ethylene glycol, Methyl alcohol or propylene glycol) </a:t>
            </a:r>
          </a:p>
        </p:txBody>
      </p:sp>
    </p:spTree>
    <p:extLst>
      <p:ext uri="{BB962C8B-B14F-4D97-AF65-F5344CB8AC3E}">
        <p14:creationId xmlns:p14="http://schemas.microsoft.com/office/powerpoint/2010/main" val="368357336"/>
      </p:ext>
    </p:extLst>
  </p:cSld>
  <p:clrMapOvr>
    <a:masterClrMapping/>
  </p:clrMapOvr>
</p:sld>
</file>

<file path=ppt/theme/theme1.xml><?xml version="1.0" encoding="utf-8"?>
<a:theme xmlns:a="http://schemas.openxmlformats.org/drawingml/2006/main" name="UArizona Professio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B04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 of A Professional Template  -  Read-Only" id="{F76E79A7-9D61-114A-9CA3-01986B7F4228}" vid="{3455CA45-4E13-9F45-8D4C-06523D72F9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 of A Professional Template</Template>
  <TotalTime>4027</TotalTime>
  <Words>5773</Words>
  <Application>Microsoft Office PowerPoint</Application>
  <PresentationFormat>Widescreen</PresentationFormat>
  <Paragraphs>689</Paragraphs>
  <Slides>70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UArizona Professional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Yusef Esparza Monzavi</dc:creator>
  <cp:lastModifiedBy>Yusef Esparza Monzavi</cp:lastModifiedBy>
  <cp:revision>10</cp:revision>
  <dcterms:created xsi:type="dcterms:W3CDTF">2025-04-25T21:28:51Z</dcterms:created>
  <dcterms:modified xsi:type="dcterms:W3CDTF">2026-04-28T14:09:03Z</dcterms:modified>
</cp:coreProperties>
</file>