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62" r:id="rId4"/>
    <p:sldId id="257" r:id="rId5"/>
    <p:sldId id="264" r:id="rId6"/>
    <p:sldId id="265" r:id="rId7"/>
    <p:sldId id="266" r:id="rId8"/>
    <p:sldId id="267" r:id="rId9"/>
    <p:sldId id="268" r:id="rId10"/>
    <p:sldId id="259" r:id="rId11"/>
    <p:sldId id="270" r:id="rId12"/>
    <p:sldId id="272" r:id="rId13"/>
    <p:sldId id="260" r:id="rId14"/>
    <p:sldId id="271" r:id="rId15"/>
    <p:sldId id="2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24"/>
  </p:normalViewPr>
  <p:slideViewPr>
    <p:cSldViewPr snapToGrid="0">
      <p:cViewPr varScale="1">
        <p:scale>
          <a:sx n="111" d="100"/>
          <a:sy n="111" d="100"/>
        </p:scale>
        <p:origin x="65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9595A-D605-9750-8DBF-D94DFBC905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4626A3-0472-90DA-C5FD-2A0C50D864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8BA0B0-6D6A-107F-3E86-18C483AEE235}"/>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5" name="Footer Placeholder 4">
            <a:extLst>
              <a:ext uri="{FF2B5EF4-FFF2-40B4-BE49-F238E27FC236}">
                <a16:creationId xmlns:a16="http://schemas.microsoft.com/office/drawing/2014/main" id="{1317EAB3-4EA5-3B5A-57CA-AE0E26AA5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4515D-54CE-7F0A-C22E-78F1048C9EAE}"/>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3214500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19FA-11EA-DF7D-61EC-21D5B32E5C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FC3935-1E99-DD35-C0EC-DA1D38831F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07ECC4-964F-523A-021E-F85A09C84490}"/>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5" name="Footer Placeholder 4">
            <a:extLst>
              <a:ext uri="{FF2B5EF4-FFF2-40B4-BE49-F238E27FC236}">
                <a16:creationId xmlns:a16="http://schemas.microsoft.com/office/drawing/2014/main" id="{DBB6B8DC-38BD-6573-173D-C1684472F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088FC-2E24-B210-A7F3-BE39DA2E6A66}"/>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1849499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1C828-8234-2B28-A503-00DDED6E10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A3690F-F43F-A014-8395-68F8AC700E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29C69E-18EE-EFC9-8739-CF78FB0057CF}"/>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5" name="Footer Placeholder 4">
            <a:extLst>
              <a:ext uri="{FF2B5EF4-FFF2-40B4-BE49-F238E27FC236}">
                <a16:creationId xmlns:a16="http://schemas.microsoft.com/office/drawing/2014/main" id="{C8C5D918-963B-CB4D-7661-C98D503137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0796D-B501-EF5F-07FF-D3EC788652FF}"/>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1901443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FB97-6E1D-6059-2EE5-300B7FE535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F5B01-EEC6-D1C4-0A42-7B0657D095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E43A2-18A4-2DB6-CBFD-ECF5044F33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F00D24-0D59-9954-2523-B6EA83F68E18}"/>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6" name="Footer Placeholder 5">
            <a:extLst>
              <a:ext uri="{FF2B5EF4-FFF2-40B4-BE49-F238E27FC236}">
                <a16:creationId xmlns:a16="http://schemas.microsoft.com/office/drawing/2014/main" id="{CC9E099C-CBAD-8AF7-0CBD-44FFB7FF0D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B84490-C7FB-6805-0D3A-CFD281F69F67}"/>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3298842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4695B-C4DA-3CFF-AD7A-E74CE5A5D7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51745A-8004-1C4D-C585-75CE18A5E9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ECC9A0-52B1-0A85-C13D-541A82775E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C8CE10-CB25-C672-3521-9132C92282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FD4216-D502-3DB4-1863-1E4E6D1D33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C539DB-6C75-3909-5E39-891977FACE13}"/>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8" name="Footer Placeholder 7">
            <a:extLst>
              <a:ext uri="{FF2B5EF4-FFF2-40B4-BE49-F238E27FC236}">
                <a16:creationId xmlns:a16="http://schemas.microsoft.com/office/drawing/2014/main" id="{F6212FC0-D245-25EA-97E3-BAFFB4B418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B7B4E2-10CD-0A53-BC8D-3D9F1A556E3B}"/>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1431658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C8DAA-5561-6DEB-0C4B-714A598A56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DFD025-AB5D-60EC-599D-0C9B0A565760}"/>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4" name="Footer Placeholder 3">
            <a:extLst>
              <a:ext uri="{FF2B5EF4-FFF2-40B4-BE49-F238E27FC236}">
                <a16:creationId xmlns:a16="http://schemas.microsoft.com/office/drawing/2014/main" id="{73470564-49C5-6D2F-F60A-33E166B93F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ED080A-BA2B-4A86-DC67-49058E47E690}"/>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86438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CD04D5-2F9D-D199-E9C9-32531F3FC65A}"/>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3" name="Footer Placeholder 2">
            <a:extLst>
              <a:ext uri="{FF2B5EF4-FFF2-40B4-BE49-F238E27FC236}">
                <a16:creationId xmlns:a16="http://schemas.microsoft.com/office/drawing/2014/main" id="{027880AC-C27D-50AE-BDF5-F584AEC2C8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85E6D9-0633-9339-04AE-0FEC5D650A04}"/>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1707681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EF02-59C5-558B-B148-EBB5170812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440D88-8D5A-CE09-5C48-C305051F0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EB155D-96C0-4E7A-4FE0-814200751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56ADC5-9DB7-C894-FAD8-031DCF88EE4A}"/>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6" name="Footer Placeholder 5">
            <a:extLst>
              <a:ext uri="{FF2B5EF4-FFF2-40B4-BE49-F238E27FC236}">
                <a16:creationId xmlns:a16="http://schemas.microsoft.com/office/drawing/2014/main" id="{9FBFA163-BB5C-28F6-54A8-47CE333556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9108E1-91B8-74E4-20F7-C3533C2C851B}"/>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3695481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8AC48-477A-F306-017B-C0747ACD75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5FCB71-C90B-428D-6705-81355BE7ED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BBF17D-0626-516D-3C9A-2F44080B74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9FE20A-0EA0-73D6-EC7F-172126758A38}"/>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6" name="Footer Placeholder 5">
            <a:extLst>
              <a:ext uri="{FF2B5EF4-FFF2-40B4-BE49-F238E27FC236}">
                <a16:creationId xmlns:a16="http://schemas.microsoft.com/office/drawing/2014/main" id="{A5C96DF4-8541-DC11-C2E2-628EE539B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C67220-C899-2733-B58B-711F0C11F763}"/>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2308501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994AD-5032-BE04-DE80-FA2DAD4139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A4F412-4FE5-1FFA-2E76-8F77946BAA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310C62-2455-4237-8D2F-095A61EF8753}"/>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5" name="Footer Placeholder 4">
            <a:extLst>
              <a:ext uri="{FF2B5EF4-FFF2-40B4-BE49-F238E27FC236}">
                <a16:creationId xmlns:a16="http://schemas.microsoft.com/office/drawing/2014/main" id="{EF68C3A9-FFBB-E682-EB0E-C2A486847C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F3409-64BB-548C-0800-75A52D82EAC8}"/>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412680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D62B99-3A86-5593-71CF-CD8A3BDEA2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2A9FFB-B8CF-450B-C011-8E0E7A86DE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EB08B-8914-66BE-3F46-A8C81949C92A}"/>
              </a:ext>
            </a:extLst>
          </p:cNvPr>
          <p:cNvSpPr>
            <a:spLocks noGrp="1"/>
          </p:cNvSpPr>
          <p:nvPr>
            <p:ph type="dt" sz="half" idx="10"/>
          </p:nvPr>
        </p:nvSpPr>
        <p:spPr/>
        <p:txBody>
          <a:bodyPr/>
          <a:lstStyle/>
          <a:p>
            <a:fld id="{05590E1B-2578-F546-ACB4-BCCA96C7D305}" type="datetimeFigureOut">
              <a:rPr lang="en-US" smtClean="0"/>
              <a:t>8/10/26</a:t>
            </a:fld>
            <a:endParaRPr lang="en-US"/>
          </a:p>
        </p:txBody>
      </p:sp>
      <p:sp>
        <p:nvSpPr>
          <p:cNvPr id="5" name="Footer Placeholder 4">
            <a:extLst>
              <a:ext uri="{FF2B5EF4-FFF2-40B4-BE49-F238E27FC236}">
                <a16:creationId xmlns:a16="http://schemas.microsoft.com/office/drawing/2014/main" id="{8F9CBB9E-362A-3469-F540-564A9CDA4B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EF8201-98E9-0BD9-9DF8-3105DF89F360}"/>
              </a:ext>
            </a:extLst>
          </p:cNvPr>
          <p:cNvSpPr>
            <a:spLocks noGrp="1"/>
          </p:cNvSpPr>
          <p:nvPr>
            <p:ph type="sldNum" sz="quarter" idx="12"/>
          </p:nvPr>
        </p:nvSpPr>
        <p:spPr/>
        <p:txBody>
          <a:bodyPr/>
          <a:lstStyle/>
          <a:p>
            <a:fld id="{567E0C98-0EBD-7D4D-BBC2-D958A845F1AD}" type="slidenum">
              <a:rPr lang="en-US" smtClean="0"/>
              <a:t>‹#›</a:t>
            </a:fld>
            <a:endParaRPr lang="en-US"/>
          </a:p>
        </p:txBody>
      </p:sp>
    </p:spTree>
    <p:extLst>
      <p:ext uri="{BB962C8B-B14F-4D97-AF65-F5344CB8AC3E}">
        <p14:creationId xmlns:p14="http://schemas.microsoft.com/office/powerpoint/2010/main" val="3079087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902FB-F6BD-0F05-A056-C1EE3ECFEB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3A3893-4618-9962-AE48-E58549A8FC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6994C9-3D9D-A09C-C5F3-908DCA52A3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590E1B-2578-F546-ACB4-BCCA96C7D305}" type="datetimeFigureOut">
              <a:rPr lang="en-US" smtClean="0"/>
              <a:t>8/10/26</a:t>
            </a:fld>
            <a:endParaRPr lang="en-US"/>
          </a:p>
        </p:txBody>
      </p:sp>
      <p:sp>
        <p:nvSpPr>
          <p:cNvPr id="5" name="Footer Placeholder 4">
            <a:extLst>
              <a:ext uri="{FF2B5EF4-FFF2-40B4-BE49-F238E27FC236}">
                <a16:creationId xmlns:a16="http://schemas.microsoft.com/office/drawing/2014/main" id="{03EDC5CB-900C-C418-787F-E5FF2626B5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87A0BB7-DD07-72ED-BDCF-312AA09E89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7E0C98-0EBD-7D4D-BBC2-D958A845F1AD}" type="slidenum">
              <a:rPr lang="en-US" smtClean="0"/>
              <a:t>‹#›</a:t>
            </a:fld>
            <a:endParaRPr lang="en-US"/>
          </a:p>
        </p:txBody>
      </p:sp>
    </p:spTree>
    <p:extLst>
      <p:ext uri="{BB962C8B-B14F-4D97-AF65-F5344CB8AC3E}">
        <p14:creationId xmlns:p14="http://schemas.microsoft.com/office/powerpoint/2010/main" val="286332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0AFA53B-E785-4E76-B5DE-8EBFD5358DAF}"/>
              </a:ext>
            </a:extLst>
          </p:cNvPr>
          <p:cNvSpPr>
            <a:spLocks noGrp="1"/>
          </p:cNvSpPr>
          <p:nvPr>
            <p:ph type="title"/>
          </p:nvPr>
        </p:nvSpPr>
        <p:spPr>
          <a:xfrm>
            <a:off x="838200" y="365125"/>
            <a:ext cx="10515600" cy="1325563"/>
          </a:xfrm>
        </p:spPr>
        <p:txBody>
          <a:bodyPr>
            <a:normAutofit/>
          </a:bodyPr>
          <a:lstStyle/>
          <a:p>
            <a:r>
              <a:rPr lang="en-US" sz="5400"/>
              <a:t>Question 1</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066CA73-BD46-69CD-581D-90375F5AAF74}"/>
              </a:ext>
            </a:extLst>
          </p:cNvPr>
          <p:cNvSpPr>
            <a:spLocks noGrp="1"/>
          </p:cNvSpPr>
          <p:nvPr>
            <p:ph idx="1"/>
          </p:nvPr>
        </p:nvSpPr>
        <p:spPr>
          <a:xfrm>
            <a:off x="838200" y="1929384"/>
            <a:ext cx="10515600" cy="4251960"/>
          </a:xfrm>
        </p:spPr>
        <p:txBody>
          <a:bodyPr>
            <a:normAutofit/>
          </a:bodyPr>
          <a:lstStyle/>
          <a:p>
            <a:r>
              <a:rPr lang="en-US" sz="1700"/>
              <a:t>A 45-year-old woman is evaluated for a positive interferon-gamma release assay (IGRA) obtained before starting adalimumab for rheumatoid arthritis. She grew up in Uganda and immigrated to the United States 10 years ago. She received the bacille Calmette-Guérin vaccination in childhood. She is unaware of any previous tuberculosis exposure. She has no cough, dyspnea, weight loss, or night sweats. Medications are methotrexate and folic acid.</a:t>
            </a:r>
          </a:p>
          <a:p>
            <a:r>
              <a:rPr lang="en-US" sz="1700"/>
              <a:t>On physical examination, vital signs are normal. The examination is significant for metacarpophalangeal joint tenderness and swelling bilaterally. Other findings are unremarkable.</a:t>
            </a:r>
          </a:p>
          <a:p>
            <a:r>
              <a:rPr lang="en-US" sz="1700"/>
              <a:t>HIV testing is negative.</a:t>
            </a:r>
          </a:p>
          <a:p>
            <a:r>
              <a:rPr lang="en-US" sz="1700"/>
              <a:t>Which of the following is the most appropriate next step in management?</a:t>
            </a:r>
          </a:p>
          <a:p>
            <a:pPr lvl="1"/>
            <a:r>
              <a:rPr lang="en-US" sz="1700"/>
              <a:t>Acid-fast bacilli smear and culture of sputum</a:t>
            </a:r>
          </a:p>
          <a:p>
            <a:pPr lvl="1"/>
            <a:r>
              <a:rPr lang="en-US" sz="1700"/>
              <a:t>Chest radiography</a:t>
            </a:r>
          </a:p>
          <a:p>
            <a:pPr lvl="1"/>
            <a:r>
              <a:rPr lang="en-US" sz="1700"/>
              <a:t>Repeat IGRA</a:t>
            </a:r>
          </a:p>
          <a:p>
            <a:pPr lvl="1"/>
            <a:r>
              <a:rPr lang="en-US" sz="1700"/>
              <a:t>Rifampin</a:t>
            </a:r>
          </a:p>
          <a:p>
            <a:pPr lvl="1"/>
            <a:r>
              <a:rPr lang="en-US" sz="1700"/>
              <a:t>No further management</a:t>
            </a:r>
          </a:p>
          <a:p>
            <a:endParaRPr lang="en-US" sz="1700"/>
          </a:p>
        </p:txBody>
      </p:sp>
    </p:spTree>
    <p:extLst>
      <p:ext uri="{BB962C8B-B14F-4D97-AF65-F5344CB8AC3E}">
        <p14:creationId xmlns:p14="http://schemas.microsoft.com/office/powerpoint/2010/main" val="371574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82B62C-16D4-A965-AEF7-2ED8D547421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A821739-40EC-0EF1-AEE1-91A5F491C4B6}"/>
              </a:ext>
            </a:extLst>
          </p:cNvPr>
          <p:cNvSpPr>
            <a:spLocks noGrp="1"/>
          </p:cNvSpPr>
          <p:nvPr>
            <p:ph type="title"/>
          </p:nvPr>
        </p:nvSpPr>
        <p:spPr>
          <a:xfrm>
            <a:off x="838200" y="365125"/>
            <a:ext cx="10515600" cy="1325563"/>
          </a:xfrm>
        </p:spPr>
        <p:txBody>
          <a:bodyPr>
            <a:normAutofit/>
          </a:bodyPr>
          <a:lstStyle/>
          <a:p>
            <a:r>
              <a:rPr lang="en-US" sz="5400"/>
              <a:t>Question 1</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1C66761C-3019-019B-4132-827334111D24}"/>
              </a:ext>
            </a:extLst>
          </p:cNvPr>
          <p:cNvSpPr>
            <a:spLocks noGrp="1"/>
          </p:cNvSpPr>
          <p:nvPr>
            <p:ph idx="1"/>
          </p:nvPr>
        </p:nvSpPr>
        <p:spPr>
          <a:xfrm>
            <a:off x="838200" y="1929384"/>
            <a:ext cx="10515600" cy="4251960"/>
          </a:xfrm>
        </p:spPr>
        <p:txBody>
          <a:bodyPr>
            <a:normAutofit/>
          </a:bodyPr>
          <a:lstStyle/>
          <a:p>
            <a:r>
              <a:rPr lang="en-US" sz="1700" dirty="0"/>
              <a:t>A 45-year-old woman is evaluated for a positive interferon-gamma release assay (IGRA) obtained before starting adalimumab for rheumatoid arthritis. She grew up in Uganda and immigrated to the United States 10 years ago. She received the bacille Calmette-Guérin vaccination in childhood. She is unaware of any previous tuberculosis exposure. She has no cough, dyspnea, weight loss, or night sweats. Medications are methotrexate and folic acid.</a:t>
            </a:r>
          </a:p>
          <a:p>
            <a:r>
              <a:rPr lang="en-US" sz="1700" dirty="0"/>
              <a:t>On physical examination, vital signs are normal. The examination is significant for metacarpophalangeal joint tenderness and swelling bilaterally. Other findings are unremarkable.</a:t>
            </a:r>
          </a:p>
          <a:p>
            <a:r>
              <a:rPr lang="en-US" sz="1700" dirty="0"/>
              <a:t>HIV testing is negative.</a:t>
            </a:r>
          </a:p>
          <a:p>
            <a:r>
              <a:rPr lang="en-US" sz="1700" dirty="0"/>
              <a:t>Which of the following is the most appropriate next step in management?</a:t>
            </a:r>
          </a:p>
          <a:p>
            <a:pPr lvl="1"/>
            <a:r>
              <a:rPr lang="en-US" sz="1700" dirty="0"/>
              <a:t>Acid-fast bacilli smear and culture of sputum</a:t>
            </a:r>
          </a:p>
          <a:p>
            <a:pPr lvl="1"/>
            <a:r>
              <a:rPr lang="en-US" sz="1700" b="1" dirty="0">
                <a:solidFill>
                  <a:schemeClr val="accent6"/>
                </a:solidFill>
              </a:rPr>
              <a:t>Chest radiography</a:t>
            </a:r>
          </a:p>
          <a:p>
            <a:pPr lvl="1"/>
            <a:r>
              <a:rPr lang="en-US" sz="1700" dirty="0"/>
              <a:t>Repeat IGRA</a:t>
            </a:r>
          </a:p>
          <a:p>
            <a:pPr lvl="1"/>
            <a:r>
              <a:rPr lang="en-US" sz="1700" dirty="0"/>
              <a:t>Rifampin</a:t>
            </a:r>
          </a:p>
          <a:p>
            <a:pPr lvl="1"/>
            <a:r>
              <a:rPr lang="en-US" sz="1700" dirty="0"/>
              <a:t>No further management</a:t>
            </a:r>
          </a:p>
          <a:p>
            <a:endParaRPr lang="en-US" sz="1700" dirty="0"/>
          </a:p>
        </p:txBody>
      </p:sp>
    </p:spTree>
    <p:extLst>
      <p:ext uri="{BB962C8B-B14F-4D97-AF65-F5344CB8AC3E}">
        <p14:creationId xmlns:p14="http://schemas.microsoft.com/office/powerpoint/2010/main" val="2501600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31A1A-6FFA-5119-4AED-DB1412E40A32}"/>
              </a:ext>
            </a:extLst>
          </p:cNvPr>
          <p:cNvSpPr>
            <a:spLocks noGrp="1"/>
          </p:cNvSpPr>
          <p:nvPr>
            <p:ph type="title"/>
          </p:nvPr>
        </p:nvSpPr>
        <p:spPr/>
        <p:txBody>
          <a:bodyPr>
            <a:normAutofit/>
          </a:bodyPr>
          <a:lstStyle/>
          <a:p>
            <a:r>
              <a:rPr lang="en-US" sz="3600" dirty="0"/>
              <a:t>Exclude active tuberculosis with chest radiography in a patient with a positive interferon-gamma release assay.</a:t>
            </a:r>
          </a:p>
        </p:txBody>
      </p:sp>
      <p:sp>
        <p:nvSpPr>
          <p:cNvPr id="3" name="Content Placeholder 2">
            <a:extLst>
              <a:ext uri="{FF2B5EF4-FFF2-40B4-BE49-F238E27FC236}">
                <a16:creationId xmlns:a16="http://schemas.microsoft.com/office/drawing/2014/main" id="{7DC61AC7-B25A-6973-1F24-2B817957A7F2}"/>
              </a:ext>
            </a:extLst>
          </p:cNvPr>
          <p:cNvSpPr>
            <a:spLocks noGrp="1"/>
          </p:cNvSpPr>
          <p:nvPr>
            <p:ph idx="1"/>
          </p:nvPr>
        </p:nvSpPr>
        <p:spPr/>
        <p:txBody>
          <a:bodyPr/>
          <a:lstStyle/>
          <a:p>
            <a:r>
              <a:rPr lang="en-US" sz="2400" dirty="0"/>
              <a:t>Persons treated with biologic agents such as tumor necrosis factor (TNF) inhibitors or Janus kinase (JAK) inhibitors have a markedly increased risk of reactivation tuberculosis and death from disseminated tuberculosis disease and should be evaluated for tuberculosis before starting therapy</a:t>
            </a:r>
          </a:p>
          <a:p>
            <a:r>
              <a:rPr lang="en-US" sz="2400" dirty="0"/>
              <a:t>Patients with a positive interferon-gamma release assay or positive tuberculin skin test should be evaluated for active tuberculosis, with a full medical history, physical examination, and chest radiography</a:t>
            </a:r>
          </a:p>
          <a:p>
            <a:endParaRPr lang="en-US" dirty="0"/>
          </a:p>
        </p:txBody>
      </p:sp>
    </p:spTree>
    <p:extLst>
      <p:ext uri="{BB962C8B-B14F-4D97-AF65-F5344CB8AC3E}">
        <p14:creationId xmlns:p14="http://schemas.microsoft.com/office/powerpoint/2010/main" val="1235920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36B40A-749B-BBB5-AC65-CB97D5E84A3F}"/>
              </a:ext>
            </a:extLst>
          </p:cNvPr>
          <p:cNvSpPr>
            <a:spLocks noGrp="1"/>
          </p:cNvSpPr>
          <p:nvPr>
            <p:ph type="title"/>
          </p:nvPr>
        </p:nvSpPr>
        <p:spPr>
          <a:xfrm>
            <a:off x="838200" y="365125"/>
            <a:ext cx="10515600" cy="1325563"/>
          </a:xfrm>
        </p:spPr>
        <p:txBody>
          <a:bodyPr>
            <a:normAutofit/>
          </a:bodyPr>
          <a:lstStyle/>
          <a:p>
            <a:r>
              <a:rPr lang="en-US" sz="5400"/>
              <a:t>Question 2</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CB0646-FAFC-91FD-E7D5-D141A31103E8}"/>
              </a:ext>
            </a:extLst>
          </p:cNvPr>
          <p:cNvSpPr>
            <a:spLocks noGrp="1"/>
          </p:cNvSpPr>
          <p:nvPr>
            <p:ph idx="1"/>
          </p:nvPr>
        </p:nvSpPr>
        <p:spPr>
          <a:xfrm>
            <a:off x="838200" y="1929384"/>
            <a:ext cx="10515600" cy="4251960"/>
          </a:xfrm>
        </p:spPr>
        <p:txBody>
          <a:bodyPr>
            <a:normAutofit/>
          </a:bodyPr>
          <a:lstStyle/>
          <a:p>
            <a:r>
              <a:rPr lang="en-US" sz="1700"/>
              <a:t>A 39-year-old patient is evaluated for a 1-day history of abdominal pain and watery diarrhea. Two days ago, they completed a course of cephalexin for cellulitis. Medical history is otherwise noncontributory, and they take no medications.</a:t>
            </a:r>
          </a:p>
          <a:p>
            <a:r>
              <a:rPr lang="en-US" sz="1700"/>
              <a:t>On physical examination, vital signs are normal. Abdominal examination reveals normal bowel sounds and minimal tenderness to palpation, with no guarding or rebound.</a:t>
            </a:r>
          </a:p>
          <a:p>
            <a:r>
              <a:rPr lang="en-US" sz="1700"/>
              <a:t>Labs: leukocyte count 11,000/µL (11 × 10</a:t>
            </a:r>
            <a:r>
              <a:rPr lang="en-US" sz="1700" baseline="30000"/>
              <a:t>9</a:t>
            </a:r>
            <a:r>
              <a:rPr lang="en-US" sz="1700"/>
              <a:t>/L) and creatinine 1.1 mg/dL (97.2 µmol/L)</a:t>
            </a:r>
            <a:r>
              <a:rPr lang="en-US" sz="1700">
                <a:effectLst/>
              </a:rPr>
              <a:t> </a:t>
            </a:r>
          </a:p>
          <a:p>
            <a:r>
              <a:rPr lang="en-US" sz="1700"/>
              <a:t>Stool testing for </a:t>
            </a:r>
            <a:r>
              <a:rPr lang="en-US" sz="1700" i="1"/>
              <a:t>Clostridioides difficile</a:t>
            </a:r>
            <a:r>
              <a:rPr lang="en-US" sz="1700"/>
              <a:t> is positive.</a:t>
            </a:r>
          </a:p>
          <a:p>
            <a:r>
              <a:rPr lang="en-US" sz="1700"/>
              <a:t>Which of the following is the most appropriate treatment?</a:t>
            </a:r>
          </a:p>
          <a:p>
            <a:pPr lvl="1"/>
            <a:r>
              <a:rPr lang="en-US" sz="1700"/>
              <a:t>Intravenous vancomycin</a:t>
            </a:r>
          </a:p>
          <a:p>
            <a:pPr lvl="1"/>
            <a:r>
              <a:rPr lang="en-US" sz="1700"/>
              <a:t>Oral fidaxomicin </a:t>
            </a:r>
          </a:p>
          <a:p>
            <a:pPr lvl="1"/>
            <a:r>
              <a:rPr lang="en-US" sz="1700"/>
              <a:t>Oral metronidazole</a:t>
            </a:r>
          </a:p>
          <a:p>
            <a:pPr lvl="1"/>
            <a:r>
              <a:rPr lang="en-US" sz="1700"/>
              <a:t>Oral rifaximin</a:t>
            </a:r>
          </a:p>
          <a:p>
            <a:pPr lvl="1"/>
            <a:r>
              <a:rPr lang="en-US" sz="1700"/>
              <a:t>Oral vancomycin plus intravenous metronidazole</a:t>
            </a:r>
          </a:p>
          <a:p>
            <a:endParaRPr lang="en-US" sz="1700"/>
          </a:p>
          <a:p>
            <a:endParaRPr lang="en-US" sz="1700"/>
          </a:p>
        </p:txBody>
      </p:sp>
    </p:spTree>
    <p:extLst>
      <p:ext uri="{BB962C8B-B14F-4D97-AF65-F5344CB8AC3E}">
        <p14:creationId xmlns:p14="http://schemas.microsoft.com/office/powerpoint/2010/main" val="4126795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7102C5-1E38-CF9E-37FC-3283F02958F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B561B2-EA67-B11F-A5E1-4B8745094A4E}"/>
              </a:ext>
            </a:extLst>
          </p:cNvPr>
          <p:cNvSpPr>
            <a:spLocks noGrp="1"/>
          </p:cNvSpPr>
          <p:nvPr>
            <p:ph type="title"/>
          </p:nvPr>
        </p:nvSpPr>
        <p:spPr>
          <a:xfrm>
            <a:off x="838200" y="365125"/>
            <a:ext cx="10515600" cy="1325563"/>
          </a:xfrm>
        </p:spPr>
        <p:txBody>
          <a:bodyPr>
            <a:normAutofit/>
          </a:bodyPr>
          <a:lstStyle/>
          <a:p>
            <a:r>
              <a:rPr lang="en-US" sz="5400"/>
              <a:t>Question 2</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637B1B-1EC0-2C18-9ABB-F0E9A7A71116}"/>
              </a:ext>
            </a:extLst>
          </p:cNvPr>
          <p:cNvSpPr>
            <a:spLocks noGrp="1"/>
          </p:cNvSpPr>
          <p:nvPr>
            <p:ph idx="1"/>
          </p:nvPr>
        </p:nvSpPr>
        <p:spPr>
          <a:xfrm>
            <a:off x="838200" y="1929384"/>
            <a:ext cx="10515600" cy="4251960"/>
          </a:xfrm>
        </p:spPr>
        <p:txBody>
          <a:bodyPr>
            <a:normAutofit/>
          </a:bodyPr>
          <a:lstStyle/>
          <a:p>
            <a:r>
              <a:rPr lang="en-US" sz="1700" dirty="0"/>
              <a:t>A 39-year-old patient is evaluated for a 1-day history of abdominal pain and watery diarrhea. Two days ago, they completed a course of cephalexin for cellulitis. Medical history is otherwise noncontributory, and they take no medications.</a:t>
            </a:r>
          </a:p>
          <a:p>
            <a:r>
              <a:rPr lang="en-US" sz="1700" dirty="0"/>
              <a:t>On physical examination, vital signs are normal. Abdominal examination reveals normal bowel sounds and minimal tenderness to palpation, with no guarding or rebound.</a:t>
            </a:r>
          </a:p>
          <a:p>
            <a:r>
              <a:rPr lang="en-US" sz="1700" dirty="0"/>
              <a:t>Labs: leukocyte count 11,000/µL (11 × 10</a:t>
            </a:r>
            <a:r>
              <a:rPr lang="en-US" sz="1700" baseline="30000" dirty="0"/>
              <a:t>9</a:t>
            </a:r>
            <a:r>
              <a:rPr lang="en-US" sz="1700" dirty="0"/>
              <a:t>/L) and creatinine 1.1 mg/dL (97.2 µmol/L)</a:t>
            </a:r>
            <a:r>
              <a:rPr lang="en-US" sz="1700" dirty="0">
                <a:effectLst/>
              </a:rPr>
              <a:t> </a:t>
            </a:r>
          </a:p>
          <a:p>
            <a:r>
              <a:rPr lang="en-US" sz="1700" dirty="0"/>
              <a:t>Stool testing for </a:t>
            </a:r>
            <a:r>
              <a:rPr lang="en-US" sz="1700" i="1" dirty="0"/>
              <a:t>Clostridioides difficile</a:t>
            </a:r>
            <a:r>
              <a:rPr lang="en-US" sz="1700" dirty="0"/>
              <a:t> is positive.</a:t>
            </a:r>
          </a:p>
          <a:p>
            <a:r>
              <a:rPr lang="en-US" sz="1700" dirty="0"/>
              <a:t>Which of the following is the most appropriate treatment?</a:t>
            </a:r>
          </a:p>
          <a:p>
            <a:pPr lvl="1"/>
            <a:r>
              <a:rPr lang="en-US" sz="1700" dirty="0"/>
              <a:t>Intravenous vancomycin</a:t>
            </a:r>
          </a:p>
          <a:p>
            <a:pPr lvl="1"/>
            <a:r>
              <a:rPr lang="en-US" sz="1700" b="1" dirty="0">
                <a:solidFill>
                  <a:schemeClr val="accent6"/>
                </a:solidFill>
              </a:rPr>
              <a:t>Oral fidaxomicin </a:t>
            </a:r>
          </a:p>
          <a:p>
            <a:pPr lvl="1"/>
            <a:r>
              <a:rPr lang="en-US" sz="1700" dirty="0"/>
              <a:t>Oral metronidazole</a:t>
            </a:r>
          </a:p>
          <a:p>
            <a:pPr lvl="1"/>
            <a:r>
              <a:rPr lang="en-US" sz="1700" dirty="0"/>
              <a:t>Oral rifaximin</a:t>
            </a:r>
          </a:p>
          <a:p>
            <a:pPr lvl="1"/>
            <a:r>
              <a:rPr lang="en-US" sz="1700" dirty="0"/>
              <a:t>Oral vancomycin plus intravenous metronidazole</a:t>
            </a:r>
          </a:p>
          <a:p>
            <a:endParaRPr lang="en-US" sz="1700" dirty="0"/>
          </a:p>
          <a:p>
            <a:endParaRPr lang="en-US" sz="1700" dirty="0"/>
          </a:p>
        </p:txBody>
      </p:sp>
    </p:spTree>
    <p:extLst>
      <p:ext uri="{BB962C8B-B14F-4D97-AF65-F5344CB8AC3E}">
        <p14:creationId xmlns:p14="http://schemas.microsoft.com/office/powerpoint/2010/main" val="3486377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4915-FDEC-DEF4-8BC2-ADE71BC02618}"/>
              </a:ext>
            </a:extLst>
          </p:cNvPr>
          <p:cNvSpPr>
            <a:spLocks noGrp="1"/>
          </p:cNvSpPr>
          <p:nvPr>
            <p:ph type="title"/>
          </p:nvPr>
        </p:nvSpPr>
        <p:spPr/>
        <p:txBody>
          <a:bodyPr/>
          <a:lstStyle/>
          <a:p>
            <a:r>
              <a:rPr lang="en-US" dirty="0"/>
              <a:t>Treat a first episode of </a:t>
            </a:r>
            <a:r>
              <a:rPr lang="en-US" dirty="0" err="1"/>
              <a:t>nonsevere</a:t>
            </a:r>
            <a:r>
              <a:rPr lang="en-US" dirty="0"/>
              <a:t> </a:t>
            </a:r>
            <a:r>
              <a:rPr lang="en-US" i="1" dirty="0"/>
              <a:t>Clostridioides difficile</a:t>
            </a:r>
            <a:r>
              <a:rPr lang="en-US" dirty="0"/>
              <a:t> infection</a:t>
            </a:r>
          </a:p>
        </p:txBody>
      </p:sp>
      <p:sp>
        <p:nvSpPr>
          <p:cNvPr id="3" name="Content Placeholder 2">
            <a:extLst>
              <a:ext uri="{FF2B5EF4-FFF2-40B4-BE49-F238E27FC236}">
                <a16:creationId xmlns:a16="http://schemas.microsoft.com/office/drawing/2014/main" id="{7CA6F964-F7E6-E209-1812-B9FCAF3D3D66}"/>
              </a:ext>
            </a:extLst>
          </p:cNvPr>
          <p:cNvSpPr>
            <a:spLocks noGrp="1"/>
          </p:cNvSpPr>
          <p:nvPr>
            <p:ph idx="1"/>
          </p:nvPr>
        </p:nvSpPr>
        <p:spPr/>
        <p:txBody>
          <a:bodyPr>
            <a:normAutofit/>
          </a:bodyPr>
          <a:lstStyle/>
          <a:p>
            <a:pPr lvl="0"/>
            <a:r>
              <a:rPr lang="en-US" sz="2400" dirty="0"/>
              <a:t>Risk factors for CDI include exposure to antibiotic and chemotherapeutic agents, older age, severe underlying comorbidities, presence of inflammatory bowel disease, solid organ transplantation, gastrointestinal surgery, and (possibly) gastric acid suppression with proton pump inhibitors</a:t>
            </a:r>
          </a:p>
          <a:p>
            <a:pPr lvl="0"/>
            <a:r>
              <a:rPr lang="en-US" sz="2400" dirty="0"/>
              <a:t>Oral fidaxomicin is the preferred therapy for an initial episode of </a:t>
            </a:r>
            <a:r>
              <a:rPr lang="en-US" sz="2400" dirty="0" err="1"/>
              <a:t>nonsevere</a:t>
            </a:r>
            <a:r>
              <a:rPr lang="en-US" sz="2400" dirty="0"/>
              <a:t> or severe </a:t>
            </a:r>
            <a:r>
              <a:rPr lang="en-US" sz="2400" i="1" dirty="0"/>
              <a:t>Clostridioides difficile</a:t>
            </a:r>
            <a:r>
              <a:rPr lang="en-US" sz="2400" dirty="0"/>
              <a:t> infection, although oral vancomycin is an acceptable alternative</a:t>
            </a:r>
          </a:p>
          <a:p>
            <a:pPr lvl="0"/>
            <a:r>
              <a:rPr lang="en-US" sz="2400" dirty="0" err="1"/>
              <a:t>Nonsevere</a:t>
            </a:r>
            <a:r>
              <a:rPr lang="en-US" sz="2400" dirty="0"/>
              <a:t> </a:t>
            </a:r>
            <a:r>
              <a:rPr lang="en-US" sz="2400" i="1" dirty="0"/>
              <a:t>C. difficile</a:t>
            </a:r>
            <a:r>
              <a:rPr lang="en-US" sz="2400" dirty="0"/>
              <a:t> infection is defined by a leukocyte count of less than 15,000/µL (15 × 10</a:t>
            </a:r>
            <a:r>
              <a:rPr lang="en-US" sz="2400" baseline="30000" dirty="0"/>
              <a:t>9</a:t>
            </a:r>
            <a:r>
              <a:rPr lang="en-US" sz="2400" dirty="0"/>
              <a:t>/L) and a serum creatinine level of less than 1.5 mg/dL (132 µmol/L)</a:t>
            </a:r>
          </a:p>
          <a:p>
            <a:endParaRPr lang="en-US" dirty="0"/>
          </a:p>
        </p:txBody>
      </p:sp>
    </p:spTree>
    <p:extLst>
      <p:ext uri="{BB962C8B-B14F-4D97-AF65-F5344CB8AC3E}">
        <p14:creationId xmlns:p14="http://schemas.microsoft.com/office/powerpoint/2010/main" val="1645738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17CFE2-4326-54A3-4555-76808AAD4275}"/>
              </a:ext>
            </a:extLst>
          </p:cNvPr>
          <p:cNvSpPr>
            <a:spLocks noGrp="1"/>
          </p:cNvSpPr>
          <p:nvPr>
            <p:ph type="title"/>
          </p:nvPr>
        </p:nvSpPr>
        <p:spPr>
          <a:xfrm>
            <a:off x="838200" y="365125"/>
            <a:ext cx="10515600" cy="1325563"/>
          </a:xfrm>
        </p:spPr>
        <p:txBody>
          <a:bodyPr>
            <a:normAutofit/>
          </a:bodyPr>
          <a:lstStyle/>
          <a:p>
            <a:r>
              <a:rPr lang="en-US" sz="5400"/>
              <a:t>Question 3</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771083-B426-2A6D-BAD6-A1285A4B6B43}"/>
              </a:ext>
            </a:extLst>
          </p:cNvPr>
          <p:cNvSpPr>
            <a:spLocks noGrp="1"/>
          </p:cNvSpPr>
          <p:nvPr>
            <p:ph idx="1"/>
          </p:nvPr>
        </p:nvSpPr>
        <p:spPr>
          <a:xfrm>
            <a:off x="838200" y="1929384"/>
            <a:ext cx="10515600" cy="4251960"/>
          </a:xfrm>
        </p:spPr>
        <p:txBody>
          <a:bodyPr>
            <a:normAutofit/>
          </a:bodyPr>
          <a:lstStyle/>
          <a:p>
            <a:r>
              <a:rPr lang="en-US" sz="1700"/>
              <a:t>A 66-year-old woman is evaluated in the emergency department for a 2-day history of fever and nonbloody diarrhea. She recently completed a 10-day course of cephalexin.</a:t>
            </a:r>
          </a:p>
          <a:p>
            <a:r>
              <a:rPr lang="en-US" sz="1700"/>
              <a:t>On physical examination, temperature is 39.0 °C (102.2 °F), blood pressure is 98/60 mm Hg, pulse rate is 110/min, and respiration rate is 23/min. Her abdomen is distended, bowel sounds are decreased, and palpation elicits tenderness and guarding.</a:t>
            </a:r>
          </a:p>
          <a:p>
            <a:r>
              <a:rPr lang="en-US" sz="1700"/>
              <a:t>Labs: 30,000/µL (30 × 10</a:t>
            </a:r>
            <a:r>
              <a:rPr lang="en-US" sz="1700" baseline="30000"/>
              <a:t>9</a:t>
            </a:r>
            <a:r>
              <a:rPr lang="en-US" sz="1700"/>
              <a:t>/L) (80% neutrophils, 15% band forms)</a:t>
            </a:r>
            <a:r>
              <a:rPr lang="en-US" sz="1700">
                <a:effectLst/>
              </a:rPr>
              <a:t> </a:t>
            </a:r>
            <a:r>
              <a:rPr lang="en-US" sz="1700"/>
              <a:t>creatinine 2.5 mg/dL (221 µmol/L)</a:t>
            </a:r>
          </a:p>
          <a:p>
            <a:r>
              <a:rPr lang="en-US" sz="1700"/>
              <a:t>A toxin assay is positive for </a:t>
            </a:r>
            <a:r>
              <a:rPr lang="en-US" sz="1700" i="1"/>
              <a:t>Clostridioides difficile</a:t>
            </a:r>
            <a:r>
              <a:rPr lang="en-US" sz="1700"/>
              <a:t>. Abdominal imaging reveals evidence of toxic megacolon.</a:t>
            </a:r>
          </a:p>
          <a:p>
            <a:r>
              <a:rPr lang="en-US" sz="1700"/>
              <a:t>Which of the following is the most appropriate medical treatment?</a:t>
            </a:r>
          </a:p>
          <a:p>
            <a:pPr lvl="1"/>
            <a:r>
              <a:rPr lang="en-US" sz="1700"/>
              <a:t>Fecal microbiota transplant </a:t>
            </a:r>
          </a:p>
          <a:p>
            <a:pPr lvl="1"/>
            <a:r>
              <a:rPr lang="en-US" sz="1700"/>
              <a:t>Oral fidaxomicin</a:t>
            </a:r>
          </a:p>
          <a:p>
            <a:pPr lvl="1"/>
            <a:r>
              <a:rPr lang="en-US" sz="1700"/>
              <a:t>Oral vancomycin and intravenous metronidazole</a:t>
            </a:r>
          </a:p>
          <a:p>
            <a:pPr lvl="1"/>
            <a:r>
              <a:rPr lang="en-US" sz="1700"/>
              <a:t>Oral vancomycin and oral metronidazole</a:t>
            </a:r>
          </a:p>
          <a:p>
            <a:endParaRPr lang="en-US" sz="1700"/>
          </a:p>
          <a:p>
            <a:endParaRPr lang="en-US" sz="1700"/>
          </a:p>
          <a:p>
            <a:endParaRPr lang="en-US" sz="1700"/>
          </a:p>
        </p:txBody>
      </p:sp>
    </p:spTree>
    <p:extLst>
      <p:ext uri="{BB962C8B-B14F-4D97-AF65-F5344CB8AC3E}">
        <p14:creationId xmlns:p14="http://schemas.microsoft.com/office/powerpoint/2010/main" val="4245613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A1C52E-F6E0-F220-648A-6A7FDCE9BEA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65C8BA-53BC-5C5F-3BFB-C876737069DB}"/>
              </a:ext>
            </a:extLst>
          </p:cNvPr>
          <p:cNvSpPr>
            <a:spLocks noGrp="1"/>
          </p:cNvSpPr>
          <p:nvPr>
            <p:ph type="title"/>
          </p:nvPr>
        </p:nvSpPr>
        <p:spPr>
          <a:xfrm>
            <a:off x="838200" y="365125"/>
            <a:ext cx="10515600" cy="1325563"/>
          </a:xfrm>
        </p:spPr>
        <p:txBody>
          <a:bodyPr>
            <a:normAutofit/>
          </a:bodyPr>
          <a:lstStyle/>
          <a:p>
            <a:r>
              <a:rPr lang="en-US" sz="5400"/>
              <a:t>Question 3</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EF2264-76CA-33E1-CC89-A958DB75B6AC}"/>
              </a:ext>
            </a:extLst>
          </p:cNvPr>
          <p:cNvSpPr>
            <a:spLocks noGrp="1"/>
          </p:cNvSpPr>
          <p:nvPr>
            <p:ph idx="1"/>
          </p:nvPr>
        </p:nvSpPr>
        <p:spPr>
          <a:xfrm>
            <a:off x="838200" y="1929384"/>
            <a:ext cx="10515600" cy="4251960"/>
          </a:xfrm>
        </p:spPr>
        <p:txBody>
          <a:bodyPr>
            <a:normAutofit/>
          </a:bodyPr>
          <a:lstStyle/>
          <a:p>
            <a:r>
              <a:rPr lang="en-US" sz="1700" dirty="0"/>
              <a:t>A 66-year-old woman is evaluated in the emergency department for a 2-day history of fever and </a:t>
            </a:r>
            <a:r>
              <a:rPr lang="en-US" sz="1700" dirty="0" err="1"/>
              <a:t>nonbloody</a:t>
            </a:r>
            <a:r>
              <a:rPr lang="en-US" sz="1700" dirty="0"/>
              <a:t> diarrhea. She recently completed a 10-day course of cephalexin.</a:t>
            </a:r>
          </a:p>
          <a:p>
            <a:r>
              <a:rPr lang="en-US" sz="1700" dirty="0"/>
              <a:t>On physical examination, temperature is 39.0 °C (102.2 °F), blood pressure is 98/60 mm Hg, pulse rate is 110/min, and respiration rate is 23/min. Her abdomen is distended, bowel sounds are decreased, and palpation elicits tenderness and guarding.</a:t>
            </a:r>
          </a:p>
          <a:p>
            <a:r>
              <a:rPr lang="en-US" sz="1700" dirty="0"/>
              <a:t>Labs: 30,000/µL (30 × 10</a:t>
            </a:r>
            <a:r>
              <a:rPr lang="en-US" sz="1700" baseline="30000" dirty="0"/>
              <a:t>9</a:t>
            </a:r>
            <a:r>
              <a:rPr lang="en-US" sz="1700" dirty="0"/>
              <a:t>/L) (80% neutrophils, 15% band forms)</a:t>
            </a:r>
            <a:r>
              <a:rPr lang="en-US" sz="1700" dirty="0">
                <a:effectLst/>
              </a:rPr>
              <a:t> </a:t>
            </a:r>
            <a:r>
              <a:rPr lang="en-US" sz="1700" dirty="0"/>
              <a:t>creatinine 2.5 mg/dL (221 µmol/L)</a:t>
            </a:r>
          </a:p>
          <a:p>
            <a:r>
              <a:rPr lang="en-US" sz="1700" dirty="0"/>
              <a:t>A toxin assay is positive for </a:t>
            </a:r>
            <a:r>
              <a:rPr lang="en-US" sz="1700" i="1" dirty="0"/>
              <a:t>Clostridioides difficile</a:t>
            </a:r>
            <a:r>
              <a:rPr lang="en-US" sz="1700" dirty="0"/>
              <a:t>. Abdominal imaging reveals evidence of toxic megacolon.</a:t>
            </a:r>
          </a:p>
          <a:p>
            <a:r>
              <a:rPr lang="en-US" sz="1700" dirty="0"/>
              <a:t>Which of the following is the most appropriate medical treatment?</a:t>
            </a:r>
          </a:p>
          <a:p>
            <a:pPr lvl="1"/>
            <a:r>
              <a:rPr lang="en-US" sz="1700" dirty="0"/>
              <a:t>Fecal microbiota transplant </a:t>
            </a:r>
          </a:p>
          <a:p>
            <a:pPr lvl="1"/>
            <a:r>
              <a:rPr lang="en-US" sz="1700" dirty="0"/>
              <a:t>Oral fidaxomicin</a:t>
            </a:r>
          </a:p>
          <a:p>
            <a:pPr lvl="1"/>
            <a:r>
              <a:rPr lang="en-US" sz="1700" b="1" dirty="0">
                <a:solidFill>
                  <a:schemeClr val="accent6"/>
                </a:solidFill>
              </a:rPr>
              <a:t>Oral vancomycin and intravenous metronidazole</a:t>
            </a:r>
          </a:p>
          <a:p>
            <a:pPr lvl="1"/>
            <a:r>
              <a:rPr lang="en-US" sz="1700" dirty="0"/>
              <a:t>Oral vancomycin and oral metronidazole</a:t>
            </a:r>
          </a:p>
          <a:p>
            <a:endParaRPr lang="en-US" sz="1700" dirty="0"/>
          </a:p>
          <a:p>
            <a:endParaRPr lang="en-US" sz="1700" dirty="0"/>
          </a:p>
          <a:p>
            <a:endParaRPr lang="en-US" sz="1700" dirty="0"/>
          </a:p>
        </p:txBody>
      </p:sp>
    </p:spTree>
    <p:extLst>
      <p:ext uri="{BB962C8B-B14F-4D97-AF65-F5344CB8AC3E}">
        <p14:creationId xmlns:p14="http://schemas.microsoft.com/office/powerpoint/2010/main" val="4155410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B306-71A5-EBCD-DA14-E12E6923A96A}"/>
              </a:ext>
            </a:extLst>
          </p:cNvPr>
          <p:cNvSpPr>
            <a:spLocks noGrp="1"/>
          </p:cNvSpPr>
          <p:nvPr>
            <p:ph type="title"/>
          </p:nvPr>
        </p:nvSpPr>
        <p:spPr/>
        <p:txBody>
          <a:bodyPr/>
          <a:lstStyle/>
          <a:p>
            <a:r>
              <a:rPr lang="en-US" dirty="0"/>
              <a:t>Treat fulminant </a:t>
            </a:r>
            <a:r>
              <a:rPr lang="en-US" i="1" dirty="0"/>
              <a:t>Clostridioides difficile</a:t>
            </a:r>
            <a:r>
              <a:rPr lang="en-US" dirty="0"/>
              <a:t> infection</a:t>
            </a:r>
          </a:p>
        </p:txBody>
      </p:sp>
      <p:sp>
        <p:nvSpPr>
          <p:cNvPr id="3" name="Content Placeholder 2">
            <a:extLst>
              <a:ext uri="{FF2B5EF4-FFF2-40B4-BE49-F238E27FC236}">
                <a16:creationId xmlns:a16="http://schemas.microsoft.com/office/drawing/2014/main" id="{D878350B-3A00-4DCB-5AC7-E14B9806F4DB}"/>
              </a:ext>
            </a:extLst>
          </p:cNvPr>
          <p:cNvSpPr>
            <a:spLocks noGrp="1"/>
          </p:cNvSpPr>
          <p:nvPr>
            <p:ph idx="1"/>
          </p:nvPr>
        </p:nvSpPr>
        <p:spPr/>
        <p:txBody>
          <a:bodyPr/>
          <a:lstStyle/>
          <a:p>
            <a:pPr lvl="0"/>
            <a:r>
              <a:rPr lang="en-US" sz="2400" dirty="0"/>
              <a:t>Fulminant </a:t>
            </a:r>
            <a:r>
              <a:rPr lang="en-US" sz="2400" i="1" dirty="0"/>
              <a:t>Clostridioides difficile</a:t>
            </a:r>
            <a:r>
              <a:rPr lang="en-US" sz="2400" dirty="0"/>
              <a:t> infection (CDI) requires oral vancomycin plus intravenous metronidazole; vancomycin enemas may be added if ileus is present</a:t>
            </a:r>
          </a:p>
          <a:p>
            <a:pPr lvl="0"/>
            <a:r>
              <a:rPr lang="en-US" sz="2400" dirty="0"/>
              <a:t>Fulminant CDI is defined as severe infection complicated by ileus, hypotension, shock, or toxic megacolon</a:t>
            </a:r>
          </a:p>
          <a:p>
            <a:endParaRPr lang="en-US" dirty="0"/>
          </a:p>
        </p:txBody>
      </p:sp>
    </p:spTree>
    <p:extLst>
      <p:ext uri="{BB962C8B-B14F-4D97-AF65-F5344CB8AC3E}">
        <p14:creationId xmlns:p14="http://schemas.microsoft.com/office/powerpoint/2010/main" val="2081839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497D62-0BCB-7C9E-411C-8CDF43C18D51}"/>
              </a:ext>
            </a:extLst>
          </p:cNvPr>
          <p:cNvSpPr>
            <a:spLocks noGrp="1"/>
          </p:cNvSpPr>
          <p:nvPr>
            <p:ph type="title"/>
          </p:nvPr>
        </p:nvSpPr>
        <p:spPr>
          <a:xfrm>
            <a:off x="838200" y="365125"/>
            <a:ext cx="10515600" cy="1325563"/>
          </a:xfrm>
        </p:spPr>
        <p:txBody>
          <a:bodyPr>
            <a:normAutofit/>
          </a:bodyPr>
          <a:lstStyle/>
          <a:p>
            <a:r>
              <a:rPr lang="en-US" sz="5400"/>
              <a:t>Question 4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D6A6CF5-36D6-D9A8-C148-F60D2B674F5D}"/>
              </a:ext>
            </a:extLst>
          </p:cNvPr>
          <p:cNvSpPr>
            <a:spLocks noGrp="1"/>
          </p:cNvSpPr>
          <p:nvPr>
            <p:ph idx="1"/>
          </p:nvPr>
        </p:nvSpPr>
        <p:spPr>
          <a:xfrm>
            <a:off x="838200" y="1929384"/>
            <a:ext cx="10515600" cy="4251960"/>
          </a:xfrm>
        </p:spPr>
        <p:txBody>
          <a:bodyPr>
            <a:normAutofit/>
          </a:bodyPr>
          <a:lstStyle/>
          <a:p>
            <a:r>
              <a:rPr lang="en-US" sz="1900"/>
              <a:t>A 60-year-old woman is evaluated in the emergency department for worsening headache, fever, and confusion that began yesterday. She was previously healthy and takes no medications.</a:t>
            </a:r>
          </a:p>
          <a:p>
            <a:r>
              <a:rPr lang="en-US" sz="1900"/>
              <a:t>On physical examination, she is not oriented to person, place, or time. Temperature is 39.1 °C (102.4 °F), blood pressure is 150/85 mm Hg, pulse rate is 115/min, and respiration rate is 19/min. Oxygen saturation is 97% with the patient breathing ambient air. Neck stiffness and photophobia are appreciated. Pupils are equal, round, and reactive to light and accommodation. The patient is unable to participate in motor and sensory examinations.</a:t>
            </a:r>
          </a:p>
          <a:p>
            <a:r>
              <a:rPr lang="en-US" sz="1900"/>
              <a:t>Blood cultures are obtained.</a:t>
            </a:r>
          </a:p>
          <a:p>
            <a:r>
              <a:rPr lang="en-US" sz="1900"/>
              <a:t>Which of the following is the most appropriate diagnostic test to perform next?</a:t>
            </a:r>
          </a:p>
          <a:p>
            <a:pPr lvl="1"/>
            <a:r>
              <a:rPr lang="en-US" sz="1900"/>
              <a:t>CT of the head </a:t>
            </a:r>
          </a:p>
          <a:p>
            <a:pPr lvl="1"/>
            <a:r>
              <a:rPr lang="en-US" sz="1900"/>
              <a:t>HIV testing </a:t>
            </a:r>
          </a:p>
          <a:p>
            <a:pPr lvl="1"/>
            <a:r>
              <a:rPr lang="en-US" sz="1900"/>
              <a:t>Lumbar puncture</a:t>
            </a:r>
          </a:p>
          <a:p>
            <a:pPr lvl="1"/>
            <a:r>
              <a:rPr lang="en-US" sz="1900"/>
              <a:t>MRI of the brain</a:t>
            </a:r>
          </a:p>
          <a:p>
            <a:endParaRPr lang="en-US" sz="1900"/>
          </a:p>
          <a:p>
            <a:endParaRPr lang="en-US" sz="1900"/>
          </a:p>
        </p:txBody>
      </p:sp>
    </p:spTree>
    <p:extLst>
      <p:ext uri="{BB962C8B-B14F-4D97-AF65-F5344CB8AC3E}">
        <p14:creationId xmlns:p14="http://schemas.microsoft.com/office/powerpoint/2010/main" val="2992197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3487C1-A700-5CD7-22EA-98375A5D27D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772053-D915-3B85-DF43-8707DF2549D7}"/>
              </a:ext>
            </a:extLst>
          </p:cNvPr>
          <p:cNvSpPr>
            <a:spLocks noGrp="1"/>
          </p:cNvSpPr>
          <p:nvPr>
            <p:ph type="title"/>
          </p:nvPr>
        </p:nvSpPr>
        <p:spPr>
          <a:xfrm>
            <a:off x="838200" y="365125"/>
            <a:ext cx="10515600" cy="1325563"/>
          </a:xfrm>
        </p:spPr>
        <p:txBody>
          <a:bodyPr>
            <a:normAutofit/>
          </a:bodyPr>
          <a:lstStyle/>
          <a:p>
            <a:r>
              <a:rPr lang="en-US" sz="5400"/>
              <a:t>Question 4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705528-1CF0-3908-87B2-7EBC8C16568E}"/>
              </a:ext>
            </a:extLst>
          </p:cNvPr>
          <p:cNvSpPr>
            <a:spLocks noGrp="1"/>
          </p:cNvSpPr>
          <p:nvPr>
            <p:ph idx="1"/>
          </p:nvPr>
        </p:nvSpPr>
        <p:spPr>
          <a:xfrm>
            <a:off x="838200" y="1929384"/>
            <a:ext cx="10515600" cy="4251960"/>
          </a:xfrm>
        </p:spPr>
        <p:txBody>
          <a:bodyPr>
            <a:normAutofit/>
          </a:bodyPr>
          <a:lstStyle/>
          <a:p>
            <a:r>
              <a:rPr lang="en-US" sz="1900" dirty="0"/>
              <a:t>A 60-year-old woman is evaluated in the emergency department for worsening headache, fever, and confusion that began yesterday. She was previously healthy and takes no medications.</a:t>
            </a:r>
          </a:p>
          <a:p>
            <a:r>
              <a:rPr lang="en-US" sz="1900" dirty="0"/>
              <a:t>On physical examination, she is not oriented to person, place, or time. Temperature is 39.1 °C (102.4 °F), blood pressure is 150/85 mm Hg, pulse rate is 115/min, and respiration rate is 19/min. Oxygen saturation is 97% with the patient breathing ambient air. Neck stiffness and photophobia are appreciated. Pupils are equal, round, and reactive to light and accommodation. The patient is unable to participate in motor and sensory examinations.</a:t>
            </a:r>
          </a:p>
          <a:p>
            <a:r>
              <a:rPr lang="en-US" sz="1900" dirty="0"/>
              <a:t>Blood cultures are obtained.</a:t>
            </a:r>
          </a:p>
          <a:p>
            <a:r>
              <a:rPr lang="en-US" sz="1900" dirty="0"/>
              <a:t>Which of the following is the most appropriate diagnostic test to perform next?</a:t>
            </a:r>
          </a:p>
          <a:p>
            <a:pPr lvl="1"/>
            <a:r>
              <a:rPr lang="en-US" sz="1900" b="1" dirty="0">
                <a:solidFill>
                  <a:schemeClr val="accent6"/>
                </a:solidFill>
              </a:rPr>
              <a:t>CT of the head </a:t>
            </a:r>
          </a:p>
          <a:p>
            <a:pPr lvl="1"/>
            <a:r>
              <a:rPr lang="en-US" sz="1900" dirty="0"/>
              <a:t>HIV testing </a:t>
            </a:r>
          </a:p>
          <a:p>
            <a:pPr lvl="1"/>
            <a:r>
              <a:rPr lang="en-US" sz="1900" dirty="0"/>
              <a:t>Lumbar puncture</a:t>
            </a:r>
          </a:p>
          <a:p>
            <a:pPr lvl="1"/>
            <a:r>
              <a:rPr lang="en-US" sz="1900" dirty="0"/>
              <a:t>MRI of the brain</a:t>
            </a:r>
          </a:p>
          <a:p>
            <a:endParaRPr lang="en-US" sz="1900" dirty="0"/>
          </a:p>
          <a:p>
            <a:endParaRPr lang="en-US" sz="1900" dirty="0"/>
          </a:p>
        </p:txBody>
      </p:sp>
    </p:spTree>
    <p:extLst>
      <p:ext uri="{BB962C8B-B14F-4D97-AF65-F5344CB8AC3E}">
        <p14:creationId xmlns:p14="http://schemas.microsoft.com/office/powerpoint/2010/main" val="3372543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245EA-59FA-E9A3-1487-1C97DA3BE527}"/>
              </a:ext>
            </a:extLst>
          </p:cNvPr>
          <p:cNvSpPr>
            <a:spLocks noGrp="1"/>
          </p:cNvSpPr>
          <p:nvPr>
            <p:ph type="title"/>
          </p:nvPr>
        </p:nvSpPr>
        <p:spPr/>
        <p:txBody>
          <a:bodyPr>
            <a:noAutofit/>
          </a:bodyPr>
          <a:lstStyle/>
          <a:p>
            <a:r>
              <a:rPr lang="en-US" sz="3600" dirty="0"/>
              <a:t>Recognize indications for head CT before performing a lumbar puncture in a patient with suspected bacterial meningitis</a:t>
            </a:r>
          </a:p>
        </p:txBody>
      </p:sp>
      <p:sp>
        <p:nvSpPr>
          <p:cNvPr id="3" name="Content Placeholder 2">
            <a:extLst>
              <a:ext uri="{FF2B5EF4-FFF2-40B4-BE49-F238E27FC236}">
                <a16:creationId xmlns:a16="http://schemas.microsoft.com/office/drawing/2014/main" id="{F8D4937C-1387-AE57-A949-A357AD8B9505}"/>
              </a:ext>
            </a:extLst>
          </p:cNvPr>
          <p:cNvSpPr>
            <a:spLocks noGrp="1"/>
          </p:cNvSpPr>
          <p:nvPr>
            <p:ph idx="1"/>
          </p:nvPr>
        </p:nvSpPr>
        <p:spPr/>
        <p:txBody>
          <a:bodyPr>
            <a:normAutofit/>
          </a:bodyPr>
          <a:lstStyle/>
          <a:p>
            <a:r>
              <a:rPr lang="en-US" sz="2400" dirty="0"/>
              <a:t>Head CT should be performed before lumbar puncture (LP) in adults suspected of having bacterial meningitis if they have:</a:t>
            </a:r>
          </a:p>
          <a:p>
            <a:pPr lvl="1"/>
            <a:r>
              <a:rPr lang="en-US" sz="2000" dirty="0"/>
              <a:t>Immunocompromise</a:t>
            </a:r>
          </a:p>
          <a:p>
            <a:pPr lvl="1"/>
            <a:r>
              <a:rPr lang="en-US" sz="2000" dirty="0"/>
              <a:t>New-onset seizures</a:t>
            </a:r>
          </a:p>
          <a:p>
            <a:pPr lvl="1"/>
            <a:r>
              <a:rPr lang="en-US" sz="2000" dirty="0"/>
              <a:t>Altered mental status</a:t>
            </a:r>
          </a:p>
          <a:p>
            <a:pPr lvl="1"/>
            <a:r>
              <a:rPr lang="en-US" sz="2000" dirty="0"/>
              <a:t>History of central nervous system disease (e.g., mass lesions, stroke, focal infections)</a:t>
            </a:r>
          </a:p>
          <a:p>
            <a:pPr lvl="1"/>
            <a:r>
              <a:rPr lang="en-US" sz="2000" dirty="0"/>
              <a:t>Focal neurologic deficits</a:t>
            </a:r>
          </a:p>
          <a:p>
            <a:pPr lvl="1"/>
            <a:r>
              <a:rPr lang="en-US" sz="2000" dirty="0"/>
              <a:t>P</a:t>
            </a:r>
            <a:r>
              <a:rPr lang="en-US" sz="2000"/>
              <a:t>apilledema</a:t>
            </a:r>
            <a:endParaRPr lang="en-US" sz="2000" dirty="0"/>
          </a:p>
        </p:txBody>
      </p:sp>
    </p:spTree>
    <p:extLst>
      <p:ext uri="{BB962C8B-B14F-4D97-AF65-F5344CB8AC3E}">
        <p14:creationId xmlns:p14="http://schemas.microsoft.com/office/powerpoint/2010/main" val="1136604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EED71B-1E80-415E-3741-A90F2D317075}"/>
              </a:ext>
            </a:extLst>
          </p:cNvPr>
          <p:cNvSpPr>
            <a:spLocks noGrp="1"/>
          </p:cNvSpPr>
          <p:nvPr>
            <p:ph type="title"/>
          </p:nvPr>
        </p:nvSpPr>
        <p:spPr>
          <a:xfrm>
            <a:off x="572493" y="238539"/>
            <a:ext cx="11018520" cy="1434415"/>
          </a:xfrm>
        </p:spPr>
        <p:txBody>
          <a:bodyPr anchor="b">
            <a:normAutofit/>
          </a:bodyPr>
          <a:lstStyle/>
          <a:p>
            <a:r>
              <a:rPr lang="en-US" sz="5400"/>
              <a:t>Question 5</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0EBB161-4B85-B1FC-7FB7-597A50B1569A}"/>
              </a:ext>
            </a:extLst>
          </p:cNvPr>
          <p:cNvSpPr>
            <a:spLocks noGrp="1"/>
          </p:cNvSpPr>
          <p:nvPr>
            <p:ph idx="1"/>
          </p:nvPr>
        </p:nvSpPr>
        <p:spPr>
          <a:xfrm>
            <a:off x="572493" y="2071316"/>
            <a:ext cx="6713552" cy="4119172"/>
          </a:xfrm>
        </p:spPr>
        <p:txBody>
          <a:bodyPr anchor="t">
            <a:normAutofit/>
          </a:bodyPr>
          <a:lstStyle/>
          <a:p>
            <a:r>
              <a:rPr lang="en-US" sz="2200"/>
              <a:t>A 35-year-old man is evaluated for rapidly progressive cellulitis 4 days after sustaining minor lacerations on his foot while swimming in brackish water. He has alcoholic cirrhosis.</a:t>
            </a:r>
          </a:p>
          <a:p>
            <a:r>
              <a:rPr lang="en-US" sz="2200"/>
              <a:t>Skin findings are shown.</a:t>
            </a:r>
          </a:p>
          <a:p>
            <a:r>
              <a:rPr lang="en-US" sz="2200"/>
              <a:t>Which of the following is the most                                                                          likely infectious agent?</a:t>
            </a:r>
          </a:p>
          <a:p>
            <a:pPr lvl="1"/>
            <a:r>
              <a:rPr lang="en-US" sz="2200" i="1"/>
              <a:t>Bartonella henselae</a:t>
            </a:r>
            <a:endParaRPr lang="en-US" sz="2200"/>
          </a:p>
          <a:p>
            <a:pPr lvl="1"/>
            <a:r>
              <a:rPr lang="en-US" sz="2200" i="1"/>
              <a:t>Clostridium sordellii</a:t>
            </a:r>
            <a:endParaRPr lang="en-US" sz="2200"/>
          </a:p>
          <a:p>
            <a:pPr lvl="1"/>
            <a:r>
              <a:rPr lang="en-US" sz="2200" i="1"/>
              <a:t>Mycobacterium marinum</a:t>
            </a:r>
            <a:endParaRPr lang="en-US" sz="2200"/>
          </a:p>
          <a:p>
            <a:pPr lvl="1"/>
            <a:r>
              <a:rPr lang="en-US" sz="2200" i="1"/>
              <a:t>Vibrio vulnificus</a:t>
            </a:r>
            <a:endParaRPr lang="en-US" sz="2200"/>
          </a:p>
          <a:p>
            <a:endParaRPr lang="en-US" sz="2200"/>
          </a:p>
          <a:p>
            <a:endParaRPr lang="en-US" sz="2200"/>
          </a:p>
        </p:txBody>
      </p:sp>
      <p:pic>
        <p:nvPicPr>
          <p:cNvPr id="4" name="Picture 3">
            <a:extLst>
              <a:ext uri="{FF2B5EF4-FFF2-40B4-BE49-F238E27FC236}">
                <a16:creationId xmlns:a16="http://schemas.microsoft.com/office/drawing/2014/main" id="{BC6DCB01-368F-689F-D092-8EFCA4BCEB36}"/>
              </a:ext>
            </a:extLst>
          </p:cNvPr>
          <p:cNvPicPr/>
          <p:nvPr/>
        </p:nvPicPr>
        <p:blipFill>
          <a:blip r:embed="rId2"/>
          <a:srcRect l="18476" r="9370"/>
          <a:stretch>
            <a:fillRect/>
          </a:stretch>
        </p:blipFill>
        <p:spPr>
          <a:xfrm>
            <a:off x="7675658" y="2093976"/>
            <a:ext cx="3941064" cy="4096512"/>
          </a:xfrm>
          <a:prstGeom prst="rect">
            <a:avLst/>
          </a:prstGeom>
          <a:noFill/>
        </p:spPr>
      </p:pic>
    </p:spTree>
    <p:extLst>
      <p:ext uri="{BB962C8B-B14F-4D97-AF65-F5344CB8AC3E}">
        <p14:creationId xmlns:p14="http://schemas.microsoft.com/office/powerpoint/2010/main" val="758251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04FB1B-643D-F279-6FDE-DF84B4A8884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A99A57-8862-85CB-AD5B-AC04E2FB08D4}"/>
              </a:ext>
            </a:extLst>
          </p:cNvPr>
          <p:cNvSpPr>
            <a:spLocks noGrp="1"/>
          </p:cNvSpPr>
          <p:nvPr>
            <p:ph type="title"/>
          </p:nvPr>
        </p:nvSpPr>
        <p:spPr>
          <a:xfrm>
            <a:off x="572493" y="238539"/>
            <a:ext cx="11018520" cy="1434415"/>
          </a:xfrm>
        </p:spPr>
        <p:txBody>
          <a:bodyPr anchor="b">
            <a:normAutofit/>
          </a:bodyPr>
          <a:lstStyle/>
          <a:p>
            <a:r>
              <a:rPr lang="en-US" sz="5400"/>
              <a:t>Question 5</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2233667-F150-093F-0080-2FE60FFBC458}"/>
              </a:ext>
            </a:extLst>
          </p:cNvPr>
          <p:cNvSpPr>
            <a:spLocks noGrp="1"/>
          </p:cNvSpPr>
          <p:nvPr>
            <p:ph idx="1"/>
          </p:nvPr>
        </p:nvSpPr>
        <p:spPr>
          <a:xfrm>
            <a:off x="572493" y="2071316"/>
            <a:ext cx="6713552" cy="4119172"/>
          </a:xfrm>
        </p:spPr>
        <p:txBody>
          <a:bodyPr anchor="t">
            <a:normAutofit/>
          </a:bodyPr>
          <a:lstStyle/>
          <a:p>
            <a:r>
              <a:rPr lang="en-US" sz="2200" dirty="0"/>
              <a:t>A 35-year-old man is evaluated for rapidly progressive cellulitis 4 days after sustaining minor lacerations on his foot while swimming in brackish water. He has alcoholic cirrhosis.</a:t>
            </a:r>
          </a:p>
          <a:p>
            <a:r>
              <a:rPr lang="en-US" sz="2200" dirty="0"/>
              <a:t>Skin findings are shown.</a:t>
            </a:r>
          </a:p>
          <a:p>
            <a:r>
              <a:rPr lang="en-US" sz="2200" dirty="0"/>
              <a:t>Which of the following is the most                                                                          likely infectious agent?</a:t>
            </a:r>
          </a:p>
          <a:p>
            <a:pPr lvl="1"/>
            <a:r>
              <a:rPr lang="en-US" sz="2200" i="1" dirty="0"/>
              <a:t>Bartonella </a:t>
            </a:r>
            <a:r>
              <a:rPr lang="en-US" sz="2200" i="1" dirty="0" err="1"/>
              <a:t>henselae</a:t>
            </a:r>
            <a:endParaRPr lang="en-US" sz="2200" dirty="0"/>
          </a:p>
          <a:p>
            <a:pPr lvl="1"/>
            <a:r>
              <a:rPr lang="en-US" sz="2200" i="1" dirty="0"/>
              <a:t>Clostridium </a:t>
            </a:r>
            <a:r>
              <a:rPr lang="en-US" sz="2200" i="1" dirty="0" err="1"/>
              <a:t>sordellii</a:t>
            </a:r>
            <a:endParaRPr lang="en-US" sz="2200" dirty="0"/>
          </a:p>
          <a:p>
            <a:pPr lvl="1"/>
            <a:r>
              <a:rPr lang="en-US" sz="2200" i="1" dirty="0"/>
              <a:t>Mycobacterium </a:t>
            </a:r>
            <a:r>
              <a:rPr lang="en-US" sz="2200" i="1" dirty="0" err="1"/>
              <a:t>marinum</a:t>
            </a:r>
            <a:endParaRPr lang="en-US" sz="2200" dirty="0"/>
          </a:p>
          <a:p>
            <a:pPr lvl="1"/>
            <a:r>
              <a:rPr lang="en-US" sz="2200" b="1" i="1" dirty="0">
                <a:solidFill>
                  <a:schemeClr val="accent6"/>
                </a:solidFill>
              </a:rPr>
              <a:t>Vibrio vulnificus</a:t>
            </a:r>
            <a:endParaRPr lang="en-US" sz="2200" b="1" dirty="0">
              <a:solidFill>
                <a:schemeClr val="accent6"/>
              </a:solidFill>
            </a:endParaRPr>
          </a:p>
          <a:p>
            <a:endParaRPr lang="en-US" sz="2200" dirty="0"/>
          </a:p>
          <a:p>
            <a:endParaRPr lang="en-US" sz="2200" dirty="0"/>
          </a:p>
        </p:txBody>
      </p:sp>
      <p:pic>
        <p:nvPicPr>
          <p:cNvPr id="4" name="Picture 3">
            <a:extLst>
              <a:ext uri="{FF2B5EF4-FFF2-40B4-BE49-F238E27FC236}">
                <a16:creationId xmlns:a16="http://schemas.microsoft.com/office/drawing/2014/main" id="{4B068477-AB82-EF6B-418F-3675F9884BC1}"/>
              </a:ext>
            </a:extLst>
          </p:cNvPr>
          <p:cNvPicPr/>
          <p:nvPr/>
        </p:nvPicPr>
        <p:blipFill>
          <a:blip r:embed="rId2"/>
          <a:srcRect l="18476" r="9370"/>
          <a:stretch>
            <a:fillRect/>
          </a:stretch>
        </p:blipFill>
        <p:spPr>
          <a:xfrm>
            <a:off x="7675658" y="2093976"/>
            <a:ext cx="3941064" cy="4096512"/>
          </a:xfrm>
          <a:prstGeom prst="rect">
            <a:avLst/>
          </a:prstGeom>
          <a:noFill/>
        </p:spPr>
      </p:pic>
    </p:spTree>
    <p:extLst>
      <p:ext uri="{BB962C8B-B14F-4D97-AF65-F5344CB8AC3E}">
        <p14:creationId xmlns:p14="http://schemas.microsoft.com/office/powerpoint/2010/main" val="3677743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17C70-1410-ABDB-F61B-1D772627753B}"/>
              </a:ext>
            </a:extLst>
          </p:cNvPr>
          <p:cNvSpPr>
            <a:spLocks noGrp="1"/>
          </p:cNvSpPr>
          <p:nvPr>
            <p:ph type="title"/>
          </p:nvPr>
        </p:nvSpPr>
        <p:spPr/>
        <p:txBody>
          <a:bodyPr/>
          <a:lstStyle/>
          <a:p>
            <a:r>
              <a:rPr lang="en-US" dirty="0"/>
              <a:t>Diagnose </a:t>
            </a:r>
            <a:r>
              <a:rPr lang="en-US" i="1" dirty="0"/>
              <a:t>Vibrio vulnificus</a:t>
            </a:r>
            <a:r>
              <a:rPr lang="en-US" dirty="0"/>
              <a:t> infection</a:t>
            </a:r>
          </a:p>
        </p:txBody>
      </p:sp>
      <p:sp>
        <p:nvSpPr>
          <p:cNvPr id="3" name="Content Placeholder 2">
            <a:extLst>
              <a:ext uri="{FF2B5EF4-FFF2-40B4-BE49-F238E27FC236}">
                <a16:creationId xmlns:a16="http://schemas.microsoft.com/office/drawing/2014/main" id="{200C6EF0-8544-D68A-24A2-97B3877D134C}"/>
              </a:ext>
            </a:extLst>
          </p:cNvPr>
          <p:cNvSpPr>
            <a:spLocks noGrp="1"/>
          </p:cNvSpPr>
          <p:nvPr>
            <p:ph idx="1"/>
          </p:nvPr>
        </p:nvSpPr>
        <p:spPr/>
        <p:txBody>
          <a:bodyPr>
            <a:normAutofit/>
          </a:bodyPr>
          <a:lstStyle/>
          <a:p>
            <a:r>
              <a:rPr lang="en-US" sz="2400" dirty="0"/>
              <a:t>This patient has rapidly progressing necrotizing fasciitis caused by </a:t>
            </a:r>
            <a:r>
              <a:rPr lang="en-US" sz="2400" i="1" dirty="0"/>
              <a:t>Vibrio vulnificus</a:t>
            </a:r>
            <a:r>
              <a:rPr lang="en-US" sz="2400" dirty="0"/>
              <a:t> infection. </a:t>
            </a:r>
            <a:r>
              <a:rPr lang="en-US" sz="2400" i="1" dirty="0"/>
              <a:t>V. vulnificus</a:t>
            </a:r>
            <a:r>
              <a:rPr lang="en-US" sz="2400" dirty="0"/>
              <a:t> is found in warm waters throughout the world and is responsible for many serious infections in the United States each year because of exposure to shellfish and seawater, especially in patients with cirrhosis or other liver diseases</a:t>
            </a:r>
          </a:p>
        </p:txBody>
      </p:sp>
    </p:spTree>
    <p:extLst>
      <p:ext uri="{BB962C8B-B14F-4D97-AF65-F5344CB8AC3E}">
        <p14:creationId xmlns:p14="http://schemas.microsoft.com/office/powerpoint/2010/main" val="828396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894</TotalTime>
  <Words>1648</Words>
  <Application>Microsoft Macintosh PowerPoint</Application>
  <PresentationFormat>Widescreen</PresentationFormat>
  <Paragraphs>118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Question 1</vt:lpstr>
      <vt:lpstr>Question 1</vt:lpstr>
      <vt:lpstr>Exclude active tuberculosis with chest radiography in a patient with a positive interferon-gamma release assay.</vt:lpstr>
      <vt:lpstr>Question 2</vt:lpstr>
      <vt:lpstr>Question 2</vt:lpstr>
      <vt:lpstr>Treat a first episode of nonsevere Clostridioides difficile infection</vt:lpstr>
      <vt:lpstr>Question 3</vt:lpstr>
      <vt:lpstr>Question 3</vt:lpstr>
      <vt:lpstr>Treat fulminant Clostridioides difficile infection</vt:lpstr>
      <vt:lpstr>Question 4 </vt:lpstr>
      <vt:lpstr>Question 4 </vt:lpstr>
      <vt:lpstr>Recognize indications for head CT before performing a lumbar puncture in a patient with suspected bacterial meningitis</vt:lpstr>
      <vt:lpstr>Question 5</vt:lpstr>
      <vt:lpstr>Question 5</vt:lpstr>
      <vt:lpstr>Diagnose Vibrio vulnificus infection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Lise Harper</dc:creator>
  <cp:lastModifiedBy>Lise Harper</cp:lastModifiedBy>
  <cp:revision>3</cp:revision>
  <dcterms:created xsi:type="dcterms:W3CDTF">2026-08-10T23:32:38Z</dcterms:created>
  <dcterms:modified xsi:type="dcterms:W3CDTF">2026-08-11T14:27:35Z</dcterms:modified>
</cp:coreProperties>
</file>