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81" r:id="rId8"/>
    <p:sldId id="262" r:id="rId9"/>
    <p:sldId id="263" r:id="rId10"/>
    <p:sldId id="264" r:id="rId11"/>
    <p:sldId id="265" r:id="rId12"/>
    <p:sldId id="280" r:id="rId13"/>
    <p:sldId id="266" r:id="rId14"/>
    <p:sldId id="268" r:id="rId15"/>
    <p:sldId id="270" r:id="rId16"/>
    <p:sldId id="267" r:id="rId17"/>
    <p:sldId id="269" r:id="rId18"/>
    <p:sldId id="282" r:id="rId19"/>
    <p:sldId id="271" r:id="rId20"/>
    <p:sldId id="272" r:id="rId21"/>
    <p:sldId id="273" r:id="rId22"/>
    <p:sldId id="274" r:id="rId23"/>
    <p:sldId id="275" r:id="rId24"/>
    <p:sldId id="276" r:id="rId25"/>
    <p:sldId id="277" r:id="rId26"/>
    <p:sldId id="279" r:id="rId27"/>
    <p:sldId id="278"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9" autoAdjust="0"/>
    <p:restoredTop sz="89246" autoAdjust="0"/>
  </p:normalViewPr>
  <p:slideViewPr>
    <p:cSldViewPr snapToGrid="0">
      <p:cViewPr varScale="1">
        <p:scale>
          <a:sx n="74" d="100"/>
          <a:sy n="74" d="100"/>
        </p:scale>
        <p:origin x="14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Rohit B" userId="6f1073ac-c2e6-4e8a-a54a-545f7cd0a69e" providerId="ADAL" clId="{7015BB82-2562-4876-AF5D-57F9F3C139BB}"/>
    <pc:docChg chg="undo custSel addSld delSld modSld sldOrd">
      <pc:chgData name="Nathan, Rohit B" userId="6f1073ac-c2e6-4e8a-a54a-545f7cd0a69e" providerId="ADAL" clId="{7015BB82-2562-4876-AF5D-57F9F3C139BB}" dt="2025-04-08T00:19:38.298" v="31" actId="1036"/>
      <pc:docMkLst>
        <pc:docMk/>
      </pc:docMkLst>
      <pc:sldChg chg="ord">
        <pc:chgData name="Nathan, Rohit B" userId="6f1073ac-c2e6-4e8a-a54a-545f7cd0a69e" providerId="ADAL" clId="{7015BB82-2562-4876-AF5D-57F9F3C139BB}" dt="2025-04-08T00:04:07.234" v="1"/>
        <pc:sldMkLst>
          <pc:docMk/>
          <pc:sldMk cId="588066220" sldId="270"/>
        </pc:sldMkLst>
      </pc:sldChg>
      <pc:sldChg chg="modSp mod">
        <pc:chgData name="Nathan, Rohit B" userId="6f1073ac-c2e6-4e8a-a54a-545f7cd0a69e" providerId="ADAL" clId="{7015BB82-2562-4876-AF5D-57F9F3C139BB}" dt="2025-04-08T00:19:38.298" v="31" actId="1036"/>
        <pc:sldMkLst>
          <pc:docMk/>
          <pc:sldMk cId="4014614039" sldId="274"/>
        </pc:sldMkLst>
      </pc:sldChg>
      <pc:sldChg chg="new del">
        <pc:chgData name="Nathan, Rohit B" userId="6f1073ac-c2e6-4e8a-a54a-545f7cd0a69e" providerId="ADAL" clId="{7015BB82-2562-4876-AF5D-57F9F3C139BB}" dt="2025-04-08T00:04:42.916" v="3" actId="680"/>
        <pc:sldMkLst>
          <pc:docMk/>
          <pc:sldMk cId="1105556483" sldId="282"/>
        </pc:sldMkLst>
      </pc:sldChg>
      <pc:sldChg chg="addSp delSp modSp add mod">
        <pc:chgData name="Nathan, Rohit B" userId="6f1073ac-c2e6-4e8a-a54a-545f7cd0a69e" providerId="ADAL" clId="{7015BB82-2562-4876-AF5D-57F9F3C139BB}" dt="2025-04-08T00:13:46.338" v="29" actId="14100"/>
        <pc:sldMkLst>
          <pc:docMk/>
          <pc:sldMk cId="1138242856" sldId="282"/>
        </pc:sldMkLst>
      </pc:sldChg>
    </pc:docChg>
  </pc:docChgLst>
  <pc:docChgLst>
    <pc:chgData name="Nathan, Rohit B" userId="6f1073ac-c2e6-4e8a-a54a-545f7cd0a69e" providerId="ADAL" clId="{3BD9F752-66C3-400A-8D02-440E3D99535A}"/>
    <pc:docChg chg="modSld">
      <pc:chgData name="Nathan, Rohit B" userId="6f1073ac-c2e6-4e8a-a54a-545f7cd0a69e" providerId="ADAL" clId="{3BD9F752-66C3-400A-8D02-440E3D99535A}" dt="2024-03-18T20:31:16.362" v="7" actId="20577"/>
      <pc:docMkLst>
        <pc:docMk/>
      </pc:docMkLst>
      <pc:sldChg chg="modSp mod">
        <pc:chgData name="Nathan, Rohit B" userId="6f1073ac-c2e6-4e8a-a54a-545f7cd0a69e" providerId="ADAL" clId="{3BD9F752-66C3-400A-8D02-440E3D99535A}" dt="2024-03-18T20:31:16.362" v="7" actId="20577"/>
        <pc:sldMkLst>
          <pc:docMk/>
          <pc:sldMk cId="2598866352" sldId="260"/>
        </pc:sldMkLst>
      </pc:sldChg>
    </pc:docChg>
  </pc:docChgLst>
  <pc:docChgLst>
    <pc:chgData name="Nathan, Rohit B" userId="6f1073ac-c2e6-4e8a-a54a-545f7cd0a69e" providerId="ADAL" clId="{63B7C68D-51D5-493C-ABDE-985B80FAE471}"/>
    <pc:docChg chg="undo custSel addSld delSld">
      <pc:chgData name="Nathan, Rohit B" userId="6f1073ac-c2e6-4e8a-a54a-545f7cd0a69e" providerId="ADAL" clId="{63B7C68D-51D5-493C-ABDE-985B80FAE471}" dt="2025-07-09T23:33:15.005" v="1" actId="47"/>
      <pc:docMkLst>
        <pc:docMk/>
      </pc:docMkLst>
      <pc:sldChg chg="add del">
        <pc:chgData name="Nathan, Rohit B" userId="6f1073ac-c2e6-4e8a-a54a-545f7cd0a69e" providerId="ADAL" clId="{63B7C68D-51D5-493C-ABDE-985B80FAE471}" dt="2025-07-09T23:33:15.005" v="1" actId="47"/>
        <pc:sldMkLst>
          <pc:docMk/>
          <pc:sldMk cId="520796002" sldId="266"/>
        </pc:sldMkLst>
      </pc:sldChg>
    </pc:docChg>
  </pc:docChgLst>
  <pc:docChgLst>
    <pc:chgData name="Nathan, Rohit B" userId="6f1073ac-c2e6-4e8a-a54a-545f7cd0a69e" providerId="ADAL" clId="{3AA1F75B-2D47-4EF8-8A47-05B21B361EFC}"/>
    <pc:docChg chg="custSel addSld modSld">
      <pc:chgData name="Nathan, Rohit B" userId="6f1073ac-c2e6-4e8a-a54a-545f7cd0a69e" providerId="ADAL" clId="{3AA1F75B-2D47-4EF8-8A47-05B21B361EFC}" dt="2026-01-20T15:11:55.124" v="11" actId="20577"/>
      <pc:docMkLst>
        <pc:docMk/>
      </pc:docMkLst>
      <pc:sldChg chg="modSp mod">
        <pc:chgData name="Nathan, Rohit B" userId="6f1073ac-c2e6-4e8a-a54a-545f7cd0a69e" providerId="ADAL" clId="{3AA1F75B-2D47-4EF8-8A47-05B21B361EFC}" dt="2026-01-20T15:07:27.369" v="4" actId="20577"/>
        <pc:sldMkLst>
          <pc:docMk/>
          <pc:sldMk cId="588066220" sldId="270"/>
        </pc:sldMkLst>
        <pc:spChg chg="mod">
          <ac:chgData name="Nathan, Rohit B" userId="6f1073ac-c2e6-4e8a-a54a-545f7cd0a69e" providerId="ADAL" clId="{3AA1F75B-2D47-4EF8-8A47-05B21B361EFC}" dt="2026-01-20T15:07:27.369" v="4" actId="20577"/>
          <ac:spMkLst>
            <pc:docMk/>
            <pc:sldMk cId="588066220" sldId="270"/>
            <ac:spMk id="3" creationId="{AA7A1084-5BEB-B35E-C41A-BDFE0890D833}"/>
          </ac:spMkLst>
        </pc:spChg>
      </pc:sldChg>
      <pc:sldChg chg="modSp mod">
        <pc:chgData name="Nathan, Rohit B" userId="6f1073ac-c2e6-4e8a-a54a-545f7cd0a69e" providerId="ADAL" clId="{3AA1F75B-2D47-4EF8-8A47-05B21B361EFC}" dt="2026-01-20T15:11:55.124" v="11" actId="20577"/>
        <pc:sldMkLst>
          <pc:docMk/>
          <pc:sldMk cId="1419804599" sldId="273"/>
        </pc:sldMkLst>
        <pc:spChg chg="mod">
          <ac:chgData name="Nathan, Rohit B" userId="6f1073ac-c2e6-4e8a-a54a-545f7cd0a69e" providerId="ADAL" clId="{3AA1F75B-2D47-4EF8-8A47-05B21B361EFC}" dt="2026-01-20T15:11:55.124" v="11" actId="20577"/>
          <ac:spMkLst>
            <pc:docMk/>
            <pc:sldMk cId="1419804599" sldId="273"/>
            <ac:spMk id="3" creationId="{3036D8FA-C8B4-E54F-B3FC-B53D0ACCBC51}"/>
          </ac:spMkLst>
        </pc:spChg>
      </pc:sldChg>
      <pc:sldChg chg="addSp delSp modSp new mod setBg">
        <pc:chgData name="Nathan, Rohit B" userId="6f1073ac-c2e6-4e8a-a54a-545f7cd0a69e" providerId="ADAL" clId="{3AA1F75B-2D47-4EF8-8A47-05B21B361EFC}" dt="2026-01-19T17:46:32.287" v="2" actId="26606"/>
        <pc:sldMkLst>
          <pc:docMk/>
          <pc:sldMk cId="2918309807" sldId="283"/>
        </pc:sldMkLst>
        <pc:spChg chg="del">
          <ac:chgData name="Nathan, Rohit B" userId="6f1073ac-c2e6-4e8a-a54a-545f7cd0a69e" providerId="ADAL" clId="{3AA1F75B-2D47-4EF8-8A47-05B21B361EFC}" dt="2026-01-19T17:46:32.287" v="2" actId="26606"/>
          <ac:spMkLst>
            <pc:docMk/>
            <pc:sldMk cId="2918309807" sldId="283"/>
            <ac:spMk id="2" creationId="{77F06FEB-3D9B-3221-7EA5-462344D538CF}"/>
          </ac:spMkLst>
        </pc:spChg>
        <pc:spChg chg="del">
          <ac:chgData name="Nathan, Rohit B" userId="6f1073ac-c2e6-4e8a-a54a-545f7cd0a69e" providerId="ADAL" clId="{3AA1F75B-2D47-4EF8-8A47-05B21B361EFC}" dt="2026-01-19T17:46:18.470" v="1"/>
          <ac:spMkLst>
            <pc:docMk/>
            <pc:sldMk cId="2918309807" sldId="283"/>
            <ac:spMk id="3" creationId="{8887F43A-03DF-2B3D-77B0-987847702B44}"/>
          </ac:spMkLst>
        </pc:spChg>
        <pc:spChg chg="add">
          <ac:chgData name="Nathan, Rohit B" userId="6f1073ac-c2e6-4e8a-a54a-545f7cd0a69e" providerId="ADAL" clId="{3AA1F75B-2D47-4EF8-8A47-05B21B361EFC}" dt="2026-01-19T17:46:32.287" v="2" actId="26606"/>
          <ac:spMkLst>
            <pc:docMk/>
            <pc:sldMk cId="2918309807" sldId="283"/>
            <ac:spMk id="21" creationId="{03E8462A-FEBA-4848-81CC-3F8DA3E477BE}"/>
          </ac:spMkLst>
        </pc:spChg>
        <pc:spChg chg="add">
          <ac:chgData name="Nathan, Rohit B" userId="6f1073ac-c2e6-4e8a-a54a-545f7cd0a69e" providerId="ADAL" clId="{3AA1F75B-2D47-4EF8-8A47-05B21B361EFC}" dt="2026-01-19T17:46:32.287" v="2" actId="26606"/>
          <ac:spMkLst>
            <pc:docMk/>
            <pc:sldMk cId="2918309807" sldId="283"/>
            <ac:spMk id="34" creationId="{7941F9B1-B01B-4A84-89D9-B169AEB4E456}"/>
          </ac:spMkLst>
        </pc:spChg>
        <pc:grpChg chg="add">
          <ac:chgData name="Nathan, Rohit B" userId="6f1073ac-c2e6-4e8a-a54a-545f7cd0a69e" providerId="ADAL" clId="{3AA1F75B-2D47-4EF8-8A47-05B21B361EFC}" dt="2026-01-19T17:46:32.287" v="2" actId="26606"/>
          <ac:grpSpMkLst>
            <pc:docMk/>
            <pc:sldMk cId="2918309807" sldId="283"/>
            <ac:grpSpMk id="9" creationId="{609316A9-990D-4EC3-A671-70EE5C1493A4}"/>
          </ac:grpSpMkLst>
        </pc:grpChg>
        <pc:grpChg chg="add">
          <ac:chgData name="Nathan, Rohit B" userId="6f1073ac-c2e6-4e8a-a54a-545f7cd0a69e" providerId="ADAL" clId="{3AA1F75B-2D47-4EF8-8A47-05B21B361EFC}" dt="2026-01-19T17:46:32.287" v="2" actId="26606"/>
          <ac:grpSpMkLst>
            <pc:docMk/>
            <pc:sldMk cId="2918309807" sldId="283"/>
            <ac:grpSpMk id="23" creationId="{2109F83F-40FE-4DB3-84CC-09FB3340D06D}"/>
          </ac:grpSpMkLst>
        </pc:grpChg>
        <pc:picChg chg="add mod">
          <ac:chgData name="Nathan, Rohit B" userId="6f1073ac-c2e6-4e8a-a54a-545f7cd0a69e" providerId="ADAL" clId="{3AA1F75B-2D47-4EF8-8A47-05B21B361EFC}" dt="2026-01-19T17:46:32.287" v="2" actId="26606"/>
          <ac:picMkLst>
            <pc:docMk/>
            <pc:sldMk cId="2918309807" sldId="283"/>
            <ac:picMk id="4" creationId="{9EA71E87-F6D5-3774-21FE-31FBF29353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27D97-30B6-4709-BD29-EC6F6CA016F9}"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CA022-E9BF-4169-B9CC-42C4928807CC}" type="slidenum">
              <a:rPr lang="en-US" smtClean="0"/>
              <a:t>‹#›</a:t>
            </a:fld>
            <a:endParaRPr lang="en-US"/>
          </a:p>
        </p:txBody>
      </p:sp>
    </p:spTree>
    <p:extLst>
      <p:ext uri="{BB962C8B-B14F-4D97-AF65-F5344CB8AC3E}">
        <p14:creationId xmlns:p14="http://schemas.microsoft.com/office/powerpoint/2010/main" val="132895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Brings the questions of genetic vs environmental factors as risk for </a:t>
            </a:r>
          </a:p>
        </p:txBody>
      </p:sp>
      <p:sp>
        <p:nvSpPr>
          <p:cNvPr id="4" name="Slide Number Placeholder 3"/>
          <p:cNvSpPr>
            <a:spLocks noGrp="1"/>
          </p:cNvSpPr>
          <p:nvPr>
            <p:ph type="sldNum" sz="quarter" idx="5"/>
          </p:nvPr>
        </p:nvSpPr>
        <p:spPr/>
        <p:txBody>
          <a:bodyPr/>
          <a:lstStyle/>
          <a:p>
            <a:fld id="{921CA022-E9BF-4169-B9CC-42C4928807CC}" type="slidenum">
              <a:rPr lang="en-US" smtClean="0"/>
              <a:t>3</a:t>
            </a:fld>
            <a:endParaRPr lang="en-US"/>
          </a:p>
        </p:txBody>
      </p:sp>
    </p:spTree>
    <p:extLst>
      <p:ext uri="{BB962C8B-B14F-4D97-AF65-F5344CB8AC3E}">
        <p14:creationId xmlns:p14="http://schemas.microsoft.com/office/powerpoint/2010/main" val="89635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CA022-E9BF-4169-B9CC-42C4928807CC}" type="slidenum">
              <a:rPr lang="en-US" smtClean="0"/>
              <a:t>4</a:t>
            </a:fld>
            <a:endParaRPr lang="en-US"/>
          </a:p>
        </p:txBody>
      </p:sp>
    </p:spTree>
    <p:extLst>
      <p:ext uri="{BB962C8B-B14F-4D97-AF65-F5344CB8AC3E}">
        <p14:creationId xmlns:p14="http://schemas.microsoft.com/office/powerpoint/2010/main" val="234299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CA022-E9BF-4169-B9CC-42C4928807CC}" type="slidenum">
              <a:rPr lang="en-US" smtClean="0"/>
              <a:t>8</a:t>
            </a:fld>
            <a:endParaRPr lang="en-US"/>
          </a:p>
        </p:txBody>
      </p:sp>
    </p:spTree>
    <p:extLst>
      <p:ext uri="{BB962C8B-B14F-4D97-AF65-F5344CB8AC3E}">
        <p14:creationId xmlns:p14="http://schemas.microsoft.com/office/powerpoint/2010/main" val="357966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6CCB1F-6B63-4B2A-AA40-FB7D85ED1CFB}"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118310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CCB1F-6B63-4B2A-AA40-FB7D85ED1CFB}"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24117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CCB1F-6B63-4B2A-AA40-FB7D85ED1CFB}"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DCB4-3CEF-4524-B1D8-ECA4911C135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60801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CCB1F-6B63-4B2A-AA40-FB7D85ED1CFB}"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258989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CCB1F-6B63-4B2A-AA40-FB7D85ED1CFB}"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DCB4-3CEF-4524-B1D8-ECA4911C135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4333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CCB1F-6B63-4B2A-AA40-FB7D85ED1CFB}"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294026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CCB1F-6B63-4B2A-AA40-FB7D85ED1CFB}"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374560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CCB1F-6B63-4B2A-AA40-FB7D85ED1CFB}"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336021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CCB1F-6B63-4B2A-AA40-FB7D85ED1CFB}"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241438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CCB1F-6B63-4B2A-AA40-FB7D85ED1CFB}"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239762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6CCB1F-6B63-4B2A-AA40-FB7D85ED1CFB}"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309943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6CCB1F-6B63-4B2A-AA40-FB7D85ED1CFB}" type="datetimeFigureOut">
              <a:rPr lang="en-US" smtClean="0"/>
              <a:t>1/16/2026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172671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6CCB1F-6B63-4B2A-AA40-FB7D85ED1CFB}" type="datetimeFigureOut">
              <a:rPr lang="en-US" smtClean="0"/>
              <a:t>1/16/2026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199945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CCB1F-6B63-4B2A-AA40-FB7D85ED1CFB}" type="datetimeFigureOut">
              <a:rPr lang="en-US" smtClean="0"/>
              <a:t>1/16/2026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391317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6CCB1F-6B63-4B2A-AA40-FB7D85ED1CFB}"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250346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CCB1F-6B63-4B2A-AA40-FB7D85ED1CFB}"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7DCB4-3CEF-4524-B1D8-ECA4911C135D}" type="slidenum">
              <a:rPr lang="en-US" smtClean="0"/>
              <a:t>‹#›</a:t>
            </a:fld>
            <a:endParaRPr lang="en-US"/>
          </a:p>
        </p:txBody>
      </p:sp>
    </p:spTree>
    <p:extLst>
      <p:ext uri="{BB962C8B-B14F-4D97-AF65-F5344CB8AC3E}">
        <p14:creationId xmlns:p14="http://schemas.microsoft.com/office/powerpoint/2010/main" val="113587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6CCB1F-6B63-4B2A-AA40-FB7D85ED1CFB}" type="datetimeFigureOut">
              <a:rPr lang="en-US" smtClean="0"/>
              <a:t>1/16/2026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47DCB4-3CEF-4524-B1D8-ECA4911C135D}" type="slidenum">
              <a:rPr lang="en-US" smtClean="0"/>
              <a:t>‹#›</a:t>
            </a:fld>
            <a:endParaRPr lang="en-US"/>
          </a:p>
        </p:txBody>
      </p:sp>
    </p:spTree>
    <p:extLst>
      <p:ext uri="{BB962C8B-B14F-4D97-AF65-F5344CB8AC3E}">
        <p14:creationId xmlns:p14="http://schemas.microsoft.com/office/powerpoint/2010/main" val="2755460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Subtitle 2">
            <a:extLst>
              <a:ext uri="{FF2B5EF4-FFF2-40B4-BE49-F238E27FC236}">
                <a16:creationId xmlns:a16="http://schemas.microsoft.com/office/drawing/2014/main" id="{CF1A58E8-A907-1742-8D41-46E1396534EC}"/>
              </a:ext>
            </a:extLst>
          </p:cNvPr>
          <p:cNvSpPr>
            <a:spLocks noGrp="1"/>
          </p:cNvSpPr>
          <p:nvPr>
            <p:ph type="subTitle" idx="1"/>
          </p:nvPr>
        </p:nvSpPr>
        <p:spPr>
          <a:xfrm>
            <a:off x="1507067" y="4050833"/>
            <a:ext cx="7766936" cy="1096899"/>
          </a:xfrm>
        </p:spPr>
        <p:txBody>
          <a:bodyPr>
            <a:normAutofit/>
          </a:bodyPr>
          <a:lstStyle/>
          <a:p>
            <a:r>
              <a:rPr lang="en-US">
                <a:solidFill>
                  <a:schemeClr val="tx1"/>
                </a:solidFill>
              </a:rPr>
              <a:t>Rohit Nathan, DO</a:t>
            </a:r>
          </a:p>
          <a:p>
            <a:r>
              <a:rPr lang="en-US">
                <a:solidFill>
                  <a:schemeClr val="tx1"/>
                </a:solidFill>
              </a:rPr>
              <a:t>rohit.nathan@bannerhealth.com</a:t>
            </a:r>
          </a:p>
        </p:txBody>
      </p:sp>
      <p:sp>
        <p:nvSpPr>
          <p:cNvPr id="2" name="Title 1">
            <a:extLst>
              <a:ext uri="{FF2B5EF4-FFF2-40B4-BE49-F238E27FC236}">
                <a16:creationId xmlns:a16="http://schemas.microsoft.com/office/drawing/2014/main" id="{10419B1B-13F2-36A5-BE9E-E40E5FD13320}"/>
              </a:ext>
            </a:extLst>
          </p:cNvPr>
          <p:cNvSpPr>
            <a:spLocks noGrp="1"/>
          </p:cNvSpPr>
          <p:nvPr>
            <p:ph type="ctrTitle"/>
          </p:nvPr>
        </p:nvSpPr>
        <p:spPr>
          <a:xfrm>
            <a:off x="1507067" y="2404534"/>
            <a:ext cx="7766936" cy="1646302"/>
          </a:xfrm>
        </p:spPr>
        <p:txBody>
          <a:bodyPr>
            <a:normAutofit fontScale="90000"/>
          </a:bodyPr>
          <a:lstStyle/>
          <a:p>
            <a:r>
              <a:rPr lang="en-US" dirty="0"/>
              <a:t>Hepatocellular Carcinoma</a:t>
            </a:r>
          </a:p>
        </p:txBody>
      </p:sp>
    </p:spTree>
    <p:extLst>
      <p:ext uri="{BB962C8B-B14F-4D97-AF65-F5344CB8AC3E}">
        <p14:creationId xmlns:p14="http://schemas.microsoft.com/office/powerpoint/2010/main" val="22072468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29EC437-B7B5-7781-5944-DA3FE85221C6}"/>
              </a:ext>
            </a:extLst>
          </p:cNvPr>
          <p:cNvSpPr>
            <a:spLocks noGrp="1"/>
          </p:cNvSpPr>
          <p:nvPr>
            <p:ph type="title"/>
          </p:nvPr>
        </p:nvSpPr>
        <p:spPr>
          <a:xfrm>
            <a:off x="677334" y="609600"/>
            <a:ext cx="8596668" cy="1320800"/>
          </a:xfrm>
        </p:spPr>
        <p:txBody>
          <a:bodyPr>
            <a:normAutofit/>
          </a:bodyPr>
          <a:lstStyle/>
          <a:p>
            <a:endParaRPr lang="en-US"/>
          </a:p>
        </p:txBody>
      </p:sp>
      <p:pic>
        <p:nvPicPr>
          <p:cNvPr id="5" name="Content Placeholder 4">
            <a:extLst>
              <a:ext uri="{FF2B5EF4-FFF2-40B4-BE49-F238E27FC236}">
                <a16:creationId xmlns:a16="http://schemas.microsoft.com/office/drawing/2014/main" id="{B5DC1760-3A0C-9148-6143-35336237B824}"/>
              </a:ext>
            </a:extLst>
          </p:cNvPr>
          <p:cNvPicPr>
            <a:picLocks noGrp="1" noChangeAspect="1"/>
          </p:cNvPicPr>
          <p:nvPr>
            <p:ph idx="1"/>
          </p:nvPr>
        </p:nvPicPr>
        <p:blipFill>
          <a:blip r:embed="rId2"/>
          <a:stretch>
            <a:fillRect/>
          </a:stretch>
        </p:blipFill>
        <p:spPr>
          <a:xfrm>
            <a:off x="6102373" y="2101333"/>
            <a:ext cx="4681174" cy="3823732"/>
          </a:xfrm>
        </p:spPr>
      </p:pic>
      <p:pic>
        <p:nvPicPr>
          <p:cNvPr id="7" name="Picture 6">
            <a:extLst>
              <a:ext uri="{FF2B5EF4-FFF2-40B4-BE49-F238E27FC236}">
                <a16:creationId xmlns:a16="http://schemas.microsoft.com/office/drawing/2014/main" id="{E901BE59-41EF-903C-D264-60B789C18BE6}"/>
              </a:ext>
            </a:extLst>
          </p:cNvPr>
          <p:cNvPicPr>
            <a:picLocks noChangeAspect="1"/>
          </p:cNvPicPr>
          <p:nvPr/>
        </p:nvPicPr>
        <p:blipFill>
          <a:blip r:embed="rId3"/>
          <a:stretch>
            <a:fillRect/>
          </a:stretch>
        </p:blipFill>
        <p:spPr>
          <a:xfrm>
            <a:off x="601757" y="2364856"/>
            <a:ext cx="4895827" cy="3296687"/>
          </a:xfrm>
          <a:prstGeom prst="rect">
            <a:avLst/>
          </a:prstGeom>
        </p:spPr>
      </p:pic>
    </p:spTree>
    <p:extLst>
      <p:ext uri="{BB962C8B-B14F-4D97-AF65-F5344CB8AC3E}">
        <p14:creationId xmlns:p14="http://schemas.microsoft.com/office/powerpoint/2010/main" val="368829563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7A92DB3-C601-98CB-9CBA-6FA33DD64981}"/>
              </a:ext>
            </a:extLst>
          </p:cNvPr>
          <p:cNvSpPr>
            <a:spLocks noGrp="1"/>
          </p:cNvSpPr>
          <p:nvPr>
            <p:ph type="title"/>
          </p:nvPr>
        </p:nvSpPr>
        <p:spPr>
          <a:xfrm>
            <a:off x="677334" y="609600"/>
            <a:ext cx="8596668" cy="1320800"/>
          </a:xfrm>
        </p:spPr>
        <p:txBody>
          <a:bodyPr>
            <a:normAutofit/>
          </a:bodyPr>
          <a:lstStyle/>
          <a:p>
            <a:r>
              <a:rPr lang="en-US" dirty="0"/>
              <a:t>Q2</a:t>
            </a:r>
          </a:p>
        </p:txBody>
      </p:sp>
      <p:sp>
        <p:nvSpPr>
          <p:cNvPr id="3" name="Content Placeholder 2">
            <a:extLst>
              <a:ext uri="{FF2B5EF4-FFF2-40B4-BE49-F238E27FC236}">
                <a16:creationId xmlns:a16="http://schemas.microsoft.com/office/drawing/2014/main" id="{C4835BFA-116F-3A33-DDCB-C34E690DF340}"/>
              </a:ext>
            </a:extLst>
          </p:cNvPr>
          <p:cNvSpPr>
            <a:spLocks noGrp="1"/>
          </p:cNvSpPr>
          <p:nvPr>
            <p:ph idx="1"/>
          </p:nvPr>
        </p:nvSpPr>
        <p:spPr>
          <a:xfrm>
            <a:off x="677334" y="2160589"/>
            <a:ext cx="8596668" cy="3880773"/>
          </a:xfrm>
        </p:spPr>
        <p:txBody>
          <a:bodyPr>
            <a:normAutofit/>
          </a:bodyPr>
          <a:lstStyle/>
          <a:p>
            <a:r>
              <a:rPr lang="en-US" dirty="0"/>
              <a:t>52 </a:t>
            </a:r>
            <a:r>
              <a:rPr lang="en-US" dirty="0" err="1"/>
              <a:t>yo</a:t>
            </a:r>
            <a:r>
              <a:rPr lang="en-US" dirty="0"/>
              <a:t> M with HCV related cirrhosis. He undergoes routine screening for HCC with ultrasound which noted a 2.2 cm hyperechoic nodule in the right lobe of the liver. You then correctly order a CT Abdomen w/ and w/o contrast (liver protocol/”triphasic”). The patient is in your clinic for follow up and to discuss the results. Which of the following findings would likely represent HCC?</a:t>
            </a:r>
          </a:p>
          <a:p>
            <a:endParaRPr lang="en-US" dirty="0"/>
          </a:p>
          <a:p>
            <a:pPr lvl="1"/>
            <a:r>
              <a:rPr lang="en-US" dirty="0"/>
              <a:t>A. </a:t>
            </a:r>
            <a:r>
              <a:rPr lang="en-US" dirty="0" err="1"/>
              <a:t>Hypoenhancing</a:t>
            </a:r>
            <a:r>
              <a:rPr lang="en-US" dirty="0"/>
              <a:t> lesion containing simple appearing fluid</a:t>
            </a:r>
          </a:p>
          <a:p>
            <a:pPr lvl="1"/>
            <a:r>
              <a:rPr lang="en-US" dirty="0"/>
              <a:t>B. </a:t>
            </a:r>
            <a:r>
              <a:rPr lang="en-US" dirty="0" err="1"/>
              <a:t>Hyperenhancing</a:t>
            </a:r>
            <a:r>
              <a:rPr lang="en-US" dirty="0"/>
              <a:t> lesion that ‘washes out’ on delayed phase</a:t>
            </a:r>
          </a:p>
          <a:p>
            <a:pPr lvl="1"/>
            <a:r>
              <a:rPr lang="en-US" dirty="0"/>
              <a:t>C. </a:t>
            </a:r>
            <a:r>
              <a:rPr lang="en-US" dirty="0" err="1"/>
              <a:t>Hyperenhancing</a:t>
            </a:r>
            <a:r>
              <a:rPr lang="en-US" dirty="0"/>
              <a:t> lesion that remains bright on delayed phase</a:t>
            </a:r>
          </a:p>
          <a:p>
            <a:pPr lvl="1"/>
            <a:r>
              <a:rPr lang="en-US" dirty="0"/>
              <a:t>D. Geographic area of </a:t>
            </a:r>
            <a:r>
              <a:rPr lang="en-US" dirty="0" err="1"/>
              <a:t>hypoenhancement</a:t>
            </a:r>
            <a:r>
              <a:rPr lang="en-US" dirty="0"/>
              <a:t> </a:t>
            </a:r>
          </a:p>
        </p:txBody>
      </p:sp>
    </p:spTree>
    <p:extLst>
      <p:ext uri="{BB962C8B-B14F-4D97-AF65-F5344CB8AC3E}">
        <p14:creationId xmlns:p14="http://schemas.microsoft.com/office/powerpoint/2010/main" val="31491154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7A92DB3-C601-98CB-9CBA-6FA33DD64981}"/>
              </a:ext>
            </a:extLst>
          </p:cNvPr>
          <p:cNvSpPr>
            <a:spLocks noGrp="1"/>
          </p:cNvSpPr>
          <p:nvPr>
            <p:ph type="title"/>
          </p:nvPr>
        </p:nvSpPr>
        <p:spPr>
          <a:xfrm>
            <a:off x="677334" y="609600"/>
            <a:ext cx="8596668" cy="1320800"/>
          </a:xfrm>
        </p:spPr>
        <p:txBody>
          <a:bodyPr>
            <a:normAutofit/>
          </a:bodyPr>
          <a:lstStyle/>
          <a:p>
            <a:r>
              <a:rPr lang="en-US" dirty="0"/>
              <a:t>Q2</a:t>
            </a:r>
          </a:p>
        </p:txBody>
      </p:sp>
      <p:sp>
        <p:nvSpPr>
          <p:cNvPr id="3" name="Content Placeholder 2">
            <a:extLst>
              <a:ext uri="{FF2B5EF4-FFF2-40B4-BE49-F238E27FC236}">
                <a16:creationId xmlns:a16="http://schemas.microsoft.com/office/drawing/2014/main" id="{C4835BFA-116F-3A33-DDCB-C34E690DF340}"/>
              </a:ext>
            </a:extLst>
          </p:cNvPr>
          <p:cNvSpPr>
            <a:spLocks noGrp="1"/>
          </p:cNvSpPr>
          <p:nvPr>
            <p:ph idx="1"/>
          </p:nvPr>
        </p:nvSpPr>
        <p:spPr>
          <a:xfrm>
            <a:off x="677334" y="2160589"/>
            <a:ext cx="8596668" cy="3880773"/>
          </a:xfrm>
        </p:spPr>
        <p:txBody>
          <a:bodyPr>
            <a:normAutofit/>
          </a:bodyPr>
          <a:lstStyle/>
          <a:p>
            <a:r>
              <a:rPr lang="en-US" dirty="0"/>
              <a:t>52 </a:t>
            </a:r>
            <a:r>
              <a:rPr lang="en-US" dirty="0" err="1"/>
              <a:t>yo</a:t>
            </a:r>
            <a:r>
              <a:rPr lang="en-US" dirty="0"/>
              <a:t> M with HCV related cirrhosis. He undergoes routine screening for HCC with ultrasound which noted a 2.2 cm hyperechoic nodule in the right lobe of the liver. You then correctly order a CT Abdomen w/ and w/o contrast (liver protocol/”triphasic”). The patient is in your clinic for follow up and to discuss the results. Which of the following findings would likely represent HCC?</a:t>
            </a:r>
          </a:p>
          <a:p>
            <a:endParaRPr lang="en-US" dirty="0"/>
          </a:p>
          <a:p>
            <a:pPr lvl="1"/>
            <a:r>
              <a:rPr lang="en-US" dirty="0"/>
              <a:t>A. </a:t>
            </a:r>
            <a:r>
              <a:rPr lang="en-US" dirty="0" err="1"/>
              <a:t>Hypoenhancing</a:t>
            </a:r>
            <a:r>
              <a:rPr lang="en-US" dirty="0"/>
              <a:t> lesion containing simple appearing fluid</a:t>
            </a:r>
          </a:p>
          <a:p>
            <a:pPr lvl="1"/>
            <a:r>
              <a:rPr lang="en-US" dirty="0"/>
              <a:t>B. </a:t>
            </a:r>
            <a:r>
              <a:rPr lang="en-US" dirty="0" err="1"/>
              <a:t>Hyperenhancing</a:t>
            </a:r>
            <a:r>
              <a:rPr lang="en-US" dirty="0"/>
              <a:t> lesion that ‘washes out’ on delayed phase</a:t>
            </a:r>
          </a:p>
          <a:p>
            <a:pPr lvl="1"/>
            <a:r>
              <a:rPr lang="en-US" dirty="0"/>
              <a:t>C. </a:t>
            </a:r>
            <a:r>
              <a:rPr lang="en-US" dirty="0" err="1"/>
              <a:t>Hyperenhancing</a:t>
            </a:r>
            <a:r>
              <a:rPr lang="en-US" dirty="0"/>
              <a:t> lesion that remains bright on delayed phase</a:t>
            </a:r>
          </a:p>
          <a:p>
            <a:pPr lvl="1"/>
            <a:r>
              <a:rPr lang="en-US" dirty="0"/>
              <a:t>D. Geographic area of </a:t>
            </a:r>
            <a:r>
              <a:rPr lang="en-US" dirty="0" err="1"/>
              <a:t>hypoenhancement</a:t>
            </a:r>
            <a:r>
              <a:rPr lang="en-US" dirty="0"/>
              <a:t> </a:t>
            </a:r>
          </a:p>
        </p:txBody>
      </p:sp>
    </p:spTree>
    <p:extLst>
      <p:ext uri="{BB962C8B-B14F-4D97-AF65-F5344CB8AC3E}">
        <p14:creationId xmlns:p14="http://schemas.microsoft.com/office/powerpoint/2010/main" val="9947445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anim calcmode="lin" valueType="num">
                                      <p:cBhvr>
                                        <p:cTn id="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2" dur="1000"/>
                                        <p:tgtEl>
                                          <p:spTgt spid="3">
                                            <p:txEl>
                                              <p:pRg st="3" end="3"/>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2906778-AE9F-D5CA-71FE-0D1A37769E5E}"/>
              </a:ext>
            </a:extLst>
          </p:cNvPr>
          <p:cNvSpPr>
            <a:spLocks noGrp="1"/>
          </p:cNvSpPr>
          <p:nvPr>
            <p:ph type="title"/>
          </p:nvPr>
        </p:nvSpPr>
        <p:spPr>
          <a:xfrm>
            <a:off x="677334" y="609600"/>
            <a:ext cx="8596668" cy="1320800"/>
          </a:xfrm>
        </p:spPr>
        <p:txBody>
          <a:bodyPr>
            <a:normAutofit/>
          </a:bodyPr>
          <a:lstStyle/>
          <a:p>
            <a:endParaRPr lang="en-US"/>
          </a:p>
        </p:txBody>
      </p:sp>
      <p:pic>
        <p:nvPicPr>
          <p:cNvPr id="5" name="Content Placeholder 4">
            <a:extLst>
              <a:ext uri="{FF2B5EF4-FFF2-40B4-BE49-F238E27FC236}">
                <a16:creationId xmlns:a16="http://schemas.microsoft.com/office/drawing/2014/main" id="{30619874-9641-F17E-15BE-023BB881A4AA}"/>
              </a:ext>
            </a:extLst>
          </p:cNvPr>
          <p:cNvPicPr>
            <a:picLocks noGrp="1" noChangeAspect="1"/>
          </p:cNvPicPr>
          <p:nvPr>
            <p:ph idx="1"/>
          </p:nvPr>
        </p:nvPicPr>
        <p:blipFill>
          <a:blip r:embed="rId2"/>
          <a:stretch>
            <a:fillRect/>
          </a:stretch>
        </p:blipFill>
        <p:spPr>
          <a:xfrm>
            <a:off x="1514930" y="1435100"/>
            <a:ext cx="9162139" cy="4309533"/>
          </a:xfrm>
        </p:spPr>
      </p:pic>
    </p:spTree>
    <p:extLst>
      <p:ext uri="{BB962C8B-B14F-4D97-AF65-F5344CB8AC3E}">
        <p14:creationId xmlns:p14="http://schemas.microsoft.com/office/powerpoint/2010/main" val="52079600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65AA46E-9730-E4F6-600C-27364BB4E8CF}"/>
              </a:ext>
            </a:extLst>
          </p:cNvPr>
          <p:cNvSpPr>
            <a:spLocks noGrp="1"/>
          </p:cNvSpPr>
          <p:nvPr>
            <p:ph type="title"/>
          </p:nvPr>
        </p:nvSpPr>
        <p:spPr>
          <a:xfrm>
            <a:off x="677334" y="609600"/>
            <a:ext cx="8596668" cy="1320800"/>
          </a:xfrm>
        </p:spPr>
        <p:txBody>
          <a:bodyPr>
            <a:normAutofit/>
          </a:bodyPr>
          <a:lstStyle/>
          <a:p>
            <a:r>
              <a:rPr lang="en-US" dirty="0"/>
              <a:t>Diagnosing HCC</a:t>
            </a:r>
          </a:p>
        </p:txBody>
      </p:sp>
      <p:sp>
        <p:nvSpPr>
          <p:cNvPr id="3" name="Content Placeholder 2">
            <a:extLst>
              <a:ext uri="{FF2B5EF4-FFF2-40B4-BE49-F238E27FC236}">
                <a16:creationId xmlns:a16="http://schemas.microsoft.com/office/drawing/2014/main" id="{CA7D3AC0-1978-4286-DA05-16EEFFD85B2A}"/>
              </a:ext>
            </a:extLst>
          </p:cNvPr>
          <p:cNvSpPr>
            <a:spLocks noGrp="1"/>
          </p:cNvSpPr>
          <p:nvPr>
            <p:ph idx="1"/>
          </p:nvPr>
        </p:nvSpPr>
        <p:spPr>
          <a:xfrm>
            <a:off x="677334" y="2160589"/>
            <a:ext cx="8596668" cy="3880773"/>
          </a:xfrm>
        </p:spPr>
        <p:txBody>
          <a:bodyPr>
            <a:normAutofit/>
          </a:bodyPr>
          <a:lstStyle/>
          <a:p>
            <a:r>
              <a:rPr lang="en-US" dirty="0"/>
              <a:t>Almost always diagnosed by imaging alone</a:t>
            </a:r>
          </a:p>
          <a:p>
            <a:pPr lvl="1"/>
            <a:r>
              <a:rPr lang="en-US" dirty="0"/>
              <a:t>Multiphase CT or MRI</a:t>
            </a:r>
          </a:p>
          <a:p>
            <a:pPr lvl="2"/>
            <a:r>
              <a:rPr lang="en-US" dirty="0"/>
              <a:t>Arterial, venous and delayed phase imaging</a:t>
            </a:r>
          </a:p>
          <a:p>
            <a:pPr lvl="2"/>
            <a:r>
              <a:rPr lang="en-US" dirty="0"/>
              <a:t>HCC’s derive blood supply solely from hepatic artery</a:t>
            </a:r>
          </a:p>
          <a:p>
            <a:pPr lvl="2"/>
            <a:r>
              <a:rPr lang="en-US" dirty="0"/>
              <a:t>Normal liver parenchyma derives blood flow mostly from portal vein</a:t>
            </a:r>
          </a:p>
          <a:p>
            <a:pPr lvl="2"/>
            <a:endParaRPr lang="en-US" dirty="0"/>
          </a:p>
          <a:p>
            <a:pPr lvl="1"/>
            <a:r>
              <a:rPr lang="en-US" dirty="0"/>
              <a:t>Li-RADS staging system</a:t>
            </a:r>
          </a:p>
          <a:p>
            <a:pPr lvl="2"/>
            <a:r>
              <a:rPr lang="en-US" dirty="0"/>
              <a:t>Liver Imaging Reporting and Data System</a:t>
            </a:r>
          </a:p>
          <a:p>
            <a:pPr lvl="2"/>
            <a:r>
              <a:rPr lang="en-US" dirty="0"/>
              <a:t>2011</a:t>
            </a:r>
          </a:p>
          <a:p>
            <a:pPr lvl="2"/>
            <a:r>
              <a:rPr lang="en-US" dirty="0"/>
              <a:t>&gt;10mm lesions</a:t>
            </a:r>
          </a:p>
        </p:txBody>
      </p:sp>
    </p:spTree>
    <p:extLst>
      <p:ext uri="{BB962C8B-B14F-4D97-AF65-F5344CB8AC3E}">
        <p14:creationId xmlns:p14="http://schemas.microsoft.com/office/powerpoint/2010/main" val="159792033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6FA7DAE-6B9F-1E40-36BF-38E116916F2A}"/>
              </a:ext>
            </a:extLst>
          </p:cNvPr>
          <p:cNvSpPr>
            <a:spLocks noGrp="1"/>
          </p:cNvSpPr>
          <p:nvPr>
            <p:ph type="title"/>
          </p:nvPr>
        </p:nvSpPr>
        <p:spPr>
          <a:xfrm>
            <a:off x="677334" y="609600"/>
            <a:ext cx="8596668" cy="1320800"/>
          </a:xfrm>
        </p:spPr>
        <p:txBody>
          <a:bodyPr>
            <a:normAutofit/>
          </a:bodyPr>
          <a:lstStyle/>
          <a:p>
            <a:r>
              <a:rPr lang="en-US" dirty="0"/>
              <a:t>Diagnosing HCC</a:t>
            </a:r>
          </a:p>
        </p:txBody>
      </p:sp>
      <p:sp>
        <p:nvSpPr>
          <p:cNvPr id="3" name="Content Placeholder 2">
            <a:extLst>
              <a:ext uri="{FF2B5EF4-FFF2-40B4-BE49-F238E27FC236}">
                <a16:creationId xmlns:a16="http://schemas.microsoft.com/office/drawing/2014/main" id="{AA7A1084-5BEB-B35E-C41A-BDFE0890D833}"/>
              </a:ext>
            </a:extLst>
          </p:cNvPr>
          <p:cNvSpPr>
            <a:spLocks noGrp="1"/>
          </p:cNvSpPr>
          <p:nvPr>
            <p:ph idx="1"/>
          </p:nvPr>
        </p:nvSpPr>
        <p:spPr>
          <a:xfrm>
            <a:off x="677334" y="2160589"/>
            <a:ext cx="8596668" cy="3880773"/>
          </a:xfrm>
        </p:spPr>
        <p:txBody>
          <a:bodyPr>
            <a:normAutofit/>
          </a:bodyPr>
          <a:lstStyle/>
          <a:p>
            <a:r>
              <a:rPr lang="en-US" dirty="0"/>
              <a:t>Li-RADS 5 criteria:</a:t>
            </a:r>
          </a:p>
          <a:p>
            <a:pPr lvl="1"/>
            <a:r>
              <a:rPr lang="en-US" dirty="0"/>
              <a:t>Lesion ≥ 20mm </a:t>
            </a:r>
          </a:p>
          <a:p>
            <a:pPr lvl="2"/>
            <a:r>
              <a:rPr lang="en-US" dirty="0"/>
              <a:t>Arterial </a:t>
            </a:r>
            <a:r>
              <a:rPr lang="en-US" dirty="0" err="1"/>
              <a:t>HYPERenhancement</a:t>
            </a:r>
            <a:r>
              <a:rPr lang="en-US" dirty="0"/>
              <a:t> plus ≥ 1 of the following</a:t>
            </a:r>
          </a:p>
          <a:p>
            <a:pPr lvl="3"/>
            <a:r>
              <a:rPr lang="en-US" dirty="0"/>
              <a:t>Delayed phase ‘washout’</a:t>
            </a:r>
          </a:p>
          <a:p>
            <a:pPr lvl="3"/>
            <a:r>
              <a:rPr lang="en-US" dirty="0" err="1"/>
              <a:t>Pseudocapsule</a:t>
            </a:r>
            <a:r>
              <a:rPr lang="en-US" dirty="0"/>
              <a:t> formation</a:t>
            </a:r>
          </a:p>
          <a:p>
            <a:pPr lvl="3"/>
            <a:r>
              <a:rPr lang="en-US" dirty="0"/>
              <a:t>Threshold growth </a:t>
            </a:r>
          </a:p>
          <a:p>
            <a:pPr lvl="1"/>
            <a:r>
              <a:rPr lang="en-US" dirty="0"/>
              <a:t>Lesion 10-19mm</a:t>
            </a:r>
          </a:p>
          <a:p>
            <a:pPr lvl="2"/>
            <a:r>
              <a:rPr lang="en-US" dirty="0"/>
              <a:t>Arterial </a:t>
            </a:r>
            <a:r>
              <a:rPr lang="en-US" dirty="0" err="1"/>
              <a:t>HYPERenhancement</a:t>
            </a:r>
            <a:r>
              <a:rPr lang="en-US" dirty="0"/>
              <a:t> plus ALL of the following</a:t>
            </a:r>
          </a:p>
          <a:p>
            <a:pPr lvl="3"/>
            <a:r>
              <a:rPr lang="en-US" dirty="0"/>
              <a:t>Delayed phase ‘washout’</a:t>
            </a:r>
          </a:p>
          <a:p>
            <a:pPr lvl="3"/>
            <a:r>
              <a:rPr lang="en-US" dirty="0" err="1"/>
              <a:t>Pseudocapsule</a:t>
            </a:r>
            <a:r>
              <a:rPr lang="en-US" dirty="0"/>
              <a:t> formation</a:t>
            </a:r>
          </a:p>
          <a:p>
            <a:pPr lvl="3"/>
            <a:r>
              <a:rPr lang="en-US" dirty="0"/>
              <a:t>Threshold growth </a:t>
            </a:r>
          </a:p>
          <a:p>
            <a:pPr lvl="2"/>
            <a:endParaRPr lang="en-US" dirty="0"/>
          </a:p>
          <a:p>
            <a:pPr lvl="2"/>
            <a:endParaRPr lang="en-US" dirty="0"/>
          </a:p>
        </p:txBody>
      </p:sp>
    </p:spTree>
    <p:extLst>
      <p:ext uri="{BB962C8B-B14F-4D97-AF65-F5344CB8AC3E}">
        <p14:creationId xmlns:p14="http://schemas.microsoft.com/office/powerpoint/2010/main" val="5880662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2B4E08F-01DB-47B1-9F50-B44BE8330A1C}"/>
              </a:ext>
            </a:extLst>
          </p:cNvPr>
          <p:cNvSpPr>
            <a:spLocks noGrp="1"/>
          </p:cNvSpPr>
          <p:nvPr>
            <p:ph type="title"/>
          </p:nvPr>
        </p:nvSpPr>
        <p:spPr>
          <a:xfrm>
            <a:off x="677334" y="609600"/>
            <a:ext cx="8596668" cy="1320800"/>
          </a:xfrm>
        </p:spPr>
        <p:txBody>
          <a:bodyPr>
            <a:normAutofit/>
          </a:bodyPr>
          <a:lstStyle/>
          <a:p>
            <a:endParaRPr lang="en-US"/>
          </a:p>
        </p:txBody>
      </p:sp>
      <p:pic>
        <p:nvPicPr>
          <p:cNvPr id="5" name="Content Placeholder 4">
            <a:extLst>
              <a:ext uri="{FF2B5EF4-FFF2-40B4-BE49-F238E27FC236}">
                <a16:creationId xmlns:a16="http://schemas.microsoft.com/office/drawing/2014/main" id="{C70A7E62-F93D-ECD6-D4B4-987941B4EC99}"/>
              </a:ext>
            </a:extLst>
          </p:cNvPr>
          <p:cNvPicPr>
            <a:picLocks noGrp="1" noChangeAspect="1"/>
          </p:cNvPicPr>
          <p:nvPr>
            <p:ph idx="1"/>
          </p:nvPr>
        </p:nvPicPr>
        <p:blipFill>
          <a:blip r:embed="rId2"/>
          <a:stretch>
            <a:fillRect/>
          </a:stretch>
        </p:blipFill>
        <p:spPr>
          <a:xfrm>
            <a:off x="509231" y="1394985"/>
            <a:ext cx="10912909" cy="4572855"/>
          </a:xfrm>
        </p:spPr>
      </p:pic>
    </p:spTree>
    <p:extLst>
      <p:ext uri="{BB962C8B-B14F-4D97-AF65-F5344CB8AC3E}">
        <p14:creationId xmlns:p14="http://schemas.microsoft.com/office/powerpoint/2010/main" val="346672658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423B71B-34B4-5852-6800-B0EDD0A77381}"/>
              </a:ext>
            </a:extLst>
          </p:cNvPr>
          <p:cNvSpPr>
            <a:spLocks noGrp="1"/>
          </p:cNvSpPr>
          <p:nvPr>
            <p:ph type="title"/>
          </p:nvPr>
        </p:nvSpPr>
        <p:spPr>
          <a:xfrm>
            <a:off x="677334" y="609600"/>
            <a:ext cx="8596668" cy="1320800"/>
          </a:xfrm>
        </p:spPr>
        <p:txBody>
          <a:bodyPr>
            <a:normAutofit/>
          </a:bodyPr>
          <a:lstStyle/>
          <a:p>
            <a:endParaRPr lang="en-US"/>
          </a:p>
        </p:txBody>
      </p:sp>
      <p:graphicFrame>
        <p:nvGraphicFramePr>
          <p:cNvPr id="4" name="Table 4">
            <a:extLst>
              <a:ext uri="{FF2B5EF4-FFF2-40B4-BE49-F238E27FC236}">
                <a16:creationId xmlns:a16="http://schemas.microsoft.com/office/drawing/2014/main" id="{5B08B949-C054-0535-F7A9-58A3999E3623}"/>
              </a:ext>
            </a:extLst>
          </p:cNvPr>
          <p:cNvGraphicFramePr>
            <a:graphicFrameLocks noGrp="1"/>
          </p:cNvGraphicFramePr>
          <p:nvPr>
            <p:ph idx="1"/>
            <p:extLst>
              <p:ext uri="{D42A27DB-BD31-4B8C-83A1-F6EECF244321}">
                <p14:modId xmlns:p14="http://schemas.microsoft.com/office/powerpoint/2010/main" val="3647844823"/>
              </p:ext>
            </p:extLst>
          </p:nvPr>
        </p:nvGraphicFramePr>
        <p:xfrm>
          <a:off x="369838" y="2225134"/>
          <a:ext cx="10144780" cy="3134360"/>
        </p:xfrm>
        <a:graphic>
          <a:graphicData uri="http://schemas.openxmlformats.org/drawingml/2006/table">
            <a:tbl>
              <a:tblPr firstRow="1" bandRow="1">
                <a:tableStyleId>{5C22544A-7EE6-4342-B048-85BDC9FD1C3A}</a:tableStyleId>
              </a:tblPr>
              <a:tblGrid>
                <a:gridCol w="2536195">
                  <a:extLst>
                    <a:ext uri="{9D8B030D-6E8A-4147-A177-3AD203B41FA5}">
                      <a16:colId xmlns:a16="http://schemas.microsoft.com/office/drawing/2014/main" val="2591475358"/>
                    </a:ext>
                  </a:extLst>
                </a:gridCol>
                <a:gridCol w="2046432">
                  <a:extLst>
                    <a:ext uri="{9D8B030D-6E8A-4147-A177-3AD203B41FA5}">
                      <a16:colId xmlns:a16="http://schemas.microsoft.com/office/drawing/2014/main" val="1484661114"/>
                    </a:ext>
                  </a:extLst>
                </a:gridCol>
                <a:gridCol w="2420471">
                  <a:extLst>
                    <a:ext uri="{9D8B030D-6E8A-4147-A177-3AD203B41FA5}">
                      <a16:colId xmlns:a16="http://schemas.microsoft.com/office/drawing/2014/main" val="1461048003"/>
                    </a:ext>
                  </a:extLst>
                </a:gridCol>
                <a:gridCol w="3141682">
                  <a:extLst>
                    <a:ext uri="{9D8B030D-6E8A-4147-A177-3AD203B41FA5}">
                      <a16:colId xmlns:a16="http://schemas.microsoft.com/office/drawing/2014/main" val="1162720595"/>
                    </a:ext>
                  </a:extLst>
                </a:gridCol>
              </a:tblGrid>
              <a:tr h="370840">
                <a:tc>
                  <a:txBody>
                    <a:bodyPr/>
                    <a:lstStyle/>
                    <a:p>
                      <a:endParaRPr lang="en-US"/>
                    </a:p>
                  </a:txBody>
                  <a:tcPr/>
                </a:tc>
                <a:tc>
                  <a:txBody>
                    <a:bodyPr/>
                    <a:lstStyle/>
                    <a:p>
                      <a:r>
                        <a:rPr lang="en-US" dirty="0"/>
                        <a:t>Probability of HCC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Probability of HCC</a:t>
                      </a:r>
                    </a:p>
                    <a:p>
                      <a:r>
                        <a:rPr lang="en-US" dirty="0"/>
                        <a:t>At 24 months</a:t>
                      </a:r>
                    </a:p>
                  </a:txBody>
                  <a:tcPr/>
                </a:tc>
                <a:tc>
                  <a:txBody>
                    <a:bodyPr/>
                    <a:lstStyle/>
                    <a:p>
                      <a:r>
                        <a:rPr lang="en-US" dirty="0"/>
                        <a:t>Imaging follow up</a:t>
                      </a:r>
                    </a:p>
                  </a:txBody>
                  <a:tcPr/>
                </a:tc>
                <a:extLst>
                  <a:ext uri="{0D108BD9-81ED-4DB2-BD59-A6C34878D82A}">
                    <a16:rowId xmlns:a16="http://schemas.microsoft.com/office/drawing/2014/main" val="3975319550"/>
                  </a:ext>
                </a:extLst>
              </a:tr>
              <a:tr h="370840">
                <a:tc>
                  <a:txBody>
                    <a:bodyPr/>
                    <a:lstStyle/>
                    <a:p>
                      <a:r>
                        <a:rPr lang="en-US" dirty="0"/>
                        <a:t>LR-1</a:t>
                      </a:r>
                    </a:p>
                  </a:txBody>
                  <a:tcPr/>
                </a:tc>
                <a:tc>
                  <a:txBody>
                    <a:bodyPr/>
                    <a:lstStyle/>
                    <a:p>
                      <a:r>
                        <a:rPr lang="en-US" dirty="0"/>
                        <a:t>0%</a:t>
                      </a:r>
                    </a:p>
                  </a:txBody>
                  <a:tcPr/>
                </a:tc>
                <a:tc>
                  <a:txBody>
                    <a:bodyPr/>
                    <a:lstStyle/>
                    <a:p>
                      <a:r>
                        <a:rPr lang="en-US" dirty="0"/>
                        <a:t>0%</a:t>
                      </a:r>
                    </a:p>
                  </a:txBody>
                  <a:tcPr/>
                </a:tc>
                <a:tc>
                  <a:txBody>
                    <a:bodyPr/>
                    <a:lstStyle/>
                    <a:p>
                      <a:r>
                        <a:rPr lang="en-US" dirty="0"/>
                        <a:t>Return to u/s</a:t>
                      </a:r>
                    </a:p>
                  </a:txBody>
                  <a:tcPr/>
                </a:tc>
                <a:extLst>
                  <a:ext uri="{0D108BD9-81ED-4DB2-BD59-A6C34878D82A}">
                    <a16:rowId xmlns:a16="http://schemas.microsoft.com/office/drawing/2014/main" val="3959236054"/>
                  </a:ext>
                </a:extLst>
              </a:tr>
              <a:tr h="370840">
                <a:tc>
                  <a:txBody>
                    <a:bodyPr/>
                    <a:lstStyle/>
                    <a:p>
                      <a:r>
                        <a:rPr lang="en-US" dirty="0"/>
                        <a:t>LR-2</a:t>
                      </a:r>
                    </a:p>
                  </a:txBody>
                  <a:tcPr/>
                </a:tc>
                <a:tc>
                  <a:txBody>
                    <a:bodyPr/>
                    <a:lstStyle/>
                    <a:p>
                      <a:r>
                        <a:rPr lang="en-US" dirty="0"/>
                        <a:t>11%</a:t>
                      </a:r>
                    </a:p>
                  </a:txBody>
                  <a:tcPr/>
                </a:tc>
                <a:tc>
                  <a:txBody>
                    <a:bodyPr/>
                    <a:lstStyle/>
                    <a:p>
                      <a:r>
                        <a:rPr lang="en-US" dirty="0"/>
                        <a:t>0-6%</a:t>
                      </a:r>
                    </a:p>
                  </a:txBody>
                  <a:tcPr/>
                </a:tc>
                <a:tc>
                  <a:txBody>
                    <a:bodyPr/>
                    <a:lstStyle/>
                    <a:p>
                      <a:r>
                        <a:rPr lang="en-US" dirty="0"/>
                        <a:t>Return to u/s or repeat in 6 months</a:t>
                      </a:r>
                    </a:p>
                  </a:txBody>
                  <a:tcPr/>
                </a:tc>
                <a:extLst>
                  <a:ext uri="{0D108BD9-81ED-4DB2-BD59-A6C34878D82A}">
                    <a16:rowId xmlns:a16="http://schemas.microsoft.com/office/drawing/2014/main" val="2468958264"/>
                  </a:ext>
                </a:extLst>
              </a:tr>
              <a:tr h="370840">
                <a:tc>
                  <a:txBody>
                    <a:bodyPr/>
                    <a:lstStyle/>
                    <a:p>
                      <a:r>
                        <a:rPr lang="en-US" dirty="0"/>
                        <a:t>LR-3</a:t>
                      </a:r>
                    </a:p>
                  </a:txBody>
                  <a:tcPr/>
                </a:tc>
                <a:tc>
                  <a:txBody>
                    <a:bodyPr/>
                    <a:lstStyle/>
                    <a:p>
                      <a:r>
                        <a:rPr lang="en-US" dirty="0"/>
                        <a:t>33%</a:t>
                      </a:r>
                    </a:p>
                  </a:txBody>
                  <a:tcPr/>
                </a:tc>
                <a:tc>
                  <a:txBody>
                    <a:bodyPr/>
                    <a:lstStyle/>
                    <a:p>
                      <a:r>
                        <a:rPr lang="en-US" dirty="0"/>
                        <a:t>6-15%</a:t>
                      </a:r>
                    </a:p>
                  </a:txBody>
                  <a:tcPr/>
                </a:tc>
                <a:tc>
                  <a:txBody>
                    <a:bodyPr/>
                    <a:lstStyle/>
                    <a:p>
                      <a:r>
                        <a:rPr lang="en-US" dirty="0"/>
                        <a:t>Q6 month x 1-2 years</a:t>
                      </a:r>
                    </a:p>
                  </a:txBody>
                  <a:tcPr/>
                </a:tc>
                <a:extLst>
                  <a:ext uri="{0D108BD9-81ED-4DB2-BD59-A6C34878D82A}">
                    <a16:rowId xmlns:a16="http://schemas.microsoft.com/office/drawing/2014/main" val="3437558017"/>
                  </a:ext>
                </a:extLst>
              </a:tr>
              <a:tr h="370840">
                <a:tc>
                  <a:txBody>
                    <a:bodyPr/>
                    <a:lstStyle/>
                    <a:p>
                      <a:r>
                        <a:rPr lang="en-US" dirty="0"/>
                        <a:t>LR-4</a:t>
                      </a:r>
                    </a:p>
                  </a:txBody>
                  <a:tcPr/>
                </a:tc>
                <a:tc>
                  <a:txBody>
                    <a:bodyPr/>
                    <a:lstStyle/>
                    <a:p>
                      <a:r>
                        <a:rPr lang="en-US" dirty="0"/>
                        <a:t>80%</a:t>
                      </a:r>
                    </a:p>
                  </a:txBody>
                  <a:tcPr/>
                </a:tc>
                <a:tc>
                  <a:txBody>
                    <a:bodyPr/>
                    <a:lstStyle/>
                    <a:p>
                      <a:r>
                        <a:rPr lang="en-US" dirty="0"/>
                        <a:t>46-68%</a:t>
                      </a:r>
                    </a:p>
                  </a:txBody>
                  <a:tcPr/>
                </a:tc>
                <a:tc>
                  <a:txBody>
                    <a:bodyPr/>
                    <a:lstStyle/>
                    <a:p>
                      <a:r>
                        <a:rPr lang="en-US" dirty="0"/>
                        <a:t>Repeat in 3 months or Bx</a:t>
                      </a:r>
                    </a:p>
                  </a:txBody>
                  <a:tcPr/>
                </a:tc>
                <a:extLst>
                  <a:ext uri="{0D108BD9-81ED-4DB2-BD59-A6C34878D82A}">
                    <a16:rowId xmlns:a16="http://schemas.microsoft.com/office/drawing/2014/main" val="530954755"/>
                  </a:ext>
                </a:extLst>
              </a:tr>
              <a:tr h="370840">
                <a:tc>
                  <a:txBody>
                    <a:bodyPr/>
                    <a:lstStyle/>
                    <a:p>
                      <a:r>
                        <a:rPr lang="en-US" dirty="0"/>
                        <a:t>LR-5</a:t>
                      </a:r>
                    </a:p>
                  </a:txBody>
                  <a:tcPr/>
                </a:tc>
                <a:tc>
                  <a:txBody>
                    <a:bodyPr/>
                    <a:lstStyle/>
                    <a:p>
                      <a:r>
                        <a:rPr lang="en-US" dirty="0"/>
                        <a:t>95-99%</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86048122"/>
                  </a:ext>
                </a:extLst>
              </a:tr>
              <a:tr h="370840">
                <a:tc>
                  <a:txBody>
                    <a:bodyPr/>
                    <a:lstStyle/>
                    <a:p>
                      <a:r>
                        <a:rPr lang="en-US" dirty="0"/>
                        <a:t>LR-M</a:t>
                      </a:r>
                    </a:p>
                  </a:txBody>
                  <a:tcPr/>
                </a:tc>
                <a:tc>
                  <a:txBody>
                    <a:bodyPr/>
                    <a:lstStyle/>
                    <a:p>
                      <a:r>
                        <a:rPr lang="en-US" dirty="0"/>
                        <a:t>42%</a:t>
                      </a:r>
                    </a:p>
                  </a:txBody>
                  <a:tcPr/>
                </a:tc>
                <a:tc>
                  <a:txBody>
                    <a:bodyPr/>
                    <a:lstStyle/>
                    <a:p>
                      <a:endParaRPr lang="en-US" dirty="0"/>
                    </a:p>
                  </a:txBody>
                  <a:tcPr/>
                </a:tc>
                <a:tc>
                  <a:txBody>
                    <a:bodyPr/>
                    <a:lstStyle/>
                    <a:p>
                      <a:r>
                        <a:rPr lang="en-US" dirty="0"/>
                        <a:t>Bx</a:t>
                      </a:r>
                    </a:p>
                  </a:txBody>
                  <a:tcPr/>
                </a:tc>
                <a:extLst>
                  <a:ext uri="{0D108BD9-81ED-4DB2-BD59-A6C34878D82A}">
                    <a16:rowId xmlns:a16="http://schemas.microsoft.com/office/drawing/2014/main" val="3627770504"/>
                  </a:ext>
                </a:extLst>
              </a:tr>
            </a:tbl>
          </a:graphicData>
        </a:graphic>
      </p:graphicFrame>
    </p:spTree>
    <p:extLst>
      <p:ext uri="{BB962C8B-B14F-4D97-AF65-F5344CB8AC3E}">
        <p14:creationId xmlns:p14="http://schemas.microsoft.com/office/powerpoint/2010/main" val="267837345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423B71B-34B4-5852-6800-B0EDD0A77381}"/>
              </a:ext>
            </a:extLst>
          </p:cNvPr>
          <p:cNvSpPr>
            <a:spLocks noGrp="1"/>
          </p:cNvSpPr>
          <p:nvPr>
            <p:ph type="title"/>
          </p:nvPr>
        </p:nvSpPr>
        <p:spPr>
          <a:xfrm>
            <a:off x="677334" y="609600"/>
            <a:ext cx="8596668" cy="1320800"/>
          </a:xfrm>
        </p:spPr>
        <p:txBody>
          <a:bodyPr>
            <a:normAutofit/>
          </a:bodyPr>
          <a:lstStyle/>
          <a:p>
            <a:endParaRPr lang="en-US"/>
          </a:p>
        </p:txBody>
      </p:sp>
      <p:pic>
        <p:nvPicPr>
          <p:cNvPr id="7" name="Content Placeholder 6">
            <a:extLst>
              <a:ext uri="{FF2B5EF4-FFF2-40B4-BE49-F238E27FC236}">
                <a16:creationId xmlns:a16="http://schemas.microsoft.com/office/drawing/2014/main" id="{71387427-B60F-043C-0C1D-3F737A64152C}"/>
              </a:ext>
            </a:extLst>
          </p:cNvPr>
          <p:cNvPicPr>
            <a:picLocks noGrp="1" noChangeAspect="1"/>
          </p:cNvPicPr>
          <p:nvPr>
            <p:ph idx="1"/>
          </p:nvPr>
        </p:nvPicPr>
        <p:blipFill>
          <a:blip r:embed="rId2"/>
          <a:stretch>
            <a:fillRect/>
          </a:stretch>
        </p:blipFill>
        <p:spPr>
          <a:xfrm>
            <a:off x="691441" y="122510"/>
            <a:ext cx="4623142" cy="3467357"/>
          </a:xfrm>
        </p:spPr>
      </p:pic>
      <p:pic>
        <p:nvPicPr>
          <p:cNvPr id="21" name="Picture 20">
            <a:extLst>
              <a:ext uri="{FF2B5EF4-FFF2-40B4-BE49-F238E27FC236}">
                <a16:creationId xmlns:a16="http://schemas.microsoft.com/office/drawing/2014/main" id="{AEDEB5B7-DDE5-FF64-C835-15B0ABC147B3}"/>
              </a:ext>
            </a:extLst>
          </p:cNvPr>
          <p:cNvPicPr>
            <a:picLocks noChangeAspect="1"/>
          </p:cNvPicPr>
          <p:nvPr/>
        </p:nvPicPr>
        <p:blipFill>
          <a:blip r:embed="rId3"/>
          <a:stretch>
            <a:fillRect/>
          </a:stretch>
        </p:blipFill>
        <p:spPr>
          <a:xfrm>
            <a:off x="5624095" y="169461"/>
            <a:ext cx="4521102" cy="3466179"/>
          </a:xfrm>
          <a:prstGeom prst="rect">
            <a:avLst/>
          </a:prstGeom>
        </p:spPr>
      </p:pic>
      <p:pic>
        <p:nvPicPr>
          <p:cNvPr id="23" name="Picture 22">
            <a:extLst>
              <a:ext uri="{FF2B5EF4-FFF2-40B4-BE49-F238E27FC236}">
                <a16:creationId xmlns:a16="http://schemas.microsoft.com/office/drawing/2014/main" id="{69F96DE4-6DC6-F100-3465-2F258726EB79}"/>
              </a:ext>
            </a:extLst>
          </p:cNvPr>
          <p:cNvPicPr>
            <a:picLocks noChangeAspect="1"/>
          </p:cNvPicPr>
          <p:nvPr/>
        </p:nvPicPr>
        <p:blipFill>
          <a:blip r:embed="rId4"/>
          <a:stretch>
            <a:fillRect/>
          </a:stretch>
        </p:blipFill>
        <p:spPr>
          <a:xfrm>
            <a:off x="675202" y="3657902"/>
            <a:ext cx="4638250" cy="3003266"/>
          </a:xfrm>
          <a:prstGeom prst="rect">
            <a:avLst/>
          </a:prstGeom>
        </p:spPr>
      </p:pic>
      <p:pic>
        <p:nvPicPr>
          <p:cNvPr id="25" name="Picture 24">
            <a:extLst>
              <a:ext uri="{FF2B5EF4-FFF2-40B4-BE49-F238E27FC236}">
                <a16:creationId xmlns:a16="http://schemas.microsoft.com/office/drawing/2014/main" id="{21722451-4A02-2F4F-FC43-FC98F447FB9A}"/>
              </a:ext>
            </a:extLst>
          </p:cNvPr>
          <p:cNvPicPr>
            <a:picLocks noChangeAspect="1"/>
          </p:cNvPicPr>
          <p:nvPr/>
        </p:nvPicPr>
        <p:blipFill>
          <a:blip r:embed="rId5"/>
          <a:stretch>
            <a:fillRect/>
          </a:stretch>
        </p:blipFill>
        <p:spPr>
          <a:xfrm>
            <a:off x="5697314" y="3660149"/>
            <a:ext cx="4245176" cy="3117730"/>
          </a:xfrm>
          <a:prstGeom prst="rect">
            <a:avLst/>
          </a:prstGeom>
        </p:spPr>
      </p:pic>
    </p:spTree>
    <p:extLst>
      <p:ext uri="{BB962C8B-B14F-4D97-AF65-F5344CB8AC3E}">
        <p14:creationId xmlns:p14="http://schemas.microsoft.com/office/powerpoint/2010/main" val="113824285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877C78D-002A-421E-5505-D9815F2ADE43}"/>
              </a:ext>
            </a:extLst>
          </p:cNvPr>
          <p:cNvSpPr>
            <a:spLocks noGrp="1"/>
          </p:cNvSpPr>
          <p:nvPr>
            <p:ph type="title"/>
          </p:nvPr>
        </p:nvSpPr>
        <p:spPr>
          <a:xfrm>
            <a:off x="677334" y="609600"/>
            <a:ext cx="8596668" cy="1320800"/>
          </a:xfrm>
        </p:spPr>
        <p:txBody>
          <a:bodyPr>
            <a:normAutofit/>
          </a:bodyPr>
          <a:lstStyle/>
          <a:p>
            <a:r>
              <a:rPr lang="en-US" dirty="0"/>
              <a:t>Q3</a:t>
            </a:r>
          </a:p>
        </p:txBody>
      </p:sp>
      <p:sp>
        <p:nvSpPr>
          <p:cNvPr id="3" name="Content Placeholder 2">
            <a:extLst>
              <a:ext uri="{FF2B5EF4-FFF2-40B4-BE49-F238E27FC236}">
                <a16:creationId xmlns:a16="http://schemas.microsoft.com/office/drawing/2014/main" id="{8807A751-3CC2-98E0-F615-DEF2A75B5B1A}"/>
              </a:ext>
            </a:extLst>
          </p:cNvPr>
          <p:cNvSpPr>
            <a:spLocks noGrp="1"/>
          </p:cNvSpPr>
          <p:nvPr>
            <p:ph idx="1"/>
          </p:nvPr>
        </p:nvSpPr>
        <p:spPr>
          <a:xfrm>
            <a:off x="677334" y="2160589"/>
            <a:ext cx="8596668" cy="3880773"/>
          </a:xfrm>
        </p:spPr>
        <p:txBody>
          <a:bodyPr>
            <a:normAutofit/>
          </a:bodyPr>
          <a:lstStyle/>
          <a:p>
            <a:r>
              <a:rPr lang="en-US" dirty="0"/>
              <a:t>62 </a:t>
            </a:r>
            <a:r>
              <a:rPr lang="en-US" dirty="0" err="1"/>
              <a:t>yo</a:t>
            </a:r>
            <a:r>
              <a:rPr lang="en-US" dirty="0"/>
              <a:t> F with NASH cirrhosis decompensated with ascites, well managed with diuretics. BMP/LFTs and INR are normal (AKA low MELD), CBC normal aside form mild thrombocytopenia. Routine u/s showed a new liver lesion and follow up Multiphase MRI shows a 3.6cm LR5 lesion in the R hepatic lobe, trace ascites and mild splenomegaly. She otherwise has well controlled DM2 and BMI 30. She is here for counselling regarding next steps. After discussion of risks/benefits you tell her the best approach would be:</a:t>
            </a:r>
          </a:p>
          <a:p>
            <a:pPr lvl="1"/>
            <a:r>
              <a:rPr lang="en-US" dirty="0"/>
              <a:t>A. Partial hepatectomy/surgical resection</a:t>
            </a:r>
          </a:p>
          <a:p>
            <a:pPr lvl="1"/>
            <a:r>
              <a:rPr lang="en-US" dirty="0"/>
              <a:t>B. Repeat MRI in 3 months to assess for any changes</a:t>
            </a:r>
          </a:p>
          <a:p>
            <a:pPr lvl="1"/>
            <a:r>
              <a:rPr lang="en-US" dirty="0"/>
              <a:t>C. Liver Transplant evaluation</a:t>
            </a:r>
          </a:p>
          <a:p>
            <a:pPr lvl="1"/>
            <a:r>
              <a:rPr lang="en-US" dirty="0"/>
              <a:t>D. Biopsy of liver lesion</a:t>
            </a:r>
          </a:p>
        </p:txBody>
      </p:sp>
    </p:spTree>
    <p:extLst>
      <p:ext uri="{BB962C8B-B14F-4D97-AF65-F5344CB8AC3E}">
        <p14:creationId xmlns:p14="http://schemas.microsoft.com/office/powerpoint/2010/main" val="24077889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B9E7461-5680-61EA-2632-37D110A542D5}"/>
              </a:ext>
            </a:extLst>
          </p:cNvPr>
          <p:cNvSpPr>
            <a:spLocks noGrp="1"/>
          </p:cNvSpPr>
          <p:nvPr>
            <p:ph type="title"/>
          </p:nvPr>
        </p:nvSpPr>
        <p:spPr>
          <a:xfrm>
            <a:off x="677334" y="609600"/>
            <a:ext cx="8596668" cy="1320800"/>
          </a:xfrm>
        </p:spPr>
        <p:txBody>
          <a:bodyPr>
            <a:normAutofit/>
          </a:bodyPr>
          <a:lstStyle/>
          <a:p>
            <a:r>
              <a:rPr lang="en-US" dirty="0"/>
              <a:t>Case </a:t>
            </a:r>
          </a:p>
        </p:txBody>
      </p:sp>
      <p:sp>
        <p:nvSpPr>
          <p:cNvPr id="3" name="Content Placeholder 2">
            <a:extLst>
              <a:ext uri="{FF2B5EF4-FFF2-40B4-BE49-F238E27FC236}">
                <a16:creationId xmlns:a16="http://schemas.microsoft.com/office/drawing/2014/main" id="{7F8627AC-9AE0-07BF-56ED-0BB339F515F1}"/>
              </a:ext>
            </a:extLst>
          </p:cNvPr>
          <p:cNvSpPr>
            <a:spLocks noGrp="1"/>
          </p:cNvSpPr>
          <p:nvPr>
            <p:ph idx="1"/>
          </p:nvPr>
        </p:nvSpPr>
        <p:spPr>
          <a:xfrm>
            <a:off x="677334" y="2160589"/>
            <a:ext cx="8596668" cy="3880773"/>
          </a:xfrm>
        </p:spPr>
        <p:txBody>
          <a:bodyPr>
            <a:normAutofit lnSpcReduction="10000"/>
          </a:bodyPr>
          <a:lstStyle/>
          <a:p>
            <a:r>
              <a:rPr lang="en-US" dirty="0"/>
              <a:t>57 </a:t>
            </a:r>
            <a:r>
              <a:rPr lang="en-US" dirty="0" err="1"/>
              <a:t>yo</a:t>
            </a:r>
            <a:r>
              <a:rPr lang="en-US" dirty="0"/>
              <a:t> F with history of DM2, HLD, hypothyroidism and elevated BMI. She presents to your clinic for routine follow up. She has no specific complaints and. Physical exam notes a non distressed, obese female. No jaundice or scleral icterus. Abdomen is non distended and non tender. Spider angiomas are present on the upper chest and there is evidence of muscle wasting in the thenar eminence b/l. </a:t>
            </a:r>
          </a:p>
          <a:p>
            <a:endParaRPr lang="en-US" dirty="0"/>
          </a:p>
          <a:p>
            <a:r>
              <a:rPr lang="en-US" dirty="0"/>
              <a:t>Recent blood work shows normal Hb and WBC count, </a:t>
            </a:r>
            <a:r>
              <a:rPr lang="en-US" dirty="0" err="1"/>
              <a:t>Plt</a:t>
            </a:r>
            <a:r>
              <a:rPr lang="en-US" dirty="0"/>
              <a:t> 114. Normal renal function and electrolytes. </a:t>
            </a:r>
            <a:r>
              <a:rPr lang="en-US" dirty="0" err="1"/>
              <a:t>Tbili</a:t>
            </a:r>
            <a:r>
              <a:rPr lang="en-US" dirty="0"/>
              <a:t> 1.2, AST 54, ALT 43, ALP 115, Alb 3.4. A1c 8.4. </a:t>
            </a:r>
          </a:p>
          <a:p>
            <a:endParaRPr lang="en-US" dirty="0"/>
          </a:p>
          <a:p>
            <a:r>
              <a:rPr lang="en-US" dirty="0"/>
              <a:t>She had a recent ER visit for diarrhea and a non contrast CT suggested nodularity to the liver contour and splenomegaly. </a:t>
            </a:r>
          </a:p>
        </p:txBody>
      </p:sp>
    </p:spTree>
    <p:extLst>
      <p:ext uri="{BB962C8B-B14F-4D97-AF65-F5344CB8AC3E}">
        <p14:creationId xmlns:p14="http://schemas.microsoft.com/office/powerpoint/2010/main" val="197417974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877C78D-002A-421E-5505-D9815F2ADE43}"/>
              </a:ext>
            </a:extLst>
          </p:cNvPr>
          <p:cNvSpPr>
            <a:spLocks noGrp="1"/>
          </p:cNvSpPr>
          <p:nvPr>
            <p:ph type="title"/>
          </p:nvPr>
        </p:nvSpPr>
        <p:spPr>
          <a:xfrm>
            <a:off x="677334" y="609600"/>
            <a:ext cx="8596668" cy="1320800"/>
          </a:xfrm>
        </p:spPr>
        <p:txBody>
          <a:bodyPr>
            <a:normAutofit/>
          </a:bodyPr>
          <a:lstStyle/>
          <a:p>
            <a:r>
              <a:rPr lang="en-US" dirty="0"/>
              <a:t>Q3</a:t>
            </a:r>
          </a:p>
        </p:txBody>
      </p:sp>
      <p:sp>
        <p:nvSpPr>
          <p:cNvPr id="3" name="Content Placeholder 2">
            <a:extLst>
              <a:ext uri="{FF2B5EF4-FFF2-40B4-BE49-F238E27FC236}">
                <a16:creationId xmlns:a16="http://schemas.microsoft.com/office/drawing/2014/main" id="{8807A751-3CC2-98E0-F615-DEF2A75B5B1A}"/>
              </a:ext>
            </a:extLst>
          </p:cNvPr>
          <p:cNvSpPr>
            <a:spLocks noGrp="1"/>
          </p:cNvSpPr>
          <p:nvPr>
            <p:ph idx="1"/>
          </p:nvPr>
        </p:nvSpPr>
        <p:spPr>
          <a:xfrm>
            <a:off x="677334" y="2160589"/>
            <a:ext cx="8596668" cy="3880773"/>
          </a:xfrm>
        </p:spPr>
        <p:txBody>
          <a:bodyPr>
            <a:normAutofit/>
          </a:bodyPr>
          <a:lstStyle/>
          <a:p>
            <a:r>
              <a:rPr lang="en-US" dirty="0"/>
              <a:t>62 </a:t>
            </a:r>
            <a:r>
              <a:rPr lang="en-US" dirty="0" err="1"/>
              <a:t>yo</a:t>
            </a:r>
            <a:r>
              <a:rPr lang="en-US" dirty="0"/>
              <a:t> F with NASH cirrhosis decompensated with ascites, well managed with diuretics. BMP/LFTs and INR are normal (AKA low MELD), CBC normal aside form mild thrombocytopenia. Routine u/s showed a new liver lesion and follow up Multiphase MRI shows a 3.6cm LR5 lesion in the R hepatic lobe, trace ascites and mild splenomegaly. She otherwise has well controlled DM2 and BMI 30. She is here for counselling regarding next steps. After discussion of risks/benefits you tell her the best approach would be:</a:t>
            </a:r>
          </a:p>
          <a:p>
            <a:pPr lvl="1"/>
            <a:r>
              <a:rPr lang="en-US" dirty="0"/>
              <a:t>A. Partial hepatectomy/surgical resection</a:t>
            </a:r>
          </a:p>
          <a:p>
            <a:pPr lvl="1"/>
            <a:r>
              <a:rPr lang="en-US" dirty="0"/>
              <a:t>B. Repeat MRI in 3 months to assess for any changes</a:t>
            </a:r>
          </a:p>
          <a:p>
            <a:pPr lvl="1"/>
            <a:r>
              <a:rPr lang="en-US" dirty="0"/>
              <a:t>C. Liver Transplant evaluation</a:t>
            </a:r>
          </a:p>
          <a:p>
            <a:pPr lvl="1"/>
            <a:r>
              <a:rPr lang="en-US" dirty="0"/>
              <a:t>D. Biopsy of liver lesion</a:t>
            </a:r>
          </a:p>
        </p:txBody>
      </p:sp>
    </p:spTree>
    <p:extLst>
      <p:ext uri="{BB962C8B-B14F-4D97-AF65-F5344CB8AC3E}">
        <p14:creationId xmlns:p14="http://schemas.microsoft.com/office/powerpoint/2010/main" val="23150169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E5FDECB-F195-B058-D961-248138E7979B}"/>
              </a:ext>
            </a:extLst>
          </p:cNvPr>
          <p:cNvSpPr>
            <a:spLocks noGrp="1"/>
          </p:cNvSpPr>
          <p:nvPr>
            <p:ph type="title"/>
          </p:nvPr>
        </p:nvSpPr>
        <p:spPr>
          <a:xfrm>
            <a:off x="677334" y="609600"/>
            <a:ext cx="8596668" cy="1320800"/>
          </a:xfrm>
        </p:spPr>
        <p:txBody>
          <a:bodyPr>
            <a:normAutofit/>
          </a:bodyPr>
          <a:lstStyle/>
          <a:p>
            <a:r>
              <a:rPr lang="en-US" dirty="0"/>
              <a:t>HCC treatment</a:t>
            </a:r>
          </a:p>
        </p:txBody>
      </p:sp>
      <p:sp>
        <p:nvSpPr>
          <p:cNvPr id="3" name="Content Placeholder 2">
            <a:extLst>
              <a:ext uri="{FF2B5EF4-FFF2-40B4-BE49-F238E27FC236}">
                <a16:creationId xmlns:a16="http://schemas.microsoft.com/office/drawing/2014/main" id="{3036D8FA-C8B4-E54F-B3FC-B53D0ACCBC51}"/>
              </a:ext>
            </a:extLst>
          </p:cNvPr>
          <p:cNvSpPr>
            <a:spLocks noGrp="1"/>
          </p:cNvSpPr>
          <p:nvPr>
            <p:ph idx="1"/>
          </p:nvPr>
        </p:nvSpPr>
        <p:spPr>
          <a:xfrm>
            <a:off x="677334" y="2160589"/>
            <a:ext cx="8596668" cy="3880773"/>
          </a:xfrm>
        </p:spPr>
        <p:txBody>
          <a:bodyPr>
            <a:normAutofit/>
          </a:bodyPr>
          <a:lstStyle/>
          <a:p>
            <a:r>
              <a:rPr lang="en-US" dirty="0"/>
              <a:t>Multidisciplinary approach </a:t>
            </a:r>
          </a:p>
          <a:p>
            <a:pPr marL="0" indent="0">
              <a:buNone/>
            </a:pPr>
            <a:endParaRPr lang="en-US" dirty="0"/>
          </a:p>
          <a:p>
            <a:r>
              <a:rPr lang="en-US" dirty="0"/>
              <a:t>Surgical resection</a:t>
            </a:r>
          </a:p>
          <a:p>
            <a:r>
              <a:rPr lang="en-US" dirty="0"/>
              <a:t>Locoregional therapy</a:t>
            </a:r>
          </a:p>
          <a:p>
            <a:pPr lvl="1"/>
            <a:r>
              <a:rPr lang="en-US" dirty="0"/>
              <a:t>TACE, TARE, MWA, </a:t>
            </a:r>
            <a:r>
              <a:rPr lang="en-US" dirty="0" err="1"/>
              <a:t>etc</a:t>
            </a:r>
            <a:endParaRPr lang="en-US" dirty="0"/>
          </a:p>
          <a:p>
            <a:r>
              <a:rPr lang="en-US" dirty="0"/>
              <a:t>Liver transplant</a:t>
            </a:r>
          </a:p>
          <a:p>
            <a:r>
              <a:rPr lang="en-US" dirty="0"/>
              <a:t>Systemic chemo/immunotherapy</a:t>
            </a:r>
          </a:p>
          <a:p>
            <a:endParaRPr lang="en-US" dirty="0"/>
          </a:p>
          <a:p>
            <a:r>
              <a:rPr lang="en-US" dirty="0"/>
              <a:t>Palliative</a:t>
            </a:r>
          </a:p>
        </p:txBody>
      </p:sp>
    </p:spTree>
    <p:extLst>
      <p:ext uri="{BB962C8B-B14F-4D97-AF65-F5344CB8AC3E}">
        <p14:creationId xmlns:p14="http://schemas.microsoft.com/office/powerpoint/2010/main" val="141980459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4F86DA7-06C0-FC0B-37A6-18986ECCA81E}"/>
              </a:ext>
            </a:extLst>
          </p:cNvPr>
          <p:cNvSpPr>
            <a:spLocks noGrp="1"/>
          </p:cNvSpPr>
          <p:nvPr>
            <p:ph type="title"/>
          </p:nvPr>
        </p:nvSpPr>
        <p:spPr>
          <a:xfrm>
            <a:off x="677334" y="609600"/>
            <a:ext cx="8596668" cy="1320800"/>
          </a:xfrm>
        </p:spPr>
        <p:txBody>
          <a:bodyPr>
            <a:normAutofit/>
          </a:bodyPr>
          <a:lstStyle/>
          <a:p>
            <a:endParaRPr lang="en-US"/>
          </a:p>
        </p:txBody>
      </p:sp>
      <p:pic>
        <p:nvPicPr>
          <p:cNvPr id="5" name="Content Placeholder 4">
            <a:extLst>
              <a:ext uri="{FF2B5EF4-FFF2-40B4-BE49-F238E27FC236}">
                <a16:creationId xmlns:a16="http://schemas.microsoft.com/office/drawing/2014/main" id="{86E5AFD8-E126-EC21-0D9B-B405C65A5D24}"/>
              </a:ext>
            </a:extLst>
          </p:cNvPr>
          <p:cNvPicPr>
            <a:picLocks noGrp="1" noChangeAspect="1"/>
          </p:cNvPicPr>
          <p:nvPr>
            <p:ph idx="1"/>
          </p:nvPr>
        </p:nvPicPr>
        <p:blipFill>
          <a:blip r:embed="rId2"/>
          <a:stretch>
            <a:fillRect/>
          </a:stretch>
        </p:blipFill>
        <p:spPr>
          <a:xfrm>
            <a:off x="1486656" y="1943279"/>
            <a:ext cx="7691645" cy="4199638"/>
          </a:xfrm>
        </p:spPr>
      </p:pic>
    </p:spTree>
    <p:extLst>
      <p:ext uri="{BB962C8B-B14F-4D97-AF65-F5344CB8AC3E}">
        <p14:creationId xmlns:p14="http://schemas.microsoft.com/office/powerpoint/2010/main" val="401461403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73E0A93-2150-3913-F08F-70968E8BCB56}"/>
              </a:ext>
            </a:extLst>
          </p:cNvPr>
          <p:cNvSpPr>
            <a:spLocks noGrp="1"/>
          </p:cNvSpPr>
          <p:nvPr>
            <p:ph type="title"/>
          </p:nvPr>
        </p:nvSpPr>
        <p:spPr>
          <a:xfrm>
            <a:off x="677334" y="609600"/>
            <a:ext cx="8596668" cy="1320800"/>
          </a:xfrm>
        </p:spPr>
        <p:txBody>
          <a:bodyPr>
            <a:normAutofit/>
          </a:bodyPr>
          <a:lstStyle/>
          <a:p>
            <a:r>
              <a:rPr lang="en-US" dirty="0"/>
              <a:t>HCC Treatment</a:t>
            </a:r>
          </a:p>
        </p:txBody>
      </p:sp>
      <p:sp>
        <p:nvSpPr>
          <p:cNvPr id="3" name="Content Placeholder 2">
            <a:extLst>
              <a:ext uri="{FF2B5EF4-FFF2-40B4-BE49-F238E27FC236}">
                <a16:creationId xmlns:a16="http://schemas.microsoft.com/office/drawing/2014/main" id="{397AC27B-BFF1-5C33-2EB1-CE81E2E6AB6F}"/>
              </a:ext>
            </a:extLst>
          </p:cNvPr>
          <p:cNvSpPr>
            <a:spLocks noGrp="1"/>
          </p:cNvSpPr>
          <p:nvPr>
            <p:ph idx="1"/>
          </p:nvPr>
        </p:nvSpPr>
        <p:spPr>
          <a:xfrm>
            <a:off x="677334" y="2160589"/>
            <a:ext cx="8596668" cy="3880773"/>
          </a:xfrm>
        </p:spPr>
        <p:txBody>
          <a:bodyPr>
            <a:normAutofit/>
          </a:bodyPr>
          <a:lstStyle/>
          <a:p>
            <a:r>
              <a:rPr lang="en-US" dirty="0"/>
              <a:t>Surgical resection</a:t>
            </a:r>
          </a:p>
          <a:p>
            <a:pPr lvl="1"/>
            <a:r>
              <a:rPr lang="en-US" dirty="0"/>
              <a:t>Reserved for select cases, can be curative</a:t>
            </a:r>
          </a:p>
          <a:p>
            <a:pPr lvl="1"/>
            <a:r>
              <a:rPr lang="en-US" dirty="0"/>
              <a:t>Normal synthetic function</a:t>
            </a:r>
          </a:p>
          <a:p>
            <a:pPr lvl="1"/>
            <a:r>
              <a:rPr lang="en-US" dirty="0"/>
              <a:t>No portal hypertension</a:t>
            </a:r>
          </a:p>
          <a:p>
            <a:pPr lvl="1"/>
            <a:r>
              <a:rPr lang="en-US" dirty="0"/>
              <a:t>Single lesion/single lobe</a:t>
            </a:r>
          </a:p>
          <a:p>
            <a:pPr lvl="1"/>
            <a:r>
              <a:rPr lang="en-US" dirty="0"/>
              <a:t>No extrahepatic disease</a:t>
            </a:r>
          </a:p>
          <a:p>
            <a:pPr lvl="2"/>
            <a:endParaRPr lang="en-US" dirty="0"/>
          </a:p>
          <a:p>
            <a:endParaRPr lang="en-US" dirty="0"/>
          </a:p>
          <a:p>
            <a:pPr marL="0" indent="0">
              <a:buNone/>
            </a:pPr>
            <a:endParaRPr lang="en-US" dirty="0"/>
          </a:p>
        </p:txBody>
      </p:sp>
    </p:spTree>
    <p:extLst>
      <p:ext uri="{BB962C8B-B14F-4D97-AF65-F5344CB8AC3E}">
        <p14:creationId xmlns:p14="http://schemas.microsoft.com/office/powerpoint/2010/main" val="139900839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E5FDECB-F195-B058-D961-248138E7979B}"/>
              </a:ext>
            </a:extLst>
          </p:cNvPr>
          <p:cNvSpPr>
            <a:spLocks noGrp="1"/>
          </p:cNvSpPr>
          <p:nvPr>
            <p:ph type="title"/>
          </p:nvPr>
        </p:nvSpPr>
        <p:spPr>
          <a:xfrm>
            <a:off x="677334" y="609600"/>
            <a:ext cx="8596668" cy="1320800"/>
          </a:xfrm>
        </p:spPr>
        <p:txBody>
          <a:bodyPr>
            <a:normAutofit/>
          </a:bodyPr>
          <a:lstStyle/>
          <a:p>
            <a:r>
              <a:rPr lang="en-US" dirty="0"/>
              <a:t>HCC treatment</a:t>
            </a:r>
          </a:p>
        </p:txBody>
      </p:sp>
      <p:sp>
        <p:nvSpPr>
          <p:cNvPr id="3" name="Content Placeholder 2">
            <a:extLst>
              <a:ext uri="{FF2B5EF4-FFF2-40B4-BE49-F238E27FC236}">
                <a16:creationId xmlns:a16="http://schemas.microsoft.com/office/drawing/2014/main" id="{3036D8FA-C8B4-E54F-B3FC-B53D0ACCBC51}"/>
              </a:ext>
            </a:extLst>
          </p:cNvPr>
          <p:cNvSpPr>
            <a:spLocks noGrp="1"/>
          </p:cNvSpPr>
          <p:nvPr>
            <p:ph idx="1"/>
          </p:nvPr>
        </p:nvSpPr>
        <p:spPr>
          <a:xfrm>
            <a:off x="677334" y="2160589"/>
            <a:ext cx="8596668" cy="3880773"/>
          </a:xfrm>
        </p:spPr>
        <p:txBody>
          <a:bodyPr>
            <a:normAutofit/>
          </a:bodyPr>
          <a:lstStyle/>
          <a:p>
            <a:r>
              <a:rPr lang="en-US" dirty="0"/>
              <a:t>Locoregional therapy (LRT)</a:t>
            </a:r>
          </a:p>
          <a:p>
            <a:pPr lvl="1"/>
            <a:r>
              <a:rPr lang="en-US" dirty="0"/>
              <a:t>TACE, TARE, MWA, </a:t>
            </a:r>
            <a:r>
              <a:rPr lang="en-US" dirty="0" err="1"/>
              <a:t>etc</a:t>
            </a:r>
            <a:endParaRPr lang="en-US" dirty="0"/>
          </a:p>
          <a:p>
            <a:pPr lvl="1"/>
            <a:r>
              <a:rPr lang="en-US" dirty="0"/>
              <a:t>Bridge therapy</a:t>
            </a:r>
          </a:p>
          <a:p>
            <a:pPr lvl="1"/>
            <a:r>
              <a:rPr lang="en-US" dirty="0"/>
              <a:t>Based on liver function</a:t>
            </a:r>
          </a:p>
          <a:p>
            <a:pPr lvl="1"/>
            <a:r>
              <a:rPr lang="en-US" dirty="0"/>
              <a:t>Based on </a:t>
            </a:r>
            <a:r>
              <a:rPr lang="en-US" dirty="0" err="1"/>
              <a:t>Txp</a:t>
            </a:r>
            <a:r>
              <a:rPr lang="en-US" dirty="0"/>
              <a:t> candidacy</a:t>
            </a:r>
          </a:p>
          <a:p>
            <a:pPr lvl="1"/>
            <a:r>
              <a:rPr lang="en-US" dirty="0"/>
              <a:t>Typically well tolerated</a:t>
            </a:r>
          </a:p>
          <a:p>
            <a:pPr lvl="1"/>
            <a:r>
              <a:rPr lang="en-US" dirty="0"/>
              <a:t>Can be palliative </a:t>
            </a:r>
            <a:r>
              <a:rPr lang="en-US" dirty="0" err="1"/>
              <a:t>tx</a:t>
            </a:r>
            <a:endParaRPr lang="en-US" dirty="0"/>
          </a:p>
        </p:txBody>
      </p:sp>
      <p:pic>
        <p:nvPicPr>
          <p:cNvPr id="5" name="Picture 4">
            <a:extLst>
              <a:ext uri="{FF2B5EF4-FFF2-40B4-BE49-F238E27FC236}">
                <a16:creationId xmlns:a16="http://schemas.microsoft.com/office/drawing/2014/main" id="{ED6396B4-F96D-6931-8142-6DD5F7E73280}"/>
              </a:ext>
            </a:extLst>
          </p:cNvPr>
          <p:cNvPicPr>
            <a:picLocks noChangeAspect="1"/>
          </p:cNvPicPr>
          <p:nvPr/>
        </p:nvPicPr>
        <p:blipFill>
          <a:blip r:embed="rId2"/>
          <a:stretch>
            <a:fillRect/>
          </a:stretch>
        </p:blipFill>
        <p:spPr>
          <a:xfrm>
            <a:off x="4440238" y="1609725"/>
            <a:ext cx="7477125" cy="4638675"/>
          </a:xfrm>
          <a:prstGeom prst="rect">
            <a:avLst/>
          </a:prstGeom>
        </p:spPr>
      </p:pic>
    </p:spTree>
    <p:extLst>
      <p:ext uri="{BB962C8B-B14F-4D97-AF65-F5344CB8AC3E}">
        <p14:creationId xmlns:p14="http://schemas.microsoft.com/office/powerpoint/2010/main" val="313982016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0F04710-624A-DDD5-FAC0-F6B1A23C41A5}"/>
              </a:ext>
            </a:extLst>
          </p:cNvPr>
          <p:cNvSpPr>
            <a:spLocks noGrp="1"/>
          </p:cNvSpPr>
          <p:nvPr>
            <p:ph type="title"/>
          </p:nvPr>
        </p:nvSpPr>
        <p:spPr>
          <a:xfrm>
            <a:off x="677334" y="609600"/>
            <a:ext cx="8596668" cy="1320800"/>
          </a:xfrm>
        </p:spPr>
        <p:txBody>
          <a:bodyPr>
            <a:normAutofit/>
          </a:bodyPr>
          <a:lstStyle/>
          <a:p>
            <a:r>
              <a:rPr lang="en-US" dirty="0"/>
              <a:t>HCC treatment</a:t>
            </a:r>
          </a:p>
        </p:txBody>
      </p:sp>
      <p:sp>
        <p:nvSpPr>
          <p:cNvPr id="3" name="Content Placeholder 2">
            <a:extLst>
              <a:ext uri="{FF2B5EF4-FFF2-40B4-BE49-F238E27FC236}">
                <a16:creationId xmlns:a16="http://schemas.microsoft.com/office/drawing/2014/main" id="{7739FD49-581E-BF01-19B3-C30BAE214EF5}"/>
              </a:ext>
            </a:extLst>
          </p:cNvPr>
          <p:cNvSpPr>
            <a:spLocks noGrp="1"/>
          </p:cNvSpPr>
          <p:nvPr>
            <p:ph idx="1"/>
          </p:nvPr>
        </p:nvSpPr>
        <p:spPr>
          <a:xfrm>
            <a:off x="677334" y="2160589"/>
            <a:ext cx="8596668" cy="3880773"/>
          </a:xfrm>
        </p:spPr>
        <p:txBody>
          <a:bodyPr>
            <a:normAutofit fontScale="92500" lnSpcReduction="20000"/>
          </a:bodyPr>
          <a:lstStyle/>
          <a:p>
            <a:r>
              <a:rPr lang="en-US" dirty="0"/>
              <a:t>Liver transplant </a:t>
            </a:r>
          </a:p>
          <a:p>
            <a:pPr lvl="1"/>
            <a:r>
              <a:rPr lang="en-US" dirty="0"/>
              <a:t>Curative in appropriately selected patients</a:t>
            </a:r>
          </a:p>
          <a:p>
            <a:pPr lvl="1"/>
            <a:r>
              <a:rPr lang="en-US" dirty="0"/>
              <a:t>Milan Criteria:</a:t>
            </a:r>
          </a:p>
          <a:p>
            <a:pPr lvl="2"/>
            <a:r>
              <a:rPr lang="en-US" dirty="0"/>
              <a:t>Single lesion max 5cm</a:t>
            </a:r>
          </a:p>
          <a:p>
            <a:pPr lvl="2"/>
            <a:r>
              <a:rPr lang="en-US" dirty="0"/>
              <a:t>2-3 lesions with no lesion greater than 3cm </a:t>
            </a:r>
          </a:p>
          <a:p>
            <a:pPr lvl="2"/>
            <a:r>
              <a:rPr lang="en-US" dirty="0"/>
              <a:t>No vascular invasion or extrahepatic spread</a:t>
            </a:r>
          </a:p>
          <a:p>
            <a:pPr lvl="1"/>
            <a:r>
              <a:rPr lang="en-US" dirty="0"/>
              <a:t>UCSF Criteria:</a:t>
            </a:r>
          </a:p>
          <a:p>
            <a:pPr lvl="2"/>
            <a:r>
              <a:rPr lang="en-US" dirty="0"/>
              <a:t>Single lesion max 6cm</a:t>
            </a:r>
          </a:p>
          <a:p>
            <a:pPr lvl="2"/>
            <a:r>
              <a:rPr lang="en-US" dirty="0"/>
              <a:t>Up to 5 lesions with max cumulative tumor burden 8cm</a:t>
            </a:r>
          </a:p>
          <a:p>
            <a:pPr lvl="2"/>
            <a:r>
              <a:rPr lang="en-US" dirty="0"/>
              <a:t>Able to downstage to within Milan before acceptable for WL</a:t>
            </a:r>
          </a:p>
          <a:p>
            <a:pPr marL="914400" lvl="2" indent="0">
              <a:buNone/>
            </a:pPr>
            <a:endParaRPr lang="en-US" dirty="0"/>
          </a:p>
          <a:p>
            <a:pPr lvl="1"/>
            <a:r>
              <a:rPr lang="en-US" dirty="0"/>
              <a:t>AFP &lt; 1000</a:t>
            </a:r>
          </a:p>
          <a:p>
            <a:pPr lvl="2"/>
            <a:r>
              <a:rPr lang="en-US" dirty="0"/>
              <a:t>AFP &lt; 500 if previously &gt; 1000</a:t>
            </a:r>
          </a:p>
        </p:txBody>
      </p:sp>
      <p:pic>
        <p:nvPicPr>
          <p:cNvPr id="5" name="Picture 4">
            <a:extLst>
              <a:ext uri="{FF2B5EF4-FFF2-40B4-BE49-F238E27FC236}">
                <a16:creationId xmlns:a16="http://schemas.microsoft.com/office/drawing/2014/main" id="{E43DA815-3979-5E24-19D5-3BFBF2F74DC1}"/>
              </a:ext>
            </a:extLst>
          </p:cNvPr>
          <p:cNvPicPr>
            <a:picLocks noChangeAspect="1"/>
          </p:cNvPicPr>
          <p:nvPr/>
        </p:nvPicPr>
        <p:blipFill>
          <a:blip r:embed="rId2"/>
          <a:stretch>
            <a:fillRect/>
          </a:stretch>
        </p:blipFill>
        <p:spPr>
          <a:xfrm>
            <a:off x="7547787" y="1341173"/>
            <a:ext cx="3314700" cy="2133600"/>
          </a:xfrm>
          <a:prstGeom prst="rect">
            <a:avLst/>
          </a:prstGeom>
        </p:spPr>
      </p:pic>
      <p:pic>
        <p:nvPicPr>
          <p:cNvPr id="7" name="Picture 6">
            <a:extLst>
              <a:ext uri="{FF2B5EF4-FFF2-40B4-BE49-F238E27FC236}">
                <a16:creationId xmlns:a16="http://schemas.microsoft.com/office/drawing/2014/main" id="{79E53E89-2A07-2940-1B2B-FEB4380A0E67}"/>
              </a:ext>
            </a:extLst>
          </p:cNvPr>
          <p:cNvPicPr>
            <a:picLocks noChangeAspect="1"/>
          </p:cNvPicPr>
          <p:nvPr/>
        </p:nvPicPr>
        <p:blipFill>
          <a:blip r:embed="rId3"/>
          <a:stretch>
            <a:fillRect/>
          </a:stretch>
        </p:blipFill>
        <p:spPr>
          <a:xfrm>
            <a:off x="7547787" y="3930650"/>
            <a:ext cx="3286125" cy="2095500"/>
          </a:xfrm>
          <a:prstGeom prst="rect">
            <a:avLst/>
          </a:prstGeom>
        </p:spPr>
      </p:pic>
    </p:spTree>
    <p:extLst>
      <p:ext uri="{BB962C8B-B14F-4D97-AF65-F5344CB8AC3E}">
        <p14:creationId xmlns:p14="http://schemas.microsoft.com/office/powerpoint/2010/main" val="22999831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E5FDECB-F195-B058-D961-248138E7979B}"/>
              </a:ext>
            </a:extLst>
          </p:cNvPr>
          <p:cNvSpPr>
            <a:spLocks noGrp="1"/>
          </p:cNvSpPr>
          <p:nvPr>
            <p:ph type="title"/>
          </p:nvPr>
        </p:nvSpPr>
        <p:spPr>
          <a:xfrm>
            <a:off x="677334" y="609600"/>
            <a:ext cx="8596668" cy="1320800"/>
          </a:xfrm>
        </p:spPr>
        <p:txBody>
          <a:bodyPr>
            <a:normAutofit/>
          </a:bodyPr>
          <a:lstStyle/>
          <a:p>
            <a:r>
              <a:rPr lang="en-US" dirty="0"/>
              <a:t>HCC treatment</a:t>
            </a:r>
          </a:p>
        </p:txBody>
      </p:sp>
      <p:sp>
        <p:nvSpPr>
          <p:cNvPr id="3" name="Content Placeholder 2">
            <a:extLst>
              <a:ext uri="{FF2B5EF4-FFF2-40B4-BE49-F238E27FC236}">
                <a16:creationId xmlns:a16="http://schemas.microsoft.com/office/drawing/2014/main" id="{3036D8FA-C8B4-E54F-B3FC-B53D0ACCBC51}"/>
              </a:ext>
            </a:extLst>
          </p:cNvPr>
          <p:cNvSpPr>
            <a:spLocks noGrp="1"/>
          </p:cNvSpPr>
          <p:nvPr>
            <p:ph idx="1"/>
          </p:nvPr>
        </p:nvSpPr>
        <p:spPr>
          <a:xfrm>
            <a:off x="677334" y="2160589"/>
            <a:ext cx="8596668" cy="3880773"/>
          </a:xfrm>
        </p:spPr>
        <p:txBody>
          <a:bodyPr>
            <a:normAutofit/>
          </a:bodyPr>
          <a:lstStyle/>
          <a:p>
            <a:r>
              <a:rPr lang="en-US" dirty="0"/>
              <a:t>Systemic Therapy</a:t>
            </a:r>
          </a:p>
          <a:p>
            <a:pPr lvl="1"/>
            <a:r>
              <a:rPr lang="en-US" dirty="0"/>
              <a:t>Reserved for advanced disease</a:t>
            </a:r>
          </a:p>
          <a:p>
            <a:pPr lvl="1"/>
            <a:r>
              <a:rPr lang="en-US" dirty="0"/>
              <a:t>Palliative</a:t>
            </a:r>
          </a:p>
          <a:p>
            <a:pPr lvl="1"/>
            <a:r>
              <a:rPr lang="en-US" dirty="0"/>
              <a:t>Not used pre transplant</a:t>
            </a:r>
          </a:p>
          <a:p>
            <a:pPr lvl="1"/>
            <a:r>
              <a:rPr lang="en-US" dirty="0"/>
              <a:t>Dependent on liver function</a:t>
            </a:r>
          </a:p>
          <a:p>
            <a:pPr lvl="1"/>
            <a:r>
              <a:rPr lang="en-US" dirty="0"/>
              <a:t>Immunotherapy</a:t>
            </a:r>
          </a:p>
          <a:p>
            <a:pPr lvl="2"/>
            <a:r>
              <a:rPr lang="en-US" dirty="0"/>
              <a:t>BEV/ATE</a:t>
            </a:r>
          </a:p>
        </p:txBody>
      </p:sp>
      <p:pic>
        <p:nvPicPr>
          <p:cNvPr id="5" name="Picture 4">
            <a:extLst>
              <a:ext uri="{FF2B5EF4-FFF2-40B4-BE49-F238E27FC236}">
                <a16:creationId xmlns:a16="http://schemas.microsoft.com/office/drawing/2014/main" id="{ED6396B4-F96D-6931-8142-6DD5F7E73280}"/>
              </a:ext>
            </a:extLst>
          </p:cNvPr>
          <p:cNvPicPr>
            <a:picLocks noChangeAspect="1"/>
          </p:cNvPicPr>
          <p:nvPr/>
        </p:nvPicPr>
        <p:blipFill>
          <a:blip r:embed="rId2"/>
          <a:stretch>
            <a:fillRect/>
          </a:stretch>
        </p:blipFill>
        <p:spPr>
          <a:xfrm>
            <a:off x="4440238" y="1609725"/>
            <a:ext cx="7477125" cy="4638675"/>
          </a:xfrm>
          <a:prstGeom prst="rect">
            <a:avLst/>
          </a:prstGeom>
        </p:spPr>
      </p:pic>
    </p:spTree>
    <p:extLst>
      <p:ext uri="{BB962C8B-B14F-4D97-AF65-F5344CB8AC3E}">
        <p14:creationId xmlns:p14="http://schemas.microsoft.com/office/powerpoint/2010/main" val="25873654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25F2073-AFFB-18AD-574A-3985DD3F94D0}"/>
              </a:ext>
            </a:extLst>
          </p:cNvPr>
          <p:cNvSpPr>
            <a:spLocks noGrp="1"/>
          </p:cNvSpPr>
          <p:nvPr>
            <p:ph type="title"/>
          </p:nvPr>
        </p:nvSpPr>
        <p:spPr>
          <a:xfrm>
            <a:off x="677334" y="609600"/>
            <a:ext cx="8596668" cy="1320800"/>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13110F81-1D93-2300-BFEE-69AF1BA5DD92}"/>
              </a:ext>
            </a:extLst>
          </p:cNvPr>
          <p:cNvSpPr>
            <a:spLocks noGrp="1"/>
          </p:cNvSpPr>
          <p:nvPr>
            <p:ph idx="1"/>
          </p:nvPr>
        </p:nvSpPr>
        <p:spPr>
          <a:xfrm>
            <a:off x="677334" y="2160589"/>
            <a:ext cx="8596668" cy="3880773"/>
          </a:xfrm>
        </p:spPr>
        <p:txBody>
          <a:bodyPr>
            <a:normAutofit lnSpcReduction="10000"/>
          </a:bodyPr>
          <a:lstStyle/>
          <a:p>
            <a:r>
              <a:rPr lang="en-US" dirty="0"/>
              <a:t>Screen for HCC in cirrhotic and CHB patients</a:t>
            </a:r>
          </a:p>
          <a:p>
            <a:r>
              <a:rPr lang="en-US" dirty="0"/>
              <a:t>Use cross sectional imaging appropriately</a:t>
            </a:r>
          </a:p>
          <a:p>
            <a:r>
              <a:rPr lang="en-US" dirty="0"/>
              <a:t>Li-RADS system for liver lesions almost always will lead to diagnosis</a:t>
            </a:r>
          </a:p>
          <a:p>
            <a:r>
              <a:rPr lang="en-US" dirty="0"/>
              <a:t>Milan/UCSF criteria for LT candidacy</a:t>
            </a:r>
          </a:p>
          <a:p>
            <a:r>
              <a:rPr lang="en-US" dirty="0"/>
              <a:t>LRT typically used as a bridge to LT</a:t>
            </a:r>
          </a:p>
          <a:p>
            <a:r>
              <a:rPr lang="en-US" dirty="0"/>
              <a:t>Systemic therapy typically reserved for metastatic disease/palliative intent</a:t>
            </a:r>
          </a:p>
          <a:p>
            <a:endParaRPr lang="en-US" dirty="0"/>
          </a:p>
          <a:p>
            <a:endParaRPr lang="en-US" dirty="0"/>
          </a:p>
          <a:p>
            <a:r>
              <a:rPr lang="en-US" dirty="0"/>
              <a:t>Questions?</a:t>
            </a:r>
          </a:p>
          <a:p>
            <a:r>
              <a:rPr lang="en-US" dirty="0"/>
              <a:t>Thanks!</a:t>
            </a:r>
          </a:p>
          <a:p>
            <a:endParaRPr lang="en-US" dirty="0"/>
          </a:p>
        </p:txBody>
      </p:sp>
    </p:spTree>
    <p:extLst>
      <p:ext uri="{BB962C8B-B14F-4D97-AF65-F5344CB8AC3E}">
        <p14:creationId xmlns:p14="http://schemas.microsoft.com/office/powerpoint/2010/main" val="13147129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qr code on a screen&#10;&#10;AI-generated content may be incorrect.">
            <a:extLst>
              <a:ext uri="{FF2B5EF4-FFF2-40B4-BE49-F238E27FC236}">
                <a16:creationId xmlns:a16="http://schemas.microsoft.com/office/drawing/2014/main" id="{9EA71E87-F6D5-3774-21FE-31FBF293534F}"/>
              </a:ext>
            </a:extLst>
          </p:cNvPr>
          <p:cNvPicPr>
            <a:picLocks noGrp="1" noChangeAspect="1"/>
          </p:cNvPicPr>
          <p:nvPr>
            <p:ph idx="1"/>
          </p:nvPr>
        </p:nvPicPr>
        <p:blipFill>
          <a:blip r:embed="rId2"/>
          <a:stretch>
            <a:fillRect/>
          </a:stretch>
        </p:blipFill>
        <p:spPr>
          <a:xfrm>
            <a:off x="2332898" y="1131994"/>
            <a:ext cx="4590386" cy="4590386"/>
          </a:xfrm>
          <a:prstGeom prst="rect">
            <a:avLst/>
          </a:prstGeom>
        </p:spPr>
      </p:pic>
    </p:spTree>
    <p:extLst>
      <p:ext uri="{BB962C8B-B14F-4D97-AF65-F5344CB8AC3E}">
        <p14:creationId xmlns:p14="http://schemas.microsoft.com/office/powerpoint/2010/main" val="291830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D9450ED-028D-09A0-9EFD-4763730D0DF9}"/>
              </a:ext>
            </a:extLst>
          </p:cNvPr>
          <p:cNvSpPr>
            <a:spLocks noGrp="1"/>
          </p:cNvSpPr>
          <p:nvPr>
            <p:ph type="title"/>
          </p:nvPr>
        </p:nvSpPr>
        <p:spPr>
          <a:xfrm>
            <a:off x="677334" y="609600"/>
            <a:ext cx="8596668" cy="1320800"/>
          </a:xfrm>
        </p:spPr>
        <p:txBody>
          <a:bodyPr>
            <a:normAutofit/>
          </a:bodyPr>
          <a:lstStyle/>
          <a:p>
            <a:r>
              <a:rPr lang="en-US" dirty="0"/>
              <a:t>Epidemiology </a:t>
            </a:r>
          </a:p>
        </p:txBody>
      </p:sp>
      <p:sp>
        <p:nvSpPr>
          <p:cNvPr id="3" name="Content Placeholder 2">
            <a:extLst>
              <a:ext uri="{FF2B5EF4-FFF2-40B4-BE49-F238E27FC236}">
                <a16:creationId xmlns:a16="http://schemas.microsoft.com/office/drawing/2014/main" id="{B98840BC-04B9-6D3A-FEC7-092C03871DEF}"/>
              </a:ext>
            </a:extLst>
          </p:cNvPr>
          <p:cNvSpPr>
            <a:spLocks noGrp="1"/>
          </p:cNvSpPr>
          <p:nvPr>
            <p:ph idx="1"/>
          </p:nvPr>
        </p:nvSpPr>
        <p:spPr>
          <a:xfrm>
            <a:off x="677334" y="2160589"/>
            <a:ext cx="8596668" cy="3880773"/>
          </a:xfrm>
        </p:spPr>
        <p:txBody>
          <a:bodyPr>
            <a:normAutofit/>
          </a:bodyPr>
          <a:lstStyle/>
          <a:p>
            <a:r>
              <a:rPr lang="en-US" dirty="0"/>
              <a:t>HCC is 5</a:t>
            </a:r>
            <a:r>
              <a:rPr lang="en-US" baseline="30000" dirty="0"/>
              <a:t>th</a:t>
            </a:r>
            <a:r>
              <a:rPr lang="en-US" dirty="0"/>
              <a:t> most prevalent cancer worldwide </a:t>
            </a:r>
          </a:p>
          <a:p>
            <a:pPr lvl="1"/>
            <a:r>
              <a:rPr lang="en-US" dirty="0"/>
              <a:t>3</a:t>
            </a:r>
            <a:r>
              <a:rPr lang="en-US" baseline="30000" dirty="0"/>
              <a:t>rd</a:t>
            </a:r>
            <a:r>
              <a:rPr lang="en-US" dirty="0"/>
              <a:t> leading cause of cancer related mortality</a:t>
            </a:r>
          </a:p>
          <a:p>
            <a:r>
              <a:rPr lang="en-US" dirty="0"/>
              <a:t>Incidence rates highest in East Asia and Sub Saharan Africa </a:t>
            </a:r>
          </a:p>
          <a:p>
            <a:pPr lvl="1"/>
            <a:r>
              <a:rPr lang="en-US" dirty="0"/>
              <a:t>Lower in Mediterranean region, north America</a:t>
            </a:r>
          </a:p>
          <a:p>
            <a:pPr lvl="1"/>
            <a:r>
              <a:rPr lang="en-US" dirty="0"/>
              <a:t>Lowest in northern Europe </a:t>
            </a:r>
          </a:p>
          <a:p>
            <a:pPr lvl="1"/>
            <a:endParaRPr lang="en-US" dirty="0"/>
          </a:p>
          <a:p>
            <a:r>
              <a:rPr lang="en-US" dirty="0"/>
              <a:t>Hep B remains the biggest risk factor for HCC</a:t>
            </a:r>
          </a:p>
          <a:p>
            <a:pPr lvl="1"/>
            <a:r>
              <a:rPr lang="en-US" dirty="0"/>
              <a:t>Vaccination programs have made significant impact on incidence of HCC in high endemic regions. </a:t>
            </a:r>
          </a:p>
        </p:txBody>
      </p:sp>
    </p:spTree>
    <p:extLst>
      <p:ext uri="{BB962C8B-B14F-4D97-AF65-F5344CB8AC3E}">
        <p14:creationId xmlns:p14="http://schemas.microsoft.com/office/powerpoint/2010/main" val="25788811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9348EFC-71BB-52C9-2322-F66069A7CFEF}"/>
              </a:ext>
            </a:extLst>
          </p:cNvPr>
          <p:cNvSpPr>
            <a:spLocks noGrp="1"/>
          </p:cNvSpPr>
          <p:nvPr>
            <p:ph type="title"/>
          </p:nvPr>
        </p:nvSpPr>
        <p:spPr>
          <a:xfrm>
            <a:off x="677334" y="609600"/>
            <a:ext cx="8596668" cy="1320800"/>
          </a:xfrm>
        </p:spPr>
        <p:txBody>
          <a:bodyPr>
            <a:normAutofit/>
          </a:bodyPr>
          <a:lstStyle/>
          <a:p>
            <a:r>
              <a:rPr lang="en-US" dirty="0"/>
              <a:t>HCC risk factors</a:t>
            </a:r>
          </a:p>
        </p:txBody>
      </p:sp>
      <p:sp>
        <p:nvSpPr>
          <p:cNvPr id="3" name="Content Placeholder 2">
            <a:extLst>
              <a:ext uri="{FF2B5EF4-FFF2-40B4-BE49-F238E27FC236}">
                <a16:creationId xmlns:a16="http://schemas.microsoft.com/office/drawing/2014/main" id="{E334D5B5-04AF-477B-3F37-9BDB78E9102B}"/>
              </a:ext>
            </a:extLst>
          </p:cNvPr>
          <p:cNvSpPr>
            <a:spLocks noGrp="1"/>
          </p:cNvSpPr>
          <p:nvPr>
            <p:ph idx="1"/>
          </p:nvPr>
        </p:nvSpPr>
        <p:spPr>
          <a:xfrm>
            <a:off x="677334" y="2160589"/>
            <a:ext cx="8596668" cy="3880773"/>
          </a:xfrm>
        </p:spPr>
        <p:txBody>
          <a:bodyPr>
            <a:normAutofit fontScale="85000" lnSpcReduction="10000"/>
          </a:bodyPr>
          <a:lstStyle/>
          <a:p>
            <a:r>
              <a:rPr lang="en-US" dirty="0"/>
              <a:t>Cirrhosis!</a:t>
            </a:r>
          </a:p>
          <a:p>
            <a:pPr lvl="1"/>
            <a:r>
              <a:rPr lang="en-US" dirty="0"/>
              <a:t>Any etiology (HCV, HBV, </a:t>
            </a:r>
            <a:r>
              <a:rPr lang="en-US" dirty="0" err="1"/>
              <a:t>etoh</a:t>
            </a:r>
            <a:r>
              <a:rPr lang="en-US" dirty="0"/>
              <a:t>, NAFLD </a:t>
            </a:r>
            <a:r>
              <a:rPr lang="en-US" dirty="0" err="1"/>
              <a:t>etc</a:t>
            </a:r>
            <a:r>
              <a:rPr lang="en-US" dirty="0"/>
              <a:t>)</a:t>
            </a:r>
          </a:p>
          <a:p>
            <a:pPr lvl="1"/>
            <a:r>
              <a:rPr lang="en-US" dirty="0"/>
              <a:t>HCV, HBV, HH, PBC appear to have higher risk than other etiologies. </a:t>
            </a:r>
          </a:p>
          <a:p>
            <a:pPr marL="457200" lvl="1" indent="0">
              <a:buNone/>
            </a:pPr>
            <a:endParaRPr lang="en-US" dirty="0"/>
          </a:p>
          <a:p>
            <a:r>
              <a:rPr lang="en-US" dirty="0"/>
              <a:t>Chronic HBV (non cirrhotic) </a:t>
            </a:r>
          </a:p>
          <a:p>
            <a:pPr lvl="1"/>
            <a:r>
              <a:rPr lang="en-US" dirty="0" err="1"/>
              <a:t>sAg</a:t>
            </a:r>
            <a:r>
              <a:rPr lang="en-US" dirty="0"/>
              <a:t>+ and </a:t>
            </a:r>
            <a:r>
              <a:rPr lang="en-US" dirty="0" err="1"/>
              <a:t>eAg</a:t>
            </a:r>
            <a:r>
              <a:rPr lang="en-US" dirty="0"/>
              <a:t> negative ~9x relative risk </a:t>
            </a:r>
          </a:p>
          <a:p>
            <a:pPr lvl="1"/>
            <a:r>
              <a:rPr lang="en-US" dirty="0" err="1"/>
              <a:t>sAg</a:t>
            </a:r>
            <a:r>
              <a:rPr lang="en-US" dirty="0"/>
              <a:t>+ and </a:t>
            </a:r>
            <a:r>
              <a:rPr lang="en-US" dirty="0" err="1"/>
              <a:t>eAg</a:t>
            </a:r>
            <a:r>
              <a:rPr lang="en-US" dirty="0"/>
              <a:t> </a:t>
            </a:r>
            <a:r>
              <a:rPr lang="en-US" u="sng" dirty="0"/>
              <a:t>positive</a:t>
            </a:r>
            <a:r>
              <a:rPr lang="en-US" dirty="0"/>
              <a:t> ~25-30x relative risk </a:t>
            </a:r>
          </a:p>
          <a:p>
            <a:pPr lvl="1"/>
            <a:r>
              <a:rPr lang="en-US" dirty="0"/>
              <a:t>Degree of viremia not correlative to HCC risk</a:t>
            </a:r>
          </a:p>
          <a:p>
            <a:pPr lvl="1"/>
            <a:endParaRPr lang="en-US" dirty="0"/>
          </a:p>
          <a:p>
            <a:r>
              <a:rPr lang="en-US" dirty="0"/>
              <a:t>Unclear if non cirrhotic NAFLD conveys increased risk</a:t>
            </a:r>
          </a:p>
          <a:p>
            <a:r>
              <a:rPr lang="en-US" dirty="0"/>
              <a:t>“Advanced fibrosis” probably conveys increased risk but not clearly quantified</a:t>
            </a:r>
          </a:p>
          <a:p>
            <a:r>
              <a:rPr lang="en-US" dirty="0" err="1"/>
              <a:t>Glyc</a:t>
            </a:r>
            <a:r>
              <a:rPr lang="en-US" dirty="0"/>
              <a:t> storage disease, chronic Wilson disease, chronic A1AT probably convey increased risk</a:t>
            </a:r>
          </a:p>
          <a:p>
            <a:endParaRPr lang="en-US" dirty="0"/>
          </a:p>
        </p:txBody>
      </p:sp>
    </p:spTree>
    <p:extLst>
      <p:ext uri="{BB962C8B-B14F-4D97-AF65-F5344CB8AC3E}">
        <p14:creationId xmlns:p14="http://schemas.microsoft.com/office/powerpoint/2010/main" val="8262008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9828AB7-8FD8-D23B-8760-7ADD8781D333}"/>
              </a:ext>
            </a:extLst>
          </p:cNvPr>
          <p:cNvSpPr>
            <a:spLocks noGrp="1"/>
          </p:cNvSpPr>
          <p:nvPr>
            <p:ph type="title"/>
          </p:nvPr>
        </p:nvSpPr>
        <p:spPr>
          <a:xfrm>
            <a:off x="677334" y="609600"/>
            <a:ext cx="8596668" cy="1320800"/>
          </a:xfrm>
        </p:spPr>
        <p:txBody>
          <a:bodyPr>
            <a:normAutofit/>
          </a:bodyPr>
          <a:lstStyle/>
          <a:p>
            <a:endParaRPr lang="en-US" dirty="0"/>
          </a:p>
        </p:txBody>
      </p:sp>
      <p:pic>
        <p:nvPicPr>
          <p:cNvPr id="5" name="Content Placeholder 4">
            <a:extLst>
              <a:ext uri="{FF2B5EF4-FFF2-40B4-BE49-F238E27FC236}">
                <a16:creationId xmlns:a16="http://schemas.microsoft.com/office/drawing/2014/main" id="{A93CD95B-470D-D16E-BD82-590BB69F0B0C}"/>
              </a:ext>
            </a:extLst>
          </p:cNvPr>
          <p:cNvPicPr>
            <a:picLocks noGrp="1" noChangeAspect="1"/>
          </p:cNvPicPr>
          <p:nvPr>
            <p:ph idx="1"/>
          </p:nvPr>
        </p:nvPicPr>
        <p:blipFill>
          <a:blip r:embed="rId2"/>
          <a:stretch>
            <a:fillRect/>
          </a:stretch>
        </p:blipFill>
        <p:spPr>
          <a:xfrm>
            <a:off x="1188221" y="885258"/>
            <a:ext cx="9815558" cy="5409218"/>
          </a:xfrm>
        </p:spPr>
      </p:pic>
      <p:sp>
        <p:nvSpPr>
          <p:cNvPr id="9" name="Rectangle 8">
            <a:extLst>
              <a:ext uri="{FF2B5EF4-FFF2-40B4-BE49-F238E27FC236}">
                <a16:creationId xmlns:a16="http://schemas.microsoft.com/office/drawing/2014/main" id="{5FADFCCE-DAB0-7212-6C8D-769075C6717A}"/>
              </a:ext>
            </a:extLst>
          </p:cNvPr>
          <p:cNvSpPr/>
          <p:nvPr/>
        </p:nvSpPr>
        <p:spPr>
          <a:xfrm>
            <a:off x="1601788" y="2960914"/>
            <a:ext cx="3612469" cy="2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301582-C955-ADD0-D65F-E31BD5961DBA}"/>
              </a:ext>
            </a:extLst>
          </p:cNvPr>
          <p:cNvSpPr/>
          <p:nvPr/>
        </p:nvSpPr>
        <p:spPr>
          <a:xfrm>
            <a:off x="1601788" y="3424766"/>
            <a:ext cx="2502126" cy="256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86635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A4F2270-BC7D-4D92-AFF1-3A40F19BD1BB}"/>
              </a:ext>
            </a:extLst>
          </p:cNvPr>
          <p:cNvSpPr>
            <a:spLocks noGrp="1"/>
          </p:cNvSpPr>
          <p:nvPr>
            <p:ph type="title"/>
          </p:nvPr>
        </p:nvSpPr>
        <p:spPr>
          <a:xfrm>
            <a:off x="677334" y="609600"/>
            <a:ext cx="8596668" cy="1320800"/>
          </a:xfrm>
        </p:spPr>
        <p:txBody>
          <a:bodyPr>
            <a:normAutofit/>
          </a:bodyPr>
          <a:lstStyle/>
          <a:p>
            <a:r>
              <a:rPr lang="en-US" dirty="0"/>
              <a:t>Q1</a:t>
            </a:r>
          </a:p>
        </p:txBody>
      </p:sp>
      <p:sp>
        <p:nvSpPr>
          <p:cNvPr id="3" name="Content Placeholder 2">
            <a:extLst>
              <a:ext uri="{FF2B5EF4-FFF2-40B4-BE49-F238E27FC236}">
                <a16:creationId xmlns:a16="http://schemas.microsoft.com/office/drawing/2014/main" id="{D6F98AA5-519D-7F5E-FDDE-ED2469542CE9}"/>
              </a:ext>
            </a:extLst>
          </p:cNvPr>
          <p:cNvSpPr>
            <a:spLocks noGrp="1"/>
          </p:cNvSpPr>
          <p:nvPr>
            <p:ph idx="1"/>
          </p:nvPr>
        </p:nvSpPr>
        <p:spPr>
          <a:xfrm>
            <a:off x="677334" y="2160589"/>
            <a:ext cx="8596668" cy="3880773"/>
          </a:xfrm>
        </p:spPr>
        <p:txBody>
          <a:bodyPr>
            <a:normAutofit lnSpcReduction="10000"/>
          </a:bodyPr>
          <a:lstStyle/>
          <a:p>
            <a:r>
              <a:rPr lang="en-US" dirty="0"/>
              <a:t>A 53 </a:t>
            </a:r>
            <a:r>
              <a:rPr lang="en-US" dirty="0" err="1"/>
              <a:t>yo</a:t>
            </a:r>
            <a:r>
              <a:rPr lang="en-US" dirty="0"/>
              <a:t> F presents to clinic as a new consult. She recently immigrated from Vietnam. She tells you that she has a history of HBV and has been on entecavir for about 15 years. She reports a biopsy was done about a year ago and did not show cirrhosis. She brings with her recent labs that note normal LFT, undetectable HBV DNA, HBsAg+, </a:t>
            </a:r>
            <a:r>
              <a:rPr lang="en-US" dirty="0" err="1"/>
              <a:t>HBcAb</a:t>
            </a:r>
            <a:r>
              <a:rPr lang="en-US" dirty="0"/>
              <a:t>+, </a:t>
            </a:r>
            <a:r>
              <a:rPr lang="en-US" dirty="0" err="1"/>
              <a:t>HBeAg</a:t>
            </a:r>
            <a:r>
              <a:rPr lang="en-US" dirty="0"/>
              <a:t>-. There is no family history of HCC. How will you counsel her on recommendations for HCC screening. </a:t>
            </a:r>
          </a:p>
          <a:p>
            <a:endParaRPr lang="en-US" dirty="0"/>
          </a:p>
          <a:p>
            <a:pPr lvl="1"/>
            <a:r>
              <a:rPr lang="en-US" dirty="0"/>
              <a:t>Check AFP q6 months</a:t>
            </a:r>
          </a:p>
          <a:p>
            <a:pPr lvl="1"/>
            <a:r>
              <a:rPr lang="en-US" dirty="0"/>
              <a:t>u/s +/- AFP q6 months</a:t>
            </a:r>
          </a:p>
          <a:p>
            <a:pPr lvl="1"/>
            <a:r>
              <a:rPr lang="en-US" dirty="0"/>
              <a:t>u/s +/- AFP q12 months</a:t>
            </a:r>
          </a:p>
          <a:p>
            <a:pPr lvl="1"/>
            <a:r>
              <a:rPr lang="en-US" dirty="0"/>
              <a:t>No screening needed since she is not cirrhotic and HBV DNA undetectable</a:t>
            </a:r>
          </a:p>
        </p:txBody>
      </p:sp>
    </p:spTree>
    <p:extLst>
      <p:ext uri="{BB962C8B-B14F-4D97-AF65-F5344CB8AC3E}">
        <p14:creationId xmlns:p14="http://schemas.microsoft.com/office/powerpoint/2010/main" val="449387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A4F2270-BC7D-4D92-AFF1-3A40F19BD1BB}"/>
              </a:ext>
            </a:extLst>
          </p:cNvPr>
          <p:cNvSpPr>
            <a:spLocks noGrp="1"/>
          </p:cNvSpPr>
          <p:nvPr>
            <p:ph type="title"/>
          </p:nvPr>
        </p:nvSpPr>
        <p:spPr>
          <a:xfrm>
            <a:off x="677334" y="609600"/>
            <a:ext cx="8596668" cy="1320800"/>
          </a:xfrm>
        </p:spPr>
        <p:txBody>
          <a:bodyPr>
            <a:normAutofit/>
          </a:bodyPr>
          <a:lstStyle/>
          <a:p>
            <a:r>
              <a:rPr lang="en-US" dirty="0"/>
              <a:t>Q1</a:t>
            </a:r>
          </a:p>
        </p:txBody>
      </p:sp>
      <p:sp>
        <p:nvSpPr>
          <p:cNvPr id="3" name="Content Placeholder 2">
            <a:extLst>
              <a:ext uri="{FF2B5EF4-FFF2-40B4-BE49-F238E27FC236}">
                <a16:creationId xmlns:a16="http://schemas.microsoft.com/office/drawing/2014/main" id="{D6F98AA5-519D-7F5E-FDDE-ED2469542CE9}"/>
              </a:ext>
            </a:extLst>
          </p:cNvPr>
          <p:cNvSpPr>
            <a:spLocks noGrp="1"/>
          </p:cNvSpPr>
          <p:nvPr>
            <p:ph idx="1"/>
          </p:nvPr>
        </p:nvSpPr>
        <p:spPr>
          <a:xfrm>
            <a:off x="677334" y="2160589"/>
            <a:ext cx="8596668" cy="3880773"/>
          </a:xfrm>
        </p:spPr>
        <p:txBody>
          <a:bodyPr>
            <a:normAutofit/>
          </a:bodyPr>
          <a:lstStyle/>
          <a:p>
            <a:r>
              <a:rPr lang="en-US" dirty="0"/>
              <a:t>A 53 </a:t>
            </a:r>
            <a:r>
              <a:rPr lang="en-US" dirty="0" err="1"/>
              <a:t>yo</a:t>
            </a:r>
            <a:r>
              <a:rPr lang="en-US" dirty="0"/>
              <a:t> F presents to clinic as a new consult. She recently immigrated from Vietnam. She tells you that she has a history of HBV and has been on entecavir for about 15 years. She reports a biopsy was done about a year ago and did not show cirrhosis. She brings with her recent labs that note normal LFT, undetectable HBV DNA, HBsAg+, </a:t>
            </a:r>
            <a:r>
              <a:rPr lang="en-US" dirty="0" err="1"/>
              <a:t>HBcAb</a:t>
            </a:r>
            <a:r>
              <a:rPr lang="en-US" dirty="0"/>
              <a:t>+, </a:t>
            </a:r>
            <a:r>
              <a:rPr lang="en-US" dirty="0" err="1"/>
              <a:t>HBeAg</a:t>
            </a:r>
            <a:r>
              <a:rPr lang="en-US" dirty="0"/>
              <a:t>-. How will you counsel her on recommendations for HCC screening. </a:t>
            </a:r>
          </a:p>
          <a:p>
            <a:endParaRPr lang="en-US" dirty="0"/>
          </a:p>
          <a:p>
            <a:pPr lvl="1"/>
            <a:r>
              <a:rPr lang="en-US" dirty="0"/>
              <a:t>Check AFP q6 months</a:t>
            </a:r>
          </a:p>
          <a:p>
            <a:pPr lvl="1"/>
            <a:r>
              <a:rPr lang="en-US" dirty="0"/>
              <a:t>u/s +/- AFP q6 months</a:t>
            </a:r>
          </a:p>
          <a:p>
            <a:pPr lvl="1"/>
            <a:r>
              <a:rPr lang="en-US" dirty="0"/>
              <a:t>u/s +/- AFP q12 months</a:t>
            </a:r>
          </a:p>
          <a:p>
            <a:pPr lvl="1"/>
            <a:r>
              <a:rPr lang="en-US" dirty="0"/>
              <a:t>No screening needed since she is not cirrhotic and HBV DNA undetectable</a:t>
            </a:r>
          </a:p>
        </p:txBody>
      </p:sp>
    </p:spTree>
    <p:extLst>
      <p:ext uri="{BB962C8B-B14F-4D97-AF65-F5344CB8AC3E}">
        <p14:creationId xmlns:p14="http://schemas.microsoft.com/office/powerpoint/2010/main" val="15051967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anim calcmode="lin" valueType="num">
                                      <p:cBhvr>
                                        <p:cTn id="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2" dur="1000"/>
                                        <p:tgtEl>
                                          <p:spTgt spid="3">
                                            <p:txEl>
                                              <p:pRg st="3" end="3"/>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8215DCA-BCCA-3B1D-00EA-C997EF64538A}"/>
              </a:ext>
            </a:extLst>
          </p:cNvPr>
          <p:cNvSpPr>
            <a:spLocks noGrp="1"/>
          </p:cNvSpPr>
          <p:nvPr>
            <p:ph type="title"/>
          </p:nvPr>
        </p:nvSpPr>
        <p:spPr>
          <a:xfrm>
            <a:off x="677334" y="609600"/>
            <a:ext cx="8596668" cy="1320800"/>
          </a:xfrm>
        </p:spPr>
        <p:txBody>
          <a:bodyPr>
            <a:normAutofit/>
          </a:bodyPr>
          <a:lstStyle/>
          <a:p>
            <a:r>
              <a:rPr lang="en-US" dirty="0"/>
              <a:t>HCC screening</a:t>
            </a:r>
          </a:p>
        </p:txBody>
      </p:sp>
      <p:sp>
        <p:nvSpPr>
          <p:cNvPr id="3" name="Content Placeholder 2">
            <a:extLst>
              <a:ext uri="{FF2B5EF4-FFF2-40B4-BE49-F238E27FC236}">
                <a16:creationId xmlns:a16="http://schemas.microsoft.com/office/drawing/2014/main" id="{5830ECDA-0172-F2A9-0C2B-7BCBB4A15728}"/>
              </a:ext>
            </a:extLst>
          </p:cNvPr>
          <p:cNvSpPr>
            <a:spLocks noGrp="1"/>
          </p:cNvSpPr>
          <p:nvPr>
            <p:ph idx="1"/>
          </p:nvPr>
        </p:nvSpPr>
        <p:spPr>
          <a:xfrm>
            <a:off x="677334" y="2160589"/>
            <a:ext cx="8596668" cy="3880773"/>
          </a:xfrm>
        </p:spPr>
        <p:txBody>
          <a:bodyPr>
            <a:normAutofit/>
          </a:bodyPr>
          <a:lstStyle/>
          <a:p>
            <a:r>
              <a:rPr lang="en-US" dirty="0"/>
              <a:t>Cost effective, accessibility, improve survival, ability to comply and undergo treatment if positive result. </a:t>
            </a:r>
          </a:p>
          <a:p>
            <a:endParaRPr lang="en-US" dirty="0"/>
          </a:p>
          <a:p>
            <a:r>
              <a:rPr lang="en-US" dirty="0"/>
              <a:t>Who to screen:</a:t>
            </a:r>
          </a:p>
          <a:p>
            <a:pPr lvl="1"/>
            <a:r>
              <a:rPr lang="en-US" dirty="0"/>
              <a:t>Cirrhotic patients of any etiology</a:t>
            </a:r>
          </a:p>
          <a:p>
            <a:pPr lvl="2"/>
            <a:r>
              <a:rPr lang="en-US" dirty="0"/>
              <a:t>Except for CPT-C cirrhosis unless on LT waitlist. </a:t>
            </a:r>
          </a:p>
          <a:p>
            <a:pPr lvl="1"/>
            <a:r>
              <a:rPr lang="en-US" dirty="0"/>
              <a:t>Chronic Hep B</a:t>
            </a:r>
          </a:p>
          <a:p>
            <a:pPr lvl="2"/>
            <a:r>
              <a:rPr lang="en-US" dirty="0"/>
              <a:t>Male &gt; 40, Female &gt;50; earlier if +Fam history</a:t>
            </a:r>
          </a:p>
          <a:p>
            <a:pPr lvl="1"/>
            <a:endParaRPr lang="en-US" dirty="0"/>
          </a:p>
          <a:p>
            <a:pPr lvl="1"/>
            <a:r>
              <a:rPr lang="en-US" dirty="0"/>
              <a:t>Non cirrhotic HH, NAFLD, HCV unclear data </a:t>
            </a:r>
          </a:p>
          <a:p>
            <a:endParaRPr lang="en-US" dirty="0"/>
          </a:p>
          <a:p>
            <a:endParaRPr lang="en-US" dirty="0"/>
          </a:p>
          <a:p>
            <a:endParaRPr lang="en-US" dirty="0"/>
          </a:p>
        </p:txBody>
      </p:sp>
    </p:spTree>
    <p:extLst>
      <p:ext uri="{BB962C8B-B14F-4D97-AF65-F5344CB8AC3E}">
        <p14:creationId xmlns:p14="http://schemas.microsoft.com/office/powerpoint/2010/main" val="36914695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DB3D60D-1E97-E3BE-C8FC-CF653F02BBF7}"/>
              </a:ext>
            </a:extLst>
          </p:cNvPr>
          <p:cNvSpPr>
            <a:spLocks noGrp="1"/>
          </p:cNvSpPr>
          <p:nvPr>
            <p:ph type="title"/>
          </p:nvPr>
        </p:nvSpPr>
        <p:spPr>
          <a:xfrm>
            <a:off x="677334" y="609600"/>
            <a:ext cx="8596668" cy="1320800"/>
          </a:xfrm>
        </p:spPr>
        <p:txBody>
          <a:bodyPr>
            <a:normAutofit/>
          </a:bodyPr>
          <a:lstStyle/>
          <a:p>
            <a:r>
              <a:rPr lang="en-US" dirty="0"/>
              <a:t>How to screen for HCC</a:t>
            </a:r>
          </a:p>
        </p:txBody>
      </p:sp>
      <p:sp>
        <p:nvSpPr>
          <p:cNvPr id="3" name="Content Placeholder 2">
            <a:extLst>
              <a:ext uri="{FF2B5EF4-FFF2-40B4-BE49-F238E27FC236}">
                <a16:creationId xmlns:a16="http://schemas.microsoft.com/office/drawing/2014/main" id="{32942844-57B9-6F9F-5CB4-4F9B712A4481}"/>
              </a:ext>
            </a:extLst>
          </p:cNvPr>
          <p:cNvSpPr>
            <a:spLocks noGrp="1"/>
          </p:cNvSpPr>
          <p:nvPr>
            <p:ph idx="1"/>
          </p:nvPr>
        </p:nvSpPr>
        <p:spPr>
          <a:xfrm>
            <a:off x="677334" y="2160589"/>
            <a:ext cx="8596668" cy="3880773"/>
          </a:xfrm>
        </p:spPr>
        <p:txBody>
          <a:bodyPr>
            <a:normAutofit/>
          </a:bodyPr>
          <a:lstStyle/>
          <a:p>
            <a:r>
              <a:rPr lang="en-US" dirty="0"/>
              <a:t>Cost effective, accessibility, improve survival, ability to comply and undergo treatment if positive result. </a:t>
            </a:r>
          </a:p>
          <a:p>
            <a:endParaRPr lang="en-US" dirty="0"/>
          </a:p>
          <a:p>
            <a:endParaRPr lang="en-US" dirty="0"/>
          </a:p>
          <a:p>
            <a:r>
              <a:rPr lang="en-US" dirty="0"/>
              <a:t>Choices:</a:t>
            </a:r>
          </a:p>
          <a:p>
            <a:pPr lvl="1"/>
            <a:r>
              <a:rPr lang="en-US" dirty="0"/>
              <a:t>AFP (Alpha fetoprotein)</a:t>
            </a:r>
          </a:p>
          <a:p>
            <a:pPr lvl="1"/>
            <a:r>
              <a:rPr lang="en-US" dirty="0"/>
              <a:t>Ultrasound</a:t>
            </a:r>
          </a:p>
          <a:p>
            <a:pPr lvl="1"/>
            <a:r>
              <a:rPr lang="en-US" dirty="0"/>
              <a:t>CT</a:t>
            </a:r>
          </a:p>
          <a:p>
            <a:pPr lvl="1"/>
            <a:r>
              <a:rPr lang="en-US" dirty="0"/>
              <a:t>MRI</a:t>
            </a:r>
          </a:p>
          <a:p>
            <a:endParaRPr lang="en-US" dirty="0"/>
          </a:p>
        </p:txBody>
      </p:sp>
    </p:spTree>
    <p:extLst>
      <p:ext uri="{BB962C8B-B14F-4D97-AF65-F5344CB8AC3E}">
        <p14:creationId xmlns:p14="http://schemas.microsoft.com/office/powerpoint/2010/main" val="21559995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emplate>Facet</Template>
  <TotalTime>9111</TotalTime>
  <Words>1529</Words>
  <Application>Microsoft Office PowerPoint</Application>
  <PresentationFormat>Widescreen</PresentationFormat>
  <Paragraphs>202</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Hepatocellular Carcinoma</vt:lpstr>
      <vt:lpstr>Case </vt:lpstr>
      <vt:lpstr>Epidemiology </vt:lpstr>
      <vt:lpstr>HCC risk factors</vt:lpstr>
      <vt:lpstr>PowerPoint Presentation</vt:lpstr>
      <vt:lpstr>Q1</vt:lpstr>
      <vt:lpstr>Q1</vt:lpstr>
      <vt:lpstr>HCC screening</vt:lpstr>
      <vt:lpstr>How to screen for HCC</vt:lpstr>
      <vt:lpstr>PowerPoint Presentation</vt:lpstr>
      <vt:lpstr>Q2</vt:lpstr>
      <vt:lpstr>Q2</vt:lpstr>
      <vt:lpstr>PowerPoint Presentation</vt:lpstr>
      <vt:lpstr>Diagnosing HCC</vt:lpstr>
      <vt:lpstr>Diagnosing HCC</vt:lpstr>
      <vt:lpstr>PowerPoint Presentation</vt:lpstr>
      <vt:lpstr>PowerPoint Presentation</vt:lpstr>
      <vt:lpstr>PowerPoint Presentation</vt:lpstr>
      <vt:lpstr>Q3</vt:lpstr>
      <vt:lpstr>Q3</vt:lpstr>
      <vt:lpstr>HCC treatment</vt:lpstr>
      <vt:lpstr>PowerPoint Presentation</vt:lpstr>
      <vt:lpstr>HCC Treatment</vt:lpstr>
      <vt:lpstr>HCC treatment</vt:lpstr>
      <vt:lpstr>HCC treatment</vt:lpstr>
      <vt:lpstr>HCC treatment</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Hepatocellular Carcinoma</dc:title>
  <dc:creator>Mona</dc:creator>
  <cp:lastModifiedBy>Nathan, Rohit B</cp:lastModifiedBy>
  <cp:revision>2</cp:revision>
  <dcterms:created xsi:type="dcterms:W3CDTF">2023-02-10T15:45:09Z</dcterms:created>
  <dcterms:modified xsi:type="dcterms:W3CDTF">2026-01-20T15:12:02Z</dcterms:modified>
</cp:coreProperties>
</file>