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60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Fever//Roth's spots//</a:t>
            </a:r>
            <a:r>
              <a:rPr lang="en-US" baseline="0" dirty="0" smtClean="0"/>
              <a:t> </a:t>
            </a:r>
            <a:r>
              <a:rPr lang="en-US" dirty="0" smtClean="0"/>
              <a:t>Osler's nodes//</a:t>
            </a:r>
            <a:r>
              <a:rPr lang="en-US" baseline="0" dirty="0" smtClean="0"/>
              <a:t> </a:t>
            </a:r>
            <a:r>
              <a:rPr lang="en-US" dirty="0" smtClean="0"/>
              <a:t>Murmur//</a:t>
            </a:r>
            <a:r>
              <a:rPr lang="en-US" dirty="0" err="1" smtClean="0"/>
              <a:t>Janeway</a:t>
            </a:r>
            <a:r>
              <a:rPr lang="en-US" dirty="0" smtClean="0"/>
              <a:t> lesions// Anemia//</a:t>
            </a:r>
            <a:r>
              <a:rPr lang="en-US" baseline="0" dirty="0" smtClean="0"/>
              <a:t> </a:t>
            </a:r>
            <a:r>
              <a:rPr lang="en-US" dirty="0" smtClean="0"/>
              <a:t>Nail hemorrhage (splinter hemorrhages)//</a:t>
            </a:r>
            <a:r>
              <a:rPr lang="en-US" baseline="0" dirty="0" smtClean="0"/>
              <a:t> </a:t>
            </a:r>
            <a:r>
              <a:rPr lang="en-US" dirty="0" smtClean="0"/>
              <a:t>Emboli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Infective </a:t>
            </a:r>
            <a:r>
              <a:rPr lang="en-US" sz="7200" b="1" dirty="0" smtClean="0"/>
              <a:t>Endocarditis</a:t>
            </a:r>
            <a:r>
              <a:rPr lang="en-US" sz="7200" dirty="0" smtClean="0"/>
              <a:t> 	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718"/>
            <a:ext cx="6001806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</a:t>
            </a:r>
            <a:r>
              <a:rPr lang="en-US" sz="5400" dirty="0" smtClean="0"/>
              <a:t>Characteristics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68" y="1600200"/>
            <a:ext cx="482659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Acute </a:t>
            </a:r>
            <a:r>
              <a:rPr lang="en-US" b="0" dirty="0" smtClean="0">
                <a:sym typeface="Wingdings"/>
              </a:rPr>
              <a:t> S. Aureus (usually normal valves), fatal if untreated</a:t>
            </a:r>
          </a:p>
          <a:p>
            <a:r>
              <a:rPr lang="en-US" dirty="0" err="1" smtClean="0">
                <a:sym typeface="Wingdings"/>
              </a:rPr>
              <a:t>Subacute</a:t>
            </a:r>
            <a:r>
              <a:rPr lang="en-US" b="0" dirty="0" smtClean="0">
                <a:sym typeface="Wingdings"/>
              </a:rPr>
              <a:t>  Strep Viridians and Enterococcus  (damaged valves) </a:t>
            </a:r>
          </a:p>
          <a:p>
            <a:r>
              <a:rPr lang="en-US" dirty="0" smtClean="0">
                <a:sym typeface="Wingdings"/>
              </a:rPr>
              <a:t>Native valve endocarditis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</a:t>
            </a:r>
            <a:r>
              <a:rPr lang="en-US" b="0" dirty="0" smtClean="0">
                <a:sym typeface="Wingdings"/>
              </a:rPr>
              <a:t>Most common </a:t>
            </a:r>
            <a:r>
              <a:rPr lang="mr-IN" b="0" dirty="0" smtClean="0">
                <a:sym typeface="Wingdings"/>
              </a:rPr>
              <a:t>–</a:t>
            </a:r>
            <a:r>
              <a:rPr lang="en-US" b="0" dirty="0" smtClean="0">
                <a:sym typeface="Wingdings"/>
              </a:rPr>
              <a:t> S. Viridians, Staph species, (HACEK group) </a:t>
            </a:r>
          </a:p>
          <a:p>
            <a:r>
              <a:rPr lang="en-US" dirty="0" smtClean="0">
                <a:sym typeface="Wingdings"/>
              </a:rPr>
              <a:t>Prosthetic valve endocarditis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</a:t>
            </a:r>
            <a:r>
              <a:rPr lang="en-US" b="0" dirty="0" smtClean="0">
                <a:sym typeface="Wingdings"/>
              </a:rPr>
              <a:t>Early onset   Staph (within 60 days of surgery, s. </a:t>
            </a:r>
            <a:r>
              <a:rPr lang="en-US" b="0" dirty="0" err="1" smtClean="0">
                <a:sym typeface="Wingdings"/>
              </a:rPr>
              <a:t>epidermidis</a:t>
            </a:r>
            <a:r>
              <a:rPr lang="en-US" b="0" dirty="0" smtClean="0">
                <a:sym typeface="Wingdings"/>
              </a:rPr>
              <a:t> &gt;&gt; s. aureus), strep is late onset </a:t>
            </a:r>
          </a:p>
          <a:p>
            <a:r>
              <a:rPr lang="en-US" dirty="0" smtClean="0">
                <a:sym typeface="Wingdings"/>
              </a:rPr>
              <a:t>Endocarditis in IV Drug user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</a:t>
            </a:r>
            <a:r>
              <a:rPr lang="en-US" b="0" dirty="0" smtClean="0">
                <a:sym typeface="Wingdings"/>
              </a:rPr>
              <a:t>right sided, s. aureus </a:t>
            </a:r>
          </a:p>
          <a:p>
            <a:r>
              <a:rPr lang="en-US" dirty="0" smtClean="0">
                <a:sym typeface="Wingdings"/>
              </a:rPr>
              <a:t>Complications: </a:t>
            </a:r>
            <a:r>
              <a:rPr lang="en-US" b="0" dirty="0" smtClean="0">
                <a:sym typeface="Wingdings"/>
              </a:rPr>
              <a:t>Heart failure, abscess, solid organ damage and glomerulonephritis </a:t>
            </a:r>
          </a:p>
        </p:txBody>
      </p:sp>
      <p:pic>
        <p:nvPicPr>
          <p:cNvPr id="8" name="Content Placeholder 7" descr="endo_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437" b="-794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28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Diagnosis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011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Blood Cultures ( from 2 sites)</a:t>
            </a:r>
          </a:p>
          <a:p>
            <a:r>
              <a:rPr lang="en-US" dirty="0" smtClean="0"/>
              <a:t>TTE usually 1</a:t>
            </a:r>
            <a:r>
              <a:rPr lang="en-US" baseline="30000" dirty="0" smtClean="0"/>
              <a:t>st</a:t>
            </a:r>
            <a:r>
              <a:rPr lang="en-US" dirty="0" smtClean="0"/>
              <a:t>, but TEE high sensitivity (&gt; 90% sensitive) </a:t>
            </a:r>
          </a:p>
          <a:p>
            <a:r>
              <a:rPr lang="en-US" dirty="0" smtClean="0"/>
              <a:t>EKG changes: 1</a:t>
            </a:r>
            <a:r>
              <a:rPr lang="en-US" baseline="30000" dirty="0" smtClean="0"/>
              <a:t>st</a:t>
            </a:r>
            <a:r>
              <a:rPr lang="en-US" dirty="0" smtClean="0"/>
              <a:t> AV Block, BBB, AV Dissociation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paravalvular</a:t>
            </a:r>
            <a:r>
              <a:rPr lang="en-US" dirty="0" smtClean="0">
                <a:sym typeface="Wingdings"/>
              </a:rPr>
              <a:t> abscess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30970"/>
              </p:ext>
            </p:extLst>
          </p:nvPr>
        </p:nvGraphicFramePr>
        <p:xfrm>
          <a:off x="796925" y="1006857"/>
          <a:ext cx="7550150" cy="4269740"/>
        </p:xfrm>
        <a:graphic>
          <a:graphicData uri="http://schemas.openxmlformats.org/drawingml/2006/table">
            <a:tbl>
              <a:tblPr/>
              <a:tblGrid>
                <a:gridCol w="3775075"/>
                <a:gridCol w="3775075"/>
              </a:tblGrid>
              <a:tr h="571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DUKE'S CRITERIA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Diagnosis of IE = 2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 + 3 Minor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Minor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Sustained bacteremia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Predisposing condition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Endocardial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involvement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Fever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62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Remember </a:t>
                      </a:r>
                      <a:endParaRPr lang="en-US" sz="2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Vascular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phenomena: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septic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arterial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PE,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mycotic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aneurysms, intracranial hemorrhage,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Janeway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lesions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Immune phenomena: Glomerulonephritis, Osler's nodes, Roth's spots, rheumatoid factor.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Positve blood cultures (not meeting major)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echo cardiogram (not meeting major)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9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27" y="408477"/>
            <a:ext cx="3130583" cy="302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laxave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37" y="654050"/>
            <a:ext cx="3263900" cy="5549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27" y="3429000"/>
            <a:ext cx="3271404" cy="32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10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92144" cy="1171774"/>
          </a:xfrm>
        </p:spPr>
        <p:txBody>
          <a:bodyPr/>
          <a:lstStyle/>
          <a:p>
            <a:r>
              <a:rPr lang="en-US" sz="5400" dirty="0" smtClean="0"/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IV antibiotics based on culture results (4- 6 weeks) 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If cultures are negative but high suspicion, empiric </a:t>
            </a:r>
            <a:r>
              <a:rPr lang="en-US" sz="2800" b="0" dirty="0" err="1" smtClean="0"/>
              <a:t>tx</a:t>
            </a:r>
            <a:r>
              <a:rPr lang="en-US" sz="2800" b="0" dirty="0" smtClean="0"/>
              <a:t> with Vancomycin + an aminoglycoside</a:t>
            </a:r>
            <a:r>
              <a:rPr lang="en-US" b="0" dirty="0" smtClean="0"/>
              <a:t>. </a:t>
            </a:r>
          </a:p>
          <a:p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sz="2000" b="0" dirty="0" smtClean="0"/>
              <a:t>Don’t forget about </a:t>
            </a:r>
            <a:r>
              <a:rPr lang="en-US" sz="2000" dirty="0" err="1" smtClean="0"/>
              <a:t>Libman</a:t>
            </a:r>
            <a:r>
              <a:rPr lang="en-US" sz="2000" dirty="0" smtClean="0"/>
              <a:t> Sacks Endocarditis  </a:t>
            </a:r>
            <a:r>
              <a:rPr lang="en-US" sz="2000" b="0" dirty="0" smtClean="0"/>
              <a:t>- aortic valves and SLE </a:t>
            </a:r>
            <a:r>
              <a:rPr lang="mr-IN" sz="2000" b="0" dirty="0" smtClean="0"/>
              <a:t>–</a:t>
            </a:r>
            <a:r>
              <a:rPr lang="en-US" sz="2000" b="0" dirty="0" smtClean="0"/>
              <a:t> BOTH sides of the valves with systemic embolization. Treat SLE and </a:t>
            </a:r>
            <a:r>
              <a:rPr lang="en-US" sz="2000" b="0" dirty="0" err="1" smtClean="0"/>
              <a:t>anticoagulate</a:t>
            </a:r>
            <a:r>
              <a:rPr lang="en-US" sz="2000" b="0" dirty="0" smtClean="0"/>
              <a:t>!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IE Antibiotic Prophylaxis? </a:t>
            </a:r>
            <a:r>
              <a:rPr lang="mr-IN" sz="2000" b="0" dirty="0" smtClean="0"/>
              <a:t>–</a:t>
            </a:r>
            <a:r>
              <a:rPr lang="en-US" sz="2000" b="0" dirty="0" smtClean="0"/>
              <a:t>Prosthetic heart valves, history of IE, congenital heart disease(</a:t>
            </a:r>
            <a:r>
              <a:rPr lang="en-US" sz="2000" b="0" dirty="0"/>
              <a:t>u</a:t>
            </a:r>
            <a:r>
              <a:rPr lang="en-US" sz="2000" b="0" dirty="0" smtClean="0"/>
              <a:t>nrepaired cyanotic congenital heart disease or repaired congenital heart defect with prosthesis or shunt (≤6 months post-procedure</a:t>
            </a:r>
            <a:r>
              <a:rPr lang="en-US" sz="2000" dirty="0" smtClean="0"/>
              <a:t>), </a:t>
            </a:r>
            <a:r>
              <a:rPr lang="en-US" sz="2000" dirty="0" err="1" smtClean="0"/>
              <a:t>valvulopathy</a:t>
            </a:r>
            <a:r>
              <a:rPr lang="en-US" sz="2000" dirty="0" smtClean="0"/>
              <a:t> following cardiac transplant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What if you find strep </a:t>
            </a:r>
            <a:r>
              <a:rPr lang="en-US" dirty="0" err="1"/>
              <a:t>bovis</a:t>
            </a:r>
            <a:r>
              <a:rPr lang="en-US" dirty="0"/>
              <a:t> bacteremia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b="0" dirty="0" smtClean="0"/>
              <a:t>Colonoscopy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MKSAP High Yield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 patients with a cardiac murmur</a:t>
            </a:r>
            <a:r>
              <a:rPr lang="mr-IN" sz="2000" dirty="0" smtClean="0"/>
              <a:t>…</a:t>
            </a:r>
            <a:r>
              <a:rPr lang="en-US" sz="2000" dirty="0" smtClean="0"/>
              <a:t> infective endocarditis should be suspected in the presence of fever, anemia, hematuria, and physical findings suggestive of embolization.</a:t>
            </a:r>
          </a:p>
          <a:p>
            <a:r>
              <a:rPr lang="en-US" sz="2000" b="1" dirty="0" smtClean="0"/>
              <a:t>Early surgery </a:t>
            </a:r>
            <a:r>
              <a:rPr lang="en-US" sz="2000" dirty="0" smtClean="0"/>
              <a:t>is indicated valve stenosis or regurgitation resulting: </a:t>
            </a:r>
          </a:p>
          <a:p>
            <a:pPr lvl="1"/>
            <a:r>
              <a:rPr lang="en-US" sz="2000" b="1" dirty="0" smtClean="0"/>
              <a:t>heart failure</a:t>
            </a:r>
          </a:p>
          <a:p>
            <a:pPr lvl="1"/>
            <a:r>
              <a:rPr lang="en-US" sz="2000" b="1" dirty="0" smtClean="0"/>
              <a:t> left-sided infective </a:t>
            </a:r>
            <a:r>
              <a:rPr lang="en-US" sz="2000" dirty="0" smtClean="0"/>
              <a:t>endocarditis caused by Staphylococcus aureus, fungal, or other highly resistant organisms; </a:t>
            </a:r>
          </a:p>
          <a:p>
            <a:pPr lvl="1"/>
            <a:r>
              <a:rPr lang="en-US" sz="2000" dirty="0" smtClean="0"/>
              <a:t>complicated by </a:t>
            </a:r>
            <a:r>
              <a:rPr lang="en-US" sz="2000" b="1" dirty="0" smtClean="0"/>
              <a:t>heart block, annular or aortic abscess, </a:t>
            </a:r>
            <a:r>
              <a:rPr lang="en-US" sz="2000" dirty="0" smtClean="0"/>
              <a:t>or destructive penetrating lesion</a:t>
            </a:r>
          </a:p>
          <a:p>
            <a:pPr lvl="1"/>
            <a:r>
              <a:rPr lang="en-US" sz="2000" dirty="0" smtClean="0"/>
              <a:t>persistent bacteremia or fever lasting longer </a:t>
            </a:r>
            <a:r>
              <a:rPr lang="en-US" sz="2000" b="1" dirty="0" smtClean="0"/>
              <a:t>than 5 to 7 days after starting antibiotic therapy.</a:t>
            </a:r>
          </a:p>
          <a:p>
            <a:r>
              <a:rPr lang="en-US" sz="2000" b="1" dirty="0" smtClean="0"/>
              <a:t>Surgery is recommended</a:t>
            </a:r>
            <a:r>
              <a:rPr lang="en-US" sz="2000" dirty="0" smtClean="0"/>
              <a:t> for patients with prosthetic valve endocarditis and relapsing infection.</a:t>
            </a:r>
          </a:p>
        </p:txBody>
      </p:sp>
    </p:spTree>
    <p:extLst>
      <p:ext uri="{BB962C8B-B14F-4D97-AF65-F5344CB8AC3E}">
        <p14:creationId xmlns:p14="http://schemas.microsoft.com/office/powerpoint/2010/main" val="327198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prophylactic antibiotics for the treatment of mitral valve </a:t>
            </a:r>
            <a:r>
              <a:rPr lang="en-US" dirty="0" smtClean="0"/>
              <a:t>prolapse.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Antibiotic </a:t>
            </a:r>
            <a:r>
              <a:rPr lang="en-US" b="0" dirty="0"/>
              <a:t>prophylaxis is no longer indicated in patients with mitral valve prolapse for prevention of infective endocarditis. The risk of antibiotic-associated adverse effects exceeds the benefit (if any) from prophylactic antibiotic therapy. Limited use of prophylaxis will likely reduce the unwanted selection of antibiotic-resistant strains and their unintended consequences such as C. difficile-associated colitis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Choosing Wisely </a:t>
            </a:r>
            <a:r>
              <a:rPr lang="mr-IN" b="0" dirty="0" smtClean="0"/>
              <a:t>–</a:t>
            </a:r>
            <a:r>
              <a:rPr lang="en-US" b="0" dirty="0" smtClean="0"/>
              <a:t> IDSA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43913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2849</TotalTime>
  <Words>510</Words>
  <Application>Microsoft Macintosh PowerPoint</Application>
  <PresentationFormat>On-screen Show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Wingdings</vt:lpstr>
      <vt:lpstr>Arial</vt:lpstr>
      <vt:lpstr>Essential</vt:lpstr>
      <vt:lpstr>Infective Endocarditis  </vt:lpstr>
      <vt:lpstr>General Characteristics</vt:lpstr>
      <vt:lpstr>Diagnosis  </vt:lpstr>
      <vt:lpstr>PowerPoint Presentation</vt:lpstr>
      <vt:lpstr>Treatment </vt:lpstr>
      <vt:lpstr>MKSAP High Yield </vt:lpstr>
      <vt:lpstr>Value 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  </dc:title>
  <dc:creator>Kristen Young</dc:creator>
  <cp:lastModifiedBy>Brittany Muscha</cp:lastModifiedBy>
  <cp:revision>18</cp:revision>
  <dcterms:created xsi:type="dcterms:W3CDTF">2017-05-11T18:07:00Z</dcterms:created>
  <dcterms:modified xsi:type="dcterms:W3CDTF">2018-06-04T17:51:13Z</dcterms:modified>
</cp:coreProperties>
</file>