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9"/>
  </p:notesMasterIdLst>
  <p:sldIdLst>
    <p:sldId id="256" r:id="rId5"/>
    <p:sldId id="313" r:id="rId6"/>
    <p:sldId id="257" r:id="rId7"/>
    <p:sldId id="258" r:id="rId8"/>
    <p:sldId id="259" r:id="rId9"/>
    <p:sldId id="260" r:id="rId10"/>
    <p:sldId id="261" r:id="rId11"/>
    <p:sldId id="262" r:id="rId12"/>
    <p:sldId id="264" r:id="rId13"/>
    <p:sldId id="331" r:id="rId14"/>
    <p:sldId id="263" r:id="rId15"/>
    <p:sldId id="265" r:id="rId16"/>
    <p:sldId id="266" r:id="rId17"/>
    <p:sldId id="267" r:id="rId18"/>
    <p:sldId id="268" r:id="rId19"/>
    <p:sldId id="269" r:id="rId20"/>
    <p:sldId id="270" r:id="rId21"/>
    <p:sldId id="314" r:id="rId22"/>
    <p:sldId id="319" r:id="rId23"/>
    <p:sldId id="320" r:id="rId24"/>
    <p:sldId id="329" r:id="rId25"/>
    <p:sldId id="278" r:id="rId26"/>
    <p:sldId id="279" r:id="rId27"/>
    <p:sldId id="332" r:id="rId28"/>
    <p:sldId id="280" r:id="rId29"/>
    <p:sldId id="281" r:id="rId30"/>
    <p:sldId id="282" r:id="rId31"/>
    <p:sldId id="283" r:id="rId32"/>
    <p:sldId id="284" r:id="rId33"/>
    <p:sldId id="285" r:id="rId34"/>
    <p:sldId id="286" r:id="rId35"/>
    <p:sldId id="316" r:id="rId36"/>
    <p:sldId id="295" r:id="rId37"/>
    <p:sldId id="296" r:id="rId38"/>
    <p:sldId id="297" r:id="rId39"/>
    <p:sldId id="298" r:id="rId40"/>
    <p:sldId id="299" r:id="rId41"/>
    <p:sldId id="300" r:id="rId42"/>
    <p:sldId id="322" r:id="rId43"/>
    <p:sldId id="323" r:id="rId44"/>
    <p:sldId id="325" r:id="rId45"/>
    <p:sldId id="324" r:id="rId46"/>
    <p:sldId id="326" r:id="rId47"/>
    <p:sldId id="327" r:id="rId48"/>
    <p:sldId id="328" r:id="rId49"/>
    <p:sldId id="321" r:id="rId50"/>
    <p:sldId id="271" r:id="rId51"/>
    <p:sldId id="272" r:id="rId52"/>
    <p:sldId id="273" r:id="rId53"/>
    <p:sldId id="274" r:id="rId54"/>
    <p:sldId id="312" r:id="rId55"/>
    <p:sldId id="275" r:id="rId56"/>
    <p:sldId id="276" r:id="rId57"/>
    <p:sldId id="315" r:id="rId58"/>
    <p:sldId id="287" r:id="rId59"/>
    <p:sldId id="288" r:id="rId60"/>
    <p:sldId id="289" r:id="rId61"/>
    <p:sldId id="317" r:id="rId62"/>
    <p:sldId id="290" r:id="rId63"/>
    <p:sldId id="291" r:id="rId64"/>
    <p:sldId id="292" r:id="rId65"/>
    <p:sldId id="293" r:id="rId66"/>
    <p:sldId id="318" r:id="rId67"/>
    <p:sldId id="301" r:id="rId68"/>
    <p:sldId id="302" r:id="rId69"/>
    <p:sldId id="303" r:id="rId70"/>
    <p:sldId id="305" r:id="rId71"/>
    <p:sldId id="306" r:id="rId72"/>
    <p:sldId id="311" r:id="rId73"/>
    <p:sldId id="307" r:id="rId74"/>
    <p:sldId id="308" r:id="rId75"/>
    <p:sldId id="309" r:id="rId76"/>
    <p:sldId id="310" r:id="rId77"/>
    <p:sldId id="304"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03F2FC4-D1FB-060F-0B49-F1039516EA2B}" name="Ulrickson, Matthew L" initials="UML" userId="S::Matthew.Ulrickson@bannerhealth.com::d005c28d-ecec-494f-8f95-fb52305cdd0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Ulrickson, Matthew L" initials="UML" lastIdx="1" clrIdx="0">
    <p:extLst>
      <p:ext uri="{19B8F6BF-5375-455C-9EA6-DF929625EA0E}">
        <p15:presenceInfo xmlns:p15="http://schemas.microsoft.com/office/powerpoint/2012/main" userId="S::Matthew.Ulrickson@bannerhealth.com::d005c28d-ecec-494f-8f95-fb52305cdd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A458FE-5EEF-4F41-B4C6-C9382328770F}" v="1" dt="2026-07-21T01:54:49.6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907" autoAdjust="0"/>
  </p:normalViewPr>
  <p:slideViewPr>
    <p:cSldViewPr>
      <p:cViewPr varScale="1">
        <p:scale>
          <a:sx n="81" d="100"/>
          <a:sy n="81" d="100"/>
        </p:scale>
        <p:origin x="1190"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ableStyles" Target="tableStyle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commentAuthors" Target="commentAuthors.xml"/><Relationship Id="rId85"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presProps" Target="presProps.xml"/><Relationship Id="rId86"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microsoft.com/office/2018/10/relationships/authors" Target="authors.xml"/><Relationship Id="rId61" Type="http://schemas.openxmlformats.org/officeDocument/2006/relationships/slide" Target="slides/slide57.xml"/><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lrickson, Matthew L" userId="d005c28d-ecec-494f-8f95-fb52305cdd07" providerId="ADAL" clId="{0F5CEF19-F8AC-4708-9F7C-93DCEC2617B4}"/>
    <pc:docChg chg="custSel modSld">
      <pc:chgData name="Ulrickson, Matthew L" userId="d005c28d-ecec-494f-8f95-fb52305cdd07" providerId="ADAL" clId="{0F5CEF19-F8AC-4708-9F7C-93DCEC2617B4}" dt="2026-07-21T01:54:59.611" v="19" actId="27636"/>
      <pc:docMkLst>
        <pc:docMk/>
      </pc:docMkLst>
      <pc:sldChg chg="modSp mod">
        <pc:chgData name="Ulrickson, Matthew L" userId="d005c28d-ecec-494f-8f95-fb52305cdd07" providerId="ADAL" clId="{0F5CEF19-F8AC-4708-9F7C-93DCEC2617B4}" dt="2026-07-21T01:53:13.953" v="3" actId="20577"/>
        <pc:sldMkLst>
          <pc:docMk/>
          <pc:sldMk cId="806450386" sldId="256"/>
        </pc:sldMkLst>
        <pc:spChg chg="mod">
          <ac:chgData name="Ulrickson, Matthew L" userId="d005c28d-ecec-494f-8f95-fb52305cdd07" providerId="ADAL" clId="{0F5CEF19-F8AC-4708-9F7C-93DCEC2617B4}" dt="2026-07-21T01:53:13.953" v="3" actId="20577"/>
          <ac:spMkLst>
            <pc:docMk/>
            <pc:sldMk cId="806450386" sldId="256"/>
            <ac:spMk id="3" creationId="{00000000-0000-0000-0000-000000000000}"/>
          </ac:spMkLst>
        </pc:spChg>
      </pc:sldChg>
      <pc:sldChg chg="modSp mod">
        <pc:chgData name="Ulrickson, Matthew L" userId="d005c28d-ecec-494f-8f95-fb52305cdd07" providerId="ADAL" clId="{0F5CEF19-F8AC-4708-9F7C-93DCEC2617B4}" dt="2026-07-21T01:54:59.611" v="19" actId="27636"/>
        <pc:sldMkLst>
          <pc:docMk/>
          <pc:sldMk cId="2991472341" sldId="321"/>
        </pc:sldMkLst>
        <pc:spChg chg="mod">
          <ac:chgData name="Ulrickson, Matthew L" userId="d005c28d-ecec-494f-8f95-fb52305cdd07" providerId="ADAL" clId="{0F5CEF19-F8AC-4708-9F7C-93DCEC2617B4}" dt="2026-07-21T01:54:59.611" v="19" actId="27636"/>
          <ac:spMkLst>
            <pc:docMk/>
            <pc:sldMk cId="2991472341" sldId="321"/>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D59A32-3B16-4BCE-BA2D-B027DB22EE53}" type="datetimeFigureOut">
              <a:rPr lang="en-US" smtClean="0"/>
              <a:t>7/20/2026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49ECE8-6BD5-4C47-8B67-08C11F085B86}" type="slidenum">
              <a:rPr lang="en-US" smtClean="0"/>
              <a:t>‹#›</a:t>
            </a:fld>
            <a:endParaRPr lang="en-US" dirty="0"/>
          </a:p>
        </p:txBody>
      </p:sp>
    </p:spTree>
    <p:extLst>
      <p:ext uri="{BB962C8B-B14F-4D97-AF65-F5344CB8AC3E}">
        <p14:creationId xmlns:p14="http://schemas.microsoft.com/office/powerpoint/2010/main" val="3672941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49ECE8-6BD5-4C47-8B67-08C11F085B86}" type="slidenum">
              <a:rPr lang="en-US" smtClean="0"/>
              <a:t>6</a:t>
            </a:fld>
            <a:endParaRPr lang="en-US" dirty="0"/>
          </a:p>
        </p:txBody>
      </p:sp>
    </p:spTree>
    <p:extLst>
      <p:ext uri="{BB962C8B-B14F-4D97-AF65-F5344CB8AC3E}">
        <p14:creationId xmlns:p14="http://schemas.microsoft.com/office/powerpoint/2010/main" val="2434627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Usually with </a:t>
            </a:r>
            <a:r>
              <a:rPr lang="en-US" dirty="0" err="1"/>
              <a:t>IgM</a:t>
            </a:r>
            <a:r>
              <a:rPr lang="en-US" dirty="0"/>
              <a:t> &gt;5gm,</a:t>
            </a:r>
            <a:r>
              <a:rPr lang="en-US" baseline="0" dirty="0"/>
              <a:t> but can happen at 3-5gm as well</a:t>
            </a:r>
            <a:endParaRPr lang="en-US" dirty="0"/>
          </a:p>
        </p:txBody>
      </p:sp>
      <p:sp>
        <p:nvSpPr>
          <p:cNvPr id="4" name="Slide Number Placeholder 3"/>
          <p:cNvSpPr>
            <a:spLocks noGrp="1"/>
          </p:cNvSpPr>
          <p:nvPr>
            <p:ph type="sldNum" sz="quarter" idx="10"/>
          </p:nvPr>
        </p:nvSpPr>
        <p:spPr/>
        <p:txBody>
          <a:bodyPr/>
          <a:lstStyle/>
          <a:p>
            <a:fld id="{8F49ECE8-6BD5-4C47-8B67-08C11F085B86}" type="slidenum">
              <a:rPr lang="en-US" smtClean="0"/>
              <a:t>20</a:t>
            </a:fld>
            <a:endParaRPr lang="en-US" dirty="0"/>
          </a:p>
        </p:txBody>
      </p:sp>
    </p:spTree>
    <p:extLst>
      <p:ext uri="{BB962C8B-B14F-4D97-AF65-F5344CB8AC3E}">
        <p14:creationId xmlns:p14="http://schemas.microsoft.com/office/powerpoint/2010/main" val="285151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98% of patients with tamponade have pulsus &gt;10</a:t>
            </a:r>
          </a:p>
          <a:p>
            <a:r>
              <a:rPr lang="en-US" dirty="0"/>
              <a:t>The finding of pulsus</a:t>
            </a:r>
            <a:r>
              <a:rPr lang="en-US" baseline="0" dirty="0"/>
              <a:t> &gt;12 discriminates patients with pericardial effusion with tamponade from those without with 98% sensitivity, 83% specificity (+LR 5.9 and –LR 0.03)  Curtiss et al. Am Heart J 1988. 115:391.</a:t>
            </a:r>
          </a:p>
          <a:p>
            <a:endParaRPr lang="en-US" baseline="0" dirty="0"/>
          </a:p>
          <a:p>
            <a:r>
              <a:rPr lang="en-US" baseline="0" dirty="0"/>
              <a:t>Inspiration increases R heart return, which then causes IV septum to expand into LV, decreasing cardiac output</a:t>
            </a:r>
            <a:endParaRPr lang="en-US" dirty="0"/>
          </a:p>
        </p:txBody>
      </p:sp>
      <p:sp>
        <p:nvSpPr>
          <p:cNvPr id="4" name="Slide Number Placeholder 3"/>
          <p:cNvSpPr>
            <a:spLocks noGrp="1"/>
          </p:cNvSpPr>
          <p:nvPr>
            <p:ph type="sldNum" sz="quarter" idx="10"/>
          </p:nvPr>
        </p:nvSpPr>
        <p:spPr/>
        <p:txBody>
          <a:bodyPr/>
          <a:lstStyle/>
          <a:p>
            <a:fld id="{8F49ECE8-6BD5-4C47-8B67-08C11F085B86}" type="slidenum">
              <a:rPr lang="en-US" smtClean="0"/>
              <a:t>51</a:t>
            </a:fld>
            <a:endParaRPr lang="en-US"/>
          </a:p>
        </p:txBody>
      </p:sp>
    </p:spTree>
    <p:extLst>
      <p:ext uri="{BB962C8B-B14F-4D97-AF65-F5344CB8AC3E}">
        <p14:creationId xmlns:p14="http://schemas.microsoft.com/office/powerpoint/2010/main" val="919577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ECG for hypercalcemia (13.9 mg/dl here). Note the very abbreviated ST segment such that the T wave looks like it takes off directly from QRS in some leads. High take-off of ST segment in V2/V3 is also sometimes seen in this context. May have</a:t>
            </a:r>
            <a:r>
              <a:rPr lang="en-US" baseline="0" dirty="0"/>
              <a:t> </a:t>
            </a:r>
            <a:r>
              <a:rPr lang="en-US" dirty="0"/>
              <a:t>Osborne waves.</a:t>
            </a: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Hypocalcemia is just the opposite: prolonged QT due to long ST segment (corresponding to changes in action potential plateau phase duration).  </a:t>
            </a:r>
          </a:p>
        </p:txBody>
      </p:sp>
      <p:sp>
        <p:nvSpPr>
          <p:cNvPr id="4" name="Slide Number Placeholder 3"/>
          <p:cNvSpPr>
            <a:spLocks noGrp="1"/>
          </p:cNvSpPr>
          <p:nvPr>
            <p:ph type="sldNum" sz="quarter" idx="10"/>
          </p:nvPr>
        </p:nvSpPr>
        <p:spPr/>
        <p:txBody>
          <a:bodyPr/>
          <a:lstStyle/>
          <a:p>
            <a:fld id="{8F49ECE8-6BD5-4C47-8B67-08C11F085B86}" type="slidenum">
              <a:rPr lang="en-US" smtClean="0"/>
              <a:t>60</a:t>
            </a:fld>
            <a:endParaRPr lang="en-US" dirty="0"/>
          </a:p>
        </p:txBody>
      </p:sp>
    </p:spTree>
    <p:extLst>
      <p:ext uri="{BB962C8B-B14F-4D97-AF65-F5344CB8AC3E}">
        <p14:creationId xmlns:p14="http://schemas.microsoft.com/office/powerpoint/2010/main" val="35609144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FE73CA0-490B-4F35-8754-B04A491FDAD9}" type="datetimeFigureOut">
              <a:rPr lang="en-US" smtClean="0"/>
              <a:t>7/20/2026</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EB247A0-5F8A-4B5F-813F-9854C9A2403F}"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FE73CA0-490B-4F35-8754-B04A491FDAD9}" type="datetimeFigureOut">
              <a:rPr lang="en-US" smtClean="0"/>
              <a:t>7/20/2026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B247A0-5F8A-4B5F-813F-9854C9A2403F}" type="slidenum">
              <a:rPr lang="en-US" smtClean="0"/>
              <a:t>‹#›</a:t>
            </a:fld>
            <a:endParaRPr lang="en-US" dirty="0"/>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FE73CA0-490B-4F35-8754-B04A491FDAD9}" type="datetimeFigureOut">
              <a:rPr lang="en-US" smtClean="0"/>
              <a:t>7/20/2026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B247A0-5F8A-4B5F-813F-9854C9A2403F}"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FE73CA0-490B-4F35-8754-B04A491FDAD9}" type="datetimeFigureOut">
              <a:rPr lang="en-US" smtClean="0"/>
              <a:t>7/20/2026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B247A0-5F8A-4B5F-813F-9854C9A2403F}" type="slidenum">
              <a:rPr lang="en-US" smtClean="0"/>
              <a:t>‹#›</a:t>
            </a:fld>
            <a:endParaRPr lang="en-US" dirty="0"/>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FE73CA0-490B-4F35-8754-B04A491FDAD9}" type="datetimeFigureOut">
              <a:rPr lang="en-US" smtClean="0"/>
              <a:t>7/20/2026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EB247A0-5F8A-4B5F-813F-9854C9A2403F}"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FE73CA0-490B-4F35-8754-B04A491FDAD9}" type="datetimeFigureOut">
              <a:rPr lang="en-US" smtClean="0"/>
              <a:t>7/20/2026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EB247A0-5F8A-4B5F-813F-9854C9A2403F}" type="slidenum">
              <a:rPr lang="en-US" smtClean="0"/>
              <a:t>‹#›</a:t>
            </a:fld>
            <a:endParaRPr lang="en-US" dirty="0"/>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E73CA0-490B-4F35-8754-B04A491FDAD9}" type="datetimeFigureOut">
              <a:rPr lang="en-US" smtClean="0"/>
              <a:t>7/20/2026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EB247A0-5F8A-4B5F-813F-9854C9A2403F}"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1FE73CA0-490B-4F35-8754-B04A491FDAD9}" type="datetimeFigureOut">
              <a:rPr lang="en-US" smtClean="0"/>
              <a:t>7/20/2026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B247A0-5F8A-4B5F-813F-9854C9A2403F}"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extLst/>
          </a:lstStyle>
          <a:p>
            <a:fld id="{1FE73CA0-490B-4F35-8754-B04A491FDAD9}" type="datetimeFigureOut">
              <a:rPr lang="en-US" smtClean="0"/>
              <a:t>7/20/2026</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EB247A0-5F8A-4B5F-813F-9854C9A2403F}"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FE73CA0-490B-4F35-8754-B04A491FDAD9}" type="datetimeFigureOut">
              <a:rPr lang="en-US" smtClean="0"/>
              <a:t>7/20/2026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B247A0-5F8A-4B5F-813F-9854C9A2403F}"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FE73CA0-490B-4F35-8754-B04A491FDAD9}" type="datetimeFigureOut">
              <a:rPr lang="en-US" smtClean="0"/>
              <a:t>7/20/2026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B247A0-5F8A-4B5F-813F-9854C9A2403F}"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FE73CA0-490B-4F35-8754-B04A491FDAD9}" type="datetimeFigureOut">
              <a:rPr lang="en-US" smtClean="0"/>
              <a:t>7/20/2026</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EB247A0-5F8A-4B5F-813F-9854C9A2403F}"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arizona.edu/"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3.gif"/><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hyperlink" Target="http://www.fhcrc.org/en.html" TargetMode="External"/><Relationship Id="rId2" Type="http://schemas.openxmlformats.org/officeDocument/2006/relationships/image" Target="../media/image4.jpeg"/><Relationship Id="rId16"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2.jpeg"/><Relationship Id="rId5" Type="http://schemas.openxmlformats.org/officeDocument/2006/relationships/image" Target="../media/image7.jpeg"/><Relationship Id="rId15" Type="http://schemas.openxmlformats.org/officeDocument/2006/relationships/hyperlink" Target="http://arizona.edu/" TargetMode="External"/><Relationship Id="rId10" Type="http://schemas.openxmlformats.org/officeDocument/2006/relationships/hyperlink" Target="http://www.flickr.com/photos/petekosednar/6674619463/" TargetMode="External"/><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nejm.org/doi/full/10.1056/NEJMms181343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lumen.luc.edu/lumen/meded/medicine/pulmonar/apd/svc1.ht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hyperlink" Target="https://theweeklychallenger.com/do-black-people-skateboard-part-2/"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Matthew.ulrickson@bannerhealth.com" TargetMode="External"/><Relationship Id="rId1" Type="http://schemas.openxmlformats.org/officeDocument/2006/relationships/slideLayout" Target="../slideLayouts/slideLayout2.xml"/><Relationship Id="rId5" Type="http://schemas.openxmlformats.org/officeDocument/2006/relationships/image" Target="../media/image47.jpg"/><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4.jpg"/><Relationship Id="rId5" Type="http://schemas.openxmlformats.org/officeDocument/2006/relationships/image" Target="../media/image53.png"/><Relationship Id="rId4" Type="http://schemas.openxmlformats.org/officeDocument/2006/relationships/image" Target="../media/image52.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hyperlink" Target="//upload.wikimedia.org/wikipedia/commons/2/20/Glass_IV.jpg"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Oncologic Emergencies</a:t>
            </a:r>
          </a:p>
        </p:txBody>
      </p:sp>
      <p:sp>
        <p:nvSpPr>
          <p:cNvPr id="3" name="Subtitle 2"/>
          <p:cNvSpPr>
            <a:spLocks noGrp="1"/>
          </p:cNvSpPr>
          <p:nvPr>
            <p:ph type="subTitle" idx="1"/>
          </p:nvPr>
        </p:nvSpPr>
        <p:spPr/>
        <p:txBody>
          <a:bodyPr>
            <a:normAutofit fontScale="70000" lnSpcReduction="20000"/>
          </a:bodyPr>
          <a:lstStyle/>
          <a:p>
            <a:r>
              <a:rPr lang="en-US" dirty="0"/>
              <a:t>Matthew Ulrickson, MD</a:t>
            </a:r>
          </a:p>
          <a:p>
            <a:r>
              <a:rPr lang="en-US" dirty="0"/>
              <a:t>Banner MD Anderson Cancer Center</a:t>
            </a:r>
          </a:p>
          <a:p>
            <a:r>
              <a:rPr lang="en-US" dirty="0"/>
              <a:t>July 21, 2026</a:t>
            </a:r>
          </a:p>
          <a:p>
            <a:r>
              <a:rPr lang="en-US" dirty="0"/>
              <a:t>Matthew.ulrickson@bannerhealth.com</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8" y="5142457"/>
            <a:ext cx="3117742" cy="1715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153;p1" descr="http://ahsl.arizona.edu/sites/ahsl.arizona.edu/files/images/Block-A.png">
            <a:hlinkClick r:id="rId3"/>
            <a:extLst>
              <a:ext uri="{FF2B5EF4-FFF2-40B4-BE49-F238E27FC236}">
                <a16:creationId xmlns:a16="http://schemas.microsoft.com/office/drawing/2014/main" id="{908A10D5-C619-C113-236A-411F89C416CD}"/>
              </a:ext>
            </a:extLst>
          </p:cNvPr>
          <p:cNvPicPr preferRelativeResize="0"/>
          <p:nvPr/>
        </p:nvPicPr>
        <p:blipFill rotWithShape="1">
          <a:blip r:embed="rId4">
            <a:alphaModFix/>
          </a:blip>
          <a:srcRect/>
          <a:stretch/>
        </p:blipFill>
        <p:spPr>
          <a:xfrm>
            <a:off x="7943233" y="5797462"/>
            <a:ext cx="1200767" cy="1060538"/>
          </a:xfrm>
          <a:prstGeom prst="rect">
            <a:avLst/>
          </a:prstGeom>
          <a:noFill/>
          <a:ln>
            <a:noFill/>
          </a:ln>
        </p:spPr>
      </p:pic>
    </p:spTree>
    <p:extLst>
      <p:ext uri="{BB962C8B-B14F-4D97-AF65-F5344CB8AC3E}">
        <p14:creationId xmlns:p14="http://schemas.microsoft.com/office/powerpoint/2010/main" val="806450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are you from?</a:t>
            </a:r>
          </a:p>
        </p:txBody>
      </p:sp>
      <p:sp>
        <p:nvSpPr>
          <p:cNvPr id="3" name="Content Placeholder 2"/>
          <p:cNvSpPr>
            <a:spLocks noGrp="1"/>
          </p:cNvSpPr>
          <p:nvPr>
            <p:ph idx="1"/>
          </p:nvPr>
        </p:nvSpPr>
        <p:spPr/>
        <p:txBody>
          <a:bodyPr/>
          <a:lstStyle/>
          <a:p>
            <a:endParaRPr lang="en-US" dirty="0"/>
          </a:p>
        </p:txBody>
      </p:sp>
      <p:pic>
        <p:nvPicPr>
          <p:cNvPr id="1026" name="Picture 2" descr="http://www.lib.utexas.edu/maps/historical/west_expansion_1815-1845.jpg"/>
          <p:cNvPicPr>
            <a:picLocks noChangeAspect="1" noChangeArrowheads="1"/>
          </p:cNvPicPr>
          <p:nvPr/>
        </p:nvPicPr>
        <p:blipFill>
          <a:blip r:embed="rId2" cstate="print"/>
          <a:srcRect/>
          <a:stretch>
            <a:fillRect/>
          </a:stretch>
        </p:blipFill>
        <p:spPr bwMode="auto">
          <a:xfrm>
            <a:off x="457200" y="1676400"/>
            <a:ext cx="8229600" cy="4541646"/>
          </a:xfrm>
          <a:prstGeom prst="rect">
            <a:avLst/>
          </a:prstGeom>
          <a:noFill/>
        </p:spPr>
      </p:pic>
      <p:cxnSp>
        <p:nvCxnSpPr>
          <p:cNvPr id="6" name="Curved Connector 5"/>
          <p:cNvCxnSpPr/>
          <p:nvPr/>
        </p:nvCxnSpPr>
        <p:spPr>
          <a:xfrm rot="10800000" flipV="1">
            <a:off x="1447800" y="3048000"/>
            <a:ext cx="3124200" cy="1066800"/>
          </a:xfrm>
          <a:prstGeom prst="curvedConnector3">
            <a:avLst>
              <a:gd name="adj1" fmla="val 50000"/>
            </a:avLst>
          </a:prstGeom>
          <a:ln w="19050">
            <a:solidFill>
              <a:srgbClr val="FFFF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Curved Connector 7"/>
          <p:cNvCxnSpPr/>
          <p:nvPr/>
        </p:nvCxnSpPr>
        <p:spPr>
          <a:xfrm rot="5400000" flipH="1" flipV="1">
            <a:off x="533400" y="2895600"/>
            <a:ext cx="2133600" cy="304800"/>
          </a:xfrm>
          <a:prstGeom prst="curvedConnector3">
            <a:avLst>
              <a:gd name="adj1" fmla="val 50000"/>
            </a:avLst>
          </a:prstGeom>
          <a:ln w="19050">
            <a:solidFill>
              <a:srgbClr val="FF00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0" name="Curved Connector 9"/>
          <p:cNvCxnSpPr/>
          <p:nvPr/>
        </p:nvCxnSpPr>
        <p:spPr>
          <a:xfrm rot="16200000" flipH="1">
            <a:off x="723900" y="3009900"/>
            <a:ext cx="2286000" cy="228600"/>
          </a:xfrm>
          <a:prstGeom prst="curvedConnector3">
            <a:avLst>
              <a:gd name="adj1" fmla="val 50000"/>
            </a:avLst>
          </a:prstGeom>
          <a:ln w="19050">
            <a:solidFill>
              <a:srgbClr val="00B05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Curved Connector 11"/>
          <p:cNvCxnSpPr/>
          <p:nvPr/>
        </p:nvCxnSpPr>
        <p:spPr>
          <a:xfrm>
            <a:off x="1981200" y="4267200"/>
            <a:ext cx="2057400" cy="838200"/>
          </a:xfrm>
          <a:prstGeom prst="curvedConnector3">
            <a:avLst>
              <a:gd name="adj1" fmla="val 50000"/>
            </a:avLst>
          </a:prstGeom>
          <a:ln w="19050">
            <a:solidFill>
              <a:schemeClr val="accent6">
                <a:lumMod val="7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Curved Connector 13"/>
          <p:cNvCxnSpPr/>
          <p:nvPr/>
        </p:nvCxnSpPr>
        <p:spPr>
          <a:xfrm rot="5400000" flipH="1" flipV="1">
            <a:off x="3314700" y="3848100"/>
            <a:ext cx="2057400" cy="457200"/>
          </a:xfrm>
          <a:prstGeom prst="curvedConnector3">
            <a:avLst>
              <a:gd name="adj1" fmla="val 50000"/>
            </a:avLst>
          </a:prstGeom>
          <a:ln w="19050">
            <a:solidFill>
              <a:srgbClr val="C000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Curved Connector 15"/>
          <p:cNvCxnSpPr/>
          <p:nvPr/>
        </p:nvCxnSpPr>
        <p:spPr>
          <a:xfrm rot="5400000">
            <a:off x="3352800" y="4114800"/>
            <a:ext cx="2286000" cy="152400"/>
          </a:xfrm>
          <a:prstGeom prst="curvedConnector3">
            <a:avLst>
              <a:gd name="adj1" fmla="val 50000"/>
            </a:avLst>
          </a:prstGeom>
          <a:ln w="19050">
            <a:solidFill>
              <a:schemeClr val="accent6">
                <a:lumMod val="60000"/>
                <a:lumOff val="4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Curved Connector 17"/>
          <p:cNvCxnSpPr/>
          <p:nvPr/>
        </p:nvCxnSpPr>
        <p:spPr>
          <a:xfrm flipV="1">
            <a:off x="4419600" y="3048000"/>
            <a:ext cx="2667000" cy="2286000"/>
          </a:xfrm>
          <a:prstGeom prst="curvedConnector3">
            <a:avLst>
              <a:gd name="adj1" fmla="val 50000"/>
            </a:avLst>
          </a:prstGeom>
          <a:ln w="19050">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Curved Connector 19"/>
          <p:cNvCxnSpPr/>
          <p:nvPr/>
        </p:nvCxnSpPr>
        <p:spPr>
          <a:xfrm rot="10800000">
            <a:off x="1752600" y="1981200"/>
            <a:ext cx="5334000" cy="1066800"/>
          </a:xfrm>
          <a:prstGeom prst="curvedConnector3">
            <a:avLst>
              <a:gd name="adj1" fmla="val 50000"/>
            </a:avLst>
          </a:prstGeom>
          <a:ln w="19050">
            <a:solidFill>
              <a:srgbClr val="7030A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6146" name="Picture 2" descr="http://t3.gstatic.com/images?q=tbn:ANd9GcQg7e2JOLhFw8eONPdFrXyDvMmwmu2maSlNrO9RUXgASUjrjcdh"/>
          <p:cNvPicPr>
            <a:picLocks noChangeAspect="1" noChangeArrowheads="1"/>
          </p:cNvPicPr>
          <p:nvPr/>
        </p:nvPicPr>
        <p:blipFill>
          <a:blip r:embed="rId3" cstate="print"/>
          <a:srcRect/>
          <a:stretch>
            <a:fillRect/>
          </a:stretch>
        </p:blipFill>
        <p:spPr bwMode="auto">
          <a:xfrm>
            <a:off x="555501" y="4659712"/>
            <a:ext cx="1044699" cy="752476"/>
          </a:xfrm>
          <a:prstGeom prst="rect">
            <a:avLst/>
          </a:prstGeom>
          <a:noFill/>
        </p:spPr>
      </p:pic>
      <p:pic>
        <p:nvPicPr>
          <p:cNvPr id="6150" name="Picture 6" descr="http://t3.gstatic.com/images?q=tbn:ANd9GcTGI_kZlEXgZWgSAid6-cTKqGmonvpcqHz2ILNDFUj_zLj3duJukQ"/>
          <p:cNvPicPr>
            <a:picLocks noChangeAspect="1" noChangeArrowheads="1"/>
          </p:cNvPicPr>
          <p:nvPr/>
        </p:nvPicPr>
        <p:blipFill>
          <a:blip r:embed="rId4" cstate="print"/>
          <a:srcRect/>
          <a:stretch>
            <a:fillRect/>
          </a:stretch>
        </p:blipFill>
        <p:spPr bwMode="auto">
          <a:xfrm>
            <a:off x="3003374" y="5195706"/>
            <a:ext cx="1276350" cy="671113"/>
          </a:xfrm>
          <a:prstGeom prst="rect">
            <a:avLst/>
          </a:prstGeom>
          <a:noFill/>
        </p:spPr>
      </p:pic>
      <p:pic>
        <p:nvPicPr>
          <p:cNvPr id="6158" name="Picture 14" descr="http://t0.gstatic.com/images?q=tbn:ANd9GcQs_14nVV8M-bosEbLOYWMjan4gbjAaXYoa66TZhLrE4F6fc9RYpw"/>
          <p:cNvPicPr>
            <a:picLocks noChangeAspect="1" noChangeArrowheads="1"/>
          </p:cNvPicPr>
          <p:nvPr/>
        </p:nvPicPr>
        <p:blipFill>
          <a:blip r:embed="rId5" cstate="print"/>
          <a:srcRect/>
          <a:stretch>
            <a:fillRect/>
          </a:stretch>
        </p:blipFill>
        <p:spPr bwMode="auto">
          <a:xfrm>
            <a:off x="4163847" y="1380216"/>
            <a:ext cx="1322554" cy="1059094"/>
          </a:xfrm>
          <a:prstGeom prst="rect">
            <a:avLst/>
          </a:prstGeom>
          <a:noFill/>
        </p:spPr>
      </p:pic>
      <p:pic>
        <p:nvPicPr>
          <p:cNvPr id="6164" name="Picture 20" descr="http://t3.gstatic.com/images?q=tbn:ANd9GcTIQ5uZKYBY-iVMI0qpmI3zmTaQvjFwZbwnnJTDsyr4eFrXd4vssw"/>
          <p:cNvPicPr>
            <a:picLocks noChangeAspect="1" noChangeArrowheads="1"/>
          </p:cNvPicPr>
          <p:nvPr/>
        </p:nvPicPr>
        <p:blipFill>
          <a:blip r:embed="rId6" cstate="print"/>
          <a:srcRect/>
          <a:stretch>
            <a:fillRect/>
          </a:stretch>
        </p:blipFill>
        <p:spPr bwMode="auto">
          <a:xfrm>
            <a:off x="7204800" y="2699278"/>
            <a:ext cx="912984" cy="1066802"/>
          </a:xfrm>
          <a:prstGeom prst="rect">
            <a:avLst/>
          </a:prstGeom>
          <a:noFill/>
        </p:spPr>
      </p:pic>
      <p:pic>
        <p:nvPicPr>
          <p:cNvPr id="6166" name="Picture 22" descr="http://t0.gstatic.com/images?q=tbn:ANd9GcTRYxnG5zMeK4TKNTec49u5db87vdjw5mVPGfgUQ7-GL4sqyklA"/>
          <p:cNvPicPr>
            <a:picLocks noChangeAspect="1" noChangeArrowheads="1"/>
          </p:cNvPicPr>
          <p:nvPr/>
        </p:nvPicPr>
        <p:blipFill>
          <a:blip r:embed="rId7" cstate="print"/>
          <a:srcRect/>
          <a:stretch>
            <a:fillRect/>
          </a:stretch>
        </p:blipFill>
        <p:spPr bwMode="auto">
          <a:xfrm>
            <a:off x="4419600" y="5388166"/>
            <a:ext cx="1219200" cy="1219200"/>
          </a:xfrm>
          <a:prstGeom prst="rect">
            <a:avLst/>
          </a:prstGeom>
          <a:noFill/>
        </p:spPr>
      </p:pic>
      <p:pic>
        <p:nvPicPr>
          <p:cNvPr id="6168" name="Picture 24" descr="http://t2.gstatic.com/images?q=tbn:ANd9GcRJYZuoHfJgGEpdp7h_LCkpFmsBt_8a8R3VKn5aFpimgtYMC-6xvg"/>
          <p:cNvPicPr>
            <a:picLocks noChangeAspect="1" noChangeArrowheads="1"/>
          </p:cNvPicPr>
          <p:nvPr/>
        </p:nvPicPr>
        <p:blipFill>
          <a:blip r:embed="rId8" cstate="print"/>
          <a:srcRect l="23105" r="13357" b="51648"/>
          <a:stretch>
            <a:fillRect/>
          </a:stretch>
        </p:blipFill>
        <p:spPr bwMode="auto">
          <a:xfrm>
            <a:off x="555501" y="3997241"/>
            <a:ext cx="692318" cy="346159"/>
          </a:xfrm>
          <a:prstGeom prst="rect">
            <a:avLst/>
          </a:prstGeom>
          <a:noFill/>
        </p:spPr>
      </p:pic>
      <p:pic>
        <p:nvPicPr>
          <p:cNvPr id="6170" name="Picture 26" descr="http://t0.gstatic.com/images?q=tbn:ANd9GcTSpLF0c5Vz8woN4MbkQb-ujAc7s8qYNSr-hSvEJekGiG-EkAFa9g"/>
          <p:cNvPicPr>
            <a:picLocks noChangeAspect="1" noChangeArrowheads="1"/>
          </p:cNvPicPr>
          <p:nvPr/>
        </p:nvPicPr>
        <p:blipFill>
          <a:blip r:embed="rId9" cstate="print"/>
          <a:srcRect/>
          <a:stretch>
            <a:fillRect/>
          </a:stretch>
        </p:blipFill>
        <p:spPr bwMode="auto">
          <a:xfrm>
            <a:off x="215085" y="1166149"/>
            <a:ext cx="680831" cy="457200"/>
          </a:xfrm>
          <a:prstGeom prst="rect">
            <a:avLst/>
          </a:prstGeom>
          <a:noFill/>
        </p:spPr>
      </p:pic>
      <p:pic>
        <p:nvPicPr>
          <p:cNvPr id="14338" name="Picture 2" descr="http://farm8.staticflickr.com/7018/6674619463_1b3c7a35fb_m.jpg">
            <a:hlinkClick r:id="rId10"/>
          </p:cNvPr>
          <p:cNvPicPr>
            <a:picLocks noChangeAspect="1" noChangeArrowheads="1"/>
          </p:cNvPicPr>
          <p:nvPr/>
        </p:nvPicPr>
        <p:blipFill>
          <a:blip r:embed="rId11" cstate="print"/>
          <a:srcRect l="16944" t="-926" r="16389" b="52037"/>
          <a:stretch>
            <a:fillRect/>
          </a:stretch>
        </p:blipFill>
        <p:spPr bwMode="auto">
          <a:xfrm>
            <a:off x="867791" y="5412188"/>
            <a:ext cx="920649" cy="506357"/>
          </a:xfrm>
          <a:prstGeom prst="rect">
            <a:avLst/>
          </a:prstGeom>
          <a:noFill/>
        </p:spPr>
      </p:pic>
      <p:cxnSp>
        <p:nvCxnSpPr>
          <p:cNvPr id="5" name="Curved Connector 4"/>
          <p:cNvCxnSpPr/>
          <p:nvPr/>
        </p:nvCxnSpPr>
        <p:spPr>
          <a:xfrm rot="16200000" flipH="1">
            <a:off x="759516" y="2974285"/>
            <a:ext cx="2286000" cy="299830"/>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pic>
        <p:nvPicPr>
          <p:cNvPr id="3074" name="Picture 2" descr="Fred Hutchinson Cancer Research Center">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012" y="1686168"/>
            <a:ext cx="1603434" cy="48394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Bnr_Gateway_Med_Cntr_1CRW_p"/>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628174" y="4322290"/>
            <a:ext cx="1130230" cy="621354"/>
          </a:xfrm>
          <a:prstGeom prst="rect">
            <a:avLst/>
          </a:prstGeom>
          <a:solidFill>
            <a:schemeClr val="accent1"/>
          </a:solidFill>
          <a:ln>
            <a:noFill/>
          </a:ln>
        </p:spPr>
      </p:pic>
      <p:pic>
        <p:nvPicPr>
          <p:cNvPr id="24" name="Picture 23" descr="http://ahsl.arizona.edu/sites/ahsl.arizona.edu/files/images/Block-A.png">
            <a:hlinkClick r:id="rId15" tgtFrame="&quot;_blank&quot;"/>
          </p:cNvPr>
          <p:cNvPicPr/>
          <p:nvPr/>
        </p:nvPicPr>
        <p:blipFill>
          <a:blip r:embed="rId16">
            <a:extLst>
              <a:ext uri="{28A0092B-C50C-407E-A947-70E740481C1C}">
                <a14:useLocalDpi xmlns:a14="http://schemas.microsoft.com/office/drawing/2010/main" val="0"/>
              </a:ext>
            </a:extLst>
          </a:blip>
          <a:srcRect/>
          <a:stretch>
            <a:fillRect/>
          </a:stretch>
        </p:blipFill>
        <p:spPr bwMode="auto">
          <a:xfrm>
            <a:off x="2224281" y="4875785"/>
            <a:ext cx="745758" cy="599682"/>
          </a:xfrm>
          <a:prstGeom prst="rect">
            <a:avLst/>
          </a:prstGeom>
          <a:noFill/>
          <a:ln>
            <a:noFill/>
          </a:ln>
        </p:spPr>
      </p:pic>
    </p:spTree>
    <p:extLst>
      <p:ext uri="{BB962C8B-B14F-4D97-AF65-F5344CB8AC3E}">
        <p14:creationId xmlns:p14="http://schemas.microsoft.com/office/powerpoint/2010/main" val="4242755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Provide an overview of the diagnosis and management of common oncologic emergencies</a:t>
            </a:r>
          </a:p>
          <a:p>
            <a:r>
              <a:rPr lang="en-US" dirty="0"/>
              <a:t>Help determine which situations are truly emergent</a:t>
            </a:r>
          </a:p>
          <a:p>
            <a:r>
              <a:rPr lang="en-US" dirty="0"/>
              <a:t>Discuss the most common cancer types contributing to each presentation</a:t>
            </a:r>
          </a:p>
          <a:p>
            <a:r>
              <a:rPr lang="en-US" dirty="0"/>
              <a:t>Help lower your pulse rate whenever you encounter these patients</a:t>
            </a:r>
          </a:p>
        </p:txBody>
      </p:sp>
      <p:sp>
        <p:nvSpPr>
          <p:cNvPr id="2" name="Title 1"/>
          <p:cNvSpPr>
            <a:spLocks noGrp="1"/>
          </p:cNvSpPr>
          <p:nvPr>
            <p:ph type="title"/>
          </p:nvPr>
        </p:nvSpPr>
        <p:spPr/>
        <p:txBody>
          <a:bodyPr/>
          <a:lstStyle/>
          <a:p>
            <a:r>
              <a:rPr lang="en-US" dirty="0"/>
              <a:t>Objectives</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777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Is the situation truly emergent?</a:t>
            </a:r>
          </a:p>
          <a:p>
            <a:r>
              <a:rPr lang="en-US" dirty="0"/>
              <a:t>Is the problem related to malignancy?</a:t>
            </a:r>
          </a:p>
          <a:p>
            <a:r>
              <a:rPr lang="en-US" dirty="0"/>
              <a:t>Is the tumor sensitive to chemotherapy, radiation, targeted agents?</a:t>
            </a:r>
          </a:p>
          <a:p>
            <a:endParaRPr lang="en-US" dirty="0"/>
          </a:p>
          <a:p>
            <a:r>
              <a:rPr lang="en-US" dirty="0"/>
              <a:t>The not-my-problem problem  </a:t>
            </a:r>
          </a:p>
          <a:p>
            <a:pPr lvl="1"/>
            <a:endParaRPr lang="en-US" dirty="0"/>
          </a:p>
        </p:txBody>
      </p:sp>
      <p:sp>
        <p:nvSpPr>
          <p:cNvPr id="2" name="Title 1"/>
          <p:cNvSpPr>
            <a:spLocks noGrp="1"/>
          </p:cNvSpPr>
          <p:nvPr>
            <p:ph type="title"/>
          </p:nvPr>
        </p:nvSpPr>
        <p:spPr/>
        <p:txBody>
          <a:bodyPr/>
          <a:lstStyle/>
          <a:p>
            <a:r>
              <a:rPr lang="en-US" dirty="0"/>
              <a:t>Oncologic Emergencies</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close up of a document&#10;&#10;AI-generated content may be incorrect.">
            <a:extLst>
              <a:ext uri="{FF2B5EF4-FFF2-40B4-BE49-F238E27FC236}">
                <a16:creationId xmlns:a16="http://schemas.microsoft.com/office/drawing/2014/main" id="{47CC5830-FEE8-1D9A-8E14-D8F0E73782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4267200"/>
            <a:ext cx="4759191" cy="1975356"/>
          </a:xfrm>
          <a:prstGeom prst="rect">
            <a:avLst/>
          </a:prstGeom>
        </p:spPr>
      </p:pic>
      <p:sp>
        <p:nvSpPr>
          <p:cNvPr id="7" name="TextBox 6">
            <a:extLst>
              <a:ext uri="{FF2B5EF4-FFF2-40B4-BE49-F238E27FC236}">
                <a16:creationId xmlns:a16="http://schemas.microsoft.com/office/drawing/2014/main" id="{1B281E2E-8836-440C-12A9-E5B110988DD5}"/>
              </a:ext>
            </a:extLst>
          </p:cNvPr>
          <p:cNvSpPr txBox="1"/>
          <p:nvPr/>
        </p:nvSpPr>
        <p:spPr>
          <a:xfrm>
            <a:off x="2514600" y="6583362"/>
            <a:ext cx="6720215" cy="338554"/>
          </a:xfrm>
          <a:prstGeom prst="rect">
            <a:avLst/>
          </a:prstGeom>
          <a:noFill/>
        </p:spPr>
        <p:txBody>
          <a:bodyPr wrap="square" rtlCol="0">
            <a:spAutoFit/>
          </a:bodyPr>
          <a:lstStyle/>
          <a:p>
            <a:r>
              <a:rPr lang="en-US" sz="1600" dirty="0">
                <a:hlinkClick r:id="rId4"/>
              </a:rPr>
              <a:t>The Not-My-Problem Problem | New England Journal of Medicine</a:t>
            </a:r>
            <a:endParaRPr lang="en-US" sz="1600" dirty="0"/>
          </a:p>
        </p:txBody>
      </p:sp>
    </p:spTree>
    <p:extLst>
      <p:ext uri="{BB962C8B-B14F-4D97-AF65-F5344CB8AC3E}">
        <p14:creationId xmlns:p14="http://schemas.microsoft.com/office/powerpoint/2010/main" val="1778853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95400"/>
            <a:ext cx="6193191" cy="4525963"/>
          </a:xfrm>
        </p:spPr>
        <p:txBody>
          <a:bodyPr>
            <a:normAutofit fontScale="85000" lnSpcReduction="20000"/>
          </a:bodyPr>
          <a:lstStyle/>
          <a:p>
            <a:r>
              <a:rPr lang="en-US" dirty="0"/>
              <a:t>You are called to the ED at the VA to evaluate a 44yo woman with dyspnea, weight loss, and fevers for two weeks</a:t>
            </a:r>
          </a:p>
          <a:p>
            <a:endParaRPr lang="en-US" dirty="0"/>
          </a:p>
          <a:p>
            <a:r>
              <a:rPr lang="en-US" dirty="0"/>
              <a:t>Exam: BP 111/60, HR 110, RR 20</a:t>
            </a:r>
          </a:p>
          <a:p>
            <a:pPr lvl="1"/>
            <a:r>
              <a:rPr lang="en-US" dirty="0"/>
              <a:t>2cm R axillary adenopathy, bilateral cervical adenopathy. No papilledema (do you know where an ophthalmoscope is in the hospital?)</a:t>
            </a:r>
          </a:p>
          <a:p>
            <a:pPr lvl="1"/>
            <a:r>
              <a:rPr lang="en-US" dirty="0"/>
              <a:t>Decreased breath sounds over left lung base, no stridor</a:t>
            </a:r>
          </a:p>
          <a:p>
            <a:pPr lvl="1"/>
            <a:r>
              <a:rPr lang="en-US" dirty="0"/>
              <a:t>No organomegaly</a:t>
            </a:r>
          </a:p>
          <a:p>
            <a:pPr lvl="1"/>
            <a:r>
              <a:rPr lang="en-US" dirty="0"/>
              <a:t>ALT 150, AST 23, LDH 620, Alk Phos 250, Uric Acid 6.5</a:t>
            </a:r>
          </a:p>
          <a:p>
            <a:pPr lvl="1"/>
            <a:r>
              <a:rPr lang="en-US" dirty="0"/>
              <a:t>CBC 3.5&gt;12&lt;95  ANC 2000</a:t>
            </a:r>
          </a:p>
        </p:txBody>
      </p:sp>
      <p:sp>
        <p:nvSpPr>
          <p:cNvPr id="2" name="Title 1"/>
          <p:cNvSpPr>
            <a:spLocks noGrp="1"/>
          </p:cNvSpPr>
          <p:nvPr>
            <p:ph type="title"/>
          </p:nvPr>
        </p:nvSpPr>
        <p:spPr/>
        <p:txBody>
          <a:bodyPr/>
          <a:lstStyle/>
          <a:p>
            <a:r>
              <a:rPr lang="en-US" dirty="0"/>
              <a:t>Case 1</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A black woman doctor in a white coat with a stethoscope conducts auscultation of the heart, lungs of a Mexican patient Mixed race young people at the doctors office - 140365988">
            <a:extLst>
              <a:ext uri="{FF2B5EF4-FFF2-40B4-BE49-F238E27FC236}">
                <a16:creationId xmlns:a16="http://schemas.microsoft.com/office/drawing/2014/main" id="{6891C01A-8F92-1574-C2AC-460A3DAE704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3191" y="1295400"/>
            <a:ext cx="2950809" cy="4420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362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dirty="0"/>
          </a:p>
        </p:txBody>
      </p:sp>
      <p:pic>
        <p:nvPicPr>
          <p:cNvPr id="1026" name="Picture 2" descr="C:\Users\mulrickson\Desktop\Images\AntrMedMass.jpg"/>
          <p:cNvPicPr>
            <a:picLocks noChangeAspect="1" noChangeArrowheads="1"/>
          </p:cNvPicPr>
          <p:nvPr/>
        </p:nvPicPr>
        <p:blipFill rotWithShape="1">
          <a:blip r:embed="rId3">
            <a:extLst>
              <a:ext uri="{28A0092B-C50C-407E-A947-70E740481C1C}">
                <a14:useLocalDpi xmlns:a14="http://schemas.microsoft.com/office/drawing/2010/main" val="0"/>
              </a:ext>
            </a:extLst>
          </a:blip>
          <a:srcRect l="20607" r="20744"/>
          <a:stretch/>
        </p:blipFill>
        <p:spPr bwMode="auto">
          <a:xfrm>
            <a:off x="-26773" y="470411"/>
            <a:ext cx="5362833" cy="547318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ulrickson\Desktop\Images\AntrMedMassLat.jpg"/>
          <p:cNvPicPr>
            <a:picLocks noChangeAspect="1" noChangeArrowheads="1"/>
          </p:cNvPicPr>
          <p:nvPr/>
        </p:nvPicPr>
        <p:blipFill rotWithShape="1">
          <a:blip r:embed="rId4">
            <a:extLst>
              <a:ext uri="{28A0092B-C50C-407E-A947-70E740481C1C}">
                <a14:useLocalDpi xmlns:a14="http://schemas.microsoft.com/office/drawing/2010/main" val="0"/>
              </a:ext>
            </a:extLst>
          </a:blip>
          <a:srcRect l="19460" r="31981"/>
          <a:stretch/>
        </p:blipFill>
        <p:spPr bwMode="auto">
          <a:xfrm>
            <a:off x="4714690" y="470411"/>
            <a:ext cx="4440196" cy="54731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Bnr_Gateway_Med_Cntr_1CRW_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4372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813" y="923925"/>
            <a:ext cx="8334375" cy="501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151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r>
              <a:rPr lang="en-US" dirty="0"/>
              <a:t>What do you recommend?</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dvisor_go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7260" y="1371600"/>
            <a:ext cx="6865938"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7"/>
          <p:cNvSpPr txBox="1">
            <a:spLocks noChangeArrowheads="1"/>
          </p:cNvSpPr>
          <p:nvPr/>
        </p:nvSpPr>
        <p:spPr bwMode="auto">
          <a:xfrm>
            <a:off x="2488860" y="2286000"/>
            <a:ext cx="3657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sz="2000" b="1" dirty="0"/>
              <a:t>STAT: CT scan on BB/123456, complete occlusion of the SVC by large mass</a:t>
            </a:r>
          </a:p>
        </p:txBody>
      </p:sp>
    </p:spTree>
    <p:extLst>
      <p:ext uri="{BB962C8B-B14F-4D97-AF65-F5344CB8AC3E}">
        <p14:creationId xmlns:p14="http://schemas.microsoft.com/office/powerpoint/2010/main" val="289308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Which of the following do you recommend as a next best step?</a:t>
            </a:r>
          </a:p>
          <a:p>
            <a:r>
              <a:rPr lang="en-US" dirty="0"/>
              <a:t>A) Radiation</a:t>
            </a:r>
          </a:p>
          <a:p>
            <a:r>
              <a:rPr lang="en-US" dirty="0"/>
              <a:t>B) Vascular Stent</a:t>
            </a:r>
          </a:p>
          <a:p>
            <a:r>
              <a:rPr lang="en-US" dirty="0"/>
              <a:t>C) Tissue Biopsy</a:t>
            </a:r>
          </a:p>
          <a:p>
            <a:r>
              <a:rPr lang="en-US" dirty="0"/>
              <a:t>D) Chemotherapy</a:t>
            </a:r>
          </a:p>
          <a:p>
            <a:r>
              <a:rPr lang="en-US" dirty="0"/>
              <a:t>E) Steroids</a:t>
            </a:r>
          </a:p>
        </p:txBody>
      </p:sp>
      <p:sp>
        <p:nvSpPr>
          <p:cNvPr id="2" name="Title 1"/>
          <p:cNvSpPr>
            <a:spLocks noGrp="1"/>
          </p:cNvSpPr>
          <p:nvPr>
            <p:ph type="title"/>
          </p:nvPr>
        </p:nvSpPr>
        <p:spPr/>
        <p:txBody>
          <a:bodyPr/>
          <a:lstStyle/>
          <a:p>
            <a:r>
              <a:rPr lang="en-US" dirty="0"/>
              <a:t>SVC Syndrome</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2658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Which of the following do you recommend as a next best step?</a:t>
            </a:r>
          </a:p>
          <a:p>
            <a:r>
              <a:rPr lang="en-US" dirty="0"/>
              <a:t>A) Radiation</a:t>
            </a:r>
          </a:p>
          <a:p>
            <a:r>
              <a:rPr lang="en-US" dirty="0"/>
              <a:t>B) Vascular Stent</a:t>
            </a:r>
          </a:p>
          <a:p>
            <a:r>
              <a:rPr lang="en-US" dirty="0">
                <a:solidFill>
                  <a:srgbClr val="FF0000"/>
                </a:solidFill>
              </a:rPr>
              <a:t>C) Tissue Biopsy</a:t>
            </a:r>
          </a:p>
          <a:p>
            <a:r>
              <a:rPr lang="en-US" dirty="0"/>
              <a:t>D) Chemotherapy</a:t>
            </a:r>
          </a:p>
          <a:p>
            <a:r>
              <a:rPr lang="en-US" dirty="0"/>
              <a:t>E) Steroids</a:t>
            </a:r>
          </a:p>
        </p:txBody>
      </p:sp>
      <p:sp>
        <p:nvSpPr>
          <p:cNvPr id="2" name="Title 1"/>
          <p:cNvSpPr>
            <a:spLocks noGrp="1"/>
          </p:cNvSpPr>
          <p:nvPr>
            <p:ph type="title"/>
          </p:nvPr>
        </p:nvSpPr>
        <p:spPr/>
        <p:txBody>
          <a:bodyPr/>
          <a:lstStyle/>
          <a:p>
            <a:r>
              <a:rPr lang="en-US" dirty="0"/>
              <a:t>SVC Syndrome</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832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r>
              <a:rPr lang="en-US" dirty="0"/>
              <a:t>Biopsy in SVC Syndrome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96" y="1807569"/>
            <a:ext cx="882396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788913" y="6609095"/>
            <a:ext cx="3048000" cy="307777"/>
          </a:xfrm>
          <a:prstGeom prst="rect">
            <a:avLst/>
          </a:prstGeom>
          <a:noFill/>
        </p:spPr>
        <p:txBody>
          <a:bodyPr wrap="square" rtlCol="0">
            <a:spAutoFit/>
          </a:bodyPr>
          <a:lstStyle/>
          <a:p>
            <a:r>
              <a:rPr lang="en-US" sz="1400" dirty="0"/>
              <a:t>Bechard </a:t>
            </a:r>
            <a:r>
              <a:rPr lang="en-US" sz="1400" i="1" dirty="0"/>
              <a:t>Anesthesia</a:t>
            </a:r>
            <a:r>
              <a:rPr lang="en-US" sz="1400" dirty="0"/>
              <a:t> 2004</a:t>
            </a:r>
          </a:p>
        </p:txBody>
      </p:sp>
      <p:pic>
        <p:nvPicPr>
          <p:cNvPr id="6"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951327" y="4779369"/>
            <a:ext cx="3925473" cy="1277273"/>
          </a:xfrm>
          <a:prstGeom prst="rect">
            <a:avLst/>
          </a:prstGeom>
          <a:noFill/>
        </p:spPr>
        <p:txBody>
          <a:bodyPr wrap="square" rtlCol="0">
            <a:spAutoFit/>
          </a:bodyPr>
          <a:lstStyle/>
          <a:p>
            <a:r>
              <a:rPr lang="en-US" sz="1100" i="1" dirty="0"/>
              <a:t>Intraoperative complications</a:t>
            </a:r>
          </a:p>
          <a:p>
            <a:pPr marL="228600" indent="-228600">
              <a:buAutoNum type="arabicParenBoth"/>
            </a:pPr>
            <a:r>
              <a:rPr lang="en-US" sz="1100" dirty="0"/>
              <a:t>inability to ventilate or peak pressure &gt;40 cm H2O</a:t>
            </a:r>
          </a:p>
          <a:p>
            <a:pPr marL="228600" indent="-228600">
              <a:buAutoNum type="arabicParenBoth"/>
            </a:pPr>
            <a:r>
              <a:rPr lang="en-US" sz="1100" dirty="0"/>
              <a:t>severe pulmonary shunt (pulse oximetry  &lt;95% at FIO2 of 100%)</a:t>
            </a:r>
          </a:p>
          <a:p>
            <a:pPr marL="228600" indent="-228600">
              <a:buAutoNum type="arabicParenBoth"/>
            </a:pPr>
            <a:r>
              <a:rPr lang="en-US" sz="1100" dirty="0"/>
              <a:t>hemodynamic instability (systolic BP &lt;70 mmHg for 5 min or pulse rate &lt;40 or  &gt;120 beats/min) necessitating treatment</a:t>
            </a:r>
          </a:p>
        </p:txBody>
      </p:sp>
      <p:sp>
        <p:nvSpPr>
          <p:cNvPr id="7" name="TextBox 6"/>
          <p:cNvSpPr txBox="1"/>
          <p:nvPr/>
        </p:nvSpPr>
        <p:spPr>
          <a:xfrm>
            <a:off x="5181601" y="4779369"/>
            <a:ext cx="3810000" cy="1615827"/>
          </a:xfrm>
          <a:prstGeom prst="rect">
            <a:avLst/>
          </a:prstGeom>
          <a:noFill/>
        </p:spPr>
        <p:txBody>
          <a:bodyPr wrap="square" rtlCol="0">
            <a:spAutoFit/>
          </a:bodyPr>
          <a:lstStyle/>
          <a:p>
            <a:r>
              <a:rPr lang="en-US" sz="1100" i="1" dirty="0"/>
              <a:t>Postoperative respiratory complications</a:t>
            </a:r>
          </a:p>
          <a:p>
            <a:r>
              <a:rPr lang="en-US" sz="1100" dirty="0"/>
              <a:t>occurring within 10 days after surgery and necessitating treatment</a:t>
            </a:r>
          </a:p>
          <a:p>
            <a:r>
              <a:rPr lang="en-US" sz="1100" dirty="0"/>
              <a:t>(1) Reintubation</a:t>
            </a:r>
          </a:p>
          <a:p>
            <a:r>
              <a:rPr lang="en-US" sz="1100" dirty="0"/>
              <a:t>(2) Noninvasive mechanical ventilation</a:t>
            </a:r>
          </a:p>
          <a:p>
            <a:r>
              <a:rPr lang="en-US" sz="1100" dirty="0"/>
              <a:t>(3) Bronchoscopy</a:t>
            </a:r>
          </a:p>
          <a:p>
            <a:r>
              <a:rPr lang="en-US" sz="1100" dirty="0"/>
              <a:t>(4) Inhalation therapy (racemic epinephrine, helium–oxygen mixture)</a:t>
            </a:r>
          </a:p>
          <a:p>
            <a:r>
              <a:rPr lang="en-US" sz="1100" dirty="0"/>
              <a:t>(5) Antibiotics</a:t>
            </a:r>
          </a:p>
        </p:txBody>
      </p:sp>
      <p:sp>
        <p:nvSpPr>
          <p:cNvPr id="8" name="TextBox 7"/>
          <p:cNvSpPr txBox="1"/>
          <p:nvPr/>
        </p:nvSpPr>
        <p:spPr>
          <a:xfrm>
            <a:off x="4513824" y="6333532"/>
            <a:ext cx="4172976" cy="307777"/>
          </a:xfrm>
          <a:prstGeom prst="rect">
            <a:avLst/>
          </a:prstGeom>
          <a:noFill/>
        </p:spPr>
        <p:txBody>
          <a:bodyPr wrap="square" rtlCol="0">
            <a:spAutoFit/>
          </a:bodyPr>
          <a:lstStyle/>
          <a:p>
            <a:r>
              <a:rPr lang="en-US" sz="1400" dirty="0"/>
              <a:t>Dx: 31% lymphoma, 15% thymoma, 14% mets</a:t>
            </a:r>
          </a:p>
        </p:txBody>
      </p:sp>
      <p:sp>
        <p:nvSpPr>
          <p:cNvPr id="9" name="TextBox 8"/>
          <p:cNvSpPr txBox="1"/>
          <p:nvPr/>
        </p:nvSpPr>
        <p:spPr>
          <a:xfrm>
            <a:off x="5181601" y="4270510"/>
            <a:ext cx="1429336" cy="253916"/>
          </a:xfrm>
          <a:prstGeom prst="rect">
            <a:avLst/>
          </a:prstGeom>
          <a:noFill/>
        </p:spPr>
        <p:txBody>
          <a:bodyPr wrap="square" rtlCol="0">
            <a:spAutoFit/>
          </a:bodyPr>
          <a:lstStyle/>
          <a:p>
            <a:r>
              <a:rPr lang="en-US" sz="1050" dirty="0"/>
              <a:t>2 of the 4 were AF</a:t>
            </a:r>
          </a:p>
        </p:txBody>
      </p:sp>
      <p:sp>
        <p:nvSpPr>
          <p:cNvPr id="10" name="TextBox 9"/>
          <p:cNvSpPr txBox="1"/>
          <p:nvPr/>
        </p:nvSpPr>
        <p:spPr>
          <a:xfrm>
            <a:off x="6705600" y="4260050"/>
            <a:ext cx="1371600" cy="253916"/>
          </a:xfrm>
          <a:prstGeom prst="rect">
            <a:avLst/>
          </a:prstGeom>
          <a:noFill/>
        </p:spPr>
        <p:txBody>
          <a:bodyPr wrap="square" rtlCol="0">
            <a:spAutoFit/>
          </a:bodyPr>
          <a:lstStyle/>
          <a:p>
            <a:r>
              <a:rPr lang="en-US" sz="1050" dirty="0"/>
              <a:t>5 of 13 were Abx</a:t>
            </a:r>
          </a:p>
        </p:txBody>
      </p:sp>
      <p:sp>
        <p:nvSpPr>
          <p:cNvPr id="11" name="Rectangle 10">
            <a:extLst>
              <a:ext uri="{FF2B5EF4-FFF2-40B4-BE49-F238E27FC236}">
                <a16:creationId xmlns:a16="http://schemas.microsoft.com/office/drawing/2014/main" id="{DC86C821-17F2-27C7-90C0-8298638514B6}"/>
              </a:ext>
            </a:extLst>
          </p:cNvPr>
          <p:cNvSpPr/>
          <p:nvPr/>
        </p:nvSpPr>
        <p:spPr>
          <a:xfrm>
            <a:off x="8077200" y="2303506"/>
            <a:ext cx="885804" cy="19659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546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892" y="152400"/>
            <a:ext cx="8011833" cy="5908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1226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dirty="0"/>
          </a:p>
        </p:txBody>
      </p:sp>
      <p:pic>
        <p:nvPicPr>
          <p:cNvPr id="6"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6312920"/>
            <a:ext cx="990600" cy="54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Collateral pathway via the falciform ligament in a patient with proper... | Download Scientific ...">
            <a:extLst>
              <a:ext uri="{FF2B5EF4-FFF2-40B4-BE49-F238E27FC236}">
                <a16:creationId xmlns:a16="http://schemas.microsoft.com/office/drawing/2014/main" id="{F9C4FAB6-8A3D-DD38-7B3E-50270A18C6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95530"/>
            <a:ext cx="7162800" cy="640354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794EB9A-186E-89EC-38D0-3343276781A0}"/>
              </a:ext>
            </a:extLst>
          </p:cNvPr>
          <p:cNvSpPr txBox="1"/>
          <p:nvPr/>
        </p:nvSpPr>
        <p:spPr>
          <a:xfrm>
            <a:off x="4724400" y="6605668"/>
            <a:ext cx="4572000" cy="307777"/>
          </a:xfrm>
          <a:prstGeom prst="rect">
            <a:avLst/>
          </a:prstGeom>
          <a:noFill/>
        </p:spPr>
        <p:txBody>
          <a:bodyPr wrap="square" rtlCol="0">
            <a:spAutoFit/>
          </a:bodyPr>
          <a:lstStyle/>
          <a:p>
            <a:r>
              <a:rPr lang="en-US" sz="1400" dirty="0">
                <a:solidFill>
                  <a:schemeClr val="accent1">
                    <a:lumMod val="60000"/>
                    <a:lumOff val="40000"/>
                  </a:schemeClr>
                </a:solidFill>
                <a:hlinkClick r:id="rId4">
                  <a:extLst>
                    <a:ext uri="{A12FA001-AC4F-418D-AE19-62706E023703}">
                      <ahyp:hlinkClr xmlns:ahyp="http://schemas.microsoft.com/office/drawing/2018/hyperlinkcolor" val="tx"/>
                    </a:ext>
                  </a:extLst>
                </a:hlinkClick>
              </a:rPr>
              <a:t>Pulmonary Advanced Physical Diagnosis (luc.edu)</a:t>
            </a:r>
            <a:endParaRPr lang="en-US" sz="1400" dirty="0">
              <a:solidFill>
                <a:schemeClr val="accent1">
                  <a:lumMod val="60000"/>
                  <a:lumOff val="40000"/>
                </a:schemeClr>
              </a:solidFill>
            </a:endParaRPr>
          </a:p>
        </p:txBody>
      </p:sp>
    </p:spTree>
    <p:extLst>
      <p:ext uri="{BB962C8B-B14F-4D97-AF65-F5344CB8AC3E}">
        <p14:creationId xmlns:p14="http://schemas.microsoft.com/office/powerpoint/2010/main" val="1081629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85" y="1417638"/>
            <a:ext cx="5562600" cy="4835813"/>
          </a:xfrm>
        </p:spPr>
        <p:txBody>
          <a:bodyPr>
            <a:normAutofit/>
          </a:bodyPr>
          <a:lstStyle/>
          <a:p>
            <a:r>
              <a:rPr lang="en-US" dirty="0"/>
              <a:t>Physiology</a:t>
            </a:r>
          </a:p>
          <a:p>
            <a:pPr lvl="1"/>
            <a:r>
              <a:rPr lang="en-US" dirty="0"/>
              <a:t>Partial or complete obstruction of the SVC and collaterals</a:t>
            </a:r>
          </a:p>
          <a:p>
            <a:pPr lvl="1"/>
            <a:endParaRPr lang="en-US" dirty="0"/>
          </a:p>
          <a:p>
            <a:r>
              <a:rPr lang="en-US" dirty="0"/>
              <a:t>Manifestations</a:t>
            </a:r>
          </a:p>
          <a:p>
            <a:pPr lvl="1"/>
            <a:r>
              <a:rPr lang="en-US" dirty="0"/>
              <a:t>Dyspnea, dysphagia, cough, edema </a:t>
            </a:r>
            <a:r>
              <a:rPr lang="en-US" sz="2200" dirty="0"/>
              <a:t>(sometimes none of these)</a:t>
            </a:r>
          </a:p>
          <a:p>
            <a:pPr lvl="1"/>
            <a:r>
              <a:rPr lang="en-US" dirty="0"/>
              <a:t>Rare: coma, syncope, HA, stridor</a:t>
            </a:r>
          </a:p>
          <a:p>
            <a:r>
              <a:rPr lang="en-US" dirty="0"/>
              <a:t>POC u/s may help with diagnosis </a:t>
            </a:r>
            <a:r>
              <a:rPr lang="en-US" sz="1800" dirty="0"/>
              <a:t>(J Clin Ultrasound </a:t>
            </a:r>
            <a:r>
              <a:rPr lang="pt-BR" sz="1800" dirty="0"/>
              <a:t>2020 Apr 25. doi: 10.1002)</a:t>
            </a:r>
            <a:endParaRPr lang="en-US" dirty="0"/>
          </a:p>
        </p:txBody>
      </p:sp>
      <p:sp>
        <p:nvSpPr>
          <p:cNvPr id="2" name="Title 1"/>
          <p:cNvSpPr>
            <a:spLocks noGrp="1"/>
          </p:cNvSpPr>
          <p:nvPr>
            <p:ph type="title"/>
          </p:nvPr>
        </p:nvSpPr>
        <p:spPr/>
        <p:txBody>
          <a:bodyPr/>
          <a:lstStyle/>
          <a:p>
            <a:r>
              <a:rPr lang="en-US" dirty="0"/>
              <a:t>SVC Syndrome</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screenshot of a medical report&#10;&#10;AI-generated content may be incorrect.">
            <a:extLst>
              <a:ext uri="{FF2B5EF4-FFF2-40B4-BE49-F238E27FC236}">
                <a16:creationId xmlns:a16="http://schemas.microsoft.com/office/drawing/2014/main" id="{9DC46EBE-123A-5954-3622-7B3B0BA1FC11}"/>
              </a:ext>
            </a:extLst>
          </p:cNvPr>
          <p:cNvPicPr>
            <a:picLocks noChangeAspect="1"/>
          </p:cNvPicPr>
          <p:nvPr/>
        </p:nvPicPr>
        <p:blipFill>
          <a:blip r:embed="rId3">
            <a:extLst>
              <a:ext uri="{28A0092B-C50C-407E-A947-70E740481C1C}">
                <a14:useLocalDpi xmlns:a14="http://schemas.microsoft.com/office/drawing/2010/main" val="0"/>
              </a:ext>
            </a:extLst>
          </a:blip>
          <a:srcRect r="12786"/>
          <a:stretch/>
        </p:blipFill>
        <p:spPr>
          <a:xfrm>
            <a:off x="5562600" y="1631540"/>
            <a:ext cx="3478455" cy="4096204"/>
          </a:xfrm>
          <a:prstGeom prst="rect">
            <a:avLst/>
          </a:prstGeom>
        </p:spPr>
      </p:pic>
    </p:spTree>
    <p:extLst>
      <p:ext uri="{BB962C8B-B14F-4D97-AF65-F5344CB8AC3E}">
        <p14:creationId xmlns:p14="http://schemas.microsoft.com/office/powerpoint/2010/main" val="1902245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4191000" cy="4525963"/>
          </a:xfrm>
        </p:spPr>
        <p:txBody>
          <a:bodyPr>
            <a:normAutofit lnSpcReduction="10000"/>
          </a:bodyPr>
          <a:lstStyle/>
          <a:p>
            <a:r>
              <a:rPr lang="en-US" dirty="0"/>
              <a:t>Etiology</a:t>
            </a:r>
          </a:p>
          <a:p>
            <a:pPr lvl="1"/>
            <a:r>
              <a:rPr lang="en-US" dirty="0"/>
              <a:t>Malignant in 65-85% of cases</a:t>
            </a:r>
          </a:p>
          <a:p>
            <a:pPr lvl="1"/>
            <a:endParaRPr lang="en-US" dirty="0"/>
          </a:p>
          <a:p>
            <a:pPr lvl="1"/>
            <a:endParaRPr lang="en-US" dirty="0"/>
          </a:p>
          <a:p>
            <a:pPr lvl="1"/>
            <a:endParaRPr lang="en-US" dirty="0"/>
          </a:p>
          <a:p>
            <a:pPr lvl="1"/>
            <a:r>
              <a:rPr lang="en-US" dirty="0"/>
              <a:t>Benign</a:t>
            </a:r>
          </a:p>
          <a:p>
            <a:pPr lvl="2"/>
            <a:r>
              <a:rPr lang="en-US" dirty="0"/>
              <a:t>CVC/thrombus, pacemaker, infection (TB, </a:t>
            </a:r>
            <a:r>
              <a:rPr lang="en-US" dirty="0" err="1"/>
              <a:t>histo</a:t>
            </a:r>
            <a:r>
              <a:rPr lang="en-US" dirty="0"/>
              <a:t>)</a:t>
            </a:r>
          </a:p>
          <a:p>
            <a:pPr lvl="2"/>
            <a:r>
              <a:rPr lang="en-US" dirty="0"/>
              <a:t>More pacers have increased non-malignant cases</a:t>
            </a:r>
          </a:p>
        </p:txBody>
      </p:sp>
      <p:sp>
        <p:nvSpPr>
          <p:cNvPr id="2" name="Title 1"/>
          <p:cNvSpPr>
            <a:spLocks noGrp="1"/>
          </p:cNvSpPr>
          <p:nvPr>
            <p:ph type="title"/>
          </p:nvPr>
        </p:nvSpPr>
        <p:spPr/>
        <p:txBody>
          <a:bodyPr/>
          <a:lstStyle/>
          <a:p>
            <a:r>
              <a:rPr lang="en-US" dirty="0"/>
              <a:t>SVC Syndrome</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2359" y="1752600"/>
            <a:ext cx="4614056" cy="3332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Left Arrow 3"/>
          <p:cNvSpPr/>
          <p:nvPr/>
        </p:nvSpPr>
        <p:spPr>
          <a:xfrm>
            <a:off x="5791200" y="2133600"/>
            <a:ext cx="1028187" cy="76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Left-Up 5">
            <a:extLst>
              <a:ext uri="{FF2B5EF4-FFF2-40B4-BE49-F238E27FC236}">
                <a16:creationId xmlns:a16="http://schemas.microsoft.com/office/drawing/2014/main" id="{904C7222-0F69-41CF-956C-3D808169928E}"/>
              </a:ext>
            </a:extLst>
          </p:cNvPr>
          <p:cNvSpPr/>
          <p:nvPr/>
        </p:nvSpPr>
        <p:spPr>
          <a:xfrm>
            <a:off x="7162800" y="6126163"/>
            <a:ext cx="1219200" cy="503237"/>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063C438-8AD3-462B-BCE8-0EC43E3D764F}"/>
              </a:ext>
            </a:extLst>
          </p:cNvPr>
          <p:cNvSpPr txBox="1"/>
          <p:nvPr/>
        </p:nvSpPr>
        <p:spPr>
          <a:xfrm>
            <a:off x="7644809" y="5696060"/>
            <a:ext cx="1499191" cy="369332"/>
          </a:xfrm>
          <a:prstGeom prst="rect">
            <a:avLst/>
          </a:prstGeom>
          <a:noFill/>
        </p:spPr>
        <p:txBody>
          <a:bodyPr wrap="square" rtlCol="0">
            <a:spAutoFit/>
          </a:bodyPr>
          <a:lstStyle/>
          <a:p>
            <a:r>
              <a:rPr lang="en-US" dirty="0"/>
              <a:t>Lymphoma</a:t>
            </a:r>
          </a:p>
        </p:txBody>
      </p:sp>
      <p:sp>
        <p:nvSpPr>
          <p:cNvPr id="9" name="TextBox 8">
            <a:extLst>
              <a:ext uri="{FF2B5EF4-FFF2-40B4-BE49-F238E27FC236}">
                <a16:creationId xmlns:a16="http://schemas.microsoft.com/office/drawing/2014/main" id="{A8D9F9F2-F54E-4E2E-B662-9FDF1D8D5891}"/>
              </a:ext>
            </a:extLst>
          </p:cNvPr>
          <p:cNvSpPr txBox="1"/>
          <p:nvPr/>
        </p:nvSpPr>
        <p:spPr>
          <a:xfrm>
            <a:off x="6349409" y="6319067"/>
            <a:ext cx="838200" cy="369332"/>
          </a:xfrm>
          <a:prstGeom prst="rect">
            <a:avLst/>
          </a:prstGeom>
          <a:noFill/>
        </p:spPr>
        <p:txBody>
          <a:bodyPr wrap="square" rtlCol="0">
            <a:spAutoFit/>
          </a:bodyPr>
          <a:lstStyle/>
          <a:p>
            <a:r>
              <a:rPr lang="en-US" dirty="0"/>
              <a:t>Lung</a:t>
            </a:r>
          </a:p>
        </p:txBody>
      </p:sp>
    </p:spTree>
    <p:extLst>
      <p:ext uri="{BB962C8B-B14F-4D97-AF65-F5344CB8AC3E}">
        <p14:creationId xmlns:p14="http://schemas.microsoft.com/office/powerpoint/2010/main" val="4181313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Immediate interventions:</a:t>
            </a:r>
          </a:p>
          <a:p>
            <a:pPr lvl="1"/>
            <a:r>
              <a:rPr lang="en-US" dirty="0"/>
              <a:t>Upright position (improve drainage), oxygen prn</a:t>
            </a:r>
          </a:p>
          <a:p>
            <a:pPr lvl="1"/>
            <a:r>
              <a:rPr lang="en-US" dirty="0"/>
              <a:t>No significant benefit of diuresis</a:t>
            </a:r>
          </a:p>
          <a:p>
            <a:pPr lvl="1"/>
            <a:r>
              <a:rPr lang="en-US" dirty="0"/>
              <a:t>Obtain necessary imaging</a:t>
            </a:r>
          </a:p>
          <a:p>
            <a:pPr lvl="1"/>
            <a:r>
              <a:rPr lang="en-US" b="1" u="sng" dirty="0"/>
              <a:t>Biopsy </a:t>
            </a:r>
          </a:p>
          <a:p>
            <a:pPr lvl="2"/>
            <a:r>
              <a:rPr lang="en-US" dirty="0"/>
              <a:t>FNA usually inadequate for lymphoma diagnosis - so at least core biopsy</a:t>
            </a:r>
          </a:p>
          <a:p>
            <a:pPr lvl="2"/>
            <a:r>
              <a:rPr lang="en-US" dirty="0"/>
              <a:t>For flow cytometry, sample cannot go into formalin so send some in saline – talk with IR and/or path prior to procedure</a:t>
            </a:r>
          </a:p>
          <a:p>
            <a:pPr lvl="1"/>
            <a:endParaRPr lang="en-US" dirty="0"/>
          </a:p>
          <a:p>
            <a:pPr lvl="1"/>
            <a:endParaRPr lang="en-US" dirty="0"/>
          </a:p>
          <a:p>
            <a:pPr lvl="1"/>
            <a:r>
              <a:rPr lang="en-US" dirty="0"/>
              <a:t>Is this an emergency?</a:t>
            </a:r>
          </a:p>
        </p:txBody>
      </p:sp>
      <p:sp>
        <p:nvSpPr>
          <p:cNvPr id="2" name="Title 1"/>
          <p:cNvSpPr>
            <a:spLocks noGrp="1"/>
          </p:cNvSpPr>
          <p:nvPr>
            <p:ph type="title"/>
          </p:nvPr>
        </p:nvSpPr>
        <p:spPr/>
        <p:txBody>
          <a:bodyPr/>
          <a:lstStyle/>
          <a:p>
            <a:r>
              <a:rPr lang="en-US" dirty="0"/>
              <a:t>SVC Syndrome</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7895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38" y="1481328"/>
            <a:ext cx="9093724" cy="4690872"/>
          </a:xfrm>
        </p:spPr>
        <p:txBody>
          <a:bodyPr>
            <a:normAutofit fontScale="70000" lnSpcReduction="20000"/>
          </a:bodyPr>
          <a:lstStyle/>
          <a:p>
            <a:r>
              <a:rPr lang="en-US" dirty="0"/>
              <a:t>Tracheal obstruction or cerebral edema are the only true emergencies </a:t>
            </a:r>
          </a:p>
          <a:p>
            <a:pPr lvl="1"/>
            <a:r>
              <a:rPr lang="en-US" dirty="0"/>
              <a:t>Have you found the ophthalmoscope yet???</a:t>
            </a:r>
          </a:p>
          <a:p>
            <a:endParaRPr lang="en-US" dirty="0"/>
          </a:p>
          <a:p>
            <a:r>
              <a:rPr lang="en-US" b="1" u="sng" dirty="0"/>
              <a:t>Tissue diagnosis </a:t>
            </a:r>
            <a:r>
              <a:rPr lang="en-US" dirty="0"/>
              <a:t>is most important</a:t>
            </a:r>
          </a:p>
          <a:p>
            <a:pPr lvl="1"/>
            <a:r>
              <a:rPr lang="en-US" dirty="0"/>
              <a:t>(bronchoscopy, node biopsy, trans-thoracic needle biopsy, mediastinoscopy, VATS, etc)</a:t>
            </a:r>
          </a:p>
          <a:p>
            <a:pPr lvl="1"/>
            <a:r>
              <a:rPr lang="en-US" dirty="0"/>
              <a:t>Low risk even with general anesthesia</a:t>
            </a:r>
          </a:p>
          <a:p>
            <a:pPr lvl="1"/>
            <a:endParaRPr lang="en-US" dirty="0"/>
          </a:p>
          <a:p>
            <a:r>
              <a:rPr lang="en-US" dirty="0"/>
              <a:t>Treatment</a:t>
            </a:r>
          </a:p>
          <a:p>
            <a:pPr lvl="1"/>
            <a:r>
              <a:rPr lang="en-US" dirty="0"/>
              <a:t>Chemo/targeted </a:t>
            </a:r>
            <a:r>
              <a:rPr lang="en-US" dirty="0" err="1"/>
              <a:t>tx</a:t>
            </a:r>
            <a:r>
              <a:rPr lang="en-US" dirty="0"/>
              <a:t> for sensitive tumors</a:t>
            </a:r>
          </a:p>
          <a:p>
            <a:pPr lvl="1"/>
            <a:r>
              <a:rPr lang="en-US" dirty="0"/>
              <a:t>Corticosteroids after biopsy while </a:t>
            </a:r>
          </a:p>
          <a:p>
            <a:pPr marL="393192" lvl="1" indent="0">
              <a:buNone/>
            </a:pPr>
            <a:r>
              <a:rPr lang="en-US" dirty="0"/>
              <a:t>      awaiting tissue diagnosis</a:t>
            </a:r>
          </a:p>
          <a:p>
            <a:pPr lvl="1"/>
            <a:r>
              <a:rPr lang="en-US" dirty="0"/>
              <a:t>Radiation for other tumors</a:t>
            </a:r>
          </a:p>
          <a:p>
            <a:pPr lvl="1"/>
            <a:r>
              <a:rPr lang="en-US" dirty="0"/>
              <a:t>Surgery or stent in selected cases</a:t>
            </a:r>
          </a:p>
          <a:p>
            <a:pPr lvl="2"/>
            <a:r>
              <a:rPr lang="en-US" dirty="0"/>
              <a:t>Unlikely to need stent if due to lymphoma</a:t>
            </a:r>
          </a:p>
          <a:p>
            <a:pPr lvl="2"/>
            <a:r>
              <a:rPr lang="en-US" dirty="0"/>
              <a:t>NCCN guidance if NSCLC combined with XRT</a:t>
            </a:r>
          </a:p>
          <a:p>
            <a:pPr lvl="2"/>
            <a:r>
              <a:rPr lang="en-US" dirty="0"/>
              <a:t>Gd3 Stent complication rate 14% (Takeuchi et al </a:t>
            </a:r>
            <a:r>
              <a:rPr lang="en-US" i="1" dirty="0"/>
              <a:t>Supp Care Cancer </a:t>
            </a:r>
            <a:r>
              <a:rPr lang="en-US" dirty="0"/>
              <a:t>2019)</a:t>
            </a:r>
          </a:p>
          <a:p>
            <a:pPr lvl="3"/>
            <a:r>
              <a:rPr lang="en-US" dirty="0"/>
              <a:t>PE, hypotension</a:t>
            </a:r>
          </a:p>
          <a:p>
            <a:pPr lvl="3"/>
            <a:r>
              <a:rPr lang="en-US" dirty="0"/>
              <a:t>No survival benefit</a:t>
            </a:r>
          </a:p>
        </p:txBody>
      </p:sp>
      <p:sp>
        <p:nvSpPr>
          <p:cNvPr id="2" name="Title 1"/>
          <p:cNvSpPr>
            <a:spLocks noGrp="1"/>
          </p:cNvSpPr>
          <p:nvPr>
            <p:ph type="title"/>
          </p:nvPr>
        </p:nvSpPr>
        <p:spPr/>
        <p:txBody>
          <a:bodyPr/>
          <a:lstStyle/>
          <a:p>
            <a:r>
              <a:rPr lang="en-US" dirty="0"/>
              <a:t>SVC Syndrome</a:t>
            </a: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2758831"/>
            <a:ext cx="2831035"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363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711891"/>
          </a:xfrm>
        </p:spPr>
        <p:txBody>
          <a:bodyPr/>
          <a:lstStyle/>
          <a:p>
            <a:r>
              <a:rPr lang="en-US" dirty="0"/>
              <a:t>Biopsy (IR or Surgery)</a:t>
            </a:r>
          </a:p>
          <a:p>
            <a:r>
              <a:rPr lang="en-US" dirty="0"/>
              <a:t>Most aren’t truly emergent</a:t>
            </a:r>
          </a:p>
          <a:p>
            <a:r>
              <a:rPr lang="en-US" dirty="0"/>
              <a:t>Steroids while waiting for pathology </a:t>
            </a:r>
            <a:r>
              <a:rPr lang="en-US" u="sng" dirty="0"/>
              <a:t>after</a:t>
            </a:r>
            <a:r>
              <a:rPr lang="en-US" dirty="0"/>
              <a:t> biopsy (</a:t>
            </a:r>
            <a:r>
              <a:rPr lang="en-US" dirty="0" err="1"/>
              <a:t>Onc</a:t>
            </a:r>
            <a:r>
              <a:rPr lang="en-US" dirty="0"/>
              <a:t> consult)</a:t>
            </a:r>
          </a:p>
          <a:p>
            <a:endParaRPr lang="en-US" dirty="0"/>
          </a:p>
        </p:txBody>
      </p:sp>
      <p:sp>
        <p:nvSpPr>
          <p:cNvPr id="3" name="Title 2"/>
          <p:cNvSpPr>
            <a:spLocks noGrp="1"/>
          </p:cNvSpPr>
          <p:nvPr>
            <p:ph type="title"/>
          </p:nvPr>
        </p:nvSpPr>
        <p:spPr/>
        <p:txBody>
          <a:bodyPr/>
          <a:lstStyle/>
          <a:p>
            <a:r>
              <a:rPr lang="en-US" dirty="0"/>
              <a:t>SVC Syndrome</a:t>
            </a:r>
          </a:p>
        </p:txBody>
      </p:sp>
      <p:pic>
        <p:nvPicPr>
          <p:cNvPr id="4" name="Picture 3" descr="advisor_go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5159" y="3124200"/>
            <a:ext cx="4292940" cy="2906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7"/>
          <p:cNvSpPr txBox="1">
            <a:spLocks noChangeArrowheads="1"/>
          </p:cNvSpPr>
          <p:nvPr/>
        </p:nvSpPr>
        <p:spPr bwMode="auto">
          <a:xfrm>
            <a:off x="2971800" y="3733800"/>
            <a:ext cx="2667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sz="1400" b="1" dirty="0"/>
              <a:t>STAT: CT scan on BB/123456, complete occlusion of the SVC by large mass</a:t>
            </a:r>
          </a:p>
        </p:txBody>
      </p:sp>
      <p:pic>
        <p:nvPicPr>
          <p:cNvPr id="6"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3936CA7B-5719-24B0-7E9D-960EA5A09809}"/>
              </a:ext>
            </a:extLst>
          </p:cNvPr>
          <p:cNvSpPr txBox="1"/>
          <p:nvPr/>
        </p:nvSpPr>
        <p:spPr>
          <a:xfrm>
            <a:off x="6400800" y="6410227"/>
            <a:ext cx="2590800" cy="369332"/>
          </a:xfrm>
          <a:prstGeom prst="rect">
            <a:avLst/>
          </a:prstGeom>
          <a:noFill/>
        </p:spPr>
        <p:txBody>
          <a:bodyPr wrap="square" rtlCol="0">
            <a:spAutoFit/>
          </a:bodyPr>
          <a:lstStyle/>
          <a:p>
            <a:r>
              <a:rPr lang="en-US" dirty="0"/>
              <a:t>S. V. C. = Bi.  Op.  Sy.</a:t>
            </a:r>
          </a:p>
        </p:txBody>
      </p:sp>
    </p:spTree>
    <p:extLst>
      <p:ext uri="{BB962C8B-B14F-4D97-AF65-F5344CB8AC3E}">
        <p14:creationId xmlns:p14="http://schemas.microsoft.com/office/powerpoint/2010/main" val="1441904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0594" y="1449691"/>
            <a:ext cx="4776206" cy="4525963"/>
          </a:xfrm>
        </p:spPr>
        <p:txBody>
          <a:bodyPr>
            <a:normAutofit fontScale="62500" lnSpcReduction="20000"/>
          </a:bodyPr>
          <a:lstStyle/>
          <a:p>
            <a:r>
              <a:rPr lang="en-US" dirty="0"/>
              <a:t>A 62yo man presents with fatigue, headaches, blurry vision, and epistaxis.</a:t>
            </a:r>
          </a:p>
          <a:p>
            <a:endParaRPr lang="en-US" dirty="0"/>
          </a:p>
          <a:p>
            <a:r>
              <a:rPr lang="en-US" dirty="0"/>
              <a:t>He has generalized lymphadenopathy and a palpable spleen tip. Fundoscopic exam with enlarged retinal veins.</a:t>
            </a:r>
          </a:p>
          <a:p>
            <a:pPr lvl="1"/>
            <a:r>
              <a:rPr lang="en-US" dirty="0"/>
              <a:t>What is the thing called that you look in the eyes with?</a:t>
            </a:r>
          </a:p>
          <a:p>
            <a:endParaRPr lang="en-US" dirty="0"/>
          </a:p>
          <a:p>
            <a:r>
              <a:rPr lang="en-US" dirty="0"/>
              <a:t>CBC  6.5&gt;7.4&lt;155</a:t>
            </a:r>
          </a:p>
          <a:p>
            <a:r>
              <a:rPr lang="en-US" dirty="0"/>
              <a:t>Cr 1.4  Ca 9.1  </a:t>
            </a:r>
          </a:p>
          <a:p>
            <a:r>
              <a:rPr lang="en-US" dirty="0"/>
              <a:t>T </a:t>
            </a:r>
            <a:r>
              <a:rPr lang="en-US" dirty="0" err="1"/>
              <a:t>Prot</a:t>
            </a:r>
            <a:r>
              <a:rPr lang="en-US" dirty="0"/>
              <a:t> 8.4   </a:t>
            </a:r>
            <a:r>
              <a:rPr lang="en-US" dirty="0" err="1"/>
              <a:t>Alb</a:t>
            </a:r>
            <a:r>
              <a:rPr lang="en-US" dirty="0"/>
              <a:t> 2.2</a:t>
            </a:r>
          </a:p>
          <a:p>
            <a:r>
              <a:rPr lang="en-US" dirty="0"/>
              <a:t>Head CT negative</a:t>
            </a:r>
          </a:p>
          <a:p>
            <a:endParaRPr lang="en-US" dirty="0"/>
          </a:p>
          <a:p>
            <a:pPr marL="109728" indent="0">
              <a:buNone/>
            </a:pPr>
            <a:endParaRPr lang="en-US" dirty="0"/>
          </a:p>
          <a:p>
            <a:r>
              <a:rPr lang="en-US" dirty="0"/>
              <a:t>What do you suspect?</a:t>
            </a:r>
          </a:p>
          <a:p>
            <a:endParaRPr lang="en-US" dirty="0"/>
          </a:p>
        </p:txBody>
      </p:sp>
      <p:sp>
        <p:nvSpPr>
          <p:cNvPr id="3" name="Title 2"/>
          <p:cNvSpPr>
            <a:spLocks noGrp="1"/>
          </p:cNvSpPr>
          <p:nvPr>
            <p:ph type="title"/>
          </p:nvPr>
        </p:nvSpPr>
        <p:spPr/>
        <p:txBody>
          <a:bodyPr/>
          <a:lstStyle/>
          <a:p>
            <a:r>
              <a:rPr lang="en-US" dirty="0"/>
              <a:t>Case 2</a:t>
            </a:r>
          </a:p>
        </p:txBody>
      </p:sp>
      <p:pic>
        <p:nvPicPr>
          <p:cNvPr id="4" name="Picture 3" descr="advisor_go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4048117"/>
            <a:ext cx="4209589" cy="284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7"/>
          <p:cNvSpPr txBox="1">
            <a:spLocks noChangeArrowheads="1"/>
          </p:cNvSpPr>
          <p:nvPr/>
        </p:nvSpPr>
        <p:spPr bwMode="auto">
          <a:xfrm>
            <a:off x="5638801" y="4611987"/>
            <a:ext cx="23622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sz="1400" b="1" dirty="0"/>
              <a:t>Re: WM/237654. Head CT negative, should we transfuse him?</a:t>
            </a:r>
          </a:p>
        </p:txBody>
      </p:sp>
      <p:pic>
        <p:nvPicPr>
          <p:cNvPr id="1026" name="Picture 2" descr="http://bloodjournal.hematologylibrary.org/content/bloodjournal/119/10/2205/F1.medium.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52399"/>
            <a:ext cx="3692077" cy="38957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615194" y="38657"/>
            <a:ext cx="3200400" cy="307777"/>
          </a:xfrm>
          <a:prstGeom prst="rect">
            <a:avLst/>
          </a:prstGeom>
          <a:noFill/>
        </p:spPr>
        <p:txBody>
          <a:bodyPr wrap="square" rtlCol="0">
            <a:spAutoFit/>
          </a:bodyPr>
          <a:lstStyle/>
          <a:p>
            <a:r>
              <a:rPr lang="en-US" sz="1400" dirty="0"/>
              <a:t>Stone. Blood 2012. 119(10)</a:t>
            </a:r>
          </a:p>
        </p:txBody>
      </p:sp>
      <p:pic>
        <p:nvPicPr>
          <p:cNvPr id="8" name="Picture 6" descr="Bnr_Gateway_Med_Cntr_1CRW_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41956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Increase in serum viscosity (above 4 cp) can cause sludging/microvascular insufficiency</a:t>
            </a:r>
          </a:p>
          <a:p>
            <a:pPr lvl="1"/>
            <a:r>
              <a:rPr lang="en-US" dirty="0"/>
              <a:t>Most commonly neurologic, pulmonary symptoms</a:t>
            </a:r>
          </a:p>
          <a:p>
            <a:pPr lvl="1"/>
            <a:endParaRPr lang="en-US" dirty="0"/>
          </a:p>
          <a:p>
            <a:r>
              <a:rPr lang="en-US" sz="2400" dirty="0" err="1"/>
              <a:t>Waldenstrom</a:t>
            </a:r>
            <a:r>
              <a:rPr lang="en-US" sz="2400" dirty="0"/>
              <a:t> Macroglobulinemia is a common cause due to IgM secretion (10-30% pts)</a:t>
            </a:r>
          </a:p>
          <a:p>
            <a:pPr lvl="1"/>
            <a:r>
              <a:rPr lang="en-US" dirty="0"/>
              <a:t>80% IgM intravascular; therefore can remove with plasmapheresis(   viscosity with IgM above 4-5gm)</a:t>
            </a:r>
          </a:p>
          <a:p>
            <a:pPr lvl="1"/>
            <a:r>
              <a:rPr lang="en-US" dirty="0"/>
              <a:t>After reducing viscosity, then treat disease</a:t>
            </a:r>
          </a:p>
          <a:p>
            <a:pPr lvl="2"/>
            <a:r>
              <a:rPr lang="en-US" dirty="0"/>
              <a:t>chemotherapy and targeted agents for lymphoplasmacytic lymphoma (LPL)</a:t>
            </a:r>
          </a:p>
        </p:txBody>
      </p:sp>
      <p:sp>
        <p:nvSpPr>
          <p:cNvPr id="3" name="Title 2"/>
          <p:cNvSpPr>
            <a:spLocks noGrp="1"/>
          </p:cNvSpPr>
          <p:nvPr>
            <p:ph type="title"/>
          </p:nvPr>
        </p:nvSpPr>
        <p:spPr/>
        <p:txBody>
          <a:bodyPr/>
          <a:lstStyle/>
          <a:p>
            <a:r>
              <a:rPr lang="en-US" dirty="0" err="1"/>
              <a:t>Hyperviscosity</a:t>
            </a:r>
            <a:endParaRPr lang="en-US" dirty="0"/>
          </a:p>
        </p:txBody>
      </p:sp>
      <p:pic>
        <p:nvPicPr>
          <p:cNvPr id="4"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rrow: Up 4">
            <a:extLst>
              <a:ext uri="{FF2B5EF4-FFF2-40B4-BE49-F238E27FC236}">
                <a16:creationId xmlns:a16="http://schemas.microsoft.com/office/drawing/2014/main" id="{001E65CC-54A7-4984-B31F-FB186C00EFFF}"/>
              </a:ext>
            </a:extLst>
          </p:cNvPr>
          <p:cNvSpPr/>
          <p:nvPr/>
        </p:nvSpPr>
        <p:spPr>
          <a:xfrm>
            <a:off x="3505200" y="4343400"/>
            <a:ext cx="152400"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2628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D5D531-04CA-45A4-96B6-D5F10470F796}"/>
              </a:ext>
            </a:extLst>
          </p:cNvPr>
          <p:cNvSpPr>
            <a:spLocks noGrp="1"/>
          </p:cNvSpPr>
          <p:nvPr>
            <p:ph idx="1"/>
          </p:nvPr>
        </p:nvSpPr>
        <p:spPr>
          <a:xfrm>
            <a:off x="21771" y="1143000"/>
            <a:ext cx="8229600" cy="4525963"/>
          </a:xfrm>
        </p:spPr>
        <p:txBody>
          <a:bodyPr/>
          <a:lstStyle/>
          <a:p>
            <a:r>
              <a:rPr lang="en-US" dirty="0"/>
              <a:t>Can also cause </a:t>
            </a:r>
            <a:r>
              <a:rPr lang="en-US" dirty="0" err="1"/>
              <a:t>hyperviscosity</a:t>
            </a:r>
            <a:r>
              <a:rPr lang="en-US" dirty="0"/>
              <a:t>-like symptoms</a:t>
            </a:r>
          </a:p>
          <a:p>
            <a:pPr lvl="1"/>
            <a:r>
              <a:rPr lang="en-US" dirty="0"/>
              <a:t>Myeloid </a:t>
            </a:r>
            <a:r>
              <a:rPr lang="en-US" u="sng" dirty="0"/>
              <a:t>blast</a:t>
            </a:r>
            <a:r>
              <a:rPr lang="en-US" dirty="0"/>
              <a:t> count &gt;50k (AML)</a:t>
            </a:r>
          </a:p>
          <a:p>
            <a:pPr lvl="1"/>
            <a:r>
              <a:rPr lang="en-US" dirty="0"/>
              <a:t>Lymphoid blast count &gt;400k (ALL)</a:t>
            </a:r>
          </a:p>
          <a:p>
            <a:pPr lvl="1"/>
            <a:r>
              <a:rPr lang="en-US" dirty="0"/>
              <a:t>Rare in CML, CLL, </a:t>
            </a:r>
            <a:r>
              <a:rPr lang="en-US" dirty="0" err="1"/>
              <a:t>Leukemoid</a:t>
            </a:r>
            <a:r>
              <a:rPr lang="en-US" dirty="0"/>
              <a:t> reaction</a:t>
            </a:r>
          </a:p>
          <a:p>
            <a:pPr lvl="1"/>
            <a:r>
              <a:rPr lang="en-US" dirty="0"/>
              <a:t>RBC transfusion increases viscosity, so delay until after cytoreduction if not urgent need/ no bleeding</a:t>
            </a:r>
          </a:p>
          <a:p>
            <a:pPr lvl="1"/>
            <a:r>
              <a:rPr lang="en-US" dirty="0"/>
              <a:t>Preferable to start chemotherapy</a:t>
            </a:r>
          </a:p>
          <a:p>
            <a:pPr lvl="2"/>
            <a:r>
              <a:rPr lang="en-US" dirty="0"/>
              <a:t>Can temporize with leukapheresis</a:t>
            </a:r>
          </a:p>
          <a:p>
            <a:endParaRPr lang="en-US" dirty="0"/>
          </a:p>
        </p:txBody>
      </p:sp>
      <p:sp>
        <p:nvSpPr>
          <p:cNvPr id="3" name="Title 2">
            <a:extLst>
              <a:ext uri="{FF2B5EF4-FFF2-40B4-BE49-F238E27FC236}">
                <a16:creationId xmlns:a16="http://schemas.microsoft.com/office/drawing/2014/main" id="{8C3FAA22-C0A0-4BED-A320-85D615DCD3D3}"/>
              </a:ext>
            </a:extLst>
          </p:cNvPr>
          <p:cNvSpPr>
            <a:spLocks noGrp="1"/>
          </p:cNvSpPr>
          <p:nvPr>
            <p:ph type="title"/>
          </p:nvPr>
        </p:nvSpPr>
        <p:spPr/>
        <p:txBody>
          <a:bodyPr>
            <a:normAutofit/>
          </a:bodyPr>
          <a:lstStyle/>
          <a:p>
            <a:r>
              <a:rPr lang="en-US" dirty="0" err="1"/>
              <a:t>Leukostasis</a:t>
            </a:r>
            <a:endParaRPr lang="en-US" dirty="0"/>
          </a:p>
        </p:txBody>
      </p:sp>
      <p:pic>
        <p:nvPicPr>
          <p:cNvPr id="4" name="image6.png">
            <a:extLst>
              <a:ext uri="{FF2B5EF4-FFF2-40B4-BE49-F238E27FC236}">
                <a16:creationId xmlns:a16="http://schemas.microsoft.com/office/drawing/2014/main" id="{E93CB8A3-4BD9-4937-BC34-21D0598E6644}"/>
              </a:ext>
            </a:extLst>
          </p:cNvPr>
          <p:cNvPicPr/>
          <p:nvPr/>
        </p:nvPicPr>
        <p:blipFill>
          <a:blip r:embed="rId2"/>
          <a:srcRect l="42503" t="23329" r="815" b="16833"/>
          <a:stretch>
            <a:fillRect/>
          </a:stretch>
        </p:blipFill>
        <p:spPr>
          <a:xfrm>
            <a:off x="5562600" y="4017668"/>
            <a:ext cx="3452485" cy="2556233"/>
          </a:xfrm>
          <a:prstGeom prst="rect">
            <a:avLst/>
          </a:prstGeom>
          <a:ln w="12700">
            <a:miter lim="400000"/>
          </a:ln>
        </p:spPr>
      </p:pic>
      <p:sp>
        <p:nvSpPr>
          <p:cNvPr id="5" name="Shape 114">
            <a:extLst>
              <a:ext uri="{FF2B5EF4-FFF2-40B4-BE49-F238E27FC236}">
                <a16:creationId xmlns:a16="http://schemas.microsoft.com/office/drawing/2014/main" id="{8706DB7B-FE87-4558-84D2-0DF99C3C7A4E}"/>
              </a:ext>
            </a:extLst>
          </p:cNvPr>
          <p:cNvSpPr/>
          <p:nvPr/>
        </p:nvSpPr>
        <p:spPr>
          <a:xfrm>
            <a:off x="6019800" y="6476476"/>
            <a:ext cx="2999713" cy="369332"/>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a:latin typeface="Calibri"/>
                <a:ea typeface="Calibri"/>
                <a:cs typeface="Calibri"/>
                <a:sym typeface="Calibri"/>
              </a:defRPr>
            </a:lvl1pPr>
          </a:lstStyle>
          <a:p>
            <a:pPr lvl="0"/>
            <a:r>
              <a:rPr dirty="0"/>
              <a:t>Mauro MJ NEJM 2003. 349:767</a:t>
            </a:r>
          </a:p>
        </p:txBody>
      </p:sp>
      <p:pic>
        <p:nvPicPr>
          <p:cNvPr id="6" name="Picture 6" descr="Bnr_Gateway_Med_Cntr_1CRW_p">
            <a:extLst>
              <a:ext uri="{FF2B5EF4-FFF2-40B4-BE49-F238E27FC236}">
                <a16:creationId xmlns:a16="http://schemas.microsoft.com/office/drawing/2014/main" id="{F64EEDA3-B4D8-4E8A-8989-5AFC9ACBBA1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close up of a fire hydrant&#10;&#10;Description automatically generated">
            <a:extLst>
              <a:ext uri="{FF2B5EF4-FFF2-40B4-BE49-F238E27FC236}">
                <a16:creationId xmlns:a16="http://schemas.microsoft.com/office/drawing/2014/main" id="{3352C7DB-62F9-41D2-B32A-3FC4C53B32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779" y="4732337"/>
            <a:ext cx="1478421" cy="989850"/>
          </a:xfrm>
          <a:prstGeom prst="rect">
            <a:avLst/>
          </a:prstGeom>
        </p:spPr>
      </p:pic>
      <p:pic>
        <p:nvPicPr>
          <p:cNvPr id="9" name="Picture 8" descr="A close-up of a colorful pattern&#10;&#10;Description automatically generated">
            <a:extLst>
              <a:ext uri="{FF2B5EF4-FFF2-40B4-BE49-F238E27FC236}">
                <a16:creationId xmlns:a16="http://schemas.microsoft.com/office/drawing/2014/main" id="{C9A067CF-1EFA-9EEC-ABE8-7A4631A7F2D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111" r="4004"/>
          <a:stretch/>
        </p:blipFill>
        <p:spPr>
          <a:xfrm rot="5400000">
            <a:off x="2981892" y="4483994"/>
            <a:ext cx="2414787" cy="2133600"/>
          </a:xfrm>
          <a:prstGeom prst="rect">
            <a:avLst/>
          </a:prstGeom>
        </p:spPr>
      </p:pic>
    </p:spTree>
    <p:extLst>
      <p:ext uri="{BB962C8B-B14F-4D97-AF65-F5344CB8AC3E}">
        <p14:creationId xmlns:p14="http://schemas.microsoft.com/office/powerpoint/2010/main" val="16773208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18571"/>
            <a:ext cx="7620000" cy="4525963"/>
          </a:xfrm>
        </p:spPr>
        <p:txBody>
          <a:bodyPr>
            <a:normAutofit fontScale="92500"/>
          </a:bodyPr>
          <a:lstStyle/>
          <a:p>
            <a:r>
              <a:rPr lang="en-US" dirty="0"/>
              <a:t>22yo male presents to the ER with weight loss, back pain, dyspnea, fatigue, and difficulty walking.  He did three kickflips while posting to TikTok prior to presentation.</a:t>
            </a:r>
          </a:p>
          <a:p>
            <a:r>
              <a:rPr lang="en-US" dirty="0"/>
              <a:t>Exam: BP 110/72, HR 100, RR 18</a:t>
            </a:r>
          </a:p>
          <a:p>
            <a:pPr lvl="1"/>
            <a:r>
              <a:rPr lang="en-US" dirty="0"/>
              <a:t>Back tender to palpation</a:t>
            </a:r>
          </a:p>
          <a:p>
            <a:pPr lvl="1"/>
            <a:r>
              <a:rPr lang="en-US" dirty="0"/>
              <a:t>Decreased sensation in a band starting at T5, LE weakness with 3/5 in BLE</a:t>
            </a:r>
          </a:p>
          <a:p>
            <a:pPr lvl="1"/>
            <a:r>
              <a:rPr lang="en-US" dirty="0"/>
              <a:t>Phone seems inseparable from his R hand, with 6+/5 grip strength noted.  Thenar hypertrophy.</a:t>
            </a:r>
          </a:p>
          <a:p>
            <a:r>
              <a:rPr lang="en-US" dirty="0"/>
              <a:t>Chest </a:t>
            </a:r>
            <a:r>
              <a:rPr lang="en-US" dirty="0" err="1"/>
              <a:t>xray</a:t>
            </a:r>
            <a:r>
              <a:rPr lang="en-US" dirty="0"/>
              <a:t> and Thoracic spine </a:t>
            </a:r>
            <a:r>
              <a:rPr lang="en-US" dirty="0" err="1"/>
              <a:t>xray</a:t>
            </a:r>
            <a:r>
              <a:rPr lang="en-US" dirty="0"/>
              <a:t> negative</a:t>
            </a:r>
          </a:p>
        </p:txBody>
      </p:sp>
      <p:sp>
        <p:nvSpPr>
          <p:cNvPr id="2" name="Title 1"/>
          <p:cNvSpPr>
            <a:spLocks noGrp="1"/>
          </p:cNvSpPr>
          <p:nvPr>
            <p:ph type="title"/>
          </p:nvPr>
        </p:nvSpPr>
        <p:spPr/>
        <p:txBody>
          <a:bodyPr/>
          <a:lstStyle/>
          <a:p>
            <a:r>
              <a:rPr lang="en-US" dirty="0"/>
              <a:t>Case 3</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r="50000"/>
          <a:stretch/>
        </p:blipFill>
        <p:spPr>
          <a:xfrm>
            <a:off x="7309309" y="3165707"/>
            <a:ext cx="1834691" cy="3713503"/>
          </a:xfrm>
          <a:prstGeom prst="rect">
            <a:avLst/>
          </a:prstGeom>
        </p:spPr>
      </p:pic>
      <p:sp>
        <p:nvSpPr>
          <p:cNvPr id="9" name="TextBox 8">
            <a:extLst>
              <a:ext uri="{FF2B5EF4-FFF2-40B4-BE49-F238E27FC236}">
                <a16:creationId xmlns:a16="http://schemas.microsoft.com/office/drawing/2014/main" id="{6C2BB60A-8BC7-4668-9C2C-93BFCC7CA4AB}"/>
              </a:ext>
            </a:extLst>
          </p:cNvPr>
          <p:cNvSpPr txBox="1"/>
          <p:nvPr/>
        </p:nvSpPr>
        <p:spPr>
          <a:xfrm>
            <a:off x="7236054" y="1675012"/>
            <a:ext cx="1981200" cy="200055"/>
          </a:xfrm>
          <a:prstGeom prst="rect">
            <a:avLst/>
          </a:prstGeom>
          <a:noFill/>
        </p:spPr>
        <p:txBody>
          <a:bodyPr wrap="square" rtlCol="0">
            <a:spAutoFit/>
          </a:bodyPr>
          <a:lstStyle/>
          <a:p>
            <a:r>
              <a:rPr lang="en-US" sz="700" dirty="0">
                <a:hlinkClick r:id="rId4">
                  <a:extLst>
                    <a:ext uri="{A12FA001-AC4F-418D-AE19-62706E023703}">
                      <ahyp:hlinkClr xmlns:ahyp="http://schemas.microsoft.com/office/drawing/2018/hyperlinkcolor" val="tx"/>
                    </a:ext>
                  </a:extLst>
                </a:hlinkClick>
              </a:rPr>
              <a:t>– (theweeklychallenger.com)</a:t>
            </a:r>
            <a:endParaRPr lang="en-US" sz="500" dirty="0"/>
          </a:p>
        </p:txBody>
      </p:sp>
      <p:pic>
        <p:nvPicPr>
          <p:cNvPr id="3074" name="Picture 2" descr="Do black people skateboard? Part 2">
            <a:extLst>
              <a:ext uri="{FF2B5EF4-FFF2-40B4-BE49-F238E27FC236}">
                <a16:creationId xmlns:a16="http://schemas.microsoft.com/office/drawing/2014/main" id="{050089AB-0303-1448-5CDF-64E4EBC001C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05600" y="32249"/>
            <a:ext cx="2438400" cy="1624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6034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2235365"/>
            <a:ext cx="8984292" cy="4525963"/>
          </a:xfrm>
        </p:spPr>
        <p:txBody>
          <a:bodyPr>
            <a:normAutofit/>
          </a:bodyPr>
          <a:lstStyle/>
          <a:p>
            <a:r>
              <a:rPr lang="en-US" sz="2400" dirty="0"/>
              <a:t>The ED physician calls to send him to the floor, where your team is busy admitting 4 new arrivals. You say:</a:t>
            </a:r>
          </a:p>
          <a:p>
            <a:r>
              <a:rPr lang="en-US" sz="2400" dirty="0"/>
              <a:t>A) “Sure, as long as you put in some holding orders and check a calcium”</a:t>
            </a:r>
          </a:p>
          <a:p>
            <a:r>
              <a:rPr lang="en-US" sz="2400" dirty="0"/>
              <a:t>B) “How about an MRI?”</a:t>
            </a:r>
          </a:p>
          <a:p>
            <a:r>
              <a:rPr lang="en-US" sz="2400" dirty="0"/>
              <a:t>C) “How about starting dexamethasone, then getting an MRI?”</a:t>
            </a:r>
          </a:p>
          <a:p>
            <a:r>
              <a:rPr lang="en-US" sz="2400" dirty="0"/>
              <a:t>D) “I’m capped, save him for the night float”</a:t>
            </a:r>
          </a:p>
          <a:p>
            <a:r>
              <a:rPr lang="en-US" sz="2400" dirty="0"/>
              <a:t>E)  “Ivermectin”; works for everything</a:t>
            </a:r>
          </a:p>
        </p:txBody>
      </p:sp>
      <p:sp>
        <p:nvSpPr>
          <p:cNvPr id="2" name="Title 1"/>
          <p:cNvSpPr>
            <a:spLocks noGrp="1"/>
          </p:cNvSpPr>
          <p:nvPr>
            <p:ph type="title"/>
          </p:nvPr>
        </p:nvSpPr>
        <p:spPr/>
        <p:txBody>
          <a:bodyPr/>
          <a:lstStyle/>
          <a:p>
            <a:endParaRPr lang="en-US" dirty="0"/>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dvisor_go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7947" y="33168"/>
            <a:ext cx="3252903" cy="220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7"/>
          <p:cNvSpPr txBox="1">
            <a:spLocks noChangeArrowheads="1"/>
          </p:cNvSpPr>
          <p:nvPr/>
        </p:nvSpPr>
        <p:spPr bwMode="auto">
          <a:xfrm>
            <a:off x="3657600" y="508806"/>
            <a:ext cx="19812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sz="1100" b="1" dirty="0"/>
              <a:t>ADMIT: CC/89234.  Can’t walk but Xray fine.  Admit for pain control, OK?</a:t>
            </a:r>
          </a:p>
        </p:txBody>
      </p:sp>
    </p:spTree>
    <p:extLst>
      <p:ext uri="{BB962C8B-B14F-4D97-AF65-F5344CB8AC3E}">
        <p14:creationId xmlns:p14="http://schemas.microsoft.com/office/powerpoint/2010/main" val="4135461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2235365"/>
            <a:ext cx="8984292" cy="4525963"/>
          </a:xfrm>
        </p:spPr>
        <p:txBody>
          <a:bodyPr>
            <a:normAutofit/>
          </a:bodyPr>
          <a:lstStyle/>
          <a:p>
            <a:r>
              <a:rPr lang="en-US" sz="2400" dirty="0"/>
              <a:t>The ED physician calls to send him to the floor, where your team is busy admitting 4 new arrivals. You say:</a:t>
            </a:r>
          </a:p>
          <a:p>
            <a:r>
              <a:rPr lang="en-US" sz="2400" dirty="0"/>
              <a:t>A) “Sure, as long as you put in some holding orders and check a calcium”</a:t>
            </a:r>
          </a:p>
          <a:p>
            <a:r>
              <a:rPr lang="en-US" sz="2400" dirty="0"/>
              <a:t>B) “How about an MRI?”</a:t>
            </a:r>
          </a:p>
          <a:p>
            <a:r>
              <a:rPr lang="en-US" sz="2400" dirty="0">
                <a:solidFill>
                  <a:schemeClr val="accent3"/>
                </a:solidFill>
              </a:rPr>
              <a:t>C) “How about starting dexamethasone, then getting an MRI?”</a:t>
            </a:r>
          </a:p>
          <a:p>
            <a:r>
              <a:rPr lang="en-US" sz="2400" dirty="0"/>
              <a:t>D) “I’m capped, save him for the night float”</a:t>
            </a:r>
          </a:p>
          <a:p>
            <a:r>
              <a:rPr lang="en-US" sz="2400" dirty="0"/>
              <a:t>E)  “Ivermectin”; works for everything</a:t>
            </a:r>
          </a:p>
        </p:txBody>
      </p:sp>
      <p:sp>
        <p:nvSpPr>
          <p:cNvPr id="2" name="Title 1"/>
          <p:cNvSpPr>
            <a:spLocks noGrp="1"/>
          </p:cNvSpPr>
          <p:nvPr>
            <p:ph type="title"/>
          </p:nvPr>
        </p:nvSpPr>
        <p:spPr/>
        <p:txBody>
          <a:bodyPr/>
          <a:lstStyle/>
          <a:p>
            <a:endParaRPr lang="en-US" dirty="0"/>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dvisor_go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7947" y="33168"/>
            <a:ext cx="3252903" cy="220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7"/>
          <p:cNvSpPr txBox="1">
            <a:spLocks noChangeArrowheads="1"/>
          </p:cNvSpPr>
          <p:nvPr/>
        </p:nvSpPr>
        <p:spPr bwMode="auto">
          <a:xfrm>
            <a:off x="3657600" y="508806"/>
            <a:ext cx="19812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sz="1100" b="1" dirty="0"/>
              <a:t>ADMIT: CC/89234.  Can’t walk but Xray fine.  Admit for pain control, OK?</a:t>
            </a:r>
          </a:p>
        </p:txBody>
      </p:sp>
    </p:spTree>
    <p:extLst>
      <p:ext uri="{BB962C8B-B14F-4D97-AF65-F5344CB8AC3E}">
        <p14:creationId xmlns:p14="http://schemas.microsoft.com/office/powerpoint/2010/main" val="2535445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3657600" cy="4525963"/>
          </a:xfrm>
        </p:spPr>
        <p:txBody>
          <a:bodyPr/>
          <a:lstStyle/>
          <a:p>
            <a:r>
              <a:rPr lang="en-US" dirty="0"/>
              <a:t>MRI entire spine (cord compression protocol)</a:t>
            </a:r>
          </a:p>
          <a:p>
            <a:r>
              <a:rPr lang="en-US" dirty="0"/>
              <a:t>Consider PSA, breast exam, CXR, SPEP </a:t>
            </a:r>
            <a:r>
              <a:rPr lang="en-US" u="sng" dirty="0"/>
              <a:t>as indicated </a:t>
            </a:r>
            <a:r>
              <a:rPr lang="en-US" dirty="0"/>
              <a:t>if no prior diagnosis</a:t>
            </a:r>
          </a:p>
        </p:txBody>
      </p:sp>
      <p:sp>
        <p:nvSpPr>
          <p:cNvPr id="2" name="Title 1"/>
          <p:cNvSpPr>
            <a:spLocks noGrp="1"/>
          </p:cNvSpPr>
          <p:nvPr>
            <p:ph type="title"/>
          </p:nvPr>
        </p:nvSpPr>
        <p:spPr/>
        <p:txBody>
          <a:bodyPr/>
          <a:lstStyle/>
          <a:p>
            <a:endParaRPr lang="en-US" dirty="0"/>
          </a:p>
        </p:txBody>
      </p:sp>
      <p:pic>
        <p:nvPicPr>
          <p:cNvPr id="5"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1" descr="image001">
            <a:extLst>
              <a:ext uri="{FF2B5EF4-FFF2-40B4-BE49-F238E27FC236}">
                <a16:creationId xmlns:a16="http://schemas.microsoft.com/office/drawing/2014/main" id="{EAF5B978-E5BB-43F9-B860-46523057D7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498" b="2836"/>
          <a:stretch/>
        </p:blipFill>
        <p:spPr bwMode="auto">
          <a:xfrm>
            <a:off x="4111752" y="1481328"/>
            <a:ext cx="4956740" cy="4919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2481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a:t>Compression of spinal cord by tumor extending from vertebral body or through foramina.</a:t>
            </a:r>
          </a:p>
          <a:p>
            <a:r>
              <a:rPr lang="en-US" dirty="0"/>
              <a:t>Location</a:t>
            </a:r>
          </a:p>
          <a:p>
            <a:pPr lvl="1"/>
            <a:r>
              <a:rPr lang="en-US" dirty="0"/>
              <a:t>Thoracic (70%) &gt; lumbar &gt; cervical spine</a:t>
            </a:r>
          </a:p>
          <a:p>
            <a:r>
              <a:rPr lang="en-US" dirty="0"/>
              <a:t>Manifestations</a:t>
            </a:r>
          </a:p>
          <a:p>
            <a:pPr lvl="1"/>
            <a:r>
              <a:rPr lang="en-US" dirty="0"/>
              <a:t>Pain (95%), weakness, sensory changes, bowel/bladder dysfunction</a:t>
            </a:r>
          </a:p>
          <a:p>
            <a:r>
              <a:rPr lang="en-US" dirty="0" err="1"/>
              <a:t>PreTest</a:t>
            </a:r>
            <a:r>
              <a:rPr lang="en-US" dirty="0"/>
              <a:t> Probability</a:t>
            </a:r>
          </a:p>
          <a:p>
            <a:pPr lvl="1"/>
            <a:r>
              <a:rPr lang="en-US" dirty="0"/>
              <a:t>Patient with known advanced malignancy and new back pain = MRI</a:t>
            </a:r>
          </a:p>
          <a:p>
            <a:pPr lvl="1"/>
            <a:r>
              <a:rPr lang="en-US" dirty="0"/>
              <a:t>Patient in a primary care clinic with new back pain – no MRI (usually)</a:t>
            </a:r>
          </a:p>
        </p:txBody>
      </p:sp>
      <p:sp>
        <p:nvSpPr>
          <p:cNvPr id="2" name="Title 1"/>
          <p:cNvSpPr>
            <a:spLocks noGrp="1"/>
          </p:cNvSpPr>
          <p:nvPr>
            <p:ph type="title"/>
          </p:nvPr>
        </p:nvSpPr>
        <p:spPr/>
        <p:txBody>
          <a:bodyPr/>
          <a:lstStyle/>
          <a:p>
            <a:r>
              <a:rPr lang="en-US" dirty="0"/>
              <a:t>Epidural cord compression</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9722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5638800" cy="4525963"/>
          </a:xfrm>
        </p:spPr>
        <p:txBody>
          <a:bodyPr>
            <a:normAutofit lnSpcReduction="10000"/>
          </a:bodyPr>
          <a:lstStyle/>
          <a:p>
            <a:r>
              <a:rPr lang="en-US" dirty="0"/>
              <a:t>Malignant in &gt;90% of cases</a:t>
            </a:r>
          </a:p>
          <a:p>
            <a:pPr lvl="1"/>
            <a:r>
              <a:rPr lang="en-US" dirty="0"/>
              <a:t>Benign causes include trauma, DJD, osteoporosis and fracture, spinal stenosis, abscess</a:t>
            </a:r>
          </a:p>
          <a:p>
            <a:pPr marL="393192" lvl="1" indent="0">
              <a:buNone/>
            </a:pPr>
            <a:endParaRPr lang="en-US" dirty="0"/>
          </a:p>
          <a:p>
            <a:r>
              <a:rPr lang="en-US" dirty="0"/>
              <a:t>Diagnosis</a:t>
            </a:r>
          </a:p>
          <a:p>
            <a:pPr lvl="1"/>
            <a:r>
              <a:rPr lang="en-US" dirty="0"/>
              <a:t>MRI</a:t>
            </a:r>
          </a:p>
          <a:p>
            <a:pPr lvl="2"/>
            <a:r>
              <a:rPr lang="en-US" dirty="0"/>
              <a:t>If cord compression is suspected, image the ENTIRE spine (‘cord compression protocol’)</a:t>
            </a:r>
          </a:p>
          <a:p>
            <a:pPr lvl="2"/>
            <a:r>
              <a:rPr lang="en-US" dirty="0"/>
              <a:t>&gt;50% patients with multi-level involvement</a:t>
            </a:r>
          </a:p>
        </p:txBody>
      </p:sp>
      <p:sp>
        <p:nvSpPr>
          <p:cNvPr id="2" name="Title 1"/>
          <p:cNvSpPr>
            <a:spLocks noGrp="1"/>
          </p:cNvSpPr>
          <p:nvPr>
            <p:ph type="title"/>
          </p:nvPr>
        </p:nvSpPr>
        <p:spPr/>
        <p:txBody>
          <a:bodyPr/>
          <a:lstStyle/>
          <a:p>
            <a:r>
              <a:rPr lang="en-US" dirty="0"/>
              <a:t>Cord Compression</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1469133"/>
            <a:ext cx="3352801" cy="3799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2493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a:t>Treatment</a:t>
            </a:r>
          </a:p>
          <a:p>
            <a:pPr lvl="1"/>
            <a:r>
              <a:rPr lang="en-US" dirty="0"/>
              <a:t>Dexamethasone 10mg (some use 100mg) IV x 1 then 4mg IV q6hrs.  Taper once compression resolved/XRT completed</a:t>
            </a:r>
          </a:p>
          <a:p>
            <a:pPr lvl="1"/>
            <a:endParaRPr lang="en-US" dirty="0"/>
          </a:p>
          <a:p>
            <a:pPr lvl="1"/>
            <a:r>
              <a:rPr lang="en-US" u="sng" dirty="0"/>
              <a:t>Surgery then XRT vs Radiation alone</a:t>
            </a:r>
          </a:p>
          <a:p>
            <a:pPr lvl="2"/>
            <a:r>
              <a:rPr lang="en-US" dirty="0"/>
              <a:t>(</a:t>
            </a:r>
            <a:r>
              <a:rPr lang="en-US" dirty="0" err="1"/>
              <a:t>Patchell</a:t>
            </a:r>
            <a:r>
              <a:rPr lang="en-US" dirty="0"/>
              <a:t> et al. Lancet 2005. 366:643)</a:t>
            </a:r>
          </a:p>
          <a:p>
            <a:pPr lvl="3"/>
            <a:r>
              <a:rPr lang="en-US" dirty="0"/>
              <a:t>Primary endpoint, ability to walk</a:t>
            </a:r>
          </a:p>
          <a:p>
            <a:pPr lvl="3"/>
            <a:r>
              <a:rPr lang="en-US" dirty="0"/>
              <a:t>N=101</a:t>
            </a:r>
          </a:p>
          <a:p>
            <a:pPr lvl="3"/>
            <a:r>
              <a:rPr lang="en-US" dirty="0"/>
              <a:t>Had to be symptomatic (pain included)</a:t>
            </a:r>
          </a:p>
          <a:p>
            <a:pPr lvl="3"/>
            <a:r>
              <a:rPr lang="en-US" dirty="0"/>
              <a:t>Could not have been paraplegic for &gt;48hrs</a:t>
            </a:r>
          </a:p>
          <a:p>
            <a:pPr lvl="3"/>
            <a:r>
              <a:rPr lang="en-US" dirty="0"/>
              <a:t>Tumor in one single area (could be multiple contiguous vertebrae)</a:t>
            </a:r>
          </a:p>
          <a:p>
            <a:pPr lvl="3"/>
            <a:r>
              <a:rPr lang="en-US" dirty="0"/>
              <a:t>Excluded ‘very radiosensitive tumors’ </a:t>
            </a:r>
          </a:p>
          <a:p>
            <a:pPr lvl="4"/>
            <a:r>
              <a:rPr lang="en-US" dirty="0"/>
              <a:t>Lymphoma, myeloma, leukemia</a:t>
            </a:r>
          </a:p>
          <a:p>
            <a:pPr lvl="2"/>
            <a:endParaRPr lang="en-US" dirty="0"/>
          </a:p>
        </p:txBody>
      </p:sp>
      <p:sp>
        <p:nvSpPr>
          <p:cNvPr id="2" name="Title 1"/>
          <p:cNvSpPr>
            <a:spLocks noGrp="1"/>
          </p:cNvSpPr>
          <p:nvPr>
            <p:ph type="title"/>
          </p:nvPr>
        </p:nvSpPr>
        <p:spPr/>
        <p:txBody>
          <a:bodyPr/>
          <a:lstStyle/>
          <a:p>
            <a:r>
              <a:rPr lang="en-US" dirty="0"/>
              <a:t>Cord Compression</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563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Surgery median 122 days</a:t>
            </a:r>
          </a:p>
          <a:p>
            <a:r>
              <a:rPr lang="en-US" dirty="0"/>
              <a:t>Radiation median 13 days</a:t>
            </a:r>
          </a:p>
        </p:txBody>
      </p:sp>
      <p:sp>
        <p:nvSpPr>
          <p:cNvPr id="2" name="Title 1"/>
          <p:cNvSpPr>
            <a:spLocks noGrp="1"/>
          </p:cNvSpPr>
          <p:nvPr>
            <p:ph type="title"/>
          </p:nvPr>
        </p:nvSpPr>
        <p:spPr/>
        <p:txBody>
          <a:bodyPr/>
          <a:lstStyle/>
          <a:p>
            <a:r>
              <a:rPr lang="en-US" dirty="0"/>
              <a:t>Back on their feet</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752725"/>
            <a:ext cx="6067425" cy="413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6986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Patients who entered treatment unable to walk</a:t>
            </a:r>
          </a:p>
          <a:p>
            <a:pPr lvl="1"/>
            <a:r>
              <a:rPr lang="en-US" dirty="0"/>
              <a:t>Surgery/radiation: 62% were ambulatory after treatment</a:t>
            </a:r>
          </a:p>
          <a:p>
            <a:pPr lvl="1"/>
            <a:r>
              <a:rPr lang="en-US" dirty="0"/>
              <a:t>Radiation alone: 19% ambulatory</a:t>
            </a:r>
          </a:p>
        </p:txBody>
      </p:sp>
      <p:sp>
        <p:nvSpPr>
          <p:cNvPr id="2" name="Title 1"/>
          <p:cNvSpPr>
            <a:spLocks noGrp="1"/>
          </p:cNvSpPr>
          <p:nvPr>
            <p:ph type="title"/>
          </p:nvPr>
        </p:nvSpPr>
        <p:spPr/>
        <p:txBody>
          <a:bodyPr/>
          <a:lstStyle/>
          <a:p>
            <a:r>
              <a:rPr lang="en-US" dirty="0"/>
              <a:t>Other Outcomes</a:t>
            </a:r>
          </a:p>
        </p:txBody>
      </p:sp>
      <p:pic>
        <p:nvPicPr>
          <p:cNvPr id="5"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547412"/>
            <a:ext cx="7648575" cy="2783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410200" y="6330875"/>
            <a:ext cx="3124200" cy="369332"/>
          </a:xfrm>
          <a:prstGeom prst="rect">
            <a:avLst/>
          </a:prstGeom>
          <a:noFill/>
        </p:spPr>
        <p:txBody>
          <a:bodyPr wrap="square" rtlCol="0">
            <a:spAutoFit/>
          </a:bodyPr>
          <a:lstStyle/>
          <a:p>
            <a:r>
              <a:rPr lang="en-US" dirty="0"/>
              <a:t>Patchell, Lancet 2005</a:t>
            </a:r>
          </a:p>
        </p:txBody>
      </p:sp>
    </p:spTree>
    <p:extLst>
      <p:ext uri="{BB962C8B-B14F-4D97-AF65-F5344CB8AC3E}">
        <p14:creationId xmlns:p14="http://schemas.microsoft.com/office/powerpoint/2010/main" val="2795476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1"/>
            <a:ext cx="8610600" cy="1752600"/>
          </a:xfrm>
        </p:spPr>
        <p:txBody>
          <a:bodyPr>
            <a:normAutofit/>
          </a:bodyPr>
          <a:lstStyle/>
          <a:p>
            <a:pPr marL="0" lvl="0" indent="0" fontAlgn="base">
              <a:spcBef>
                <a:spcPct val="0"/>
              </a:spcBef>
              <a:spcAft>
                <a:spcPct val="0"/>
              </a:spcAft>
              <a:buNone/>
            </a:pPr>
            <a:r>
              <a:rPr kumimoji="0" lang="en-US" sz="2400" b="0" i="1" u="none" strike="noStrike" cap="none" normalizeH="0" baseline="0" dirty="0">
                <a:ln>
                  <a:noFill/>
                </a:ln>
                <a:solidFill>
                  <a:schemeClr val="tx1"/>
                </a:solidFill>
                <a:effectLst/>
                <a:latin typeface="Calibri" pitchFamily="34" charset="0"/>
                <a:ea typeface="Calibri" pitchFamily="34" charset="0"/>
                <a:cs typeface="Calibri" pitchFamily="34" charset="0"/>
              </a:rPr>
              <a:t>Ann R Coll Surg Engl </a:t>
            </a:r>
            <a:r>
              <a:rPr kumimoji="0" lang="en-US" sz="2400" b="0" i="0" u="none" strike="noStrike" cap="none" normalizeH="0" baseline="0" dirty="0">
                <a:ln>
                  <a:noFill/>
                </a:ln>
                <a:solidFill>
                  <a:schemeClr val="tx1"/>
                </a:solidFill>
                <a:effectLst/>
                <a:latin typeface="Calibri" pitchFamily="34" charset="0"/>
                <a:ea typeface="Calibri" pitchFamily="34" charset="0"/>
                <a:cs typeface="Calibri" pitchFamily="34" charset="0"/>
              </a:rPr>
              <a:t>2012; </a:t>
            </a:r>
            <a:r>
              <a:rPr kumimoji="0" lang="en-US" sz="2400" b="1" i="0" u="none" strike="noStrike" cap="none" normalizeH="0" baseline="0" dirty="0">
                <a:ln>
                  <a:noFill/>
                </a:ln>
                <a:solidFill>
                  <a:schemeClr val="tx1"/>
                </a:solidFill>
                <a:effectLst/>
                <a:latin typeface="Calibri" pitchFamily="34" charset="0"/>
                <a:ea typeface="Calibri" pitchFamily="34" charset="0"/>
                <a:cs typeface="Calibri" pitchFamily="34" charset="0"/>
              </a:rPr>
              <a:t>94</a:t>
            </a:r>
            <a:r>
              <a:rPr kumimoji="0" lang="en-US" sz="2400" b="0" i="0" u="none" strike="noStrike" cap="none" normalizeH="0" baseline="0" dirty="0">
                <a:ln>
                  <a:noFill/>
                </a:ln>
                <a:solidFill>
                  <a:schemeClr val="tx1"/>
                </a:solidFill>
                <a:effectLst/>
                <a:latin typeface="Calibri" pitchFamily="34" charset="0"/>
                <a:ea typeface="Calibri" pitchFamily="34" charset="0"/>
                <a:cs typeface="Calibri" pitchFamily="34" charset="0"/>
              </a:rPr>
              <a:t>: 28–33 and </a:t>
            </a:r>
            <a:r>
              <a:rPr kumimoji="0" lang="en-US" sz="2400" b="0" i="1" u="none" strike="noStrike" cap="none" normalizeH="0" baseline="0" dirty="0">
                <a:ln>
                  <a:noFill/>
                </a:ln>
                <a:solidFill>
                  <a:schemeClr val="tx1"/>
                </a:solidFill>
                <a:effectLst/>
                <a:latin typeface="Calibri" pitchFamily="34" charset="0"/>
                <a:ea typeface="Calibri" pitchFamily="34" charset="0"/>
                <a:cs typeface="Calibri" pitchFamily="34" charset="0"/>
              </a:rPr>
              <a:t>Spine</a:t>
            </a:r>
            <a:r>
              <a:rPr kumimoji="0" lang="en-US" sz="2400" b="0" i="0" u="none" strike="noStrike" cap="none" normalizeH="0" baseline="0" dirty="0">
                <a:ln>
                  <a:noFill/>
                </a:ln>
                <a:solidFill>
                  <a:schemeClr val="tx1"/>
                </a:solidFill>
                <a:effectLst/>
                <a:latin typeface="Calibri" pitchFamily="34" charset="0"/>
                <a:ea typeface="Calibri" pitchFamily="34" charset="0"/>
                <a:cs typeface="Calibri" pitchFamily="34" charset="0"/>
              </a:rPr>
              <a:t> 1990. </a:t>
            </a:r>
            <a:r>
              <a:rPr kumimoji="0" lang="en-US" sz="2400" b="1" i="0" u="none" strike="noStrike" cap="none" normalizeH="0" baseline="0" dirty="0">
                <a:ln>
                  <a:noFill/>
                </a:ln>
                <a:solidFill>
                  <a:schemeClr val="tx1"/>
                </a:solidFill>
                <a:effectLst/>
                <a:latin typeface="Calibri" pitchFamily="34" charset="0"/>
                <a:ea typeface="Calibri" pitchFamily="34" charset="0"/>
                <a:cs typeface="Calibri" pitchFamily="34" charset="0"/>
              </a:rPr>
              <a:t>15</a:t>
            </a:r>
            <a:r>
              <a:rPr kumimoji="0" lang="en-US" sz="2400" b="0" i="0" u="none" strike="noStrike" cap="none" normalizeH="0" baseline="0" dirty="0">
                <a:ln>
                  <a:noFill/>
                </a:ln>
                <a:solidFill>
                  <a:schemeClr val="tx1"/>
                </a:solidFill>
                <a:effectLst/>
                <a:latin typeface="Calibri" pitchFamily="34" charset="0"/>
                <a:ea typeface="Calibri" pitchFamily="34" charset="0"/>
                <a:cs typeface="Calibri" pitchFamily="34" charset="0"/>
              </a:rPr>
              <a:t>:1110-1113</a:t>
            </a: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lvl="0" indent="0" algn="ctr" eaLnBrk="0" fontAlgn="base" hangingPunct="0">
              <a:spcBef>
                <a:spcPct val="0"/>
              </a:spcBef>
              <a:spcAft>
                <a:spcPct val="0"/>
              </a:spcAft>
              <a:buNone/>
            </a:pPr>
            <a:r>
              <a:rPr lang="en-US" dirty="0">
                <a:latin typeface="Calibri" pitchFamily="34" charset="0"/>
                <a:ea typeface="Calibri" pitchFamily="34" charset="0"/>
                <a:cs typeface="Calibri" pitchFamily="34" charset="0"/>
              </a:rPr>
              <a:t>O</a:t>
            </a:r>
            <a:r>
              <a:rPr kumimoji="0" lang="en-US" b="0" i="0" u="none" strike="noStrike" cap="none" normalizeH="0" baseline="0" dirty="0">
                <a:ln>
                  <a:noFill/>
                </a:ln>
                <a:solidFill>
                  <a:schemeClr val="tx1"/>
                </a:solidFill>
                <a:effectLst/>
                <a:latin typeface="Calibri" pitchFamily="34" charset="0"/>
                <a:ea typeface="Calibri" pitchFamily="34" charset="0"/>
                <a:cs typeface="Calibri" pitchFamily="34" charset="0"/>
              </a:rPr>
              <a:t>riginal study suggested aggressive interventions for score </a:t>
            </a:r>
            <a:r>
              <a:rPr kumimoji="0" lang="en-US" b="0" i="0" u="sng" strike="noStrike" cap="none" normalizeH="0" baseline="0" dirty="0">
                <a:ln>
                  <a:noFill/>
                </a:ln>
                <a:solidFill>
                  <a:schemeClr val="tx1"/>
                </a:solidFill>
                <a:effectLst/>
                <a:latin typeface="Calibri" pitchFamily="34" charset="0"/>
                <a:ea typeface="Calibri" pitchFamily="34" charset="0"/>
                <a:cs typeface="Calibri" pitchFamily="34" charset="0"/>
              </a:rPr>
              <a:t>&gt;</a:t>
            </a:r>
            <a:r>
              <a:rPr kumimoji="0" lang="en-US" b="0" i="0" u="none" strike="noStrike" cap="none" normalizeH="0" baseline="0" dirty="0">
                <a:ln>
                  <a:noFill/>
                </a:ln>
                <a:solidFill>
                  <a:schemeClr val="tx1"/>
                </a:solidFill>
                <a:effectLst/>
                <a:latin typeface="Calibri" pitchFamily="34" charset="0"/>
                <a:ea typeface="Calibri" pitchFamily="34" charset="0"/>
                <a:cs typeface="Calibri" pitchFamily="34" charset="0"/>
              </a:rPr>
              <a:t>9 and less invasive if </a:t>
            </a:r>
            <a:r>
              <a:rPr kumimoji="0" lang="en-US" b="0" i="0" u="sng" strike="noStrike" cap="none" normalizeH="0" baseline="0" dirty="0">
                <a:ln>
                  <a:noFill/>
                </a:ln>
                <a:solidFill>
                  <a:schemeClr val="tx1"/>
                </a:solidFill>
                <a:effectLst/>
                <a:latin typeface="Calibri" pitchFamily="34" charset="0"/>
                <a:ea typeface="Calibri" pitchFamily="34" charset="0"/>
                <a:cs typeface="Calibri" pitchFamily="34" charset="0"/>
              </a:rPr>
              <a:t>&lt;</a:t>
            </a:r>
            <a:r>
              <a:rPr kumimoji="0" lang="en-US" b="0" i="0" u="none" strike="noStrike" cap="none" normalizeH="0" baseline="0" dirty="0">
                <a:ln>
                  <a:noFill/>
                </a:ln>
                <a:solidFill>
                  <a:schemeClr val="tx1"/>
                </a:solidFill>
                <a:effectLst/>
                <a:latin typeface="Calibri" pitchFamily="34" charset="0"/>
                <a:ea typeface="Calibri" pitchFamily="34" charset="0"/>
                <a:cs typeface="Calibri" pitchFamily="34" charset="0"/>
              </a:rPr>
              <a:t>5.</a:t>
            </a:r>
            <a:endParaRPr kumimoji="0" lang="en-US" b="0" i="0" u="none" strike="noStrike" cap="none" normalizeH="0" baseline="0" dirty="0">
              <a:ln>
                <a:noFill/>
              </a:ln>
              <a:solidFill>
                <a:schemeClr val="tx1"/>
              </a:solidFill>
              <a:effectLst/>
              <a:latin typeface="Arial" pitchFamily="34" charset="0"/>
              <a:cs typeface="Arial" pitchFamily="34" charset="0"/>
            </a:endParaRPr>
          </a:p>
          <a:p>
            <a:endParaRPr lang="en-US" dirty="0"/>
          </a:p>
        </p:txBody>
      </p:sp>
      <p:sp>
        <p:nvSpPr>
          <p:cNvPr id="2" name="Title 1"/>
          <p:cNvSpPr>
            <a:spLocks noGrp="1"/>
          </p:cNvSpPr>
          <p:nvPr>
            <p:ph type="title"/>
          </p:nvPr>
        </p:nvSpPr>
        <p:spPr/>
        <p:txBody>
          <a:bodyPr>
            <a:normAutofit/>
          </a:bodyPr>
          <a:lstStyle/>
          <a:p>
            <a:pPr lvl="0"/>
            <a:r>
              <a:rPr kumimoji="0" lang="en-US" b="1" i="0" u="none" strike="noStrike" cap="none" normalizeH="0" baseline="0" dirty="0">
                <a:ln>
                  <a:noFill/>
                </a:ln>
                <a:solidFill>
                  <a:schemeClr val="tx1"/>
                </a:solidFill>
                <a:effectLst/>
                <a:latin typeface="Calibri" pitchFamily="34" charset="0"/>
                <a:ea typeface="Calibri" pitchFamily="34" charset="0"/>
                <a:cs typeface="Calibri" pitchFamily="34" charset="0"/>
              </a:rPr>
              <a:t>Modified Tokuhashi Score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887636069"/>
              </p:ext>
            </p:extLst>
          </p:nvPr>
        </p:nvGraphicFramePr>
        <p:xfrm>
          <a:off x="533400" y="2590800"/>
          <a:ext cx="8000999" cy="3962401"/>
        </p:xfrm>
        <a:graphic>
          <a:graphicData uri="http://schemas.openxmlformats.org/drawingml/2006/table">
            <a:tbl>
              <a:tblPr firstRow="1" firstCol="1" bandRow="1">
                <a:tableStyleId>{5C22544A-7EE6-4342-B048-85BDC9FD1C3A}</a:tableStyleId>
              </a:tblPr>
              <a:tblGrid>
                <a:gridCol w="2811395">
                  <a:extLst>
                    <a:ext uri="{9D8B030D-6E8A-4147-A177-3AD203B41FA5}">
                      <a16:colId xmlns:a16="http://schemas.microsoft.com/office/drawing/2014/main" val="20000"/>
                    </a:ext>
                  </a:extLst>
                </a:gridCol>
                <a:gridCol w="1553257">
                  <a:extLst>
                    <a:ext uri="{9D8B030D-6E8A-4147-A177-3AD203B41FA5}">
                      <a16:colId xmlns:a16="http://schemas.microsoft.com/office/drawing/2014/main" val="20001"/>
                    </a:ext>
                  </a:extLst>
                </a:gridCol>
                <a:gridCol w="1800915">
                  <a:extLst>
                    <a:ext uri="{9D8B030D-6E8A-4147-A177-3AD203B41FA5}">
                      <a16:colId xmlns:a16="http://schemas.microsoft.com/office/drawing/2014/main" val="20002"/>
                    </a:ext>
                  </a:extLst>
                </a:gridCol>
                <a:gridCol w="1835432">
                  <a:extLst>
                    <a:ext uri="{9D8B030D-6E8A-4147-A177-3AD203B41FA5}">
                      <a16:colId xmlns:a16="http://schemas.microsoft.com/office/drawing/2014/main" val="20003"/>
                    </a:ext>
                  </a:extLst>
                </a:gridCol>
              </a:tblGrid>
              <a:tr h="491474">
                <a:tc>
                  <a:txBody>
                    <a:bodyPr/>
                    <a:lstStyle/>
                    <a:p>
                      <a:pPr marL="0" marR="0">
                        <a:lnSpc>
                          <a:spcPct val="115000"/>
                        </a:lnSpc>
                        <a:spcBef>
                          <a:spcPts val="0"/>
                        </a:spcBef>
                        <a:spcAft>
                          <a:spcPts val="0"/>
                        </a:spcAft>
                      </a:pPr>
                      <a:r>
                        <a:rPr lang="en-US" sz="1600" dirty="0">
                          <a:effectLst/>
                        </a:rPr>
                        <a:t>Feature</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Score 0</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Score 1</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Score 2</a:t>
                      </a:r>
                      <a:endParaRPr lang="en-US"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491474">
                <a:tc>
                  <a:txBody>
                    <a:bodyPr/>
                    <a:lstStyle/>
                    <a:p>
                      <a:pPr marL="0" marR="0">
                        <a:lnSpc>
                          <a:spcPct val="115000"/>
                        </a:lnSpc>
                        <a:spcBef>
                          <a:spcPts val="0"/>
                        </a:spcBef>
                        <a:spcAft>
                          <a:spcPts val="0"/>
                        </a:spcAft>
                      </a:pPr>
                      <a:r>
                        <a:rPr lang="en-US" sz="1600" dirty="0">
                          <a:effectLst/>
                        </a:rPr>
                        <a:t>Performance status</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KPS 10-40%)</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KPS 50-70%</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KPS 80-100%</a:t>
                      </a:r>
                      <a:endParaRPr lang="en-US"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491474">
                <a:tc>
                  <a:txBody>
                    <a:bodyPr/>
                    <a:lstStyle/>
                    <a:p>
                      <a:pPr marL="0" marR="0">
                        <a:lnSpc>
                          <a:spcPct val="115000"/>
                        </a:lnSpc>
                        <a:spcBef>
                          <a:spcPts val="0"/>
                        </a:spcBef>
                        <a:spcAft>
                          <a:spcPts val="0"/>
                        </a:spcAft>
                      </a:pPr>
                      <a:r>
                        <a:rPr lang="en-US" sz="1600" dirty="0">
                          <a:effectLst/>
                        </a:rPr>
                        <a:t># Extraspinal bone mets</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u="sng" dirty="0">
                          <a:effectLst/>
                        </a:rPr>
                        <a:t>&gt;</a:t>
                      </a:r>
                      <a:r>
                        <a:rPr lang="en-US" sz="1600" dirty="0">
                          <a:effectLst/>
                        </a:rPr>
                        <a:t>3</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1-2</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0</a:t>
                      </a:r>
                      <a:endParaRPr lang="en-US"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491474">
                <a:tc>
                  <a:txBody>
                    <a:bodyPr/>
                    <a:lstStyle/>
                    <a:p>
                      <a:pPr marL="0" marR="0">
                        <a:lnSpc>
                          <a:spcPct val="115000"/>
                        </a:lnSpc>
                        <a:spcBef>
                          <a:spcPts val="0"/>
                        </a:spcBef>
                        <a:spcAft>
                          <a:spcPts val="0"/>
                        </a:spcAft>
                      </a:pPr>
                      <a:r>
                        <a:rPr lang="en-US" sz="1600" dirty="0">
                          <a:effectLst/>
                        </a:rPr>
                        <a:t># vertebral body mets</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u="sng" dirty="0">
                          <a:effectLst/>
                        </a:rPr>
                        <a:t>&gt;</a:t>
                      </a:r>
                      <a:r>
                        <a:rPr lang="en-US" sz="1600" dirty="0">
                          <a:effectLst/>
                        </a:rPr>
                        <a:t>3</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1-2</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0</a:t>
                      </a:r>
                      <a:endParaRPr lang="en-US"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491474">
                <a:tc>
                  <a:txBody>
                    <a:bodyPr/>
                    <a:lstStyle/>
                    <a:p>
                      <a:pPr marL="0" marR="0">
                        <a:lnSpc>
                          <a:spcPct val="115000"/>
                        </a:lnSpc>
                        <a:spcBef>
                          <a:spcPts val="0"/>
                        </a:spcBef>
                        <a:spcAft>
                          <a:spcPts val="0"/>
                        </a:spcAft>
                      </a:pPr>
                      <a:r>
                        <a:rPr lang="en-US" sz="1600" dirty="0">
                          <a:effectLst/>
                        </a:rPr>
                        <a:t>Visceral Mets</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Unresectable</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Resectable</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None</a:t>
                      </a:r>
                      <a:endParaRPr lang="en-US"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1013557">
                <a:tc>
                  <a:txBody>
                    <a:bodyPr/>
                    <a:lstStyle/>
                    <a:p>
                      <a:pPr marL="0" marR="0">
                        <a:lnSpc>
                          <a:spcPct val="115000"/>
                        </a:lnSpc>
                        <a:spcBef>
                          <a:spcPts val="0"/>
                        </a:spcBef>
                        <a:spcAft>
                          <a:spcPts val="0"/>
                        </a:spcAft>
                      </a:pPr>
                      <a:r>
                        <a:rPr lang="en-US" sz="1600" dirty="0">
                          <a:effectLst/>
                        </a:rPr>
                        <a:t>Primary Tumor***</a:t>
                      </a:r>
                    </a:p>
                    <a:p>
                      <a:pPr marL="0" marR="0">
                        <a:lnSpc>
                          <a:spcPct val="115000"/>
                        </a:lnSpc>
                        <a:spcBef>
                          <a:spcPts val="0"/>
                        </a:spcBef>
                        <a:spcAft>
                          <a:spcPts val="0"/>
                        </a:spcAft>
                      </a:pPr>
                      <a:r>
                        <a:rPr lang="en-US" sz="1600" dirty="0">
                          <a:effectLst/>
                          <a:latin typeface="Calibri"/>
                          <a:ea typeface="Calibri"/>
                          <a:cs typeface="Times New Roman"/>
                        </a:rPr>
                        <a:t>  (**note if targetable mutation present)</a:t>
                      </a:r>
                    </a:p>
                  </a:txBody>
                  <a:tcPr marL="68580" marR="68580" marT="0" marB="0"/>
                </a:tc>
                <a:tc>
                  <a:txBody>
                    <a:bodyPr/>
                    <a:lstStyle/>
                    <a:p>
                      <a:pPr marL="0" marR="0">
                        <a:lnSpc>
                          <a:spcPct val="115000"/>
                        </a:lnSpc>
                        <a:spcBef>
                          <a:spcPts val="0"/>
                        </a:spcBef>
                        <a:spcAft>
                          <a:spcPts val="0"/>
                        </a:spcAft>
                      </a:pPr>
                      <a:r>
                        <a:rPr lang="en-US" sz="1600" dirty="0">
                          <a:effectLst/>
                        </a:rPr>
                        <a:t>Lung/</a:t>
                      </a:r>
                    </a:p>
                    <a:p>
                      <a:pPr marL="0" marR="0">
                        <a:lnSpc>
                          <a:spcPct val="115000"/>
                        </a:lnSpc>
                        <a:spcBef>
                          <a:spcPts val="0"/>
                        </a:spcBef>
                        <a:spcAft>
                          <a:spcPts val="0"/>
                        </a:spcAft>
                      </a:pPr>
                      <a:r>
                        <a:rPr lang="en-US" sz="1600" dirty="0">
                          <a:effectLst/>
                        </a:rPr>
                        <a:t>Stomach</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Kidney/liver/</a:t>
                      </a:r>
                    </a:p>
                    <a:p>
                      <a:pPr marL="0" marR="0">
                        <a:lnSpc>
                          <a:spcPct val="115000"/>
                        </a:lnSpc>
                        <a:spcBef>
                          <a:spcPts val="0"/>
                        </a:spcBef>
                        <a:spcAft>
                          <a:spcPts val="0"/>
                        </a:spcAft>
                      </a:pPr>
                      <a:r>
                        <a:rPr lang="en-US" sz="1600" dirty="0">
                          <a:effectLst/>
                        </a:rPr>
                        <a:t>uterine</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Thyroid, prostate, breast, rectal</a:t>
                      </a:r>
                      <a:endParaRPr lang="en-US"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491474">
                <a:tc>
                  <a:txBody>
                    <a:bodyPr/>
                    <a:lstStyle/>
                    <a:p>
                      <a:pPr marL="0" marR="0">
                        <a:lnSpc>
                          <a:spcPct val="115000"/>
                        </a:lnSpc>
                        <a:spcBef>
                          <a:spcPts val="0"/>
                        </a:spcBef>
                        <a:spcAft>
                          <a:spcPts val="0"/>
                        </a:spcAft>
                      </a:pPr>
                      <a:r>
                        <a:rPr lang="en-US" sz="1600" dirty="0">
                          <a:effectLst/>
                        </a:rPr>
                        <a:t>Spinal cord palsy</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Complete</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Incomplete</a:t>
                      </a:r>
                      <a:endParaRPr lang="en-US"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None</a:t>
                      </a:r>
                      <a:endParaRPr lang="en-US"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bl>
          </a:graphicData>
        </a:graphic>
      </p:graphicFrame>
      <p:sp>
        <p:nvSpPr>
          <p:cNvPr id="5" name="TextBox 4">
            <a:extLst>
              <a:ext uri="{FF2B5EF4-FFF2-40B4-BE49-F238E27FC236}">
                <a16:creationId xmlns:a16="http://schemas.microsoft.com/office/drawing/2014/main" id="{D498F298-A009-4C8A-91B1-7629D866583F}"/>
              </a:ext>
            </a:extLst>
          </p:cNvPr>
          <p:cNvSpPr txBox="1"/>
          <p:nvPr/>
        </p:nvSpPr>
        <p:spPr>
          <a:xfrm>
            <a:off x="3581400" y="6515987"/>
            <a:ext cx="5638800" cy="369332"/>
          </a:xfrm>
          <a:prstGeom prst="rect">
            <a:avLst/>
          </a:prstGeom>
          <a:noFill/>
        </p:spPr>
        <p:txBody>
          <a:bodyPr wrap="square" rtlCol="0">
            <a:spAutoFit/>
          </a:bodyPr>
          <a:lstStyle/>
          <a:p>
            <a:r>
              <a:rPr lang="en-US" dirty="0"/>
              <a:t>There are 9 score models for this same question</a:t>
            </a:r>
          </a:p>
        </p:txBody>
      </p:sp>
    </p:spTree>
    <p:extLst>
      <p:ext uri="{BB962C8B-B14F-4D97-AF65-F5344CB8AC3E}">
        <p14:creationId xmlns:p14="http://schemas.microsoft.com/office/powerpoint/2010/main" val="3507340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8763000" cy="4525963"/>
          </a:xfrm>
        </p:spPr>
        <p:txBody>
          <a:bodyPr/>
          <a:lstStyle/>
          <a:p>
            <a:r>
              <a:rPr lang="en-US" dirty="0"/>
              <a:t>Empiric steroids as soon as suspicious</a:t>
            </a:r>
          </a:p>
          <a:p>
            <a:r>
              <a:rPr lang="en-US" dirty="0"/>
              <a:t>Diagnose with MRI (even if pain alone with no neuro symptoms and suspicious)</a:t>
            </a:r>
          </a:p>
          <a:p>
            <a:r>
              <a:rPr lang="en-US" dirty="0"/>
              <a:t>Decompression (Neurosurgery/Ortho, </a:t>
            </a:r>
            <a:r>
              <a:rPr lang="en-US" dirty="0" err="1"/>
              <a:t>RadOnc</a:t>
            </a:r>
            <a:r>
              <a:rPr lang="en-US" dirty="0"/>
              <a:t>)</a:t>
            </a:r>
          </a:p>
          <a:p>
            <a:pPr lvl="1"/>
            <a:r>
              <a:rPr lang="en-US" dirty="0"/>
              <a:t>Surgery better than radiation alone in selected patients</a:t>
            </a:r>
          </a:p>
          <a:p>
            <a:endParaRPr lang="en-US" dirty="0"/>
          </a:p>
        </p:txBody>
      </p:sp>
      <p:sp>
        <p:nvSpPr>
          <p:cNvPr id="3" name="Title 2"/>
          <p:cNvSpPr>
            <a:spLocks noGrp="1"/>
          </p:cNvSpPr>
          <p:nvPr>
            <p:ph type="title"/>
          </p:nvPr>
        </p:nvSpPr>
        <p:spPr/>
        <p:txBody>
          <a:bodyPr/>
          <a:lstStyle/>
          <a:p>
            <a:r>
              <a:rPr lang="en-US" dirty="0"/>
              <a:t>Cord Compression</a:t>
            </a:r>
          </a:p>
        </p:txBody>
      </p:sp>
      <p:pic>
        <p:nvPicPr>
          <p:cNvPr id="4" name="Picture 3" descr="advisor_go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6388" y="3962400"/>
            <a:ext cx="3252903" cy="220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7"/>
          <p:cNvSpPr txBox="1">
            <a:spLocks noChangeArrowheads="1"/>
          </p:cNvSpPr>
          <p:nvPr/>
        </p:nvSpPr>
        <p:spPr bwMode="auto">
          <a:xfrm>
            <a:off x="6176041" y="4438038"/>
            <a:ext cx="19812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sz="1100" b="1" dirty="0"/>
              <a:t>ADMIT: CC/89234.  Can’t walk but Xray fine.  Admit for pain control, OK?</a:t>
            </a:r>
          </a:p>
        </p:txBody>
      </p:sp>
      <p:pic>
        <p:nvPicPr>
          <p:cNvPr id="6"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descr="Medical Science Hospital: Confident Black Female Neurologist, Neuroscientist, Neurosurgeon, Looks at TV Screen with MRI Scan with Brain Images, Thinks about Sick Patient Treatment Method. Saving Lives">
            <a:extLst>
              <a:ext uri="{FF2B5EF4-FFF2-40B4-BE49-F238E27FC236}">
                <a16:creationId xmlns:a16="http://schemas.microsoft.com/office/drawing/2014/main" id="{246D05C6-27F6-0F1A-E357-A1EA740A83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9419" y="3895202"/>
            <a:ext cx="405765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9957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24yo woman with stage IV Burkitt Lymphoma is admitted for urgent treatment with R-hyper-CVAD </a:t>
            </a:r>
            <a:endParaRPr lang="en-US" sz="1400" dirty="0"/>
          </a:p>
          <a:p>
            <a:r>
              <a:rPr lang="en-US" dirty="0"/>
              <a:t>Exam: BP 120/70, HR 90, RR 26</a:t>
            </a:r>
          </a:p>
          <a:p>
            <a:r>
              <a:rPr lang="en-US" dirty="0"/>
              <a:t>Hepatosplenomegaly</a:t>
            </a:r>
          </a:p>
          <a:p>
            <a:r>
              <a:rPr lang="en-US" dirty="0"/>
              <a:t>Cr 2.4 (baseline 0.7), CO2 14, Uric acid 20, Potassium 6.4, Ionized Ca 1.9, Phosphate 9.0</a:t>
            </a:r>
          </a:p>
          <a:p>
            <a:r>
              <a:rPr lang="en-US" dirty="0"/>
              <a:t>Diagnosis?</a:t>
            </a:r>
          </a:p>
        </p:txBody>
      </p:sp>
      <p:sp>
        <p:nvSpPr>
          <p:cNvPr id="2" name="Title 1"/>
          <p:cNvSpPr>
            <a:spLocks noGrp="1"/>
          </p:cNvSpPr>
          <p:nvPr>
            <p:ph type="title"/>
          </p:nvPr>
        </p:nvSpPr>
        <p:spPr/>
        <p:txBody>
          <a:bodyPr/>
          <a:lstStyle/>
          <a:p>
            <a:r>
              <a:rPr lang="en-US" dirty="0"/>
              <a:t>Case 4</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59115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82000" cy="4525963"/>
          </a:xfrm>
        </p:spPr>
        <p:txBody>
          <a:bodyPr>
            <a:normAutofit/>
          </a:bodyPr>
          <a:lstStyle/>
          <a:p>
            <a:r>
              <a:rPr lang="en-US" dirty="0"/>
              <a:t>Metabolic derangements associated with tumor necrosis (spontaneous or due to chemo)</a:t>
            </a:r>
          </a:p>
          <a:p>
            <a:pPr lvl="1"/>
            <a:r>
              <a:rPr lang="en-US" dirty="0"/>
              <a:t>Release of cellular purines, phosphate, potassium</a:t>
            </a:r>
          </a:p>
          <a:p>
            <a:r>
              <a:rPr lang="en-US" dirty="0"/>
              <a:t>Hyperuricemia with acidemia induces crystal formation and obstructive uropathy</a:t>
            </a:r>
          </a:p>
          <a:p>
            <a:r>
              <a:rPr lang="en-US" dirty="0"/>
              <a:t>Etiology:  Lymphoma, Leukemia, Small cell lung, </a:t>
            </a:r>
          </a:p>
          <a:p>
            <a:r>
              <a:rPr lang="en-US" dirty="0"/>
              <a:t>High risk features: tumor &gt;10 cm, LDH &gt; 2x ULN, leukemic cells &gt; 25k/uL, pre-existing renal failure.</a:t>
            </a:r>
          </a:p>
          <a:p>
            <a:endParaRPr lang="en-US" dirty="0"/>
          </a:p>
        </p:txBody>
      </p:sp>
      <p:sp>
        <p:nvSpPr>
          <p:cNvPr id="2" name="Title 1"/>
          <p:cNvSpPr>
            <a:spLocks noGrp="1"/>
          </p:cNvSpPr>
          <p:nvPr>
            <p:ph type="title"/>
          </p:nvPr>
        </p:nvSpPr>
        <p:spPr/>
        <p:txBody>
          <a:bodyPr/>
          <a:lstStyle/>
          <a:p>
            <a:r>
              <a:rPr lang="en-US" dirty="0"/>
              <a:t>Tumor Lysis Syndrome</a:t>
            </a:r>
          </a:p>
        </p:txBody>
      </p:sp>
      <p:sp>
        <p:nvSpPr>
          <p:cNvPr id="4" name="TextBox 3"/>
          <p:cNvSpPr txBox="1"/>
          <p:nvPr/>
        </p:nvSpPr>
        <p:spPr>
          <a:xfrm>
            <a:off x="5029200" y="6391619"/>
            <a:ext cx="3429000" cy="369332"/>
          </a:xfrm>
          <a:prstGeom prst="rect">
            <a:avLst/>
          </a:prstGeom>
          <a:noFill/>
        </p:spPr>
        <p:txBody>
          <a:bodyPr wrap="square" rtlCol="0">
            <a:spAutoFit/>
          </a:bodyPr>
          <a:lstStyle/>
          <a:p>
            <a:r>
              <a:rPr lang="en-US" dirty="0"/>
              <a:t>(</a:t>
            </a:r>
            <a:r>
              <a:rPr lang="en-US" i="1" dirty="0"/>
              <a:t>JCO </a:t>
            </a:r>
            <a:r>
              <a:rPr lang="en-US" dirty="0"/>
              <a:t>2008;26:2767)</a:t>
            </a:r>
          </a:p>
        </p:txBody>
      </p:sp>
      <p:pic>
        <p:nvPicPr>
          <p:cNvPr id="5"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67690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a:t>Cairo-Bishop laboratory definition </a:t>
            </a:r>
          </a:p>
          <a:p>
            <a:pPr lvl="1"/>
            <a:r>
              <a:rPr lang="en-US" sz="1800" dirty="0"/>
              <a:t>At least </a:t>
            </a:r>
            <a:r>
              <a:rPr lang="en-US" sz="1800" u="sng" dirty="0"/>
              <a:t>two</a:t>
            </a:r>
            <a:r>
              <a:rPr lang="en-US" sz="1800" dirty="0"/>
              <a:t> of the following: </a:t>
            </a:r>
          </a:p>
          <a:p>
            <a:pPr lvl="2"/>
            <a:r>
              <a:rPr lang="en-US" sz="1600" dirty="0"/>
              <a:t>Uric acid &gt; 6.5-8 mg/dL </a:t>
            </a:r>
            <a:r>
              <a:rPr lang="en-US" sz="800" dirty="0"/>
              <a:t>or &gt;25% above baseline</a:t>
            </a:r>
            <a:endParaRPr lang="en-US" sz="1400" dirty="0"/>
          </a:p>
          <a:p>
            <a:pPr lvl="2"/>
            <a:r>
              <a:rPr lang="en-US" sz="1600" dirty="0"/>
              <a:t>K &gt; 6 mEq/L </a:t>
            </a:r>
            <a:r>
              <a:rPr lang="en-US" sz="800" dirty="0"/>
              <a:t>or &gt; 25% above baseline</a:t>
            </a:r>
            <a:endParaRPr lang="en-US" sz="1600" dirty="0"/>
          </a:p>
          <a:p>
            <a:pPr lvl="2"/>
            <a:r>
              <a:rPr lang="en-US" sz="1600" dirty="0"/>
              <a:t>Phos &gt; 6.5mg/dL </a:t>
            </a:r>
            <a:r>
              <a:rPr lang="en-US" sz="800" dirty="0"/>
              <a:t>or &gt; 25% above baseline</a:t>
            </a:r>
          </a:p>
          <a:p>
            <a:pPr lvl="2"/>
            <a:r>
              <a:rPr lang="en-US" sz="1600" dirty="0"/>
              <a:t>Ca &lt; 7mg/dL </a:t>
            </a:r>
            <a:r>
              <a:rPr lang="en-US" sz="800" dirty="0"/>
              <a:t>or &lt; 25% below baseline</a:t>
            </a:r>
          </a:p>
          <a:p>
            <a:r>
              <a:rPr lang="en-US" b="1" dirty="0"/>
              <a:t>Clinical complications</a:t>
            </a:r>
            <a:r>
              <a:rPr lang="en-US" dirty="0"/>
              <a:t>:</a:t>
            </a:r>
          </a:p>
          <a:p>
            <a:pPr lvl="1"/>
            <a:r>
              <a:rPr lang="en-US" dirty="0"/>
              <a:t>Acute kidney injury</a:t>
            </a:r>
          </a:p>
          <a:p>
            <a:pPr lvl="1"/>
            <a:r>
              <a:rPr lang="en-US" dirty="0"/>
              <a:t>Arrhythmia (hyperK, hypoCa)</a:t>
            </a:r>
          </a:p>
          <a:p>
            <a:pPr lvl="1"/>
            <a:r>
              <a:rPr lang="en-US" dirty="0"/>
              <a:t>Seizure (from hypocalcemia)  </a:t>
            </a:r>
          </a:p>
          <a:p>
            <a:pPr lvl="1"/>
            <a:endParaRPr lang="en-US" dirty="0"/>
          </a:p>
        </p:txBody>
      </p:sp>
      <p:sp>
        <p:nvSpPr>
          <p:cNvPr id="2" name="Title 1"/>
          <p:cNvSpPr>
            <a:spLocks noGrp="1"/>
          </p:cNvSpPr>
          <p:nvPr>
            <p:ph type="title"/>
          </p:nvPr>
        </p:nvSpPr>
        <p:spPr/>
        <p:txBody>
          <a:bodyPr>
            <a:normAutofit/>
          </a:bodyPr>
          <a:lstStyle/>
          <a:p>
            <a:r>
              <a:rPr lang="en-US" dirty="0"/>
              <a:t>TLS Diagnosis</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3946" y="4386263"/>
            <a:ext cx="3319574" cy="2471737"/>
          </a:xfrm>
          <a:prstGeom prst="rect">
            <a:avLst/>
          </a:prstGeom>
        </p:spPr>
      </p:pic>
      <p:sp>
        <p:nvSpPr>
          <p:cNvPr id="6" name="TextBox 5"/>
          <p:cNvSpPr txBox="1"/>
          <p:nvPr/>
        </p:nvSpPr>
        <p:spPr>
          <a:xfrm>
            <a:off x="6903720" y="4109264"/>
            <a:ext cx="2209800" cy="276999"/>
          </a:xfrm>
          <a:prstGeom prst="rect">
            <a:avLst/>
          </a:prstGeom>
          <a:noFill/>
        </p:spPr>
        <p:txBody>
          <a:bodyPr wrap="square" rtlCol="0">
            <a:spAutoFit/>
          </a:bodyPr>
          <a:lstStyle/>
          <a:p>
            <a:r>
              <a:rPr lang="en-US" sz="1200" dirty="0"/>
              <a:t>Image: Daniel Nelson, UMD</a:t>
            </a:r>
          </a:p>
        </p:txBody>
      </p:sp>
    </p:spTree>
    <p:extLst>
      <p:ext uri="{BB962C8B-B14F-4D97-AF65-F5344CB8AC3E}">
        <p14:creationId xmlns:p14="http://schemas.microsoft.com/office/powerpoint/2010/main" val="40762436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914400"/>
            <a:ext cx="9044492" cy="4876800"/>
          </a:xfrm>
        </p:spPr>
        <p:txBody>
          <a:bodyPr>
            <a:noAutofit/>
          </a:bodyPr>
          <a:lstStyle/>
          <a:p>
            <a:r>
              <a:rPr lang="en-US" sz="1800" b="1" dirty="0"/>
              <a:t>Prophylaxis </a:t>
            </a:r>
            <a:endParaRPr lang="en-US" sz="1800" dirty="0"/>
          </a:p>
          <a:p>
            <a:pPr lvl="1"/>
            <a:r>
              <a:rPr lang="en-US" sz="1400" dirty="0"/>
              <a:t>Hydration: 0.9% NS (No potassium in IVF). </a:t>
            </a:r>
            <a:r>
              <a:rPr lang="en-US" sz="1200" dirty="0"/>
              <a:t> </a:t>
            </a:r>
            <a:r>
              <a:rPr lang="en-US" sz="1400" dirty="0"/>
              <a:t>Goal UOP 80-100 mL/</a:t>
            </a:r>
            <a:r>
              <a:rPr lang="en-US" sz="1400" dirty="0" err="1"/>
              <a:t>hr</a:t>
            </a:r>
            <a:r>
              <a:rPr lang="en-US" sz="1400" dirty="0"/>
              <a:t> (in high risk I usually start at 200cc/</a:t>
            </a:r>
            <a:r>
              <a:rPr lang="en-US" sz="1400" dirty="0" err="1"/>
              <a:t>hr</a:t>
            </a:r>
            <a:r>
              <a:rPr lang="en-US" sz="1400" dirty="0"/>
              <a:t> as long as no cardiac concerns)</a:t>
            </a:r>
          </a:p>
          <a:p>
            <a:pPr lvl="1"/>
            <a:r>
              <a:rPr lang="en-US" sz="1400" dirty="0"/>
              <a:t>Allopurinol: allopurinol 300mg PO daily (or can use BID/TID)</a:t>
            </a:r>
          </a:p>
          <a:p>
            <a:pPr lvl="1"/>
            <a:r>
              <a:rPr lang="en-US" sz="1400" dirty="0"/>
              <a:t>Check labs often - don’t just order them, make sure they result</a:t>
            </a:r>
          </a:p>
          <a:p>
            <a:endParaRPr lang="en-US" sz="1800" b="1" dirty="0"/>
          </a:p>
          <a:p>
            <a:r>
              <a:rPr lang="en-US" sz="1800" b="1" dirty="0"/>
              <a:t>Treatment </a:t>
            </a:r>
            <a:r>
              <a:rPr lang="en-US" sz="1800" dirty="0"/>
              <a:t>(as above plus</a:t>
            </a:r>
            <a:r>
              <a:rPr lang="en-US" sz="1800" dirty="0">
                <a:sym typeface="Wingdings" panose="05000000000000000000" pitchFamily="2" charset="2"/>
              </a:rPr>
              <a:t>:)</a:t>
            </a:r>
            <a:endParaRPr lang="en-US" sz="1800" dirty="0"/>
          </a:p>
          <a:p>
            <a:r>
              <a:rPr lang="en-US" sz="1600" dirty="0"/>
              <a:t>Electrolyte abnormalities:  </a:t>
            </a:r>
          </a:p>
          <a:p>
            <a:pPr lvl="1"/>
            <a:r>
              <a:rPr lang="en-US" sz="1600" dirty="0"/>
              <a:t>Phosphate Binders (decrease GI absorption of </a:t>
            </a:r>
            <a:r>
              <a:rPr lang="en-US" sz="1600" dirty="0" err="1"/>
              <a:t>phos</a:t>
            </a:r>
            <a:r>
              <a:rPr lang="en-US" sz="1600" dirty="0"/>
              <a:t>)</a:t>
            </a:r>
          </a:p>
          <a:p>
            <a:pPr lvl="1"/>
            <a:r>
              <a:rPr lang="en-US" sz="1600" dirty="0" err="1"/>
              <a:t>HyperK</a:t>
            </a:r>
            <a:r>
              <a:rPr lang="en-US" sz="1600" dirty="0"/>
              <a:t> treatments</a:t>
            </a:r>
          </a:p>
          <a:p>
            <a:pPr lvl="1"/>
            <a:r>
              <a:rPr lang="en-US" sz="1600" dirty="0"/>
              <a:t>Use caution prior to repleting for hypocalcemia </a:t>
            </a:r>
          </a:p>
          <a:p>
            <a:pPr lvl="2"/>
            <a:r>
              <a:rPr lang="en-US" sz="1400" dirty="0"/>
              <a:t>remove automated electrolyte plans</a:t>
            </a:r>
          </a:p>
          <a:p>
            <a:pPr lvl="2"/>
            <a:r>
              <a:rPr lang="en-US" sz="1400" u="sng" dirty="0"/>
              <a:t>Ca x PO4</a:t>
            </a:r>
            <a:r>
              <a:rPr lang="en-US" sz="1400" dirty="0"/>
              <a:t> &gt;60 increases risk of precipitation</a:t>
            </a:r>
          </a:p>
          <a:p>
            <a:pPr lvl="1"/>
            <a:r>
              <a:rPr lang="en-US" sz="1600" dirty="0"/>
              <a:t>Severe cases may require hemodialysis.  </a:t>
            </a:r>
          </a:p>
          <a:p>
            <a:pPr lvl="1"/>
            <a:r>
              <a:rPr lang="en-US" sz="1600" dirty="0"/>
              <a:t>Loop diuretics can assist with uric acid excretion when patient no longer hypovolemic. </a:t>
            </a:r>
          </a:p>
          <a:p>
            <a:r>
              <a:rPr lang="en-US" sz="1600" dirty="0"/>
              <a:t>Do not suggest alkalinizing the urine </a:t>
            </a:r>
          </a:p>
          <a:p>
            <a:pPr lvl="1"/>
            <a:r>
              <a:rPr lang="en-US" sz="1200" dirty="0"/>
              <a:t>(alkalinization makes uric acid more soluble – but phosphate less soluble, so may trigger precipitation esp when Ca x PO4 is &gt;60mg/dL.  With rasburicase available, alkalinization is </a:t>
            </a:r>
            <a:r>
              <a:rPr lang="en-US" sz="1200" b="1" dirty="0"/>
              <a:t>rarely</a:t>
            </a:r>
            <a:r>
              <a:rPr lang="en-US" sz="1200" dirty="0"/>
              <a:t> indicated)</a:t>
            </a:r>
          </a:p>
        </p:txBody>
      </p:sp>
      <p:sp>
        <p:nvSpPr>
          <p:cNvPr id="2" name="Title 1"/>
          <p:cNvSpPr>
            <a:spLocks noGrp="1"/>
          </p:cNvSpPr>
          <p:nvPr>
            <p:ph type="title"/>
          </p:nvPr>
        </p:nvSpPr>
        <p:spPr>
          <a:xfrm>
            <a:off x="457200" y="76200"/>
            <a:ext cx="8229600" cy="1143000"/>
          </a:xfrm>
        </p:spPr>
        <p:txBody>
          <a:bodyPr/>
          <a:lstStyle/>
          <a:p>
            <a:r>
              <a:rPr lang="en-US" dirty="0"/>
              <a:t>TLS prevention and Treatment</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99224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sz="1200" dirty="0"/>
          </a:p>
          <a:p>
            <a:r>
              <a:rPr lang="en-US" sz="1500" dirty="0"/>
              <a:t>-  </a:t>
            </a:r>
            <a:r>
              <a:rPr lang="en-US" sz="1500" b="1" dirty="0"/>
              <a:t>Rasburicase</a:t>
            </a:r>
            <a:r>
              <a:rPr lang="en-US" sz="1500" dirty="0"/>
              <a:t>: (recombinant urate oxidase enzyme) for selected high-risk patients (uric acid &gt;10), treat with </a:t>
            </a:r>
            <a:r>
              <a:rPr lang="en-US" sz="1500" u="sng" dirty="0"/>
              <a:t>3mg IV x 1 </a:t>
            </a:r>
          </a:p>
          <a:p>
            <a:pPr lvl="1"/>
            <a:r>
              <a:rPr lang="en-US" sz="1500" dirty="0"/>
              <a:t>may repeat after 8 hours in rare cases, esp if uric acid remains &gt;8.5mg/dL  </a:t>
            </a:r>
          </a:p>
          <a:p>
            <a:pPr lvl="1"/>
            <a:r>
              <a:rPr lang="en-US" sz="1500" dirty="0"/>
              <a:t>Caution: agent can cause hemolysis in G6PD deficient patients.  </a:t>
            </a:r>
          </a:p>
          <a:p>
            <a:pPr lvl="0"/>
            <a:r>
              <a:rPr lang="en-US" sz="1500" dirty="0"/>
              <a:t>Check level 3-6 hours after dose:  </a:t>
            </a:r>
            <a:r>
              <a:rPr lang="en-US" sz="1300" b="1" dirty="0"/>
              <a:t>Note well</a:t>
            </a:r>
            <a:r>
              <a:rPr lang="en-US" sz="1300" dirty="0"/>
              <a:t>: Uric acid samples taken after administration of rasburicase must be collected in chilled heparin tubes, kept in ice, and run within 4 hours of collection as the enzyme will continue to be active within the tube and cause spuriously low results (Use </a:t>
            </a:r>
            <a:r>
              <a:rPr lang="en-US" sz="1300" i="1" u="sng" dirty="0"/>
              <a:t>RASBURICASE</a:t>
            </a:r>
            <a:r>
              <a:rPr lang="en-US" sz="1300" u="sng" dirty="0"/>
              <a:t> uric acid level</a:t>
            </a:r>
            <a:r>
              <a:rPr lang="en-US" sz="1300" dirty="0"/>
              <a:t> order).</a:t>
            </a:r>
            <a:endParaRPr lang="en-US" sz="3000" dirty="0"/>
          </a:p>
        </p:txBody>
      </p:sp>
      <p:sp>
        <p:nvSpPr>
          <p:cNvPr id="2" name="Title 1"/>
          <p:cNvSpPr>
            <a:spLocks noGrp="1"/>
          </p:cNvSpPr>
          <p:nvPr>
            <p:ph type="title"/>
          </p:nvPr>
        </p:nvSpPr>
        <p:spPr>
          <a:xfrm>
            <a:off x="454967" y="15240"/>
            <a:ext cx="8229600" cy="1143000"/>
          </a:xfrm>
        </p:spPr>
        <p:txBody>
          <a:bodyPr/>
          <a:lstStyle/>
          <a:p>
            <a:r>
              <a:rPr lang="en-US" dirty="0"/>
              <a:t>TLS Treatment</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30" y="838200"/>
            <a:ext cx="9058275" cy="318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2642" y="5580086"/>
            <a:ext cx="2326263" cy="1277914"/>
          </a:xfrm>
          <a:prstGeom prst="rect">
            <a:avLst/>
          </a:prstGeom>
        </p:spPr>
      </p:pic>
      <p:sp>
        <p:nvSpPr>
          <p:cNvPr id="6" name="TextBox 5">
            <a:extLst>
              <a:ext uri="{FF2B5EF4-FFF2-40B4-BE49-F238E27FC236}">
                <a16:creationId xmlns:a16="http://schemas.microsoft.com/office/drawing/2014/main" id="{D6F84084-F5D0-40BC-924B-D1ADCD7B9185}"/>
              </a:ext>
            </a:extLst>
          </p:cNvPr>
          <p:cNvSpPr txBox="1"/>
          <p:nvPr/>
        </p:nvSpPr>
        <p:spPr>
          <a:xfrm>
            <a:off x="4376921" y="5580086"/>
            <a:ext cx="1981200" cy="1169551"/>
          </a:xfrm>
          <a:prstGeom prst="rect">
            <a:avLst/>
          </a:prstGeom>
          <a:noFill/>
        </p:spPr>
        <p:txBody>
          <a:bodyPr wrap="square" rtlCol="0">
            <a:spAutoFit/>
          </a:bodyPr>
          <a:lstStyle/>
          <a:p>
            <a:r>
              <a:rPr lang="en-US" sz="1400" dirty="0"/>
              <a:t>Aggressive IVF can often avoid need for </a:t>
            </a:r>
            <a:r>
              <a:rPr lang="en-US" sz="1400" dirty="0" err="1"/>
              <a:t>rasburicase</a:t>
            </a:r>
            <a:r>
              <a:rPr lang="en-US" sz="1400" dirty="0"/>
              <a:t> in borderline cases and increase value</a:t>
            </a:r>
          </a:p>
        </p:txBody>
      </p:sp>
    </p:spTree>
    <p:extLst>
      <p:ext uri="{BB962C8B-B14F-4D97-AF65-F5344CB8AC3E}">
        <p14:creationId xmlns:p14="http://schemas.microsoft.com/office/powerpoint/2010/main" val="3813348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Patient was managed aggressively with control of her electrolyte abnormalities and her Cr improved without dialysis</a:t>
            </a:r>
          </a:p>
          <a:p>
            <a:endParaRPr lang="en-US" dirty="0"/>
          </a:p>
          <a:p>
            <a:r>
              <a:rPr lang="en-US" dirty="0"/>
              <a:t>She completed 8 cycles of hyper-CVAD, entered remission, and was cured</a:t>
            </a:r>
          </a:p>
        </p:txBody>
      </p:sp>
      <p:sp>
        <p:nvSpPr>
          <p:cNvPr id="2" name="Title 1"/>
          <p:cNvSpPr>
            <a:spLocks noGrp="1"/>
          </p:cNvSpPr>
          <p:nvPr>
            <p:ph type="title"/>
          </p:nvPr>
        </p:nvSpPr>
        <p:spPr/>
        <p:txBody>
          <a:bodyPr/>
          <a:lstStyle/>
          <a:p>
            <a:r>
              <a:rPr lang="en-US" dirty="0"/>
              <a:t>Case Continued</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29483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36yo woman with no </a:t>
            </a:r>
            <a:r>
              <a:rPr lang="en-US" dirty="0" err="1"/>
              <a:t>PMHx</a:t>
            </a:r>
            <a:r>
              <a:rPr lang="en-US" dirty="0"/>
              <a:t> presents with RUQ abdominal pain, nausea/vomiting, and jaundice. </a:t>
            </a:r>
          </a:p>
          <a:p>
            <a:r>
              <a:rPr lang="en-US" dirty="0"/>
              <a:t>No bleeding or bruising, no fevers</a:t>
            </a:r>
          </a:p>
        </p:txBody>
      </p:sp>
      <p:sp>
        <p:nvSpPr>
          <p:cNvPr id="3" name="Title 2"/>
          <p:cNvSpPr>
            <a:spLocks noGrp="1"/>
          </p:cNvSpPr>
          <p:nvPr>
            <p:ph type="title"/>
          </p:nvPr>
        </p:nvSpPr>
        <p:spPr/>
        <p:txBody>
          <a:bodyPr/>
          <a:lstStyle/>
          <a:p>
            <a:r>
              <a:rPr lang="en-US" dirty="0"/>
              <a:t>Case 5</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 name="Picture 2" descr="Overweight black woman talking to doctor in medical clinic">
            <a:extLst>
              <a:ext uri="{FF2B5EF4-FFF2-40B4-BE49-F238E27FC236}">
                <a16:creationId xmlns:a16="http://schemas.microsoft.com/office/drawing/2014/main" id="{451FA174-D108-338B-D298-8314BCF0E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8985" y="3429000"/>
            <a:ext cx="4267200" cy="284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7579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CBC 10.5&gt;7 &lt;12</a:t>
            </a:r>
          </a:p>
          <a:p>
            <a:r>
              <a:rPr lang="en-US" dirty="0"/>
              <a:t>INR 1.2, PTT 30</a:t>
            </a:r>
          </a:p>
          <a:p>
            <a:r>
              <a:rPr lang="en-US" dirty="0"/>
              <a:t>LDH 1,059</a:t>
            </a:r>
          </a:p>
          <a:p>
            <a:r>
              <a:rPr lang="it-IT" dirty="0"/>
              <a:t>Cr 1.7, TBili 4.8</a:t>
            </a:r>
          </a:p>
          <a:p>
            <a:r>
              <a:rPr lang="en-US" dirty="0"/>
              <a:t>Albumin 3.6</a:t>
            </a:r>
          </a:p>
          <a:p>
            <a:endParaRPr lang="en-US" dirty="0"/>
          </a:p>
          <a:p>
            <a:r>
              <a:rPr lang="en-US" dirty="0"/>
              <a:t>Abdominal ultrasound reveals pericholecystic fluid and mild gallbladder wall thickening</a:t>
            </a:r>
          </a:p>
          <a:p>
            <a:r>
              <a:rPr lang="en-US" dirty="0"/>
              <a:t>She is planned for cholecystectomy</a:t>
            </a:r>
          </a:p>
        </p:txBody>
      </p:sp>
      <p:sp>
        <p:nvSpPr>
          <p:cNvPr id="3" name="Title 2"/>
          <p:cNvSpPr>
            <a:spLocks noGrp="1"/>
          </p:cNvSpPr>
          <p:nvPr>
            <p:ph type="title"/>
          </p:nvPr>
        </p:nvSpPr>
        <p:spPr/>
        <p:txBody>
          <a:bodyPr/>
          <a:lstStyle/>
          <a:p>
            <a:endParaRPr lang="en-US"/>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7864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dirty="0"/>
              <a:t>Next Steps?</a:t>
            </a:r>
          </a:p>
        </p:txBody>
      </p:sp>
      <p:pic>
        <p:nvPicPr>
          <p:cNvPr id="4" name="Picture 3" descr="advisor_go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1342" y="2480894"/>
            <a:ext cx="5312658" cy="3596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7"/>
          <p:cNvSpPr txBox="1">
            <a:spLocks noChangeArrowheads="1"/>
          </p:cNvSpPr>
          <p:nvPr/>
        </p:nvSpPr>
        <p:spPr bwMode="auto">
          <a:xfrm>
            <a:off x="4724400" y="3352800"/>
            <a:ext cx="31935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sz="1600" b="1" dirty="0"/>
              <a:t>Pt in 1504 planned for surgery.  Platelets low.  Please manage. </a:t>
            </a:r>
          </a:p>
        </p:txBody>
      </p:sp>
      <p:pic>
        <p:nvPicPr>
          <p:cNvPr id="6"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2698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r>
              <a:rPr lang="en-US" dirty="0"/>
              <a:t>Peripheral Smear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900" y="1481328"/>
            <a:ext cx="6172200" cy="4289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C649737C-D08D-47E7-B438-47955FED8CC0}"/>
              </a:ext>
            </a:extLst>
          </p:cNvPr>
          <p:cNvSpPr txBox="1"/>
          <p:nvPr/>
        </p:nvSpPr>
        <p:spPr>
          <a:xfrm>
            <a:off x="6477000" y="76200"/>
            <a:ext cx="2438400" cy="461665"/>
          </a:xfrm>
          <a:prstGeom prst="rect">
            <a:avLst/>
          </a:prstGeom>
          <a:noFill/>
        </p:spPr>
        <p:txBody>
          <a:bodyPr wrap="square" rtlCol="0">
            <a:spAutoFit/>
          </a:bodyPr>
          <a:lstStyle/>
          <a:p>
            <a:r>
              <a:rPr lang="en-US" sz="1200" dirty="0" err="1"/>
              <a:t>CellaVision</a:t>
            </a:r>
            <a:r>
              <a:rPr lang="en-US" sz="1200" dirty="0"/>
              <a:t> allows viewing of PB smear from any computer</a:t>
            </a:r>
          </a:p>
        </p:txBody>
      </p:sp>
    </p:spTree>
    <p:extLst>
      <p:ext uri="{BB962C8B-B14F-4D97-AF65-F5344CB8AC3E}">
        <p14:creationId xmlns:p14="http://schemas.microsoft.com/office/powerpoint/2010/main" val="60010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Thrombocytopenia and </a:t>
            </a:r>
            <a:r>
              <a:rPr lang="en-US" dirty="0" err="1"/>
              <a:t>microangiopathic</a:t>
            </a:r>
            <a:r>
              <a:rPr lang="en-US" dirty="0"/>
              <a:t> hemolytic anemia (MAHA) are only requirements to suspect diagnosis</a:t>
            </a:r>
          </a:p>
          <a:p>
            <a:r>
              <a:rPr lang="en-US" dirty="0"/>
              <a:t>Treat with emergent plasma exchange </a:t>
            </a:r>
            <a:r>
              <a:rPr lang="en-US" sz="2200" dirty="0"/>
              <a:t>(large bore </a:t>
            </a:r>
            <a:r>
              <a:rPr lang="en-US" sz="2200" dirty="0" err="1"/>
              <a:t>pheresis</a:t>
            </a:r>
            <a:r>
              <a:rPr lang="en-US" sz="2200" dirty="0"/>
              <a:t> line)</a:t>
            </a:r>
          </a:p>
          <a:p>
            <a:pPr lvl="1"/>
            <a:r>
              <a:rPr lang="en-US" dirty="0"/>
              <a:t>Replace the </a:t>
            </a:r>
            <a:r>
              <a:rPr lang="en-US" dirty="0" err="1"/>
              <a:t>ultralarge</a:t>
            </a:r>
            <a:r>
              <a:rPr lang="en-US" dirty="0"/>
              <a:t> </a:t>
            </a:r>
            <a:r>
              <a:rPr lang="en-US" dirty="0" err="1"/>
              <a:t>vWF</a:t>
            </a:r>
            <a:r>
              <a:rPr lang="en-US" dirty="0"/>
              <a:t> with normal spectrum of </a:t>
            </a:r>
            <a:r>
              <a:rPr lang="en-US" dirty="0" err="1"/>
              <a:t>vWF</a:t>
            </a:r>
            <a:endParaRPr lang="en-US" dirty="0"/>
          </a:p>
          <a:p>
            <a:pPr lvl="1"/>
            <a:r>
              <a:rPr lang="en-US" dirty="0"/>
              <a:t>UL </a:t>
            </a:r>
            <a:r>
              <a:rPr lang="en-US" dirty="0" err="1"/>
              <a:t>vWF</a:t>
            </a:r>
            <a:r>
              <a:rPr lang="en-US" dirty="0"/>
              <a:t> is more adhesive than shorter </a:t>
            </a:r>
            <a:r>
              <a:rPr lang="en-US" dirty="0" err="1"/>
              <a:t>vWF</a:t>
            </a:r>
            <a:endParaRPr lang="en-US" dirty="0"/>
          </a:p>
          <a:p>
            <a:pPr lvl="1"/>
            <a:r>
              <a:rPr lang="en-US" dirty="0"/>
              <a:t>Platelets bind to </a:t>
            </a:r>
            <a:r>
              <a:rPr lang="en-US" dirty="0" err="1"/>
              <a:t>vWF</a:t>
            </a:r>
            <a:endParaRPr lang="en-US" dirty="0"/>
          </a:p>
          <a:p>
            <a:r>
              <a:rPr lang="en-US" dirty="0"/>
              <a:t>Many cases are autoimmune (inhibitor against ADAMTS13) – steroids can be helpful</a:t>
            </a:r>
          </a:p>
          <a:p>
            <a:r>
              <a:rPr lang="en-US" dirty="0"/>
              <a:t>Confirm diagnosis with ADAMTS13 activity level with reflex to inhibitor </a:t>
            </a:r>
          </a:p>
          <a:p>
            <a:pPr lvl="1"/>
            <a:r>
              <a:rPr lang="en-US" dirty="0"/>
              <a:t>This test takes many days to return, so don’t wait on TPE for this</a:t>
            </a:r>
          </a:p>
          <a:p>
            <a:endParaRPr lang="en-US" dirty="0"/>
          </a:p>
        </p:txBody>
      </p:sp>
      <p:sp>
        <p:nvSpPr>
          <p:cNvPr id="3" name="Title 2"/>
          <p:cNvSpPr>
            <a:spLocks noGrp="1"/>
          </p:cNvSpPr>
          <p:nvPr>
            <p:ph type="title"/>
          </p:nvPr>
        </p:nvSpPr>
        <p:spPr/>
        <p:txBody>
          <a:bodyPr>
            <a:normAutofit fontScale="90000"/>
          </a:bodyPr>
          <a:lstStyle/>
          <a:p>
            <a:r>
              <a:rPr lang="en-US" dirty="0"/>
              <a:t>Thrombotic Thrombocytopenic </a:t>
            </a:r>
            <a:r>
              <a:rPr lang="en-US" dirty="0" err="1"/>
              <a:t>Purpura</a:t>
            </a:r>
            <a:r>
              <a:rPr lang="en-US" dirty="0"/>
              <a:t> (TTP)</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1083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80991"/>
            <a:ext cx="3133725" cy="2424209"/>
          </a:xfrm>
        </p:spPr>
        <p:txBody>
          <a:bodyPr/>
          <a:lstStyle/>
          <a:p>
            <a:r>
              <a:rPr lang="en-US" dirty="0"/>
              <a:t>Early plasma exchange decreases mortality from 90% to 15%</a:t>
            </a:r>
          </a:p>
        </p:txBody>
      </p:sp>
      <p:sp>
        <p:nvSpPr>
          <p:cNvPr id="3" name="Title 2"/>
          <p:cNvSpPr>
            <a:spLocks noGrp="1"/>
          </p:cNvSpPr>
          <p:nvPr>
            <p:ph type="title"/>
          </p:nvPr>
        </p:nvSpPr>
        <p:spPr>
          <a:xfrm>
            <a:off x="444500" y="87412"/>
            <a:ext cx="8229600" cy="763297"/>
          </a:xfrm>
        </p:spPr>
        <p:txBody>
          <a:bodyPr/>
          <a:lstStyle/>
          <a:p>
            <a:r>
              <a:rPr lang="en-US" dirty="0"/>
              <a:t>TTP Physiology</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0925" y="954442"/>
            <a:ext cx="5553075" cy="4579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a:extLst>
              <a:ext uri="{FF2B5EF4-FFF2-40B4-BE49-F238E27FC236}">
                <a16:creationId xmlns:a16="http://schemas.microsoft.com/office/drawing/2014/main" id="{170018A6-658E-466C-8FA5-7D8ED4C62D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9707" y="2590800"/>
            <a:ext cx="1164585" cy="914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25264CC-1282-1AE0-69E3-4AB13AA034FD}"/>
              </a:ext>
            </a:extLst>
          </p:cNvPr>
          <p:cNvSpPr txBox="1"/>
          <p:nvPr/>
        </p:nvSpPr>
        <p:spPr>
          <a:xfrm>
            <a:off x="3590925" y="5274628"/>
            <a:ext cx="4648200" cy="1477328"/>
          </a:xfrm>
          <a:prstGeom prst="rect">
            <a:avLst/>
          </a:prstGeom>
          <a:noFill/>
        </p:spPr>
        <p:txBody>
          <a:bodyPr wrap="square" rtlCol="0">
            <a:spAutoFit/>
          </a:bodyPr>
          <a:lstStyle/>
          <a:p>
            <a:r>
              <a:rPr lang="en-US" dirty="0" err="1"/>
              <a:t>Caplacizumab</a:t>
            </a:r>
            <a:r>
              <a:rPr lang="en-US" dirty="0"/>
              <a:t> – anti </a:t>
            </a:r>
            <a:r>
              <a:rPr lang="en-US" dirty="0" err="1"/>
              <a:t>vWF</a:t>
            </a:r>
            <a:r>
              <a:rPr lang="en-US" dirty="0"/>
              <a:t> Immunoglobulin that prevents interaction between VWF and Platelets</a:t>
            </a:r>
          </a:p>
          <a:p>
            <a:r>
              <a:rPr lang="en-US" dirty="0"/>
              <a:t> Speeds time to normalization of platelets in TTP with TPE</a:t>
            </a:r>
          </a:p>
        </p:txBody>
      </p:sp>
      <p:sp>
        <p:nvSpPr>
          <p:cNvPr id="6" name="TextBox 5">
            <a:extLst>
              <a:ext uri="{FF2B5EF4-FFF2-40B4-BE49-F238E27FC236}">
                <a16:creationId xmlns:a16="http://schemas.microsoft.com/office/drawing/2014/main" id="{4811AA0A-4C58-0D9F-8075-A03BB3E08635}"/>
              </a:ext>
            </a:extLst>
          </p:cNvPr>
          <p:cNvSpPr txBox="1"/>
          <p:nvPr/>
        </p:nvSpPr>
        <p:spPr>
          <a:xfrm>
            <a:off x="7239000" y="6537523"/>
            <a:ext cx="1905000" cy="307777"/>
          </a:xfrm>
          <a:prstGeom prst="rect">
            <a:avLst/>
          </a:prstGeom>
          <a:noFill/>
        </p:spPr>
        <p:txBody>
          <a:bodyPr wrap="square" rtlCol="0">
            <a:spAutoFit/>
          </a:bodyPr>
          <a:lstStyle/>
          <a:p>
            <a:r>
              <a:rPr lang="en-US" sz="1400" dirty="0"/>
              <a:t>Scully, </a:t>
            </a:r>
            <a:r>
              <a:rPr lang="en-US" sz="1400" i="1" dirty="0"/>
              <a:t>NEJM</a:t>
            </a:r>
            <a:r>
              <a:rPr lang="en-US" sz="1400" dirty="0"/>
              <a:t> 2019</a:t>
            </a:r>
          </a:p>
        </p:txBody>
      </p:sp>
    </p:spTree>
    <p:extLst>
      <p:ext uri="{BB962C8B-B14F-4D97-AF65-F5344CB8AC3E}">
        <p14:creationId xmlns:p14="http://schemas.microsoft.com/office/powerpoint/2010/main" val="9606616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2992419" cy="4525963"/>
          </a:xfrm>
        </p:spPr>
        <p:txBody>
          <a:bodyPr/>
          <a:lstStyle/>
          <a:p>
            <a:r>
              <a:rPr lang="en-US" dirty="0"/>
              <a:t>Platelet transfusion?</a:t>
            </a:r>
          </a:p>
          <a:p>
            <a:pPr lvl="1"/>
            <a:r>
              <a:rPr lang="en-US" dirty="0"/>
              <a:t>Minimize</a:t>
            </a:r>
          </a:p>
          <a:p>
            <a:pPr lvl="1"/>
            <a:r>
              <a:rPr lang="en-US" dirty="0"/>
              <a:t>Likely ok if required to get line placed</a:t>
            </a:r>
          </a:p>
        </p:txBody>
      </p:sp>
      <p:sp>
        <p:nvSpPr>
          <p:cNvPr id="3" name="Title 2"/>
          <p:cNvSpPr>
            <a:spLocks noGrp="1"/>
          </p:cNvSpPr>
          <p:nvPr>
            <p:ph type="title"/>
          </p:nvPr>
        </p:nvSpPr>
        <p:spPr/>
        <p:txBody>
          <a:bodyPr/>
          <a:lstStyle/>
          <a:p>
            <a:r>
              <a:rPr lang="en-US" dirty="0"/>
              <a:t>Treatment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9619" y="137160"/>
            <a:ext cx="5694381"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391400" y="6334780"/>
            <a:ext cx="1752600" cy="523220"/>
          </a:xfrm>
          <a:prstGeom prst="rect">
            <a:avLst/>
          </a:prstGeom>
          <a:noFill/>
        </p:spPr>
        <p:txBody>
          <a:bodyPr wrap="square" rtlCol="0">
            <a:spAutoFit/>
          </a:bodyPr>
          <a:lstStyle/>
          <a:p>
            <a:r>
              <a:rPr lang="en-US" sz="1400" dirty="0"/>
              <a:t>J George </a:t>
            </a:r>
            <a:r>
              <a:rPr lang="en-US" sz="1400" i="1" dirty="0"/>
              <a:t>Blood</a:t>
            </a:r>
            <a:r>
              <a:rPr lang="en-US" sz="1400" dirty="0"/>
              <a:t> 2010. 116:4060</a:t>
            </a:r>
          </a:p>
        </p:txBody>
      </p:sp>
      <p:pic>
        <p:nvPicPr>
          <p:cNvPr id="6"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B19B4F-55C3-5CB9-47D4-48730045087C}"/>
              </a:ext>
            </a:extLst>
          </p:cNvPr>
          <p:cNvSpPr txBox="1"/>
          <p:nvPr/>
        </p:nvSpPr>
        <p:spPr>
          <a:xfrm>
            <a:off x="7543800" y="2667000"/>
            <a:ext cx="1905000" cy="276999"/>
          </a:xfrm>
          <a:prstGeom prst="rect">
            <a:avLst/>
          </a:prstGeom>
          <a:noFill/>
        </p:spPr>
        <p:txBody>
          <a:bodyPr wrap="square" rtlCol="0">
            <a:spAutoFit/>
          </a:bodyPr>
          <a:lstStyle/>
          <a:p>
            <a:r>
              <a:rPr lang="en-US" sz="1200" dirty="0" err="1"/>
              <a:t>caplacizumab</a:t>
            </a:r>
            <a:endParaRPr lang="en-US" dirty="0"/>
          </a:p>
        </p:txBody>
      </p:sp>
    </p:spTree>
    <p:extLst>
      <p:ext uri="{BB962C8B-B14F-4D97-AF65-F5344CB8AC3E}">
        <p14:creationId xmlns:p14="http://schemas.microsoft.com/office/powerpoint/2010/main" val="36137556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86200" y="6034624"/>
            <a:ext cx="5257800" cy="747175"/>
          </a:xfrm>
        </p:spPr>
        <p:txBody>
          <a:bodyPr>
            <a:normAutofit lnSpcReduction="10000"/>
          </a:bodyPr>
          <a:lstStyle/>
          <a:p>
            <a:r>
              <a:rPr lang="en-US" sz="2000" dirty="0">
                <a:solidFill>
                  <a:schemeClr val="bg2">
                    <a:lumMod val="75000"/>
                  </a:schemeClr>
                </a:solidFill>
                <a:hlinkClick r:id="rId2"/>
              </a:rPr>
              <a:t>Matthew.ulrickson@bannerhealth.com</a:t>
            </a:r>
            <a:endParaRPr lang="en-US" sz="2000" dirty="0">
              <a:solidFill>
                <a:schemeClr val="bg2">
                  <a:lumMod val="75000"/>
                </a:schemeClr>
              </a:solidFill>
            </a:endParaRPr>
          </a:p>
          <a:p>
            <a:r>
              <a:rPr lang="en-US" sz="2000" dirty="0"/>
              <a:t>480-280-5757 </a:t>
            </a:r>
          </a:p>
        </p:txBody>
      </p:sp>
      <p:sp>
        <p:nvSpPr>
          <p:cNvPr id="3" name="Title 2"/>
          <p:cNvSpPr>
            <a:spLocks noGrp="1"/>
          </p:cNvSpPr>
          <p:nvPr>
            <p:ph type="title"/>
          </p:nvPr>
        </p:nvSpPr>
        <p:spPr>
          <a:xfrm>
            <a:off x="457200" y="274638"/>
            <a:ext cx="8229600" cy="639762"/>
          </a:xfrm>
        </p:spPr>
        <p:txBody>
          <a:bodyPr>
            <a:normAutofit fontScale="90000"/>
          </a:bodyPr>
          <a:lstStyle/>
          <a:p>
            <a:r>
              <a:rPr lang="en-US" dirty="0"/>
              <a:t>Questions</a:t>
            </a:r>
          </a:p>
        </p:txBody>
      </p:sp>
      <p:pic>
        <p:nvPicPr>
          <p:cNvPr id="4"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708BC769-419A-4227-BBF8-EC388EFA06F3}"/>
              </a:ext>
            </a:extLst>
          </p:cNvPr>
          <p:cNvPicPr>
            <a:picLocks noChangeAspect="1"/>
          </p:cNvPicPr>
          <p:nvPr/>
        </p:nvPicPr>
        <p:blipFill rotWithShape="1">
          <a:blip r:embed="rId4"/>
          <a:srcRect l="14519" t="19911" r="65317" b="14019"/>
          <a:stretch/>
        </p:blipFill>
        <p:spPr>
          <a:xfrm>
            <a:off x="4572000" y="13770"/>
            <a:ext cx="4572000" cy="5992245"/>
          </a:xfrm>
          <a:prstGeom prst="rect">
            <a:avLst/>
          </a:prstGeom>
        </p:spPr>
      </p:pic>
      <p:pic>
        <p:nvPicPr>
          <p:cNvPr id="8" name="Picture 7">
            <a:extLst>
              <a:ext uri="{FF2B5EF4-FFF2-40B4-BE49-F238E27FC236}">
                <a16:creationId xmlns:a16="http://schemas.microsoft.com/office/drawing/2014/main" id="{062D87C7-837B-459F-AECD-1344F9AEDCE1}"/>
              </a:ext>
            </a:extLst>
          </p:cNvPr>
          <p:cNvPicPr>
            <a:picLocks noChangeAspect="1"/>
          </p:cNvPicPr>
          <p:nvPr/>
        </p:nvPicPr>
        <p:blipFill rotWithShape="1">
          <a:blip r:embed="rId5">
            <a:extLst>
              <a:ext uri="{28A0092B-C50C-407E-A947-70E740481C1C}">
                <a14:useLocalDpi xmlns:a14="http://schemas.microsoft.com/office/drawing/2010/main" val="0"/>
              </a:ext>
            </a:extLst>
          </a:blip>
          <a:srcRect l="9396" b="17694"/>
          <a:stretch/>
        </p:blipFill>
        <p:spPr>
          <a:xfrm>
            <a:off x="152400" y="2133600"/>
            <a:ext cx="4263479" cy="2590800"/>
          </a:xfrm>
          <a:prstGeom prst="rect">
            <a:avLst/>
          </a:prstGeom>
        </p:spPr>
      </p:pic>
      <p:sp>
        <p:nvSpPr>
          <p:cNvPr id="10" name="TextBox 9">
            <a:extLst>
              <a:ext uri="{FF2B5EF4-FFF2-40B4-BE49-F238E27FC236}">
                <a16:creationId xmlns:a16="http://schemas.microsoft.com/office/drawing/2014/main" id="{A5CBEE5F-B840-475E-8CC5-E041E8884D8F}"/>
              </a:ext>
            </a:extLst>
          </p:cNvPr>
          <p:cNvSpPr txBox="1"/>
          <p:nvPr/>
        </p:nvSpPr>
        <p:spPr>
          <a:xfrm>
            <a:off x="7155169" y="2423062"/>
            <a:ext cx="1981200" cy="276999"/>
          </a:xfrm>
          <a:prstGeom prst="rect">
            <a:avLst/>
          </a:prstGeom>
          <a:noFill/>
        </p:spPr>
        <p:txBody>
          <a:bodyPr wrap="square" rtlCol="0">
            <a:spAutoFit/>
          </a:bodyPr>
          <a:lstStyle/>
          <a:p>
            <a:r>
              <a:rPr lang="en-US" sz="1200" dirty="0"/>
              <a:t>Sir William Osler, 1889</a:t>
            </a:r>
          </a:p>
        </p:txBody>
      </p:sp>
    </p:spTree>
    <p:extLst>
      <p:ext uri="{BB962C8B-B14F-4D97-AF65-F5344CB8AC3E}">
        <p14:creationId xmlns:p14="http://schemas.microsoft.com/office/powerpoint/2010/main" val="29914723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55yo man with a prior history of treated non-small cell lung cancer (NSCLC) you see in clinic with weight loss, fatigue, and dyspnea for two weeks</a:t>
            </a:r>
          </a:p>
          <a:p>
            <a:r>
              <a:rPr lang="en-US" dirty="0"/>
              <a:t>Exam: BP 90/60, HR 130, RR 38</a:t>
            </a:r>
          </a:p>
          <a:p>
            <a:pPr lvl="1"/>
            <a:r>
              <a:rPr lang="en-US" dirty="0"/>
              <a:t>Crackles and dullness at both lung bases, LE edema, hepatomegaly, JVP 15cm H2O</a:t>
            </a:r>
          </a:p>
        </p:txBody>
      </p:sp>
      <p:sp>
        <p:nvSpPr>
          <p:cNvPr id="2" name="Title 1"/>
          <p:cNvSpPr>
            <a:spLocks noGrp="1"/>
          </p:cNvSpPr>
          <p:nvPr>
            <p:ph type="title"/>
          </p:nvPr>
        </p:nvSpPr>
        <p:spPr/>
        <p:txBody>
          <a:bodyPr/>
          <a:lstStyle/>
          <a:p>
            <a:r>
              <a:rPr lang="en-US" dirty="0"/>
              <a:t>Case 6</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2029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357"/>
          <a:stretch/>
        </p:blipFill>
        <p:spPr bwMode="auto">
          <a:xfrm>
            <a:off x="1513242" y="200198"/>
            <a:ext cx="6123566" cy="5829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78609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r>
              <a:rPr lang="en-US" dirty="0"/>
              <a:t>What do you suspect?</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dvisor_go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7260" y="1371600"/>
            <a:ext cx="6865938"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7"/>
          <p:cNvSpPr txBox="1">
            <a:spLocks noChangeArrowheads="1"/>
          </p:cNvSpPr>
          <p:nvPr/>
        </p:nvSpPr>
        <p:spPr bwMode="auto">
          <a:xfrm>
            <a:off x="2488860" y="2286000"/>
            <a:ext cx="36576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sz="2000" b="1" dirty="0"/>
              <a:t>STAT: Your patient in room 5 doesn’t look well.  What do you want to do??</a:t>
            </a:r>
          </a:p>
        </p:txBody>
      </p:sp>
    </p:spTree>
    <p:extLst>
      <p:ext uri="{BB962C8B-B14F-4D97-AF65-F5344CB8AC3E}">
        <p14:creationId xmlns:p14="http://schemas.microsoft.com/office/powerpoint/2010/main" val="27614800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Impairment of diastolic filling by fluid/tissue in pericardium</a:t>
            </a:r>
          </a:p>
          <a:p>
            <a:r>
              <a:rPr lang="en-US" dirty="0"/>
              <a:t>Rate of fluid accumulation is most important determinant of severity of symptoms</a:t>
            </a:r>
          </a:p>
          <a:p>
            <a:endParaRPr lang="en-US" dirty="0"/>
          </a:p>
          <a:p>
            <a:r>
              <a:rPr lang="en-US" dirty="0"/>
              <a:t>Symptoms</a:t>
            </a:r>
          </a:p>
          <a:p>
            <a:pPr lvl="1"/>
            <a:r>
              <a:rPr lang="en-US" dirty="0"/>
              <a:t>Dyspnea, tachycardia, hypotension, elevated JVP, increased pulsus</a:t>
            </a:r>
          </a:p>
        </p:txBody>
      </p:sp>
      <p:sp>
        <p:nvSpPr>
          <p:cNvPr id="2" name="Title 1"/>
          <p:cNvSpPr>
            <a:spLocks noGrp="1"/>
          </p:cNvSpPr>
          <p:nvPr>
            <p:ph type="title"/>
          </p:nvPr>
        </p:nvSpPr>
        <p:spPr/>
        <p:txBody>
          <a:bodyPr/>
          <a:lstStyle/>
          <a:p>
            <a:r>
              <a:rPr lang="en-US" dirty="0"/>
              <a:t>Cardiac Tamponade</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24007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a:t>Exaggerated decrease in Systolic BP with inspiration (10-12mmHg is </a:t>
            </a:r>
            <a:r>
              <a:rPr lang="en-US" u="sng" dirty="0"/>
              <a:t>normal</a:t>
            </a:r>
            <a:r>
              <a:rPr lang="en-US" dirty="0"/>
              <a:t> (6+/- 3))</a:t>
            </a:r>
          </a:p>
          <a:p>
            <a:r>
              <a:rPr lang="en-US" dirty="0"/>
              <a:t>To Measure:</a:t>
            </a:r>
          </a:p>
          <a:p>
            <a:pPr lvl="1"/>
            <a:r>
              <a:rPr lang="en-US" dirty="0"/>
              <a:t>1. Find a manual BP cuff (don’t tell the patient you are watching their breathing)</a:t>
            </a:r>
          </a:p>
          <a:p>
            <a:pPr lvl="1"/>
            <a:r>
              <a:rPr lang="en-US" dirty="0"/>
              <a:t>2. Stop cuff when first Korotkoff sounds heard</a:t>
            </a:r>
          </a:p>
          <a:p>
            <a:pPr lvl="2"/>
            <a:r>
              <a:rPr lang="en-US" dirty="0"/>
              <a:t>Notice that the sounds come and go</a:t>
            </a:r>
          </a:p>
          <a:p>
            <a:pPr lvl="2"/>
            <a:endParaRPr lang="en-US" dirty="0"/>
          </a:p>
          <a:p>
            <a:pPr lvl="1"/>
            <a:r>
              <a:rPr lang="en-US" dirty="0"/>
              <a:t>3. Gradually decrease the cuff pressure 2mmHg at a time</a:t>
            </a:r>
          </a:p>
          <a:p>
            <a:pPr lvl="2"/>
            <a:r>
              <a:rPr lang="en-US" dirty="0"/>
              <a:t>Wait a few respirations at each level to confirm sounds come and go</a:t>
            </a:r>
          </a:p>
          <a:p>
            <a:pPr lvl="1"/>
            <a:r>
              <a:rPr lang="en-US" dirty="0"/>
              <a:t>4. Once sounds continually present, record and take difference (Step 2 – Step 4)</a:t>
            </a:r>
          </a:p>
          <a:p>
            <a:pPr marL="393192" lvl="1" indent="0">
              <a:buNone/>
            </a:pPr>
            <a:endParaRPr lang="en-US" dirty="0"/>
          </a:p>
          <a:p>
            <a:pPr lvl="1"/>
            <a:r>
              <a:rPr lang="en-US" dirty="0"/>
              <a:t>5. When sounds disappear completely, this is DBP, which is not significantly influenced in tamponade</a:t>
            </a:r>
          </a:p>
        </p:txBody>
      </p:sp>
      <p:sp>
        <p:nvSpPr>
          <p:cNvPr id="3" name="Title 2"/>
          <p:cNvSpPr>
            <a:spLocks noGrp="1"/>
          </p:cNvSpPr>
          <p:nvPr>
            <p:ph type="title"/>
          </p:nvPr>
        </p:nvSpPr>
        <p:spPr/>
        <p:txBody>
          <a:bodyPr/>
          <a:lstStyle/>
          <a:p>
            <a:r>
              <a:rPr lang="en-US" dirty="0"/>
              <a:t>Pulsus Paradoxus</a:t>
            </a:r>
          </a:p>
        </p:txBody>
      </p:sp>
      <p:sp>
        <p:nvSpPr>
          <p:cNvPr id="4" name="TextBox 3"/>
          <p:cNvSpPr txBox="1"/>
          <p:nvPr/>
        </p:nvSpPr>
        <p:spPr>
          <a:xfrm>
            <a:off x="5486400" y="3200400"/>
            <a:ext cx="3276600" cy="461665"/>
          </a:xfrm>
          <a:prstGeom prst="rect">
            <a:avLst/>
          </a:prstGeom>
          <a:noFill/>
          <a:ln>
            <a:solidFill>
              <a:schemeClr val="tx1"/>
            </a:solidFill>
          </a:ln>
        </p:spPr>
        <p:txBody>
          <a:bodyPr wrap="square" rtlCol="0">
            <a:spAutoFit/>
          </a:bodyPr>
          <a:lstStyle/>
          <a:p>
            <a:r>
              <a:rPr lang="en-US" sz="1200" dirty="0"/>
              <a:t>INHALE  EXHALE  INHALE  EXHALE INHALE</a:t>
            </a:r>
          </a:p>
          <a:p>
            <a:r>
              <a:rPr lang="en-US" sz="1200" dirty="0"/>
              <a:t>             I I I I I I I               I I I I I I </a:t>
            </a:r>
          </a:p>
        </p:txBody>
      </p:sp>
      <p:sp>
        <p:nvSpPr>
          <p:cNvPr id="5" name="TextBox 4"/>
          <p:cNvSpPr txBox="1"/>
          <p:nvPr/>
        </p:nvSpPr>
        <p:spPr>
          <a:xfrm>
            <a:off x="5486400" y="4800599"/>
            <a:ext cx="3276600" cy="461665"/>
          </a:xfrm>
          <a:prstGeom prst="rect">
            <a:avLst/>
          </a:prstGeom>
          <a:noFill/>
          <a:ln>
            <a:solidFill>
              <a:schemeClr val="tx1"/>
            </a:solidFill>
          </a:ln>
        </p:spPr>
        <p:txBody>
          <a:bodyPr wrap="square" rtlCol="0">
            <a:spAutoFit/>
          </a:bodyPr>
          <a:lstStyle/>
          <a:p>
            <a:r>
              <a:rPr lang="en-US" sz="1200" dirty="0"/>
              <a:t>INHALE  EXHALE  INHALE  EXHALE INHALE</a:t>
            </a:r>
          </a:p>
          <a:p>
            <a:r>
              <a:rPr lang="en-US" sz="1200" dirty="0"/>
              <a:t>I I I I I I I I I I I I I I I </a:t>
            </a:r>
            <a:r>
              <a:rPr lang="en-US" sz="1200" dirty="0" err="1"/>
              <a:t>I</a:t>
            </a:r>
            <a:r>
              <a:rPr lang="en-US" sz="1200" dirty="0"/>
              <a:t> </a:t>
            </a:r>
            <a:r>
              <a:rPr lang="en-US" sz="1200" dirty="0" err="1"/>
              <a:t>I</a:t>
            </a:r>
            <a:r>
              <a:rPr lang="en-US" sz="1200" dirty="0"/>
              <a:t> </a:t>
            </a:r>
            <a:r>
              <a:rPr lang="en-US" sz="1200" dirty="0" err="1"/>
              <a:t>I</a:t>
            </a:r>
            <a:r>
              <a:rPr lang="en-US" sz="1200" dirty="0"/>
              <a:t> </a:t>
            </a:r>
            <a:r>
              <a:rPr lang="en-US" sz="1200" dirty="0" err="1"/>
              <a:t>I</a:t>
            </a:r>
            <a:r>
              <a:rPr lang="en-US" sz="1200" dirty="0"/>
              <a:t> </a:t>
            </a:r>
            <a:r>
              <a:rPr lang="en-US" sz="1200" dirty="0" err="1"/>
              <a:t>I</a:t>
            </a:r>
            <a:r>
              <a:rPr lang="en-US" sz="1200" dirty="0"/>
              <a:t> </a:t>
            </a:r>
            <a:r>
              <a:rPr lang="en-US" sz="1200" dirty="0" err="1"/>
              <a:t>I</a:t>
            </a:r>
            <a:r>
              <a:rPr lang="en-US" sz="1200" dirty="0"/>
              <a:t> </a:t>
            </a:r>
            <a:r>
              <a:rPr lang="en-US" sz="1200" dirty="0" err="1"/>
              <a:t>I</a:t>
            </a:r>
            <a:r>
              <a:rPr lang="en-US" sz="1200" dirty="0"/>
              <a:t> </a:t>
            </a:r>
            <a:r>
              <a:rPr lang="en-US" sz="1200" dirty="0" err="1"/>
              <a:t>I</a:t>
            </a:r>
            <a:r>
              <a:rPr lang="en-US" sz="1200" dirty="0"/>
              <a:t> </a:t>
            </a:r>
            <a:r>
              <a:rPr lang="en-US" sz="1200" dirty="0" err="1"/>
              <a:t>I</a:t>
            </a:r>
            <a:r>
              <a:rPr lang="en-US" sz="1200" dirty="0"/>
              <a:t> </a:t>
            </a:r>
            <a:r>
              <a:rPr lang="en-US" sz="1200" dirty="0" err="1"/>
              <a:t>I</a:t>
            </a:r>
            <a:r>
              <a:rPr lang="en-US" sz="1200" dirty="0"/>
              <a:t> </a:t>
            </a:r>
            <a:r>
              <a:rPr lang="en-US" sz="1200" dirty="0" err="1"/>
              <a:t>I</a:t>
            </a:r>
            <a:r>
              <a:rPr lang="en-US" sz="1200" dirty="0"/>
              <a:t> </a:t>
            </a:r>
            <a:r>
              <a:rPr lang="en-US" sz="1200" dirty="0" err="1"/>
              <a:t>I</a:t>
            </a:r>
            <a:r>
              <a:rPr lang="en-US" sz="1200" dirty="0"/>
              <a:t> </a:t>
            </a:r>
            <a:r>
              <a:rPr lang="en-US" sz="1200" dirty="0" err="1"/>
              <a:t>I</a:t>
            </a:r>
            <a:r>
              <a:rPr lang="en-US" sz="1200" dirty="0"/>
              <a:t> </a:t>
            </a:r>
            <a:r>
              <a:rPr lang="en-US" sz="1200" dirty="0" err="1"/>
              <a:t>I</a:t>
            </a:r>
            <a:r>
              <a:rPr lang="en-US" sz="1200" dirty="0"/>
              <a:t> </a:t>
            </a:r>
            <a:r>
              <a:rPr lang="en-US" sz="1200" dirty="0" err="1"/>
              <a:t>I</a:t>
            </a:r>
            <a:r>
              <a:rPr lang="en-US" sz="1200" dirty="0"/>
              <a:t> </a:t>
            </a:r>
            <a:r>
              <a:rPr lang="en-US" sz="1200" dirty="0" err="1"/>
              <a:t>I</a:t>
            </a:r>
            <a:r>
              <a:rPr lang="en-US" sz="1200" dirty="0"/>
              <a:t> </a:t>
            </a:r>
            <a:r>
              <a:rPr lang="en-US" sz="1200" dirty="0" err="1"/>
              <a:t>I</a:t>
            </a:r>
            <a:r>
              <a:rPr lang="en-US" sz="1200" dirty="0"/>
              <a:t> </a:t>
            </a:r>
            <a:r>
              <a:rPr lang="en-US" sz="1200" dirty="0" err="1"/>
              <a:t>I</a:t>
            </a:r>
            <a:endParaRPr lang="en-US" sz="1200" dirty="0"/>
          </a:p>
        </p:txBody>
      </p:sp>
      <p:sp>
        <p:nvSpPr>
          <p:cNvPr id="6" name="TextBox 5"/>
          <p:cNvSpPr txBox="1"/>
          <p:nvPr/>
        </p:nvSpPr>
        <p:spPr>
          <a:xfrm>
            <a:off x="5486400" y="6019800"/>
            <a:ext cx="3276600" cy="461665"/>
          </a:xfrm>
          <a:prstGeom prst="rect">
            <a:avLst/>
          </a:prstGeom>
          <a:noFill/>
          <a:ln>
            <a:solidFill>
              <a:schemeClr val="tx1"/>
            </a:solidFill>
          </a:ln>
        </p:spPr>
        <p:txBody>
          <a:bodyPr wrap="square" rtlCol="0">
            <a:spAutoFit/>
          </a:bodyPr>
          <a:lstStyle/>
          <a:p>
            <a:r>
              <a:rPr lang="en-US" sz="1200" dirty="0"/>
              <a:t>INHALE  EXHALE  INHALE  EXHALE INHALE</a:t>
            </a:r>
          </a:p>
          <a:p>
            <a:endParaRPr lang="en-US" sz="1200" dirty="0"/>
          </a:p>
        </p:txBody>
      </p:sp>
      <p:pic>
        <p:nvPicPr>
          <p:cNvPr id="7"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7146471" y="304800"/>
            <a:ext cx="1752600" cy="646331"/>
          </a:xfrm>
          <a:prstGeom prst="rect">
            <a:avLst/>
          </a:prstGeom>
          <a:noFill/>
        </p:spPr>
        <p:txBody>
          <a:bodyPr wrap="square" rtlCol="0">
            <a:spAutoFit/>
          </a:bodyPr>
          <a:lstStyle/>
          <a:p>
            <a:pPr algn="ctr"/>
            <a:r>
              <a:rPr lang="en-US" sz="1200" dirty="0">
                <a:solidFill>
                  <a:schemeClr val="accent1"/>
                </a:solidFill>
              </a:rPr>
              <a:t>Also can be seen in severe obstructive lung disease</a:t>
            </a:r>
          </a:p>
        </p:txBody>
      </p:sp>
    </p:spTree>
    <p:extLst>
      <p:ext uri="{BB962C8B-B14F-4D97-AF65-F5344CB8AC3E}">
        <p14:creationId xmlns:p14="http://schemas.microsoft.com/office/powerpoint/2010/main" val="18853236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4525963"/>
          </a:xfrm>
        </p:spPr>
        <p:txBody>
          <a:bodyPr>
            <a:normAutofit/>
          </a:bodyPr>
          <a:lstStyle/>
          <a:p>
            <a:r>
              <a:rPr lang="en-US" dirty="0"/>
              <a:t>Diagnosis</a:t>
            </a:r>
          </a:p>
          <a:p>
            <a:pPr lvl="1"/>
            <a:r>
              <a:rPr lang="en-US" sz="2000" dirty="0"/>
              <a:t>CXR: pleural effusion, increased cardiac silhouette, widened mediastinum</a:t>
            </a:r>
          </a:p>
          <a:p>
            <a:pPr lvl="1"/>
            <a:r>
              <a:rPr lang="en-US" sz="2000" dirty="0"/>
              <a:t>Echo: RA/RV diastolic collapse</a:t>
            </a:r>
          </a:p>
          <a:p>
            <a:pPr lvl="1"/>
            <a:r>
              <a:rPr lang="en-US" sz="2000" dirty="0"/>
              <a:t>Cardiac Cath: equalization of pressures</a:t>
            </a:r>
          </a:p>
          <a:p>
            <a:r>
              <a:rPr lang="en-US" dirty="0"/>
              <a:t>Etiology</a:t>
            </a:r>
          </a:p>
          <a:p>
            <a:pPr lvl="1"/>
            <a:r>
              <a:rPr lang="en-US" sz="2000" dirty="0"/>
              <a:t>Most common malignancies: </a:t>
            </a:r>
          </a:p>
          <a:p>
            <a:pPr lvl="2"/>
            <a:r>
              <a:rPr lang="en-US" sz="2000" dirty="0"/>
              <a:t>Lung Ca, Breast Ca, Lymphoma</a:t>
            </a:r>
          </a:p>
          <a:p>
            <a:pPr lvl="1"/>
            <a:endParaRPr lang="en-US" dirty="0"/>
          </a:p>
        </p:txBody>
      </p:sp>
      <p:sp>
        <p:nvSpPr>
          <p:cNvPr id="2" name="Title 1"/>
          <p:cNvSpPr>
            <a:spLocks noGrp="1"/>
          </p:cNvSpPr>
          <p:nvPr>
            <p:ph type="title"/>
          </p:nvPr>
        </p:nvSpPr>
        <p:spPr>
          <a:xfrm>
            <a:off x="457200" y="29378"/>
            <a:ext cx="8229600" cy="1143000"/>
          </a:xfrm>
        </p:spPr>
        <p:txBody>
          <a:bodyPr/>
          <a:lstStyle/>
          <a:p>
            <a:r>
              <a:rPr lang="en-US" dirty="0"/>
              <a:t>Cardiac Tamponade</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1730" y="3919788"/>
            <a:ext cx="6136928" cy="2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09530" y="4419600"/>
            <a:ext cx="2362200" cy="1754326"/>
          </a:xfrm>
          <a:prstGeom prst="rect">
            <a:avLst/>
          </a:prstGeom>
          <a:noFill/>
        </p:spPr>
        <p:txBody>
          <a:bodyPr wrap="square" rtlCol="0">
            <a:spAutoFit/>
          </a:bodyPr>
          <a:lstStyle/>
          <a:p>
            <a:pPr marL="0" lvl="1"/>
            <a:r>
              <a:rPr lang="en-US" dirty="0"/>
              <a:t>EKG: low voltage, electrical alternans, may have ST elevations in pericarditis pattern</a:t>
            </a:r>
          </a:p>
          <a:p>
            <a:endParaRPr lang="en-US" dirty="0"/>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9483" y="3529916"/>
            <a:ext cx="1564683" cy="389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own Arrow 5"/>
          <p:cNvSpPr/>
          <p:nvPr/>
        </p:nvSpPr>
        <p:spPr>
          <a:xfrm>
            <a:off x="6773078" y="5269354"/>
            <a:ext cx="228600" cy="2499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25089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Treatment</a:t>
            </a:r>
          </a:p>
          <a:p>
            <a:pPr lvl="1"/>
            <a:r>
              <a:rPr lang="en-US" dirty="0"/>
              <a:t>O2, IVF (</a:t>
            </a:r>
            <a:r>
              <a:rPr lang="en-US" u="sng" dirty="0"/>
              <a:t>no diuresis</a:t>
            </a:r>
            <a:r>
              <a:rPr lang="en-US" dirty="0"/>
              <a:t> even if CHF symptoms/pleural effusions), pressors if needed</a:t>
            </a:r>
          </a:p>
          <a:p>
            <a:pPr lvl="1"/>
            <a:r>
              <a:rPr lang="en-US" dirty="0"/>
              <a:t>Pericardiocentesis, emergently if unstable</a:t>
            </a:r>
          </a:p>
          <a:p>
            <a:pPr lvl="2"/>
            <a:r>
              <a:rPr lang="en-US" dirty="0"/>
              <a:t>Drain may remain in situ</a:t>
            </a:r>
          </a:p>
          <a:p>
            <a:pPr lvl="1"/>
            <a:endParaRPr lang="en-US" dirty="0"/>
          </a:p>
          <a:p>
            <a:pPr lvl="1"/>
            <a:r>
              <a:rPr lang="en-US" dirty="0"/>
              <a:t>Chemotherapy can transiently control ~70% of malignant cases</a:t>
            </a:r>
          </a:p>
          <a:p>
            <a:pPr lvl="1"/>
            <a:r>
              <a:rPr lang="en-US" dirty="0"/>
              <a:t>Pericardial window or pericardiectomy</a:t>
            </a:r>
          </a:p>
          <a:p>
            <a:pPr lvl="1"/>
            <a:r>
              <a:rPr lang="en-US" sz="1600" dirty="0"/>
              <a:t>Sclerosis with bleomycin, minocycline rarely used</a:t>
            </a:r>
          </a:p>
          <a:p>
            <a:pPr lvl="1"/>
            <a:endParaRPr lang="en-US" dirty="0"/>
          </a:p>
          <a:p>
            <a:pPr lvl="1"/>
            <a:endParaRPr lang="en-US" dirty="0"/>
          </a:p>
        </p:txBody>
      </p:sp>
      <p:sp>
        <p:nvSpPr>
          <p:cNvPr id="2" name="Title 1"/>
          <p:cNvSpPr>
            <a:spLocks noGrp="1"/>
          </p:cNvSpPr>
          <p:nvPr>
            <p:ph type="title"/>
          </p:nvPr>
        </p:nvSpPr>
        <p:spPr/>
        <p:txBody>
          <a:bodyPr/>
          <a:lstStyle/>
          <a:p>
            <a:r>
              <a:rPr lang="en-US" dirty="0"/>
              <a:t>Cardiac Tamponade</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1072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IVF and BP support as needed</a:t>
            </a:r>
          </a:p>
          <a:p>
            <a:r>
              <a:rPr lang="en-US" dirty="0"/>
              <a:t>Check pulsus</a:t>
            </a:r>
          </a:p>
          <a:p>
            <a:r>
              <a:rPr lang="en-US" dirty="0"/>
              <a:t>STAT Echo (Cardiology)</a:t>
            </a:r>
          </a:p>
          <a:p>
            <a:r>
              <a:rPr lang="en-US" dirty="0"/>
              <a:t>Drain Fluid (If suspect malignant, Onc)</a:t>
            </a:r>
          </a:p>
          <a:p>
            <a:endParaRPr lang="en-US" dirty="0"/>
          </a:p>
        </p:txBody>
      </p:sp>
      <p:sp>
        <p:nvSpPr>
          <p:cNvPr id="3" name="Title 2"/>
          <p:cNvSpPr>
            <a:spLocks noGrp="1"/>
          </p:cNvSpPr>
          <p:nvPr>
            <p:ph type="title"/>
          </p:nvPr>
        </p:nvSpPr>
        <p:spPr/>
        <p:txBody>
          <a:bodyPr/>
          <a:lstStyle/>
          <a:p>
            <a:r>
              <a:rPr lang="en-US" dirty="0"/>
              <a:t>Cardiac Tamponade</a:t>
            </a:r>
          </a:p>
        </p:txBody>
      </p:sp>
      <p:pic>
        <p:nvPicPr>
          <p:cNvPr id="4" name="Picture 3" descr="advisor_go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3276600"/>
            <a:ext cx="4477998" cy="3031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7"/>
          <p:cNvSpPr txBox="1">
            <a:spLocks noChangeArrowheads="1"/>
          </p:cNvSpPr>
          <p:nvPr/>
        </p:nvSpPr>
        <p:spPr bwMode="auto">
          <a:xfrm>
            <a:off x="3352800" y="3838282"/>
            <a:ext cx="238550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sz="1400" b="1" dirty="0"/>
              <a:t>STAT: Your patient in room 5 doesn’t look well.  What do you want to do??</a:t>
            </a:r>
          </a:p>
        </p:txBody>
      </p:sp>
    </p:spTree>
    <p:extLst>
      <p:ext uri="{BB962C8B-B14F-4D97-AF65-F5344CB8AC3E}">
        <p14:creationId xmlns:p14="http://schemas.microsoft.com/office/powerpoint/2010/main" val="37006667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85yo male with a history of multiple myeloma recently stopped therapy after entering a remission.  His wife calls you while you are covering calls for the clinic. </a:t>
            </a:r>
          </a:p>
          <a:p>
            <a:pPr lvl="1"/>
            <a:r>
              <a:rPr lang="en-US" dirty="0"/>
              <a:t>Worsening rib pain</a:t>
            </a:r>
          </a:p>
          <a:p>
            <a:pPr lvl="1"/>
            <a:r>
              <a:rPr lang="en-US" dirty="0"/>
              <a:t>Previously functional, his wife reports that he is more confused and lethargic</a:t>
            </a:r>
          </a:p>
        </p:txBody>
      </p:sp>
      <p:sp>
        <p:nvSpPr>
          <p:cNvPr id="2" name="Title 1"/>
          <p:cNvSpPr>
            <a:spLocks noGrp="1"/>
          </p:cNvSpPr>
          <p:nvPr>
            <p:ph type="title"/>
          </p:nvPr>
        </p:nvSpPr>
        <p:spPr/>
        <p:txBody>
          <a:bodyPr/>
          <a:lstStyle/>
          <a:p>
            <a:r>
              <a:rPr lang="en-US" dirty="0"/>
              <a:t>Case 4</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880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CBC: 11.1&gt;32%&lt;325  ANC 8000</a:t>
            </a:r>
          </a:p>
          <a:p>
            <a:r>
              <a:rPr lang="en-US" dirty="0"/>
              <a:t>Lytes: Na 134, Cr 1.3, LFTs WNL</a:t>
            </a:r>
          </a:p>
          <a:p>
            <a:r>
              <a:rPr lang="en-US" dirty="0"/>
              <a:t>CXR: Normal</a:t>
            </a:r>
          </a:p>
          <a:p>
            <a:r>
              <a:rPr lang="en-US" dirty="0"/>
              <a:t>No sensory loss or other neurologic changes. </a:t>
            </a:r>
          </a:p>
          <a:p>
            <a:r>
              <a:rPr lang="en-US" dirty="0"/>
              <a:t>Due to the negative evaluation, they send the patient home for outpatient management</a:t>
            </a:r>
          </a:p>
          <a:p>
            <a:endParaRPr lang="en-US" dirty="0"/>
          </a:p>
          <a:p>
            <a:r>
              <a:rPr lang="en-US" dirty="0"/>
              <a:t>What else should they have checked?</a:t>
            </a:r>
          </a:p>
        </p:txBody>
      </p:sp>
      <p:sp>
        <p:nvSpPr>
          <p:cNvPr id="2" name="Title 1"/>
          <p:cNvSpPr>
            <a:spLocks noGrp="1"/>
          </p:cNvSpPr>
          <p:nvPr>
            <p:ph type="title"/>
          </p:nvPr>
        </p:nvSpPr>
        <p:spPr/>
        <p:txBody>
          <a:bodyPr>
            <a:normAutofit fontScale="90000"/>
          </a:bodyPr>
          <a:lstStyle/>
          <a:p>
            <a:r>
              <a:rPr lang="en-US" dirty="0"/>
              <a:t>You advise him to present to ED for evaluation</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07247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Patient returns home from ED at 1am; the next afternoon he is brought back to the ED by EMS with worsening confusion and pain</a:t>
            </a:r>
          </a:p>
          <a:p>
            <a:endParaRPr lang="en-US" dirty="0"/>
          </a:p>
          <a:p>
            <a:endParaRPr lang="en-US" dirty="0"/>
          </a:p>
        </p:txBody>
      </p:sp>
      <p:sp>
        <p:nvSpPr>
          <p:cNvPr id="2" name="Title 1"/>
          <p:cNvSpPr>
            <a:spLocks noGrp="1"/>
          </p:cNvSpPr>
          <p:nvPr>
            <p:ph type="title"/>
          </p:nvPr>
        </p:nvSpPr>
        <p:spPr/>
        <p:txBody>
          <a:bodyPr/>
          <a:lstStyle/>
          <a:p>
            <a:r>
              <a:rPr lang="en-US" dirty="0"/>
              <a:t>The next day</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dvisor_gol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888678"/>
            <a:ext cx="4906891" cy="332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7"/>
          <p:cNvSpPr txBox="1">
            <a:spLocks noChangeArrowheads="1"/>
          </p:cNvSpPr>
          <p:nvPr/>
        </p:nvSpPr>
        <p:spPr bwMode="auto">
          <a:xfrm>
            <a:off x="3048000" y="3505200"/>
            <a:ext cx="298857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sz="1600" b="1" dirty="0"/>
              <a:t>Your pt HC/8675309 is back again.  Wife wants pain meds for him. Can you take care of it?</a:t>
            </a:r>
          </a:p>
        </p:txBody>
      </p:sp>
    </p:spTree>
    <p:extLst>
      <p:ext uri="{BB962C8B-B14F-4D97-AF65-F5344CB8AC3E}">
        <p14:creationId xmlns:p14="http://schemas.microsoft.com/office/powerpoint/2010/main" val="33593701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Patient returns home from ED at 1am; the next afternoon he is brought back to the ED by EMS with worsening confusion and pain</a:t>
            </a:r>
          </a:p>
          <a:p>
            <a:endParaRPr lang="en-US" dirty="0"/>
          </a:p>
          <a:p>
            <a:endParaRPr lang="en-US" dirty="0"/>
          </a:p>
          <a:p>
            <a:r>
              <a:rPr lang="en-US" dirty="0"/>
              <a:t>Serum Calcium = 14.2    (Alb 3.2)</a:t>
            </a:r>
          </a:p>
        </p:txBody>
      </p:sp>
      <p:sp>
        <p:nvSpPr>
          <p:cNvPr id="2" name="Title 1"/>
          <p:cNvSpPr>
            <a:spLocks noGrp="1"/>
          </p:cNvSpPr>
          <p:nvPr>
            <p:ph type="title"/>
          </p:nvPr>
        </p:nvSpPr>
        <p:spPr/>
        <p:txBody>
          <a:bodyPr/>
          <a:lstStyle/>
          <a:p>
            <a:r>
              <a:rPr lang="en-US" dirty="0"/>
              <a:t>The next day</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2470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a:t>Occurs in 10-20% of patients with cancer</a:t>
            </a:r>
          </a:p>
          <a:p>
            <a:r>
              <a:rPr lang="en-US" dirty="0"/>
              <a:t>Malignancy most common cause inpatient (hyperPTH most common in clinic)</a:t>
            </a:r>
          </a:p>
          <a:p>
            <a:pPr lvl="1"/>
            <a:r>
              <a:rPr lang="en-US" dirty="0"/>
              <a:t>NSCLC, Breast Ca, Myeloma </a:t>
            </a:r>
          </a:p>
          <a:p>
            <a:pPr lvl="1"/>
            <a:r>
              <a:rPr lang="en-US" dirty="0"/>
              <a:t>**15% of patients with hypercalcemia AND malignancy have a </a:t>
            </a:r>
            <a:r>
              <a:rPr lang="en-US" b="1" u="sng" dirty="0"/>
              <a:t>separate</a:t>
            </a:r>
            <a:r>
              <a:rPr lang="en-US" dirty="0"/>
              <a:t> cause for the hypercalcemia </a:t>
            </a:r>
          </a:p>
          <a:p>
            <a:pPr lvl="2"/>
            <a:r>
              <a:rPr lang="en-US" dirty="0"/>
              <a:t>PTH, thiazide, milk-alkali, granuloma, hyperthyroid, etc</a:t>
            </a:r>
          </a:p>
          <a:p>
            <a:r>
              <a:rPr lang="en-US" dirty="0"/>
              <a:t>Physiology</a:t>
            </a:r>
          </a:p>
          <a:p>
            <a:pPr lvl="1"/>
            <a:r>
              <a:rPr lang="en-US" dirty="0"/>
              <a:t>PTHrP</a:t>
            </a:r>
          </a:p>
          <a:p>
            <a:pPr lvl="1"/>
            <a:r>
              <a:rPr lang="en-US" dirty="0"/>
              <a:t>Increased 1,25 Vit D (lymphoma)</a:t>
            </a:r>
          </a:p>
          <a:p>
            <a:pPr lvl="1"/>
            <a:r>
              <a:rPr lang="en-US" dirty="0"/>
              <a:t>Increased bone breakdown (bony lesions)</a:t>
            </a:r>
          </a:p>
        </p:txBody>
      </p:sp>
      <p:sp>
        <p:nvSpPr>
          <p:cNvPr id="2" name="Title 1"/>
          <p:cNvSpPr>
            <a:spLocks noGrp="1"/>
          </p:cNvSpPr>
          <p:nvPr>
            <p:ph type="title"/>
          </p:nvPr>
        </p:nvSpPr>
        <p:spPr/>
        <p:txBody>
          <a:bodyPr/>
          <a:lstStyle/>
          <a:p>
            <a:r>
              <a:rPr lang="en-US" dirty="0"/>
              <a:t>Hypercalcemia</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5645604"/>
            <a:ext cx="3309938"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7597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525963"/>
          </a:xfrm>
        </p:spPr>
        <p:txBody>
          <a:bodyPr/>
          <a:lstStyle/>
          <a:p>
            <a:r>
              <a:rPr lang="en-US" dirty="0"/>
              <a:t>Symptoms</a:t>
            </a:r>
          </a:p>
          <a:p>
            <a:pPr lvl="1"/>
            <a:r>
              <a:rPr lang="en-US" dirty="0"/>
              <a:t>Nausea, emesis, polyuria/ polydipsia, confusion/ somnolence, psychosis, pain, hyporeflexia, constipation, AKI, bradycardia, ECG changes </a:t>
            </a:r>
          </a:p>
          <a:p>
            <a:pPr lvl="2"/>
            <a:r>
              <a:rPr lang="en-US" dirty="0"/>
              <a:t>Prolonged PR, short QT, wide T</a:t>
            </a:r>
          </a:p>
        </p:txBody>
      </p:sp>
      <p:sp>
        <p:nvSpPr>
          <p:cNvPr id="2" name="Title 1"/>
          <p:cNvSpPr>
            <a:spLocks noGrp="1"/>
          </p:cNvSpPr>
          <p:nvPr>
            <p:ph type="title"/>
          </p:nvPr>
        </p:nvSpPr>
        <p:spPr/>
        <p:txBody>
          <a:bodyPr/>
          <a:lstStyle/>
          <a:p>
            <a:r>
              <a:rPr lang="en-US" dirty="0"/>
              <a:t>Hypercalcemia</a:t>
            </a:r>
          </a:p>
        </p:txBody>
      </p:sp>
      <p:pic>
        <p:nvPicPr>
          <p:cNvPr id="4"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7426" y="5943600"/>
            <a:ext cx="1685925"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070" y="3095694"/>
            <a:ext cx="7733886" cy="2846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78212" y="27807"/>
            <a:ext cx="1865788" cy="1362025"/>
          </a:xfrm>
          <a:prstGeom prst="rect">
            <a:avLst/>
          </a:prstGeom>
        </p:spPr>
      </p:pic>
    </p:spTree>
    <p:extLst>
      <p:ext uri="{BB962C8B-B14F-4D97-AF65-F5344CB8AC3E}">
        <p14:creationId xmlns:p14="http://schemas.microsoft.com/office/powerpoint/2010/main" val="29584997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rmAutofit/>
          </a:bodyPr>
          <a:lstStyle/>
          <a:p>
            <a:r>
              <a:rPr lang="en-US" dirty="0"/>
              <a:t>Treatment</a:t>
            </a:r>
          </a:p>
          <a:p>
            <a:pPr lvl="1"/>
            <a:r>
              <a:rPr lang="en-US" dirty="0"/>
              <a:t>Treat underlying malignancy</a:t>
            </a:r>
          </a:p>
          <a:p>
            <a:pPr lvl="1"/>
            <a:r>
              <a:rPr lang="en-US" dirty="0"/>
              <a:t>Hydration (~3-7 liters in 24-36hrs)</a:t>
            </a:r>
          </a:p>
          <a:p>
            <a:pPr lvl="1"/>
            <a:r>
              <a:rPr lang="en-US" dirty="0"/>
              <a:t>Hydration (Goal UOP &gt;75cc/hr)</a:t>
            </a:r>
          </a:p>
          <a:p>
            <a:pPr lvl="1"/>
            <a:r>
              <a:rPr lang="en-US" dirty="0"/>
              <a:t>Hydration</a:t>
            </a:r>
          </a:p>
          <a:p>
            <a:pPr lvl="1"/>
            <a:r>
              <a:rPr lang="en-US" dirty="0"/>
              <a:t>Diuretics (furosemide or other loop)</a:t>
            </a:r>
          </a:p>
          <a:p>
            <a:pPr lvl="1"/>
            <a:r>
              <a:rPr lang="en-US" dirty="0"/>
              <a:t>Bisphosphonate </a:t>
            </a:r>
          </a:p>
          <a:p>
            <a:pPr lvl="1"/>
            <a:r>
              <a:rPr lang="en-US" dirty="0"/>
              <a:t>Dialysis if necessary</a:t>
            </a:r>
          </a:p>
          <a:p>
            <a:pPr lvl="1"/>
            <a:r>
              <a:rPr lang="en-US" dirty="0"/>
              <a:t>Calcitonin can help slightly for a few days </a:t>
            </a:r>
          </a:p>
          <a:p>
            <a:pPr lvl="2"/>
            <a:r>
              <a:rPr lang="en-US" dirty="0"/>
              <a:t>NOT nasal; must be SQ</a:t>
            </a:r>
          </a:p>
          <a:p>
            <a:pPr lvl="1"/>
            <a:endParaRPr lang="en-US" dirty="0"/>
          </a:p>
        </p:txBody>
      </p:sp>
      <p:sp>
        <p:nvSpPr>
          <p:cNvPr id="2" name="Title 1"/>
          <p:cNvSpPr>
            <a:spLocks noGrp="1"/>
          </p:cNvSpPr>
          <p:nvPr>
            <p:ph type="title"/>
          </p:nvPr>
        </p:nvSpPr>
        <p:spPr/>
        <p:txBody>
          <a:bodyPr/>
          <a:lstStyle/>
          <a:p>
            <a:r>
              <a:rPr lang="en-US" dirty="0"/>
              <a:t>Hypercalcemia</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4763" y="5086118"/>
            <a:ext cx="5509237" cy="171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descr="File:Glass IV.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126402"/>
            <a:ext cx="251460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140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With first infusion, can cause ‘acute phase’ symptoms: fever, nausea, pain</a:t>
            </a:r>
          </a:p>
          <a:p>
            <a:pPr lvl="1"/>
            <a:r>
              <a:rPr lang="en-US" dirty="0"/>
              <a:t>Usually does not recur with later infusions</a:t>
            </a:r>
          </a:p>
          <a:p>
            <a:r>
              <a:rPr lang="en-US" dirty="0" err="1"/>
              <a:t>Zoledronic</a:t>
            </a:r>
            <a:r>
              <a:rPr lang="en-US" dirty="0"/>
              <a:t> acid 4mg or Pamidronate 90mg</a:t>
            </a:r>
          </a:p>
          <a:p>
            <a:pPr lvl="1"/>
            <a:r>
              <a:rPr lang="en-US" dirty="0"/>
              <a:t>May cause hypocalcemia in vit D deficiency</a:t>
            </a:r>
          </a:p>
          <a:p>
            <a:pPr lvl="1"/>
            <a:r>
              <a:rPr lang="en-US" dirty="0"/>
              <a:t>Rarely osteonecrosis of the jaw</a:t>
            </a:r>
          </a:p>
          <a:p>
            <a:pPr lvl="1"/>
            <a:r>
              <a:rPr lang="en-US" dirty="0"/>
              <a:t>Onset of benefit in 24-48hrs</a:t>
            </a:r>
          </a:p>
          <a:p>
            <a:pPr lvl="1"/>
            <a:r>
              <a:rPr lang="en-US" dirty="0"/>
              <a:t>Duration of effect 30-40 days</a:t>
            </a:r>
          </a:p>
          <a:p>
            <a:pPr lvl="1"/>
            <a:r>
              <a:rPr lang="en-US" dirty="0"/>
              <a:t>If CrCl &lt;30, </a:t>
            </a:r>
          </a:p>
          <a:p>
            <a:pPr marL="393192" lvl="1" indent="0">
              <a:buNone/>
            </a:pPr>
            <a:r>
              <a:rPr lang="en-US" dirty="0"/>
              <a:t>      use pamidronate</a:t>
            </a:r>
          </a:p>
        </p:txBody>
      </p:sp>
      <p:sp>
        <p:nvSpPr>
          <p:cNvPr id="2" name="Title 1"/>
          <p:cNvSpPr>
            <a:spLocks noGrp="1"/>
          </p:cNvSpPr>
          <p:nvPr>
            <p:ph type="title"/>
          </p:nvPr>
        </p:nvSpPr>
        <p:spPr/>
        <p:txBody>
          <a:bodyPr/>
          <a:lstStyle/>
          <a:p>
            <a:r>
              <a:rPr lang="en-US" dirty="0"/>
              <a:t>Bisphosphonates</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4736636"/>
            <a:ext cx="4393660" cy="2106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513378" y="4456633"/>
            <a:ext cx="1600200" cy="276999"/>
          </a:xfrm>
          <a:prstGeom prst="rect">
            <a:avLst/>
          </a:prstGeom>
          <a:noFill/>
        </p:spPr>
        <p:txBody>
          <a:bodyPr wrap="square" rtlCol="0">
            <a:spAutoFit/>
          </a:bodyPr>
          <a:lstStyle/>
          <a:p>
            <a:r>
              <a:rPr lang="en-US" sz="1200" dirty="0"/>
              <a:t>JCO 2001. 19:558</a:t>
            </a:r>
          </a:p>
        </p:txBody>
      </p:sp>
      <p:pic>
        <p:nvPicPr>
          <p:cNvPr id="6"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34959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305800" cy="4525963"/>
          </a:xfrm>
        </p:spPr>
        <p:txBody>
          <a:bodyPr/>
          <a:lstStyle/>
          <a:p>
            <a:r>
              <a:rPr lang="en-US" dirty="0"/>
              <a:t>Hydration</a:t>
            </a:r>
          </a:p>
          <a:p>
            <a:r>
              <a:rPr lang="en-US" dirty="0"/>
              <a:t>Bisphosphonates if symptomatic</a:t>
            </a:r>
          </a:p>
          <a:p>
            <a:r>
              <a:rPr lang="en-US" dirty="0"/>
              <a:t>Identify cause (History, PTH, PTHrp, 1,25 VitD)</a:t>
            </a:r>
          </a:p>
          <a:p>
            <a:r>
              <a:rPr lang="en-US" dirty="0"/>
              <a:t>Consider furosemide, </a:t>
            </a:r>
            <a:r>
              <a:rPr lang="en-US" sz="1600" dirty="0"/>
              <a:t>calcitonin</a:t>
            </a:r>
            <a:r>
              <a:rPr lang="en-US" dirty="0"/>
              <a:t>, HD</a:t>
            </a:r>
          </a:p>
        </p:txBody>
      </p:sp>
      <p:sp>
        <p:nvSpPr>
          <p:cNvPr id="3" name="Title 2"/>
          <p:cNvSpPr>
            <a:spLocks noGrp="1"/>
          </p:cNvSpPr>
          <p:nvPr>
            <p:ph type="title"/>
          </p:nvPr>
        </p:nvSpPr>
        <p:spPr/>
        <p:txBody>
          <a:bodyPr/>
          <a:lstStyle/>
          <a:p>
            <a:endParaRPr lang="en-US" dirty="0"/>
          </a:p>
        </p:txBody>
      </p:sp>
      <p:pic>
        <p:nvPicPr>
          <p:cNvPr id="4" name="Picture 3" descr="advisor_go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4094" y="3551302"/>
            <a:ext cx="4906891" cy="332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7"/>
          <p:cNvSpPr txBox="1">
            <a:spLocks noChangeArrowheads="1"/>
          </p:cNvSpPr>
          <p:nvPr/>
        </p:nvSpPr>
        <p:spPr bwMode="auto">
          <a:xfrm>
            <a:off x="5012294" y="4167824"/>
            <a:ext cx="298857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50000"/>
              </a:spcBef>
            </a:pPr>
            <a:r>
              <a:rPr lang="en-US" sz="1600" b="1" dirty="0"/>
              <a:t>Your pt HC/8675309 is back again.  Wife wants pain meds for him. Can you take care of it?</a:t>
            </a:r>
          </a:p>
        </p:txBody>
      </p:sp>
      <p:pic>
        <p:nvPicPr>
          <p:cNvPr id="6"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17086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24yo with new diagnosis of AML was treated with idarubicin and cytarabine 10 days ago.  He has had some intermittent diarrhea since discharge.  He felt febrile at home, so presented to the ED per advice of his oncologist. </a:t>
            </a:r>
          </a:p>
          <a:p>
            <a:endParaRPr lang="en-US" dirty="0"/>
          </a:p>
          <a:p>
            <a:r>
              <a:rPr lang="en-US" dirty="0"/>
              <a:t>Exam: Temp 39.5 BP 110/64 HR 90</a:t>
            </a:r>
          </a:p>
          <a:p>
            <a:r>
              <a:rPr lang="en-US" dirty="0"/>
              <a:t>He otherwise looks and feels well  </a:t>
            </a:r>
          </a:p>
          <a:p>
            <a:r>
              <a:rPr lang="en-US" dirty="0"/>
              <a:t>Next step?</a:t>
            </a:r>
          </a:p>
        </p:txBody>
      </p:sp>
      <p:sp>
        <p:nvSpPr>
          <p:cNvPr id="2" name="Title 1"/>
          <p:cNvSpPr>
            <a:spLocks noGrp="1"/>
          </p:cNvSpPr>
          <p:nvPr>
            <p:ph type="title"/>
          </p:nvPr>
        </p:nvSpPr>
        <p:spPr/>
        <p:txBody>
          <a:bodyPr/>
          <a:lstStyle/>
          <a:p>
            <a:r>
              <a:rPr lang="en-US" dirty="0"/>
              <a:t>Case 6</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7198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CBC: 0.1&gt;25%&lt;15k   ANC 0</a:t>
            </a:r>
          </a:p>
          <a:p>
            <a:r>
              <a:rPr lang="en-US" dirty="0"/>
              <a:t>How do you treat him?</a:t>
            </a:r>
          </a:p>
        </p:txBody>
      </p:sp>
      <p:sp>
        <p:nvSpPr>
          <p:cNvPr id="2" name="Title 1"/>
          <p:cNvSpPr>
            <a:spLocks noGrp="1"/>
          </p:cNvSpPr>
          <p:nvPr>
            <p:ph type="title"/>
          </p:nvPr>
        </p:nvSpPr>
        <p:spPr/>
        <p:txBody>
          <a:bodyPr/>
          <a:lstStyle/>
          <a:p>
            <a:endParaRPr lang="en-US" dirty="0"/>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8BD1BCE6-278E-4E28-98D0-EE317C143D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2209800"/>
            <a:ext cx="2514600" cy="4224528"/>
          </a:xfrm>
          <a:prstGeom prst="rect">
            <a:avLst/>
          </a:prstGeom>
        </p:spPr>
      </p:pic>
      <p:sp>
        <p:nvSpPr>
          <p:cNvPr id="7" name="TextBox 6">
            <a:extLst>
              <a:ext uri="{FF2B5EF4-FFF2-40B4-BE49-F238E27FC236}">
                <a16:creationId xmlns:a16="http://schemas.microsoft.com/office/drawing/2014/main" id="{46617DF7-0B50-414E-87FF-4CE9D04A9D35}"/>
              </a:ext>
            </a:extLst>
          </p:cNvPr>
          <p:cNvSpPr txBox="1"/>
          <p:nvPr/>
        </p:nvSpPr>
        <p:spPr>
          <a:xfrm>
            <a:off x="4724400" y="6465150"/>
            <a:ext cx="4571999" cy="430887"/>
          </a:xfrm>
          <a:prstGeom prst="rect">
            <a:avLst/>
          </a:prstGeom>
          <a:noFill/>
        </p:spPr>
        <p:txBody>
          <a:bodyPr wrap="square" rtlCol="0">
            <a:spAutoFit/>
          </a:bodyPr>
          <a:lstStyle/>
          <a:p>
            <a:r>
              <a:rPr lang="fr-FR" sz="1100" dirty="0"/>
              <a:t>Public Domain https://commons.wikimedia.org/w/index.php?curid=1685144</a:t>
            </a:r>
            <a:endParaRPr lang="en-US" sz="1100" dirty="0"/>
          </a:p>
        </p:txBody>
      </p:sp>
    </p:spTree>
    <p:extLst>
      <p:ext uri="{BB962C8B-B14F-4D97-AF65-F5344CB8AC3E}">
        <p14:creationId xmlns:p14="http://schemas.microsoft.com/office/powerpoint/2010/main" val="29303306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r>
              <a:rPr lang="en-US" dirty="0"/>
              <a:t>Depth and Duration</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52400" y="2362201"/>
            <a:ext cx="554355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95950" y="2209801"/>
            <a:ext cx="2990850" cy="3215028"/>
          </a:xfrm>
          <a:prstGeom prst="rect">
            <a:avLst/>
          </a:prstGeom>
          <a:noFill/>
          <a:ln>
            <a:noFill/>
          </a:ln>
        </p:spPr>
      </p:pic>
      <p:pic>
        <p:nvPicPr>
          <p:cNvPr id="6" name="Picture 6" descr="Bnr_Gateway_Med_Cntr_1CRW_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2209800" y="5632376"/>
            <a:ext cx="6931446" cy="1077218"/>
          </a:xfrm>
          <a:prstGeom prst="rect">
            <a:avLst/>
          </a:prstGeom>
          <a:noFill/>
        </p:spPr>
        <p:txBody>
          <a:bodyPr wrap="square" rtlCol="0">
            <a:spAutoFit/>
          </a:bodyPr>
          <a:lstStyle/>
          <a:p>
            <a:r>
              <a:rPr lang="en-US" sz="1600" dirty="0"/>
              <a:t>The risk of infection in patients with neutropenia correlates with both the depth and duration of the neutropenia </a:t>
            </a:r>
          </a:p>
          <a:p>
            <a:r>
              <a:rPr lang="en-US" sz="1400" dirty="0"/>
              <a:t>(Bodey et al. </a:t>
            </a:r>
            <a:r>
              <a:rPr lang="en-US" sz="1400" i="1" dirty="0"/>
              <a:t>Ann Int Med</a:t>
            </a:r>
            <a:r>
              <a:rPr lang="en-US" sz="1400" dirty="0"/>
              <a:t> 1966, 2:328 and Viscoli, </a:t>
            </a:r>
            <a:r>
              <a:rPr lang="en-US" sz="1400" i="1" dirty="0"/>
              <a:t>Clin Inf Ds</a:t>
            </a:r>
            <a:r>
              <a:rPr lang="en-US" sz="1400" dirty="0"/>
              <a:t> 2005).  </a:t>
            </a:r>
          </a:p>
          <a:p>
            <a:endParaRPr lang="en-US" dirty="0"/>
          </a:p>
        </p:txBody>
      </p:sp>
    </p:spTree>
    <p:extLst>
      <p:ext uri="{BB962C8B-B14F-4D97-AF65-F5344CB8AC3E}">
        <p14:creationId xmlns:p14="http://schemas.microsoft.com/office/powerpoint/2010/main" val="36592166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Fever</a:t>
            </a:r>
          </a:p>
          <a:p>
            <a:pPr lvl="1"/>
            <a:r>
              <a:rPr lang="en-US" dirty="0"/>
              <a:t>single oral temperature &gt;38.3°C (101°F) or &gt;38.0°C (100.4°F) that persists for 1 hour </a:t>
            </a:r>
          </a:p>
          <a:p>
            <a:r>
              <a:rPr lang="en-US" dirty="0"/>
              <a:t>Neutropenia </a:t>
            </a:r>
          </a:p>
          <a:p>
            <a:pPr lvl="1"/>
            <a:r>
              <a:rPr lang="en-US" dirty="0"/>
              <a:t>ANC &lt;500 cells/mm</a:t>
            </a:r>
            <a:r>
              <a:rPr lang="en-US" baseline="30000" dirty="0"/>
              <a:t>3 </a:t>
            </a:r>
            <a:r>
              <a:rPr lang="en-US" dirty="0"/>
              <a:t> </a:t>
            </a:r>
          </a:p>
          <a:p>
            <a:pPr lvl="1"/>
            <a:r>
              <a:rPr lang="en-US" dirty="0"/>
              <a:t>ANC &lt;1000 cells/mm</a:t>
            </a:r>
            <a:r>
              <a:rPr lang="en-US" baseline="30000" dirty="0"/>
              <a:t>3</a:t>
            </a:r>
            <a:r>
              <a:rPr lang="en-US" dirty="0"/>
              <a:t> and expected to nadir below 500 cells/mm</a:t>
            </a:r>
            <a:r>
              <a:rPr lang="en-US" baseline="30000" dirty="0"/>
              <a:t>3</a:t>
            </a:r>
            <a:endParaRPr lang="en-US" dirty="0"/>
          </a:p>
          <a:p>
            <a:pPr lvl="1"/>
            <a:endParaRPr lang="en-US" dirty="0"/>
          </a:p>
        </p:txBody>
      </p:sp>
      <p:sp>
        <p:nvSpPr>
          <p:cNvPr id="2" name="Title 1"/>
          <p:cNvSpPr>
            <a:spLocks noGrp="1"/>
          </p:cNvSpPr>
          <p:nvPr>
            <p:ph type="title"/>
          </p:nvPr>
        </p:nvSpPr>
        <p:spPr/>
        <p:txBody>
          <a:bodyPr/>
          <a:lstStyle/>
          <a:p>
            <a:r>
              <a:rPr lang="en-US" dirty="0"/>
              <a:t>Definitions</a:t>
            </a:r>
          </a:p>
        </p:txBody>
      </p:sp>
      <p:pic>
        <p:nvPicPr>
          <p:cNvPr id="5"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7" descr="Nphil_Distress_Cartoon.bmp"/>
          <p:cNvPicPr>
            <a:picLocks noChangeAspect="1"/>
          </p:cNvPicPr>
          <p:nvPr/>
        </p:nvPicPr>
        <p:blipFill>
          <a:blip r:embed="rId3" cstate="print"/>
          <a:srcRect l="41667" b="22222"/>
          <a:stretch>
            <a:fillRect/>
          </a:stretch>
        </p:blipFill>
        <p:spPr>
          <a:xfrm>
            <a:off x="5562600" y="4114800"/>
            <a:ext cx="2438400" cy="2438400"/>
          </a:xfrm>
          <a:prstGeom prst="rect">
            <a:avLst/>
          </a:prstGeom>
        </p:spPr>
      </p:pic>
    </p:spTree>
    <p:extLst>
      <p:ext uri="{BB962C8B-B14F-4D97-AF65-F5344CB8AC3E}">
        <p14:creationId xmlns:p14="http://schemas.microsoft.com/office/powerpoint/2010/main" val="6250042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r>
              <a:rPr lang="en-US" dirty="0"/>
              <a:t>Evaluation and Etiology</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890150"/>
            <a:ext cx="3533775" cy="3255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2"/>
          <p:cNvSpPr txBox="1">
            <a:spLocks noChangeArrowheads="1"/>
          </p:cNvSpPr>
          <p:nvPr/>
        </p:nvSpPr>
        <p:spPr bwMode="auto">
          <a:xfrm>
            <a:off x="5410200" y="5181600"/>
            <a:ext cx="3733801" cy="5334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0"/>
              </a:spcAft>
            </a:pPr>
            <a:r>
              <a:rPr lang="en-US" dirty="0">
                <a:effectLst/>
                <a:latin typeface="TimesNewRomanPSMT"/>
                <a:ea typeface="Calibri"/>
                <a:cs typeface="TimesNewRomanPSMT"/>
              </a:rPr>
              <a:t>Yadegarynia, </a:t>
            </a:r>
            <a:r>
              <a:rPr lang="en-US" i="1" dirty="0">
                <a:effectLst/>
                <a:latin typeface="TimesNewRomanPSMT"/>
                <a:ea typeface="Calibri"/>
                <a:cs typeface="TimesNewRomanPSMT"/>
              </a:rPr>
              <a:t>Clin Inf Ds</a:t>
            </a:r>
            <a:r>
              <a:rPr lang="en-US" dirty="0">
                <a:effectLst/>
                <a:latin typeface="TimesNewRomanPSMT"/>
                <a:ea typeface="Calibri"/>
                <a:cs typeface="TimesNewRomanPSMT"/>
              </a:rPr>
              <a:t> 2003</a:t>
            </a:r>
            <a:endParaRPr lang="en-US" sz="2800" dirty="0">
              <a:effectLst/>
              <a:latin typeface="Calibri"/>
              <a:ea typeface="Calibri"/>
              <a:cs typeface="Times New Roman"/>
            </a:endParaRPr>
          </a:p>
          <a:p>
            <a:pPr marL="0" marR="0">
              <a:lnSpc>
                <a:spcPct val="115000"/>
              </a:lnSpc>
              <a:spcBef>
                <a:spcPts val="0"/>
              </a:spcBef>
              <a:spcAft>
                <a:spcPts val="1000"/>
              </a:spcAft>
            </a:pPr>
            <a:r>
              <a:rPr lang="en-US" sz="1100" dirty="0">
                <a:effectLst/>
                <a:latin typeface="Calibri"/>
                <a:ea typeface="Calibri"/>
                <a:cs typeface="Times New Roman"/>
              </a:rPr>
              <a:t> </a:t>
            </a:r>
          </a:p>
        </p:txBody>
      </p:sp>
      <p:pic>
        <p:nvPicPr>
          <p:cNvPr id="6" name="Picture 6" descr="Bnr_Gateway_Med_Cntr_1CRW_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304800" y="4262562"/>
            <a:ext cx="4572000" cy="923330"/>
          </a:xfrm>
          <a:prstGeom prst="rect">
            <a:avLst/>
          </a:prstGeom>
          <a:noFill/>
        </p:spPr>
        <p:txBody>
          <a:bodyPr wrap="square" rtlCol="0">
            <a:spAutoFit/>
          </a:bodyPr>
          <a:lstStyle/>
          <a:p>
            <a:pPr lvl="1" algn="ctr"/>
            <a:r>
              <a:rPr lang="en-US" dirty="0"/>
              <a:t>Thorough evaluation for source should be undertaken</a:t>
            </a:r>
          </a:p>
          <a:p>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686222710"/>
              </p:ext>
            </p:extLst>
          </p:nvPr>
        </p:nvGraphicFramePr>
        <p:xfrm>
          <a:off x="312420" y="1600200"/>
          <a:ext cx="5097780" cy="2082930"/>
        </p:xfrm>
        <a:graphic>
          <a:graphicData uri="http://schemas.openxmlformats.org/drawingml/2006/table">
            <a:tbl>
              <a:tblPr firstRow="1" firstCol="1" bandRow="1">
                <a:tableStyleId>{5C22544A-7EE6-4342-B048-85BDC9FD1C3A}</a:tableStyleId>
              </a:tblPr>
              <a:tblGrid>
                <a:gridCol w="2026920">
                  <a:extLst>
                    <a:ext uri="{9D8B030D-6E8A-4147-A177-3AD203B41FA5}">
                      <a16:colId xmlns:a16="http://schemas.microsoft.com/office/drawing/2014/main" val="20000"/>
                    </a:ext>
                  </a:extLst>
                </a:gridCol>
                <a:gridCol w="3070860">
                  <a:extLst>
                    <a:ext uri="{9D8B030D-6E8A-4147-A177-3AD203B41FA5}">
                      <a16:colId xmlns:a16="http://schemas.microsoft.com/office/drawing/2014/main" val="20001"/>
                    </a:ext>
                  </a:extLst>
                </a:gridCol>
              </a:tblGrid>
              <a:tr h="0">
                <a:tc>
                  <a:txBody>
                    <a:bodyPr/>
                    <a:lstStyle/>
                    <a:p>
                      <a:pPr marL="0" marR="0">
                        <a:lnSpc>
                          <a:spcPct val="115000"/>
                        </a:lnSpc>
                        <a:spcBef>
                          <a:spcPts val="0"/>
                        </a:spcBef>
                        <a:spcAft>
                          <a:spcPts val="0"/>
                        </a:spcAft>
                      </a:pPr>
                      <a:r>
                        <a:rPr lang="en-US" sz="1100" dirty="0">
                          <a:effectLst/>
                        </a:rPr>
                        <a:t>Physical Examination</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effectLst/>
                        </a:rPr>
                        <a:t>Testing</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0">
                <a:tc>
                  <a:txBody>
                    <a:bodyPr/>
                    <a:lstStyle/>
                    <a:p>
                      <a:pPr marL="0" marR="0">
                        <a:lnSpc>
                          <a:spcPct val="115000"/>
                        </a:lnSpc>
                        <a:spcBef>
                          <a:spcPts val="0"/>
                        </a:spcBef>
                        <a:spcAft>
                          <a:spcPts val="0"/>
                        </a:spcAft>
                      </a:pPr>
                      <a:r>
                        <a:rPr lang="en-US" sz="1100" dirty="0">
                          <a:effectLst/>
                        </a:rPr>
                        <a:t>Orthostatic vital signs</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effectLst/>
                        </a:rPr>
                        <a:t>CBC with differential</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0">
                <a:tc>
                  <a:txBody>
                    <a:bodyPr/>
                    <a:lstStyle/>
                    <a:p>
                      <a:pPr marL="0" marR="0">
                        <a:lnSpc>
                          <a:spcPct val="115000"/>
                        </a:lnSpc>
                        <a:spcBef>
                          <a:spcPts val="0"/>
                        </a:spcBef>
                        <a:spcAft>
                          <a:spcPts val="0"/>
                        </a:spcAft>
                      </a:pPr>
                      <a:r>
                        <a:rPr lang="en-US" sz="1100" dirty="0">
                          <a:effectLst/>
                        </a:rPr>
                        <a:t>Evaluate for sinus tenderness</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effectLst/>
                        </a:rPr>
                        <a:t>Blood cultures x 2 (either one culture from each central line lumen or one central culture and one peripheral)</a:t>
                      </a:r>
                    </a:p>
                    <a:p>
                      <a:pPr marL="0" marR="0">
                        <a:lnSpc>
                          <a:spcPct val="115000"/>
                        </a:lnSpc>
                        <a:spcBef>
                          <a:spcPts val="0"/>
                        </a:spcBef>
                        <a:spcAft>
                          <a:spcPts val="0"/>
                        </a:spcAft>
                      </a:pPr>
                      <a:r>
                        <a:rPr lang="en-US" sz="1100" dirty="0">
                          <a:effectLst/>
                        </a:rPr>
                        <a:t>Urine culture (UA is an unreliable screen during neutropenia)</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0">
                <a:tc>
                  <a:txBody>
                    <a:bodyPr/>
                    <a:lstStyle/>
                    <a:p>
                      <a:pPr marL="0" marR="0">
                        <a:lnSpc>
                          <a:spcPct val="115000"/>
                        </a:lnSpc>
                        <a:spcBef>
                          <a:spcPts val="0"/>
                        </a:spcBef>
                        <a:spcAft>
                          <a:spcPts val="0"/>
                        </a:spcAft>
                      </a:pPr>
                      <a:r>
                        <a:rPr lang="en-US" sz="1100" dirty="0">
                          <a:effectLst/>
                        </a:rPr>
                        <a:t>Examine CVC site</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effectLst/>
                        </a:rPr>
                        <a:t>Chest x-ray</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0">
                <a:tc>
                  <a:txBody>
                    <a:bodyPr/>
                    <a:lstStyle/>
                    <a:p>
                      <a:pPr marL="0" marR="0">
                        <a:lnSpc>
                          <a:spcPct val="115000"/>
                        </a:lnSpc>
                        <a:spcBef>
                          <a:spcPts val="0"/>
                        </a:spcBef>
                        <a:spcAft>
                          <a:spcPts val="0"/>
                        </a:spcAft>
                      </a:pPr>
                      <a:r>
                        <a:rPr lang="en-US" sz="1100" dirty="0">
                          <a:effectLst/>
                        </a:rPr>
                        <a:t>Thorough skin exam</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effectLst/>
                        </a:rPr>
                        <a:t>Review prior culture and resistance data</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0">
                <a:tc>
                  <a:txBody>
                    <a:bodyPr/>
                    <a:lstStyle/>
                    <a:p>
                      <a:pPr marL="0" marR="0">
                        <a:lnSpc>
                          <a:spcPct val="115000"/>
                        </a:lnSpc>
                        <a:spcBef>
                          <a:spcPts val="0"/>
                        </a:spcBef>
                        <a:spcAft>
                          <a:spcPts val="0"/>
                        </a:spcAft>
                      </a:pPr>
                      <a:r>
                        <a:rPr lang="en-US" sz="1100" dirty="0">
                          <a:effectLst/>
                        </a:rPr>
                        <a:t>Perineal exam (no digital rectal exam)</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effectLst/>
                        </a:rPr>
                        <a:t>Other imaging as directed by symptoms</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2733649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Empiric cefepime (ceftazidine) </a:t>
            </a:r>
            <a:r>
              <a:rPr lang="en-US" b="1" dirty="0"/>
              <a:t>2gm q8hrs</a:t>
            </a:r>
          </a:p>
          <a:p>
            <a:pPr lvl="1"/>
            <a:r>
              <a:rPr lang="en-US" dirty="0"/>
              <a:t>PCN-allergic: Aztreonam 2gm q8hrs</a:t>
            </a:r>
          </a:p>
          <a:p>
            <a:endParaRPr lang="en-US" b="1" dirty="0"/>
          </a:p>
          <a:p>
            <a:r>
              <a:rPr lang="en-US" dirty="0"/>
              <a:t>No trial has ever shown improved outcome with empiric addition of vancomycin in febrile neutropenia (so, direct use as clinically indicated)</a:t>
            </a:r>
          </a:p>
        </p:txBody>
      </p:sp>
      <p:sp>
        <p:nvSpPr>
          <p:cNvPr id="3" name="Title 2"/>
          <p:cNvSpPr>
            <a:spLocks noGrp="1"/>
          </p:cNvSpPr>
          <p:nvPr>
            <p:ph type="title"/>
          </p:nvPr>
        </p:nvSpPr>
        <p:spPr/>
        <p:txBody>
          <a:bodyPr/>
          <a:lstStyle/>
          <a:p>
            <a:r>
              <a:rPr lang="en-US" dirty="0"/>
              <a:t>Treatment</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01892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7500" lnSpcReduction="20000"/>
          </a:bodyPr>
          <a:lstStyle/>
          <a:p>
            <a:pPr lvl="0"/>
            <a:r>
              <a:rPr lang="en-US" sz="3500" dirty="0"/>
              <a:t>Duration of neutropenia &gt;20 days (higher risk of gram negative bacteremia)</a:t>
            </a:r>
          </a:p>
          <a:p>
            <a:pPr lvl="1"/>
            <a:r>
              <a:rPr lang="en-US" sz="3000" dirty="0"/>
              <a:t>Consider adding empiric aminoglycoside, </a:t>
            </a:r>
            <a:r>
              <a:rPr lang="en-US" sz="3000" dirty="0" err="1"/>
              <a:t>esp</a:t>
            </a:r>
            <a:r>
              <a:rPr lang="en-US" sz="3000" dirty="0"/>
              <a:t> if unstable</a:t>
            </a:r>
          </a:p>
          <a:p>
            <a:pPr lvl="0"/>
            <a:r>
              <a:rPr lang="en-US" sz="3500" dirty="0"/>
              <a:t>Past history of frequent cephalosporin exposure (increased risk of resistant gram-negatives)</a:t>
            </a:r>
          </a:p>
          <a:p>
            <a:pPr lvl="1"/>
            <a:r>
              <a:rPr lang="en-US" sz="3000" dirty="0"/>
              <a:t>Consider adding aminoglycoside OR use carbapenem</a:t>
            </a:r>
          </a:p>
          <a:p>
            <a:pPr lvl="0"/>
            <a:r>
              <a:rPr lang="en-US" sz="3500" dirty="0"/>
              <a:t>Potential or witnessed aspiration (risk for anaerobic infection)</a:t>
            </a:r>
          </a:p>
          <a:p>
            <a:pPr lvl="1"/>
            <a:r>
              <a:rPr lang="en-US" sz="3000" dirty="0"/>
              <a:t>Consider adding clindamycin OR use carbapenem</a:t>
            </a:r>
          </a:p>
          <a:p>
            <a:pPr lvl="0"/>
            <a:r>
              <a:rPr lang="en-US" sz="3500" dirty="0"/>
              <a:t>Clinical tunneled line infection</a:t>
            </a:r>
          </a:p>
          <a:p>
            <a:pPr lvl="1"/>
            <a:r>
              <a:rPr lang="en-US" sz="3000" dirty="0"/>
              <a:t>Add empiric vancomycin </a:t>
            </a:r>
          </a:p>
          <a:p>
            <a:pPr lvl="0"/>
            <a:r>
              <a:rPr lang="en-US" sz="3500" dirty="0"/>
              <a:t>Severe mucositis (possible </a:t>
            </a:r>
            <a:r>
              <a:rPr lang="en-US" sz="3500" i="1" dirty="0"/>
              <a:t>S. viridans</a:t>
            </a:r>
            <a:r>
              <a:rPr lang="en-US" sz="3500" dirty="0"/>
              <a:t> bacteremia)</a:t>
            </a:r>
          </a:p>
          <a:p>
            <a:pPr lvl="1"/>
            <a:r>
              <a:rPr lang="en-US" sz="3000" dirty="0"/>
              <a:t>Consider adding 72hr trial of empiric vancomycin</a:t>
            </a:r>
          </a:p>
          <a:p>
            <a:pPr lvl="0"/>
            <a:r>
              <a:rPr lang="en-US" sz="3500" dirty="0"/>
              <a:t>For patients with resistant colonizing organisms on rectal/nasal swab or prior culture:</a:t>
            </a:r>
          </a:p>
          <a:p>
            <a:pPr lvl="1"/>
            <a:r>
              <a:rPr lang="en-US" sz="3000" dirty="0"/>
              <a:t>MRSA or PCN-resistant S. pneumonia: consider 72hr trial of empiric vancomycin</a:t>
            </a:r>
          </a:p>
          <a:p>
            <a:pPr lvl="1"/>
            <a:r>
              <a:rPr lang="en-US" sz="3000" dirty="0"/>
              <a:t>VRE: consider empiric linezolid or daptomycin</a:t>
            </a:r>
          </a:p>
          <a:p>
            <a:pPr lvl="1"/>
            <a:r>
              <a:rPr lang="en-US" sz="3000" dirty="0"/>
              <a:t>Non-albicans candida species: consider adding amphotericin product</a:t>
            </a:r>
          </a:p>
          <a:p>
            <a:pPr lvl="1"/>
            <a:r>
              <a:rPr lang="en-US" sz="3000" dirty="0"/>
              <a:t>Prior mold (aspergillus, fusarium): consider adding voriconazole</a:t>
            </a:r>
          </a:p>
          <a:p>
            <a:pPr lvl="1"/>
            <a:r>
              <a:rPr lang="en-US" sz="3000" dirty="0"/>
              <a:t>Resistant pseudomonas, stenotrophomonas, enterobacter: consider empiric gentamicin</a:t>
            </a:r>
          </a:p>
          <a:p>
            <a:endParaRPr lang="en-US" dirty="0"/>
          </a:p>
        </p:txBody>
      </p:sp>
      <p:sp>
        <p:nvSpPr>
          <p:cNvPr id="2" name="Title 1"/>
          <p:cNvSpPr>
            <a:spLocks noGrp="1"/>
          </p:cNvSpPr>
          <p:nvPr>
            <p:ph type="title"/>
          </p:nvPr>
        </p:nvSpPr>
        <p:spPr/>
        <p:txBody>
          <a:bodyPr/>
          <a:lstStyle/>
          <a:p>
            <a:r>
              <a:rPr lang="en-US" dirty="0"/>
              <a:t>Special Situations</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7497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If a patient is placed on an empiric trial</a:t>
            </a:r>
            <a:r>
              <a:rPr lang="en-US" b="1" dirty="0"/>
              <a:t> </a:t>
            </a:r>
            <a:r>
              <a:rPr lang="en-US" dirty="0"/>
              <a:t>of vancomycin, the following “endpoints” should be assessed at 72hrs:</a:t>
            </a:r>
          </a:p>
          <a:p>
            <a:pPr lvl="1"/>
            <a:r>
              <a:rPr lang="en-US" dirty="0"/>
              <a:t>Presence of gram positive organisms on blood culture</a:t>
            </a:r>
          </a:p>
          <a:p>
            <a:pPr lvl="1"/>
            <a:r>
              <a:rPr lang="en-US" dirty="0"/>
              <a:t>Presence of clinical catheter tunnel infection</a:t>
            </a:r>
          </a:p>
          <a:p>
            <a:pPr lvl="1"/>
            <a:r>
              <a:rPr lang="en-US" dirty="0"/>
              <a:t>Clinical response to vancomycin (e.g., patient becomes afebrile after vancomycin was instituted)</a:t>
            </a:r>
          </a:p>
          <a:p>
            <a:r>
              <a:rPr lang="en-US" dirty="0"/>
              <a:t>If none of the above are true, consider stopping vancomycin at that time</a:t>
            </a:r>
          </a:p>
        </p:txBody>
      </p:sp>
      <p:sp>
        <p:nvSpPr>
          <p:cNvPr id="2" name="Title 1"/>
          <p:cNvSpPr>
            <a:spLocks noGrp="1"/>
          </p:cNvSpPr>
          <p:nvPr>
            <p:ph type="title"/>
          </p:nvPr>
        </p:nvSpPr>
        <p:spPr/>
        <p:txBody>
          <a:bodyPr/>
          <a:lstStyle/>
          <a:p>
            <a:r>
              <a:rPr lang="en-US" dirty="0"/>
              <a:t>Vitamin Vanco</a:t>
            </a:r>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3869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32500" lnSpcReduction="20000"/>
          </a:bodyPr>
          <a:lstStyle/>
          <a:p>
            <a:r>
              <a:rPr lang="en-US" sz="4900" dirty="0"/>
              <a:t>F/N on antibiotics for &gt;72hrs without identified source of infection</a:t>
            </a:r>
          </a:p>
          <a:p>
            <a:pPr lvl="1"/>
            <a:r>
              <a:rPr lang="en-US" sz="4300" dirty="0"/>
              <a:t>Consider Infectious disease consult  </a:t>
            </a:r>
          </a:p>
          <a:p>
            <a:pPr lvl="1"/>
            <a:r>
              <a:rPr lang="en-US" sz="4300" dirty="0"/>
              <a:t>Probability of invasive fungal infection increases after 3-5 days of persistent fever (without other identified focus) in high-risk patients </a:t>
            </a:r>
          </a:p>
          <a:p>
            <a:pPr lvl="2"/>
            <a:r>
              <a:rPr lang="en-US" sz="3400" dirty="0"/>
              <a:t>allogeneic SCT patients</a:t>
            </a:r>
          </a:p>
          <a:p>
            <a:pPr lvl="2"/>
            <a:r>
              <a:rPr lang="en-US" sz="3400" dirty="0"/>
              <a:t>neutropenia &gt;20 days </a:t>
            </a:r>
          </a:p>
          <a:p>
            <a:pPr lvl="2"/>
            <a:r>
              <a:rPr lang="en-US" sz="3400" dirty="0"/>
              <a:t>patients known to be colonized with mold or fluconazole-resistant yeast, who have not yet received antifungals other than fluconazole – amphotericin B (or other appropriate agent) should be started.  </a:t>
            </a:r>
          </a:p>
          <a:p>
            <a:pPr lvl="2"/>
            <a:r>
              <a:rPr lang="en-US" sz="3400" dirty="0"/>
              <a:t>In patients not known to be colonized with the above pathogens, the risk of invasive fungal infection and need for additional therapy should be determined with the aid of the following risk factors:</a:t>
            </a:r>
          </a:p>
          <a:p>
            <a:pPr lvl="3"/>
            <a:r>
              <a:rPr lang="en-US" sz="3100" dirty="0"/>
              <a:t>History of invasive fungal infection prior to transplantation</a:t>
            </a:r>
          </a:p>
          <a:p>
            <a:pPr lvl="3"/>
            <a:r>
              <a:rPr lang="en-US" sz="3100" dirty="0"/>
              <a:t>History of culture negative febrile neutropenia during previous chemotherapy</a:t>
            </a:r>
          </a:p>
          <a:p>
            <a:pPr lvl="3"/>
            <a:r>
              <a:rPr lang="en-US" sz="3100" dirty="0"/>
              <a:t>History of ongoing steroid therapy or steroid therapy prior to transplantation</a:t>
            </a:r>
          </a:p>
          <a:p>
            <a:pPr lvl="3"/>
            <a:r>
              <a:rPr lang="en-US" sz="3100" dirty="0"/>
              <a:t>Underlying hematologic malignancy (particularly when not in remission)</a:t>
            </a:r>
          </a:p>
          <a:p>
            <a:pPr lvl="3"/>
            <a:r>
              <a:rPr lang="en-US" sz="3100" dirty="0"/>
              <a:t>Allogeneic transplantation (with cord blood recipients at highest risk)</a:t>
            </a:r>
          </a:p>
          <a:p>
            <a:pPr lvl="3"/>
            <a:r>
              <a:rPr lang="en-US" sz="3100" dirty="0"/>
              <a:t>Duration of neutropenia &gt; 20 days</a:t>
            </a:r>
          </a:p>
          <a:p>
            <a:pPr lvl="3"/>
            <a:r>
              <a:rPr lang="en-US" sz="3100" dirty="0"/>
              <a:t>Age &gt; 40</a:t>
            </a:r>
          </a:p>
          <a:p>
            <a:pPr lvl="3"/>
            <a:r>
              <a:rPr lang="en-US" sz="3100" dirty="0"/>
              <a:t>Prior history of CMV disease</a:t>
            </a:r>
          </a:p>
          <a:p>
            <a:endParaRPr lang="en-US" dirty="0"/>
          </a:p>
          <a:p>
            <a:r>
              <a:rPr lang="en-US" dirty="0"/>
              <a:t>In Patients without risk factors, or if neutropenia is expected to resolve within three days – additional diagnostic testing (eg CT Chest to look for invasive aspergillosis, CT abdomen with contrast to evaluate for hepatic candidiasis, and/or CT sinuses) can be performed prior to initiating empiric antifungal therapy.   Biopsy of abnormalities seen by CT imaging and/or BAL is strongly encouraged to help establish a microbiologic diagnosis to allow more specific antimicrobial therapy.  </a:t>
            </a:r>
          </a:p>
          <a:p>
            <a:endParaRPr lang="en-US" dirty="0"/>
          </a:p>
        </p:txBody>
      </p:sp>
      <p:sp>
        <p:nvSpPr>
          <p:cNvPr id="2" name="Title 1"/>
          <p:cNvSpPr>
            <a:spLocks noGrp="1"/>
          </p:cNvSpPr>
          <p:nvPr>
            <p:ph type="title"/>
          </p:nvPr>
        </p:nvSpPr>
        <p:spPr/>
        <p:txBody>
          <a:bodyPr>
            <a:normAutofit fontScale="90000"/>
          </a:bodyPr>
          <a:lstStyle/>
          <a:p>
            <a:r>
              <a:rPr lang="en-US" sz="3600" u="sng" dirty="0"/>
              <a:t>Persistent febrile neutropenia (&gt;72hrs)</a:t>
            </a:r>
            <a:br>
              <a:rPr lang="en-US" dirty="0"/>
            </a:br>
            <a:endParaRPr lang="en-US" dirty="0"/>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3558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dirty="0"/>
              <a:t>Empiric Management of Septic Shock:</a:t>
            </a:r>
            <a:endParaRPr lang="en-US" dirty="0"/>
          </a:p>
          <a:p>
            <a:r>
              <a:rPr lang="en-US" dirty="0"/>
              <a:t>For patients with signs of septic shock (i.e. hemodynamic instability), empiric antibiotics should be ordered and administered immediately (&lt;1hr from time of evaluation) since the time to antibiotic receipt is a strong predictor of outcomes. If the patient is diagnosed with sepsis and neutropenia in the clinic, antibiotics should be started prior to transfer to the hospital for further management. (after blood cultures drawn)</a:t>
            </a:r>
          </a:p>
          <a:p>
            <a:endParaRPr lang="en-US" dirty="0"/>
          </a:p>
        </p:txBody>
      </p:sp>
      <p:sp>
        <p:nvSpPr>
          <p:cNvPr id="2" name="Title 1"/>
          <p:cNvSpPr>
            <a:spLocks noGrp="1"/>
          </p:cNvSpPr>
          <p:nvPr>
            <p:ph type="title"/>
          </p:nvPr>
        </p:nvSpPr>
        <p:spPr/>
        <p:txBody>
          <a:bodyPr/>
          <a:lstStyle/>
          <a:p>
            <a:endParaRPr lang="en-US" dirty="0"/>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08779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In the absence of empiric treatment, mortality in severely neutropenic patients with gram-negative bacteremia approaches 40% </a:t>
            </a:r>
          </a:p>
          <a:p>
            <a:pPr lvl="1"/>
            <a:r>
              <a:rPr lang="en-US" sz="1400" dirty="0"/>
              <a:t>Schimpff et al. </a:t>
            </a:r>
            <a:r>
              <a:rPr lang="en-US" sz="1400" i="1" dirty="0"/>
              <a:t>NEJM</a:t>
            </a:r>
            <a:r>
              <a:rPr lang="en-US" sz="1400" dirty="0"/>
              <a:t> 1971. 284:1061, Klastersky </a:t>
            </a:r>
            <a:r>
              <a:rPr lang="en-US" sz="1400" i="1" dirty="0"/>
              <a:t>Am J Med</a:t>
            </a:r>
            <a:r>
              <a:rPr lang="en-US" sz="1400" dirty="0"/>
              <a:t> 1986. 80:2.  </a:t>
            </a:r>
          </a:p>
          <a:p>
            <a:r>
              <a:rPr lang="en-US" dirty="0"/>
              <a:t>Over 50% of neutropenic patients present with fever as the only symptom of infection</a:t>
            </a:r>
          </a:p>
          <a:p>
            <a:pPr lvl="1"/>
            <a:r>
              <a:rPr lang="en-US" sz="1400" dirty="0"/>
              <a:t>(Klastersky </a:t>
            </a:r>
            <a:r>
              <a:rPr lang="en-US" sz="1400" i="1" dirty="0"/>
              <a:t>J Cancer Clin Onc</a:t>
            </a:r>
            <a:r>
              <a:rPr lang="en-US" sz="1400" dirty="0"/>
              <a:t> 1988. 24:S35)</a:t>
            </a:r>
          </a:p>
          <a:p>
            <a:endParaRPr lang="en-US" dirty="0"/>
          </a:p>
          <a:p>
            <a:r>
              <a:rPr lang="en-US" b="1" u="sng" dirty="0"/>
              <a:t>Antibiotics do not cure infections, neutrophils do</a:t>
            </a:r>
          </a:p>
        </p:txBody>
      </p:sp>
      <p:sp>
        <p:nvSpPr>
          <p:cNvPr id="2" name="Title 1"/>
          <p:cNvSpPr>
            <a:spLocks noGrp="1"/>
          </p:cNvSpPr>
          <p:nvPr>
            <p:ph type="title"/>
          </p:nvPr>
        </p:nvSpPr>
        <p:spPr/>
        <p:txBody>
          <a:bodyPr/>
          <a:lstStyle/>
          <a:p>
            <a:endParaRPr lang="en-US" dirty="0"/>
          </a:p>
        </p:txBody>
      </p:sp>
      <p:pic>
        <p:nvPicPr>
          <p:cNvPr id="4" name="Picture 6" descr="Bnr_Gateway_Med_Cntr_1CRW_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943600"/>
            <a:ext cx="166178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4912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activity xmlns="e8987bb1-6565-4e40-a04b-efb556717e0b"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4B5488B5A47D242A92B19654BC95ADC" ma:contentTypeVersion="20" ma:contentTypeDescription="Create a new document." ma:contentTypeScope="" ma:versionID="8e52f5117d0967f1601fe35d217b2b63">
  <xsd:schema xmlns:xsd="http://www.w3.org/2001/XMLSchema" xmlns:xs="http://www.w3.org/2001/XMLSchema" xmlns:p="http://schemas.microsoft.com/office/2006/metadata/properties" xmlns:ns1="http://schemas.microsoft.com/sharepoint/v3" xmlns:ns3="e8987bb1-6565-4e40-a04b-efb556717e0b" xmlns:ns4="84a10e2f-69f4-48b6-9504-ef0561815e19" targetNamespace="http://schemas.microsoft.com/office/2006/metadata/properties" ma:root="true" ma:fieldsID="a8966bca49e646921fd7b52a5699f787" ns1:_="" ns3:_="" ns4:_="">
    <xsd:import namespace="http://schemas.microsoft.com/sharepoint/v3"/>
    <xsd:import namespace="e8987bb1-6565-4e40-a04b-efb556717e0b"/>
    <xsd:import namespace="84a10e2f-69f4-48b6-9504-ef0561815e1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KeyPoints" minOccurs="0"/>
                <xsd:element ref="ns3:MediaServiceKeyPoints" minOccurs="0"/>
                <xsd:element ref="ns3:MediaLengthInSeconds"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_activity" minOccurs="0"/>
                <xsd:element ref="ns3:MediaServiceObjectDetectorVersions" minOccurs="0"/>
                <xsd:element ref="ns3:MediaServiceSystemTags" minOccurs="0"/>
                <xsd:element ref="ns1:_ip_UnifiedCompliancePolicyProperties" minOccurs="0"/>
                <xsd:element ref="ns1:_ip_UnifiedCompliancePolicyUIAc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987bb1-6565-4e40-a04b-efb556717e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a10e2f-69f4-48b6-9504-ef0561815e1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680DA9-09C4-45F2-9AFF-46A09C60518F}">
  <ds:schemaRefs>
    <ds:schemaRef ds:uri="http://schemas.microsoft.com/office/2006/documentManagement/types"/>
    <ds:schemaRef ds:uri="84a10e2f-69f4-48b6-9504-ef0561815e19"/>
    <ds:schemaRef ds:uri="http://purl.org/dc/elements/1.1/"/>
    <ds:schemaRef ds:uri="http://schemas.microsoft.com/office/2006/metadata/properties"/>
    <ds:schemaRef ds:uri="http://schemas.microsoft.com/sharepoint/v3"/>
    <ds:schemaRef ds:uri="http://purl.org/dc/terms/"/>
    <ds:schemaRef ds:uri="http://schemas.microsoft.com/office/infopath/2007/PartnerControls"/>
    <ds:schemaRef ds:uri="http://schemas.openxmlformats.org/package/2006/metadata/core-properties"/>
    <ds:schemaRef ds:uri="e8987bb1-6565-4e40-a04b-efb556717e0b"/>
    <ds:schemaRef ds:uri="http://www.w3.org/XML/1998/namespace"/>
    <ds:schemaRef ds:uri="http://purl.org/dc/dcmitype/"/>
  </ds:schemaRefs>
</ds:datastoreItem>
</file>

<file path=customXml/itemProps2.xml><?xml version="1.0" encoding="utf-8"?>
<ds:datastoreItem xmlns:ds="http://schemas.openxmlformats.org/officeDocument/2006/customXml" ds:itemID="{4B55CC96-9FD6-47B3-8D09-4AB4EAF981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8987bb1-6565-4e40-a04b-efb556717e0b"/>
    <ds:schemaRef ds:uri="84a10e2f-69f4-48b6-9504-ef0561815e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DF0E1C-C7C4-4E26-8F19-983713C36F66}">
  <ds:schemaRefs>
    <ds:schemaRef ds:uri="http://schemas.microsoft.com/sharepoint/v3/contenttype/forms"/>
  </ds:schemaRefs>
</ds:datastoreItem>
</file>

<file path=docMetadata/LabelInfo.xml><?xml version="1.0" encoding="utf-8"?>
<clbl:labelList xmlns:clbl="http://schemas.microsoft.com/office/2020/mipLabelMetadata">
  <clbl:label id="{4e77fabd-40e5-4335-9d12-298222ec242f}" enabled="1" method="Standard" siteId="{adeadcd2-3aaf-4835-b273-1ebe8a7726f1}" removed="0"/>
</clbl:labelList>
</file>

<file path=docProps/app.xml><?xml version="1.0" encoding="utf-8"?>
<Properties xmlns="http://schemas.openxmlformats.org/officeDocument/2006/extended-properties" xmlns:vt="http://schemas.openxmlformats.org/officeDocument/2006/docPropsVTypes">
  <Template>Concourse</Template>
  <TotalTime>9126</TotalTime>
  <Words>4502</Words>
  <Application>Microsoft Office PowerPoint</Application>
  <PresentationFormat>On-screen Show (4:3)</PresentationFormat>
  <Paragraphs>564</Paragraphs>
  <Slides>74</Slides>
  <Notes>4</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74</vt:i4>
      </vt:variant>
    </vt:vector>
  </HeadingPairs>
  <TitlesOfParts>
    <vt:vector size="83" baseType="lpstr">
      <vt:lpstr>Arial</vt:lpstr>
      <vt:lpstr>Calibri</vt:lpstr>
      <vt:lpstr>Lucida Sans Unicode</vt:lpstr>
      <vt:lpstr>TimesNewRomanPSMT</vt:lpstr>
      <vt:lpstr>Verdana</vt:lpstr>
      <vt:lpstr>Wingdings</vt:lpstr>
      <vt:lpstr>Wingdings 2</vt:lpstr>
      <vt:lpstr>Wingdings 3</vt:lpstr>
      <vt:lpstr>Concourse</vt:lpstr>
      <vt:lpstr>Oncologic Emergencies</vt:lpstr>
      <vt:lpstr>Where are you from?</vt:lpstr>
      <vt:lpstr>Objectives</vt:lpstr>
      <vt:lpstr>Oncologic Emergencies</vt:lpstr>
      <vt:lpstr>Case 1</vt:lpstr>
      <vt:lpstr>PowerPoint Presentation</vt:lpstr>
      <vt:lpstr>PowerPoint Presentation</vt:lpstr>
      <vt:lpstr>What do you recommend?</vt:lpstr>
      <vt:lpstr>SVC Syndrome</vt:lpstr>
      <vt:lpstr>SVC Syndrome</vt:lpstr>
      <vt:lpstr>Biopsy in SVC Syndrome</vt:lpstr>
      <vt:lpstr>PowerPoint Presentation</vt:lpstr>
      <vt:lpstr>PowerPoint Presentation</vt:lpstr>
      <vt:lpstr>SVC Syndrome</vt:lpstr>
      <vt:lpstr>SVC Syndrome</vt:lpstr>
      <vt:lpstr>SVC Syndrome</vt:lpstr>
      <vt:lpstr>SVC Syndrome</vt:lpstr>
      <vt:lpstr>SVC Syndrome</vt:lpstr>
      <vt:lpstr>Case 2</vt:lpstr>
      <vt:lpstr>Hyperviscosity</vt:lpstr>
      <vt:lpstr>Leukostasis</vt:lpstr>
      <vt:lpstr>Case 3</vt:lpstr>
      <vt:lpstr>PowerPoint Presentation</vt:lpstr>
      <vt:lpstr>PowerPoint Presentation</vt:lpstr>
      <vt:lpstr>PowerPoint Presentation</vt:lpstr>
      <vt:lpstr>Epidural cord compression</vt:lpstr>
      <vt:lpstr>Cord Compression</vt:lpstr>
      <vt:lpstr>Cord Compression</vt:lpstr>
      <vt:lpstr>Back on their feet</vt:lpstr>
      <vt:lpstr>Other Outcomes</vt:lpstr>
      <vt:lpstr>Modified Tokuhashi Score</vt:lpstr>
      <vt:lpstr>Cord Compression</vt:lpstr>
      <vt:lpstr>Case 4</vt:lpstr>
      <vt:lpstr>Tumor Lysis Syndrome</vt:lpstr>
      <vt:lpstr>TLS Diagnosis</vt:lpstr>
      <vt:lpstr>TLS prevention and Treatment</vt:lpstr>
      <vt:lpstr>TLS Treatment</vt:lpstr>
      <vt:lpstr>Case Continued</vt:lpstr>
      <vt:lpstr>Case 5</vt:lpstr>
      <vt:lpstr>PowerPoint Presentation</vt:lpstr>
      <vt:lpstr>Next Steps?</vt:lpstr>
      <vt:lpstr>Peripheral Smear</vt:lpstr>
      <vt:lpstr>Thrombotic Thrombocytopenic Purpura (TTP)</vt:lpstr>
      <vt:lpstr>TTP Physiology</vt:lpstr>
      <vt:lpstr>Treatment</vt:lpstr>
      <vt:lpstr>Questions</vt:lpstr>
      <vt:lpstr>Case 6</vt:lpstr>
      <vt:lpstr>PowerPoint Presentation</vt:lpstr>
      <vt:lpstr>What do you suspect?</vt:lpstr>
      <vt:lpstr>Cardiac Tamponade</vt:lpstr>
      <vt:lpstr>Pulsus Paradoxus</vt:lpstr>
      <vt:lpstr>Cardiac Tamponade</vt:lpstr>
      <vt:lpstr>Cardiac Tamponade</vt:lpstr>
      <vt:lpstr>Cardiac Tamponade</vt:lpstr>
      <vt:lpstr>Case 4</vt:lpstr>
      <vt:lpstr>You advise him to present to ED for evaluation</vt:lpstr>
      <vt:lpstr>The next day</vt:lpstr>
      <vt:lpstr>The next day</vt:lpstr>
      <vt:lpstr>Hypercalcemia</vt:lpstr>
      <vt:lpstr>Hypercalcemia</vt:lpstr>
      <vt:lpstr>Hypercalcemia</vt:lpstr>
      <vt:lpstr>Bisphosphonates</vt:lpstr>
      <vt:lpstr>PowerPoint Presentation</vt:lpstr>
      <vt:lpstr>Case 6</vt:lpstr>
      <vt:lpstr>PowerPoint Presentation</vt:lpstr>
      <vt:lpstr>Depth and Duration</vt:lpstr>
      <vt:lpstr>Definitions</vt:lpstr>
      <vt:lpstr>Evaluation and Etiology</vt:lpstr>
      <vt:lpstr>Treatment</vt:lpstr>
      <vt:lpstr>Special Situations</vt:lpstr>
      <vt:lpstr>Vitamin Vanco</vt:lpstr>
      <vt:lpstr>Persistent febrile neutropenia (&gt;72hrs) </vt:lpstr>
      <vt:lpstr>PowerPoint Presentation</vt:lpstr>
      <vt:lpstr>PowerPoint Presentation</vt:lpstr>
    </vt:vector>
  </TitlesOfParts>
  <Company>Banner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Oncologic Emergencies</dc:title>
  <dc:creator>Matthew Ulrickson</dc:creator>
  <cp:lastModifiedBy>Ulrickson, Matthew L</cp:lastModifiedBy>
  <cp:revision>105</cp:revision>
  <dcterms:created xsi:type="dcterms:W3CDTF">2014-06-04T21:15:11Z</dcterms:created>
  <dcterms:modified xsi:type="dcterms:W3CDTF">2026-07-21T01:55:07Z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0x01010094B5488B5A47D242A92B19654BC95ADC</vt:lpwstr>
  </property>
</Properties>
</file>