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4" r:id="rId3"/>
    <p:sldId id="257" r:id="rId4"/>
    <p:sldId id="260" r:id="rId5"/>
    <p:sldId id="258" r:id="rId6"/>
    <p:sldId id="319" r:id="rId7"/>
    <p:sldId id="325" r:id="rId8"/>
    <p:sldId id="311" r:id="rId9"/>
    <p:sldId id="312" r:id="rId10"/>
    <p:sldId id="313" r:id="rId11"/>
    <p:sldId id="299" r:id="rId12"/>
    <p:sldId id="285" r:id="rId13"/>
    <p:sldId id="296" r:id="rId14"/>
    <p:sldId id="302" r:id="rId15"/>
    <p:sldId id="286" r:id="rId16"/>
    <p:sldId id="278" r:id="rId17"/>
    <p:sldId id="289" r:id="rId18"/>
    <p:sldId id="298" r:id="rId19"/>
    <p:sldId id="264" r:id="rId20"/>
    <p:sldId id="297" r:id="rId21"/>
    <p:sldId id="263" r:id="rId22"/>
    <p:sldId id="265" r:id="rId23"/>
    <p:sldId id="300" r:id="rId24"/>
    <p:sldId id="266" r:id="rId25"/>
    <p:sldId id="279" r:id="rId26"/>
    <p:sldId id="280" r:id="rId27"/>
    <p:sldId id="284" r:id="rId28"/>
    <p:sldId id="281" r:id="rId29"/>
    <p:sldId id="283" r:id="rId30"/>
    <p:sldId id="271" r:id="rId31"/>
    <p:sldId id="270" r:id="rId32"/>
    <p:sldId id="307" r:id="rId33"/>
    <p:sldId id="306" r:id="rId34"/>
    <p:sldId id="322" r:id="rId35"/>
    <p:sldId id="323" r:id="rId36"/>
    <p:sldId id="272" r:id="rId37"/>
    <p:sldId id="273" r:id="rId38"/>
    <p:sldId id="274" r:id="rId39"/>
    <p:sldId id="288" r:id="rId40"/>
    <p:sldId id="305" r:id="rId41"/>
    <p:sldId id="267" r:id="rId42"/>
    <p:sldId id="268" r:id="rId43"/>
    <p:sldId id="269" r:id="rId44"/>
    <p:sldId id="301" r:id="rId45"/>
    <p:sldId id="310" r:id="rId46"/>
    <p:sldId id="290" r:id="rId47"/>
    <p:sldId id="308" r:id="rId48"/>
    <p:sldId id="287" r:id="rId49"/>
    <p:sldId id="282" r:id="rId50"/>
    <p:sldId id="291" r:id="rId51"/>
    <p:sldId id="292" r:id="rId52"/>
    <p:sldId id="293" r:id="rId53"/>
    <p:sldId id="294" r:id="rId54"/>
    <p:sldId id="295" r:id="rId55"/>
    <p:sldId id="328" r:id="rId56"/>
    <p:sldId id="331" r:id="rId57"/>
    <p:sldId id="320" r:id="rId58"/>
    <p:sldId id="326" r:id="rId59"/>
    <p:sldId id="327" r:id="rId60"/>
    <p:sldId id="315" r:id="rId61"/>
    <p:sldId id="318" r:id="rId62"/>
    <p:sldId id="317" r:id="rId63"/>
    <p:sldId id="316" r:id="rId64"/>
    <p:sldId id="262" r:id="rId65"/>
    <p:sldId id="304" r:id="rId66"/>
    <p:sldId id="324" r:id="rId67"/>
    <p:sldId id="329" r:id="rId68"/>
    <p:sldId id="330" r:id="rId69"/>
    <p:sldId id="309" r:id="rId70"/>
    <p:sldId id="259" r:id="rId71"/>
    <p:sldId id="276" r:id="rId72"/>
    <p:sldId id="275" r:id="rId73"/>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Trent H" initials="STH" lastIdx="1" clrIdx="0">
    <p:extLst>
      <p:ext uri="{19B8F6BF-5375-455C-9EA6-DF929625EA0E}">
        <p15:presenceInfo xmlns:p15="http://schemas.microsoft.com/office/powerpoint/2012/main" userId="S::Trent.Smith@bannerhealth.com::23fa5057-623a-4218-a352-c534df29ca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76" autoAdjust="0"/>
    <p:restoredTop sz="94660"/>
  </p:normalViewPr>
  <p:slideViewPr>
    <p:cSldViewPr snapToGrid="0">
      <p:cViewPr varScale="1">
        <p:scale>
          <a:sx n="59" d="100"/>
          <a:sy n="59" d="100"/>
        </p:scale>
        <p:origin x="121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7T16:02:36.182" idx="1">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5E94-D1F7-40C5-8809-6259B01A4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62A3DD-041B-4916-B259-BAC1ECC1A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6856CA-81FF-4E78-9292-28279DB0E7BF}"/>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5" name="Footer Placeholder 4">
            <a:extLst>
              <a:ext uri="{FF2B5EF4-FFF2-40B4-BE49-F238E27FC236}">
                <a16:creationId xmlns:a16="http://schemas.microsoft.com/office/drawing/2014/main" id="{57D3A412-D0A5-46E7-AEB7-009E2BB35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4A21-C3C9-4E22-80D7-650B176561E1}"/>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320474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27941-7813-4368-8E58-2C8C4D1E38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F4A002-AD6F-4CA1-B4B0-078F0CE6B8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B9274-7F15-4B9E-9DA1-6EF2243F8A7B}"/>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5" name="Footer Placeholder 4">
            <a:extLst>
              <a:ext uri="{FF2B5EF4-FFF2-40B4-BE49-F238E27FC236}">
                <a16:creationId xmlns:a16="http://schemas.microsoft.com/office/drawing/2014/main" id="{E1D2C5A9-587F-4145-9E43-73D52E834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E6834-D6DB-46D0-8163-97E5416F71D4}"/>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173527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208231-1A31-4F35-AEE9-BFD57CC1EB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92853E-13C2-4572-9ABD-8F0EBD1537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87ACD-F415-4D38-90C3-D65487B7DDAA}"/>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5" name="Footer Placeholder 4">
            <a:extLst>
              <a:ext uri="{FF2B5EF4-FFF2-40B4-BE49-F238E27FC236}">
                <a16:creationId xmlns:a16="http://schemas.microsoft.com/office/drawing/2014/main" id="{61B5114A-4047-4549-A4DD-274D88099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04360-ECCD-4D3A-9099-AE34AECC2CA1}"/>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220475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094A-216D-42C7-9734-050EF2CDB8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819649-BE4F-40F8-A0DA-1450C3C9A3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61779-F0B2-41B0-A205-6DCCEF603A1C}"/>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5" name="Footer Placeholder 4">
            <a:extLst>
              <a:ext uri="{FF2B5EF4-FFF2-40B4-BE49-F238E27FC236}">
                <a16:creationId xmlns:a16="http://schemas.microsoft.com/office/drawing/2014/main" id="{016A7145-D60E-4450-8A77-7A14440A3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EFC15-8F99-47B4-B4B1-0A38FFDAEA34}"/>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2460168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5491-30F5-498C-B2AE-F7BD6AEDFE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612EB1-81C0-40BF-93C6-0C894D1F1A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BAAF5F-9FD6-47C9-8C70-D34CD060DD53}"/>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5" name="Footer Placeholder 4">
            <a:extLst>
              <a:ext uri="{FF2B5EF4-FFF2-40B4-BE49-F238E27FC236}">
                <a16:creationId xmlns:a16="http://schemas.microsoft.com/office/drawing/2014/main" id="{893C4966-4A2D-49CC-830C-AB9E20D84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DD69F-6FEC-4A37-8D3A-B4A296EFE3B8}"/>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187030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C61A-AC3E-465D-A1DD-9FBB4B1AA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3ABF6B-4A81-4BE9-AE4C-49A6670622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0549D8-BBF5-4204-81B5-6F34C29CDD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C2D5A9-6EF5-4550-A886-806D24BA9CD5}"/>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6" name="Footer Placeholder 5">
            <a:extLst>
              <a:ext uri="{FF2B5EF4-FFF2-40B4-BE49-F238E27FC236}">
                <a16:creationId xmlns:a16="http://schemas.microsoft.com/office/drawing/2014/main" id="{94EB0129-A339-47A4-8997-93533C29D1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8660-39B8-478C-BDB8-70A6AEBF7972}"/>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3062928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A3B0C-357A-4FFE-AC84-789D8CE941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3A42B0-A24B-475C-8CF7-7204CB0DD5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D2FFD1-0D6A-4F43-9E33-3670784467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58661-73AA-42A9-B81C-4616702CD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DDA2B9-EE9C-49B6-8B4C-7D3E47BD8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165BEE-3249-461A-B23C-20E05BDAA7BE}"/>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8" name="Footer Placeholder 7">
            <a:extLst>
              <a:ext uri="{FF2B5EF4-FFF2-40B4-BE49-F238E27FC236}">
                <a16:creationId xmlns:a16="http://schemas.microsoft.com/office/drawing/2014/main" id="{A7844ABB-32DC-4834-A285-3BCCC78ECB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E8AEB9-2824-4658-B2C3-19BA327E02F0}"/>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3741364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42BCA-F708-4B61-AD0E-1B2C318F2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FFE548-99EB-497D-BA2D-0E89AEF4AD30}"/>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4" name="Footer Placeholder 3">
            <a:extLst>
              <a:ext uri="{FF2B5EF4-FFF2-40B4-BE49-F238E27FC236}">
                <a16:creationId xmlns:a16="http://schemas.microsoft.com/office/drawing/2014/main" id="{365A9271-6C10-4B1B-A21B-54841F679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E5FFD4-B8BA-4156-B22E-4F2845E36CC9}"/>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355213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36BF9-D0C6-4F7A-B358-F0A928AEFFD7}"/>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3" name="Footer Placeholder 2">
            <a:extLst>
              <a:ext uri="{FF2B5EF4-FFF2-40B4-BE49-F238E27FC236}">
                <a16:creationId xmlns:a16="http://schemas.microsoft.com/office/drawing/2014/main" id="{1FF4B78D-BDF2-45C2-B90B-101B544B5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65B8D0-D6EA-4092-85E7-84C4C7C64F0E}"/>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183298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3C681-A3A3-41E2-86EC-6FAFC8AE8E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CD4A75-6EC6-48C0-A5DC-30EF865E93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EF7635-D4EC-427C-931D-641EA7067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F61D98-4B42-4A36-B68D-201672D6B61D}"/>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6" name="Footer Placeholder 5">
            <a:extLst>
              <a:ext uri="{FF2B5EF4-FFF2-40B4-BE49-F238E27FC236}">
                <a16:creationId xmlns:a16="http://schemas.microsoft.com/office/drawing/2014/main" id="{E9E243CE-C047-4F7B-B9C6-4DD93B21EB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07A19-01C4-4ED8-BFCF-0E73C687959A}"/>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3256740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5EEB7-BD42-4F80-AEB1-1EFFEAB1C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AE8D90-8F48-4500-A204-2AC3075CF0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74061C-A0D2-485C-9EB4-99B5C4329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936B76-E539-4DED-B497-2C82342E5C0F}"/>
              </a:ext>
            </a:extLst>
          </p:cNvPr>
          <p:cNvSpPr>
            <a:spLocks noGrp="1"/>
          </p:cNvSpPr>
          <p:nvPr>
            <p:ph type="dt" sz="half" idx="10"/>
          </p:nvPr>
        </p:nvSpPr>
        <p:spPr/>
        <p:txBody>
          <a:bodyPr/>
          <a:lstStyle/>
          <a:p>
            <a:fld id="{5365BD0D-7627-4118-947A-DB297637CE1F}" type="datetimeFigureOut">
              <a:rPr lang="en-US" smtClean="0"/>
              <a:t>3/12/2026</a:t>
            </a:fld>
            <a:endParaRPr lang="en-US"/>
          </a:p>
        </p:txBody>
      </p:sp>
      <p:sp>
        <p:nvSpPr>
          <p:cNvPr id="6" name="Footer Placeholder 5">
            <a:extLst>
              <a:ext uri="{FF2B5EF4-FFF2-40B4-BE49-F238E27FC236}">
                <a16:creationId xmlns:a16="http://schemas.microsoft.com/office/drawing/2014/main" id="{E3CC4091-FAB1-464F-B8A4-DD7C78E758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CF3D00-1DC8-4707-ADDC-AFFB2FC8C622}"/>
              </a:ext>
            </a:extLst>
          </p:cNvPr>
          <p:cNvSpPr>
            <a:spLocks noGrp="1"/>
          </p:cNvSpPr>
          <p:nvPr>
            <p:ph type="sldNum" sz="quarter" idx="12"/>
          </p:nvPr>
        </p:nvSpPr>
        <p:spPr/>
        <p:txBody>
          <a:bodyPr/>
          <a:lstStyle/>
          <a:p>
            <a:fld id="{6800E25B-684F-48CB-B630-56746D9493BB}" type="slidenum">
              <a:rPr lang="en-US" smtClean="0"/>
              <a:t>‹#›</a:t>
            </a:fld>
            <a:endParaRPr lang="en-US"/>
          </a:p>
        </p:txBody>
      </p:sp>
    </p:spTree>
    <p:extLst>
      <p:ext uri="{BB962C8B-B14F-4D97-AF65-F5344CB8AC3E}">
        <p14:creationId xmlns:p14="http://schemas.microsoft.com/office/powerpoint/2010/main" val="3366432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0AFD26-F15F-4885-9941-C0B3C5B6C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E7DB-D0F5-4F0D-B538-9811FA9382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5F029-A01F-438A-AC1D-A4CE776C89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5BD0D-7627-4118-947A-DB297637CE1F}" type="datetimeFigureOut">
              <a:rPr lang="en-US" smtClean="0"/>
              <a:t>3/12/2026</a:t>
            </a:fld>
            <a:endParaRPr lang="en-US"/>
          </a:p>
        </p:txBody>
      </p:sp>
      <p:sp>
        <p:nvSpPr>
          <p:cNvPr id="5" name="Footer Placeholder 4">
            <a:extLst>
              <a:ext uri="{FF2B5EF4-FFF2-40B4-BE49-F238E27FC236}">
                <a16:creationId xmlns:a16="http://schemas.microsoft.com/office/drawing/2014/main" id="{FAD7A9AF-3A97-4632-83C9-203144553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75E311-FC3F-4E8A-938A-EE58C802E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0E25B-684F-48CB-B630-56746D9493BB}" type="slidenum">
              <a:rPr lang="en-US" smtClean="0"/>
              <a:t>‹#›</a:t>
            </a:fld>
            <a:endParaRPr lang="en-US"/>
          </a:p>
        </p:txBody>
      </p:sp>
    </p:spTree>
    <p:extLst>
      <p:ext uri="{BB962C8B-B14F-4D97-AF65-F5344CB8AC3E}">
        <p14:creationId xmlns:p14="http://schemas.microsoft.com/office/powerpoint/2010/main" val="3226702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ciencedirect.com/science/journal/15689972"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www.sciencedirect.com/science/journal/15689972/19/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support.google.com/websearch/answer/2364942?p=medical_conditions&amp;hl=en-U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sciencedirect.com/science/book/9781416033622"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D100-7B96-449A-90CD-16DE7231F776}"/>
              </a:ext>
            </a:extLst>
          </p:cNvPr>
          <p:cNvSpPr>
            <a:spLocks noGrp="1"/>
          </p:cNvSpPr>
          <p:nvPr>
            <p:ph type="ctrTitle"/>
          </p:nvPr>
        </p:nvSpPr>
        <p:spPr/>
        <p:txBody>
          <a:bodyPr/>
          <a:lstStyle/>
          <a:p>
            <a:r>
              <a:rPr lang="en-US" dirty="0"/>
              <a:t>Small and Medium Vessel Vasculitis</a:t>
            </a:r>
          </a:p>
        </p:txBody>
      </p:sp>
      <p:sp>
        <p:nvSpPr>
          <p:cNvPr id="3" name="Subtitle 2">
            <a:extLst>
              <a:ext uri="{FF2B5EF4-FFF2-40B4-BE49-F238E27FC236}">
                <a16:creationId xmlns:a16="http://schemas.microsoft.com/office/drawing/2014/main" id="{45C009A4-FC9D-4371-BD29-019A6CA01DEA}"/>
              </a:ext>
            </a:extLst>
          </p:cNvPr>
          <p:cNvSpPr>
            <a:spLocks noGrp="1"/>
          </p:cNvSpPr>
          <p:nvPr>
            <p:ph type="subTitle" idx="1"/>
          </p:nvPr>
        </p:nvSpPr>
        <p:spPr/>
        <p:txBody>
          <a:bodyPr/>
          <a:lstStyle/>
          <a:p>
            <a:r>
              <a:rPr lang="en-US" dirty="0"/>
              <a:t>Trent Smith, MD</a:t>
            </a:r>
          </a:p>
          <a:p>
            <a:r>
              <a:rPr lang="en-US" dirty="0"/>
              <a:t>UACOM-P &amp; BUMC-P Internal Medicine </a:t>
            </a:r>
            <a:r>
              <a:rPr lang="en-US" dirty="0" err="1"/>
              <a:t>Housestaff</a:t>
            </a:r>
            <a:r>
              <a:rPr lang="en-US" dirty="0"/>
              <a:t> Educational Lectures</a:t>
            </a:r>
          </a:p>
          <a:p>
            <a:r>
              <a:rPr lang="en-US"/>
              <a:t>March, </a:t>
            </a:r>
            <a:r>
              <a:rPr lang="en-US" dirty="0"/>
              <a:t>2026</a:t>
            </a:r>
          </a:p>
        </p:txBody>
      </p:sp>
    </p:spTree>
    <p:extLst>
      <p:ext uri="{BB962C8B-B14F-4D97-AF65-F5344CB8AC3E}">
        <p14:creationId xmlns:p14="http://schemas.microsoft.com/office/powerpoint/2010/main" val="2521556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9FEF-08A3-4BCC-91E9-97590019BCB4}"/>
              </a:ext>
            </a:extLst>
          </p:cNvPr>
          <p:cNvSpPr>
            <a:spLocks noGrp="1"/>
          </p:cNvSpPr>
          <p:nvPr>
            <p:ph type="title"/>
          </p:nvPr>
        </p:nvSpPr>
        <p:spPr/>
        <p:txBody>
          <a:bodyPr/>
          <a:lstStyle/>
          <a:p>
            <a:r>
              <a:rPr lang="en-US" dirty="0"/>
              <a:t>MKSAP 18 </a:t>
            </a:r>
            <a:r>
              <a:rPr lang="en-US" dirty="0" err="1"/>
              <a:t>Neph</a:t>
            </a:r>
            <a:r>
              <a:rPr lang="en-US" dirty="0"/>
              <a:t> Q21 (</a:t>
            </a:r>
            <a:r>
              <a:rPr lang="en-US" dirty="0" err="1"/>
              <a:t>cont</a:t>
            </a:r>
            <a:r>
              <a:rPr lang="en-US" dirty="0"/>
              <a:t>)</a:t>
            </a:r>
          </a:p>
        </p:txBody>
      </p:sp>
      <p:sp>
        <p:nvSpPr>
          <p:cNvPr id="3" name="Content Placeholder 2">
            <a:extLst>
              <a:ext uri="{FF2B5EF4-FFF2-40B4-BE49-F238E27FC236}">
                <a16:creationId xmlns:a16="http://schemas.microsoft.com/office/drawing/2014/main" id="{2A34A3AD-81E2-47DC-9351-A6426FCF1E4C}"/>
              </a:ext>
            </a:extLst>
          </p:cNvPr>
          <p:cNvSpPr>
            <a:spLocks noGrp="1"/>
          </p:cNvSpPr>
          <p:nvPr>
            <p:ph idx="1"/>
          </p:nvPr>
        </p:nvSpPr>
        <p:spPr/>
        <p:txBody>
          <a:bodyPr/>
          <a:lstStyle/>
          <a:p>
            <a:pPr marL="0" indent="0">
              <a:buNone/>
            </a:pPr>
            <a:r>
              <a:rPr lang="en-US" dirty="0">
                <a:solidFill>
                  <a:srgbClr val="181D23"/>
                </a:solidFill>
                <a:latin typeface="Open Sans" panose="020B0606030504020204" pitchFamily="34" charset="0"/>
                <a:cs typeface="Open Sans" panose="020B0606030504020204" pitchFamily="34" charset="0"/>
              </a:rPr>
              <a:t>Which of the following is the most likely diagnosis:</a:t>
            </a:r>
          </a:p>
          <a:p>
            <a:pPr marL="0" indent="0">
              <a:buNone/>
            </a:pPr>
            <a:endParaRPr lang="en-US" dirty="0">
              <a:solidFill>
                <a:srgbClr val="181D23"/>
              </a:solidFill>
              <a:latin typeface="Open Sans" panose="020B0606030504020204" pitchFamily="34" charset="0"/>
              <a:cs typeface="Open Sans" panose="020B0606030504020204" pitchFamily="34" charset="0"/>
            </a:endParaRPr>
          </a:p>
          <a:p>
            <a:pPr marL="514350" indent="-514350">
              <a:buAutoNum type="alphaUcPeriod"/>
            </a:pPr>
            <a:r>
              <a:rPr lang="en-US" dirty="0">
                <a:solidFill>
                  <a:srgbClr val="181D23"/>
                </a:solidFill>
                <a:latin typeface="Open Sans" panose="020B0606030504020204" pitchFamily="34" charset="0"/>
                <a:cs typeface="Open Sans" panose="020B0606030504020204" pitchFamily="34" charset="0"/>
              </a:rPr>
              <a:t>ANCA associated glomerulonephritis</a:t>
            </a:r>
          </a:p>
          <a:p>
            <a:pPr marL="514350" indent="-514350">
              <a:buAutoNum type="alphaUcPeriod"/>
            </a:pPr>
            <a:r>
              <a:rPr lang="en-US" dirty="0">
                <a:solidFill>
                  <a:srgbClr val="181D23"/>
                </a:solidFill>
                <a:latin typeface="Open Sans" panose="020B0606030504020204" pitchFamily="34" charset="0"/>
                <a:cs typeface="Open Sans" panose="020B0606030504020204" pitchFamily="34" charset="0"/>
              </a:rPr>
              <a:t>Anti-glomerular basement membrane antibody disease</a:t>
            </a:r>
          </a:p>
          <a:p>
            <a:pPr marL="514350" indent="-514350">
              <a:buAutoNum type="alphaUcPeriod"/>
            </a:pPr>
            <a:r>
              <a:rPr lang="en-US" dirty="0">
                <a:solidFill>
                  <a:srgbClr val="181D23"/>
                </a:solidFill>
                <a:latin typeface="Open Sans" panose="020B0606030504020204" pitchFamily="34" charset="0"/>
                <a:cs typeface="Open Sans" panose="020B0606030504020204" pitchFamily="34" charset="0"/>
              </a:rPr>
              <a:t>Minimal change </a:t>
            </a:r>
            <a:r>
              <a:rPr lang="en-US" dirty="0" err="1">
                <a:solidFill>
                  <a:srgbClr val="181D23"/>
                </a:solidFill>
                <a:latin typeface="Open Sans" panose="020B0606030504020204" pitchFamily="34" charset="0"/>
                <a:cs typeface="Open Sans" panose="020B0606030504020204" pitchFamily="34" charset="0"/>
              </a:rPr>
              <a:t>glomerulonephropathy</a:t>
            </a:r>
            <a:endParaRPr lang="en-US" dirty="0">
              <a:solidFill>
                <a:srgbClr val="181D23"/>
              </a:solidFill>
              <a:latin typeface="Open Sans" panose="020B0606030504020204" pitchFamily="34" charset="0"/>
              <a:cs typeface="Open Sans" panose="020B0606030504020204" pitchFamily="34" charset="0"/>
            </a:endParaRPr>
          </a:p>
          <a:p>
            <a:pPr marL="514350" indent="-514350">
              <a:buAutoNum type="alphaUcPeriod"/>
            </a:pPr>
            <a:r>
              <a:rPr lang="en-US" dirty="0">
                <a:solidFill>
                  <a:srgbClr val="181D23"/>
                </a:solidFill>
                <a:latin typeface="Open Sans" panose="020B0606030504020204" pitchFamily="34" charset="0"/>
                <a:cs typeface="Open Sans" panose="020B0606030504020204" pitchFamily="34" charset="0"/>
              </a:rPr>
              <a:t>Myeloma cast nephropathy</a:t>
            </a:r>
          </a:p>
          <a:p>
            <a:pPr marL="514350" indent="-514350">
              <a:buAutoNum type="alphaUcPeriod"/>
            </a:pPr>
            <a:r>
              <a:rPr lang="en-US" dirty="0">
                <a:solidFill>
                  <a:srgbClr val="181D23"/>
                </a:solidFill>
                <a:latin typeface="Open Sans" panose="020B0606030504020204" pitchFamily="34" charset="0"/>
                <a:cs typeface="Open Sans" panose="020B0606030504020204" pitchFamily="34" charset="0"/>
              </a:rPr>
              <a:t>Proliferative lupus nephritis</a:t>
            </a:r>
            <a:endParaRPr lang="en-US" dirty="0"/>
          </a:p>
        </p:txBody>
      </p:sp>
    </p:spTree>
    <p:extLst>
      <p:ext uri="{BB962C8B-B14F-4D97-AF65-F5344CB8AC3E}">
        <p14:creationId xmlns:p14="http://schemas.microsoft.com/office/powerpoint/2010/main" val="376833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2CCE-0112-44AF-8875-845150E7F93C}"/>
              </a:ext>
            </a:extLst>
          </p:cNvPr>
          <p:cNvSpPr>
            <a:spLocks noGrp="1"/>
          </p:cNvSpPr>
          <p:nvPr>
            <p:ph type="title"/>
          </p:nvPr>
        </p:nvSpPr>
        <p:spPr/>
        <p:txBody>
          <a:bodyPr/>
          <a:lstStyle/>
          <a:p>
            <a:r>
              <a:rPr lang="en-US" dirty="0"/>
              <a:t>Small Vessel Vasculitis– ANCA associated</a:t>
            </a:r>
          </a:p>
        </p:txBody>
      </p:sp>
      <p:sp>
        <p:nvSpPr>
          <p:cNvPr id="3" name="Content Placeholder 2">
            <a:extLst>
              <a:ext uri="{FF2B5EF4-FFF2-40B4-BE49-F238E27FC236}">
                <a16:creationId xmlns:a16="http://schemas.microsoft.com/office/drawing/2014/main" id="{9AA18AD4-9AC7-42E5-8308-DBA29AFB07ED}"/>
              </a:ext>
            </a:extLst>
          </p:cNvPr>
          <p:cNvSpPr>
            <a:spLocks noGrp="1"/>
          </p:cNvSpPr>
          <p:nvPr>
            <p:ph idx="1"/>
          </p:nvPr>
        </p:nvSpPr>
        <p:spPr>
          <a:xfrm>
            <a:off x="838199" y="1825625"/>
            <a:ext cx="10724535" cy="4351338"/>
          </a:xfrm>
        </p:spPr>
        <p:txBody>
          <a:bodyPr/>
          <a:lstStyle/>
          <a:p>
            <a:r>
              <a:rPr lang="en-US" dirty="0"/>
              <a:t>Granulomatosis with Polyangiitis (formerly Wegener’s)</a:t>
            </a:r>
          </a:p>
          <a:p>
            <a:r>
              <a:rPr lang="en-US" dirty="0"/>
              <a:t>Microscopic Polyangiitis</a:t>
            </a:r>
          </a:p>
          <a:p>
            <a:r>
              <a:rPr lang="en-US" dirty="0"/>
              <a:t>Eosinophilic Granulomatosis with Polyangiitis (formerly Churg-Strauss)</a:t>
            </a:r>
          </a:p>
          <a:p>
            <a:r>
              <a:rPr lang="en-US" dirty="0"/>
              <a:t>Renal limited ANCA associated vasculitis (uncommon)</a:t>
            </a:r>
          </a:p>
        </p:txBody>
      </p:sp>
    </p:spTree>
    <p:extLst>
      <p:ext uri="{BB962C8B-B14F-4D97-AF65-F5344CB8AC3E}">
        <p14:creationId xmlns:p14="http://schemas.microsoft.com/office/powerpoint/2010/main" val="2465715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4DF6EC-DA5C-4B34-8E0B-0AFB3CA31D06}"/>
              </a:ext>
            </a:extLst>
          </p:cNvPr>
          <p:cNvSpPr>
            <a:spLocks noGrp="1"/>
          </p:cNvSpPr>
          <p:nvPr>
            <p:ph idx="1"/>
          </p:nvPr>
        </p:nvSpPr>
        <p:spPr>
          <a:xfrm>
            <a:off x="838200" y="1825624"/>
            <a:ext cx="10515600" cy="5032375"/>
          </a:xfrm>
        </p:spPr>
        <p:txBody>
          <a:bodyPr/>
          <a:lstStyle/>
          <a:p>
            <a:r>
              <a:rPr lang="en-US" dirty="0"/>
              <a:t>When to suspect?</a:t>
            </a:r>
          </a:p>
          <a:p>
            <a:pPr lvl="1"/>
            <a:r>
              <a:rPr lang="en-US" dirty="0"/>
              <a:t>Pulmonary-Renal Syndromes</a:t>
            </a:r>
          </a:p>
          <a:p>
            <a:pPr lvl="1"/>
            <a:r>
              <a:rPr lang="en-US" dirty="0"/>
              <a:t>Pulmonary Hemorrhage, especially Diffuse Alveolar Hemorrhage</a:t>
            </a:r>
          </a:p>
          <a:p>
            <a:pPr lvl="1"/>
            <a:r>
              <a:rPr lang="en-US" dirty="0"/>
              <a:t>Acute Renal Failure, often Rapidly Progressive Glomerulonephritis</a:t>
            </a:r>
          </a:p>
          <a:p>
            <a:pPr lvl="1"/>
            <a:r>
              <a:rPr lang="en-US" dirty="0"/>
              <a:t>Mononeuritis</a:t>
            </a:r>
          </a:p>
          <a:p>
            <a:r>
              <a:rPr lang="en-US" dirty="0"/>
              <a:t>GPA Predominant</a:t>
            </a:r>
          </a:p>
          <a:p>
            <a:pPr lvl="1"/>
            <a:r>
              <a:rPr lang="en-US" dirty="0"/>
              <a:t>Sinusitis, upper airway, Subglottic stenosis</a:t>
            </a:r>
          </a:p>
          <a:p>
            <a:pPr lvl="1"/>
            <a:r>
              <a:rPr lang="en-US" dirty="0"/>
              <a:t>Pulmonary nodules “cannonball lesions”</a:t>
            </a:r>
          </a:p>
          <a:p>
            <a:pPr lvl="1"/>
            <a:r>
              <a:rPr lang="en-US" dirty="0"/>
              <a:t>Saddle nose deformity</a:t>
            </a:r>
          </a:p>
          <a:p>
            <a:pPr lvl="1"/>
            <a:r>
              <a:rPr lang="en-US" dirty="0"/>
              <a:t>Granulomas!</a:t>
            </a:r>
          </a:p>
          <a:p>
            <a:r>
              <a:rPr lang="en-US" dirty="0"/>
              <a:t>EGPA</a:t>
            </a:r>
          </a:p>
          <a:p>
            <a:pPr lvl="1"/>
            <a:r>
              <a:rPr lang="en-US" dirty="0"/>
              <a:t>Asthma &amp; eosinophilia, neuropathy</a:t>
            </a:r>
          </a:p>
        </p:txBody>
      </p:sp>
      <p:sp>
        <p:nvSpPr>
          <p:cNvPr id="4" name="Title 1">
            <a:extLst>
              <a:ext uri="{FF2B5EF4-FFF2-40B4-BE49-F238E27FC236}">
                <a16:creationId xmlns:a16="http://schemas.microsoft.com/office/drawing/2014/main" id="{2E30A9A7-8422-4278-9AD7-1A219A0E0971}"/>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Small Vessel Vasculitis – ANCA associated</a:t>
            </a:r>
          </a:p>
        </p:txBody>
      </p:sp>
      <p:pic>
        <p:nvPicPr>
          <p:cNvPr id="5" name="Picture 4">
            <a:extLst>
              <a:ext uri="{FF2B5EF4-FFF2-40B4-BE49-F238E27FC236}">
                <a16:creationId xmlns:a16="http://schemas.microsoft.com/office/drawing/2014/main" id="{97D2389F-3F4C-4880-B5AD-1E674A309B86}"/>
              </a:ext>
            </a:extLst>
          </p:cNvPr>
          <p:cNvPicPr>
            <a:picLocks noChangeAspect="1"/>
          </p:cNvPicPr>
          <p:nvPr/>
        </p:nvPicPr>
        <p:blipFill>
          <a:blip r:embed="rId2"/>
          <a:stretch>
            <a:fillRect/>
          </a:stretch>
        </p:blipFill>
        <p:spPr>
          <a:xfrm>
            <a:off x="8259614" y="3642852"/>
            <a:ext cx="2369056" cy="3215148"/>
          </a:xfrm>
          <a:prstGeom prst="rect">
            <a:avLst/>
          </a:prstGeom>
        </p:spPr>
      </p:pic>
    </p:spTree>
    <p:extLst>
      <p:ext uri="{BB962C8B-B14F-4D97-AF65-F5344CB8AC3E}">
        <p14:creationId xmlns:p14="http://schemas.microsoft.com/office/powerpoint/2010/main" val="467455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CAE4-BEAD-4708-9C8B-1D3B73B1C576}"/>
              </a:ext>
            </a:extLst>
          </p:cNvPr>
          <p:cNvSpPr>
            <a:spLocks noGrp="1"/>
          </p:cNvSpPr>
          <p:nvPr>
            <p:ph type="title"/>
          </p:nvPr>
        </p:nvSpPr>
        <p:spPr/>
        <p:txBody>
          <a:bodyPr/>
          <a:lstStyle/>
          <a:p>
            <a:r>
              <a:rPr lang="en-US" dirty="0"/>
              <a:t>ANCA associated vasculitis</a:t>
            </a:r>
          </a:p>
        </p:txBody>
      </p:sp>
      <p:pic>
        <p:nvPicPr>
          <p:cNvPr id="5" name="Content Placeholder 4" descr="A picture containing text, X-ray film, looking, close&#10;&#10;Description automatically generated">
            <a:extLst>
              <a:ext uri="{FF2B5EF4-FFF2-40B4-BE49-F238E27FC236}">
                <a16:creationId xmlns:a16="http://schemas.microsoft.com/office/drawing/2014/main" id="{7D489C70-646B-4CD5-8681-C6B068D08E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47261"/>
            <a:ext cx="9144000" cy="2371344"/>
          </a:xfrm>
        </p:spPr>
      </p:pic>
      <p:pic>
        <p:nvPicPr>
          <p:cNvPr id="9" name="Picture 8" descr="A picture containing close&#10;&#10;Description automatically generated">
            <a:extLst>
              <a:ext uri="{FF2B5EF4-FFF2-40B4-BE49-F238E27FC236}">
                <a16:creationId xmlns:a16="http://schemas.microsoft.com/office/drawing/2014/main" id="{B1EB5BA7-30A3-49B2-9579-90E3103F6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708" y="3761258"/>
            <a:ext cx="4627221" cy="299471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709EDD7-1705-4A20-9A3C-7129E5D75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462" y="4094456"/>
            <a:ext cx="3416306" cy="2310123"/>
          </a:xfrm>
          <a:prstGeom prst="rect">
            <a:avLst/>
          </a:prstGeom>
        </p:spPr>
      </p:pic>
    </p:spTree>
    <p:extLst>
      <p:ext uri="{BB962C8B-B14F-4D97-AF65-F5344CB8AC3E}">
        <p14:creationId xmlns:p14="http://schemas.microsoft.com/office/powerpoint/2010/main" val="3824464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839F-C2C6-4F71-A605-A5C5B7C9E65B}"/>
              </a:ext>
            </a:extLst>
          </p:cNvPr>
          <p:cNvSpPr>
            <a:spLocks noGrp="1"/>
          </p:cNvSpPr>
          <p:nvPr>
            <p:ph type="title"/>
          </p:nvPr>
        </p:nvSpPr>
        <p:spPr/>
        <p:txBody>
          <a:bodyPr/>
          <a:lstStyle/>
          <a:p>
            <a:r>
              <a:rPr lang="en-US" dirty="0"/>
              <a:t>ANCA associated histology</a:t>
            </a:r>
          </a:p>
        </p:txBody>
      </p:sp>
      <p:pic>
        <p:nvPicPr>
          <p:cNvPr id="6" name="Content Placeholder 5">
            <a:extLst>
              <a:ext uri="{FF2B5EF4-FFF2-40B4-BE49-F238E27FC236}">
                <a16:creationId xmlns:a16="http://schemas.microsoft.com/office/drawing/2014/main" id="{91237BE5-4AB4-4C79-A529-9ED87E7322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6153" y="2414073"/>
            <a:ext cx="4901184" cy="3675888"/>
          </a:xfrm>
        </p:spPr>
      </p:pic>
      <p:pic>
        <p:nvPicPr>
          <p:cNvPr id="4" name="Picture 3">
            <a:extLst>
              <a:ext uri="{FF2B5EF4-FFF2-40B4-BE49-F238E27FC236}">
                <a16:creationId xmlns:a16="http://schemas.microsoft.com/office/drawing/2014/main" id="{26EF9408-A752-404F-8C40-67B93C1E0D1D}"/>
              </a:ext>
            </a:extLst>
          </p:cNvPr>
          <p:cNvPicPr>
            <a:picLocks noChangeAspect="1"/>
          </p:cNvPicPr>
          <p:nvPr/>
        </p:nvPicPr>
        <p:blipFill>
          <a:blip r:embed="rId3"/>
          <a:stretch>
            <a:fillRect/>
          </a:stretch>
        </p:blipFill>
        <p:spPr>
          <a:xfrm>
            <a:off x="1054663" y="2414073"/>
            <a:ext cx="4387492" cy="3499829"/>
          </a:xfrm>
          <a:prstGeom prst="rect">
            <a:avLst/>
          </a:prstGeom>
        </p:spPr>
      </p:pic>
    </p:spTree>
    <p:extLst>
      <p:ext uri="{BB962C8B-B14F-4D97-AF65-F5344CB8AC3E}">
        <p14:creationId xmlns:p14="http://schemas.microsoft.com/office/powerpoint/2010/main" val="4232899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D170-6CE8-4707-914E-BA577D48441D}"/>
              </a:ext>
            </a:extLst>
          </p:cNvPr>
          <p:cNvSpPr>
            <a:spLocks noGrp="1"/>
          </p:cNvSpPr>
          <p:nvPr>
            <p:ph type="title"/>
          </p:nvPr>
        </p:nvSpPr>
        <p:spPr/>
        <p:txBody>
          <a:bodyPr/>
          <a:lstStyle/>
          <a:p>
            <a:r>
              <a:rPr lang="en-US" dirty="0"/>
              <a:t>Differences between ANCA diseases</a:t>
            </a:r>
          </a:p>
        </p:txBody>
      </p:sp>
      <p:sp>
        <p:nvSpPr>
          <p:cNvPr id="3" name="Content Placeholder 2">
            <a:extLst>
              <a:ext uri="{FF2B5EF4-FFF2-40B4-BE49-F238E27FC236}">
                <a16:creationId xmlns:a16="http://schemas.microsoft.com/office/drawing/2014/main" id="{BE35A2F1-B3C9-4D28-AD5C-7A1C5CF3CC2F}"/>
              </a:ext>
            </a:extLst>
          </p:cNvPr>
          <p:cNvSpPr>
            <a:spLocks noGrp="1"/>
          </p:cNvSpPr>
          <p:nvPr>
            <p:ph idx="1"/>
          </p:nvPr>
        </p:nvSpPr>
        <p:spPr/>
        <p:txBody>
          <a:bodyPr>
            <a:normAutofit lnSpcReduction="10000"/>
          </a:bodyPr>
          <a:lstStyle/>
          <a:p>
            <a:r>
              <a:rPr lang="en-US" dirty="0"/>
              <a:t>Granulomatosis with </a:t>
            </a:r>
            <a:r>
              <a:rPr lang="en-US" dirty="0" err="1"/>
              <a:t>Polyangiits</a:t>
            </a:r>
            <a:endParaRPr lang="en-US" dirty="0"/>
          </a:p>
          <a:p>
            <a:pPr lvl="1"/>
            <a:r>
              <a:rPr lang="en-US" dirty="0"/>
              <a:t>Upper AND lower airway</a:t>
            </a:r>
          </a:p>
          <a:p>
            <a:pPr lvl="1"/>
            <a:r>
              <a:rPr lang="en-US" dirty="0"/>
              <a:t>Kidney</a:t>
            </a:r>
          </a:p>
          <a:p>
            <a:r>
              <a:rPr lang="en-US" dirty="0"/>
              <a:t>Microscopic Polyangiitis (no granulomas)</a:t>
            </a:r>
          </a:p>
          <a:p>
            <a:pPr lvl="1"/>
            <a:r>
              <a:rPr lang="en-US" dirty="0"/>
              <a:t>Kidney</a:t>
            </a:r>
          </a:p>
          <a:p>
            <a:pPr lvl="1"/>
            <a:r>
              <a:rPr lang="en-US" dirty="0"/>
              <a:t>Nerve</a:t>
            </a:r>
          </a:p>
          <a:p>
            <a:pPr lvl="1"/>
            <a:r>
              <a:rPr lang="en-US" dirty="0"/>
              <a:t>Fibrosis</a:t>
            </a:r>
          </a:p>
          <a:p>
            <a:r>
              <a:rPr lang="en-US" dirty="0"/>
              <a:t>EGPA</a:t>
            </a:r>
          </a:p>
          <a:p>
            <a:pPr lvl="1"/>
            <a:r>
              <a:rPr lang="en-US" dirty="0"/>
              <a:t>Triad of granulomatous inflammation, vasculitis, tissue eosinophilia</a:t>
            </a:r>
          </a:p>
          <a:p>
            <a:pPr lvl="1"/>
            <a:r>
              <a:rPr lang="en-US" dirty="0"/>
              <a:t>asthma, </a:t>
            </a:r>
            <a:r>
              <a:rPr lang="en-US" dirty="0" err="1"/>
              <a:t>eosinophila</a:t>
            </a:r>
            <a:r>
              <a:rPr lang="en-US" dirty="0"/>
              <a:t> &gt;10% of WBC</a:t>
            </a:r>
          </a:p>
          <a:p>
            <a:pPr lvl="1"/>
            <a:r>
              <a:rPr lang="en-US" dirty="0"/>
              <a:t>Cardiac </a:t>
            </a:r>
            <a:r>
              <a:rPr lang="en-US" dirty="0" err="1"/>
              <a:t>endomyocarditis</a:t>
            </a:r>
            <a:endParaRPr lang="en-US" dirty="0"/>
          </a:p>
        </p:txBody>
      </p:sp>
    </p:spTree>
    <p:extLst>
      <p:ext uri="{BB962C8B-B14F-4D97-AF65-F5344CB8AC3E}">
        <p14:creationId xmlns:p14="http://schemas.microsoft.com/office/powerpoint/2010/main" val="244803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nagement of ANCA associated vasculitis | The BMJ">
            <a:extLst>
              <a:ext uri="{FF2B5EF4-FFF2-40B4-BE49-F238E27FC236}">
                <a16:creationId xmlns:a16="http://schemas.microsoft.com/office/drawing/2014/main" id="{08799CFD-57D5-46BD-B168-4B0866F18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7216"/>
            <a:ext cx="9527663" cy="6850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590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1F4A-6313-42AD-A2C8-90F14624DC5D}"/>
              </a:ext>
            </a:extLst>
          </p:cNvPr>
          <p:cNvSpPr>
            <a:spLocks noGrp="1"/>
          </p:cNvSpPr>
          <p:nvPr>
            <p:ph type="title"/>
          </p:nvPr>
        </p:nvSpPr>
        <p:spPr/>
        <p:txBody>
          <a:bodyPr/>
          <a:lstStyle/>
          <a:p>
            <a:r>
              <a:rPr lang="en-US" dirty="0"/>
              <a:t>What are </a:t>
            </a:r>
            <a:r>
              <a:rPr lang="en-US" dirty="0" err="1"/>
              <a:t>cANCA</a:t>
            </a:r>
            <a:r>
              <a:rPr lang="en-US" dirty="0"/>
              <a:t> and </a:t>
            </a:r>
            <a:r>
              <a:rPr lang="en-US" dirty="0" err="1"/>
              <a:t>pANCA</a:t>
            </a:r>
            <a:r>
              <a:rPr lang="en-US" dirty="0"/>
              <a:t>?</a:t>
            </a:r>
          </a:p>
        </p:txBody>
      </p:sp>
      <p:pic>
        <p:nvPicPr>
          <p:cNvPr id="5" name="Content Placeholder 4" descr="A screenshot of a video game&#10;&#10;Description automatically generated">
            <a:extLst>
              <a:ext uri="{FF2B5EF4-FFF2-40B4-BE49-F238E27FC236}">
                <a16:creationId xmlns:a16="http://schemas.microsoft.com/office/drawing/2014/main" id="{58A0427D-1DD0-4EC9-9E3E-A9F0CDE432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3102" y="1690688"/>
            <a:ext cx="6460711" cy="4351338"/>
          </a:xfrm>
        </p:spPr>
      </p:pic>
      <p:sp>
        <p:nvSpPr>
          <p:cNvPr id="6" name="TextBox 5">
            <a:extLst>
              <a:ext uri="{FF2B5EF4-FFF2-40B4-BE49-F238E27FC236}">
                <a16:creationId xmlns:a16="http://schemas.microsoft.com/office/drawing/2014/main" id="{5816F4A5-77CF-4B24-8237-68CFA3F624CA}"/>
              </a:ext>
            </a:extLst>
          </p:cNvPr>
          <p:cNvSpPr txBox="1"/>
          <p:nvPr/>
        </p:nvSpPr>
        <p:spPr>
          <a:xfrm>
            <a:off x="7816645" y="1563328"/>
            <a:ext cx="4483510" cy="2831544"/>
          </a:xfrm>
          <a:prstGeom prst="rect">
            <a:avLst/>
          </a:prstGeom>
          <a:noFill/>
        </p:spPr>
        <p:txBody>
          <a:bodyPr wrap="square" rtlCol="0">
            <a:spAutoFit/>
          </a:bodyPr>
          <a:lstStyle/>
          <a:p>
            <a:r>
              <a:rPr lang="en-US" sz="3200" dirty="0"/>
              <a:t>Should do BOTH the </a:t>
            </a:r>
          </a:p>
          <a:p>
            <a:r>
              <a:rPr lang="en-US" sz="3200" dirty="0"/>
              <a:t>Immunofluorescence</a:t>
            </a:r>
          </a:p>
          <a:p>
            <a:r>
              <a:rPr lang="en-US" sz="3200" dirty="0"/>
              <a:t>and</a:t>
            </a:r>
          </a:p>
          <a:p>
            <a:r>
              <a:rPr lang="en-US" sz="3200" dirty="0"/>
              <a:t>ELISA testing against PR3 and MPO</a:t>
            </a:r>
          </a:p>
          <a:p>
            <a:endParaRPr lang="en-US" dirty="0"/>
          </a:p>
        </p:txBody>
      </p:sp>
    </p:spTree>
    <p:extLst>
      <p:ext uri="{BB962C8B-B14F-4D97-AF65-F5344CB8AC3E}">
        <p14:creationId xmlns:p14="http://schemas.microsoft.com/office/powerpoint/2010/main" val="4203644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02F9-E581-4B2B-A890-B0108D6F8D54}"/>
              </a:ext>
            </a:extLst>
          </p:cNvPr>
          <p:cNvSpPr>
            <a:spLocks noGrp="1"/>
          </p:cNvSpPr>
          <p:nvPr>
            <p:ph type="title"/>
          </p:nvPr>
        </p:nvSpPr>
        <p:spPr/>
        <p:txBody>
          <a:bodyPr/>
          <a:lstStyle/>
          <a:p>
            <a:r>
              <a:rPr lang="en-US" dirty="0"/>
              <a:t>ANCA -- Frequency</a:t>
            </a:r>
          </a:p>
        </p:txBody>
      </p:sp>
      <p:sp>
        <p:nvSpPr>
          <p:cNvPr id="3" name="Content Placeholder 2">
            <a:extLst>
              <a:ext uri="{FF2B5EF4-FFF2-40B4-BE49-F238E27FC236}">
                <a16:creationId xmlns:a16="http://schemas.microsoft.com/office/drawing/2014/main" id="{3B342DA5-815D-41F3-9F91-39A9B9786F7A}"/>
              </a:ext>
            </a:extLst>
          </p:cNvPr>
          <p:cNvSpPr>
            <a:spLocks noGrp="1"/>
          </p:cNvSpPr>
          <p:nvPr>
            <p:ph idx="1"/>
          </p:nvPr>
        </p:nvSpPr>
        <p:spPr/>
        <p:txBody>
          <a:bodyPr/>
          <a:lstStyle/>
          <a:p>
            <a:r>
              <a:rPr lang="en-US" dirty="0"/>
              <a:t>GPA is 95% PR3+</a:t>
            </a:r>
          </a:p>
          <a:p>
            <a:r>
              <a:rPr lang="en-US" dirty="0"/>
              <a:t>MPA is 50-75% MPO+</a:t>
            </a:r>
          </a:p>
          <a:p>
            <a:r>
              <a:rPr lang="en-US" dirty="0"/>
              <a:t>EGPA sometimes (50%) MPO+, so not reliable</a:t>
            </a:r>
          </a:p>
          <a:p>
            <a:endParaRPr lang="en-US" dirty="0"/>
          </a:p>
          <a:p>
            <a:r>
              <a:rPr lang="en-US" dirty="0"/>
              <a:t>What about atypical </a:t>
            </a:r>
            <a:r>
              <a:rPr lang="en-US" dirty="0" err="1"/>
              <a:t>pANCA</a:t>
            </a:r>
            <a:r>
              <a:rPr lang="en-US" dirty="0"/>
              <a:t>?  What the heck is that?</a:t>
            </a:r>
          </a:p>
          <a:p>
            <a:r>
              <a:rPr lang="en-US" dirty="0"/>
              <a:t>Staining for </a:t>
            </a:r>
            <a:r>
              <a:rPr lang="en-US" dirty="0" err="1"/>
              <a:t>pANCA</a:t>
            </a:r>
            <a:r>
              <a:rPr lang="en-US" dirty="0"/>
              <a:t> without MPO/PR3 positivity</a:t>
            </a:r>
          </a:p>
          <a:p>
            <a:r>
              <a:rPr lang="en-US" dirty="0"/>
              <a:t>Consider alternate diagnoses </a:t>
            </a:r>
          </a:p>
          <a:p>
            <a:pPr lvl="1"/>
            <a:r>
              <a:rPr lang="en-US" dirty="0"/>
              <a:t>Infection (like sinusitis?)</a:t>
            </a:r>
          </a:p>
          <a:p>
            <a:pPr lvl="1"/>
            <a:r>
              <a:rPr lang="en-US" dirty="0"/>
              <a:t>Inflammatory bowel disease</a:t>
            </a:r>
          </a:p>
        </p:txBody>
      </p:sp>
    </p:spTree>
    <p:extLst>
      <p:ext uri="{BB962C8B-B14F-4D97-AF65-F5344CB8AC3E}">
        <p14:creationId xmlns:p14="http://schemas.microsoft.com/office/powerpoint/2010/main" val="3254635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012F-44DB-4514-9FD9-804C4FEF777C}"/>
              </a:ext>
            </a:extLst>
          </p:cNvPr>
          <p:cNvSpPr>
            <a:spLocks noGrp="1"/>
          </p:cNvSpPr>
          <p:nvPr>
            <p:ph type="title"/>
          </p:nvPr>
        </p:nvSpPr>
        <p:spPr/>
        <p:txBody>
          <a:bodyPr/>
          <a:lstStyle/>
          <a:p>
            <a:r>
              <a:rPr lang="en-US" dirty="0"/>
              <a:t>ANCA associated vasculitis Pathogenesis</a:t>
            </a:r>
          </a:p>
        </p:txBody>
      </p:sp>
      <p:pic>
        <p:nvPicPr>
          <p:cNvPr id="13" name="Content Placeholder 12">
            <a:extLst>
              <a:ext uri="{FF2B5EF4-FFF2-40B4-BE49-F238E27FC236}">
                <a16:creationId xmlns:a16="http://schemas.microsoft.com/office/drawing/2014/main" id="{354C877B-85CD-49B0-9BC2-EA3D364C306F}"/>
              </a:ext>
            </a:extLst>
          </p:cNvPr>
          <p:cNvPicPr>
            <a:picLocks noGrp="1" noChangeAspect="1"/>
          </p:cNvPicPr>
          <p:nvPr>
            <p:ph idx="1"/>
          </p:nvPr>
        </p:nvPicPr>
        <p:blipFill>
          <a:blip r:embed="rId2"/>
          <a:stretch>
            <a:fillRect/>
          </a:stretch>
        </p:blipFill>
        <p:spPr>
          <a:xfrm>
            <a:off x="331974" y="1690688"/>
            <a:ext cx="11528051" cy="4337127"/>
          </a:xfrm>
          <a:prstGeom prst="rect">
            <a:avLst/>
          </a:prstGeom>
        </p:spPr>
      </p:pic>
      <p:sp>
        <p:nvSpPr>
          <p:cNvPr id="15" name="TextBox 14">
            <a:extLst>
              <a:ext uri="{FF2B5EF4-FFF2-40B4-BE49-F238E27FC236}">
                <a16:creationId xmlns:a16="http://schemas.microsoft.com/office/drawing/2014/main" id="{FB695035-55C7-4BFD-B439-38890E326495}"/>
              </a:ext>
            </a:extLst>
          </p:cNvPr>
          <p:cNvSpPr txBox="1"/>
          <p:nvPr/>
        </p:nvSpPr>
        <p:spPr>
          <a:xfrm>
            <a:off x="9360495" y="6123543"/>
            <a:ext cx="2499530" cy="369332"/>
          </a:xfrm>
          <a:prstGeom prst="rect">
            <a:avLst/>
          </a:prstGeom>
          <a:noFill/>
        </p:spPr>
        <p:txBody>
          <a:bodyPr wrap="none" rtlCol="0">
            <a:spAutoFit/>
          </a:bodyPr>
          <a:lstStyle/>
          <a:p>
            <a:r>
              <a:rPr lang="en-US" dirty="0"/>
              <a:t>Am Jour Kidney Dis 2020</a:t>
            </a:r>
          </a:p>
        </p:txBody>
      </p:sp>
    </p:spTree>
    <p:extLst>
      <p:ext uri="{BB962C8B-B14F-4D97-AF65-F5344CB8AC3E}">
        <p14:creationId xmlns:p14="http://schemas.microsoft.com/office/powerpoint/2010/main" val="1498233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519F5-AB69-AE3C-B232-632D7BA5244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9E548BE9-9D4A-3932-4597-043C94CC055B}"/>
              </a:ext>
            </a:extLst>
          </p:cNvPr>
          <p:cNvSpPr>
            <a:spLocks noGrp="1"/>
          </p:cNvSpPr>
          <p:nvPr>
            <p:ph idx="1"/>
          </p:nvPr>
        </p:nvSpPr>
        <p:spPr/>
        <p:txBody>
          <a:bodyPr/>
          <a:lstStyle/>
          <a:p>
            <a:pPr marL="514350" indent="-514350">
              <a:buAutoNum type="arabicParenR"/>
            </a:pPr>
            <a:r>
              <a:rPr lang="en-US" dirty="0"/>
              <a:t>Promote accurate classification and differentiation of vasculitis types</a:t>
            </a:r>
          </a:p>
          <a:p>
            <a:pPr marL="514350" indent="-514350">
              <a:buAutoNum type="arabicParenR"/>
            </a:pPr>
            <a:r>
              <a:rPr lang="en-US" dirty="0"/>
              <a:t>Recognize the diverse clinical presentations of disease</a:t>
            </a:r>
          </a:p>
          <a:p>
            <a:pPr marL="514350" indent="-514350">
              <a:buAutoNum type="arabicParenR"/>
            </a:pPr>
            <a:r>
              <a:rPr lang="en-US" dirty="0"/>
              <a:t>Learn appropriate diagnostic strategies</a:t>
            </a:r>
          </a:p>
          <a:p>
            <a:pPr marL="514350" indent="-514350">
              <a:buAutoNum type="arabicParenR"/>
            </a:pPr>
            <a:r>
              <a:rPr lang="en-US" dirty="0"/>
              <a:t>Understand treatment principles and strategies</a:t>
            </a:r>
          </a:p>
          <a:p>
            <a:pPr marL="514350" indent="-514350">
              <a:buAutoNum type="arabicParenR"/>
            </a:pPr>
            <a:r>
              <a:rPr lang="en-US" dirty="0"/>
              <a:t>Emphasize prompt recognition and interdisciplinary collaboration</a:t>
            </a:r>
          </a:p>
        </p:txBody>
      </p:sp>
    </p:spTree>
    <p:extLst>
      <p:ext uri="{BB962C8B-B14F-4D97-AF65-F5344CB8AC3E}">
        <p14:creationId xmlns:p14="http://schemas.microsoft.com/office/powerpoint/2010/main" val="456913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788B-DE9C-4CA5-91F7-992D6AF07FD4}"/>
              </a:ext>
            </a:extLst>
          </p:cNvPr>
          <p:cNvSpPr>
            <a:spLocks noGrp="1"/>
          </p:cNvSpPr>
          <p:nvPr>
            <p:ph type="title"/>
          </p:nvPr>
        </p:nvSpPr>
        <p:spPr/>
        <p:txBody>
          <a:bodyPr/>
          <a:lstStyle/>
          <a:p>
            <a:r>
              <a:rPr lang="en-US" dirty="0"/>
              <a:t>ANCA associated vasculitis</a:t>
            </a:r>
          </a:p>
        </p:txBody>
      </p:sp>
      <p:sp>
        <p:nvSpPr>
          <p:cNvPr id="3" name="Content Placeholder 2">
            <a:extLst>
              <a:ext uri="{FF2B5EF4-FFF2-40B4-BE49-F238E27FC236}">
                <a16:creationId xmlns:a16="http://schemas.microsoft.com/office/drawing/2014/main" id="{C78F872C-E97B-45C3-A54E-31230BE4E396}"/>
              </a:ext>
            </a:extLst>
          </p:cNvPr>
          <p:cNvSpPr>
            <a:spLocks noGrp="1"/>
          </p:cNvSpPr>
          <p:nvPr>
            <p:ph idx="1"/>
          </p:nvPr>
        </p:nvSpPr>
        <p:spPr/>
        <p:txBody>
          <a:bodyPr>
            <a:normAutofit lnSpcReduction="10000"/>
          </a:bodyPr>
          <a:lstStyle/>
          <a:p>
            <a:pPr marL="0" indent="0">
              <a:buNone/>
            </a:pPr>
            <a:r>
              <a:rPr lang="en-US" dirty="0"/>
              <a:t>So can we just use the ANCA testing to make a diagnosis?</a:t>
            </a:r>
          </a:p>
          <a:p>
            <a:pPr marL="0" indent="0">
              <a:buNone/>
            </a:pPr>
            <a:r>
              <a:rPr lang="en-US" dirty="0"/>
              <a:t>	NO!</a:t>
            </a:r>
          </a:p>
          <a:p>
            <a:pPr marL="0" indent="0">
              <a:buNone/>
            </a:pPr>
            <a:r>
              <a:rPr lang="en-US" dirty="0"/>
              <a:t>BIOPSY IS PREFERRED!</a:t>
            </a:r>
          </a:p>
          <a:p>
            <a:pPr marL="0" indent="0">
              <a:buNone/>
            </a:pPr>
            <a:r>
              <a:rPr lang="en-US" dirty="0"/>
              <a:t>Think of vasculitis as analogous to malignancy-do you treat cancer with multidrug cytotoxic therapy regimens without a biopsy?	</a:t>
            </a:r>
          </a:p>
          <a:p>
            <a:pPr marL="0" indent="0">
              <a:buNone/>
            </a:pPr>
            <a:r>
              <a:rPr lang="en-US" dirty="0"/>
              <a:t>	NO!</a:t>
            </a:r>
          </a:p>
          <a:p>
            <a:pPr marL="0" indent="0">
              <a:buNone/>
            </a:pPr>
            <a:r>
              <a:rPr lang="en-US" dirty="0"/>
              <a:t>Where to biopsy?</a:t>
            </a:r>
          </a:p>
          <a:p>
            <a:pPr marL="0" indent="0">
              <a:buNone/>
            </a:pPr>
            <a:r>
              <a:rPr lang="en-US" dirty="0"/>
              <a:t>Kidney, Lung, Upper airway</a:t>
            </a:r>
          </a:p>
          <a:p>
            <a:pPr marL="0" indent="0">
              <a:buNone/>
            </a:pPr>
            <a:r>
              <a:rPr lang="en-US" dirty="0"/>
              <a:t>Sometimes nerve (sural), skin not helpful</a:t>
            </a:r>
          </a:p>
        </p:txBody>
      </p:sp>
    </p:spTree>
    <p:extLst>
      <p:ext uri="{BB962C8B-B14F-4D97-AF65-F5344CB8AC3E}">
        <p14:creationId xmlns:p14="http://schemas.microsoft.com/office/powerpoint/2010/main" val="1887408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C0F7-C41F-4341-8414-5F4F92F52BF0}"/>
              </a:ext>
            </a:extLst>
          </p:cNvPr>
          <p:cNvSpPr>
            <a:spLocks noGrp="1"/>
          </p:cNvSpPr>
          <p:nvPr>
            <p:ph type="title"/>
          </p:nvPr>
        </p:nvSpPr>
        <p:spPr/>
        <p:txBody>
          <a:bodyPr/>
          <a:lstStyle/>
          <a:p>
            <a:r>
              <a:rPr lang="en-US" dirty="0"/>
              <a:t>Dr. Friedrich Wegener</a:t>
            </a:r>
          </a:p>
        </p:txBody>
      </p:sp>
      <p:pic>
        <p:nvPicPr>
          <p:cNvPr id="5" name="Content Placeholder 4">
            <a:extLst>
              <a:ext uri="{FF2B5EF4-FFF2-40B4-BE49-F238E27FC236}">
                <a16:creationId xmlns:a16="http://schemas.microsoft.com/office/drawing/2014/main" id="{7AE578F7-F229-4FB4-ABB4-0D277DB5AA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1550" y="2282031"/>
            <a:ext cx="2628900" cy="3438525"/>
          </a:xfrm>
        </p:spPr>
      </p:pic>
      <p:sp>
        <p:nvSpPr>
          <p:cNvPr id="6" name="Rectangle 5">
            <a:extLst>
              <a:ext uri="{FF2B5EF4-FFF2-40B4-BE49-F238E27FC236}">
                <a16:creationId xmlns:a16="http://schemas.microsoft.com/office/drawing/2014/main" id="{42364E55-A30F-487A-880F-09BCAF47EADB}"/>
              </a:ext>
            </a:extLst>
          </p:cNvPr>
          <p:cNvSpPr/>
          <p:nvPr/>
        </p:nvSpPr>
        <p:spPr>
          <a:xfrm>
            <a:off x="6096000" y="5846544"/>
            <a:ext cx="6096000" cy="646331"/>
          </a:xfrm>
          <a:prstGeom prst="rect">
            <a:avLst/>
          </a:prstGeom>
        </p:spPr>
        <p:txBody>
          <a:bodyPr>
            <a:spAutoFit/>
          </a:bodyPr>
          <a:lstStyle/>
          <a:p>
            <a:r>
              <a:rPr lang="en-US" dirty="0"/>
              <a:t>By Source, Fair use, https://en.wikipedia.org/w/index.php?curid=33284421</a:t>
            </a:r>
          </a:p>
        </p:txBody>
      </p:sp>
    </p:spTree>
    <p:extLst>
      <p:ext uri="{BB962C8B-B14F-4D97-AF65-F5344CB8AC3E}">
        <p14:creationId xmlns:p14="http://schemas.microsoft.com/office/powerpoint/2010/main" val="3564672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FD02E-A91D-41D6-92A0-A053F5DD052B}"/>
              </a:ext>
            </a:extLst>
          </p:cNvPr>
          <p:cNvSpPr>
            <a:spLocks noGrp="1"/>
          </p:cNvSpPr>
          <p:nvPr>
            <p:ph type="title"/>
          </p:nvPr>
        </p:nvSpPr>
        <p:spPr/>
        <p:txBody>
          <a:bodyPr/>
          <a:lstStyle/>
          <a:p>
            <a:r>
              <a:rPr lang="en-US" dirty="0"/>
              <a:t>MKSAP 18 – Question 29</a:t>
            </a:r>
          </a:p>
        </p:txBody>
      </p:sp>
      <p:sp>
        <p:nvSpPr>
          <p:cNvPr id="3" name="Content Placeholder 2">
            <a:extLst>
              <a:ext uri="{FF2B5EF4-FFF2-40B4-BE49-F238E27FC236}">
                <a16:creationId xmlns:a16="http://schemas.microsoft.com/office/drawing/2014/main" id="{6DF03D16-CF96-4319-A781-DB3D77871073}"/>
              </a:ext>
            </a:extLst>
          </p:cNvPr>
          <p:cNvSpPr>
            <a:spLocks noGrp="1"/>
          </p:cNvSpPr>
          <p:nvPr>
            <p:ph idx="1"/>
          </p:nvPr>
        </p:nvSpPr>
        <p:spPr/>
        <p:txBody>
          <a:bodyPr/>
          <a:lstStyle/>
          <a:p>
            <a:r>
              <a:rPr lang="en-US" dirty="0"/>
              <a:t>A 66-year-old man is hospitalized for progressive dyspnea for the past 10 days. He was diagnosed with granulomatosis with polyangiitis 5 years ago; at that time, cyclophosphamide was initiated, with resolution of all symptoms. He was subsequently switched to maintenance azathioprine therapy. Today he was started on intravenous methylprednisolone.</a:t>
            </a:r>
          </a:p>
          <a:p>
            <a:r>
              <a:rPr lang="en-US" dirty="0"/>
              <a:t>On physical examination, temperature is 37.8 °C (100.0 °F), blood pressure is 140/85 mm Hg, pulse rate is 100/min, respiration rate is 25/min, and oxygen saturation is 90% on 2 L of oxygen by nasal cannula. Bilateral crackles are heard in the lower lung fields.</a:t>
            </a:r>
          </a:p>
          <a:p>
            <a:endParaRPr lang="en-US" dirty="0"/>
          </a:p>
        </p:txBody>
      </p:sp>
    </p:spTree>
    <p:extLst>
      <p:ext uri="{BB962C8B-B14F-4D97-AF65-F5344CB8AC3E}">
        <p14:creationId xmlns:p14="http://schemas.microsoft.com/office/powerpoint/2010/main" val="1052951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E265-2D30-4231-971D-F8D1EC188F74}"/>
              </a:ext>
            </a:extLst>
          </p:cNvPr>
          <p:cNvSpPr>
            <a:spLocks noGrp="1"/>
          </p:cNvSpPr>
          <p:nvPr>
            <p:ph type="title"/>
          </p:nvPr>
        </p:nvSpPr>
        <p:spPr/>
        <p:txBody>
          <a:bodyPr/>
          <a:lstStyle/>
          <a:p>
            <a:r>
              <a:rPr lang="en-US" dirty="0"/>
              <a:t>MKSAP 18 – Question 29</a:t>
            </a:r>
          </a:p>
        </p:txBody>
      </p:sp>
      <p:graphicFrame>
        <p:nvGraphicFramePr>
          <p:cNvPr id="4" name="Content Placeholder 3">
            <a:extLst>
              <a:ext uri="{FF2B5EF4-FFF2-40B4-BE49-F238E27FC236}">
                <a16:creationId xmlns:a16="http://schemas.microsoft.com/office/drawing/2014/main" id="{D483A0EE-F27B-42AC-AF92-DFAA7E5B8104}"/>
              </a:ext>
            </a:extLst>
          </p:cNvPr>
          <p:cNvGraphicFramePr>
            <a:graphicFrameLocks noGrp="1"/>
          </p:cNvGraphicFramePr>
          <p:nvPr>
            <p:ph idx="1"/>
          </p:nvPr>
        </p:nvGraphicFramePr>
        <p:xfrm>
          <a:off x="838200" y="2766854"/>
          <a:ext cx="10515600" cy="2468880"/>
        </p:xfrm>
        <a:graphic>
          <a:graphicData uri="http://schemas.openxmlformats.org/drawingml/2006/table">
            <a:tbl>
              <a:tblPr/>
              <a:tblGrid>
                <a:gridCol w="5257800">
                  <a:extLst>
                    <a:ext uri="{9D8B030D-6E8A-4147-A177-3AD203B41FA5}">
                      <a16:colId xmlns:a16="http://schemas.microsoft.com/office/drawing/2014/main" val="1756199456"/>
                    </a:ext>
                  </a:extLst>
                </a:gridCol>
                <a:gridCol w="5257800">
                  <a:extLst>
                    <a:ext uri="{9D8B030D-6E8A-4147-A177-3AD203B41FA5}">
                      <a16:colId xmlns:a16="http://schemas.microsoft.com/office/drawing/2014/main" val="2006052269"/>
                    </a:ext>
                  </a:extLst>
                </a:gridCol>
              </a:tblGrid>
              <a:tr h="0">
                <a:tc>
                  <a:txBody>
                    <a:bodyPr/>
                    <a:lstStyle/>
                    <a:p>
                      <a:pPr algn="l" fontAlgn="t"/>
                      <a:r>
                        <a:rPr lang="en-US" u="none" strike="noStrike">
                          <a:effectLst/>
                        </a:rPr>
                        <a:t>Erythrocyte sedimentation rate</a:t>
                      </a:r>
                      <a:r>
                        <a:rPr lang="en-US">
                          <a:effectLst/>
                        </a:rPr>
                        <a:t> </a:t>
                      </a:r>
                    </a:p>
                  </a:txBody>
                  <a:tcPr>
                    <a:lnL>
                      <a:noFill/>
                    </a:lnL>
                    <a:lnR>
                      <a:noFill/>
                    </a:lnR>
                    <a:lnT>
                      <a:noFill/>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90 mm/h</a:t>
                      </a:r>
                    </a:p>
                  </a:txBody>
                  <a:tcPr>
                    <a:lnL>
                      <a:noFill/>
                    </a:lnL>
                    <a:lnR>
                      <a:noFill/>
                    </a:lnR>
                    <a:lnT>
                      <a:noFill/>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270713754"/>
                  </a:ext>
                </a:extLst>
              </a:tr>
              <a:tr h="0">
                <a:tc>
                  <a:txBody>
                    <a:bodyPr/>
                    <a:lstStyle/>
                    <a:p>
                      <a:pPr algn="l" fontAlgn="t"/>
                      <a:r>
                        <a:rPr lang="en-US" u="none" strike="noStrike">
                          <a:effectLst/>
                        </a:rPr>
                        <a:t>Hemoglobin</a:t>
                      </a:r>
                      <a:r>
                        <a:rPr lang="en-US">
                          <a:effectLst/>
                        </a:rPr>
                        <a:t> </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nn-NO">
                          <a:effectLst/>
                        </a:rPr>
                        <a:t>12 g/dL (120 g/L)</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4198996144"/>
                  </a:ext>
                </a:extLst>
              </a:tr>
              <a:tr h="0">
                <a:tc>
                  <a:txBody>
                    <a:bodyPr/>
                    <a:lstStyle/>
                    <a:p>
                      <a:pPr algn="l" fontAlgn="t"/>
                      <a:r>
                        <a:rPr lang="en-US">
                          <a:effectLst/>
                        </a:rPr>
                        <a:t>Leukocyte count with differential</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Normal</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1115433546"/>
                  </a:ext>
                </a:extLst>
              </a:tr>
              <a:tr h="0">
                <a:tc>
                  <a:txBody>
                    <a:bodyPr/>
                    <a:lstStyle/>
                    <a:p>
                      <a:pPr algn="l" fontAlgn="t"/>
                      <a:r>
                        <a:rPr lang="en-US" u="none" strike="noStrike">
                          <a:effectLst/>
                        </a:rPr>
                        <a:t>Platelet count</a:t>
                      </a:r>
                      <a:r>
                        <a:rPr lang="en-US">
                          <a:effectLst/>
                        </a:rPr>
                        <a:t> </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450,000 (450 × 10</a:t>
                      </a:r>
                      <a:r>
                        <a:rPr lang="en-US" baseline="30000">
                          <a:effectLst/>
                        </a:rPr>
                        <a:t>9</a:t>
                      </a:r>
                      <a:r>
                        <a:rPr lang="en-US">
                          <a:effectLst/>
                        </a:rPr>
                        <a:t>/L)</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1470880653"/>
                  </a:ext>
                </a:extLst>
              </a:tr>
              <a:tr h="0">
                <a:tc>
                  <a:txBody>
                    <a:bodyPr/>
                    <a:lstStyle/>
                    <a:p>
                      <a:pPr algn="l" fontAlgn="t"/>
                      <a:r>
                        <a:rPr lang="en-US">
                          <a:effectLst/>
                        </a:rPr>
                        <a:t>ANCA</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Positive with a cytoplasmic pattern and a titer of 1:160; positive proteinase 3 antibodies</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3357951545"/>
                  </a:ext>
                </a:extLst>
              </a:tr>
              <a:tr h="0">
                <a:tc>
                  <a:txBody>
                    <a:bodyPr/>
                    <a:lstStyle/>
                    <a:p>
                      <a:pPr algn="l" fontAlgn="t"/>
                      <a:r>
                        <a:rPr lang="en-US">
                          <a:effectLst/>
                        </a:rPr>
                        <a:t>Urinalysis</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dirty="0">
                          <a:effectLst/>
                        </a:rPr>
                        <a:t>Normal</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657337630"/>
                  </a:ext>
                </a:extLst>
              </a:tr>
            </a:tbl>
          </a:graphicData>
        </a:graphic>
      </p:graphicFrame>
      <p:sp>
        <p:nvSpPr>
          <p:cNvPr id="6" name="TextBox 5">
            <a:extLst>
              <a:ext uri="{FF2B5EF4-FFF2-40B4-BE49-F238E27FC236}">
                <a16:creationId xmlns:a16="http://schemas.microsoft.com/office/drawing/2014/main" id="{DF733DFE-3D7A-4AE7-8284-154CCF5043E9}"/>
              </a:ext>
            </a:extLst>
          </p:cNvPr>
          <p:cNvSpPr txBox="1"/>
          <p:nvPr/>
        </p:nvSpPr>
        <p:spPr>
          <a:xfrm>
            <a:off x="943897" y="5825613"/>
            <a:ext cx="10515600" cy="646331"/>
          </a:xfrm>
          <a:prstGeom prst="rect">
            <a:avLst/>
          </a:prstGeom>
          <a:noFill/>
        </p:spPr>
        <p:txBody>
          <a:bodyPr wrap="square" rtlCol="0">
            <a:spAutoFit/>
          </a:bodyPr>
          <a:lstStyle/>
          <a:p>
            <a:r>
              <a:rPr lang="en-US"/>
              <a:t>Chest radiograph shows hazy opacification and a few nodules in the mid and lower lung zones. Sputum and bronchoalveolar lavage, Gram stain, and cultures are negative. Blood cultures are negative.</a:t>
            </a:r>
            <a:endParaRPr lang="en-US" dirty="0"/>
          </a:p>
        </p:txBody>
      </p:sp>
    </p:spTree>
    <p:extLst>
      <p:ext uri="{BB962C8B-B14F-4D97-AF65-F5344CB8AC3E}">
        <p14:creationId xmlns:p14="http://schemas.microsoft.com/office/powerpoint/2010/main" val="1880250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05B1-4F24-4A6E-AEB0-B8736708935F}"/>
              </a:ext>
            </a:extLst>
          </p:cNvPr>
          <p:cNvSpPr>
            <a:spLocks noGrp="1"/>
          </p:cNvSpPr>
          <p:nvPr>
            <p:ph type="title"/>
          </p:nvPr>
        </p:nvSpPr>
        <p:spPr/>
        <p:txBody>
          <a:bodyPr/>
          <a:lstStyle/>
          <a:p>
            <a:r>
              <a:rPr lang="en-US" dirty="0"/>
              <a:t>MKSAP 18 – Question 29</a:t>
            </a:r>
          </a:p>
        </p:txBody>
      </p:sp>
      <p:sp>
        <p:nvSpPr>
          <p:cNvPr id="3" name="Content Placeholder 2">
            <a:extLst>
              <a:ext uri="{FF2B5EF4-FFF2-40B4-BE49-F238E27FC236}">
                <a16:creationId xmlns:a16="http://schemas.microsoft.com/office/drawing/2014/main" id="{9B9B0841-EE92-4A91-85B4-B0C0186B2D9A}"/>
              </a:ext>
            </a:extLst>
          </p:cNvPr>
          <p:cNvSpPr>
            <a:spLocks noGrp="1"/>
          </p:cNvSpPr>
          <p:nvPr>
            <p:ph idx="1"/>
          </p:nvPr>
        </p:nvSpPr>
        <p:spPr/>
        <p:txBody>
          <a:bodyPr/>
          <a:lstStyle/>
          <a:p>
            <a:r>
              <a:rPr lang="en-US" dirty="0"/>
              <a:t>In addition to discontinuing azathioprine, which of the following is the most appropriate treatment?</a:t>
            </a:r>
          </a:p>
          <a:p>
            <a:endParaRPr lang="en-US" dirty="0"/>
          </a:p>
          <a:p>
            <a:r>
              <a:rPr lang="en-US" dirty="0"/>
              <a:t>A	Cyclophosphamide</a:t>
            </a:r>
          </a:p>
          <a:p>
            <a:r>
              <a:rPr lang="en-US" dirty="0"/>
              <a:t>B	Etanercept</a:t>
            </a:r>
          </a:p>
          <a:p>
            <a:r>
              <a:rPr lang="en-US" dirty="0"/>
              <a:t>C	Methotrexate</a:t>
            </a:r>
          </a:p>
          <a:p>
            <a:r>
              <a:rPr lang="en-US" dirty="0"/>
              <a:t>D	Rituximab</a:t>
            </a:r>
          </a:p>
        </p:txBody>
      </p:sp>
    </p:spTree>
    <p:extLst>
      <p:ext uri="{BB962C8B-B14F-4D97-AF65-F5344CB8AC3E}">
        <p14:creationId xmlns:p14="http://schemas.microsoft.com/office/powerpoint/2010/main" val="1042091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D863-C30E-4323-AFB6-5D8675A08FED}"/>
              </a:ext>
            </a:extLst>
          </p:cNvPr>
          <p:cNvSpPr>
            <a:spLocks noGrp="1"/>
          </p:cNvSpPr>
          <p:nvPr>
            <p:ph type="title"/>
          </p:nvPr>
        </p:nvSpPr>
        <p:spPr/>
        <p:txBody>
          <a:bodyPr/>
          <a:lstStyle/>
          <a:p>
            <a:r>
              <a:rPr lang="en-US" dirty="0"/>
              <a:t>Treatment – Small Vessel Vasculitis</a:t>
            </a:r>
          </a:p>
        </p:txBody>
      </p:sp>
      <p:sp>
        <p:nvSpPr>
          <p:cNvPr id="6" name="Content Placeholder 5">
            <a:extLst>
              <a:ext uri="{FF2B5EF4-FFF2-40B4-BE49-F238E27FC236}">
                <a16:creationId xmlns:a16="http://schemas.microsoft.com/office/drawing/2014/main" id="{A90873F3-3852-4E50-B168-7B441A303ADB}"/>
              </a:ext>
            </a:extLst>
          </p:cNvPr>
          <p:cNvSpPr>
            <a:spLocks noGrp="1"/>
          </p:cNvSpPr>
          <p:nvPr>
            <p:ph idx="1"/>
          </p:nvPr>
        </p:nvSpPr>
        <p:spPr>
          <a:xfrm>
            <a:off x="589935" y="1796127"/>
            <a:ext cx="10867104" cy="4696747"/>
          </a:xfrm>
        </p:spPr>
        <p:txBody>
          <a:bodyPr>
            <a:normAutofit fontScale="92500" lnSpcReduction="10000"/>
          </a:bodyPr>
          <a:lstStyle/>
          <a:p>
            <a:r>
              <a:rPr lang="en-US" dirty="0"/>
              <a:t>GPA &amp; MPA vasculitis</a:t>
            </a:r>
          </a:p>
          <a:p>
            <a:r>
              <a:rPr lang="en-US" dirty="0"/>
              <a:t>Steroids! When &amp; where?</a:t>
            </a:r>
          </a:p>
          <a:p>
            <a:r>
              <a:rPr lang="en-US" dirty="0"/>
              <a:t>Induction therapy</a:t>
            </a:r>
          </a:p>
          <a:p>
            <a:pPr lvl="1"/>
            <a:r>
              <a:rPr lang="en-US" dirty="0"/>
              <a:t>Cyclophosphamide (</a:t>
            </a:r>
            <a:r>
              <a:rPr lang="en-US" dirty="0" err="1"/>
              <a:t>Fauci</a:t>
            </a:r>
            <a:r>
              <a:rPr lang="en-US" dirty="0"/>
              <a:t> &amp; Wolff)</a:t>
            </a:r>
          </a:p>
          <a:p>
            <a:pPr lvl="1"/>
            <a:r>
              <a:rPr lang="en-US" dirty="0"/>
              <a:t>Rituximab (RAVE trial)</a:t>
            </a:r>
          </a:p>
          <a:p>
            <a:pPr lvl="1"/>
            <a:r>
              <a:rPr lang="en-US" dirty="0"/>
              <a:t>Plasma exchange (PEXIVAS trial)</a:t>
            </a:r>
          </a:p>
          <a:p>
            <a:r>
              <a:rPr lang="en-US" dirty="0"/>
              <a:t>Maintenance therapy</a:t>
            </a:r>
          </a:p>
          <a:p>
            <a:pPr lvl="1"/>
            <a:r>
              <a:rPr lang="en-US" dirty="0"/>
              <a:t>Azathioprine</a:t>
            </a:r>
          </a:p>
          <a:p>
            <a:pPr lvl="1"/>
            <a:r>
              <a:rPr lang="en-US" dirty="0"/>
              <a:t>Methotrexate (limited disease)</a:t>
            </a:r>
          </a:p>
          <a:p>
            <a:pPr lvl="1"/>
            <a:r>
              <a:rPr lang="en-US" dirty="0"/>
              <a:t>Mycophenolate</a:t>
            </a:r>
          </a:p>
          <a:p>
            <a:pPr lvl="1"/>
            <a:r>
              <a:rPr lang="en-US" dirty="0"/>
              <a:t>Rituximab (best for relapse, maybe good for everything?)</a:t>
            </a:r>
          </a:p>
          <a:p>
            <a:pPr lvl="1"/>
            <a:r>
              <a:rPr lang="en-US" dirty="0"/>
              <a:t>Trimethoprim/Sulfamethoxazole</a:t>
            </a:r>
          </a:p>
          <a:p>
            <a:endParaRPr lang="en-US" dirty="0"/>
          </a:p>
        </p:txBody>
      </p:sp>
    </p:spTree>
    <p:extLst>
      <p:ext uri="{BB962C8B-B14F-4D97-AF65-F5344CB8AC3E}">
        <p14:creationId xmlns:p14="http://schemas.microsoft.com/office/powerpoint/2010/main" val="238503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00B2-C8EE-4350-ABE9-7EF9CF570C0D}"/>
              </a:ext>
            </a:extLst>
          </p:cNvPr>
          <p:cNvSpPr>
            <a:spLocks noGrp="1"/>
          </p:cNvSpPr>
          <p:nvPr>
            <p:ph type="title"/>
          </p:nvPr>
        </p:nvSpPr>
        <p:spPr/>
        <p:txBody>
          <a:bodyPr/>
          <a:lstStyle/>
          <a:p>
            <a:r>
              <a:rPr lang="en-US" dirty="0"/>
              <a:t>Treatment – Small Vessel Vasculitis</a:t>
            </a:r>
          </a:p>
        </p:txBody>
      </p:sp>
      <p:sp>
        <p:nvSpPr>
          <p:cNvPr id="3" name="Content Placeholder 2">
            <a:extLst>
              <a:ext uri="{FF2B5EF4-FFF2-40B4-BE49-F238E27FC236}">
                <a16:creationId xmlns:a16="http://schemas.microsoft.com/office/drawing/2014/main" id="{705149ED-035D-484A-9703-6B206D6FC84A}"/>
              </a:ext>
            </a:extLst>
          </p:cNvPr>
          <p:cNvSpPr>
            <a:spLocks noGrp="1"/>
          </p:cNvSpPr>
          <p:nvPr>
            <p:ph idx="1"/>
          </p:nvPr>
        </p:nvSpPr>
        <p:spPr/>
        <p:txBody>
          <a:bodyPr/>
          <a:lstStyle/>
          <a:p>
            <a:r>
              <a:rPr lang="en-US" dirty="0"/>
              <a:t>EGPA</a:t>
            </a:r>
          </a:p>
          <a:p>
            <a:pPr lvl="1"/>
            <a:r>
              <a:rPr lang="en-US" dirty="0"/>
              <a:t>Glucocorticoids</a:t>
            </a:r>
          </a:p>
          <a:p>
            <a:pPr lvl="1"/>
            <a:r>
              <a:rPr lang="en-US" dirty="0"/>
              <a:t>Rituximab</a:t>
            </a:r>
          </a:p>
          <a:p>
            <a:pPr lvl="1"/>
            <a:r>
              <a:rPr lang="en-US" dirty="0"/>
              <a:t>Cyclophosphamide</a:t>
            </a:r>
          </a:p>
          <a:p>
            <a:pPr lvl="1"/>
            <a:r>
              <a:rPr lang="en-US" dirty="0"/>
              <a:t>Mepolizumab (anti-IL5)</a:t>
            </a:r>
          </a:p>
          <a:p>
            <a:pPr lvl="1"/>
            <a:r>
              <a:rPr lang="en-US" dirty="0" err="1"/>
              <a:t>Benralizumab</a:t>
            </a:r>
            <a:r>
              <a:rPr lang="en-US" dirty="0"/>
              <a:t> (anti-IL5)</a:t>
            </a:r>
          </a:p>
          <a:p>
            <a:pPr lvl="1"/>
            <a:endParaRPr lang="en-US" dirty="0"/>
          </a:p>
          <a:p>
            <a:endParaRPr lang="en-US" dirty="0"/>
          </a:p>
          <a:p>
            <a:r>
              <a:rPr lang="en-US" dirty="0"/>
              <a:t>For all ANCA associated</a:t>
            </a:r>
            <a:r>
              <a:rPr lang="en-US" b="1" dirty="0"/>
              <a:t> </a:t>
            </a:r>
            <a:r>
              <a:rPr lang="en-US" dirty="0" err="1"/>
              <a:t>Vasculidities</a:t>
            </a:r>
            <a:r>
              <a:rPr lang="en-US" dirty="0"/>
              <a:t>, how do you monitor disease?</a:t>
            </a:r>
          </a:p>
        </p:txBody>
      </p:sp>
    </p:spTree>
    <p:extLst>
      <p:ext uri="{BB962C8B-B14F-4D97-AF65-F5344CB8AC3E}">
        <p14:creationId xmlns:p14="http://schemas.microsoft.com/office/powerpoint/2010/main" val="4201478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9BC6E6-22EE-4B73-BEC7-D14D80C5E8C0}"/>
              </a:ext>
            </a:extLst>
          </p:cNvPr>
          <p:cNvPicPr>
            <a:picLocks noChangeAspect="1"/>
          </p:cNvPicPr>
          <p:nvPr/>
        </p:nvPicPr>
        <p:blipFill>
          <a:blip r:embed="rId2"/>
          <a:stretch>
            <a:fillRect/>
          </a:stretch>
        </p:blipFill>
        <p:spPr>
          <a:xfrm>
            <a:off x="2195512" y="533400"/>
            <a:ext cx="7800975" cy="5791200"/>
          </a:xfrm>
          <a:prstGeom prst="rect">
            <a:avLst/>
          </a:prstGeom>
        </p:spPr>
      </p:pic>
    </p:spTree>
    <p:extLst>
      <p:ext uri="{BB962C8B-B14F-4D97-AF65-F5344CB8AC3E}">
        <p14:creationId xmlns:p14="http://schemas.microsoft.com/office/powerpoint/2010/main" val="1170885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8C52A-31A6-4436-87AA-4A8E358E9D00}"/>
              </a:ext>
            </a:extLst>
          </p:cNvPr>
          <p:cNvSpPr>
            <a:spLocks noGrp="1"/>
          </p:cNvSpPr>
          <p:nvPr>
            <p:ph type="title"/>
          </p:nvPr>
        </p:nvSpPr>
        <p:spPr/>
        <p:txBody>
          <a:bodyPr/>
          <a:lstStyle/>
          <a:p>
            <a:r>
              <a:rPr lang="en-US" dirty="0"/>
              <a:t>For ANCA associated vasculitis</a:t>
            </a:r>
          </a:p>
        </p:txBody>
      </p:sp>
      <p:sp>
        <p:nvSpPr>
          <p:cNvPr id="3" name="Content Placeholder 2">
            <a:extLst>
              <a:ext uri="{FF2B5EF4-FFF2-40B4-BE49-F238E27FC236}">
                <a16:creationId xmlns:a16="http://schemas.microsoft.com/office/drawing/2014/main" id="{A8896BFB-9640-4254-B78F-10BFB543E7E3}"/>
              </a:ext>
            </a:extLst>
          </p:cNvPr>
          <p:cNvSpPr>
            <a:spLocks noGrp="1"/>
          </p:cNvSpPr>
          <p:nvPr>
            <p:ph idx="1"/>
          </p:nvPr>
        </p:nvSpPr>
        <p:spPr/>
        <p:txBody>
          <a:bodyPr/>
          <a:lstStyle/>
          <a:p>
            <a:pPr marL="0" indent="0">
              <a:buNone/>
            </a:pPr>
            <a:r>
              <a:rPr lang="en-US" dirty="0"/>
              <a:t>Statement:</a:t>
            </a:r>
          </a:p>
          <a:p>
            <a:pPr marL="0" indent="0">
              <a:buNone/>
            </a:pPr>
            <a:r>
              <a:rPr lang="en-US" dirty="0"/>
              <a:t>Since ANCA associated vasculitis is pauci-immune in nature on biopsy, complement is relatively uninvolved in its disease pathogenesis.</a:t>
            </a:r>
          </a:p>
          <a:p>
            <a:pPr marL="0" indent="0">
              <a:buNone/>
            </a:pPr>
            <a:endParaRPr lang="en-US" dirty="0"/>
          </a:p>
          <a:p>
            <a:pPr marL="0" indent="0">
              <a:buNone/>
            </a:pPr>
            <a:r>
              <a:rPr lang="en-US" dirty="0"/>
              <a:t>True or false??</a:t>
            </a:r>
          </a:p>
        </p:txBody>
      </p:sp>
    </p:spTree>
    <p:extLst>
      <p:ext uri="{BB962C8B-B14F-4D97-AF65-F5344CB8AC3E}">
        <p14:creationId xmlns:p14="http://schemas.microsoft.com/office/powerpoint/2010/main" val="2377585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6BAE-A9FC-4D9C-ABE1-50992DE52829}"/>
              </a:ext>
            </a:extLst>
          </p:cNvPr>
          <p:cNvSpPr>
            <a:spLocks noGrp="1"/>
          </p:cNvSpPr>
          <p:nvPr>
            <p:ph type="title"/>
          </p:nvPr>
        </p:nvSpPr>
        <p:spPr/>
        <p:txBody>
          <a:bodyPr/>
          <a:lstStyle/>
          <a:p>
            <a:r>
              <a:rPr lang="en-US" dirty="0"/>
              <a:t>Complement in AAV</a:t>
            </a:r>
          </a:p>
        </p:txBody>
      </p:sp>
      <p:sp>
        <p:nvSpPr>
          <p:cNvPr id="3" name="Content Placeholder 2">
            <a:extLst>
              <a:ext uri="{FF2B5EF4-FFF2-40B4-BE49-F238E27FC236}">
                <a16:creationId xmlns:a16="http://schemas.microsoft.com/office/drawing/2014/main" id="{208E50FE-1EEA-44F1-BC6F-39C032F6259E}"/>
              </a:ext>
            </a:extLst>
          </p:cNvPr>
          <p:cNvSpPr>
            <a:spLocks noGrp="1"/>
          </p:cNvSpPr>
          <p:nvPr>
            <p:ph idx="1"/>
          </p:nvPr>
        </p:nvSpPr>
        <p:spPr>
          <a:xfrm>
            <a:off x="7610167" y="1415845"/>
            <a:ext cx="3566652" cy="4955457"/>
          </a:xfrm>
        </p:spPr>
        <p:txBody>
          <a:bodyPr>
            <a:normAutofit fontScale="85000" lnSpcReduction="20000"/>
          </a:bodyPr>
          <a:lstStyle/>
          <a:p>
            <a:r>
              <a:rPr lang="en-US" dirty="0"/>
              <a:t>Low complement levels seem to perpetuate disease</a:t>
            </a:r>
          </a:p>
          <a:p>
            <a:r>
              <a:rPr lang="en-US" dirty="0"/>
              <a:t>C5a from alternative complement pathway</a:t>
            </a:r>
          </a:p>
          <a:p>
            <a:r>
              <a:rPr lang="en-US" dirty="0"/>
              <a:t>Anti-C5aR inhibitor (</a:t>
            </a:r>
            <a:r>
              <a:rPr lang="en-US" dirty="0" err="1"/>
              <a:t>Avacopan</a:t>
            </a:r>
            <a:r>
              <a:rPr lang="en-US" dirty="0"/>
              <a:t>) which blocks neutrophil attraction &amp; activation</a:t>
            </a:r>
          </a:p>
          <a:p>
            <a:r>
              <a:rPr lang="en-US" dirty="0"/>
              <a:t>Steroid sparing</a:t>
            </a:r>
          </a:p>
          <a:p>
            <a:r>
              <a:rPr lang="en-US" dirty="0"/>
              <a:t>Benefit in early disease</a:t>
            </a:r>
          </a:p>
          <a:p>
            <a:r>
              <a:rPr lang="en-US" dirty="0"/>
              <a:t>$150,000-200,000/yr</a:t>
            </a:r>
          </a:p>
          <a:p>
            <a:r>
              <a:rPr lang="en-US" dirty="0"/>
              <a:t>CONTROVERSIAL! FDA requests voluntary withdrawal</a:t>
            </a:r>
          </a:p>
        </p:txBody>
      </p:sp>
      <p:pic>
        <p:nvPicPr>
          <p:cNvPr id="4" name="Picture 3">
            <a:extLst>
              <a:ext uri="{FF2B5EF4-FFF2-40B4-BE49-F238E27FC236}">
                <a16:creationId xmlns:a16="http://schemas.microsoft.com/office/drawing/2014/main" id="{CA18A0D6-ACCE-4439-BE6B-2943A0FD5D69}"/>
              </a:ext>
            </a:extLst>
          </p:cNvPr>
          <p:cNvPicPr>
            <a:picLocks noChangeAspect="1"/>
          </p:cNvPicPr>
          <p:nvPr/>
        </p:nvPicPr>
        <p:blipFill>
          <a:blip r:embed="rId2"/>
          <a:stretch>
            <a:fillRect/>
          </a:stretch>
        </p:blipFill>
        <p:spPr>
          <a:xfrm>
            <a:off x="838200" y="1952630"/>
            <a:ext cx="6518173" cy="4540245"/>
          </a:xfrm>
          <a:prstGeom prst="rect">
            <a:avLst/>
          </a:prstGeom>
        </p:spPr>
      </p:pic>
      <p:sp>
        <p:nvSpPr>
          <p:cNvPr id="5" name="TextBox 4">
            <a:extLst>
              <a:ext uri="{FF2B5EF4-FFF2-40B4-BE49-F238E27FC236}">
                <a16:creationId xmlns:a16="http://schemas.microsoft.com/office/drawing/2014/main" id="{4EDC9208-95D1-43E9-B110-65FEEFAFC1BD}"/>
              </a:ext>
            </a:extLst>
          </p:cNvPr>
          <p:cNvSpPr txBox="1"/>
          <p:nvPr/>
        </p:nvSpPr>
        <p:spPr>
          <a:xfrm>
            <a:off x="4601497" y="6492875"/>
            <a:ext cx="6867990" cy="646331"/>
          </a:xfrm>
          <a:prstGeom prst="rect">
            <a:avLst/>
          </a:prstGeom>
          <a:noFill/>
        </p:spPr>
        <p:txBody>
          <a:bodyPr wrap="square" rtlCol="0">
            <a:spAutoFit/>
          </a:bodyPr>
          <a:lstStyle/>
          <a:p>
            <a:r>
              <a:rPr lang="en-US" u="sng" dirty="0">
                <a:hlinkClick r:id="rId3" tooltip="Go to Autoimmunity Reviews on ScienceDirect"/>
              </a:rPr>
              <a:t>Autoimmunity Reviews</a:t>
            </a:r>
            <a:r>
              <a:rPr lang="en-US" u="sng" dirty="0"/>
              <a:t> </a:t>
            </a:r>
            <a:r>
              <a:rPr lang="en-US" dirty="0">
                <a:hlinkClick r:id="rId4" tooltip="Go to table of contents for this volume/issue"/>
              </a:rPr>
              <a:t>Volume 19, Issue 1</a:t>
            </a:r>
            <a:r>
              <a:rPr lang="en-US" dirty="0"/>
              <a:t>, January 2020, 102424</a:t>
            </a:r>
          </a:p>
          <a:p>
            <a:endParaRPr lang="en-US" dirty="0"/>
          </a:p>
        </p:txBody>
      </p:sp>
    </p:spTree>
    <p:extLst>
      <p:ext uri="{BB962C8B-B14F-4D97-AF65-F5344CB8AC3E}">
        <p14:creationId xmlns:p14="http://schemas.microsoft.com/office/powerpoint/2010/main" val="3136772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A33E4D3-8A6F-4E33-9D1D-150A31D6F636}"/>
              </a:ext>
            </a:extLst>
          </p:cNvPr>
          <p:cNvSpPr>
            <a:spLocks noChangeArrowheads="1"/>
          </p:cNvSpPr>
          <p:nvPr/>
        </p:nvSpPr>
        <p:spPr bwMode="auto">
          <a:xfrm>
            <a:off x="483645" y="396344"/>
            <a:ext cx="10904845"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202124"/>
                </a:solidFill>
                <a:effectLst/>
                <a:latin typeface="Google Sans"/>
              </a:rPr>
              <a:t>Vasculitis			(FROM GOOGLE, May 17, 2021)</a:t>
            </a:r>
            <a:endParaRPr kumimoji="0" lang="en-US" altLang="en-US" sz="2000" b="1" i="0" u="none" strike="noStrike" cap="none" normalizeH="0" baseline="0" dirty="0">
              <a:ln>
                <a:noFill/>
              </a:ln>
              <a:solidFill>
                <a:srgbClr val="202124"/>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5F6368"/>
                </a:solidFill>
                <a:effectLst/>
                <a:latin typeface="Roboto-Regular"/>
              </a:rPr>
              <a:t>Also called: angiitis</a:t>
            </a:r>
            <a:endParaRPr kumimoji="0" lang="en-US" altLang="en-US" sz="2000" b="1" i="0" u="none" strike="noStrike" cap="none" normalizeH="0" baseline="0" dirty="0">
              <a:ln>
                <a:noFill/>
              </a:ln>
              <a:solidFill>
                <a:srgbClr val="202124"/>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02124"/>
                </a:solidFill>
                <a:effectLst/>
                <a:latin typeface="Roboto"/>
              </a:rPr>
              <a:t>    </a:t>
            </a:r>
            <a:r>
              <a:rPr kumimoji="0" lang="en-US" altLang="en-US" sz="20200" b="0" i="0" u="none" strike="noStrike" cap="none" normalizeH="0" baseline="0" dirty="0">
                <a:ln>
                  <a:noFill/>
                </a:ln>
                <a:solidFill>
                  <a:srgbClr val="202124"/>
                </a:solidFill>
                <a:effectLst/>
                <a:latin typeface="Roboto"/>
              </a:rPr>
              <a:t>     </a:t>
            </a:r>
            <a:endParaRPr kumimoji="0" lang="en-US" altLang="en-US" sz="1000" b="0" i="0" u="none" strike="noStrike" cap="none" normalizeH="0" baseline="0" dirty="0">
              <a:ln>
                <a:noFill/>
              </a:ln>
              <a:solidFill>
                <a:srgbClr val="202124"/>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FFFFFF"/>
                </a:solidFill>
                <a:effectLst/>
                <a:latin typeface="Roboto"/>
                <a:hlinkClick r:id="rId2"/>
              </a:rPr>
              <a:t>Source</a:t>
            </a:r>
            <a:endParaRPr kumimoji="0" lang="en-US" altLang="en-US" sz="1000" b="0" i="0" u="none" strike="noStrike" cap="none" normalizeH="0" baseline="0" dirty="0">
              <a:ln>
                <a:noFill/>
              </a:ln>
              <a:solidFill>
                <a:srgbClr val="202124"/>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rgbClr val="202124"/>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02124"/>
                </a:solidFill>
                <a:effectLst/>
                <a:latin typeface="Roboto"/>
              </a:rPr>
              <a:t>Description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02124"/>
                </a:solidFill>
                <a:effectLst/>
                <a:latin typeface="Roboto"/>
              </a:rPr>
              <a:t>An inflammation of the blood vessels that causes changes in the blood vessel walls.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02124"/>
                </a:solidFill>
                <a:effectLst/>
                <a:latin typeface="Roboto"/>
              </a:rPr>
              <a:t>Vasculitis can cause vessel walls to thicken and narrow, cutting off vital blood supply to tissues and organs.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02124"/>
                </a:solidFill>
                <a:effectLst/>
                <a:latin typeface="Roboto"/>
              </a:rPr>
              <a:t>Symptoms include fever, fatigue, weight loss, and muscle and joint pain.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02124"/>
                </a:solidFill>
                <a:effectLst/>
                <a:latin typeface="Roboto"/>
              </a:rPr>
              <a:t>Some forms of vasculitis improve on their own. Others require medications.</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E9C0917D-2DAC-450A-984B-ADBFF8CD102F}"/>
              </a:ext>
            </a:extLst>
          </p:cNvPr>
          <p:cNvSpPr>
            <a:spLocks noChangeArrowheads="1"/>
          </p:cNvSpPr>
          <p:nvPr/>
        </p:nvSpPr>
        <p:spPr bwMode="auto">
          <a:xfrm>
            <a:off x="0" y="3371351"/>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0CC9A763-1253-40AD-A883-33EF38781EC6}"/>
              </a:ext>
            </a:extLst>
          </p:cNvPr>
          <p:cNvSpPr>
            <a:spLocks noChangeArrowheads="1"/>
          </p:cNvSpPr>
          <p:nvPr/>
        </p:nvSpPr>
        <p:spPr bwMode="auto">
          <a:xfrm>
            <a:off x="369707" y="1223206"/>
            <a:ext cx="4328173" cy="13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202124"/>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4"/>
                </a:solidFill>
                <a:effectLst/>
                <a:latin typeface="Google Sans"/>
              </a:rPr>
              <a:t>Rare</a:t>
            </a:r>
            <a:endParaRPr kumimoji="0" lang="en-US" altLang="en-US" sz="1400" b="0" i="0" u="none" strike="noStrike" cap="none" normalizeH="0" baseline="0" dirty="0">
              <a:ln>
                <a:noFill/>
              </a:ln>
              <a:solidFill>
                <a:srgbClr val="202124"/>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70757A"/>
                </a:solidFill>
                <a:effectLst/>
                <a:latin typeface="Roboto"/>
              </a:rPr>
              <a:t>Fewer than 200,000 US cases per year</a:t>
            </a:r>
            <a:endParaRPr kumimoji="0" lang="en-US" altLang="en-US" sz="1400" b="0" i="0" u="none" strike="noStrike" cap="none" normalizeH="0" baseline="0" dirty="0">
              <a:ln>
                <a:noFill/>
              </a:ln>
              <a:solidFill>
                <a:srgbClr val="202124"/>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4"/>
                </a:solidFill>
                <a:effectLst/>
                <a:latin typeface="Roboto"/>
              </a:rPr>
              <a:t>Treatment can help, but this condition can't be cured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4"/>
                </a:solidFill>
                <a:effectLst/>
                <a:latin typeface="Roboto"/>
              </a:rPr>
              <a:t>Requires a medical diagnosis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4"/>
                </a:solidFill>
                <a:effectLst/>
                <a:latin typeface="Roboto"/>
              </a:rPr>
              <a:t>Lab tests or imaging always required</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12290" name="Picture 2" descr="Woman sitting on couch with fatigue and fever. Close-up of decreased blood flow due to an inflamed artery.">
            <a:extLst>
              <a:ext uri="{FF2B5EF4-FFF2-40B4-BE49-F238E27FC236}">
                <a16:creationId xmlns:a16="http://schemas.microsoft.com/office/drawing/2014/main" id="{D1D595B6-BC34-4F3C-A502-A40504286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428" y="124974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342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2694-0F6E-435A-8D5C-1D65F1EBF212}"/>
              </a:ext>
            </a:extLst>
          </p:cNvPr>
          <p:cNvSpPr>
            <a:spLocks noGrp="1"/>
          </p:cNvSpPr>
          <p:nvPr>
            <p:ph type="title"/>
          </p:nvPr>
        </p:nvSpPr>
        <p:spPr/>
        <p:txBody>
          <a:bodyPr/>
          <a:lstStyle/>
          <a:p>
            <a:r>
              <a:rPr lang="en-US" dirty="0"/>
              <a:t>Other ANCA related diseases?</a:t>
            </a:r>
          </a:p>
        </p:txBody>
      </p:sp>
      <p:sp>
        <p:nvSpPr>
          <p:cNvPr id="5" name="Content Placeholder 4">
            <a:extLst>
              <a:ext uri="{FF2B5EF4-FFF2-40B4-BE49-F238E27FC236}">
                <a16:creationId xmlns:a16="http://schemas.microsoft.com/office/drawing/2014/main" id="{0E0E2B15-883E-4D7A-B310-2336332C68EC}"/>
              </a:ext>
            </a:extLst>
          </p:cNvPr>
          <p:cNvSpPr>
            <a:spLocks noGrp="1"/>
          </p:cNvSpPr>
          <p:nvPr>
            <p:ph idx="1"/>
          </p:nvPr>
        </p:nvSpPr>
        <p:spPr/>
        <p:txBody>
          <a:bodyPr/>
          <a:lstStyle/>
          <a:p>
            <a:r>
              <a:rPr lang="en-US" dirty="0" err="1"/>
              <a:t>Mimicks</a:t>
            </a:r>
            <a:r>
              <a:rPr lang="en-US" dirty="0"/>
              <a:t> </a:t>
            </a:r>
          </a:p>
          <a:p>
            <a:r>
              <a:rPr lang="en-US" dirty="0"/>
              <a:t>Medication induced ANCA</a:t>
            </a:r>
          </a:p>
          <a:p>
            <a:pPr lvl="1"/>
            <a:r>
              <a:rPr lang="en-US" dirty="0"/>
              <a:t>Often both PR3 and MPO positive, atypical </a:t>
            </a:r>
            <a:r>
              <a:rPr lang="en-US" dirty="0" err="1"/>
              <a:t>pANCA</a:t>
            </a:r>
            <a:endParaRPr lang="en-US" dirty="0"/>
          </a:p>
          <a:p>
            <a:pPr lvl="1"/>
            <a:r>
              <a:rPr lang="en-US" dirty="0"/>
              <a:t>Hydralazine</a:t>
            </a:r>
          </a:p>
          <a:p>
            <a:pPr lvl="1"/>
            <a:r>
              <a:rPr lang="en-US" dirty="0" err="1"/>
              <a:t>Propothiouracil</a:t>
            </a:r>
            <a:endParaRPr lang="en-US" dirty="0"/>
          </a:p>
          <a:p>
            <a:r>
              <a:rPr lang="en-US" dirty="0"/>
              <a:t>Infection induced</a:t>
            </a:r>
          </a:p>
          <a:p>
            <a:pPr lvl="1"/>
            <a:r>
              <a:rPr lang="en-US" dirty="0"/>
              <a:t>Bacterial endocarditis</a:t>
            </a:r>
          </a:p>
          <a:p>
            <a:pPr lvl="1"/>
            <a:r>
              <a:rPr lang="en-US" dirty="0"/>
              <a:t>Inflammatory bowel disease</a:t>
            </a:r>
          </a:p>
          <a:p>
            <a:r>
              <a:rPr lang="en-US" dirty="0"/>
              <a:t>Drug induced….</a:t>
            </a:r>
          </a:p>
        </p:txBody>
      </p:sp>
    </p:spTree>
    <p:extLst>
      <p:ext uri="{BB962C8B-B14F-4D97-AF65-F5344CB8AC3E}">
        <p14:creationId xmlns:p14="http://schemas.microsoft.com/office/powerpoint/2010/main" val="4278218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EAC36-377E-4AE5-B924-DD7A1E5EC8BA}"/>
              </a:ext>
            </a:extLst>
          </p:cNvPr>
          <p:cNvSpPr>
            <a:spLocks noGrp="1"/>
          </p:cNvSpPr>
          <p:nvPr>
            <p:ph type="title"/>
          </p:nvPr>
        </p:nvSpPr>
        <p:spPr/>
        <p:txBody>
          <a:bodyPr/>
          <a:lstStyle/>
          <a:p>
            <a:r>
              <a:rPr lang="en-US" dirty="0" err="1"/>
              <a:t>Levimasole</a:t>
            </a:r>
            <a:r>
              <a:rPr lang="en-US" dirty="0"/>
              <a:t> induced vasculitis</a:t>
            </a:r>
          </a:p>
        </p:txBody>
      </p:sp>
      <p:pic>
        <p:nvPicPr>
          <p:cNvPr id="2050" name="Picture 2">
            <a:extLst>
              <a:ext uri="{FF2B5EF4-FFF2-40B4-BE49-F238E27FC236}">
                <a16:creationId xmlns:a16="http://schemas.microsoft.com/office/drawing/2014/main" id="{FEFFC454-6238-4BDE-B210-015FFCEB56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090233"/>
            <a:ext cx="2857500" cy="29908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4F69C48-AEE0-41C1-891E-557AAD426970}"/>
              </a:ext>
            </a:extLst>
          </p:cNvPr>
          <p:cNvSpPr txBox="1">
            <a:spLocks/>
          </p:cNvSpPr>
          <p:nvPr/>
        </p:nvSpPr>
        <p:spPr>
          <a:xfrm>
            <a:off x="4055806" y="1958360"/>
            <a:ext cx="7445478"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Present in 80% cocaine</a:t>
            </a:r>
          </a:p>
          <a:p>
            <a:r>
              <a:rPr lang="en-US" dirty="0"/>
              <a:t>Neutrophil Extracellular Traps “</a:t>
            </a:r>
            <a:r>
              <a:rPr lang="en-US" dirty="0" err="1"/>
              <a:t>NETosis</a:t>
            </a:r>
            <a:r>
              <a:rPr lang="en-US" dirty="0"/>
              <a:t>”</a:t>
            </a:r>
          </a:p>
          <a:p>
            <a:r>
              <a:rPr lang="en-US" dirty="0"/>
              <a:t>Human anti-neutrophil elastase antibodies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Series from Mass Gen Hospital 2009-2010</a:t>
            </a:r>
          </a:p>
          <a:p>
            <a:pPr marL="0" indent="0">
              <a:buFont typeface="Arial" panose="020B0604020202020204" pitchFamily="34" charset="0"/>
              <a:buNone/>
            </a:pPr>
            <a:r>
              <a:rPr lang="en-US" dirty="0"/>
              <a:t>-Arthralgias (83%)</a:t>
            </a:r>
          </a:p>
          <a:p>
            <a:pPr marL="0" indent="0">
              <a:buFont typeface="Arial" panose="020B0604020202020204" pitchFamily="34" charset="0"/>
              <a:buNone/>
            </a:pPr>
            <a:r>
              <a:rPr lang="en-US" dirty="0"/>
              <a:t>-cutaneous </a:t>
            </a:r>
            <a:r>
              <a:rPr lang="en-US" dirty="0" err="1"/>
              <a:t>esp</a:t>
            </a:r>
            <a:r>
              <a:rPr lang="en-US" dirty="0"/>
              <a:t> LCV, ears/nose (61%)</a:t>
            </a:r>
          </a:p>
          <a:p>
            <a:pPr marL="0" indent="0">
              <a:buFont typeface="Arial" panose="020B0604020202020204" pitchFamily="34" charset="0"/>
              <a:buNone/>
            </a:pPr>
            <a:r>
              <a:rPr lang="en-US" dirty="0"/>
              <a:t>-constitutional (72%)</a:t>
            </a:r>
          </a:p>
          <a:p>
            <a:pPr marL="0" indent="0">
              <a:buFont typeface="Arial" panose="020B0604020202020204" pitchFamily="34" charset="0"/>
              <a:buNone/>
            </a:pPr>
            <a:r>
              <a:rPr lang="en-US" dirty="0"/>
              <a:t>-MPO + (100%), PR3+ (50%)</a:t>
            </a:r>
          </a:p>
          <a:p>
            <a:pPr marL="0"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3E78D687-B075-4F24-BEB8-39F98E0815E0}"/>
              </a:ext>
            </a:extLst>
          </p:cNvPr>
          <p:cNvSpPr txBox="1"/>
          <p:nvPr/>
        </p:nvSpPr>
        <p:spPr>
          <a:xfrm>
            <a:off x="838200" y="5501147"/>
            <a:ext cx="2857500" cy="646331"/>
          </a:xfrm>
          <a:prstGeom prst="rect">
            <a:avLst/>
          </a:prstGeom>
          <a:noFill/>
        </p:spPr>
        <p:txBody>
          <a:bodyPr wrap="square" rtlCol="0">
            <a:spAutoFit/>
          </a:bodyPr>
          <a:lstStyle/>
          <a:p>
            <a:r>
              <a:rPr lang="en-US" i="1" dirty="0"/>
              <a:t>Am Fam Physician. </a:t>
            </a:r>
            <a:r>
              <a:rPr lang="en-US" dirty="0"/>
              <a:t> </a:t>
            </a:r>
          </a:p>
          <a:p>
            <a:r>
              <a:rPr lang="en-US" dirty="0"/>
              <a:t>2016 Jan 1;93(1):57-58.</a:t>
            </a:r>
          </a:p>
        </p:txBody>
      </p:sp>
    </p:spTree>
    <p:extLst>
      <p:ext uri="{BB962C8B-B14F-4D97-AF65-F5344CB8AC3E}">
        <p14:creationId xmlns:p14="http://schemas.microsoft.com/office/powerpoint/2010/main" val="2679523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4310-0A79-472D-AD96-69918089990B}"/>
              </a:ext>
            </a:extLst>
          </p:cNvPr>
          <p:cNvSpPr>
            <a:spLocks noGrp="1"/>
          </p:cNvSpPr>
          <p:nvPr>
            <p:ph type="title"/>
          </p:nvPr>
        </p:nvSpPr>
        <p:spPr/>
        <p:txBody>
          <a:bodyPr/>
          <a:lstStyle/>
          <a:p>
            <a:r>
              <a:rPr lang="en-US" dirty="0"/>
              <a:t>Anti-GBM Antibody Disease</a:t>
            </a:r>
          </a:p>
        </p:txBody>
      </p:sp>
      <p:sp>
        <p:nvSpPr>
          <p:cNvPr id="3" name="Content Placeholder 2">
            <a:extLst>
              <a:ext uri="{FF2B5EF4-FFF2-40B4-BE49-F238E27FC236}">
                <a16:creationId xmlns:a16="http://schemas.microsoft.com/office/drawing/2014/main" id="{76E36FFA-F04F-4C27-AD6A-A82735BFECBF}"/>
              </a:ext>
            </a:extLst>
          </p:cNvPr>
          <p:cNvSpPr>
            <a:spLocks noGrp="1"/>
          </p:cNvSpPr>
          <p:nvPr>
            <p:ph idx="1"/>
          </p:nvPr>
        </p:nvSpPr>
        <p:spPr>
          <a:xfrm>
            <a:off x="648929" y="1825625"/>
            <a:ext cx="10704871" cy="4351338"/>
          </a:xfrm>
        </p:spPr>
        <p:txBody>
          <a:bodyPr/>
          <a:lstStyle/>
          <a:p>
            <a:r>
              <a:rPr lang="en-US" dirty="0"/>
              <a:t>Formerly Goodpasture’s Disease</a:t>
            </a:r>
          </a:p>
          <a:p>
            <a:r>
              <a:rPr lang="en-US" dirty="0"/>
              <a:t>Pulmonary-Renal Syndrome</a:t>
            </a:r>
          </a:p>
          <a:p>
            <a:r>
              <a:rPr lang="en-US" dirty="0"/>
              <a:t>Linear staining of GBM</a:t>
            </a:r>
          </a:p>
          <a:p>
            <a:r>
              <a:rPr lang="en-US" dirty="0"/>
              <a:t>Anti GBM Antibodies in the blood </a:t>
            </a:r>
          </a:p>
          <a:p>
            <a:r>
              <a:rPr lang="en-US" dirty="0"/>
              <a:t>Uncertain ANCA status:</a:t>
            </a:r>
          </a:p>
          <a:p>
            <a:pPr lvl="1"/>
            <a:r>
              <a:rPr lang="en-US" dirty="0"/>
              <a:t>If + then high risk ESRD</a:t>
            </a:r>
          </a:p>
          <a:p>
            <a:pPr lvl="1"/>
            <a:r>
              <a:rPr lang="en-US" dirty="0"/>
              <a:t>If – then lower risk ESRD</a:t>
            </a:r>
          </a:p>
          <a:p>
            <a:r>
              <a:rPr lang="en-US" dirty="0"/>
              <a:t>GC, Rituximab / Cyclophosphamide</a:t>
            </a:r>
          </a:p>
        </p:txBody>
      </p:sp>
      <p:pic>
        <p:nvPicPr>
          <p:cNvPr id="4" name="Picture 3">
            <a:extLst>
              <a:ext uri="{FF2B5EF4-FFF2-40B4-BE49-F238E27FC236}">
                <a16:creationId xmlns:a16="http://schemas.microsoft.com/office/drawing/2014/main" id="{01BA8B5C-BDAD-40F4-9ED6-F8FA88692CFD}"/>
              </a:ext>
            </a:extLst>
          </p:cNvPr>
          <p:cNvPicPr>
            <a:picLocks noChangeAspect="1"/>
          </p:cNvPicPr>
          <p:nvPr/>
        </p:nvPicPr>
        <p:blipFill>
          <a:blip r:embed="rId2"/>
          <a:stretch>
            <a:fillRect/>
          </a:stretch>
        </p:blipFill>
        <p:spPr>
          <a:xfrm>
            <a:off x="6190270" y="1690688"/>
            <a:ext cx="6001730" cy="4511853"/>
          </a:xfrm>
          <a:prstGeom prst="rect">
            <a:avLst/>
          </a:prstGeom>
        </p:spPr>
      </p:pic>
    </p:spTree>
    <p:extLst>
      <p:ext uri="{BB962C8B-B14F-4D97-AF65-F5344CB8AC3E}">
        <p14:creationId xmlns:p14="http://schemas.microsoft.com/office/powerpoint/2010/main" val="2215367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AF62-4230-4129-A365-071948DD03DA}"/>
              </a:ext>
            </a:extLst>
          </p:cNvPr>
          <p:cNvSpPr>
            <a:spLocks noGrp="1"/>
          </p:cNvSpPr>
          <p:nvPr>
            <p:ph type="title"/>
          </p:nvPr>
        </p:nvSpPr>
        <p:spPr/>
        <p:txBody>
          <a:bodyPr/>
          <a:lstStyle/>
          <a:p>
            <a:r>
              <a:rPr lang="en-US" dirty="0"/>
              <a:t>Immune Complex Disease</a:t>
            </a:r>
          </a:p>
        </p:txBody>
      </p:sp>
      <p:sp>
        <p:nvSpPr>
          <p:cNvPr id="3" name="Content Placeholder 2">
            <a:extLst>
              <a:ext uri="{FF2B5EF4-FFF2-40B4-BE49-F238E27FC236}">
                <a16:creationId xmlns:a16="http://schemas.microsoft.com/office/drawing/2014/main" id="{3F6A86CE-6091-4D16-BAD3-38DA1FE92734}"/>
              </a:ext>
            </a:extLst>
          </p:cNvPr>
          <p:cNvSpPr>
            <a:spLocks noGrp="1"/>
          </p:cNvSpPr>
          <p:nvPr>
            <p:ph idx="1"/>
          </p:nvPr>
        </p:nvSpPr>
        <p:spPr/>
        <p:txBody>
          <a:bodyPr>
            <a:normAutofit/>
          </a:bodyPr>
          <a:lstStyle/>
          <a:p>
            <a:r>
              <a:rPr lang="en-US" dirty="0"/>
              <a:t>Cryoglobulin</a:t>
            </a:r>
          </a:p>
          <a:p>
            <a:r>
              <a:rPr lang="en-US" dirty="0"/>
              <a:t>IgA Vasculitis</a:t>
            </a:r>
          </a:p>
          <a:p>
            <a:r>
              <a:rPr lang="en-US" dirty="0"/>
              <a:t>Hypersensitivity Vasculitis</a:t>
            </a:r>
          </a:p>
          <a:p>
            <a:endParaRPr lang="en-US" dirty="0"/>
          </a:p>
          <a:p>
            <a:r>
              <a:rPr lang="en-US" dirty="0"/>
              <a:t>What is an immune complex? “Dirty snowball”</a:t>
            </a:r>
          </a:p>
          <a:p>
            <a:pPr lvl="1"/>
            <a:r>
              <a:rPr lang="en-US" dirty="0"/>
              <a:t>Antigen antibody complex</a:t>
            </a:r>
          </a:p>
          <a:p>
            <a:pPr lvl="1"/>
            <a:r>
              <a:rPr lang="en-US" dirty="0"/>
              <a:t>Opsonization </a:t>
            </a:r>
          </a:p>
          <a:p>
            <a:r>
              <a:rPr lang="en-US" dirty="0"/>
              <a:t>Deposition in organs – bad!</a:t>
            </a:r>
          </a:p>
          <a:p>
            <a:r>
              <a:rPr lang="en-US" dirty="0"/>
              <a:t>How do we measure? Directly or indirectly?</a:t>
            </a:r>
          </a:p>
        </p:txBody>
      </p:sp>
      <p:sp>
        <p:nvSpPr>
          <p:cNvPr id="6" name="AutoShape 6">
            <a:extLst>
              <a:ext uri="{FF2B5EF4-FFF2-40B4-BE49-F238E27FC236}">
                <a16:creationId xmlns:a16="http://schemas.microsoft.com/office/drawing/2014/main" id="{7D7BA985-803A-EA25-F4E2-5813B0CC1A9B}"/>
              </a:ext>
            </a:extLst>
          </p:cNvPr>
          <p:cNvSpPr>
            <a:spLocks noChangeAspect="1" noChangeArrowheads="1"/>
          </p:cNvSpPr>
          <p:nvPr/>
        </p:nvSpPr>
        <p:spPr bwMode="auto">
          <a:xfrm>
            <a:off x="5943600" y="674"/>
            <a:ext cx="3580726" cy="3580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8F04FF73-B660-2630-2A3D-E40BB273D1E9}"/>
              </a:ext>
            </a:extLst>
          </p:cNvPr>
          <p:cNvPicPr>
            <a:picLocks noChangeAspect="1"/>
          </p:cNvPicPr>
          <p:nvPr/>
        </p:nvPicPr>
        <p:blipFill>
          <a:blip r:embed="rId2"/>
          <a:stretch>
            <a:fillRect/>
          </a:stretch>
        </p:blipFill>
        <p:spPr>
          <a:xfrm>
            <a:off x="5441801" y="1698233"/>
            <a:ext cx="6750199" cy="3528675"/>
          </a:xfrm>
          <a:prstGeom prst="rect">
            <a:avLst/>
          </a:prstGeom>
        </p:spPr>
      </p:pic>
    </p:spTree>
    <p:extLst>
      <p:ext uri="{BB962C8B-B14F-4D97-AF65-F5344CB8AC3E}">
        <p14:creationId xmlns:p14="http://schemas.microsoft.com/office/powerpoint/2010/main" val="2571281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99EE4-B1A1-C1BB-87E3-6E110F719B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108C86-0B73-C462-1350-40D8F7F6CDF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05952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440C-1F13-9154-5796-86EA73BD5DD3}"/>
              </a:ext>
            </a:extLst>
          </p:cNvPr>
          <p:cNvSpPr>
            <a:spLocks noGrp="1"/>
          </p:cNvSpPr>
          <p:nvPr>
            <p:ph type="title"/>
          </p:nvPr>
        </p:nvSpPr>
        <p:spPr/>
        <p:txBody>
          <a:bodyPr/>
          <a:lstStyle/>
          <a:p>
            <a:r>
              <a:rPr lang="en-US" dirty="0"/>
              <a:t>Medium vessel vasculitis</a:t>
            </a:r>
          </a:p>
        </p:txBody>
      </p:sp>
      <p:pic>
        <p:nvPicPr>
          <p:cNvPr id="2050" name="Picture 2">
            <a:extLst>
              <a:ext uri="{FF2B5EF4-FFF2-40B4-BE49-F238E27FC236}">
                <a16:creationId xmlns:a16="http://schemas.microsoft.com/office/drawing/2014/main" id="{7D64A315-2DF8-6507-1E75-A4E8DC38BF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25189" y="1455175"/>
            <a:ext cx="3782573" cy="503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878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69E-0245-403E-9F02-D6162EF77A82}"/>
              </a:ext>
            </a:extLst>
          </p:cNvPr>
          <p:cNvSpPr>
            <a:spLocks noGrp="1"/>
          </p:cNvSpPr>
          <p:nvPr>
            <p:ph type="title"/>
          </p:nvPr>
        </p:nvSpPr>
        <p:spPr/>
        <p:txBody>
          <a:bodyPr/>
          <a:lstStyle/>
          <a:p>
            <a:r>
              <a:rPr lang="en-US" dirty="0"/>
              <a:t>MKSAP 18 Question 65</a:t>
            </a:r>
          </a:p>
        </p:txBody>
      </p:sp>
      <p:sp>
        <p:nvSpPr>
          <p:cNvPr id="3" name="Content Placeholder 2">
            <a:extLst>
              <a:ext uri="{FF2B5EF4-FFF2-40B4-BE49-F238E27FC236}">
                <a16:creationId xmlns:a16="http://schemas.microsoft.com/office/drawing/2014/main" id="{4D4A9EB0-BB86-4246-AE48-4A8BEA2DF49C}"/>
              </a:ext>
            </a:extLst>
          </p:cNvPr>
          <p:cNvSpPr>
            <a:spLocks noGrp="1"/>
          </p:cNvSpPr>
          <p:nvPr>
            <p:ph idx="1"/>
          </p:nvPr>
        </p:nvSpPr>
        <p:spPr/>
        <p:txBody>
          <a:bodyPr/>
          <a:lstStyle/>
          <a:p>
            <a:r>
              <a:rPr lang="en-US" dirty="0"/>
              <a:t>A 30-year-old woman is evaluated in the emergency department for worsening abdominal pain over past 2 days as well as a rash starting in the feet and spreading up to the thighs and buttocks. She feels generally achy in the joints and muscles. She reports no diarrhea, vomiting, or nausea. She was previously healthy. She takes no medications.</a:t>
            </a:r>
          </a:p>
          <a:p>
            <a:r>
              <a:rPr lang="en-US" dirty="0"/>
              <a:t>On physical examination, vital signs are normal. A palpable purpuric rash is noted on the feet, legs, and buttocks. There is peri-umbilical tenderness to palpation.</a:t>
            </a:r>
          </a:p>
          <a:p>
            <a:r>
              <a:rPr lang="en-US" dirty="0"/>
              <a:t>Stool is positive for occult blood.</a:t>
            </a:r>
          </a:p>
          <a:p>
            <a:endParaRPr lang="en-US" dirty="0"/>
          </a:p>
        </p:txBody>
      </p:sp>
    </p:spTree>
    <p:extLst>
      <p:ext uri="{BB962C8B-B14F-4D97-AF65-F5344CB8AC3E}">
        <p14:creationId xmlns:p14="http://schemas.microsoft.com/office/powerpoint/2010/main" val="2205350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6726-AF8F-45CA-8576-6B9A6929E631}"/>
              </a:ext>
            </a:extLst>
          </p:cNvPr>
          <p:cNvSpPr>
            <a:spLocks noGrp="1"/>
          </p:cNvSpPr>
          <p:nvPr>
            <p:ph type="title"/>
          </p:nvPr>
        </p:nvSpPr>
        <p:spPr/>
        <p:txBody>
          <a:bodyPr/>
          <a:lstStyle/>
          <a:p>
            <a:r>
              <a:rPr lang="en-US" dirty="0"/>
              <a:t>MKSAP 18 Question 65</a:t>
            </a:r>
          </a:p>
        </p:txBody>
      </p:sp>
      <p:graphicFrame>
        <p:nvGraphicFramePr>
          <p:cNvPr id="10" name="Content Placeholder 9">
            <a:extLst>
              <a:ext uri="{FF2B5EF4-FFF2-40B4-BE49-F238E27FC236}">
                <a16:creationId xmlns:a16="http://schemas.microsoft.com/office/drawing/2014/main" id="{1785835F-A2F5-41CC-8293-73B9985BDEA6}"/>
              </a:ext>
            </a:extLst>
          </p:cNvPr>
          <p:cNvGraphicFramePr>
            <a:graphicFrameLocks noGrp="1"/>
          </p:cNvGraphicFramePr>
          <p:nvPr>
            <p:ph idx="1"/>
          </p:nvPr>
        </p:nvGraphicFramePr>
        <p:xfrm>
          <a:off x="838200" y="3086894"/>
          <a:ext cx="10515600" cy="1828800"/>
        </p:xfrm>
        <a:graphic>
          <a:graphicData uri="http://schemas.openxmlformats.org/drawingml/2006/table">
            <a:tbl>
              <a:tblPr/>
              <a:tblGrid>
                <a:gridCol w="5257800">
                  <a:extLst>
                    <a:ext uri="{9D8B030D-6E8A-4147-A177-3AD203B41FA5}">
                      <a16:colId xmlns:a16="http://schemas.microsoft.com/office/drawing/2014/main" val="2138316177"/>
                    </a:ext>
                  </a:extLst>
                </a:gridCol>
                <a:gridCol w="5257800">
                  <a:extLst>
                    <a:ext uri="{9D8B030D-6E8A-4147-A177-3AD203B41FA5}">
                      <a16:colId xmlns:a16="http://schemas.microsoft.com/office/drawing/2014/main" val="1092669073"/>
                    </a:ext>
                  </a:extLst>
                </a:gridCol>
              </a:tblGrid>
              <a:tr h="0">
                <a:tc>
                  <a:txBody>
                    <a:bodyPr/>
                    <a:lstStyle/>
                    <a:p>
                      <a:pPr algn="l" fontAlgn="t"/>
                      <a:r>
                        <a:rPr lang="en-US">
                          <a:effectLst/>
                        </a:rPr>
                        <a:t>Complete blood count with differential</a:t>
                      </a:r>
                    </a:p>
                  </a:txBody>
                  <a:tcPr>
                    <a:lnL>
                      <a:noFill/>
                    </a:lnL>
                    <a:lnR>
                      <a:noFill/>
                    </a:lnR>
                    <a:lnT>
                      <a:noFill/>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Normal</a:t>
                      </a:r>
                    </a:p>
                  </a:txBody>
                  <a:tcPr>
                    <a:lnL>
                      <a:noFill/>
                    </a:lnL>
                    <a:lnR>
                      <a:noFill/>
                    </a:lnR>
                    <a:lnT>
                      <a:noFill/>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3793408539"/>
                  </a:ext>
                </a:extLst>
              </a:tr>
              <a:tr h="0">
                <a:tc>
                  <a:txBody>
                    <a:bodyPr/>
                    <a:lstStyle/>
                    <a:p>
                      <a:pPr algn="l" fontAlgn="t"/>
                      <a:r>
                        <a:rPr lang="en-US" u="none" strike="noStrike">
                          <a:effectLst/>
                        </a:rPr>
                        <a:t>Erythrocyte sedimentation rate</a:t>
                      </a:r>
                      <a:r>
                        <a:rPr lang="en-US">
                          <a:effectLst/>
                        </a:rPr>
                        <a:t> </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70 mm/h</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3096342833"/>
                  </a:ext>
                </a:extLst>
              </a:tr>
              <a:tr h="0">
                <a:tc>
                  <a:txBody>
                    <a:bodyPr/>
                    <a:lstStyle/>
                    <a:p>
                      <a:pPr algn="l" fontAlgn="t"/>
                      <a:r>
                        <a:rPr lang="en-US">
                          <a:effectLst/>
                        </a:rPr>
                        <a:t>Antinuclear antibodies</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Negative</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4053572323"/>
                  </a:ext>
                </a:extLst>
              </a:tr>
              <a:tr h="0">
                <a:tc>
                  <a:txBody>
                    <a:bodyPr/>
                    <a:lstStyle/>
                    <a:p>
                      <a:pPr algn="l" fontAlgn="t"/>
                      <a:r>
                        <a:rPr lang="en-US">
                          <a:effectLst/>
                        </a:rPr>
                        <a:t>ANCA</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Negative</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2151353538"/>
                  </a:ext>
                </a:extLst>
              </a:tr>
              <a:tr h="0">
                <a:tc>
                  <a:txBody>
                    <a:bodyPr/>
                    <a:lstStyle/>
                    <a:p>
                      <a:pPr algn="l" fontAlgn="t"/>
                      <a:r>
                        <a:rPr lang="en-US" dirty="0">
                          <a:effectLst/>
                        </a:rPr>
                        <a:t>Urinalysis</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dirty="0">
                          <a:effectLst/>
                        </a:rPr>
                        <a:t>Normal</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3411083689"/>
                  </a:ext>
                </a:extLst>
              </a:tr>
            </a:tbl>
          </a:graphicData>
        </a:graphic>
      </p:graphicFrame>
      <p:sp>
        <p:nvSpPr>
          <p:cNvPr id="11" name="Rectangle 10">
            <a:extLst>
              <a:ext uri="{FF2B5EF4-FFF2-40B4-BE49-F238E27FC236}">
                <a16:creationId xmlns:a16="http://schemas.microsoft.com/office/drawing/2014/main" id="{4EB2D439-9939-469D-8C6B-E4522CF98690}"/>
              </a:ext>
            </a:extLst>
          </p:cNvPr>
          <p:cNvSpPr/>
          <p:nvPr/>
        </p:nvSpPr>
        <p:spPr>
          <a:xfrm>
            <a:off x="838200" y="5379973"/>
            <a:ext cx="9057968" cy="373692"/>
          </a:xfrm>
          <a:prstGeom prst="rect">
            <a:avLst/>
          </a:prstGeom>
        </p:spPr>
        <p:txBody>
          <a:bodyPr wrap="square">
            <a:spAutoFit/>
          </a:bodyPr>
          <a:lstStyle/>
          <a:p>
            <a:pPr>
              <a:lnSpc>
                <a:spcPct val="107000"/>
              </a:lnSpc>
              <a:spcBef>
                <a:spcPts val="1800"/>
              </a:spcBef>
              <a:spcAft>
                <a:spcPts val="800"/>
              </a:spcAft>
            </a:pPr>
            <a:r>
              <a:rPr lang="en-US" dirty="0">
                <a:solidFill>
                  <a:srgbClr val="181D23"/>
                </a:solidFill>
                <a:latin typeface="Open Sans"/>
                <a:ea typeface="Times New Roman" panose="02020603050405020304" pitchFamily="18" charset="0"/>
                <a:cs typeface="Times New Roman" panose="02020603050405020304" pitchFamily="18" charset="0"/>
              </a:rPr>
              <a:t>CT of the abdomen shows a short segment of small bowel thickening and edema.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3083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8683-65F3-402E-8FF5-C1C4B91E8FA5}"/>
              </a:ext>
            </a:extLst>
          </p:cNvPr>
          <p:cNvSpPr>
            <a:spLocks noGrp="1"/>
          </p:cNvSpPr>
          <p:nvPr>
            <p:ph type="title"/>
          </p:nvPr>
        </p:nvSpPr>
        <p:spPr/>
        <p:txBody>
          <a:bodyPr/>
          <a:lstStyle/>
          <a:p>
            <a:r>
              <a:rPr lang="en-US" dirty="0"/>
              <a:t>MKSAP 18 Question 65</a:t>
            </a:r>
          </a:p>
        </p:txBody>
      </p:sp>
      <p:sp>
        <p:nvSpPr>
          <p:cNvPr id="10" name="Rectangle 9">
            <a:extLst>
              <a:ext uri="{FF2B5EF4-FFF2-40B4-BE49-F238E27FC236}">
                <a16:creationId xmlns:a16="http://schemas.microsoft.com/office/drawing/2014/main" id="{EE416858-F460-4E7C-9AFD-EB7AECEA2203}"/>
              </a:ext>
            </a:extLst>
          </p:cNvPr>
          <p:cNvSpPr/>
          <p:nvPr/>
        </p:nvSpPr>
        <p:spPr>
          <a:xfrm>
            <a:off x="838200" y="2270221"/>
            <a:ext cx="8305800" cy="3299686"/>
          </a:xfrm>
          <a:prstGeom prst="rect">
            <a:avLst/>
          </a:prstGeom>
        </p:spPr>
        <p:txBody>
          <a:bodyPr wrap="square">
            <a:spAutoFit/>
          </a:bodyPr>
          <a:lstStyle/>
          <a:p>
            <a:pPr>
              <a:lnSpc>
                <a:spcPct val="107000"/>
              </a:lnSpc>
              <a:spcAft>
                <a:spcPts val="900"/>
              </a:spcAft>
            </a:pPr>
            <a:r>
              <a:rPr lang="en-US" sz="2800" dirty="0">
                <a:ea typeface="Times New Roman" panose="02020603050405020304" pitchFamily="18" charset="0"/>
                <a:cs typeface="Times New Roman" panose="02020603050405020304" pitchFamily="18" charset="0"/>
              </a:rPr>
              <a:t>Which of the following is most important in establishing the diagnosis?</a:t>
            </a:r>
            <a:endParaRPr lang="en-US" sz="2800" dirty="0">
              <a:ea typeface="Calibri" panose="020F0502020204030204" pitchFamily="34" charset="0"/>
              <a:cs typeface="Times New Roman" panose="02020603050405020304" pitchFamily="18" charset="0"/>
            </a:endParaRPr>
          </a:p>
          <a:p>
            <a:pPr>
              <a:lnSpc>
                <a:spcPct val="107000"/>
              </a:lnSpc>
              <a:spcAft>
                <a:spcPts val="900"/>
              </a:spcAft>
            </a:pPr>
            <a:r>
              <a:rPr lang="en-US" sz="2800" dirty="0">
                <a:ea typeface="Times New Roman" panose="02020603050405020304" pitchFamily="18" charset="0"/>
                <a:cs typeface="Times New Roman" panose="02020603050405020304" pitchFamily="18" charset="0"/>
              </a:rPr>
              <a:t>A  Kidney biopsy</a:t>
            </a:r>
            <a:endParaRPr lang="en-US" sz="2800" dirty="0">
              <a:ea typeface="Calibri" panose="020F0502020204030204" pitchFamily="34" charset="0"/>
              <a:cs typeface="Times New Roman" panose="02020603050405020304" pitchFamily="18" charset="0"/>
            </a:endParaRPr>
          </a:p>
          <a:p>
            <a:pPr>
              <a:lnSpc>
                <a:spcPct val="107000"/>
              </a:lnSpc>
              <a:spcAft>
                <a:spcPts val="900"/>
              </a:spcAft>
            </a:pPr>
            <a:r>
              <a:rPr lang="en-US" sz="2800" dirty="0">
                <a:ea typeface="Times New Roman" panose="02020603050405020304" pitchFamily="18" charset="0"/>
                <a:cs typeface="Times New Roman" panose="02020603050405020304" pitchFamily="18" charset="0"/>
              </a:rPr>
              <a:t>B  Mesenteric angiography</a:t>
            </a:r>
            <a:endParaRPr lang="en-US" sz="2800" dirty="0">
              <a:ea typeface="Calibri" panose="020F0502020204030204" pitchFamily="34" charset="0"/>
              <a:cs typeface="Times New Roman" panose="02020603050405020304" pitchFamily="18" charset="0"/>
            </a:endParaRPr>
          </a:p>
          <a:p>
            <a:pPr>
              <a:lnSpc>
                <a:spcPct val="107000"/>
              </a:lnSpc>
              <a:spcAft>
                <a:spcPts val="900"/>
              </a:spcAft>
            </a:pPr>
            <a:r>
              <a:rPr lang="en-US" sz="2800" dirty="0">
                <a:ea typeface="Times New Roman" panose="02020603050405020304" pitchFamily="18" charset="0"/>
                <a:cs typeface="Times New Roman" panose="02020603050405020304" pitchFamily="18" charset="0"/>
              </a:rPr>
              <a:t>C Serum IgA levels</a:t>
            </a:r>
            <a:endParaRPr lang="en-US" sz="2800" dirty="0">
              <a:ea typeface="Calibri" panose="020F0502020204030204" pitchFamily="34" charset="0"/>
              <a:cs typeface="Times New Roman" panose="02020603050405020304" pitchFamily="18" charset="0"/>
            </a:endParaRPr>
          </a:p>
          <a:p>
            <a:pPr>
              <a:lnSpc>
                <a:spcPct val="107000"/>
              </a:lnSpc>
              <a:spcAft>
                <a:spcPts val="900"/>
              </a:spcAft>
            </a:pPr>
            <a:r>
              <a:rPr lang="en-US" sz="2800" dirty="0">
                <a:ea typeface="Times New Roman" panose="02020603050405020304" pitchFamily="18" charset="0"/>
                <a:cs typeface="Times New Roman" panose="02020603050405020304" pitchFamily="18" charset="0"/>
              </a:rPr>
              <a:t>D  Skin biopsy with immunofluorescence</a:t>
            </a:r>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7744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8E4B-976C-4F36-B3A5-BE2B29832695}"/>
              </a:ext>
            </a:extLst>
          </p:cNvPr>
          <p:cNvSpPr>
            <a:spLocks noGrp="1"/>
          </p:cNvSpPr>
          <p:nvPr>
            <p:ph type="title"/>
          </p:nvPr>
        </p:nvSpPr>
        <p:spPr/>
        <p:txBody>
          <a:bodyPr/>
          <a:lstStyle/>
          <a:p>
            <a:r>
              <a:rPr lang="en-US" dirty="0"/>
              <a:t>MKSAP 18 – Question 65</a:t>
            </a:r>
          </a:p>
        </p:txBody>
      </p:sp>
      <p:pic>
        <p:nvPicPr>
          <p:cNvPr id="4" name="Content Placeholder 3">
            <a:extLst>
              <a:ext uri="{FF2B5EF4-FFF2-40B4-BE49-F238E27FC236}">
                <a16:creationId xmlns:a16="http://schemas.microsoft.com/office/drawing/2014/main" id="{D5C786F7-5C5C-4999-BA8C-C5669C5125C7}"/>
              </a:ext>
            </a:extLst>
          </p:cNvPr>
          <p:cNvPicPr>
            <a:picLocks noGrp="1" noChangeAspect="1"/>
          </p:cNvPicPr>
          <p:nvPr>
            <p:ph idx="1"/>
          </p:nvPr>
        </p:nvPicPr>
        <p:blipFill>
          <a:blip r:embed="rId2"/>
          <a:stretch>
            <a:fillRect/>
          </a:stretch>
        </p:blipFill>
        <p:spPr>
          <a:xfrm>
            <a:off x="3091648" y="1825625"/>
            <a:ext cx="6008703" cy="4351338"/>
          </a:xfrm>
          <a:prstGeom prst="rect">
            <a:avLst/>
          </a:prstGeom>
        </p:spPr>
      </p:pic>
    </p:spTree>
    <p:extLst>
      <p:ext uri="{BB962C8B-B14F-4D97-AF65-F5344CB8AC3E}">
        <p14:creationId xmlns:p14="http://schemas.microsoft.com/office/powerpoint/2010/main" val="1472628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Polyarteritis nodosa (PAN) – MEDsphere">
            <a:extLst>
              <a:ext uri="{FF2B5EF4-FFF2-40B4-BE49-F238E27FC236}">
                <a16:creationId xmlns:a16="http://schemas.microsoft.com/office/drawing/2014/main" id="{48FC05BD-30CC-4667-9158-AD37FB6723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94295" y="643466"/>
            <a:ext cx="7403410" cy="55710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FCFB6C-7FC7-4065-995C-567A0A206C1C}"/>
              </a:ext>
            </a:extLst>
          </p:cNvPr>
          <p:cNvSpPr/>
          <p:nvPr/>
        </p:nvSpPr>
        <p:spPr>
          <a:xfrm>
            <a:off x="7205388" y="6214533"/>
            <a:ext cx="4737194" cy="369332"/>
          </a:xfrm>
          <a:prstGeom prst="rect">
            <a:avLst/>
          </a:prstGeom>
        </p:spPr>
        <p:txBody>
          <a:bodyPr wrap="none">
            <a:spAutoFit/>
          </a:bodyPr>
          <a:lstStyle/>
          <a:p>
            <a:r>
              <a:rPr lang="en-US" b="0" i="0" dirty="0">
                <a:solidFill>
                  <a:srgbClr val="000000"/>
                </a:solidFill>
                <a:effectLst/>
                <a:latin typeface="arial" panose="020B0604020202020204" pitchFamily="34" charset="0"/>
              </a:rPr>
              <a:t>Clin Exp Nephrol. 2013 Oct; 17(5): 603–606.</a:t>
            </a:r>
            <a:endParaRPr lang="en-US" dirty="0"/>
          </a:p>
        </p:txBody>
      </p:sp>
    </p:spTree>
    <p:extLst>
      <p:ext uri="{BB962C8B-B14F-4D97-AF65-F5344CB8AC3E}">
        <p14:creationId xmlns:p14="http://schemas.microsoft.com/office/powerpoint/2010/main" val="1248804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0D2-B27F-42EE-8A3C-8C5EBAD9F442}"/>
              </a:ext>
            </a:extLst>
          </p:cNvPr>
          <p:cNvSpPr>
            <a:spLocks noGrp="1"/>
          </p:cNvSpPr>
          <p:nvPr>
            <p:ph type="title"/>
          </p:nvPr>
        </p:nvSpPr>
        <p:spPr/>
        <p:txBody>
          <a:bodyPr/>
          <a:lstStyle/>
          <a:p>
            <a:r>
              <a:rPr lang="en-US" dirty="0"/>
              <a:t>Henoch-</a:t>
            </a:r>
            <a:r>
              <a:rPr lang="en-US" dirty="0" err="1"/>
              <a:t>Schonlein</a:t>
            </a:r>
            <a:r>
              <a:rPr lang="en-US" dirty="0"/>
              <a:t> Purpura (IgA Vasculitis)</a:t>
            </a:r>
          </a:p>
        </p:txBody>
      </p:sp>
      <p:sp>
        <p:nvSpPr>
          <p:cNvPr id="3" name="Content Placeholder 2">
            <a:extLst>
              <a:ext uri="{FF2B5EF4-FFF2-40B4-BE49-F238E27FC236}">
                <a16:creationId xmlns:a16="http://schemas.microsoft.com/office/drawing/2014/main" id="{431C68B4-933C-4451-98EA-620D24CF410D}"/>
              </a:ext>
            </a:extLst>
          </p:cNvPr>
          <p:cNvSpPr>
            <a:spLocks noGrp="1"/>
          </p:cNvSpPr>
          <p:nvPr>
            <p:ph idx="1"/>
          </p:nvPr>
        </p:nvSpPr>
        <p:spPr/>
        <p:txBody>
          <a:bodyPr>
            <a:normAutofit lnSpcReduction="10000"/>
          </a:bodyPr>
          <a:lstStyle/>
          <a:p>
            <a:r>
              <a:rPr lang="en-US" dirty="0"/>
              <a:t>Remember the mnemonic JARS?</a:t>
            </a:r>
          </a:p>
          <a:p>
            <a:r>
              <a:rPr lang="en-US" dirty="0"/>
              <a:t>Palpable Purpura</a:t>
            </a:r>
          </a:p>
          <a:p>
            <a:r>
              <a:rPr lang="en-US" dirty="0"/>
              <a:t>Alimentary </a:t>
            </a:r>
          </a:p>
          <a:p>
            <a:r>
              <a:rPr lang="en-US" dirty="0"/>
              <a:t>Renal (often late manifestation)</a:t>
            </a:r>
          </a:p>
          <a:p>
            <a:r>
              <a:rPr lang="en-US" dirty="0"/>
              <a:t>Skin</a:t>
            </a:r>
          </a:p>
          <a:p>
            <a:endParaRPr lang="en-US" dirty="0"/>
          </a:p>
          <a:p>
            <a:r>
              <a:rPr lang="en-US" dirty="0"/>
              <a:t>Biopsy is key</a:t>
            </a:r>
          </a:p>
          <a:p>
            <a:r>
              <a:rPr lang="en-US" dirty="0"/>
              <a:t>These are not big kids—you treat adults!</a:t>
            </a:r>
          </a:p>
          <a:p>
            <a:r>
              <a:rPr lang="en-US" dirty="0"/>
              <a:t>Choice of therapy is glucocorticoids plus ???</a:t>
            </a:r>
          </a:p>
        </p:txBody>
      </p:sp>
    </p:spTree>
    <p:extLst>
      <p:ext uri="{BB962C8B-B14F-4D97-AF65-F5344CB8AC3E}">
        <p14:creationId xmlns:p14="http://schemas.microsoft.com/office/powerpoint/2010/main" val="465449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C9C8-B67D-45F0-B98D-0EE43170E14E}"/>
              </a:ext>
            </a:extLst>
          </p:cNvPr>
          <p:cNvSpPr>
            <a:spLocks noGrp="1"/>
          </p:cNvSpPr>
          <p:nvPr>
            <p:ph type="title"/>
          </p:nvPr>
        </p:nvSpPr>
        <p:spPr/>
        <p:txBody>
          <a:bodyPr/>
          <a:lstStyle/>
          <a:p>
            <a:r>
              <a:rPr lang="en-US" dirty="0"/>
              <a:t>MKSAP 18 Question 83</a:t>
            </a:r>
          </a:p>
        </p:txBody>
      </p:sp>
      <p:sp>
        <p:nvSpPr>
          <p:cNvPr id="3" name="Content Placeholder 2">
            <a:extLst>
              <a:ext uri="{FF2B5EF4-FFF2-40B4-BE49-F238E27FC236}">
                <a16:creationId xmlns:a16="http://schemas.microsoft.com/office/drawing/2014/main" id="{D06BF395-D1F4-4B61-84E5-92AC57200AFA}"/>
              </a:ext>
            </a:extLst>
          </p:cNvPr>
          <p:cNvSpPr>
            <a:spLocks noGrp="1"/>
          </p:cNvSpPr>
          <p:nvPr>
            <p:ph idx="1"/>
          </p:nvPr>
        </p:nvSpPr>
        <p:spPr/>
        <p:txBody>
          <a:bodyPr/>
          <a:lstStyle/>
          <a:p>
            <a:r>
              <a:rPr lang="en-US" dirty="0"/>
              <a:t>A 52-year-old man is evaluated for an episodic rash on the legs for the past month; diffuse arthralgia and Raynaud phenomenon for 2 months; and burning pain and tingling of the feet for 3 months. He has a remote history of intravenous drug use. He takes no medications.</a:t>
            </a:r>
          </a:p>
          <a:p>
            <a:r>
              <a:rPr lang="en-US" dirty="0"/>
              <a:t>On physical examination, vital signs are normal. Cyanosis of the fingertips is noted. There is no sclerodactyly, dilated capillary loops of fingernail beds, or digital pitting. Palpable purpura is present on the lower legs. Reduced sensation to pinprick of the soles of the feet is noted. The remainder of the examination is normal.</a:t>
            </a:r>
          </a:p>
          <a:p>
            <a:endParaRPr lang="en-US" dirty="0"/>
          </a:p>
        </p:txBody>
      </p:sp>
    </p:spTree>
    <p:extLst>
      <p:ext uri="{BB962C8B-B14F-4D97-AF65-F5344CB8AC3E}">
        <p14:creationId xmlns:p14="http://schemas.microsoft.com/office/powerpoint/2010/main" val="241483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F40D-2C93-4651-A72A-D97260FE850B}"/>
              </a:ext>
            </a:extLst>
          </p:cNvPr>
          <p:cNvSpPr>
            <a:spLocks noGrp="1"/>
          </p:cNvSpPr>
          <p:nvPr>
            <p:ph type="title"/>
          </p:nvPr>
        </p:nvSpPr>
        <p:spPr/>
        <p:txBody>
          <a:bodyPr/>
          <a:lstStyle/>
          <a:p>
            <a:r>
              <a:rPr lang="en-US" dirty="0"/>
              <a:t>MKSAP 18 Question 83</a:t>
            </a:r>
          </a:p>
        </p:txBody>
      </p:sp>
      <p:graphicFrame>
        <p:nvGraphicFramePr>
          <p:cNvPr id="4" name="Content Placeholder 3">
            <a:extLst>
              <a:ext uri="{FF2B5EF4-FFF2-40B4-BE49-F238E27FC236}">
                <a16:creationId xmlns:a16="http://schemas.microsoft.com/office/drawing/2014/main" id="{68A2D86D-CBA8-4A56-AF60-FD4E13701AED}"/>
              </a:ext>
            </a:extLst>
          </p:cNvPr>
          <p:cNvGraphicFramePr>
            <a:graphicFrameLocks noGrp="1"/>
          </p:cNvGraphicFramePr>
          <p:nvPr>
            <p:ph idx="1"/>
          </p:nvPr>
        </p:nvGraphicFramePr>
        <p:xfrm>
          <a:off x="838200" y="2721134"/>
          <a:ext cx="10515600" cy="2560320"/>
        </p:xfrm>
        <a:graphic>
          <a:graphicData uri="http://schemas.openxmlformats.org/drawingml/2006/table">
            <a:tbl>
              <a:tblPr/>
              <a:tblGrid>
                <a:gridCol w="5257800">
                  <a:extLst>
                    <a:ext uri="{9D8B030D-6E8A-4147-A177-3AD203B41FA5}">
                      <a16:colId xmlns:a16="http://schemas.microsoft.com/office/drawing/2014/main" val="1696544254"/>
                    </a:ext>
                  </a:extLst>
                </a:gridCol>
                <a:gridCol w="5257800">
                  <a:extLst>
                    <a:ext uri="{9D8B030D-6E8A-4147-A177-3AD203B41FA5}">
                      <a16:colId xmlns:a16="http://schemas.microsoft.com/office/drawing/2014/main" val="103701202"/>
                    </a:ext>
                  </a:extLst>
                </a:gridCol>
              </a:tblGrid>
              <a:tr h="0">
                <a:tc>
                  <a:txBody>
                    <a:bodyPr/>
                    <a:lstStyle/>
                    <a:p>
                      <a:pPr algn="l" fontAlgn="t"/>
                      <a:r>
                        <a:rPr lang="en-US" u="none" strike="noStrike">
                          <a:effectLst/>
                        </a:rPr>
                        <a:t>Erythrocyte sedimentation rate</a:t>
                      </a:r>
                      <a:r>
                        <a:rPr lang="en-US">
                          <a:effectLst/>
                        </a:rPr>
                        <a:t> </a:t>
                      </a:r>
                    </a:p>
                  </a:txBody>
                  <a:tcPr>
                    <a:lnL>
                      <a:noFill/>
                    </a:lnL>
                    <a:lnR>
                      <a:noFill/>
                    </a:lnR>
                    <a:lnT>
                      <a:noFill/>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70 mm/h</a:t>
                      </a:r>
                    </a:p>
                  </a:txBody>
                  <a:tcPr>
                    <a:lnL>
                      <a:noFill/>
                    </a:lnL>
                    <a:lnR>
                      <a:noFill/>
                    </a:lnR>
                    <a:lnT>
                      <a:noFill/>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1868424002"/>
                  </a:ext>
                </a:extLst>
              </a:tr>
              <a:tr h="0">
                <a:tc>
                  <a:txBody>
                    <a:bodyPr/>
                    <a:lstStyle/>
                    <a:p>
                      <a:pPr algn="l" fontAlgn="t"/>
                      <a:r>
                        <a:rPr lang="en-US">
                          <a:effectLst/>
                        </a:rPr>
                        <a:t>C3</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Normal</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3207802171"/>
                  </a:ext>
                </a:extLst>
              </a:tr>
              <a:tr h="0">
                <a:tc>
                  <a:txBody>
                    <a:bodyPr/>
                    <a:lstStyle/>
                    <a:p>
                      <a:pPr algn="l" fontAlgn="t"/>
                      <a:r>
                        <a:rPr lang="en-US">
                          <a:effectLst/>
                        </a:rPr>
                        <a:t>C4</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Low</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2465118449"/>
                  </a:ext>
                </a:extLst>
              </a:tr>
              <a:tr h="0">
                <a:tc>
                  <a:txBody>
                    <a:bodyPr/>
                    <a:lstStyle/>
                    <a:p>
                      <a:pPr algn="l" fontAlgn="t"/>
                      <a:r>
                        <a:rPr lang="en-US">
                          <a:effectLst/>
                        </a:rPr>
                        <a:t>Rheumatoid factor</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Positive</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486258189"/>
                  </a:ext>
                </a:extLst>
              </a:tr>
              <a:tr h="0">
                <a:tc>
                  <a:txBody>
                    <a:bodyPr/>
                    <a:lstStyle/>
                    <a:p>
                      <a:pPr algn="l" fontAlgn="t"/>
                      <a:r>
                        <a:rPr lang="en-US">
                          <a:effectLst/>
                        </a:rPr>
                        <a:t>Antinuclear antibodies</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Negative</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1779498517"/>
                  </a:ext>
                </a:extLst>
              </a:tr>
              <a:tr h="0">
                <a:tc>
                  <a:txBody>
                    <a:bodyPr/>
                    <a:lstStyle/>
                    <a:p>
                      <a:pPr algn="l" fontAlgn="t"/>
                      <a:r>
                        <a:rPr lang="en-US">
                          <a:effectLst/>
                        </a:rPr>
                        <a:t>Cryoglobulins</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Positive</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3153090904"/>
                  </a:ext>
                </a:extLst>
              </a:tr>
              <a:tr h="0">
                <a:tc>
                  <a:txBody>
                    <a:bodyPr/>
                    <a:lstStyle/>
                    <a:p>
                      <a:pPr algn="l" fontAlgn="t"/>
                      <a:r>
                        <a:rPr lang="en-US">
                          <a:effectLst/>
                        </a:rPr>
                        <a:t>Urinalysis</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dirty="0">
                          <a:effectLst/>
                        </a:rPr>
                        <a:t>1+ blood; 2+ protein</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1838408315"/>
                  </a:ext>
                </a:extLst>
              </a:tr>
            </a:tbl>
          </a:graphicData>
        </a:graphic>
      </p:graphicFrame>
    </p:spTree>
    <p:extLst>
      <p:ext uri="{BB962C8B-B14F-4D97-AF65-F5344CB8AC3E}">
        <p14:creationId xmlns:p14="http://schemas.microsoft.com/office/powerpoint/2010/main" val="4068838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417DA-4113-42C2-AA3B-73BBCE25FA76}"/>
              </a:ext>
            </a:extLst>
          </p:cNvPr>
          <p:cNvSpPr>
            <a:spLocks noGrp="1"/>
          </p:cNvSpPr>
          <p:nvPr>
            <p:ph type="title"/>
          </p:nvPr>
        </p:nvSpPr>
        <p:spPr/>
        <p:txBody>
          <a:bodyPr/>
          <a:lstStyle/>
          <a:p>
            <a:r>
              <a:rPr lang="en-US" dirty="0"/>
              <a:t>MKSAP 18 Question 83</a:t>
            </a:r>
          </a:p>
        </p:txBody>
      </p:sp>
      <p:sp>
        <p:nvSpPr>
          <p:cNvPr id="3" name="Content Placeholder 2">
            <a:extLst>
              <a:ext uri="{FF2B5EF4-FFF2-40B4-BE49-F238E27FC236}">
                <a16:creationId xmlns:a16="http://schemas.microsoft.com/office/drawing/2014/main" id="{18CB064A-511F-41D1-A39D-AC10BA696A3E}"/>
              </a:ext>
            </a:extLst>
          </p:cNvPr>
          <p:cNvSpPr>
            <a:spLocks noGrp="1"/>
          </p:cNvSpPr>
          <p:nvPr>
            <p:ph idx="1"/>
          </p:nvPr>
        </p:nvSpPr>
        <p:spPr/>
        <p:txBody>
          <a:bodyPr>
            <a:normAutofit/>
          </a:bodyPr>
          <a:lstStyle/>
          <a:p>
            <a:r>
              <a:rPr lang="en-US" dirty="0"/>
              <a:t>Which of the following is the most appropriate test to perform next?</a:t>
            </a:r>
          </a:p>
          <a:p>
            <a:r>
              <a:rPr lang="en-US" dirty="0"/>
              <a:t>A Anticentromere antibodies</a:t>
            </a:r>
          </a:p>
          <a:p>
            <a:r>
              <a:rPr lang="en-US" dirty="0"/>
              <a:t>B Anti–cyclic citrullinated peptide antibodies</a:t>
            </a:r>
          </a:p>
          <a:p>
            <a:r>
              <a:rPr lang="en-US" dirty="0"/>
              <a:t>C Anti–Jo-1 antibodies</a:t>
            </a:r>
          </a:p>
          <a:p>
            <a:r>
              <a:rPr lang="en-US" dirty="0"/>
              <a:t>D Anti-U1-ribonucleoprotein antibodies</a:t>
            </a:r>
          </a:p>
          <a:p>
            <a:r>
              <a:rPr lang="en-US" dirty="0"/>
              <a:t>E Hepatitis C antibodies</a:t>
            </a:r>
          </a:p>
          <a:p>
            <a:endParaRPr lang="en-US" dirty="0"/>
          </a:p>
        </p:txBody>
      </p:sp>
    </p:spTree>
    <p:extLst>
      <p:ext uri="{BB962C8B-B14F-4D97-AF65-F5344CB8AC3E}">
        <p14:creationId xmlns:p14="http://schemas.microsoft.com/office/powerpoint/2010/main" val="3229227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0C9F-826B-41FF-8163-5C5868F01FD0}"/>
              </a:ext>
            </a:extLst>
          </p:cNvPr>
          <p:cNvSpPr>
            <a:spLocks noGrp="1"/>
          </p:cNvSpPr>
          <p:nvPr>
            <p:ph type="title"/>
          </p:nvPr>
        </p:nvSpPr>
        <p:spPr/>
        <p:txBody>
          <a:bodyPr/>
          <a:lstStyle/>
          <a:p>
            <a:r>
              <a:rPr lang="en-US" dirty="0"/>
              <a:t>Cryoglobulins</a:t>
            </a:r>
          </a:p>
        </p:txBody>
      </p:sp>
      <p:sp>
        <p:nvSpPr>
          <p:cNvPr id="3" name="Content Placeholder 2">
            <a:extLst>
              <a:ext uri="{FF2B5EF4-FFF2-40B4-BE49-F238E27FC236}">
                <a16:creationId xmlns:a16="http://schemas.microsoft.com/office/drawing/2014/main" id="{0CE59061-EB02-412E-A65D-48437D893A71}"/>
              </a:ext>
            </a:extLst>
          </p:cNvPr>
          <p:cNvSpPr>
            <a:spLocks noGrp="1"/>
          </p:cNvSpPr>
          <p:nvPr>
            <p:ph idx="1"/>
          </p:nvPr>
        </p:nvSpPr>
        <p:spPr/>
        <p:txBody>
          <a:bodyPr>
            <a:normAutofit lnSpcReduction="10000"/>
          </a:bodyPr>
          <a:lstStyle/>
          <a:p>
            <a:r>
              <a:rPr lang="en-US" dirty="0"/>
              <a:t>Immune complex mediated ; not pauci-immune</a:t>
            </a:r>
          </a:p>
          <a:p>
            <a:r>
              <a:rPr lang="en-US" dirty="0"/>
              <a:t>Precipitate below 37 deg C</a:t>
            </a:r>
          </a:p>
          <a:p>
            <a:r>
              <a:rPr lang="en-US" dirty="0"/>
              <a:t>Several types, Mixed types</a:t>
            </a:r>
          </a:p>
          <a:p>
            <a:pPr lvl="1"/>
            <a:r>
              <a:rPr lang="en-US" dirty="0"/>
              <a:t>Type II monoclonal IgM rheumatoid factor (anti-Fc)</a:t>
            </a:r>
          </a:p>
          <a:p>
            <a:pPr lvl="1"/>
            <a:r>
              <a:rPr lang="en-US" dirty="0"/>
              <a:t>Type III polyclonal IgM rheumatoid factor (anti-Fc)</a:t>
            </a:r>
          </a:p>
          <a:p>
            <a:r>
              <a:rPr lang="en-US" dirty="0"/>
              <a:t>Not ANCA positive!</a:t>
            </a:r>
          </a:p>
          <a:p>
            <a:r>
              <a:rPr lang="en-US" dirty="0"/>
              <a:t>Kidney with thrombi, rich in IgM &amp; IgG</a:t>
            </a:r>
          </a:p>
          <a:p>
            <a:r>
              <a:rPr lang="en-US" dirty="0"/>
              <a:t>HIGHLY CORRELATED WITH HEPATITIS C</a:t>
            </a:r>
          </a:p>
          <a:p>
            <a:pPr lvl="1"/>
            <a:r>
              <a:rPr lang="en-US" dirty="0"/>
              <a:t>Treat Hep C if present</a:t>
            </a:r>
          </a:p>
          <a:p>
            <a:pPr lvl="1"/>
            <a:r>
              <a:rPr lang="en-US" dirty="0"/>
              <a:t>If Hep C neg---then GC </a:t>
            </a:r>
            <a:r>
              <a:rPr lang="en-US" u="sng" dirty="0"/>
              <a:t>and</a:t>
            </a:r>
            <a:r>
              <a:rPr lang="en-US" dirty="0"/>
              <a:t> Cyclophosphamide or Rituximab</a:t>
            </a:r>
          </a:p>
          <a:p>
            <a:endParaRPr lang="en-US" dirty="0"/>
          </a:p>
        </p:txBody>
      </p:sp>
    </p:spTree>
    <p:extLst>
      <p:ext uri="{BB962C8B-B14F-4D97-AF65-F5344CB8AC3E}">
        <p14:creationId xmlns:p14="http://schemas.microsoft.com/office/powerpoint/2010/main" val="2318807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FB61-FE52-4FAE-8B49-CE417AEF45E4}"/>
              </a:ext>
            </a:extLst>
          </p:cNvPr>
          <p:cNvSpPr>
            <a:spLocks noGrp="1"/>
          </p:cNvSpPr>
          <p:nvPr>
            <p:ph type="title"/>
          </p:nvPr>
        </p:nvSpPr>
        <p:spPr/>
        <p:txBody>
          <a:bodyPr/>
          <a:lstStyle/>
          <a:p>
            <a:endParaRPr lang="en-US" dirty="0"/>
          </a:p>
        </p:txBody>
      </p:sp>
      <p:pic>
        <p:nvPicPr>
          <p:cNvPr id="5" name="Content Placeholder 4" descr="A picture containing indoor, bed, laying, bedclothes&#10;&#10;Description automatically generated">
            <a:extLst>
              <a:ext uri="{FF2B5EF4-FFF2-40B4-BE49-F238E27FC236}">
                <a16:creationId xmlns:a16="http://schemas.microsoft.com/office/drawing/2014/main" id="{3DB86DBA-0152-4D5E-9EA2-655C9DDE64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0338" y="1825625"/>
            <a:ext cx="8951323" cy="4351338"/>
          </a:xfrm>
        </p:spPr>
      </p:pic>
    </p:spTree>
    <p:extLst>
      <p:ext uri="{BB962C8B-B14F-4D97-AF65-F5344CB8AC3E}">
        <p14:creationId xmlns:p14="http://schemas.microsoft.com/office/powerpoint/2010/main" val="688009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494EE-EDBB-4042-A9B8-2064617FEADE}"/>
              </a:ext>
            </a:extLst>
          </p:cNvPr>
          <p:cNvSpPr>
            <a:spLocks noGrp="1"/>
          </p:cNvSpPr>
          <p:nvPr>
            <p:ph type="title"/>
          </p:nvPr>
        </p:nvSpPr>
        <p:spPr/>
        <p:txBody>
          <a:bodyPr/>
          <a:lstStyle/>
          <a:p>
            <a:r>
              <a:rPr lang="en-US" dirty="0"/>
              <a:t>Hypersensitivity Vasculitis</a:t>
            </a:r>
          </a:p>
        </p:txBody>
      </p:sp>
      <p:sp>
        <p:nvSpPr>
          <p:cNvPr id="3" name="Content Placeholder 2">
            <a:extLst>
              <a:ext uri="{FF2B5EF4-FFF2-40B4-BE49-F238E27FC236}">
                <a16:creationId xmlns:a16="http://schemas.microsoft.com/office/drawing/2014/main" id="{B2CA0980-21D5-4BCF-B1A7-F6B2FA62BFB5}"/>
              </a:ext>
            </a:extLst>
          </p:cNvPr>
          <p:cNvSpPr>
            <a:spLocks noGrp="1"/>
          </p:cNvSpPr>
          <p:nvPr>
            <p:ph idx="1"/>
          </p:nvPr>
        </p:nvSpPr>
        <p:spPr/>
        <p:txBody>
          <a:bodyPr/>
          <a:lstStyle/>
          <a:p>
            <a:r>
              <a:rPr lang="en-US" dirty="0"/>
              <a:t>Small vessel vasculitis</a:t>
            </a:r>
          </a:p>
          <a:p>
            <a:r>
              <a:rPr lang="en-US" dirty="0"/>
              <a:t>Immune complex mediated</a:t>
            </a:r>
          </a:p>
          <a:p>
            <a:r>
              <a:rPr lang="en-US" dirty="0"/>
              <a:t>Skin limited – Palpable Purpura</a:t>
            </a:r>
          </a:p>
          <a:p>
            <a:r>
              <a:rPr lang="en-US" dirty="0"/>
              <a:t>s/p drug administration</a:t>
            </a:r>
          </a:p>
          <a:p>
            <a:r>
              <a:rPr lang="en-US" dirty="0"/>
              <a:t>Skin biopsy with </a:t>
            </a:r>
            <a:r>
              <a:rPr lang="en-US" dirty="0" err="1"/>
              <a:t>leukocytoclastic</a:t>
            </a:r>
            <a:r>
              <a:rPr lang="en-US" dirty="0"/>
              <a:t> vasculitis</a:t>
            </a:r>
          </a:p>
          <a:p>
            <a:pPr lvl="1"/>
            <a:r>
              <a:rPr lang="en-US" dirty="0"/>
              <a:t>Perivascular PMNs about the arteriole/venule</a:t>
            </a:r>
          </a:p>
          <a:p>
            <a:pPr lvl="1"/>
            <a:r>
              <a:rPr lang="en-US" dirty="0"/>
              <a:t>Extravascular</a:t>
            </a:r>
          </a:p>
          <a:p>
            <a:r>
              <a:rPr lang="en-US" dirty="0"/>
              <a:t>Stop drug self limited</a:t>
            </a:r>
          </a:p>
          <a:p>
            <a:r>
              <a:rPr lang="en-US" dirty="0"/>
              <a:t>GCs, dapsone, colchicine</a:t>
            </a:r>
          </a:p>
        </p:txBody>
      </p:sp>
    </p:spTree>
    <p:extLst>
      <p:ext uri="{BB962C8B-B14F-4D97-AF65-F5344CB8AC3E}">
        <p14:creationId xmlns:p14="http://schemas.microsoft.com/office/powerpoint/2010/main" val="1393309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8FC0-0C3B-44E2-895F-54FA0CA67865}"/>
              </a:ext>
            </a:extLst>
          </p:cNvPr>
          <p:cNvSpPr>
            <a:spLocks noGrp="1"/>
          </p:cNvSpPr>
          <p:nvPr>
            <p:ph type="title"/>
          </p:nvPr>
        </p:nvSpPr>
        <p:spPr/>
        <p:txBody>
          <a:bodyPr/>
          <a:lstStyle/>
          <a:p>
            <a:r>
              <a:rPr lang="en-US" dirty="0"/>
              <a:t>Is this hypersensitivity vasculitis?</a:t>
            </a:r>
          </a:p>
        </p:txBody>
      </p:sp>
      <p:pic>
        <p:nvPicPr>
          <p:cNvPr id="5" name="Picture 4">
            <a:extLst>
              <a:ext uri="{FF2B5EF4-FFF2-40B4-BE49-F238E27FC236}">
                <a16:creationId xmlns:a16="http://schemas.microsoft.com/office/drawing/2014/main" id="{BD5988F1-8C02-4C50-9C86-7B17E61C73BC}"/>
              </a:ext>
            </a:extLst>
          </p:cNvPr>
          <p:cNvPicPr>
            <a:picLocks noChangeAspect="1"/>
          </p:cNvPicPr>
          <p:nvPr/>
        </p:nvPicPr>
        <p:blipFill>
          <a:blip r:embed="rId2"/>
          <a:stretch>
            <a:fillRect/>
          </a:stretch>
        </p:blipFill>
        <p:spPr>
          <a:xfrm>
            <a:off x="837289" y="1252539"/>
            <a:ext cx="10516511" cy="4352921"/>
          </a:xfrm>
          <a:prstGeom prst="rect">
            <a:avLst/>
          </a:prstGeom>
        </p:spPr>
      </p:pic>
      <p:pic>
        <p:nvPicPr>
          <p:cNvPr id="6" name="Picture 5">
            <a:extLst>
              <a:ext uri="{FF2B5EF4-FFF2-40B4-BE49-F238E27FC236}">
                <a16:creationId xmlns:a16="http://schemas.microsoft.com/office/drawing/2014/main" id="{C7BB5CFC-8421-4D49-9052-EBB3A034D459}"/>
              </a:ext>
            </a:extLst>
          </p:cNvPr>
          <p:cNvPicPr>
            <a:picLocks noChangeAspect="1"/>
          </p:cNvPicPr>
          <p:nvPr/>
        </p:nvPicPr>
        <p:blipFill>
          <a:blip r:embed="rId3"/>
          <a:stretch>
            <a:fillRect/>
          </a:stretch>
        </p:blipFill>
        <p:spPr>
          <a:xfrm>
            <a:off x="837289" y="1301749"/>
            <a:ext cx="6924675" cy="5191125"/>
          </a:xfrm>
          <a:prstGeom prst="rect">
            <a:avLst/>
          </a:prstGeom>
        </p:spPr>
      </p:pic>
      <p:sp>
        <p:nvSpPr>
          <p:cNvPr id="7" name="TextBox 6">
            <a:extLst>
              <a:ext uri="{FF2B5EF4-FFF2-40B4-BE49-F238E27FC236}">
                <a16:creationId xmlns:a16="http://schemas.microsoft.com/office/drawing/2014/main" id="{7C6019DD-8BEB-4B2B-B4F0-91D721CCFCAF}"/>
              </a:ext>
            </a:extLst>
          </p:cNvPr>
          <p:cNvSpPr txBox="1"/>
          <p:nvPr/>
        </p:nvSpPr>
        <p:spPr>
          <a:xfrm>
            <a:off x="8242875" y="1252539"/>
            <a:ext cx="3614829" cy="2062103"/>
          </a:xfrm>
          <a:prstGeom prst="rect">
            <a:avLst/>
          </a:prstGeom>
          <a:noFill/>
        </p:spPr>
        <p:txBody>
          <a:bodyPr wrap="square" rtlCol="0">
            <a:spAutoFit/>
          </a:bodyPr>
          <a:lstStyle/>
          <a:p>
            <a:r>
              <a:rPr lang="en-US" sz="3200" dirty="0"/>
              <a:t>Yes, this is thought to be immune complex mediated.</a:t>
            </a:r>
          </a:p>
          <a:p>
            <a:r>
              <a:rPr lang="en-US" sz="3200" dirty="0"/>
              <a:t>Is it autoimmune?</a:t>
            </a:r>
          </a:p>
        </p:txBody>
      </p:sp>
    </p:spTree>
    <p:extLst>
      <p:ext uri="{BB962C8B-B14F-4D97-AF65-F5344CB8AC3E}">
        <p14:creationId xmlns:p14="http://schemas.microsoft.com/office/powerpoint/2010/main" val="3648378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F493-C1E1-4F4D-A360-D32D736462BA}"/>
              </a:ext>
            </a:extLst>
          </p:cNvPr>
          <p:cNvSpPr>
            <a:spLocks noGrp="1"/>
          </p:cNvSpPr>
          <p:nvPr>
            <p:ph type="title"/>
          </p:nvPr>
        </p:nvSpPr>
        <p:spPr/>
        <p:txBody>
          <a:bodyPr/>
          <a:lstStyle/>
          <a:p>
            <a:r>
              <a:rPr lang="en-US" dirty="0"/>
              <a:t>Medium Vessel Vasculitis</a:t>
            </a:r>
          </a:p>
        </p:txBody>
      </p:sp>
      <p:sp>
        <p:nvSpPr>
          <p:cNvPr id="3" name="Content Placeholder 2">
            <a:extLst>
              <a:ext uri="{FF2B5EF4-FFF2-40B4-BE49-F238E27FC236}">
                <a16:creationId xmlns:a16="http://schemas.microsoft.com/office/drawing/2014/main" id="{EEFCF895-9022-4B11-B318-BDF6344820D0}"/>
              </a:ext>
            </a:extLst>
          </p:cNvPr>
          <p:cNvSpPr>
            <a:spLocks noGrp="1"/>
          </p:cNvSpPr>
          <p:nvPr>
            <p:ph idx="1"/>
          </p:nvPr>
        </p:nvSpPr>
        <p:spPr/>
        <p:txBody>
          <a:bodyPr/>
          <a:lstStyle/>
          <a:p>
            <a:r>
              <a:rPr lang="en-US" dirty="0"/>
              <a:t>Polyarteritis Nodosa</a:t>
            </a:r>
          </a:p>
          <a:p>
            <a:r>
              <a:rPr lang="en-US" dirty="0"/>
              <a:t>Primary angiitis of the Central Nervous System</a:t>
            </a:r>
          </a:p>
          <a:p>
            <a:r>
              <a:rPr lang="en-US" dirty="0"/>
              <a:t>Kawasaki’s Disease</a:t>
            </a:r>
          </a:p>
        </p:txBody>
      </p:sp>
    </p:spTree>
    <p:extLst>
      <p:ext uri="{BB962C8B-B14F-4D97-AF65-F5344CB8AC3E}">
        <p14:creationId xmlns:p14="http://schemas.microsoft.com/office/powerpoint/2010/main" val="3166120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5461-D21C-4B2F-81D9-F294ED1AA4E7}"/>
              </a:ext>
            </a:extLst>
          </p:cNvPr>
          <p:cNvSpPr>
            <a:spLocks noGrp="1"/>
          </p:cNvSpPr>
          <p:nvPr>
            <p:ph type="title"/>
          </p:nvPr>
        </p:nvSpPr>
        <p:spPr/>
        <p:txBody>
          <a:bodyPr/>
          <a:lstStyle/>
          <a:p>
            <a:r>
              <a:rPr lang="en-US" dirty="0"/>
              <a:t>Polyarteritis Nodosa</a:t>
            </a:r>
          </a:p>
        </p:txBody>
      </p:sp>
      <p:pic>
        <p:nvPicPr>
          <p:cNvPr id="4" name="Content Placeholder 3">
            <a:extLst>
              <a:ext uri="{FF2B5EF4-FFF2-40B4-BE49-F238E27FC236}">
                <a16:creationId xmlns:a16="http://schemas.microsoft.com/office/drawing/2014/main" id="{141651F9-CF37-4DFC-85F5-A334B7D86EDB}"/>
              </a:ext>
            </a:extLst>
          </p:cNvPr>
          <p:cNvPicPr>
            <a:picLocks noGrp="1" noChangeAspect="1"/>
          </p:cNvPicPr>
          <p:nvPr>
            <p:ph idx="1"/>
          </p:nvPr>
        </p:nvPicPr>
        <p:blipFill>
          <a:blip r:embed="rId2"/>
          <a:stretch>
            <a:fillRect/>
          </a:stretch>
        </p:blipFill>
        <p:spPr>
          <a:xfrm>
            <a:off x="1093122" y="1580416"/>
            <a:ext cx="2888942" cy="4583416"/>
          </a:xfrm>
          <a:prstGeom prst="rect">
            <a:avLst/>
          </a:prstGeom>
        </p:spPr>
      </p:pic>
      <p:sp>
        <p:nvSpPr>
          <p:cNvPr id="5" name="TextBox 4">
            <a:extLst>
              <a:ext uri="{FF2B5EF4-FFF2-40B4-BE49-F238E27FC236}">
                <a16:creationId xmlns:a16="http://schemas.microsoft.com/office/drawing/2014/main" id="{8CA54D37-D2CE-4F87-BA81-F2BC02EAF6F8}"/>
              </a:ext>
            </a:extLst>
          </p:cNvPr>
          <p:cNvSpPr txBox="1"/>
          <p:nvPr/>
        </p:nvSpPr>
        <p:spPr>
          <a:xfrm>
            <a:off x="4719484" y="1932039"/>
            <a:ext cx="4762394" cy="4678204"/>
          </a:xfrm>
          <a:prstGeom prst="rect">
            <a:avLst/>
          </a:prstGeom>
          <a:noFill/>
        </p:spPr>
        <p:txBody>
          <a:bodyPr wrap="none" rtlCol="0">
            <a:spAutoFit/>
          </a:bodyPr>
          <a:lstStyle/>
          <a:p>
            <a:r>
              <a:rPr lang="en-US" sz="2800" dirty="0"/>
              <a:t>Who first described this?</a:t>
            </a:r>
          </a:p>
          <a:p>
            <a:r>
              <a:rPr lang="en-US" sz="2800" dirty="0"/>
              <a:t>When?</a:t>
            </a:r>
          </a:p>
          <a:p>
            <a:r>
              <a:rPr lang="en-US" sz="2800" dirty="0"/>
              <a:t>“Human worm aneurysm”</a:t>
            </a:r>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This is the CLASSICAL vasculitis!</a:t>
            </a:r>
          </a:p>
          <a:p>
            <a:endParaRPr lang="en-US" dirty="0"/>
          </a:p>
        </p:txBody>
      </p:sp>
      <p:pic>
        <p:nvPicPr>
          <p:cNvPr id="6" name="Picture 5">
            <a:extLst>
              <a:ext uri="{FF2B5EF4-FFF2-40B4-BE49-F238E27FC236}">
                <a16:creationId xmlns:a16="http://schemas.microsoft.com/office/drawing/2014/main" id="{83A8ACEF-D90F-426A-8509-0147A764FCBB}"/>
              </a:ext>
            </a:extLst>
          </p:cNvPr>
          <p:cNvPicPr>
            <a:picLocks noChangeAspect="1"/>
          </p:cNvPicPr>
          <p:nvPr/>
        </p:nvPicPr>
        <p:blipFill>
          <a:blip r:embed="rId3"/>
          <a:stretch>
            <a:fillRect/>
          </a:stretch>
        </p:blipFill>
        <p:spPr>
          <a:xfrm>
            <a:off x="4719484" y="3288892"/>
            <a:ext cx="4886206" cy="2248520"/>
          </a:xfrm>
          <a:prstGeom prst="rect">
            <a:avLst/>
          </a:prstGeom>
        </p:spPr>
      </p:pic>
    </p:spTree>
    <p:extLst>
      <p:ext uri="{BB962C8B-B14F-4D97-AF65-F5344CB8AC3E}">
        <p14:creationId xmlns:p14="http://schemas.microsoft.com/office/powerpoint/2010/main" val="4038718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D8E9-B4AB-41E6-863C-3582B678173E}"/>
              </a:ext>
            </a:extLst>
          </p:cNvPr>
          <p:cNvSpPr>
            <a:spLocks noGrp="1"/>
          </p:cNvSpPr>
          <p:nvPr>
            <p:ph type="title"/>
          </p:nvPr>
        </p:nvSpPr>
        <p:spPr>
          <a:xfrm>
            <a:off x="5069940" y="365124"/>
            <a:ext cx="6172200" cy="1828800"/>
          </a:xfrm>
        </p:spPr>
        <p:txBody>
          <a:bodyPr>
            <a:normAutofit/>
          </a:bodyPr>
          <a:lstStyle/>
          <a:p>
            <a:r>
              <a:rPr lang="en-US" dirty="0"/>
              <a:t>The humble vessel</a:t>
            </a:r>
          </a:p>
        </p:txBody>
      </p:sp>
      <p:pic>
        <p:nvPicPr>
          <p:cNvPr id="1026" name="Picture 2" descr="How to Choose the Best Garden Hose | Blain's Farm &amp; Fleet Blog">
            <a:extLst>
              <a:ext uri="{FF2B5EF4-FFF2-40B4-BE49-F238E27FC236}">
                <a16:creationId xmlns:a16="http://schemas.microsoft.com/office/drawing/2014/main" id="{976F8D71-7B8C-42BC-A5C8-2218609AB9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6" r="-1" b="-1"/>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3CEADE61-9150-4B8B-AE60-9E30E3A9BC60}"/>
              </a:ext>
            </a:extLst>
          </p:cNvPr>
          <p:cNvSpPr>
            <a:spLocks noGrp="1"/>
          </p:cNvSpPr>
          <p:nvPr>
            <p:ph idx="1"/>
          </p:nvPr>
        </p:nvSpPr>
        <p:spPr>
          <a:xfrm>
            <a:off x="5069940" y="2322576"/>
            <a:ext cx="6172200" cy="3858768"/>
          </a:xfrm>
        </p:spPr>
        <p:txBody>
          <a:bodyPr>
            <a:normAutofit/>
          </a:bodyPr>
          <a:lstStyle/>
          <a:p>
            <a:pPr marL="0" indent="0">
              <a:buNone/>
            </a:pPr>
            <a:r>
              <a:rPr lang="en-US" sz="2400" dirty="0"/>
              <a:t>Taking water to a plant, </a:t>
            </a:r>
          </a:p>
          <a:p>
            <a:pPr marL="0" indent="0">
              <a:buNone/>
            </a:pPr>
            <a:r>
              <a:rPr lang="en-US" sz="2400" dirty="0"/>
              <a:t>Like taking blood to a vital organ</a:t>
            </a:r>
          </a:p>
        </p:txBody>
      </p:sp>
    </p:spTree>
    <p:extLst>
      <p:ext uri="{BB962C8B-B14F-4D97-AF65-F5344CB8AC3E}">
        <p14:creationId xmlns:p14="http://schemas.microsoft.com/office/powerpoint/2010/main" val="2586328583"/>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2297-D93C-4D26-9B9C-D22D05464A1A}"/>
              </a:ext>
            </a:extLst>
          </p:cNvPr>
          <p:cNvSpPr>
            <a:spLocks noGrp="1"/>
          </p:cNvSpPr>
          <p:nvPr>
            <p:ph type="title"/>
          </p:nvPr>
        </p:nvSpPr>
        <p:spPr/>
        <p:txBody>
          <a:bodyPr/>
          <a:lstStyle/>
          <a:p>
            <a:r>
              <a:rPr lang="en-US" dirty="0"/>
              <a:t>Polyarteritis Nodosa – When to suspect?</a:t>
            </a:r>
          </a:p>
        </p:txBody>
      </p:sp>
      <p:sp>
        <p:nvSpPr>
          <p:cNvPr id="3" name="Content Placeholder 2">
            <a:extLst>
              <a:ext uri="{FF2B5EF4-FFF2-40B4-BE49-F238E27FC236}">
                <a16:creationId xmlns:a16="http://schemas.microsoft.com/office/drawing/2014/main" id="{FCF139C1-7758-4E74-B56F-4F3CE71F2FCE}"/>
              </a:ext>
            </a:extLst>
          </p:cNvPr>
          <p:cNvSpPr>
            <a:spLocks noGrp="1"/>
          </p:cNvSpPr>
          <p:nvPr>
            <p:ph idx="1"/>
          </p:nvPr>
        </p:nvSpPr>
        <p:spPr>
          <a:xfrm>
            <a:off x="838200" y="1825625"/>
            <a:ext cx="10515600" cy="4667250"/>
          </a:xfrm>
        </p:spPr>
        <p:txBody>
          <a:bodyPr>
            <a:normAutofit fontScale="85000" lnSpcReduction="20000"/>
          </a:bodyPr>
          <a:lstStyle/>
          <a:p>
            <a:r>
              <a:rPr lang="en-US" dirty="0"/>
              <a:t>Systemic symptoms – think weight loss!</a:t>
            </a:r>
          </a:p>
          <a:p>
            <a:r>
              <a:rPr lang="en-US" dirty="0"/>
              <a:t>Neuropathy (mononeuritis multiplex)</a:t>
            </a:r>
          </a:p>
          <a:p>
            <a:r>
              <a:rPr lang="en-US" dirty="0"/>
              <a:t>Arthralgias</a:t>
            </a:r>
          </a:p>
          <a:p>
            <a:r>
              <a:rPr lang="en-US" dirty="0"/>
              <a:t>Cutaneous (livedo, purpura)</a:t>
            </a:r>
          </a:p>
          <a:p>
            <a:r>
              <a:rPr lang="en-US" dirty="0"/>
              <a:t>Renal disease (less common, less GN)</a:t>
            </a:r>
          </a:p>
          <a:p>
            <a:r>
              <a:rPr lang="en-US" dirty="0"/>
              <a:t>Abdominal pain, postprandial – classic! Celiac/SMA/IMA</a:t>
            </a:r>
          </a:p>
          <a:p>
            <a:r>
              <a:rPr lang="en-US" dirty="0"/>
              <a:t>Hypertension, new onset</a:t>
            </a:r>
          </a:p>
          <a:p>
            <a:r>
              <a:rPr lang="en-US" dirty="0"/>
              <a:t>Respiratory</a:t>
            </a:r>
          </a:p>
          <a:p>
            <a:r>
              <a:rPr lang="en-US" dirty="0"/>
              <a:t>CNS (stroke)</a:t>
            </a:r>
          </a:p>
          <a:p>
            <a:r>
              <a:rPr lang="en-US" dirty="0"/>
              <a:t>Orchitis– testicular artery occlusion, unilateral</a:t>
            </a:r>
          </a:p>
          <a:p>
            <a:r>
              <a:rPr lang="en-US" dirty="0"/>
              <a:t>Cardiomyopathy/pericarditis</a:t>
            </a:r>
          </a:p>
          <a:p>
            <a:r>
              <a:rPr lang="en-US" dirty="0"/>
              <a:t>Peripheral Vascular disease</a:t>
            </a:r>
          </a:p>
          <a:p>
            <a:pPr lvl="1"/>
            <a:endParaRPr lang="en-US" dirty="0"/>
          </a:p>
        </p:txBody>
      </p:sp>
    </p:spTree>
    <p:extLst>
      <p:ext uri="{BB962C8B-B14F-4D97-AF65-F5344CB8AC3E}">
        <p14:creationId xmlns:p14="http://schemas.microsoft.com/office/powerpoint/2010/main" val="2988622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D0A7-9060-4FF0-A96F-8DAECBABA76C}"/>
              </a:ext>
            </a:extLst>
          </p:cNvPr>
          <p:cNvSpPr>
            <a:spLocks noGrp="1"/>
          </p:cNvSpPr>
          <p:nvPr>
            <p:ph type="title"/>
          </p:nvPr>
        </p:nvSpPr>
        <p:spPr/>
        <p:txBody>
          <a:bodyPr/>
          <a:lstStyle/>
          <a:p>
            <a:r>
              <a:rPr lang="en-US" dirty="0"/>
              <a:t>Polyarteritis Nodosa – exam &amp; testing</a:t>
            </a:r>
          </a:p>
        </p:txBody>
      </p:sp>
      <p:sp>
        <p:nvSpPr>
          <p:cNvPr id="3" name="Content Placeholder 2">
            <a:extLst>
              <a:ext uri="{FF2B5EF4-FFF2-40B4-BE49-F238E27FC236}">
                <a16:creationId xmlns:a16="http://schemas.microsoft.com/office/drawing/2014/main" id="{F6BECC73-9849-4826-A0AD-A04337055ED1}"/>
              </a:ext>
            </a:extLst>
          </p:cNvPr>
          <p:cNvSpPr>
            <a:spLocks noGrp="1"/>
          </p:cNvSpPr>
          <p:nvPr>
            <p:ph idx="1"/>
          </p:nvPr>
        </p:nvSpPr>
        <p:spPr>
          <a:xfrm>
            <a:off x="838200" y="1825625"/>
            <a:ext cx="10515600" cy="4667250"/>
          </a:xfrm>
        </p:spPr>
        <p:txBody>
          <a:bodyPr>
            <a:normAutofit fontScale="92500" lnSpcReduction="20000"/>
          </a:bodyPr>
          <a:lstStyle/>
          <a:p>
            <a:r>
              <a:rPr lang="en-US" dirty="0"/>
              <a:t>Usually organ specific symptoms</a:t>
            </a:r>
          </a:p>
          <a:p>
            <a:pPr lvl="1"/>
            <a:r>
              <a:rPr lang="en-US" dirty="0"/>
              <a:t>Mesenteric angina</a:t>
            </a:r>
          </a:p>
          <a:p>
            <a:pPr lvl="1"/>
            <a:r>
              <a:rPr lang="en-US" dirty="0"/>
              <a:t>Peripheral nerves (foot/wrist drop)</a:t>
            </a:r>
          </a:p>
          <a:p>
            <a:pPr lvl="1"/>
            <a:r>
              <a:rPr lang="en-US" dirty="0"/>
              <a:t>Kidney pain (flank pain from thrombus/infarct)</a:t>
            </a:r>
          </a:p>
          <a:p>
            <a:pPr lvl="1"/>
            <a:r>
              <a:rPr lang="en-US" dirty="0"/>
              <a:t>Testicular pain</a:t>
            </a:r>
          </a:p>
          <a:p>
            <a:endParaRPr lang="en-US" dirty="0"/>
          </a:p>
          <a:p>
            <a:r>
              <a:rPr lang="en-US" dirty="0"/>
              <a:t>Usual faire like CBC, CMP</a:t>
            </a:r>
          </a:p>
          <a:p>
            <a:r>
              <a:rPr lang="en-US" dirty="0"/>
              <a:t>Inflammatory markers</a:t>
            </a:r>
          </a:p>
          <a:p>
            <a:r>
              <a:rPr lang="en-US" dirty="0"/>
              <a:t>Hepatitis B</a:t>
            </a:r>
          </a:p>
          <a:p>
            <a:r>
              <a:rPr lang="en-US" dirty="0"/>
              <a:t>Angiography</a:t>
            </a:r>
          </a:p>
          <a:p>
            <a:r>
              <a:rPr lang="en-US" dirty="0"/>
              <a:t>Nerve testing (</a:t>
            </a:r>
            <a:r>
              <a:rPr lang="en-US" dirty="0" err="1"/>
              <a:t>electromyelography</a:t>
            </a:r>
            <a:r>
              <a:rPr lang="en-US" dirty="0"/>
              <a:t>)</a:t>
            </a:r>
          </a:p>
          <a:p>
            <a:r>
              <a:rPr lang="en-US" dirty="0"/>
              <a:t>Organ biopsy? Maybe if possible – expect “necrotic vasculitis”</a:t>
            </a:r>
          </a:p>
        </p:txBody>
      </p:sp>
      <p:sp>
        <p:nvSpPr>
          <p:cNvPr id="4" name="TextBox 3">
            <a:extLst>
              <a:ext uri="{FF2B5EF4-FFF2-40B4-BE49-F238E27FC236}">
                <a16:creationId xmlns:a16="http://schemas.microsoft.com/office/drawing/2014/main" id="{D9C79160-77C2-49DF-BB9B-3D70D7099449}"/>
              </a:ext>
            </a:extLst>
          </p:cNvPr>
          <p:cNvSpPr txBox="1"/>
          <p:nvPr/>
        </p:nvSpPr>
        <p:spPr>
          <a:xfrm>
            <a:off x="7758260" y="2498103"/>
            <a:ext cx="3433615" cy="923330"/>
          </a:xfrm>
          <a:prstGeom prst="rect">
            <a:avLst/>
          </a:prstGeom>
          <a:noFill/>
        </p:spPr>
        <p:txBody>
          <a:bodyPr wrap="square" rtlCol="0">
            <a:spAutoFit/>
          </a:bodyPr>
          <a:lstStyle/>
          <a:p>
            <a:r>
              <a:rPr lang="en-US" dirty="0"/>
              <a:t>This is one of the most challenging conditions to diagnose in rheumatology!</a:t>
            </a:r>
          </a:p>
        </p:txBody>
      </p:sp>
    </p:spTree>
    <p:extLst>
      <p:ext uri="{BB962C8B-B14F-4D97-AF65-F5344CB8AC3E}">
        <p14:creationId xmlns:p14="http://schemas.microsoft.com/office/powerpoint/2010/main" val="3010539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1D4F-9292-479E-A7DD-FFE3BB957C57}"/>
              </a:ext>
            </a:extLst>
          </p:cNvPr>
          <p:cNvSpPr>
            <a:spLocks noGrp="1"/>
          </p:cNvSpPr>
          <p:nvPr>
            <p:ph type="title"/>
          </p:nvPr>
        </p:nvSpPr>
        <p:spPr/>
        <p:txBody>
          <a:bodyPr/>
          <a:lstStyle/>
          <a:p>
            <a:r>
              <a:rPr lang="en-US" dirty="0"/>
              <a:t>Polyarteritis Nodosa - treatment</a:t>
            </a:r>
          </a:p>
        </p:txBody>
      </p:sp>
      <p:sp>
        <p:nvSpPr>
          <p:cNvPr id="3" name="Content Placeholder 2">
            <a:extLst>
              <a:ext uri="{FF2B5EF4-FFF2-40B4-BE49-F238E27FC236}">
                <a16:creationId xmlns:a16="http://schemas.microsoft.com/office/drawing/2014/main" id="{ED683C66-8673-4225-9C20-583420ABFC6B}"/>
              </a:ext>
            </a:extLst>
          </p:cNvPr>
          <p:cNvSpPr>
            <a:spLocks noGrp="1"/>
          </p:cNvSpPr>
          <p:nvPr>
            <p:ph idx="1"/>
          </p:nvPr>
        </p:nvSpPr>
        <p:spPr/>
        <p:txBody>
          <a:bodyPr>
            <a:normAutofit/>
          </a:bodyPr>
          <a:lstStyle/>
          <a:p>
            <a:r>
              <a:rPr lang="en-US" dirty="0"/>
              <a:t>Exciting new engineered monoclonal antibodies?  No!</a:t>
            </a:r>
          </a:p>
          <a:p>
            <a:r>
              <a:rPr lang="en-US" dirty="0"/>
              <a:t>This is decidedly old school</a:t>
            </a:r>
          </a:p>
          <a:p>
            <a:pPr lvl="1"/>
            <a:r>
              <a:rPr lang="en-US" dirty="0"/>
              <a:t>Glucocorticoids</a:t>
            </a:r>
          </a:p>
          <a:p>
            <a:pPr lvl="1"/>
            <a:r>
              <a:rPr lang="en-US" dirty="0"/>
              <a:t>Cyclophosphamide generally </a:t>
            </a:r>
          </a:p>
          <a:p>
            <a:pPr lvl="1"/>
            <a:r>
              <a:rPr lang="en-US" dirty="0"/>
              <a:t>Question of maintenance therapy—azathioprine, methotrexate</a:t>
            </a:r>
          </a:p>
          <a:p>
            <a:pPr lvl="1"/>
            <a:r>
              <a:rPr lang="en-US" dirty="0"/>
              <a:t>Hepatitis B treatment too if present</a:t>
            </a:r>
          </a:p>
          <a:p>
            <a:r>
              <a:rPr lang="en-US" dirty="0"/>
              <a:t>This is generally NOT felt to be immune complex mediated</a:t>
            </a:r>
          </a:p>
          <a:p>
            <a:r>
              <a:rPr lang="en-US" dirty="0"/>
              <a:t>Monophasic illness</a:t>
            </a:r>
          </a:p>
          <a:p>
            <a:r>
              <a:rPr lang="en-US" dirty="0"/>
              <a:t>Does ANCA guide you here?  No!  Not at all!</a:t>
            </a:r>
          </a:p>
          <a:p>
            <a:pPr lvl="1"/>
            <a:endParaRPr lang="en-US" dirty="0"/>
          </a:p>
        </p:txBody>
      </p:sp>
    </p:spTree>
    <p:extLst>
      <p:ext uri="{BB962C8B-B14F-4D97-AF65-F5344CB8AC3E}">
        <p14:creationId xmlns:p14="http://schemas.microsoft.com/office/powerpoint/2010/main" val="2086345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09ECC-1882-41C5-A279-4C92C3792702}"/>
              </a:ext>
            </a:extLst>
          </p:cNvPr>
          <p:cNvSpPr>
            <a:spLocks noGrp="1"/>
          </p:cNvSpPr>
          <p:nvPr>
            <p:ph type="title"/>
          </p:nvPr>
        </p:nvSpPr>
        <p:spPr/>
        <p:txBody>
          <a:bodyPr/>
          <a:lstStyle/>
          <a:p>
            <a:r>
              <a:rPr lang="en-US" dirty="0"/>
              <a:t>Polyangiitis of the Central Nervous System</a:t>
            </a:r>
          </a:p>
        </p:txBody>
      </p:sp>
      <p:sp>
        <p:nvSpPr>
          <p:cNvPr id="3" name="Content Placeholder 2">
            <a:extLst>
              <a:ext uri="{FF2B5EF4-FFF2-40B4-BE49-F238E27FC236}">
                <a16:creationId xmlns:a16="http://schemas.microsoft.com/office/drawing/2014/main" id="{91A17F45-D1C2-43A5-A27D-F50D3230C83B}"/>
              </a:ext>
            </a:extLst>
          </p:cNvPr>
          <p:cNvSpPr>
            <a:spLocks noGrp="1"/>
          </p:cNvSpPr>
          <p:nvPr>
            <p:ph idx="1"/>
          </p:nvPr>
        </p:nvSpPr>
        <p:spPr/>
        <p:txBody>
          <a:bodyPr>
            <a:normAutofit lnSpcReduction="10000"/>
          </a:bodyPr>
          <a:lstStyle/>
          <a:p>
            <a:r>
              <a:rPr lang="en-US" dirty="0"/>
              <a:t>Isolated to one organ</a:t>
            </a:r>
          </a:p>
          <a:p>
            <a:r>
              <a:rPr lang="en-US" dirty="0"/>
              <a:t>Suspect with stroke &amp; ischemia in younger person</a:t>
            </a:r>
          </a:p>
          <a:p>
            <a:r>
              <a:rPr lang="en-US" dirty="0"/>
              <a:t>Testing</a:t>
            </a:r>
          </a:p>
          <a:p>
            <a:pPr lvl="1"/>
            <a:r>
              <a:rPr lang="en-US" dirty="0"/>
              <a:t>Angiogram with narrowing/dilation of vessels “pearls on a string”</a:t>
            </a:r>
          </a:p>
          <a:p>
            <a:pPr lvl="1"/>
            <a:r>
              <a:rPr lang="en-US" dirty="0"/>
              <a:t>CSF with elevated protein, lymphocytic </a:t>
            </a:r>
            <a:r>
              <a:rPr lang="en-US" dirty="0" err="1"/>
              <a:t>pleiocytosis</a:t>
            </a:r>
            <a:endParaRPr lang="en-US" dirty="0"/>
          </a:p>
          <a:p>
            <a:pPr lvl="1"/>
            <a:r>
              <a:rPr lang="en-US" dirty="0"/>
              <a:t>Brain biopsy? +in 30-40%</a:t>
            </a:r>
          </a:p>
          <a:p>
            <a:r>
              <a:rPr lang="en-US" dirty="0"/>
              <a:t>Treatment</a:t>
            </a:r>
          </a:p>
          <a:p>
            <a:pPr lvl="1"/>
            <a:r>
              <a:rPr lang="en-US" dirty="0"/>
              <a:t>Glucocorticoids</a:t>
            </a:r>
          </a:p>
          <a:p>
            <a:pPr lvl="1"/>
            <a:r>
              <a:rPr lang="en-US" dirty="0"/>
              <a:t>Cyclophosphamide</a:t>
            </a:r>
          </a:p>
          <a:p>
            <a:r>
              <a:rPr lang="en-US" dirty="0"/>
              <a:t>Prognosis poor, permanent disability</a:t>
            </a:r>
          </a:p>
          <a:p>
            <a:endParaRPr lang="en-US" dirty="0"/>
          </a:p>
        </p:txBody>
      </p:sp>
    </p:spTree>
    <p:extLst>
      <p:ext uri="{BB962C8B-B14F-4D97-AF65-F5344CB8AC3E}">
        <p14:creationId xmlns:p14="http://schemas.microsoft.com/office/powerpoint/2010/main" val="1311602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B7CE-357B-4CC8-9C12-5C31380148BF}"/>
              </a:ext>
            </a:extLst>
          </p:cNvPr>
          <p:cNvSpPr>
            <a:spLocks noGrp="1"/>
          </p:cNvSpPr>
          <p:nvPr>
            <p:ph type="title"/>
          </p:nvPr>
        </p:nvSpPr>
        <p:spPr/>
        <p:txBody>
          <a:bodyPr/>
          <a:lstStyle/>
          <a:p>
            <a:r>
              <a:rPr lang="en-US" dirty="0"/>
              <a:t>Kawasaki’s Disease</a:t>
            </a:r>
          </a:p>
        </p:txBody>
      </p:sp>
      <p:sp>
        <p:nvSpPr>
          <p:cNvPr id="3" name="Content Placeholder 2">
            <a:extLst>
              <a:ext uri="{FF2B5EF4-FFF2-40B4-BE49-F238E27FC236}">
                <a16:creationId xmlns:a16="http://schemas.microsoft.com/office/drawing/2014/main" id="{B62E6835-8A66-48C7-AE5F-AAC139B906E4}"/>
              </a:ext>
            </a:extLst>
          </p:cNvPr>
          <p:cNvSpPr>
            <a:spLocks noGrp="1"/>
          </p:cNvSpPr>
          <p:nvPr>
            <p:ph idx="1"/>
          </p:nvPr>
        </p:nvSpPr>
        <p:spPr/>
        <p:txBody>
          <a:bodyPr/>
          <a:lstStyle/>
          <a:p>
            <a:r>
              <a:rPr lang="en-US" dirty="0"/>
              <a:t>Disease of children</a:t>
            </a:r>
          </a:p>
          <a:p>
            <a:r>
              <a:rPr lang="en-US" dirty="0"/>
              <a:t>Fever, rash, lymphadenopathy, mucositis, conjunctival injection</a:t>
            </a:r>
          </a:p>
          <a:p>
            <a:r>
              <a:rPr lang="en-US" dirty="0"/>
              <a:t>Cardiac complications notable for the internist</a:t>
            </a:r>
          </a:p>
          <a:p>
            <a:pPr lvl="1"/>
            <a:r>
              <a:rPr lang="en-US" dirty="0"/>
              <a:t>Coronary aneurysms into adulthood</a:t>
            </a:r>
          </a:p>
          <a:p>
            <a:pPr lvl="1"/>
            <a:r>
              <a:rPr lang="en-US" dirty="0"/>
              <a:t>Occasionally heart failure/pericarditis</a:t>
            </a:r>
          </a:p>
          <a:p>
            <a:pPr lvl="1"/>
            <a:r>
              <a:rPr lang="en-US" dirty="0"/>
              <a:t>ASA chronically</a:t>
            </a:r>
          </a:p>
          <a:p>
            <a:pPr lvl="1"/>
            <a:r>
              <a:rPr lang="en-US" dirty="0"/>
              <a:t>Warfarin sometimes</a:t>
            </a:r>
          </a:p>
        </p:txBody>
      </p:sp>
    </p:spTree>
    <p:extLst>
      <p:ext uri="{BB962C8B-B14F-4D97-AF65-F5344CB8AC3E}">
        <p14:creationId xmlns:p14="http://schemas.microsoft.com/office/powerpoint/2010/main" val="195124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C6420-413F-475D-2528-060E76EAEE14}"/>
              </a:ext>
            </a:extLst>
          </p:cNvPr>
          <p:cNvSpPr>
            <a:spLocks noGrp="1"/>
          </p:cNvSpPr>
          <p:nvPr>
            <p:ph type="title"/>
          </p:nvPr>
        </p:nvSpPr>
        <p:spPr>
          <a:xfrm>
            <a:off x="838199" y="365125"/>
            <a:ext cx="10814331" cy="1325563"/>
          </a:xfrm>
        </p:spPr>
        <p:txBody>
          <a:bodyPr/>
          <a:lstStyle/>
          <a:p>
            <a:r>
              <a:rPr lang="en-US" dirty="0" err="1"/>
              <a:t>Thromboangiitis</a:t>
            </a:r>
            <a:r>
              <a:rPr lang="en-US" dirty="0"/>
              <a:t> Obliterans (</a:t>
            </a:r>
            <a:r>
              <a:rPr lang="en-US" dirty="0" err="1"/>
              <a:t>Buerger’s</a:t>
            </a:r>
            <a:r>
              <a:rPr lang="en-US" dirty="0"/>
              <a:t> Disease)</a:t>
            </a:r>
          </a:p>
        </p:txBody>
      </p:sp>
      <p:sp>
        <p:nvSpPr>
          <p:cNvPr id="3" name="Content Placeholder 2">
            <a:extLst>
              <a:ext uri="{FF2B5EF4-FFF2-40B4-BE49-F238E27FC236}">
                <a16:creationId xmlns:a16="http://schemas.microsoft.com/office/drawing/2014/main" id="{A90C9258-8121-3EB2-433E-165D319F4976}"/>
              </a:ext>
            </a:extLst>
          </p:cNvPr>
          <p:cNvSpPr>
            <a:spLocks noGrp="1"/>
          </p:cNvSpPr>
          <p:nvPr>
            <p:ph idx="1"/>
          </p:nvPr>
        </p:nvSpPr>
        <p:spPr/>
        <p:txBody>
          <a:bodyPr/>
          <a:lstStyle/>
          <a:p>
            <a:r>
              <a:rPr lang="en-US" dirty="0"/>
              <a:t>Small/medium vessel vasculitis</a:t>
            </a:r>
          </a:p>
          <a:p>
            <a:r>
              <a:rPr lang="en-US" dirty="0"/>
              <a:t>Male, &lt;45 </a:t>
            </a:r>
            <a:r>
              <a:rPr lang="en-US" dirty="0" err="1"/>
              <a:t>yo</a:t>
            </a:r>
            <a:endParaRPr lang="en-US" dirty="0"/>
          </a:p>
          <a:p>
            <a:r>
              <a:rPr lang="en-US" dirty="0"/>
              <a:t>Linked to TOBACCO smoking (cannabis)</a:t>
            </a:r>
          </a:p>
          <a:p>
            <a:r>
              <a:rPr lang="en-US" dirty="0"/>
              <a:t>Treatment – stop all tobacco products (including replacement)</a:t>
            </a:r>
          </a:p>
        </p:txBody>
      </p:sp>
    </p:spTree>
    <p:extLst>
      <p:ext uri="{BB962C8B-B14F-4D97-AF65-F5344CB8AC3E}">
        <p14:creationId xmlns:p14="http://schemas.microsoft.com/office/powerpoint/2010/main" val="549755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8071-B0AF-EAAA-C786-A3812B66A803}"/>
              </a:ext>
            </a:extLst>
          </p:cNvPr>
          <p:cNvSpPr>
            <a:spLocks noGrp="1"/>
          </p:cNvSpPr>
          <p:nvPr>
            <p:ph type="title"/>
          </p:nvPr>
        </p:nvSpPr>
        <p:spPr/>
        <p:txBody>
          <a:bodyPr>
            <a:normAutofit/>
          </a:bodyPr>
          <a:lstStyle/>
          <a:p>
            <a:r>
              <a:rPr lang="en-US" dirty="0"/>
              <a:t>END OF SMALL/MEDIUM VESSEL Vasculitis</a:t>
            </a:r>
          </a:p>
        </p:txBody>
      </p:sp>
      <p:sp>
        <p:nvSpPr>
          <p:cNvPr id="3" name="Content Placeholder 2">
            <a:extLst>
              <a:ext uri="{FF2B5EF4-FFF2-40B4-BE49-F238E27FC236}">
                <a16:creationId xmlns:a16="http://schemas.microsoft.com/office/drawing/2014/main" id="{E5E7F0FE-C0C4-974A-86F5-BCC30CE0EB3C}"/>
              </a:ext>
            </a:extLst>
          </p:cNvPr>
          <p:cNvSpPr>
            <a:spLocks noGrp="1"/>
          </p:cNvSpPr>
          <p:nvPr>
            <p:ph idx="1"/>
          </p:nvPr>
        </p:nvSpPr>
        <p:spPr/>
        <p:txBody>
          <a:bodyPr/>
          <a:lstStyle/>
          <a:p>
            <a:r>
              <a:rPr lang="en-US" dirty="0"/>
              <a:t>Questions?</a:t>
            </a:r>
          </a:p>
        </p:txBody>
      </p:sp>
    </p:spTree>
    <p:extLst>
      <p:ext uri="{BB962C8B-B14F-4D97-AF65-F5344CB8AC3E}">
        <p14:creationId xmlns:p14="http://schemas.microsoft.com/office/powerpoint/2010/main" val="879832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C54F-929D-BC5F-162A-AED57FF2F6C1}"/>
              </a:ext>
            </a:extLst>
          </p:cNvPr>
          <p:cNvSpPr>
            <a:spLocks noGrp="1"/>
          </p:cNvSpPr>
          <p:nvPr>
            <p:ph type="title"/>
          </p:nvPr>
        </p:nvSpPr>
        <p:spPr/>
        <p:txBody>
          <a:bodyPr/>
          <a:lstStyle/>
          <a:p>
            <a:r>
              <a:rPr lang="en-US" dirty="0"/>
              <a:t>Large Vessel Vasculitis</a:t>
            </a:r>
          </a:p>
        </p:txBody>
      </p:sp>
      <p:pic>
        <p:nvPicPr>
          <p:cNvPr id="1026" name="Picture 2">
            <a:extLst>
              <a:ext uri="{FF2B5EF4-FFF2-40B4-BE49-F238E27FC236}">
                <a16:creationId xmlns:a16="http://schemas.microsoft.com/office/drawing/2014/main" id="{D7911196-6AE4-8E91-0FEA-5B009B24E8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248694"/>
            <a:ext cx="10515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009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F7E1F-7749-7C8C-2B9A-E342B512914D}"/>
              </a:ext>
            </a:extLst>
          </p:cNvPr>
          <p:cNvSpPr>
            <a:spLocks noGrp="1"/>
          </p:cNvSpPr>
          <p:nvPr>
            <p:ph type="title"/>
          </p:nvPr>
        </p:nvSpPr>
        <p:spPr/>
        <p:txBody>
          <a:bodyPr/>
          <a:lstStyle/>
          <a:p>
            <a:r>
              <a:rPr lang="en-US" dirty="0"/>
              <a:t>MKSAP 19, Question 55</a:t>
            </a:r>
          </a:p>
        </p:txBody>
      </p:sp>
      <p:sp>
        <p:nvSpPr>
          <p:cNvPr id="3" name="Content Placeholder 2">
            <a:extLst>
              <a:ext uri="{FF2B5EF4-FFF2-40B4-BE49-F238E27FC236}">
                <a16:creationId xmlns:a16="http://schemas.microsoft.com/office/drawing/2014/main" id="{A8164F17-7553-AB4E-2144-ADB2F923E46D}"/>
              </a:ext>
            </a:extLst>
          </p:cNvPr>
          <p:cNvSpPr>
            <a:spLocks noGrp="1"/>
          </p:cNvSpPr>
          <p:nvPr>
            <p:ph idx="1"/>
          </p:nvPr>
        </p:nvSpPr>
        <p:spPr/>
        <p:txBody>
          <a:bodyPr/>
          <a:lstStyle/>
          <a:p>
            <a:pPr marL="0" indent="0">
              <a:buNone/>
            </a:pPr>
            <a:r>
              <a:rPr lang="en-US" dirty="0"/>
              <a:t>65 </a:t>
            </a:r>
            <a:r>
              <a:rPr lang="en-US" dirty="0" err="1"/>
              <a:t>yo</a:t>
            </a:r>
            <a:r>
              <a:rPr lang="en-US" dirty="0"/>
              <a:t> M seen for “pain everywhere.”  2 </a:t>
            </a:r>
            <a:r>
              <a:rPr lang="en-US" dirty="0" err="1"/>
              <a:t>mo</a:t>
            </a:r>
            <a:r>
              <a:rPr lang="en-US" dirty="0"/>
              <a:t> ago developed neck &amp; upper back pain, fatigue, malaise. Over weeks developed stiffness, achiness of shoulders and upper arms. No headache, vision change, jaw discomfort. On no medications.</a:t>
            </a:r>
          </a:p>
          <a:p>
            <a:pPr marL="0" indent="0">
              <a:buNone/>
            </a:pPr>
            <a:r>
              <a:rPr lang="en-US" dirty="0"/>
              <a:t>On </a:t>
            </a:r>
            <a:r>
              <a:rPr lang="en-US" dirty="0" err="1"/>
              <a:t>PEx</a:t>
            </a:r>
            <a:r>
              <a:rPr lang="en-US" dirty="0"/>
              <a:t>, vitals normal. No scalp tenderness. Temp artery pulses normal. No swollen/tender joints. Discomfort limits ROM shoulders bilaterally &amp; difficulty rising from sit-&gt;standing position. Strength/DTRs normal.</a:t>
            </a:r>
          </a:p>
          <a:p>
            <a:pPr marL="0" indent="0">
              <a:buNone/>
            </a:pPr>
            <a:r>
              <a:rPr lang="en-US" dirty="0"/>
              <a:t>Lab with normal CBC, TSH, CRP elevated at 6.8.</a:t>
            </a:r>
          </a:p>
        </p:txBody>
      </p:sp>
    </p:spTree>
    <p:extLst>
      <p:ext uri="{BB962C8B-B14F-4D97-AF65-F5344CB8AC3E}">
        <p14:creationId xmlns:p14="http://schemas.microsoft.com/office/powerpoint/2010/main" val="2241699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4969-30AD-6F65-6AA8-1448417F95B9}"/>
              </a:ext>
            </a:extLst>
          </p:cNvPr>
          <p:cNvSpPr>
            <a:spLocks noGrp="1"/>
          </p:cNvSpPr>
          <p:nvPr>
            <p:ph type="title"/>
          </p:nvPr>
        </p:nvSpPr>
        <p:spPr/>
        <p:txBody>
          <a:bodyPr/>
          <a:lstStyle/>
          <a:p>
            <a:r>
              <a:rPr lang="en-US" dirty="0"/>
              <a:t>MKSAP 19, Question 55</a:t>
            </a:r>
          </a:p>
        </p:txBody>
      </p:sp>
      <p:sp>
        <p:nvSpPr>
          <p:cNvPr id="3" name="Content Placeholder 2">
            <a:extLst>
              <a:ext uri="{FF2B5EF4-FFF2-40B4-BE49-F238E27FC236}">
                <a16:creationId xmlns:a16="http://schemas.microsoft.com/office/drawing/2014/main" id="{EDA52DCF-7ADA-2457-DD50-C1AB35391804}"/>
              </a:ext>
            </a:extLst>
          </p:cNvPr>
          <p:cNvSpPr>
            <a:spLocks noGrp="1"/>
          </p:cNvSpPr>
          <p:nvPr>
            <p:ph idx="1"/>
          </p:nvPr>
        </p:nvSpPr>
        <p:spPr/>
        <p:txBody>
          <a:bodyPr/>
          <a:lstStyle/>
          <a:p>
            <a:pPr marL="0" indent="0">
              <a:buNone/>
            </a:pPr>
            <a:r>
              <a:rPr lang="en-US" dirty="0"/>
              <a:t>Which of the following is MOST appropriate management?</a:t>
            </a:r>
          </a:p>
          <a:p>
            <a:pPr marL="514350" indent="-514350">
              <a:buAutoNum type="alphaUcParenR"/>
            </a:pPr>
            <a:r>
              <a:rPr lang="en-US" dirty="0"/>
              <a:t>Measure rheum factor, antinuclear antibodies, and ANCA</a:t>
            </a:r>
          </a:p>
          <a:p>
            <a:pPr marL="514350" indent="-514350">
              <a:buAutoNum type="alphaUcParenR"/>
            </a:pPr>
            <a:r>
              <a:rPr lang="en-US" dirty="0"/>
              <a:t>Prednisone, 15 mg/d</a:t>
            </a:r>
          </a:p>
          <a:p>
            <a:pPr marL="514350" indent="-514350">
              <a:buAutoNum type="alphaUcParenR"/>
            </a:pPr>
            <a:r>
              <a:rPr lang="en-US" dirty="0"/>
              <a:t>Prednisone, 60 mg/d</a:t>
            </a:r>
          </a:p>
          <a:p>
            <a:pPr marL="514350" indent="-514350">
              <a:buAutoNum type="alphaUcParenR"/>
            </a:pPr>
            <a:r>
              <a:rPr lang="en-US" dirty="0"/>
              <a:t>Pregabalin</a:t>
            </a:r>
          </a:p>
        </p:txBody>
      </p:sp>
    </p:spTree>
    <p:extLst>
      <p:ext uri="{BB962C8B-B14F-4D97-AF65-F5344CB8AC3E}">
        <p14:creationId xmlns:p14="http://schemas.microsoft.com/office/powerpoint/2010/main" val="836038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1F44-D3C2-9D8F-60CE-B823271AAAA5}"/>
              </a:ext>
            </a:extLst>
          </p:cNvPr>
          <p:cNvSpPr>
            <a:spLocks noGrp="1"/>
          </p:cNvSpPr>
          <p:nvPr>
            <p:ph type="title"/>
          </p:nvPr>
        </p:nvSpPr>
        <p:spPr/>
        <p:txBody>
          <a:bodyPr/>
          <a:lstStyle/>
          <a:p>
            <a:r>
              <a:rPr lang="en-US" dirty="0"/>
              <a:t>For all types of vasculitis</a:t>
            </a:r>
          </a:p>
        </p:txBody>
      </p:sp>
      <p:sp>
        <p:nvSpPr>
          <p:cNvPr id="3" name="Content Placeholder 2">
            <a:extLst>
              <a:ext uri="{FF2B5EF4-FFF2-40B4-BE49-F238E27FC236}">
                <a16:creationId xmlns:a16="http://schemas.microsoft.com/office/drawing/2014/main" id="{2DEEBF00-2FA0-C687-83AA-4F1932649644}"/>
              </a:ext>
            </a:extLst>
          </p:cNvPr>
          <p:cNvSpPr>
            <a:spLocks noGrp="1"/>
          </p:cNvSpPr>
          <p:nvPr>
            <p:ph idx="1"/>
          </p:nvPr>
        </p:nvSpPr>
        <p:spPr>
          <a:xfrm>
            <a:off x="838200" y="1825625"/>
            <a:ext cx="10515600" cy="4667250"/>
          </a:xfrm>
        </p:spPr>
        <p:txBody>
          <a:bodyPr>
            <a:normAutofit fontScale="92500" lnSpcReduction="10000"/>
          </a:bodyPr>
          <a:lstStyle/>
          <a:p>
            <a:r>
              <a:rPr lang="en-US" dirty="0"/>
              <a:t>What is the damage from affected vessels?</a:t>
            </a:r>
          </a:p>
          <a:p>
            <a:pPr lvl="1"/>
            <a:r>
              <a:rPr lang="en-US" dirty="0"/>
              <a:t>Jaw claudication, vision loss (GCA)</a:t>
            </a:r>
          </a:p>
          <a:p>
            <a:pPr lvl="1"/>
            <a:r>
              <a:rPr lang="en-US" dirty="0"/>
              <a:t>Absent pulse, challenging BP measurement  (Takayasu’s)</a:t>
            </a:r>
          </a:p>
          <a:p>
            <a:pPr lvl="1"/>
            <a:r>
              <a:rPr lang="en-US" dirty="0"/>
              <a:t>Glomerulonephritis (GPA/MPA)</a:t>
            </a:r>
          </a:p>
          <a:p>
            <a:pPr lvl="1"/>
            <a:r>
              <a:rPr lang="en-US" dirty="0"/>
              <a:t>Renal artery involvement, Hypertension (PAN)</a:t>
            </a:r>
          </a:p>
          <a:p>
            <a:pPr lvl="1"/>
            <a:r>
              <a:rPr lang="en-US" dirty="0"/>
              <a:t>Testicular pain (PAN)</a:t>
            </a:r>
          </a:p>
          <a:p>
            <a:pPr lvl="1"/>
            <a:r>
              <a:rPr lang="en-US" dirty="0"/>
              <a:t>Pulmonary Renal syndromes(GPA, Goodpasture’s)</a:t>
            </a:r>
          </a:p>
          <a:p>
            <a:pPr lvl="1"/>
            <a:r>
              <a:rPr lang="en-US" dirty="0"/>
              <a:t>Palpable purpura (Cut vasculitis) vs “punched out” ulcers (medium)</a:t>
            </a:r>
          </a:p>
          <a:p>
            <a:r>
              <a:rPr lang="en-US" dirty="0"/>
              <a:t>Course of disease?</a:t>
            </a:r>
          </a:p>
          <a:p>
            <a:pPr lvl="1"/>
            <a:r>
              <a:rPr lang="en-US" dirty="0"/>
              <a:t>Monophasic (Polyarteritis nodosa, Giant cell arteritis)</a:t>
            </a:r>
          </a:p>
          <a:p>
            <a:pPr lvl="1"/>
            <a:r>
              <a:rPr lang="en-US" dirty="0"/>
              <a:t>Recurring (GPA, MPA)</a:t>
            </a:r>
          </a:p>
          <a:p>
            <a:r>
              <a:rPr lang="en-US" dirty="0"/>
              <a:t>Mimics?  (SBE, Cholesterol emboli, Hep B/C, medications, HZ in CNS vasculopathy)</a:t>
            </a:r>
          </a:p>
        </p:txBody>
      </p:sp>
    </p:spTree>
    <p:extLst>
      <p:ext uri="{BB962C8B-B14F-4D97-AF65-F5344CB8AC3E}">
        <p14:creationId xmlns:p14="http://schemas.microsoft.com/office/powerpoint/2010/main" val="3264133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BA30-4C47-FB33-011D-50670E3DF8F1}"/>
              </a:ext>
            </a:extLst>
          </p:cNvPr>
          <p:cNvSpPr>
            <a:spLocks noGrp="1"/>
          </p:cNvSpPr>
          <p:nvPr>
            <p:ph type="title"/>
          </p:nvPr>
        </p:nvSpPr>
        <p:spPr/>
        <p:txBody>
          <a:bodyPr/>
          <a:lstStyle/>
          <a:p>
            <a:r>
              <a:rPr lang="en-US" dirty="0"/>
              <a:t>Large vessel vasculitis</a:t>
            </a:r>
          </a:p>
        </p:txBody>
      </p:sp>
      <p:sp>
        <p:nvSpPr>
          <p:cNvPr id="3" name="Content Placeholder 2">
            <a:extLst>
              <a:ext uri="{FF2B5EF4-FFF2-40B4-BE49-F238E27FC236}">
                <a16:creationId xmlns:a16="http://schemas.microsoft.com/office/drawing/2014/main" id="{BA9E8F3B-E640-EF78-5E94-CB07275FB238}"/>
              </a:ext>
            </a:extLst>
          </p:cNvPr>
          <p:cNvSpPr>
            <a:spLocks noGrp="1"/>
          </p:cNvSpPr>
          <p:nvPr>
            <p:ph idx="1"/>
          </p:nvPr>
        </p:nvSpPr>
        <p:spPr/>
        <p:txBody>
          <a:bodyPr/>
          <a:lstStyle/>
          <a:p>
            <a:r>
              <a:rPr lang="en-US" dirty="0"/>
              <a:t>Takayasu’s arteritis</a:t>
            </a:r>
          </a:p>
          <a:p>
            <a:r>
              <a:rPr lang="en-US" dirty="0"/>
              <a:t>Giant cell arteritis</a:t>
            </a:r>
          </a:p>
          <a:p>
            <a:endParaRPr lang="en-US" dirty="0"/>
          </a:p>
          <a:p>
            <a:r>
              <a:rPr lang="en-US" dirty="0"/>
              <a:t>Other</a:t>
            </a:r>
          </a:p>
          <a:p>
            <a:pPr lvl="1"/>
            <a:r>
              <a:rPr lang="en-US" dirty="0"/>
              <a:t>Infectious aortitis (bacterial, syphilitic)</a:t>
            </a:r>
          </a:p>
          <a:p>
            <a:pPr lvl="1"/>
            <a:r>
              <a:rPr lang="en-US" dirty="0"/>
              <a:t>IgG4-Related Disease (retroperitoneal fibrosis -&gt; “storiform fibrosis”)</a:t>
            </a:r>
          </a:p>
          <a:p>
            <a:pPr lvl="2"/>
            <a:r>
              <a:rPr lang="en-US" dirty="0"/>
              <a:t>Rituximab</a:t>
            </a:r>
          </a:p>
          <a:p>
            <a:pPr lvl="2"/>
            <a:r>
              <a:rPr lang="en-US" dirty="0"/>
              <a:t>(</a:t>
            </a:r>
            <a:r>
              <a:rPr lang="en-US" dirty="0" err="1"/>
              <a:t>Inebilizumab</a:t>
            </a:r>
            <a:r>
              <a:rPr lang="en-US" dirty="0"/>
              <a:t> – an anti CD19 therapy)</a:t>
            </a:r>
          </a:p>
          <a:p>
            <a:pPr marL="457200" lvl="1" indent="0">
              <a:buNone/>
            </a:pPr>
            <a:endParaRPr lang="en-US" dirty="0"/>
          </a:p>
        </p:txBody>
      </p:sp>
    </p:spTree>
    <p:extLst>
      <p:ext uri="{BB962C8B-B14F-4D97-AF65-F5344CB8AC3E}">
        <p14:creationId xmlns:p14="http://schemas.microsoft.com/office/powerpoint/2010/main" val="286773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FE67-CF4A-222A-799B-0E3098BE1465}"/>
              </a:ext>
            </a:extLst>
          </p:cNvPr>
          <p:cNvSpPr>
            <a:spLocks noGrp="1"/>
          </p:cNvSpPr>
          <p:nvPr>
            <p:ph type="title"/>
          </p:nvPr>
        </p:nvSpPr>
        <p:spPr/>
        <p:txBody>
          <a:bodyPr/>
          <a:lstStyle/>
          <a:p>
            <a:r>
              <a:rPr lang="en-US" dirty="0"/>
              <a:t>Giant Cell Arteritis</a:t>
            </a:r>
          </a:p>
        </p:txBody>
      </p:sp>
      <p:sp>
        <p:nvSpPr>
          <p:cNvPr id="3" name="Content Placeholder 2">
            <a:extLst>
              <a:ext uri="{FF2B5EF4-FFF2-40B4-BE49-F238E27FC236}">
                <a16:creationId xmlns:a16="http://schemas.microsoft.com/office/drawing/2014/main" id="{3F1C1BD2-FA62-FF32-2E0A-AA6C06AC320D}"/>
              </a:ext>
            </a:extLst>
          </p:cNvPr>
          <p:cNvSpPr>
            <a:spLocks noGrp="1"/>
          </p:cNvSpPr>
          <p:nvPr>
            <p:ph idx="1"/>
          </p:nvPr>
        </p:nvSpPr>
        <p:spPr/>
        <p:txBody>
          <a:bodyPr>
            <a:normAutofit lnSpcReduction="10000"/>
          </a:bodyPr>
          <a:lstStyle/>
          <a:p>
            <a:r>
              <a:rPr lang="en-US" dirty="0"/>
              <a:t>Triad &gt;50 </a:t>
            </a:r>
            <a:r>
              <a:rPr lang="en-US" dirty="0" err="1"/>
              <a:t>yrs</a:t>
            </a:r>
            <a:endParaRPr lang="en-US" dirty="0"/>
          </a:p>
          <a:p>
            <a:pPr lvl="1"/>
            <a:r>
              <a:rPr lang="en-US" dirty="0"/>
              <a:t>Headache</a:t>
            </a:r>
          </a:p>
          <a:p>
            <a:pPr lvl="1"/>
            <a:r>
              <a:rPr lang="en-US" dirty="0"/>
              <a:t>Jaw claudication</a:t>
            </a:r>
          </a:p>
          <a:p>
            <a:pPr lvl="1"/>
            <a:r>
              <a:rPr lang="en-US" dirty="0"/>
              <a:t>Pain over temporal artery , scalp pain</a:t>
            </a:r>
          </a:p>
          <a:p>
            <a:pPr lvl="1"/>
            <a:r>
              <a:rPr lang="en-US" dirty="0"/>
              <a:t>Polymyalgia rheumatica (up to 50%)</a:t>
            </a:r>
          </a:p>
          <a:p>
            <a:r>
              <a:rPr lang="en-US" dirty="0"/>
              <a:t>Dreaded ischemic optic neuropathy</a:t>
            </a:r>
          </a:p>
          <a:p>
            <a:r>
              <a:rPr lang="en-US" dirty="0"/>
              <a:t>Extracranial disease – up to 50%</a:t>
            </a:r>
          </a:p>
          <a:p>
            <a:r>
              <a:rPr lang="en-US" dirty="0"/>
              <a:t>Elevated ESR/CRP, anemia, low platelets</a:t>
            </a:r>
          </a:p>
          <a:p>
            <a:r>
              <a:rPr lang="en-US" dirty="0"/>
              <a:t>Ultrasound, biopsy</a:t>
            </a:r>
          </a:p>
          <a:p>
            <a:r>
              <a:rPr lang="en-US" dirty="0"/>
              <a:t>Treatment- steroids, tocilizumab, (</a:t>
            </a:r>
            <a:r>
              <a:rPr lang="en-US" dirty="0" err="1"/>
              <a:t>upadacitinib</a:t>
            </a:r>
            <a:r>
              <a:rPr lang="en-US" dirty="0"/>
              <a:t>)</a:t>
            </a:r>
          </a:p>
        </p:txBody>
      </p:sp>
    </p:spTree>
    <p:extLst>
      <p:ext uri="{BB962C8B-B14F-4D97-AF65-F5344CB8AC3E}">
        <p14:creationId xmlns:p14="http://schemas.microsoft.com/office/powerpoint/2010/main" val="1516972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B276-27E3-AE8C-8DC0-CF2D4AB9B439}"/>
              </a:ext>
            </a:extLst>
          </p:cNvPr>
          <p:cNvSpPr>
            <a:spLocks noGrp="1"/>
          </p:cNvSpPr>
          <p:nvPr>
            <p:ph type="title"/>
          </p:nvPr>
        </p:nvSpPr>
        <p:spPr/>
        <p:txBody>
          <a:bodyPr/>
          <a:lstStyle/>
          <a:p>
            <a:r>
              <a:rPr lang="en-US" dirty="0"/>
              <a:t>Polymyalgia Rheumatica</a:t>
            </a:r>
          </a:p>
        </p:txBody>
      </p:sp>
      <p:sp>
        <p:nvSpPr>
          <p:cNvPr id="3" name="Content Placeholder 2">
            <a:extLst>
              <a:ext uri="{FF2B5EF4-FFF2-40B4-BE49-F238E27FC236}">
                <a16:creationId xmlns:a16="http://schemas.microsoft.com/office/drawing/2014/main" id="{911F1C01-DB78-9268-5199-C4C1C885EBF2}"/>
              </a:ext>
            </a:extLst>
          </p:cNvPr>
          <p:cNvSpPr>
            <a:spLocks noGrp="1"/>
          </p:cNvSpPr>
          <p:nvPr>
            <p:ph idx="1"/>
          </p:nvPr>
        </p:nvSpPr>
        <p:spPr/>
        <p:txBody>
          <a:bodyPr/>
          <a:lstStyle/>
          <a:p>
            <a:r>
              <a:rPr lang="en-US" dirty="0"/>
              <a:t>Likely part of spectrum of disease with GCA</a:t>
            </a:r>
          </a:p>
          <a:p>
            <a:r>
              <a:rPr lang="en-US" dirty="0"/>
              <a:t>Stiffness of shoulder, hip girdle AND response to steroids</a:t>
            </a:r>
          </a:p>
          <a:p>
            <a:r>
              <a:rPr lang="en-US" dirty="0"/>
              <a:t>Medium or small joint? Less common</a:t>
            </a:r>
          </a:p>
          <a:p>
            <a:r>
              <a:rPr lang="en-US" dirty="0"/>
              <a:t>10-20% have </a:t>
            </a:r>
            <a:r>
              <a:rPr lang="en-US" dirty="0" err="1"/>
              <a:t>concominant</a:t>
            </a:r>
            <a:r>
              <a:rPr lang="en-US" dirty="0"/>
              <a:t> GCA</a:t>
            </a:r>
          </a:p>
          <a:p>
            <a:r>
              <a:rPr lang="en-US" dirty="0"/>
              <a:t>Therapy</a:t>
            </a:r>
          </a:p>
          <a:p>
            <a:pPr lvl="1"/>
            <a:r>
              <a:rPr lang="en-US" dirty="0"/>
              <a:t>Steroids (prednisone &lt;20 mg/d)</a:t>
            </a:r>
          </a:p>
          <a:p>
            <a:pPr lvl="1"/>
            <a:r>
              <a:rPr lang="en-US" dirty="0"/>
              <a:t>Sarilumab (anti-IL6R antagonist, like tocilizumab)</a:t>
            </a:r>
          </a:p>
          <a:p>
            <a:pPr lvl="1"/>
            <a:endParaRPr lang="en-US" dirty="0"/>
          </a:p>
          <a:p>
            <a:endParaRPr lang="en-US" dirty="0"/>
          </a:p>
        </p:txBody>
      </p:sp>
    </p:spTree>
    <p:extLst>
      <p:ext uri="{BB962C8B-B14F-4D97-AF65-F5344CB8AC3E}">
        <p14:creationId xmlns:p14="http://schemas.microsoft.com/office/powerpoint/2010/main" val="1124665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1F593-9EE8-A5E7-C0AB-A7B54B53C36F}"/>
              </a:ext>
            </a:extLst>
          </p:cNvPr>
          <p:cNvSpPr>
            <a:spLocks noGrp="1"/>
          </p:cNvSpPr>
          <p:nvPr>
            <p:ph type="title"/>
          </p:nvPr>
        </p:nvSpPr>
        <p:spPr/>
        <p:txBody>
          <a:bodyPr/>
          <a:lstStyle/>
          <a:p>
            <a:r>
              <a:rPr lang="en-US" dirty="0"/>
              <a:t>Takayasu’s Arteritis</a:t>
            </a:r>
          </a:p>
        </p:txBody>
      </p:sp>
      <p:sp>
        <p:nvSpPr>
          <p:cNvPr id="3" name="Content Placeholder 2">
            <a:extLst>
              <a:ext uri="{FF2B5EF4-FFF2-40B4-BE49-F238E27FC236}">
                <a16:creationId xmlns:a16="http://schemas.microsoft.com/office/drawing/2014/main" id="{A72E8396-AB26-E31F-6C86-50F420AEA6B1}"/>
              </a:ext>
            </a:extLst>
          </p:cNvPr>
          <p:cNvSpPr>
            <a:spLocks noGrp="1"/>
          </p:cNvSpPr>
          <p:nvPr>
            <p:ph idx="1"/>
          </p:nvPr>
        </p:nvSpPr>
        <p:spPr/>
        <p:txBody>
          <a:bodyPr/>
          <a:lstStyle/>
          <a:p>
            <a:r>
              <a:rPr lang="en-US" dirty="0"/>
              <a:t>&lt;50 </a:t>
            </a:r>
            <a:r>
              <a:rPr lang="en-US" dirty="0" err="1"/>
              <a:t>yo</a:t>
            </a:r>
            <a:r>
              <a:rPr lang="en-US" dirty="0"/>
              <a:t>, female</a:t>
            </a:r>
          </a:p>
          <a:p>
            <a:r>
              <a:rPr lang="en-US" dirty="0"/>
              <a:t>Stenotic lesions</a:t>
            </a:r>
          </a:p>
          <a:p>
            <a:r>
              <a:rPr lang="en-US" dirty="0"/>
              <a:t>Aneurysms in 30%</a:t>
            </a:r>
          </a:p>
          <a:p>
            <a:r>
              <a:rPr lang="en-US" dirty="0"/>
              <a:t>Vascular imaging (angiography)</a:t>
            </a:r>
          </a:p>
          <a:p>
            <a:r>
              <a:rPr lang="en-US" dirty="0"/>
              <a:t>Labs - inflammation</a:t>
            </a:r>
          </a:p>
          <a:p>
            <a:r>
              <a:rPr lang="en-US" dirty="0"/>
              <a:t>Treatment</a:t>
            </a:r>
          </a:p>
          <a:p>
            <a:pPr lvl="1"/>
            <a:r>
              <a:rPr lang="en-US" dirty="0"/>
              <a:t>Steroids</a:t>
            </a:r>
          </a:p>
          <a:p>
            <a:pPr lvl="1"/>
            <a:r>
              <a:rPr lang="en-US" dirty="0"/>
              <a:t>TNF inhibitors (adalimumab, infliximab)</a:t>
            </a:r>
          </a:p>
          <a:p>
            <a:pPr lvl="1"/>
            <a:r>
              <a:rPr lang="en-US" dirty="0"/>
              <a:t>Stenting vs vascular repair</a:t>
            </a:r>
          </a:p>
        </p:txBody>
      </p:sp>
    </p:spTree>
    <p:extLst>
      <p:ext uri="{BB962C8B-B14F-4D97-AF65-F5344CB8AC3E}">
        <p14:creationId xmlns:p14="http://schemas.microsoft.com/office/powerpoint/2010/main" val="3177860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2C866F9-D8D4-48AE-8B2D-0EA503B95F0F}"/>
              </a:ext>
            </a:extLst>
          </p:cNvPr>
          <p:cNvPicPr>
            <a:picLocks noGrp="1" noChangeAspect="1"/>
          </p:cNvPicPr>
          <p:nvPr>
            <p:ph idx="1"/>
          </p:nvPr>
        </p:nvPicPr>
        <p:blipFill>
          <a:blip r:embed="rId2"/>
          <a:stretch>
            <a:fillRect/>
          </a:stretch>
        </p:blipFill>
        <p:spPr>
          <a:xfrm>
            <a:off x="2824602" y="365125"/>
            <a:ext cx="6932051" cy="5801952"/>
          </a:xfrm>
          <a:prstGeom prst="rect">
            <a:avLst/>
          </a:prstGeom>
        </p:spPr>
      </p:pic>
      <p:sp>
        <p:nvSpPr>
          <p:cNvPr id="5" name="Rectangle 4">
            <a:extLst>
              <a:ext uri="{FF2B5EF4-FFF2-40B4-BE49-F238E27FC236}">
                <a16:creationId xmlns:a16="http://schemas.microsoft.com/office/drawing/2014/main" id="{2BBD6F46-C225-4187-8225-E53693B66244}"/>
              </a:ext>
            </a:extLst>
          </p:cNvPr>
          <p:cNvSpPr/>
          <p:nvPr/>
        </p:nvSpPr>
        <p:spPr>
          <a:xfrm>
            <a:off x="5600700" y="6167077"/>
            <a:ext cx="6096000" cy="369332"/>
          </a:xfrm>
          <a:prstGeom prst="rect">
            <a:avLst/>
          </a:prstGeom>
        </p:spPr>
        <p:txBody>
          <a:bodyPr>
            <a:spAutoFit/>
          </a:bodyPr>
          <a:lstStyle/>
          <a:p>
            <a:pPr algn="ctr"/>
            <a:r>
              <a:rPr lang="en-US" b="0" i="0" u="none" strike="noStrike" dirty="0">
                <a:solidFill>
                  <a:srgbClr val="505050"/>
                </a:solidFill>
                <a:effectLst/>
                <a:latin typeface="NexusSans"/>
                <a:hlinkClick r:id="rId3" tooltip="Go to Nephrology Secrets on ScienceDirect"/>
              </a:rPr>
              <a:t>Nephrology Secrets (Third Edition)</a:t>
            </a:r>
            <a:r>
              <a:rPr lang="en-US" b="0" i="0" u="none" strike="noStrike" dirty="0">
                <a:solidFill>
                  <a:srgbClr val="505050"/>
                </a:solidFill>
                <a:effectLst/>
                <a:latin typeface="NexusSans"/>
              </a:rPr>
              <a:t> </a:t>
            </a:r>
            <a:r>
              <a:rPr lang="en-US" b="0" i="0" dirty="0">
                <a:solidFill>
                  <a:srgbClr val="2E2E2E"/>
                </a:solidFill>
                <a:effectLst/>
                <a:latin typeface="NexusSans"/>
              </a:rPr>
              <a:t>2012, Pages 271-277</a:t>
            </a:r>
          </a:p>
        </p:txBody>
      </p:sp>
    </p:spTree>
    <p:extLst>
      <p:ext uri="{BB962C8B-B14F-4D97-AF65-F5344CB8AC3E}">
        <p14:creationId xmlns:p14="http://schemas.microsoft.com/office/powerpoint/2010/main" val="19830096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0989-106F-4082-A20C-D5FE679253AD}"/>
              </a:ext>
            </a:extLst>
          </p:cNvPr>
          <p:cNvSpPr>
            <a:spLocks noGrp="1"/>
          </p:cNvSpPr>
          <p:nvPr>
            <p:ph type="title"/>
          </p:nvPr>
        </p:nvSpPr>
        <p:spPr/>
        <p:txBody>
          <a:bodyPr/>
          <a:lstStyle/>
          <a:p>
            <a:r>
              <a:rPr lang="en-US" dirty="0"/>
              <a:t>Vasculitis in a nutshell</a:t>
            </a:r>
          </a:p>
        </p:txBody>
      </p:sp>
      <p:pic>
        <p:nvPicPr>
          <p:cNvPr id="4" name="Content Placeholder 3">
            <a:extLst>
              <a:ext uri="{FF2B5EF4-FFF2-40B4-BE49-F238E27FC236}">
                <a16:creationId xmlns:a16="http://schemas.microsoft.com/office/drawing/2014/main" id="{0FFCA19C-E620-44CF-9C86-D8897CB90E36}"/>
              </a:ext>
            </a:extLst>
          </p:cNvPr>
          <p:cNvPicPr>
            <a:picLocks noGrp="1" noChangeAspect="1"/>
          </p:cNvPicPr>
          <p:nvPr>
            <p:ph idx="1"/>
          </p:nvPr>
        </p:nvPicPr>
        <p:blipFill>
          <a:blip r:embed="rId2"/>
          <a:stretch>
            <a:fillRect/>
          </a:stretch>
        </p:blipFill>
        <p:spPr>
          <a:xfrm>
            <a:off x="838200" y="2168012"/>
            <a:ext cx="7338620" cy="4347881"/>
          </a:xfrm>
          <a:prstGeom prst="rect">
            <a:avLst/>
          </a:prstGeom>
        </p:spPr>
      </p:pic>
      <p:sp>
        <p:nvSpPr>
          <p:cNvPr id="5" name="TextBox 4">
            <a:extLst>
              <a:ext uri="{FF2B5EF4-FFF2-40B4-BE49-F238E27FC236}">
                <a16:creationId xmlns:a16="http://schemas.microsoft.com/office/drawing/2014/main" id="{CDCD9B31-1987-47A3-AD66-F94AB373953B}"/>
              </a:ext>
            </a:extLst>
          </p:cNvPr>
          <p:cNvSpPr txBox="1"/>
          <p:nvPr/>
        </p:nvSpPr>
        <p:spPr>
          <a:xfrm>
            <a:off x="8657302" y="2079794"/>
            <a:ext cx="2993923" cy="4154984"/>
          </a:xfrm>
          <a:prstGeom prst="rect">
            <a:avLst/>
          </a:prstGeom>
          <a:noFill/>
        </p:spPr>
        <p:txBody>
          <a:bodyPr wrap="square" rtlCol="0">
            <a:spAutoFit/>
          </a:bodyPr>
          <a:lstStyle/>
          <a:p>
            <a:r>
              <a:rPr lang="en-US" sz="2400" dirty="0"/>
              <a:t>Like Monet painting his series of Haystacks, the diagnosis &amp; treatment of vasculitis means examining similar situations in changing circumstances to show nuanced differences over time in our patients.</a:t>
            </a:r>
          </a:p>
        </p:txBody>
      </p:sp>
    </p:spTree>
    <p:extLst>
      <p:ext uri="{BB962C8B-B14F-4D97-AF65-F5344CB8AC3E}">
        <p14:creationId xmlns:p14="http://schemas.microsoft.com/office/powerpoint/2010/main" val="232564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901D-5509-8EF6-DA30-7B2AFA6F3C76}"/>
              </a:ext>
            </a:extLst>
          </p:cNvPr>
          <p:cNvSpPr>
            <a:spLocks noGrp="1"/>
          </p:cNvSpPr>
          <p:nvPr>
            <p:ph type="title"/>
          </p:nvPr>
        </p:nvSpPr>
        <p:spPr/>
        <p:txBody>
          <a:bodyPr/>
          <a:lstStyle/>
          <a:p>
            <a:r>
              <a:rPr lang="en-US" dirty="0"/>
              <a:t>Thank you!  Questions?</a:t>
            </a:r>
          </a:p>
        </p:txBody>
      </p:sp>
      <p:sp>
        <p:nvSpPr>
          <p:cNvPr id="3" name="Content Placeholder 2">
            <a:extLst>
              <a:ext uri="{FF2B5EF4-FFF2-40B4-BE49-F238E27FC236}">
                <a16:creationId xmlns:a16="http://schemas.microsoft.com/office/drawing/2014/main" id="{8D1416CD-C7BB-06F2-5835-65A3562C5A3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8713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66A6-AA33-38EA-1D28-2A2FEB92FD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1B1F19-C7E6-9963-90D1-4322440073A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91257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EC87-E56A-1D32-83E3-6963FB7235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D7B7B1-1D20-276A-6210-C89C3FDE55D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811143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D81C-9D8A-4F27-9A73-EABB1B8836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9589B2-A7C9-4790-A8B0-3C954933EA25}"/>
              </a:ext>
            </a:extLst>
          </p:cNvPr>
          <p:cNvSpPr>
            <a:spLocks noGrp="1"/>
          </p:cNvSpPr>
          <p:nvPr>
            <p:ph idx="1"/>
          </p:nvPr>
        </p:nvSpPr>
        <p:spPr/>
        <p:txBody>
          <a:bodyPr/>
          <a:lstStyle/>
          <a:p>
            <a:endParaRPr lang="en-US"/>
          </a:p>
        </p:txBody>
      </p:sp>
      <p:pic>
        <p:nvPicPr>
          <p:cNvPr id="1026" name="Picture 2" descr="The 100 best novels, No 3 – Gulliver's Travels by Jonathan Swift (1726) |  Books | The Guardian">
            <a:extLst>
              <a:ext uri="{FF2B5EF4-FFF2-40B4-BE49-F238E27FC236}">
                <a16:creationId xmlns:a16="http://schemas.microsoft.com/office/drawing/2014/main" id="{AB5F52EA-3A01-4EAC-B454-FEACD4412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74320"/>
            <a:ext cx="10515600"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605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4417-A538-587E-444E-B0D176B87483}"/>
              </a:ext>
            </a:extLst>
          </p:cNvPr>
          <p:cNvSpPr>
            <a:spLocks noGrp="1"/>
          </p:cNvSpPr>
          <p:nvPr>
            <p:ph type="title"/>
          </p:nvPr>
        </p:nvSpPr>
        <p:spPr/>
        <p:txBody>
          <a:bodyPr/>
          <a:lstStyle/>
          <a:p>
            <a:r>
              <a:rPr lang="en-US" dirty="0"/>
              <a:t>Small vessel vasculitis</a:t>
            </a: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F70BC549-D57F-A7D4-1D71-39328D0222DA}"/>
                  </a:ext>
                </a:extLst>
              </p:cNvPr>
              <p:cNvGraphicFramePr>
                <a:graphicFrameLocks noChangeAspect="1"/>
              </p:cNvGraphicFramePr>
              <p:nvPr>
                <p:extLst>
                  <p:ext uri="{D42A27DB-BD31-4B8C-83A1-F6EECF244321}">
                    <p14:modId xmlns:p14="http://schemas.microsoft.com/office/powerpoint/2010/main" val="403986925"/>
                  </p:ext>
                </p:extLst>
              </p:nvPr>
            </p:nvGraphicFramePr>
            <p:xfrm>
              <a:off x="231298" y="1445299"/>
              <a:ext cx="4349955" cy="2446850"/>
            </p:xfrm>
            <a:graphic>
              <a:graphicData uri="http://schemas.microsoft.com/office/powerpoint/2016/slidezoom">
                <pslz:sldZm>
                  <pslz:sldZmObj sldId="259" cId="3244844617">
                    <pslz:zmPr id="{BF1A6EEC-5314-496A-BC76-3D5F242BB9EC}" returnToParent="0" transitionDur="1000">
                      <p166:blipFill xmlns:p166="http://schemas.microsoft.com/office/powerpoint/2016/6/main">
                        <a:blip r:embed="rId2"/>
                        <a:stretch>
                          <a:fillRect/>
                        </a:stretch>
                      </p166:blipFill>
                      <p166:spPr xmlns:p166="http://schemas.microsoft.com/office/powerpoint/2016/6/main">
                        <a:xfrm>
                          <a:off x="0" y="0"/>
                          <a:ext cx="4349955" cy="2446850"/>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F70BC549-D57F-A7D4-1D71-39328D0222DA}"/>
                  </a:ext>
                </a:extLst>
              </p:cNvPr>
              <p:cNvPicPr>
                <a:picLocks noGrp="1" noRot="1" noChangeAspect="1" noMove="1" noResize="1" noEditPoints="1" noAdjustHandles="1" noChangeArrowheads="1" noChangeShapeType="1"/>
              </p:cNvPicPr>
              <p:nvPr/>
            </p:nvPicPr>
            <p:blipFill>
              <a:blip r:embed="rId3"/>
              <a:stretch>
                <a:fillRect/>
              </a:stretch>
            </p:blipFill>
            <p:spPr>
              <a:xfrm>
                <a:off x="231298" y="1445299"/>
                <a:ext cx="4349955" cy="2446850"/>
              </a:xfrm>
              <a:prstGeom prst="rect">
                <a:avLst/>
              </a:prstGeom>
              <a:ln w="3175">
                <a:solidFill>
                  <a:prstClr val="ltGray"/>
                </a:solidFill>
              </a:ln>
            </p:spPr>
          </p:pic>
        </mc:Fallback>
      </mc:AlternateContent>
      <p:pic>
        <p:nvPicPr>
          <p:cNvPr id="5122" name="Picture 2">
            <a:extLst>
              <a:ext uri="{FF2B5EF4-FFF2-40B4-BE49-F238E27FC236}">
                <a16:creationId xmlns:a16="http://schemas.microsoft.com/office/drawing/2014/main" id="{4B198CC6-7E65-5CE1-A589-20A625DB452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06013" y="3193101"/>
            <a:ext cx="5232713" cy="294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1168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rden Hose Repair | Order A Plumber">
            <a:extLst>
              <a:ext uri="{FF2B5EF4-FFF2-40B4-BE49-F238E27FC236}">
                <a16:creationId xmlns:a16="http://schemas.microsoft.com/office/drawing/2014/main" id="{14DBED36-BE3D-403B-B4A8-0361BFAC906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844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DEFD-B16A-4DF9-BB20-107BE12B85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E79944-ECA6-4B5B-A34B-B1827CA638AD}"/>
              </a:ext>
            </a:extLst>
          </p:cNvPr>
          <p:cNvSpPr>
            <a:spLocks noGrp="1"/>
          </p:cNvSpPr>
          <p:nvPr>
            <p:ph idx="1"/>
          </p:nvPr>
        </p:nvSpPr>
        <p:spPr/>
        <p:txBody>
          <a:bodyPr/>
          <a:lstStyle/>
          <a:p>
            <a:endParaRPr lang="en-US"/>
          </a:p>
        </p:txBody>
      </p:sp>
      <p:sp>
        <p:nvSpPr>
          <p:cNvPr id="4" name="AutoShape 4" descr="Water Explosion | SideFX">
            <a:extLst>
              <a:ext uri="{FF2B5EF4-FFF2-40B4-BE49-F238E27FC236}">
                <a16:creationId xmlns:a16="http://schemas.microsoft.com/office/drawing/2014/main" id="{2FF44B06-58EF-485E-AF58-81628AD03F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032D5CE-FF23-4013-8531-1B6D001CD9CF}"/>
              </a:ext>
            </a:extLst>
          </p:cNvPr>
          <p:cNvPicPr>
            <a:picLocks noChangeAspect="1"/>
          </p:cNvPicPr>
          <p:nvPr/>
        </p:nvPicPr>
        <p:blipFill>
          <a:blip r:embed="rId2"/>
          <a:stretch>
            <a:fillRect/>
          </a:stretch>
        </p:blipFill>
        <p:spPr>
          <a:xfrm>
            <a:off x="1377075" y="501445"/>
            <a:ext cx="9182770" cy="5675518"/>
          </a:xfrm>
          <a:prstGeom prst="rect">
            <a:avLst/>
          </a:prstGeom>
        </p:spPr>
      </p:pic>
    </p:spTree>
    <p:extLst>
      <p:ext uri="{BB962C8B-B14F-4D97-AF65-F5344CB8AC3E}">
        <p14:creationId xmlns:p14="http://schemas.microsoft.com/office/powerpoint/2010/main" val="9935568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130B-F5ED-489C-9FA8-54589EB9C741}"/>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797AB7EA-F288-4C39-915A-89DF9BC97B4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D012061-6094-4CBE-9ADF-BEE2EB1E6E1E}"/>
              </a:ext>
            </a:extLst>
          </p:cNvPr>
          <p:cNvPicPr>
            <a:picLocks noChangeAspect="1"/>
          </p:cNvPicPr>
          <p:nvPr/>
        </p:nvPicPr>
        <p:blipFill>
          <a:blip r:embed="rId2"/>
          <a:stretch>
            <a:fillRect/>
          </a:stretch>
        </p:blipFill>
        <p:spPr>
          <a:xfrm>
            <a:off x="838200" y="25695"/>
            <a:ext cx="10515600" cy="6806610"/>
          </a:xfrm>
          <a:prstGeom prst="rect">
            <a:avLst/>
          </a:prstGeom>
        </p:spPr>
      </p:pic>
    </p:spTree>
    <p:extLst>
      <p:ext uri="{BB962C8B-B14F-4D97-AF65-F5344CB8AC3E}">
        <p14:creationId xmlns:p14="http://schemas.microsoft.com/office/powerpoint/2010/main" val="478959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4EB0F-D578-423F-9C86-9F9B01353F2E}"/>
              </a:ext>
            </a:extLst>
          </p:cNvPr>
          <p:cNvSpPr>
            <a:spLocks noGrp="1"/>
          </p:cNvSpPr>
          <p:nvPr>
            <p:ph type="title"/>
          </p:nvPr>
        </p:nvSpPr>
        <p:spPr/>
        <p:txBody>
          <a:bodyPr/>
          <a:lstStyle/>
          <a:p>
            <a:r>
              <a:rPr lang="en-US" dirty="0"/>
              <a:t>Let’s start with nephrology:</a:t>
            </a:r>
          </a:p>
        </p:txBody>
      </p:sp>
      <p:sp>
        <p:nvSpPr>
          <p:cNvPr id="3" name="Content Placeholder 2">
            <a:extLst>
              <a:ext uri="{FF2B5EF4-FFF2-40B4-BE49-F238E27FC236}">
                <a16:creationId xmlns:a16="http://schemas.microsoft.com/office/drawing/2014/main" id="{C2502D5B-7E1C-486B-97E8-E9DD2EC50189}"/>
              </a:ext>
            </a:extLst>
          </p:cNvPr>
          <p:cNvSpPr>
            <a:spLocks noGrp="1"/>
          </p:cNvSpPr>
          <p:nvPr>
            <p:ph idx="1"/>
          </p:nvPr>
        </p:nvSpPr>
        <p:spPr/>
        <p:txBody>
          <a:bodyPr/>
          <a:lstStyle/>
          <a:p>
            <a:r>
              <a:rPr lang="en-US" dirty="0"/>
              <a:t>MKSAP 18 </a:t>
            </a:r>
            <a:r>
              <a:rPr lang="en-US" dirty="0" err="1"/>
              <a:t>Neph</a:t>
            </a:r>
            <a:r>
              <a:rPr lang="en-US" dirty="0"/>
              <a:t> Q21</a:t>
            </a:r>
          </a:p>
          <a:p>
            <a:pPr algn="l"/>
            <a:r>
              <a:rPr lang="en-US" b="0" i="0" dirty="0">
                <a:solidFill>
                  <a:srgbClr val="181D23"/>
                </a:solidFill>
                <a:effectLst/>
                <a:latin typeface="Open Sans" panose="020B0606030504020204" pitchFamily="34" charset="0"/>
              </a:rPr>
              <a:t>An 83-year-old man is evaluated for a 1-week history of poor appetite, myalgia, fatigue, arthralgia, and low-grade fever. He was previously healthy and active. His only medication is acetaminophen as needed.</a:t>
            </a:r>
          </a:p>
          <a:p>
            <a:pPr algn="l"/>
            <a:r>
              <a:rPr lang="en-US" b="0" i="0" dirty="0">
                <a:solidFill>
                  <a:srgbClr val="181D23"/>
                </a:solidFill>
                <a:effectLst/>
                <a:latin typeface="Open Sans" panose="020B0606030504020204" pitchFamily="34" charset="0"/>
              </a:rPr>
              <a:t>On physical examination, the patient is afebrile. Blood pressure is 155/95 mm Hg, and pulse rate is 80/min; there are no orthostatic changes. There is trace lower extremity edema. A faint red-blue reticular rash is present over the lower extremities.</a:t>
            </a:r>
          </a:p>
          <a:p>
            <a:endParaRPr lang="en-US" dirty="0"/>
          </a:p>
        </p:txBody>
      </p:sp>
    </p:spTree>
    <p:extLst>
      <p:ext uri="{BB962C8B-B14F-4D97-AF65-F5344CB8AC3E}">
        <p14:creationId xmlns:p14="http://schemas.microsoft.com/office/powerpoint/2010/main" val="3394644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6FCA-B08D-48CE-A9F5-7BC2C6E023B8}"/>
              </a:ext>
            </a:extLst>
          </p:cNvPr>
          <p:cNvSpPr>
            <a:spLocks noGrp="1"/>
          </p:cNvSpPr>
          <p:nvPr>
            <p:ph type="title"/>
          </p:nvPr>
        </p:nvSpPr>
        <p:spPr/>
        <p:txBody>
          <a:bodyPr/>
          <a:lstStyle/>
          <a:p>
            <a:r>
              <a:rPr lang="en-US" dirty="0"/>
              <a:t>MKSAP 18 </a:t>
            </a:r>
            <a:r>
              <a:rPr lang="en-US" dirty="0" err="1"/>
              <a:t>Neph</a:t>
            </a:r>
            <a:r>
              <a:rPr lang="en-US" dirty="0"/>
              <a:t> Q21 (</a:t>
            </a:r>
            <a:r>
              <a:rPr lang="en-US" dirty="0" err="1"/>
              <a:t>cont</a:t>
            </a:r>
            <a:r>
              <a:rPr lang="en-US" dirty="0"/>
              <a:t>)</a:t>
            </a:r>
          </a:p>
        </p:txBody>
      </p:sp>
      <p:graphicFrame>
        <p:nvGraphicFramePr>
          <p:cNvPr id="4" name="Content Placeholder 3">
            <a:extLst>
              <a:ext uri="{FF2B5EF4-FFF2-40B4-BE49-F238E27FC236}">
                <a16:creationId xmlns:a16="http://schemas.microsoft.com/office/drawing/2014/main" id="{F0D8AF2C-8A27-4A97-BF44-078AD27F31C1}"/>
              </a:ext>
            </a:extLst>
          </p:cNvPr>
          <p:cNvGraphicFramePr>
            <a:graphicFrameLocks noGrp="1"/>
          </p:cNvGraphicFramePr>
          <p:nvPr>
            <p:ph idx="1"/>
            <p:extLst>
              <p:ext uri="{D42A27DB-BD31-4B8C-83A1-F6EECF244321}">
                <p14:modId xmlns:p14="http://schemas.microsoft.com/office/powerpoint/2010/main" val="1225803594"/>
              </p:ext>
            </p:extLst>
          </p:nvPr>
        </p:nvGraphicFramePr>
        <p:xfrm>
          <a:off x="838200" y="2995454"/>
          <a:ext cx="10515600" cy="2286000"/>
        </p:xfrm>
        <a:graphic>
          <a:graphicData uri="http://schemas.openxmlformats.org/drawingml/2006/table">
            <a:tbl>
              <a:tblPr/>
              <a:tblGrid>
                <a:gridCol w="5257800">
                  <a:extLst>
                    <a:ext uri="{9D8B030D-6E8A-4147-A177-3AD203B41FA5}">
                      <a16:colId xmlns:a16="http://schemas.microsoft.com/office/drawing/2014/main" val="2848891949"/>
                    </a:ext>
                  </a:extLst>
                </a:gridCol>
                <a:gridCol w="5257800">
                  <a:extLst>
                    <a:ext uri="{9D8B030D-6E8A-4147-A177-3AD203B41FA5}">
                      <a16:colId xmlns:a16="http://schemas.microsoft.com/office/drawing/2014/main" val="1082464221"/>
                    </a:ext>
                  </a:extLst>
                </a:gridCol>
              </a:tblGrid>
              <a:tr h="0">
                <a:tc>
                  <a:txBody>
                    <a:bodyPr/>
                    <a:lstStyle/>
                    <a:p>
                      <a:pPr algn="l" fontAlgn="t"/>
                      <a:r>
                        <a:rPr lang="en-US" u="none" strike="noStrike">
                          <a:effectLst/>
                        </a:rPr>
                        <a:t>Hemoglobin</a:t>
                      </a:r>
                      <a:r>
                        <a:rPr lang="en-US">
                          <a:effectLst/>
                        </a:rPr>
                        <a:t> </a:t>
                      </a:r>
                    </a:p>
                  </a:txBody>
                  <a:tcPr>
                    <a:lnL>
                      <a:noFill/>
                    </a:lnL>
                    <a:lnR>
                      <a:noFill/>
                    </a:lnR>
                    <a:lnT>
                      <a:noFill/>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nn-NO">
                          <a:effectLst/>
                        </a:rPr>
                        <a:t>12 g/dL (120 g/L)</a:t>
                      </a:r>
                    </a:p>
                  </a:txBody>
                  <a:tcPr>
                    <a:lnL>
                      <a:noFill/>
                    </a:lnL>
                    <a:lnR>
                      <a:noFill/>
                    </a:lnR>
                    <a:lnT>
                      <a:noFill/>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3394056665"/>
                  </a:ext>
                </a:extLst>
              </a:tr>
              <a:tr h="0">
                <a:tc>
                  <a:txBody>
                    <a:bodyPr/>
                    <a:lstStyle/>
                    <a:p>
                      <a:pPr algn="l" fontAlgn="t"/>
                      <a:r>
                        <a:rPr lang="en-US" u="none" strike="noStrike">
                          <a:effectLst/>
                        </a:rPr>
                        <a:t>Calcium</a:t>
                      </a:r>
                      <a:r>
                        <a:rPr lang="en-US">
                          <a:effectLst/>
                        </a:rPr>
                        <a:t> </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9.8 mg/dL (2.5 mmol/L)</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3010304448"/>
                  </a:ext>
                </a:extLst>
              </a:tr>
              <a:tr h="0">
                <a:tc>
                  <a:txBody>
                    <a:bodyPr/>
                    <a:lstStyle/>
                    <a:p>
                      <a:pPr algn="l" fontAlgn="t"/>
                      <a:r>
                        <a:rPr lang="en-US" u="none" strike="noStrike">
                          <a:effectLst/>
                        </a:rPr>
                        <a:t>Creatinine</a:t>
                      </a:r>
                      <a:r>
                        <a:rPr lang="en-US">
                          <a:effectLst/>
                        </a:rPr>
                        <a:t> </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a:effectLst/>
                        </a:rPr>
                        <a:t>Current: 3.1 mg/dL (274 µmol/L); Baseline 2 months ago: 0.9 mg/dL (79.6 µmol/L)</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2305658806"/>
                  </a:ext>
                </a:extLst>
              </a:tr>
              <a:tr h="0">
                <a:tc>
                  <a:txBody>
                    <a:bodyPr/>
                    <a:lstStyle/>
                    <a:p>
                      <a:pPr algn="l" fontAlgn="t"/>
                      <a:r>
                        <a:rPr lang="en-US" dirty="0">
                          <a:effectLst/>
                        </a:rPr>
                        <a:t>Urinalysis</a:t>
                      </a: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tc>
                  <a:txBody>
                    <a:bodyPr/>
                    <a:lstStyle/>
                    <a:p>
                      <a:pPr algn="l" fontAlgn="t"/>
                      <a:r>
                        <a:rPr lang="en-US" dirty="0">
                          <a:effectLst/>
                        </a:rPr>
                        <a:t>3+ blood; 2+ protein; 20-30 dysmorphic erythrocytes/</a:t>
                      </a:r>
                      <a:r>
                        <a:rPr lang="en-US" dirty="0" err="1">
                          <a:effectLst/>
                        </a:rPr>
                        <a:t>hpf</a:t>
                      </a:r>
                      <a:r>
                        <a:rPr lang="en-US" dirty="0">
                          <a:effectLst/>
                        </a:rPr>
                        <a:t>; 5-10 leukocytes/</a:t>
                      </a:r>
                      <a:r>
                        <a:rPr lang="en-US" dirty="0" err="1">
                          <a:effectLst/>
                        </a:rPr>
                        <a:t>hpf</a:t>
                      </a:r>
                      <a:endParaRPr lang="en-US" dirty="0">
                        <a:effectLst/>
                      </a:endParaRPr>
                    </a:p>
                    <a:p>
                      <a:pPr algn="l" fontAlgn="t"/>
                      <a:endParaRPr lang="en-US" dirty="0">
                        <a:effectLst/>
                      </a:endParaRPr>
                    </a:p>
                  </a:txBody>
                  <a:tcPr>
                    <a:lnL>
                      <a:noFill/>
                    </a:lnL>
                    <a:lnR>
                      <a:noFill/>
                    </a:lnR>
                    <a:lnT w="7620" cap="flat" cmpd="sng" algn="ctr">
                      <a:solidFill>
                        <a:srgbClr val="D1D4D3"/>
                      </a:solidFill>
                      <a:prstDash val="solid"/>
                      <a:round/>
                      <a:headEnd type="none" w="med" len="med"/>
                      <a:tailEnd type="none" w="med" len="med"/>
                    </a:lnT>
                    <a:lnB w="7620" cap="flat" cmpd="sng" algn="ctr">
                      <a:solidFill>
                        <a:srgbClr val="D1D4D3"/>
                      </a:solidFill>
                      <a:prstDash val="solid"/>
                      <a:round/>
                      <a:headEnd type="none" w="med" len="med"/>
                      <a:tailEnd type="none" w="med" len="med"/>
                    </a:lnB>
                    <a:solidFill>
                      <a:srgbClr val="FFFFFF"/>
                    </a:solidFill>
                  </a:tcPr>
                </a:tc>
                <a:extLst>
                  <a:ext uri="{0D108BD9-81ED-4DB2-BD59-A6C34878D82A}">
                    <a16:rowId xmlns:a16="http://schemas.microsoft.com/office/drawing/2014/main" val="1415099377"/>
                  </a:ext>
                </a:extLst>
              </a:tr>
            </a:tbl>
          </a:graphicData>
        </a:graphic>
      </p:graphicFrame>
      <p:sp>
        <p:nvSpPr>
          <p:cNvPr id="5" name="Rectangle 1">
            <a:extLst>
              <a:ext uri="{FF2B5EF4-FFF2-40B4-BE49-F238E27FC236}">
                <a16:creationId xmlns:a16="http://schemas.microsoft.com/office/drawing/2014/main" id="{981B1B7F-7C73-4E4B-92D0-915A8F9C7009}"/>
              </a:ext>
            </a:extLst>
          </p:cNvPr>
          <p:cNvSpPr>
            <a:spLocks noChangeArrowheads="1"/>
          </p:cNvSpPr>
          <p:nvPr/>
        </p:nvSpPr>
        <p:spPr bwMode="auto">
          <a:xfrm>
            <a:off x="0" y="90100"/>
            <a:ext cx="2263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81D23"/>
                </a:solidFill>
                <a:effectLst/>
                <a:latin typeface="Open Sans" panose="020B0606030504020204" pitchFamily="34" charset="0"/>
                <a:cs typeface="Open Sans" panose="020B0606030504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ADA670F6-CEFB-4CFD-9E29-EE983528AA9F}"/>
              </a:ext>
            </a:extLst>
          </p:cNvPr>
          <p:cNvSpPr txBox="1"/>
          <p:nvPr/>
        </p:nvSpPr>
        <p:spPr>
          <a:xfrm>
            <a:off x="747074" y="5389477"/>
            <a:ext cx="10606725" cy="369332"/>
          </a:xfrm>
          <a:prstGeom prst="rect">
            <a:avLst/>
          </a:prstGeom>
          <a:noFill/>
        </p:spPr>
        <p:txBody>
          <a:bodyPr wrap="square">
            <a:spAutoFit/>
          </a:bodyPr>
          <a:lstStyle/>
          <a:p>
            <a:r>
              <a:rPr kumimoji="0" lang="en-US" altLang="en-US" sz="1800" b="0" i="0" u="none" strike="noStrike" cap="none" normalizeH="0" baseline="0" dirty="0">
                <a:ln>
                  <a:noFill/>
                </a:ln>
                <a:solidFill>
                  <a:srgbClr val="181D23"/>
                </a:solidFill>
                <a:effectLst/>
                <a:latin typeface="Open Sans" panose="020B0606030504020204" pitchFamily="34" charset="0"/>
                <a:cs typeface="Open Sans" panose="020B0606030504020204" pitchFamily="34" charset="0"/>
              </a:rPr>
              <a:t>Chest radiograph shows no acute infiltrates. Kidney ultrasound shows no masses or obstruction</a:t>
            </a:r>
            <a:endParaRPr lang="en-US" dirty="0"/>
          </a:p>
        </p:txBody>
      </p:sp>
    </p:spTree>
    <p:extLst>
      <p:ext uri="{BB962C8B-B14F-4D97-AF65-F5344CB8AC3E}">
        <p14:creationId xmlns:p14="http://schemas.microsoft.com/office/powerpoint/2010/main" val="568613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e77fabd-40e5-4335-9d12-298222ec242f}" enabled="1" method="Standard" siteId="{adeadcd2-3aaf-4835-b273-1ebe8a7726f1}" removed="0"/>
</clbl:labelList>
</file>

<file path=docProps/app.xml><?xml version="1.0" encoding="utf-8"?>
<Properties xmlns="http://schemas.openxmlformats.org/officeDocument/2006/extended-properties" xmlns:vt="http://schemas.openxmlformats.org/officeDocument/2006/docPropsVTypes">
  <TotalTime>2473</TotalTime>
  <Words>2692</Words>
  <Application>Microsoft Office PowerPoint</Application>
  <PresentationFormat>Widescreen</PresentationFormat>
  <Paragraphs>443</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Small and Medium Vessel Vasculitis</vt:lpstr>
      <vt:lpstr>Objectives</vt:lpstr>
      <vt:lpstr>PowerPoint Presentation</vt:lpstr>
      <vt:lpstr>PowerPoint Presentation</vt:lpstr>
      <vt:lpstr>The humble vessel</vt:lpstr>
      <vt:lpstr>For all types of vasculitis</vt:lpstr>
      <vt:lpstr>Small vessel vasculitis</vt:lpstr>
      <vt:lpstr>Let’s start with nephrology:</vt:lpstr>
      <vt:lpstr>MKSAP 18 Neph Q21 (cont)</vt:lpstr>
      <vt:lpstr>MKSAP 18 Neph Q21 (cont)</vt:lpstr>
      <vt:lpstr>Small Vessel Vasculitis– ANCA associated</vt:lpstr>
      <vt:lpstr>PowerPoint Presentation</vt:lpstr>
      <vt:lpstr>ANCA associated vasculitis</vt:lpstr>
      <vt:lpstr>ANCA associated histology</vt:lpstr>
      <vt:lpstr>Differences between ANCA diseases</vt:lpstr>
      <vt:lpstr>PowerPoint Presentation</vt:lpstr>
      <vt:lpstr>What are cANCA and pANCA?</vt:lpstr>
      <vt:lpstr>ANCA -- Frequency</vt:lpstr>
      <vt:lpstr>ANCA associated vasculitis Pathogenesis</vt:lpstr>
      <vt:lpstr>ANCA associated vasculitis</vt:lpstr>
      <vt:lpstr>Dr. Friedrich Wegener</vt:lpstr>
      <vt:lpstr>MKSAP 18 – Question 29</vt:lpstr>
      <vt:lpstr>MKSAP 18 – Question 29</vt:lpstr>
      <vt:lpstr>MKSAP 18 – Question 29</vt:lpstr>
      <vt:lpstr>Treatment – Small Vessel Vasculitis</vt:lpstr>
      <vt:lpstr>Treatment – Small Vessel Vasculitis</vt:lpstr>
      <vt:lpstr>PowerPoint Presentation</vt:lpstr>
      <vt:lpstr>For ANCA associated vasculitis</vt:lpstr>
      <vt:lpstr>Complement in AAV</vt:lpstr>
      <vt:lpstr>Other ANCA related diseases?</vt:lpstr>
      <vt:lpstr>Levimasole induced vasculitis</vt:lpstr>
      <vt:lpstr>Anti-GBM Antibody Disease</vt:lpstr>
      <vt:lpstr>Immune Complex Disease</vt:lpstr>
      <vt:lpstr>PowerPoint Presentation</vt:lpstr>
      <vt:lpstr>Medium vessel vasculitis</vt:lpstr>
      <vt:lpstr>MKSAP 18 Question 65</vt:lpstr>
      <vt:lpstr>MKSAP 18 Question 65</vt:lpstr>
      <vt:lpstr>MKSAP 18 Question 65</vt:lpstr>
      <vt:lpstr>MKSAP 18 – Question 65</vt:lpstr>
      <vt:lpstr>Henoch-Schonlein Purpura (IgA Vasculitis)</vt:lpstr>
      <vt:lpstr>MKSAP 18 Question 83</vt:lpstr>
      <vt:lpstr>MKSAP 18 Question 83</vt:lpstr>
      <vt:lpstr>MKSAP 18 Question 83</vt:lpstr>
      <vt:lpstr>Cryoglobulins</vt:lpstr>
      <vt:lpstr>PowerPoint Presentation</vt:lpstr>
      <vt:lpstr>Hypersensitivity Vasculitis</vt:lpstr>
      <vt:lpstr>Is this hypersensitivity vasculitis?</vt:lpstr>
      <vt:lpstr>Medium Vessel Vasculitis</vt:lpstr>
      <vt:lpstr>Polyarteritis Nodosa</vt:lpstr>
      <vt:lpstr>Polyarteritis Nodosa – When to suspect?</vt:lpstr>
      <vt:lpstr>Polyarteritis Nodosa – exam &amp; testing</vt:lpstr>
      <vt:lpstr>Polyarteritis Nodosa - treatment</vt:lpstr>
      <vt:lpstr>Polyangiitis of the Central Nervous System</vt:lpstr>
      <vt:lpstr>Kawasaki’s Disease</vt:lpstr>
      <vt:lpstr>Thromboangiitis Obliterans (Buerger’s Disease)</vt:lpstr>
      <vt:lpstr>END OF SMALL/MEDIUM VESSEL Vasculitis</vt:lpstr>
      <vt:lpstr>Large Vessel Vasculitis</vt:lpstr>
      <vt:lpstr>MKSAP 19, Question 55</vt:lpstr>
      <vt:lpstr>MKSAP 19, Question 55</vt:lpstr>
      <vt:lpstr>Large vessel vasculitis</vt:lpstr>
      <vt:lpstr>Giant Cell Arteritis</vt:lpstr>
      <vt:lpstr>Polymyalgia Rheumatica</vt:lpstr>
      <vt:lpstr>Takayasu’s Arteritis</vt:lpstr>
      <vt:lpstr>PowerPoint Presentation</vt:lpstr>
      <vt:lpstr>Vasculitis in a nutshell</vt:lpstr>
      <vt:lpstr>Thank you!  Questions?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and Medium Vessel Vasculitis</dc:title>
  <dc:creator>Smith, Trent H</dc:creator>
  <cp:lastModifiedBy>Smith, Trent H</cp:lastModifiedBy>
  <cp:revision>57</cp:revision>
  <cp:lastPrinted>2025-04-01T15:17:19Z</cp:lastPrinted>
  <dcterms:created xsi:type="dcterms:W3CDTF">2021-05-05T01:14:51Z</dcterms:created>
  <dcterms:modified xsi:type="dcterms:W3CDTF">2026-03-12T21:20:37Z</dcterms:modified>
</cp:coreProperties>
</file>