
<file path=[Content_Types].xml><?xml version="1.0" encoding="utf-8"?>
<Types xmlns="http://schemas.openxmlformats.org/package/2006/content-types">
  <Default Extension="jpeg" ContentType="image/jpeg"/>
  <Default Extension="jpg" ContentType="image/jpeg"/>
  <Default Extension="m4v" ContentType="video/mp4"/>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59"/>
  </p:notesMasterIdLst>
  <p:sldIdLst>
    <p:sldId id="293" r:id="rId2"/>
    <p:sldId id="376" r:id="rId3"/>
    <p:sldId id="385" r:id="rId4"/>
    <p:sldId id="386" r:id="rId5"/>
    <p:sldId id="387" r:id="rId6"/>
    <p:sldId id="388" r:id="rId7"/>
    <p:sldId id="389" r:id="rId8"/>
    <p:sldId id="390" r:id="rId9"/>
    <p:sldId id="391" r:id="rId10"/>
    <p:sldId id="396" r:id="rId11"/>
    <p:sldId id="398" r:id="rId12"/>
    <p:sldId id="258" r:id="rId13"/>
    <p:sldId id="364" r:id="rId14"/>
    <p:sldId id="257" r:id="rId15"/>
    <p:sldId id="270" r:id="rId16"/>
    <p:sldId id="268" r:id="rId17"/>
    <p:sldId id="282" r:id="rId18"/>
    <p:sldId id="266" r:id="rId19"/>
    <p:sldId id="263" r:id="rId20"/>
    <p:sldId id="366" r:id="rId21"/>
    <p:sldId id="275" r:id="rId22"/>
    <p:sldId id="365" r:id="rId23"/>
    <p:sldId id="399" r:id="rId24"/>
    <p:sldId id="271" r:id="rId25"/>
    <p:sldId id="336" r:id="rId26"/>
    <p:sldId id="337" r:id="rId27"/>
    <p:sldId id="289" r:id="rId28"/>
    <p:sldId id="345" r:id="rId29"/>
    <p:sldId id="349" r:id="rId30"/>
    <p:sldId id="350" r:id="rId31"/>
    <p:sldId id="352" r:id="rId32"/>
    <p:sldId id="354" r:id="rId33"/>
    <p:sldId id="356" r:id="rId34"/>
    <p:sldId id="290" r:id="rId35"/>
    <p:sldId id="357" r:id="rId36"/>
    <p:sldId id="291" r:id="rId37"/>
    <p:sldId id="358" r:id="rId38"/>
    <p:sldId id="285" r:id="rId39"/>
    <p:sldId id="286" r:id="rId40"/>
    <p:sldId id="288" r:id="rId41"/>
    <p:sldId id="360" r:id="rId42"/>
    <p:sldId id="361" r:id="rId43"/>
    <p:sldId id="362" r:id="rId44"/>
    <p:sldId id="292" r:id="rId45"/>
    <p:sldId id="262" r:id="rId46"/>
    <p:sldId id="369" r:id="rId47"/>
    <p:sldId id="400" r:id="rId48"/>
    <p:sldId id="283" r:id="rId49"/>
    <p:sldId id="393" r:id="rId50"/>
    <p:sldId id="377" r:id="rId51"/>
    <p:sldId id="397" r:id="rId52"/>
    <p:sldId id="276" r:id="rId53"/>
    <p:sldId id="378" r:id="rId54"/>
    <p:sldId id="379" r:id="rId55"/>
    <p:sldId id="392" r:id="rId56"/>
    <p:sldId id="318" r:id="rId57"/>
    <p:sldId id="372"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66"/>
    <a:srgbClr val="FE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AA72F8-8FC8-4945-A74C-08213ECEBBEE}" v="14" dt="2025-11-04T05:30:34.0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25" autoAdjust="0"/>
    <p:restoredTop sz="86298" autoAdjust="0"/>
  </p:normalViewPr>
  <p:slideViewPr>
    <p:cSldViewPr snapToGrid="0">
      <p:cViewPr>
        <p:scale>
          <a:sx n="60" d="100"/>
          <a:sy n="60" d="100"/>
        </p:scale>
        <p:origin x="304" y="28"/>
      </p:cViewPr>
      <p:guideLst/>
    </p:cSldViewPr>
  </p:slideViewPr>
  <p:outlineViewPr>
    <p:cViewPr>
      <p:scale>
        <a:sx n="33" d="100"/>
        <a:sy n="33" d="100"/>
      </p:scale>
      <p:origin x="0" y="-10416"/>
    </p:cViewPr>
  </p:outlineViewPr>
  <p:notesTextViewPr>
    <p:cViewPr>
      <p:scale>
        <a:sx n="300" d="100"/>
        <a:sy n="300" d="100"/>
      </p:scale>
      <p:origin x="0" y="0"/>
    </p:cViewPr>
  </p:notesTextViewPr>
  <p:sorterViewPr>
    <p:cViewPr varScale="1">
      <p:scale>
        <a:sx n="100" d="100"/>
        <a:sy n="100" d="100"/>
      </p:scale>
      <p:origin x="0" y="-208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D6CD35-4D18-4636-A665-F34E582D4965}"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79235C86-7104-4E30-85CD-78E10E1F830C}">
      <dgm:prSet/>
      <dgm:spPr/>
      <dgm:t>
        <a:bodyPr/>
        <a:lstStyle/>
        <a:p>
          <a:r>
            <a:rPr lang="en-US" b="1" dirty="0"/>
            <a:t>●Acute and recurrent pericarditis</a:t>
          </a:r>
          <a:endParaRPr lang="en-US" dirty="0"/>
        </a:p>
      </dgm:t>
    </dgm:pt>
    <dgm:pt modelId="{5533B618-FBA3-46F5-A3BE-27B1FB0168EE}" type="parTrans" cxnId="{98AAF625-0A31-46DF-80E9-E2FDE35449F2}">
      <dgm:prSet/>
      <dgm:spPr/>
      <dgm:t>
        <a:bodyPr/>
        <a:lstStyle/>
        <a:p>
          <a:endParaRPr lang="en-US"/>
        </a:p>
      </dgm:t>
    </dgm:pt>
    <dgm:pt modelId="{9D94F7E5-157A-45D5-908E-3A6F966E7AEE}" type="sibTrans" cxnId="{98AAF625-0A31-46DF-80E9-E2FDE35449F2}">
      <dgm:prSet/>
      <dgm:spPr/>
      <dgm:t>
        <a:bodyPr/>
        <a:lstStyle/>
        <a:p>
          <a:endParaRPr lang="en-US"/>
        </a:p>
      </dgm:t>
    </dgm:pt>
    <dgm:pt modelId="{2CDDFAB5-A3ED-435E-8354-3A78171CF914}">
      <dgm:prSet/>
      <dgm:spPr/>
      <dgm:t>
        <a:bodyPr/>
        <a:lstStyle/>
        <a:p>
          <a:r>
            <a:rPr lang="en-US" b="1"/>
            <a:t>●Pericardial effusion without major hemodynamic compromise</a:t>
          </a:r>
          <a:endParaRPr lang="en-US"/>
        </a:p>
      </dgm:t>
    </dgm:pt>
    <dgm:pt modelId="{C36BF968-E32B-472B-86F3-1F5506293372}" type="parTrans" cxnId="{90CB4638-D5A3-4D8F-9285-97940AA40263}">
      <dgm:prSet/>
      <dgm:spPr/>
      <dgm:t>
        <a:bodyPr/>
        <a:lstStyle/>
        <a:p>
          <a:endParaRPr lang="en-US"/>
        </a:p>
      </dgm:t>
    </dgm:pt>
    <dgm:pt modelId="{EA52B667-EC54-4D91-961D-C7258A598475}" type="sibTrans" cxnId="{90CB4638-D5A3-4D8F-9285-97940AA40263}">
      <dgm:prSet/>
      <dgm:spPr/>
      <dgm:t>
        <a:bodyPr/>
        <a:lstStyle/>
        <a:p>
          <a:endParaRPr lang="en-US"/>
        </a:p>
      </dgm:t>
    </dgm:pt>
    <dgm:pt modelId="{8BC73906-5820-460C-AD7D-190D1945C1E0}">
      <dgm:prSet/>
      <dgm:spPr/>
      <dgm:t>
        <a:bodyPr/>
        <a:lstStyle/>
        <a:p>
          <a:r>
            <a:rPr lang="en-US" b="1"/>
            <a:t>●Cardiac tamponade</a:t>
          </a:r>
          <a:endParaRPr lang="en-US"/>
        </a:p>
      </dgm:t>
    </dgm:pt>
    <dgm:pt modelId="{754D334D-01C1-481F-9E1C-CEE701A5460F}" type="parTrans" cxnId="{60DC74C9-AAFF-464A-B872-47DF04361923}">
      <dgm:prSet/>
      <dgm:spPr/>
      <dgm:t>
        <a:bodyPr/>
        <a:lstStyle/>
        <a:p>
          <a:endParaRPr lang="en-US"/>
        </a:p>
      </dgm:t>
    </dgm:pt>
    <dgm:pt modelId="{F582F406-042D-429D-80D3-C3CEDBEB9FCF}" type="sibTrans" cxnId="{60DC74C9-AAFF-464A-B872-47DF04361923}">
      <dgm:prSet/>
      <dgm:spPr/>
      <dgm:t>
        <a:bodyPr/>
        <a:lstStyle/>
        <a:p>
          <a:endParaRPr lang="en-US"/>
        </a:p>
      </dgm:t>
    </dgm:pt>
    <dgm:pt modelId="{CD5195EA-68DB-4FE1-9BB6-282190859C67}">
      <dgm:prSet/>
      <dgm:spPr/>
      <dgm:t>
        <a:bodyPr/>
        <a:lstStyle/>
        <a:p>
          <a:r>
            <a:rPr lang="en-US" b="1"/>
            <a:t>●Constrictive pericarditis</a:t>
          </a:r>
          <a:endParaRPr lang="en-US"/>
        </a:p>
      </dgm:t>
    </dgm:pt>
    <dgm:pt modelId="{FC85FE17-1371-4C25-886C-239060FA5A26}" type="parTrans" cxnId="{385826F5-B510-411C-814B-DACF5990CB19}">
      <dgm:prSet/>
      <dgm:spPr/>
      <dgm:t>
        <a:bodyPr/>
        <a:lstStyle/>
        <a:p>
          <a:endParaRPr lang="en-US"/>
        </a:p>
      </dgm:t>
    </dgm:pt>
    <dgm:pt modelId="{B4F1F504-D567-4A42-8908-97384524F8CA}" type="sibTrans" cxnId="{385826F5-B510-411C-814B-DACF5990CB19}">
      <dgm:prSet/>
      <dgm:spPr/>
      <dgm:t>
        <a:bodyPr/>
        <a:lstStyle/>
        <a:p>
          <a:endParaRPr lang="en-US"/>
        </a:p>
      </dgm:t>
    </dgm:pt>
    <dgm:pt modelId="{2CDC2A3A-22C1-4BFB-B8D0-D32E91E2F458}">
      <dgm:prSet/>
      <dgm:spPr/>
      <dgm:t>
        <a:bodyPr/>
        <a:lstStyle/>
        <a:p>
          <a:r>
            <a:rPr lang="en-US" b="1" dirty="0"/>
            <a:t>●Effusive-constrictive pericarditis</a:t>
          </a:r>
          <a:endParaRPr lang="en-US" dirty="0"/>
        </a:p>
      </dgm:t>
    </dgm:pt>
    <dgm:pt modelId="{05978074-278E-4F3D-B0F7-82397CCF4A19}" type="parTrans" cxnId="{1F56974B-0526-4BAA-BFDF-220719272826}">
      <dgm:prSet/>
      <dgm:spPr/>
      <dgm:t>
        <a:bodyPr/>
        <a:lstStyle/>
        <a:p>
          <a:endParaRPr lang="en-US"/>
        </a:p>
      </dgm:t>
    </dgm:pt>
    <dgm:pt modelId="{644F8BD6-43A4-4083-969D-4631493EA65B}" type="sibTrans" cxnId="{1F56974B-0526-4BAA-BFDF-220719272826}">
      <dgm:prSet/>
      <dgm:spPr/>
      <dgm:t>
        <a:bodyPr/>
        <a:lstStyle/>
        <a:p>
          <a:endParaRPr lang="en-US"/>
        </a:p>
      </dgm:t>
    </dgm:pt>
    <dgm:pt modelId="{D14EC3E2-4139-454D-8EA4-95C7F264BBF9}" type="pres">
      <dgm:prSet presAssocID="{53D6CD35-4D18-4636-A665-F34E582D4965}" presName="diagram" presStyleCnt="0">
        <dgm:presLayoutVars>
          <dgm:dir/>
          <dgm:resizeHandles val="exact"/>
        </dgm:presLayoutVars>
      </dgm:prSet>
      <dgm:spPr/>
    </dgm:pt>
    <dgm:pt modelId="{07BDDF9E-551E-4B52-B6FC-4B532E18D917}" type="pres">
      <dgm:prSet presAssocID="{79235C86-7104-4E30-85CD-78E10E1F830C}" presName="node" presStyleLbl="node1" presStyleIdx="0" presStyleCnt="5">
        <dgm:presLayoutVars>
          <dgm:bulletEnabled val="1"/>
        </dgm:presLayoutVars>
      </dgm:prSet>
      <dgm:spPr/>
    </dgm:pt>
    <dgm:pt modelId="{95C9B73C-5AEE-485F-9FC3-7E0B1ED9511C}" type="pres">
      <dgm:prSet presAssocID="{9D94F7E5-157A-45D5-908E-3A6F966E7AEE}" presName="sibTrans" presStyleCnt="0"/>
      <dgm:spPr/>
    </dgm:pt>
    <dgm:pt modelId="{6A515AC3-3F17-4D57-839F-90FBCD04A28D}" type="pres">
      <dgm:prSet presAssocID="{2CDDFAB5-A3ED-435E-8354-3A78171CF914}" presName="node" presStyleLbl="node1" presStyleIdx="1" presStyleCnt="5">
        <dgm:presLayoutVars>
          <dgm:bulletEnabled val="1"/>
        </dgm:presLayoutVars>
      </dgm:prSet>
      <dgm:spPr/>
    </dgm:pt>
    <dgm:pt modelId="{B6F7D7FD-29A5-45D6-9407-6525E6FCDFE2}" type="pres">
      <dgm:prSet presAssocID="{EA52B667-EC54-4D91-961D-C7258A598475}" presName="sibTrans" presStyleCnt="0"/>
      <dgm:spPr/>
    </dgm:pt>
    <dgm:pt modelId="{C0A52F29-8ABB-45D0-BD5D-4394B87F470C}" type="pres">
      <dgm:prSet presAssocID="{8BC73906-5820-460C-AD7D-190D1945C1E0}" presName="node" presStyleLbl="node1" presStyleIdx="2" presStyleCnt="5">
        <dgm:presLayoutVars>
          <dgm:bulletEnabled val="1"/>
        </dgm:presLayoutVars>
      </dgm:prSet>
      <dgm:spPr/>
    </dgm:pt>
    <dgm:pt modelId="{E1BB86BC-847A-48B4-ACCF-36FB23DFFFB4}" type="pres">
      <dgm:prSet presAssocID="{F582F406-042D-429D-80D3-C3CEDBEB9FCF}" presName="sibTrans" presStyleCnt="0"/>
      <dgm:spPr/>
    </dgm:pt>
    <dgm:pt modelId="{D1F726CD-44B3-45AF-A467-A2D480A6E830}" type="pres">
      <dgm:prSet presAssocID="{CD5195EA-68DB-4FE1-9BB6-282190859C67}" presName="node" presStyleLbl="node1" presStyleIdx="3" presStyleCnt="5">
        <dgm:presLayoutVars>
          <dgm:bulletEnabled val="1"/>
        </dgm:presLayoutVars>
      </dgm:prSet>
      <dgm:spPr/>
    </dgm:pt>
    <dgm:pt modelId="{43C356B8-883D-4319-BD1C-A7F63C4950B7}" type="pres">
      <dgm:prSet presAssocID="{B4F1F504-D567-4A42-8908-97384524F8CA}" presName="sibTrans" presStyleCnt="0"/>
      <dgm:spPr/>
    </dgm:pt>
    <dgm:pt modelId="{28E2261F-DD71-4930-9F9D-996DF398070B}" type="pres">
      <dgm:prSet presAssocID="{2CDC2A3A-22C1-4BFB-B8D0-D32E91E2F458}" presName="node" presStyleLbl="node1" presStyleIdx="4" presStyleCnt="5">
        <dgm:presLayoutVars>
          <dgm:bulletEnabled val="1"/>
        </dgm:presLayoutVars>
      </dgm:prSet>
      <dgm:spPr/>
    </dgm:pt>
  </dgm:ptLst>
  <dgm:cxnLst>
    <dgm:cxn modelId="{73A43301-B73A-45FB-BF23-C30C2D12099D}" type="presOf" srcId="{8BC73906-5820-460C-AD7D-190D1945C1E0}" destId="{C0A52F29-8ABB-45D0-BD5D-4394B87F470C}" srcOrd="0" destOrd="0" presId="urn:microsoft.com/office/officeart/2005/8/layout/default"/>
    <dgm:cxn modelId="{98AAF625-0A31-46DF-80E9-E2FDE35449F2}" srcId="{53D6CD35-4D18-4636-A665-F34E582D4965}" destId="{79235C86-7104-4E30-85CD-78E10E1F830C}" srcOrd="0" destOrd="0" parTransId="{5533B618-FBA3-46F5-A3BE-27B1FB0168EE}" sibTransId="{9D94F7E5-157A-45D5-908E-3A6F966E7AEE}"/>
    <dgm:cxn modelId="{BE80AE33-D775-41C9-8228-08D1DE8C9CC7}" type="presOf" srcId="{53D6CD35-4D18-4636-A665-F34E582D4965}" destId="{D14EC3E2-4139-454D-8EA4-95C7F264BBF9}" srcOrd="0" destOrd="0" presId="urn:microsoft.com/office/officeart/2005/8/layout/default"/>
    <dgm:cxn modelId="{90CB4638-D5A3-4D8F-9285-97940AA40263}" srcId="{53D6CD35-4D18-4636-A665-F34E582D4965}" destId="{2CDDFAB5-A3ED-435E-8354-3A78171CF914}" srcOrd="1" destOrd="0" parTransId="{C36BF968-E32B-472B-86F3-1F5506293372}" sibTransId="{EA52B667-EC54-4D91-961D-C7258A598475}"/>
    <dgm:cxn modelId="{85E1F65F-40A8-477D-806A-3DC288F34BF9}" type="presOf" srcId="{79235C86-7104-4E30-85CD-78E10E1F830C}" destId="{07BDDF9E-551E-4B52-B6FC-4B532E18D917}" srcOrd="0" destOrd="0" presId="urn:microsoft.com/office/officeart/2005/8/layout/default"/>
    <dgm:cxn modelId="{38E1E961-46CD-4B90-A184-DC2073ED5A02}" type="presOf" srcId="{2CDDFAB5-A3ED-435E-8354-3A78171CF914}" destId="{6A515AC3-3F17-4D57-839F-90FBCD04A28D}" srcOrd="0" destOrd="0" presId="urn:microsoft.com/office/officeart/2005/8/layout/default"/>
    <dgm:cxn modelId="{1F56974B-0526-4BAA-BFDF-220719272826}" srcId="{53D6CD35-4D18-4636-A665-F34E582D4965}" destId="{2CDC2A3A-22C1-4BFB-B8D0-D32E91E2F458}" srcOrd="4" destOrd="0" parTransId="{05978074-278E-4F3D-B0F7-82397CCF4A19}" sibTransId="{644F8BD6-43A4-4083-969D-4631493EA65B}"/>
    <dgm:cxn modelId="{BE6B389B-06AF-4AB8-AE4D-5B3C9D5DE61D}" type="presOf" srcId="{CD5195EA-68DB-4FE1-9BB6-282190859C67}" destId="{D1F726CD-44B3-45AF-A467-A2D480A6E830}" srcOrd="0" destOrd="0" presId="urn:microsoft.com/office/officeart/2005/8/layout/default"/>
    <dgm:cxn modelId="{4184B6C7-A55E-47FC-B13D-C1C5E78F416E}" type="presOf" srcId="{2CDC2A3A-22C1-4BFB-B8D0-D32E91E2F458}" destId="{28E2261F-DD71-4930-9F9D-996DF398070B}" srcOrd="0" destOrd="0" presId="urn:microsoft.com/office/officeart/2005/8/layout/default"/>
    <dgm:cxn modelId="{60DC74C9-AAFF-464A-B872-47DF04361923}" srcId="{53D6CD35-4D18-4636-A665-F34E582D4965}" destId="{8BC73906-5820-460C-AD7D-190D1945C1E0}" srcOrd="2" destOrd="0" parTransId="{754D334D-01C1-481F-9E1C-CEE701A5460F}" sibTransId="{F582F406-042D-429D-80D3-C3CEDBEB9FCF}"/>
    <dgm:cxn modelId="{385826F5-B510-411C-814B-DACF5990CB19}" srcId="{53D6CD35-4D18-4636-A665-F34E582D4965}" destId="{CD5195EA-68DB-4FE1-9BB6-282190859C67}" srcOrd="3" destOrd="0" parTransId="{FC85FE17-1371-4C25-886C-239060FA5A26}" sibTransId="{B4F1F504-D567-4A42-8908-97384524F8CA}"/>
    <dgm:cxn modelId="{EEB2247C-1850-4104-AF25-EA974E315127}" type="presParOf" srcId="{D14EC3E2-4139-454D-8EA4-95C7F264BBF9}" destId="{07BDDF9E-551E-4B52-B6FC-4B532E18D917}" srcOrd="0" destOrd="0" presId="urn:microsoft.com/office/officeart/2005/8/layout/default"/>
    <dgm:cxn modelId="{9B01A01F-1D70-416B-8381-34119534E904}" type="presParOf" srcId="{D14EC3E2-4139-454D-8EA4-95C7F264BBF9}" destId="{95C9B73C-5AEE-485F-9FC3-7E0B1ED9511C}" srcOrd="1" destOrd="0" presId="urn:microsoft.com/office/officeart/2005/8/layout/default"/>
    <dgm:cxn modelId="{AD9F1BE9-4A0B-498F-9B2E-54B7B4CA2E70}" type="presParOf" srcId="{D14EC3E2-4139-454D-8EA4-95C7F264BBF9}" destId="{6A515AC3-3F17-4D57-839F-90FBCD04A28D}" srcOrd="2" destOrd="0" presId="urn:microsoft.com/office/officeart/2005/8/layout/default"/>
    <dgm:cxn modelId="{FDF2E273-2BC1-4117-9FB4-F8AB9CDE3EF2}" type="presParOf" srcId="{D14EC3E2-4139-454D-8EA4-95C7F264BBF9}" destId="{B6F7D7FD-29A5-45D6-9407-6525E6FCDFE2}" srcOrd="3" destOrd="0" presId="urn:microsoft.com/office/officeart/2005/8/layout/default"/>
    <dgm:cxn modelId="{5B91D729-8391-417A-BBB0-CA243ECCA6CF}" type="presParOf" srcId="{D14EC3E2-4139-454D-8EA4-95C7F264BBF9}" destId="{C0A52F29-8ABB-45D0-BD5D-4394B87F470C}" srcOrd="4" destOrd="0" presId="urn:microsoft.com/office/officeart/2005/8/layout/default"/>
    <dgm:cxn modelId="{53B8F423-66ED-43D4-B128-0DA5E536F00A}" type="presParOf" srcId="{D14EC3E2-4139-454D-8EA4-95C7F264BBF9}" destId="{E1BB86BC-847A-48B4-ACCF-36FB23DFFFB4}" srcOrd="5" destOrd="0" presId="urn:microsoft.com/office/officeart/2005/8/layout/default"/>
    <dgm:cxn modelId="{1E0A6011-80F3-4D1E-9D72-8251E3A18EE6}" type="presParOf" srcId="{D14EC3E2-4139-454D-8EA4-95C7F264BBF9}" destId="{D1F726CD-44B3-45AF-A467-A2D480A6E830}" srcOrd="6" destOrd="0" presId="urn:microsoft.com/office/officeart/2005/8/layout/default"/>
    <dgm:cxn modelId="{841C91BB-C75F-44C2-B31A-0DA79992A512}" type="presParOf" srcId="{D14EC3E2-4139-454D-8EA4-95C7F264BBF9}" destId="{43C356B8-883D-4319-BD1C-A7F63C4950B7}" srcOrd="7" destOrd="0" presId="urn:microsoft.com/office/officeart/2005/8/layout/default"/>
    <dgm:cxn modelId="{9159212F-29E3-43AA-B874-537B71CC1D96}" type="presParOf" srcId="{D14EC3E2-4139-454D-8EA4-95C7F264BBF9}" destId="{28E2261F-DD71-4930-9F9D-996DF398070B}"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DDF9E-551E-4B52-B6FC-4B532E18D917}">
      <dsp:nvSpPr>
        <dsp:cNvPr id="0" name=""/>
        <dsp:cNvSpPr/>
      </dsp:nvSpPr>
      <dsp:spPr>
        <a:xfrm>
          <a:off x="387547" y="2678"/>
          <a:ext cx="3056058" cy="1833635"/>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●Acute and recurrent pericarditis</a:t>
          </a:r>
          <a:endParaRPr lang="en-US" sz="2600" kern="1200" dirty="0"/>
        </a:p>
      </dsp:txBody>
      <dsp:txXfrm>
        <a:off x="387547" y="2678"/>
        <a:ext cx="3056058" cy="1833635"/>
      </dsp:txXfrm>
    </dsp:sp>
    <dsp:sp modelId="{6A515AC3-3F17-4D57-839F-90FBCD04A28D}">
      <dsp:nvSpPr>
        <dsp:cNvPr id="0" name=""/>
        <dsp:cNvSpPr/>
      </dsp:nvSpPr>
      <dsp:spPr>
        <a:xfrm>
          <a:off x="3749212" y="2678"/>
          <a:ext cx="3056058" cy="1833635"/>
        </a:xfrm>
        <a:prstGeom prst="rect">
          <a:avLst/>
        </a:prstGeom>
        <a:solidFill>
          <a:schemeClr val="accent2">
            <a:hueOff val="-777537"/>
            <a:satOff val="-4113"/>
            <a:lumOff val="-156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●Pericardial effusion without major hemodynamic compromise</a:t>
          </a:r>
          <a:endParaRPr lang="en-US" sz="2600" kern="1200"/>
        </a:p>
      </dsp:txBody>
      <dsp:txXfrm>
        <a:off x="3749212" y="2678"/>
        <a:ext cx="3056058" cy="1833635"/>
      </dsp:txXfrm>
    </dsp:sp>
    <dsp:sp modelId="{C0A52F29-8ABB-45D0-BD5D-4394B87F470C}">
      <dsp:nvSpPr>
        <dsp:cNvPr id="0" name=""/>
        <dsp:cNvSpPr/>
      </dsp:nvSpPr>
      <dsp:spPr>
        <a:xfrm>
          <a:off x="7110876" y="2678"/>
          <a:ext cx="3056058" cy="1833635"/>
        </a:xfrm>
        <a:prstGeom prst="rect">
          <a:avLst/>
        </a:prstGeom>
        <a:solidFill>
          <a:schemeClr val="accent2">
            <a:hueOff val="-1555074"/>
            <a:satOff val="-8227"/>
            <a:lumOff val="-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●Cardiac tamponade</a:t>
          </a:r>
          <a:endParaRPr lang="en-US" sz="2600" kern="1200"/>
        </a:p>
      </dsp:txBody>
      <dsp:txXfrm>
        <a:off x="7110876" y="2678"/>
        <a:ext cx="3056058" cy="1833635"/>
      </dsp:txXfrm>
    </dsp:sp>
    <dsp:sp modelId="{D1F726CD-44B3-45AF-A467-A2D480A6E830}">
      <dsp:nvSpPr>
        <dsp:cNvPr id="0" name=""/>
        <dsp:cNvSpPr/>
      </dsp:nvSpPr>
      <dsp:spPr>
        <a:xfrm>
          <a:off x="2068379" y="2141919"/>
          <a:ext cx="3056058" cy="1833635"/>
        </a:xfrm>
        <a:prstGeom prst="rect">
          <a:avLst/>
        </a:prstGeom>
        <a:solidFill>
          <a:schemeClr val="accent2">
            <a:hueOff val="-2332611"/>
            <a:satOff val="-12340"/>
            <a:lumOff val="-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●Constrictive pericarditis</a:t>
          </a:r>
          <a:endParaRPr lang="en-US" sz="2600" kern="1200"/>
        </a:p>
      </dsp:txBody>
      <dsp:txXfrm>
        <a:off x="2068379" y="2141919"/>
        <a:ext cx="3056058" cy="1833635"/>
      </dsp:txXfrm>
    </dsp:sp>
    <dsp:sp modelId="{28E2261F-DD71-4930-9F9D-996DF398070B}">
      <dsp:nvSpPr>
        <dsp:cNvPr id="0" name=""/>
        <dsp:cNvSpPr/>
      </dsp:nvSpPr>
      <dsp:spPr>
        <a:xfrm>
          <a:off x="5430044" y="2141919"/>
          <a:ext cx="3056058" cy="1833635"/>
        </a:xfrm>
        <a:prstGeom prst="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●Effusive-constrictive pericarditis</a:t>
          </a:r>
          <a:endParaRPr lang="en-US" sz="2600" kern="1200" dirty="0"/>
        </a:p>
      </dsp:txBody>
      <dsp:txXfrm>
        <a:off x="5430044" y="2141919"/>
        <a:ext cx="3056058" cy="18336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9BEF8-E11F-47C5-B96C-65387313633E}"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43509C-1D27-456D-AD5A-B7A93E3BBD2B}" type="slidenum">
              <a:rPr lang="en-US" smtClean="0"/>
              <a:t>‹#›</a:t>
            </a:fld>
            <a:endParaRPr lang="en-US"/>
          </a:p>
        </p:txBody>
      </p:sp>
    </p:spTree>
    <p:extLst>
      <p:ext uri="{BB962C8B-B14F-4D97-AF65-F5344CB8AC3E}">
        <p14:creationId xmlns:p14="http://schemas.microsoft.com/office/powerpoint/2010/main" val="32833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uptodate.com/contents/ecg-tutorial-myocardial-ischemia-and-infarction?search=Pericarditis&amp;topicRef=4940&amp;source=see_link" TargetMode="External"/><Relationship Id="rId3" Type="http://schemas.openxmlformats.org/officeDocument/2006/relationships/hyperlink" Target="https://www.uptodate.com/contents/image?imageKey=CARD%2F115285&amp;topicKey=CARD%2F4940&amp;search=Pericarditis&amp;source=see_link" TargetMode="External"/><Relationship Id="rId7" Type="http://schemas.openxmlformats.org/officeDocument/2006/relationships/hyperlink" Target="https://www.uptodate.com/contents/ecg-tutorial-st-and-t-wave-changes?search=Pericarditis&amp;topicRef=4940&amp;source=see_link"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uptodate.com/contents/pericardial-complications-of-myocardial-infarction?search=Pericarditis&amp;topicRef=4940&amp;source=see_link" TargetMode="External"/><Relationship Id="rId11" Type="http://schemas.openxmlformats.org/officeDocument/2006/relationships/hyperlink" Target="https://www.uptodate.com/contents/image?imageKey=CARD%2F60464&amp;topicKey=CARD%2F4940&amp;search=Pericarditis&amp;source=see_link" TargetMode="External"/><Relationship Id="rId5" Type="http://schemas.openxmlformats.org/officeDocument/2006/relationships/hyperlink" Target="https://www.uptodate.com/contents/electrocardiogram-in-the-diagnosis-of-myocardial-ischemia-and-infarction?search=Pericarditis&amp;topicRef=4940&amp;source=see_link" TargetMode="External"/><Relationship Id="rId10" Type="http://schemas.openxmlformats.org/officeDocument/2006/relationships/hyperlink" Target="https://www.uptodate.com/contents/image?imageKey=CARD%2F81914&amp;topicKey=CARD%2F4940&amp;search=Pericarditis&amp;source=see_link" TargetMode="External"/><Relationship Id="rId4" Type="http://schemas.openxmlformats.org/officeDocument/2006/relationships/hyperlink" Target="https://www.uptodate.com/contents/acute-pericarditis-clinical-presentation-diagnostic-evaluation-and-diagnosis/abstract/12" TargetMode="External"/><Relationship Id="rId9" Type="http://schemas.openxmlformats.org/officeDocument/2006/relationships/hyperlink" Target="https://www.uptodate.com/contents/image?imageKey=CARD%2F77572&amp;topicKey=CARD%2F4940&amp;search=Pericarditis&amp;source=see_link"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ptodate.com/contents/image?imageKey=CARD%2F77572&amp;topicKey=CARD%2F4940&amp;search=Pericarditis&amp;source=see_link"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uptodate.com/contents/image?imageKey=CARD%2F60464&amp;topicKey=CARD%2F4940&amp;search=Pericarditis&amp;source=see_link" TargetMode="External"/><Relationship Id="rId4" Type="http://schemas.openxmlformats.org/officeDocument/2006/relationships/hyperlink" Target="https://www.uptodate.com/contents/image?imageKey=CARD%2F81914&amp;topicKey=CARD%2F4940&amp;search=Pericarditis&amp;source=see_link"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ptodate.com/contents/image?imageKey=CARD%2F115269&amp;topicKey=CARD%2F4940&amp;search=Pericarditis&amp;source=see_link"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uptodate.com/contents/acute-pericarditis-clinical-presentation-diagnostic-evaluation-and-diagnosis/abstract/2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3 months</a:t>
            </a:r>
          </a:p>
        </p:txBody>
      </p:sp>
      <p:sp>
        <p:nvSpPr>
          <p:cNvPr id="4" name="Slide Number Placeholder 3"/>
          <p:cNvSpPr>
            <a:spLocks noGrp="1"/>
          </p:cNvSpPr>
          <p:nvPr>
            <p:ph type="sldNum" sz="quarter" idx="5"/>
          </p:nvPr>
        </p:nvSpPr>
        <p:spPr/>
        <p:txBody>
          <a:bodyPr/>
          <a:lstStyle/>
          <a:p>
            <a:fld id="{9C43509C-1D27-456D-AD5A-B7A93E3BBD2B}" type="slidenum">
              <a:rPr lang="en-US" smtClean="0"/>
              <a:t>7</a:t>
            </a:fld>
            <a:endParaRPr lang="en-US"/>
          </a:p>
        </p:txBody>
      </p:sp>
    </p:spTree>
    <p:extLst>
      <p:ext uri="{BB962C8B-B14F-4D97-AF65-F5344CB8AC3E}">
        <p14:creationId xmlns:p14="http://schemas.microsoft.com/office/powerpoint/2010/main" val="2961112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echocardiography is usually an initial diagnostic test to evaluate such patients, the following features can aid in the diagnosis of constrictive pericarditis: 1. Ventricular septal motion abnormality (from ventricular interdependence) 2. Medial mitral annulus e' velocity ≥ 9 cm/sec 3. Hepatic vein expiratory diastolic reversal ratio ≥ 0.79 (Figure) in addition to restrictive mitral inflow velocity (E/A ratio &gt; 0.8) and plethoric inferior vena cava.</a:t>
            </a:r>
          </a:p>
          <a:p>
            <a:r>
              <a:rPr lang="en-US" dirty="0"/>
              <a:t>Two other echocardiographic findings are expected in constrictive pericarditis as well as in restrictive cardiomyopathy. The first is a plethoric inferior vena cava, which may appear dilated or collapse insufficiently during inspiration. This is the echocardiographic marker for increased venous pressure. The second is a relatively "flat" Doppler profile of the systolic component of the superior vena cava. In contrast to normal patients and those with obstructive lung physiology, patients with constrictive pericarditis have restricted cardiac filling and exhibit little variation in the superior vena </a:t>
            </a:r>
            <a:r>
              <a:rPr lang="en-US" dirty="0" err="1"/>
              <a:t>caval</a:t>
            </a:r>
            <a:r>
              <a:rPr lang="en-US" dirty="0"/>
              <a:t> inflow velocity during the respiratory cycle. This finding is clinically useful because severe obstructive lung disease or other conditions associated with exaggerated respiratory effort may sometimes cause echocardiographic findings that mimic those of constrictive pericarditis.</a:t>
            </a:r>
            <a:r>
              <a:rPr lang="en-US" baseline="30000" dirty="0"/>
              <a:t>4</a:t>
            </a:r>
            <a:endParaRPr lang="en-US" dirty="0"/>
          </a:p>
        </p:txBody>
      </p:sp>
      <p:sp>
        <p:nvSpPr>
          <p:cNvPr id="4" name="Slide Number Placeholder 3"/>
          <p:cNvSpPr>
            <a:spLocks noGrp="1"/>
          </p:cNvSpPr>
          <p:nvPr>
            <p:ph type="sldNum" sz="quarter" idx="5"/>
          </p:nvPr>
        </p:nvSpPr>
        <p:spPr/>
        <p:txBody>
          <a:bodyPr/>
          <a:lstStyle/>
          <a:p>
            <a:fld id="{9C43509C-1D27-456D-AD5A-B7A93E3BBD2B}" type="slidenum">
              <a:rPr lang="en-US" smtClean="0"/>
              <a:t>40</a:t>
            </a:fld>
            <a:endParaRPr lang="en-US"/>
          </a:p>
        </p:txBody>
      </p:sp>
    </p:spTree>
    <p:extLst>
      <p:ext uri="{BB962C8B-B14F-4D97-AF65-F5344CB8AC3E}">
        <p14:creationId xmlns:p14="http://schemas.microsoft.com/office/powerpoint/2010/main" val="1048525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Roboto" panose="02000000000000000000" pitchFamily="2" charset="0"/>
              </a:rPr>
              <a:t>Figure 3Treatment for Acute and Recurrent Pericarditis and Their Complications</a:t>
            </a:r>
          </a:p>
          <a:p>
            <a:pPr algn="l"/>
            <a:r>
              <a:rPr lang="en-US" b="0" i="0" dirty="0">
                <a:solidFill>
                  <a:srgbClr val="000000"/>
                </a:solidFill>
                <a:effectLst/>
                <a:latin typeface="Roboto" panose="02000000000000000000" pitchFamily="2" charset="0"/>
              </a:rPr>
              <a:t>Different treatments, their dosing, and duration according to clinical presentation are summarized. IVIGs = intravenous immunoglobulins; MMF = mycophenolate mofetil.</a:t>
            </a:r>
          </a:p>
          <a:p>
            <a:endParaRPr lang="en-US" dirty="0"/>
          </a:p>
        </p:txBody>
      </p:sp>
      <p:sp>
        <p:nvSpPr>
          <p:cNvPr id="4" name="Slide Number Placeholder 3"/>
          <p:cNvSpPr>
            <a:spLocks noGrp="1"/>
          </p:cNvSpPr>
          <p:nvPr>
            <p:ph type="sldNum" sz="quarter" idx="5"/>
          </p:nvPr>
        </p:nvSpPr>
        <p:spPr/>
        <p:txBody>
          <a:bodyPr/>
          <a:lstStyle/>
          <a:p>
            <a:fld id="{9C43509C-1D27-456D-AD5A-B7A93E3BBD2B}" type="slidenum">
              <a:rPr lang="en-US" smtClean="0"/>
              <a:t>46</a:t>
            </a:fld>
            <a:endParaRPr lang="en-US"/>
          </a:p>
        </p:txBody>
      </p:sp>
    </p:spTree>
    <p:extLst>
      <p:ext uri="{BB962C8B-B14F-4D97-AF65-F5344CB8AC3E}">
        <p14:creationId xmlns:p14="http://schemas.microsoft.com/office/powerpoint/2010/main" val="1183120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00"/>
                </a:solidFill>
              </a:rPr>
              <a:t>E  All of the above</a:t>
            </a:r>
          </a:p>
          <a:p>
            <a:endParaRPr lang="en-US" dirty="0"/>
          </a:p>
        </p:txBody>
      </p:sp>
      <p:sp>
        <p:nvSpPr>
          <p:cNvPr id="4" name="Slide Number Placeholder 3"/>
          <p:cNvSpPr>
            <a:spLocks noGrp="1"/>
          </p:cNvSpPr>
          <p:nvPr>
            <p:ph type="sldNum" sz="quarter" idx="5"/>
          </p:nvPr>
        </p:nvSpPr>
        <p:spPr/>
        <p:txBody>
          <a:bodyPr/>
          <a:lstStyle/>
          <a:p>
            <a:fld id="{9C43509C-1D27-456D-AD5A-B7A93E3BBD2B}" type="slidenum">
              <a:rPr lang="en-US" smtClean="0"/>
              <a:t>48</a:t>
            </a:fld>
            <a:endParaRPr lang="en-US"/>
          </a:p>
        </p:txBody>
      </p:sp>
    </p:spTree>
    <p:extLst>
      <p:ext uri="{BB962C8B-B14F-4D97-AF65-F5344CB8AC3E}">
        <p14:creationId xmlns:p14="http://schemas.microsoft.com/office/powerpoint/2010/main" val="847885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C Hospitalize and begin ibuprofen and colchicine</a:t>
            </a:r>
          </a:p>
          <a:p>
            <a:endParaRPr lang="en-US" dirty="0"/>
          </a:p>
        </p:txBody>
      </p:sp>
      <p:sp>
        <p:nvSpPr>
          <p:cNvPr id="4" name="Slide Number Placeholder 3"/>
          <p:cNvSpPr>
            <a:spLocks noGrp="1"/>
          </p:cNvSpPr>
          <p:nvPr>
            <p:ph type="sldNum" sz="quarter" idx="5"/>
          </p:nvPr>
        </p:nvSpPr>
        <p:spPr/>
        <p:txBody>
          <a:bodyPr/>
          <a:lstStyle/>
          <a:p>
            <a:fld id="{9C43509C-1D27-456D-AD5A-B7A93E3BBD2B}" type="slidenum">
              <a:rPr lang="en-US" smtClean="0"/>
              <a:t>50</a:t>
            </a:fld>
            <a:endParaRPr lang="en-US"/>
          </a:p>
        </p:txBody>
      </p:sp>
    </p:spTree>
    <p:extLst>
      <p:ext uri="{BB962C8B-B14F-4D97-AF65-F5344CB8AC3E}">
        <p14:creationId xmlns:p14="http://schemas.microsoft.com/office/powerpoint/2010/main" val="121112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None of the above.  Fetal side effects. </a:t>
            </a:r>
            <a:r>
              <a:rPr lang="en-US" dirty="0" err="1"/>
              <a:t>Colchicne</a:t>
            </a:r>
            <a:r>
              <a:rPr lang="en-US" dirty="0"/>
              <a:t> microtubule inhibitor. NSAIDS/ASA </a:t>
            </a:r>
            <a:r>
              <a:rPr lang="en-US" dirty="0" err="1"/>
              <a:t>pda</a:t>
            </a:r>
            <a:endParaRPr lang="en-US" dirty="0"/>
          </a:p>
        </p:txBody>
      </p:sp>
      <p:sp>
        <p:nvSpPr>
          <p:cNvPr id="4" name="Slide Number Placeholder 3"/>
          <p:cNvSpPr>
            <a:spLocks noGrp="1"/>
          </p:cNvSpPr>
          <p:nvPr>
            <p:ph type="sldNum" sz="quarter" idx="5"/>
          </p:nvPr>
        </p:nvSpPr>
        <p:spPr/>
        <p:txBody>
          <a:bodyPr/>
          <a:lstStyle/>
          <a:p>
            <a:fld id="{9C43509C-1D27-456D-AD5A-B7A93E3BBD2B}" type="slidenum">
              <a:rPr lang="en-US" smtClean="0"/>
              <a:t>52</a:t>
            </a:fld>
            <a:endParaRPr lang="en-US"/>
          </a:p>
        </p:txBody>
      </p:sp>
    </p:spTree>
    <p:extLst>
      <p:ext uri="{BB962C8B-B14F-4D97-AF65-F5344CB8AC3E}">
        <p14:creationId xmlns:p14="http://schemas.microsoft.com/office/powerpoint/2010/main" val="4232060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D Ibuprofen, colchicine, and prednisone</a:t>
            </a:r>
          </a:p>
          <a:p>
            <a:endParaRPr lang="en-US" dirty="0"/>
          </a:p>
        </p:txBody>
      </p:sp>
      <p:sp>
        <p:nvSpPr>
          <p:cNvPr id="4" name="Slide Number Placeholder 3"/>
          <p:cNvSpPr>
            <a:spLocks noGrp="1"/>
          </p:cNvSpPr>
          <p:nvPr>
            <p:ph type="sldNum" sz="quarter" idx="5"/>
          </p:nvPr>
        </p:nvSpPr>
        <p:spPr/>
        <p:txBody>
          <a:bodyPr/>
          <a:lstStyle/>
          <a:p>
            <a:fld id="{9C43509C-1D27-456D-AD5A-B7A93E3BBD2B}" type="slidenum">
              <a:rPr lang="en-US" smtClean="0"/>
              <a:t>53</a:t>
            </a:fld>
            <a:endParaRPr lang="en-US"/>
          </a:p>
        </p:txBody>
      </p:sp>
    </p:spTree>
    <p:extLst>
      <p:ext uri="{BB962C8B-B14F-4D97-AF65-F5344CB8AC3E}">
        <p14:creationId xmlns:p14="http://schemas.microsoft.com/office/powerpoint/2010/main" val="3588941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Pericardial constriction. POST STERNOTOMY</a:t>
            </a:r>
          </a:p>
        </p:txBody>
      </p:sp>
      <p:sp>
        <p:nvSpPr>
          <p:cNvPr id="4" name="Slide Number Placeholder 3"/>
          <p:cNvSpPr>
            <a:spLocks noGrp="1"/>
          </p:cNvSpPr>
          <p:nvPr>
            <p:ph type="sldNum" sz="quarter" idx="5"/>
          </p:nvPr>
        </p:nvSpPr>
        <p:spPr/>
        <p:txBody>
          <a:bodyPr/>
          <a:lstStyle/>
          <a:p>
            <a:fld id="{9C43509C-1D27-456D-AD5A-B7A93E3BBD2B}" type="slidenum">
              <a:rPr lang="en-US" smtClean="0"/>
              <a:t>54</a:t>
            </a:fld>
            <a:endParaRPr lang="en-US"/>
          </a:p>
        </p:txBody>
      </p:sp>
    </p:spTree>
    <p:extLst>
      <p:ext uri="{BB962C8B-B14F-4D97-AF65-F5344CB8AC3E}">
        <p14:creationId xmlns:p14="http://schemas.microsoft.com/office/powerpoint/2010/main" val="2596875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Roboto" panose="02000000000000000000" pitchFamily="2" charset="0"/>
              </a:rPr>
              <a:t>Central </a:t>
            </a:r>
            <a:r>
              <a:rPr lang="en-US" b="0" i="0" dirty="0" err="1">
                <a:solidFill>
                  <a:srgbClr val="000000"/>
                </a:solidFill>
                <a:effectLst/>
                <a:latin typeface="Roboto" panose="02000000000000000000" pitchFamily="2" charset="0"/>
              </a:rPr>
              <a:t>IllustrationPathophysiology</a:t>
            </a:r>
            <a:r>
              <a:rPr lang="en-US" b="0" i="0" dirty="0">
                <a:solidFill>
                  <a:srgbClr val="000000"/>
                </a:solidFill>
                <a:effectLst/>
                <a:latin typeface="Roboto" panose="02000000000000000000" pitchFamily="2" charset="0"/>
              </a:rPr>
              <a:t> of Acute Pericarditis</a:t>
            </a:r>
          </a:p>
          <a:p>
            <a:pPr algn="l"/>
            <a:r>
              <a:rPr lang="en-US" b="0" i="0" dirty="0">
                <a:solidFill>
                  <a:srgbClr val="000000"/>
                </a:solidFill>
                <a:effectLst/>
                <a:latin typeface="Roboto" panose="02000000000000000000" pitchFamily="2" charset="0"/>
              </a:rPr>
              <a:t>Injury to the pericardium leads to the release of DAMPs and PAMPs and induces NF-kB synthesis, which increases the transcription of precursors of inflammatory molecules and associated cytokines (NLRP3, ASC, pro-caspase-1) required for the polymerization of the NLRP3 inflammasome, ultimately releasing IL-1</a:t>
            </a:r>
            <a:r>
              <a:rPr lang="el-GR" b="0" i="0" dirty="0">
                <a:solidFill>
                  <a:srgbClr val="000000"/>
                </a:solidFill>
                <a:effectLst/>
                <a:latin typeface="Roboto" panose="02000000000000000000" pitchFamily="2" charset="0"/>
              </a:rPr>
              <a:t>β </a:t>
            </a:r>
            <a:r>
              <a:rPr lang="en-US" b="0" i="0" dirty="0">
                <a:solidFill>
                  <a:srgbClr val="000000"/>
                </a:solidFill>
                <a:effectLst/>
                <a:latin typeface="Roboto" panose="02000000000000000000" pitchFamily="2" charset="0"/>
              </a:rPr>
              <a:t>and IL-18. NF-</a:t>
            </a:r>
            <a:r>
              <a:rPr lang="el-GR" b="0" i="0" dirty="0">
                <a:solidFill>
                  <a:srgbClr val="000000"/>
                </a:solidFill>
                <a:effectLst/>
                <a:latin typeface="Roboto" panose="02000000000000000000" pitchFamily="2" charset="0"/>
              </a:rPr>
              <a:t>κ</a:t>
            </a:r>
            <a:r>
              <a:rPr lang="en-US" b="0" i="0" dirty="0">
                <a:solidFill>
                  <a:srgbClr val="000000"/>
                </a:solidFill>
                <a:effectLst/>
                <a:latin typeface="Roboto" panose="02000000000000000000" pitchFamily="2" charset="0"/>
              </a:rPr>
              <a:t>B stimulates the synthesis of phospholipase-A2 required for promoting the arachidonic acid pathway and the subsequent synthesis of prostaglandins and </a:t>
            </a:r>
            <a:r>
              <a:rPr lang="en-US" b="0" i="0" dirty="0" err="1">
                <a:solidFill>
                  <a:srgbClr val="000000"/>
                </a:solidFill>
                <a:effectLst/>
                <a:latin typeface="Roboto" panose="02000000000000000000" pitchFamily="2" charset="0"/>
              </a:rPr>
              <a:t>thromboxanes</a:t>
            </a:r>
            <a:r>
              <a:rPr lang="en-US" b="0" i="0" dirty="0">
                <a:solidFill>
                  <a:srgbClr val="000000"/>
                </a:solidFill>
                <a:effectLst/>
                <a:latin typeface="Roboto" panose="02000000000000000000" pitchFamily="2" charset="0"/>
              </a:rPr>
              <a:t>. The IL-1 receptor (IL-1R) occupies a central role as IL-1</a:t>
            </a:r>
            <a:r>
              <a:rPr lang="el-GR" b="0" i="0" dirty="0">
                <a:solidFill>
                  <a:srgbClr val="000000"/>
                </a:solidFill>
                <a:effectLst/>
                <a:latin typeface="Roboto" panose="02000000000000000000" pitchFamily="2" charset="0"/>
              </a:rPr>
              <a:t>α </a:t>
            </a:r>
            <a:r>
              <a:rPr lang="en-US" b="0" i="0" dirty="0">
                <a:solidFill>
                  <a:srgbClr val="000000"/>
                </a:solidFill>
                <a:effectLst/>
                <a:latin typeface="Roboto" panose="02000000000000000000" pitchFamily="2" charset="0"/>
              </a:rPr>
              <a:t>functions as an alarmin or DAMP being released during tissue injury, and IL-1</a:t>
            </a:r>
            <a:r>
              <a:rPr lang="el-GR" b="0" i="0" dirty="0">
                <a:solidFill>
                  <a:srgbClr val="000000"/>
                </a:solidFill>
                <a:effectLst/>
                <a:latin typeface="Roboto" panose="02000000000000000000" pitchFamily="2" charset="0"/>
              </a:rPr>
              <a:t>β </a:t>
            </a:r>
            <a:r>
              <a:rPr lang="en-US" b="0" i="0" dirty="0">
                <a:solidFill>
                  <a:srgbClr val="000000"/>
                </a:solidFill>
                <a:effectLst/>
                <a:latin typeface="Roboto" panose="02000000000000000000" pitchFamily="2" charset="0"/>
              </a:rPr>
              <a:t>is processed and released by the inflammasome leading to amplification of the process. ASA = acetylsalicylic acid; ASC = apoptosis-associated speck-like protein containing a carboxy-terminal caspase-recruiting domain; DAMP = damage-associated molecular pattern; IL = interleukin; IL-1R = interleukin-1 receptor; NF-</a:t>
            </a:r>
            <a:r>
              <a:rPr lang="el-GR" b="0" i="0" dirty="0">
                <a:solidFill>
                  <a:srgbClr val="000000"/>
                </a:solidFill>
                <a:effectLst/>
                <a:latin typeface="Roboto" panose="02000000000000000000" pitchFamily="2" charset="0"/>
              </a:rPr>
              <a:t>κ</a:t>
            </a:r>
            <a:r>
              <a:rPr lang="en-US" b="0" i="0" dirty="0">
                <a:solidFill>
                  <a:srgbClr val="000000"/>
                </a:solidFill>
                <a:effectLst/>
                <a:latin typeface="Roboto" panose="02000000000000000000" pitchFamily="2" charset="0"/>
              </a:rPr>
              <a:t>B = nuclear factor kappa-light-chain enhancer of activated B cells; NLRP3 = NACHT, leucine-rich repeat, and pyrin domain-containing protein 3; NOD = nucleotide-binding oligomerization domain. NSAID = nonsteroidal anti-inflammatory drug; PAMP = pathogen-associated molecular pattern; PLA2 = phospholipase A2; TLR= toll-like receptor.</a:t>
            </a:r>
          </a:p>
          <a:p>
            <a:endParaRPr lang="en-US" dirty="0"/>
          </a:p>
        </p:txBody>
      </p:sp>
      <p:sp>
        <p:nvSpPr>
          <p:cNvPr id="4" name="Slide Number Placeholder 3"/>
          <p:cNvSpPr>
            <a:spLocks noGrp="1"/>
          </p:cNvSpPr>
          <p:nvPr>
            <p:ph type="sldNum" sz="quarter" idx="5"/>
          </p:nvPr>
        </p:nvSpPr>
        <p:spPr/>
        <p:txBody>
          <a:bodyPr/>
          <a:lstStyle/>
          <a:p>
            <a:fld id="{9C43509C-1D27-456D-AD5A-B7A93E3BBD2B}" type="slidenum">
              <a:rPr lang="en-US" smtClean="0"/>
              <a:t>57</a:t>
            </a:fld>
            <a:endParaRPr lang="en-US"/>
          </a:p>
        </p:txBody>
      </p:sp>
    </p:spTree>
    <p:extLst>
      <p:ext uri="{BB962C8B-B14F-4D97-AF65-F5344CB8AC3E}">
        <p14:creationId xmlns:p14="http://schemas.microsoft.com/office/powerpoint/2010/main" val="200710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Electrocardiogram in acute pericarditis showing diffuse upsloping ST-segment elevations seen best here in leads II, III, </a:t>
            </a:r>
            <a:r>
              <a:rPr lang="en-US" sz="1200" b="0" i="0" kern="1200" dirty="0" err="1">
                <a:solidFill>
                  <a:schemeClr val="tx1"/>
                </a:solidFill>
                <a:effectLst/>
                <a:latin typeface="+mn-lt"/>
                <a:ea typeface="+mn-ea"/>
                <a:cs typeface="+mn-cs"/>
              </a:rPr>
              <a:t>aVF</a:t>
            </a:r>
            <a:r>
              <a:rPr lang="en-US" sz="1200" b="0" i="0" kern="1200" dirty="0">
                <a:solidFill>
                  <a:schemeClr val="tx1"/>
                </a:solidFill>
                <a:effectLst/>
                <a:latin typeface="+mn-lt"/>
                <a:ea typeface="+mn-ea"/>
                <a:cs typeface="+mn-cs"/>
              </a:rPr>
              <a:t>, and V2 to V6. There is also subtle PR-segment deviation (positive in </a:t>
            </a:r>
            <a:r>
              <a:rPr lang="en-US" sz="1200" b="0" i="0" kern="1200" dirty="0" err="1">
                <a:solidFill>
                  <a:schemeClr val="tx1"/>
                </a:solidFill>
                <a:effectLst/>
                <a:latin typeface="+mn-lt"/>
                <a:ea typeface="+mn-ea"/>
                <a:cs typeface="+mn-cs"/>
              </a:rPr>
              <a:t>aVR</a:t>
            </a:r>
            <a:r>
              <a:rPr lang="en-US" sz="1200" b="0" i="0" kern="1200" dirty="0">
                <a:solidFill>
                  <a:schemeClr val="tx1"/>
                </a:solidFill>
                <a:effectLst/>
                <a:latin typeface="+mn-lt"/>
                <a:ea typeface="+mn-ea"/>
                <a:cs typeface="+mn-cs"/>
              </a:rPr>
              <a:t>, negative in most other leads). ST-segment elevation is due to a ventricular current of injury associated with epicardial inflammation; similarly, the PR-segment changes are due to an atrial current of injury which, in pericarditis, typically displaces the PR segment upward in lead </a:t>
            </a:r>
            <a:r>
              <a:rPr lang="en-US" sz="1200" b="0" i="0" kern="1200" dirty="0" err="1">
                <a:solidFill>
                  <a:schemeClr val="tx1"/>
                </a:solidFill>
                <a:effectLst/>
                <a:latin typeface="+mn-lt"/>
                <a:ea typeface="+mn-ea"/>
                <a:cs typeface="+mn-cs"/>
              </a:rPr>
              <a:t>aVR</a:t>
            </a:r>
            <a:r>
              <a:rPr lang="en-US" sz="1200" b="0" i="0" kern="1200" dirty="0">
                <a:solidFill>
                  <a:schemeClr val="tx1"/>
                </a:solidFill>
                <a:effectLst/>
                <a:latin typeface="+mn-lt"/>
                <a:ea typeface="+mn-ea"/>
                <a:cs typeface="+mn-cs"/>
              </a:rPr>
              <a:t> and downward in most other leads</a:t>
            </a:r>
            <a:endParaRPr lang="en-US" dirty="0"/>
          </a:p>
        </p:txBody>
      </p:sp>
      <p:sp>
        <p:nvSpPr>
          <p:cNvPr id="4" name="Slide Number Placeholder 3"/>
          <p:cNvSpPr>
            <a:spLocks noGrp="1"/>
          </p:cNvSpPr>
          <p:nvPr>
            <p:ph type="sldNum" sz="quarter" idx="5"/>
          </p:nvPr>
        </p:nvSpPr>
        <p:spPr/>
        <p:txBody>
          <a:bodyPr/>
          <a:lstStyle/>
          <a:p>
            <a:fld id="{9C43509C-1D27-456D-AD5A-B7A93E3BBD2B}" type="slidenum">
              <a:rPr lang="en-US" smtClean="0"/>
              <a:t>14</a:t>
            </a:fld>
            <a:endParaRPr lang="en-US"/>
          </a:p>
        </p:txBody>
      </p:sp>
    </p:spTree>
    <p:extLst>
      <p:ext uri="{BB962C8B-B14F-4D97-AF65-F5344CB8AC3E}">
        <p14:creationId xmlns:p14="http://schemas.microsoft.com/office/powerpoint/2010/main" val="13078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ECG differentiation from acute myocardial infarction</a:t>
            </a:r>
            <a:r>
              <a:rPr lang="en-US" sz="1200" b="0" i="0" kern="1200" dirty="0">
                <a:solidFill>
                  <a:schemeClr val="tx1"/>
                </a:solidFill>
                <a:effectLst/>
                <a:latin typeface="+mn-lt"/>
                <a:ea typeface="+mn-ea"/>
                <a:cs typeface="+mn-cs"/>
              </a:rPr>
              <a:t> — While both acute pericarditis and acute myocardial infarction (MI) can present with chest pain and elevations in cardiac biomarkers, the ECG changes in acute pericarditis differ from those in acute ST-elevation MI (STEMI) in several ways (</a:t>
            </a:r>
            <a:r>
              <a:rPr lang="en-US" sz="1200" b="0" i="0" u="sng" kern="1200" dirty="0">
                <a:solidFill>
                  <a:schemeClr val="tx1"/>
                </a:solidFill>
                <a:effectLst/>
                <a:latin typeface="+mn-lt"/>
                <a:ea typeface="+mn-ea"/>
                <a:cs typeface="+mn-cs"/>
                <a:hlinkClick r:id="rId3"/>
              </a:rPr>
              <a:t>table 2</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4"/>
              </a:rPr>
              <a:t>12</a:t>
            </a:r>
            <a:r>
              <a:rPr lang="en-US" sz="1200" b="0" i="0" kern="1200" dirty="0">
                <a:solidFill>
                  <a:schemeClr val="tx1"/>
                </a:solidFill>
                <a:effectLst/>
                <a:latin typeface="+mn-lt"/>
                <a:ea typeface="+mn-ea"/>
                <a:cs typeface="+mn-cs"/>
              </a:rPr>
              <a:t>]. These distinctions assume that the pericarditis does not occur during or soon after an acute MI. (See </a:t>
            </a:r>
            <a:r>
              <a:rPr lang="en-US" sz="1200" b="0" i="0" u="sng" kern="1200" dirty="0">
                <a:solidFill>
                  <a:schemeClr val="tx1"/>
                </a:solidFill>
                <a:effectLst/>
                <a:latin typeface="+mn-lt"/>
                <a:ea typeface="+mn-ea"/>
                <a:cs typeface="+mn-cs"/>
                <a:hlinkClick r:id="rId5"/>
              </a:rPr>
              <a:t>"Electrocardiogram in the diagnosis of myocardial ischemia and infarction"</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6"/>
              </a:rPr>
              <a:t>"Pericardial complications of myocardial infarction"</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7"/>
              </a:rPr>
              <a:t>"ECG tutorial: ST and T wave changes"</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8"/>
              </a:rPr>
              <a:t>"ECG tutorial: Myocardial ischemia and infarction"</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Morphology</a:t>
            </a:r>
            <a:r>
              <a:rPr lang="en-US" sz="1200" b="0" i="0" kern="1200" dirty="0">
                <a:solidFill>
                  <a:schemeClr val="tx1"/>
                </a:solidFill>
                <a:effectLst/>
                <a:latin typeface="+mn-lt"/>
                <a:ea typeface="+mn-ea"/>
                <a:cs typeface="+mn-cs"/>
              </a:rPr>
              <a:t> – The ST-segment elevation in acute pericarditis begins at the J point, which represents the junction between the end of the QRS complex (termination of depolarization) and the beginning of the ST segment (onset of ventricular repolarization), rarely exceeds 5 mm, and usually retains its normal concavity (</a:t>
            </a:r>
            <a:r>
              <a:rPr lang="en-US" sz="1200" b="0" i="0" u="sng" kern="1200" dirty="0">
                <a:solidFill>
                  <a:schemeClr val="tx1"/>
                </a:solidFill>
                <a:effectLst/>
                <a:latin typeface="+mn-lt"/>
                <a:ea typeface="+mn-ea"/>
                <a:cs typeface="+mn-cs"/>
                <a:hlinkClick r:id="rId9"/>
              </a:rPr>
              <a:t>waveform 1</a:t>
            </a:r>
            <a:r>
              <a:rPr lang="en-US" sz="1200" b="0" i="0" kern="1200" dirty="0">
                <a:solidFill>
                  <a:schemeClr val="tx1"/>
                </a:solidFill>
                <a:effectLst/>
                <a:latin typeface="+mn-lt"/>
                <a:ea typeface="+mn-ea"/>
                <a:cs typeface="+mn-cs"/>
              </a:rPr>
              <a:t>). Although similar patterns can occur with STEMI (where ST-segment elevation also begins at the J point), the typical finding in a STEMI patient is convex (dome-shaped) ST elevation (a pattern not characteristic of acute pericarditis) that may be more than 5 mm in height (</a:t>
            </a:r>
            <a:r>
              <a:rPr lang="en-US" sz="1200" b="0" i="0" u="sng" kern="1200" dirty="0">
                <a:solidFill>
                  <a:schemeClr val="tx1"/>
                </a:solidFill>
                <a:effectLst/>
                <a:latin typeface="+mn-lt"/>
                <a:ea typeface="+mn-ea"/>
                <a:cs typeface="+mn-cs"/>
                <a:hlinkClick r:id="rId10"/>
              </a:rPr>
              <a:t>waveform 2</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Distribution</a:t>
            </a:r>
            <a:r>
              <a:rPr lang="en-US" sz="1200" b="0" i="0" kern="1200" dirty="0">
                <a:solidFill>
                  <a:schemeClr val="tx1"/>
                </a:solidFill>
                <a:effectLst/>
                <a:latin typeface="+mn-lt"/>
                <a:ea typeface="+mn-ea"/>
                <a:cs typeface="+mn-cs"/>
              </a:rPr>
              <a:t> – ST-segment elevations in STEMI are characteristically limited to anatomical groupings of leads that correspond to the localized vascular area of the infarct (anteroseptal and anterior leads V1 to V4; lateral leads I, </a:t>
            </a:r>
            <a:r>
              <a:rPr lang="en-US" sz="1200" b="0" i="0" kern="1200" dirty="0" err="1">
                <a:solidFill>
                  <a:schemeClr val="tx1"/>
                </a:solidFill>
                <a:effectLst/>
                <a:latin typeface="+mn-lt"/>
                <a:ea typeface="+mn-ea"/>
                <a:cs typeface="+mn-cs"/>
              </a:rPr>
              <a:t>aVL</a:t>
            </a:r>
            <a:r>
              <a:rPr lang="en-US" sz="1200" b="0" i="0" kern="1200" dirty="0">
                <a:solidFill>
                  <a:schemeClr val="tx1"/>
                </a:solidFill>
                <a:effectLst/>
                <a:latin typeface="+mn-lt"/>
                <a:ea typeface="+mn-ea"/>
                <a:cs typeface="+mn-cs"/>
              </a:rPr>
              <a:t>, V5, and V6; inferior leads II, III, and </a:t>
            </a:r>
            <a:r>
              <a:rPr lang="en-US" sz="1200" b="0" i="0" kern="1200" dirty="0" err="1">
                <a:solidFill>
                  <a:schemeClr val="tx1"/>
                </a:solidFill>
                <a:effectLst/>
                <a:latin typeface="+mn-lt"/>
                <a:ea typeface="+mn-ea"/>
                <a:cs typeface="+mn-cs"/>
              </a:rPr>
              <a:t>aVF</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0"/>
              </a:rPr>
              <a:t>waveform 2</a:t>
            </a:r>
            <a:r>
              <a:rPr lang="en-US" sz="1200" b="0" i="0" kern="1200" dirty="0">
                <a:solidFill>
                  <a:schemeClr val="tx1"/>
                </a:solidFill>
                <a:effectLst/>
                <a:latin typeface="+mn-lt"/>
                <a:ea typeface="+mn-ea"/>
                <a:cs typeface="+mn-cs"/>
              </a:rPr>
              <a:t>). The pericardium envelops the heart, and, therefore, the ST changes are more generalized and typically present in most leads (</a:t>
            </a:r>
            <a:r>
              <a:rPr lang="en-US" sz="1200" b="0" i="0" u="sng" kern="1200" dirty="0">
                <a:solidFill>
                  <a:schemeClr val="tx1"/>
                </a:solidFill>
                <a:effectLst/>
                <a:latin typeface="+mn-lt"/>
                <a:ea typeface="+mn-ea"/>
                <a:cs typeface="+mn-cs"/>
                <a:hlinkClick r:id="rId9"/>
              </a:rPr>
              <a:t>waveform 1</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Reciprocal changes</a:t>
            </a:r>
            <a:r>
              <a:rPr lang="en-US" sz="1200" b="0" i="0" kern="1200" dirty="0">
                <a:solidFill>
                  <a:schemeClr val="tx1"/>
                </a:solidFill>
                <a:effectLst/>
                <a:latin typeface="+mn-lt"/>
                <a:ea typeface="+mn-ea"/>
                <a:cs typeface="+mn-cs"/>
              </a:rPr>
              <a:t> – Acute STEMI is often associated with reciprocal ST-segment changes, which are not seen with pericarditis, except in leads </a:t>
            </a:r>
            <a:r>
              <a:rPr lang="en-US" sz="1200" b="0" i="0" kern="1200" dirty="0" err="1">
                <a:solidFill>
                  <a:schemeClr val="tx1"/>
                </a:solidFill>
                <a:effectLst/>
                <a:latin typeface="+mn-lt"/>
                <a:ea typeface="+mn-ea"/>
                <a:cs typeface="+mn-cs"/>
              </a:rPr>
              <a:t>aVR</a:t>
            </a:r>
            <a:r>
              <a:rPr lang="en-US" sz="1200" b="0" i="0" kern="1200" dirty="0">
                <a:solidFill>
                  <a:schemeClr val="tx1"/>
                </a:solidFill>
                <a:effectLst/>
                <a:latin typeface="+mn-lt"/>
                <a:ea typeface="+mn-ea"/>
                <a:cs typeface="+mn-cs"/>
              </a:rPr>
              <a:t> and V1.</a:t>
            </a:r>
          </a:p>
          <a:p>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Concurrent ST and T-wave changes</a:t>
            </a:r>
            <a:r>
              <a:rPr lang="en-US" sz="1200" b="0" i="0" kern="1200" dirty="0">
                <a:solidFill>
                  <a:schemeClr val="tx1"/>
                </a:solidFill>
                <a:effectLst/>
                <a:latin typeface="+mn-lt"/>
                <a:ea typeface="+mn-ea"/>
                <a:cs typeface="+mn-cs"/>
              </a:rPr>
              <a:t> – ST-segment elevation and T-wave inversions do not generally occur simultaneously in pericarditis, while they commonly coexist in acute STEMI (</a:t>
            </a:r>
            <a:r>
              <a:rPr lang="en-US" sz="1200" b="0" i="0" u="sng" kern="1200" dirty="0">
                <a:solidFill>
                  <a:schemeClr val="tx1"/>
                </a:solidFill>
                <a:effectLst/>
                <a:latin typeface="+mn-lt"/>
                <a:ea typeface="+mn-ea"/>
                <a:cs typeface="+mn-cs"/>
                <a:hlinkClick r:id="rId10"/>
              </a:rPr>
              <a:t>waveform 2</a:t>
            </a:r>
            <a:r>
              <a:rPr lang="en-US" sz="1200" b="0" i="0" kern="1200" dirty="0">
                <a:solidFill>
                  <a:schemeClr val="tx1"/>
                </a:solidFill>
                <a:effectLst/>
                <a:latin typeface="+mn-lt"/>
                <a:ea typeface="+mn-ea"/>
                <a:cs typeface="+mn-cs"/>
              </a:rPr>
              <a:t>). Furthermore, the evolution of repolarization abnormalities often takes place more slowly and more asynchronously among affected leads in pericarditis than in STEMI.</a:t>
            </a:r>
          </a:p>
          <a:p>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PR segment</a:t>
            </a:r>
            <a:r>
              <a:rPr lang="en-US" sz="1200" b="0" i="0" kern="1200" dirty="0">
                <a:solidFill>
                  <a:schemeClr val="tx1"/>
                </a:solidFill>
                <a:effectLst/>
                <a:latin typeface="+mn-lt"/>
                <a:ea typeface="+mn-ea"/>
                <a:cs typeface="+mn-cs"/>
              </a:rPr>
              <a:t> – PR elevation in </a:t>
            </a:r>
            <a:r>
              <a:rPr lang="en-US" sz="1200" b="0" i="0" kern="1200" dirty="0" err="1">
                <a:solidFill>
                  <a:schemeClr val="tx1"/>
                </a:solidFill>
                <a:effectLst/>
                <a:latin typeface="+mn-lt"/>
                <a:ea typeface="+mn-ea"/>
                <a:cs typeface="+mn-cs"/>
              </a:rPr>
              <a:t>aVR</a:t>
            </a:r>
            <a:r>
              <a:rPr lang="en-US" sz="1200" b="0" i="0" kern="1200" dirty="0">
                <a:solidFill>
                  <a:schemeClr val="tx1"/>
                </a:solidFill>
                <a:effectLst/>
                <a:latin typeface="+mn-lt"/>
                <a:ea typeface="+mn-ea"/>
                <a:cs typeface="+mn-cs"/>
              </a:rPr>
              <a:t> with PR depression in other leads due to a concomitant atrial current of injury is frequently seen in acute pericarditis but rarely seen in acute STEMI.</a:t>
            </a:r>
          </a:p>
          <a:p>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Other</a:t>
            </a:r>
            <a:r>
              <a:rPr lang="en-US" sz="1200" b="0" i="0" kern="1200" dirty="0">
                <a:solidFill>
                  <a:schemeClr val="tx1"/>
                </a:solidFill>
                <a:effectLst/>
                <a:latin typeface="+mn-lt"/>
                <a:ea typeface="+mn-ea"/>
                <a:cs typeface="+mn-cs"/>
              </a:rPr>
              <a:t> – Hyperacute T waves (</a:t>
            </a:r>
            <a:r>
              <a:rPr lang="en-US" sz="1200" b="0" i="0" u="sng" kern="1200" dirty="0">
                <a:solidFill>
                  <a:schemeClr val="tx1"/>
                </a:solidFill>
                <a:effectLst/>
                <a:latin typeface="+mn-lt"/>
                <a:ea typeface="+mn-ea"/>
                <a:cs typeface="+mn-cs"/>
                <a:hlinkClick r:id="rId11"/>
              </a:rPr>
              <a:t>waveform 3</a:t>
            </a:r>
            <a:r>
              <a:rPr lang="en-US" sz="1200" b="0" i="0" kern="1200" dirty="0">
                <a:solidFill>
                  <a:schemeClr val="tx1"/>
                </a:solidFill>
                <a:effectLst/>
                <a:latin typeface="+mn-lt"/>
                <a:ea typeface="+mn-ea"/>
                <a:cs typeface="+mn-cs"/>
              </a:rPr>
              <a:t>), new pathologic Q waves, and QT prolongation are all rare in patients with acute pericarditis but are common in acute MI.</a:t>
            </a:r>
          </a:p>
          <a:p>
            <a:endParaRPr lang="en-US" dirty="0"/>
          </a:p>
        </p:txBody>
      </p:sp>
      <p:sp>
        <p:nvSpPr>
          <p:cNvPr id="4" name="Slide Number Placeholder 3"/>
          <p:cNvSpPr>
            <a:spLocks noGrp="1"/>
          </p:cNvSpPr>
          <p:nvPr>
            <p:ph type="sldNum" sz="quarter" idx="5"/>
          </p:nvPr>
        </p:nvSpPr>
        <p:spPr/>
        <p:txBody>
          <a:bodyPr/>
          <a:lstStyle/>
          <a:p>
            <a:fld id="{9C43509C-1D27-456D-AD5A-B7A93E3BBD2B}" type="slidenum">
              <a:rPr lang="en-US" smtClean="0"/>
              <a:t>15</a:t>
            </a:fld>
            <a:endParaRPr lang="en-US"/>
          </a:p>
        </p:txBody>
      </p:sp>
    </p:spTree>
    <p:extLst>
      <p:ext uri="{BB962C8B-B14F-4D97-AF65-F5344CB8AC3E}">
        <p14:creationId xmlns:p14="http://schemas.microsoft.com/office/powerpoint/2010/main" val="2086544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i="0" kern="1200" dirty="0">
                <a:solidFill>
                  <a:schemeClr val="tx1"/>
                </a:solidFill>
                <a:effectLst/>
                <a:latin typeface="+mn-lt"/>
                <a:ea typeface="+mn-ea"/>
                <a:cs typeface="+mn-cs"/>
              </a:rPr>
              <a:t>Morphology</a:t>
            </a:r>
            <a:r>
              <a:rPr lang="en-US" sz="900" b="0" i="0" kern="1200" dirty="0">
                <a:solidFill>
                  <a:schemeClr val="tx1"/>
                </a:solidFill>
                <a:effectLst/>
                <a:latin typeface="+mn-lt"/>
                <a:ea typeface="+mn-ea"/>
                <a:cs typeface="+mn-cs"/>
              </a:rPr>
              <a:t> – The ST-segment elevation in acute pericarditis begins at the J point, which represents the junction between the end of the QRS complex (termination of depolarization) and the beginning of the ST segment (onset of ventricular repolarization), rarely exceeds 5 mm, and usually retains its normal concavity (</a:t>
            </a:r>
            <a:r>
              <a:rPr lang="en-US" sz="900" b="0" i="0" u="sng" kern="1200" dirty="0">
                <a:solidFill>
                  <a:schemeClr val="tx1"/>
                </a:solidFill>
                <a:effectLst/>
                <a:latin typeface="+mn-lt"/>
                <a:ea typeface="+mn-ea"/>
                <a:cs typeface="+mn-cs"/>
                <a:hlinkClick r:id="rId3"/>
              </a:rPr>
              <a:t>waveform 1</a:t>
            </a:r>
            <a:r>
              <a:rPr lang="en-US" sz="900" b="0" i="0" kern="1200" dirty="0">
                <a:solidFill>
                  <a:schemeClr val="tx1"/>
                </a:solidFill>
                <a:effectLst/>
                <a:latin typeface="+mn-lt"/>
                <a:ea typeface="+mn-ea"/>
                <a:cs typeface="+mn-cs"/>
              </a:rPr>
              <a:t>). Although similar patterns can occur with STEMI (where ST-segment elevation also begins at the J point), the typical finding in a STEMI patient is convex (dome-shaped) ST elevation (a pattern not characteristic of acute pericarditis) that may be more than 5 mm in height (</a:t>
            </a:r>
            <a:r>
              <a:rPr lang="en-US" sz="900" b="0" i="0" u="sng" kern="1200" dirty="0">
                <a:solidFill>
                  <a:schemeClr val="tx1"/>
                </a:solidFill>
                <a:effectLst/>
                <a:latin typeface="+mn-lt"/>
                <a:ea typeface="+mn-ea"/>
                <a:cs typeface="+mn-cs"/>
                <a:hlinkClick r:id="rId4"/>
              </a:rPr>
              <a:t>waveform 2</a:t>
            </a:r>
            <a:r>
              <a:rPr lang="en-US" sz="900" b="0" i="0" kern="1200" dirty="0">
                <a:solidFill>
                  <a:schemeClr val="tx1"/>
                </a:solidFill>
                <a:effectLst/>
                <a:latin typeface="+mn-lt"/>
                <a:ea typeface="+mn-ea"/>
                <a:cs typeface="+mn-cs"/>
              </a:rPr>
              <a:t>).</a:t>
            </a:r>
          </a:p>
          <a:p>
            <a:r>
              <a:rPr lang="en-US" sz="900" b="0" i="0" kern="1200" dirty="0">
                <a:solidFill>
                  <a:schemeClr val="tx1"/>
                </a:solidFill>
                <a:effectLst/>
                <a:latin typeface="+mn-lt"/>
                <a:ea typeface="+mn-ea"/>
                <a:cs typeface="+mn-cs"/>
              </a:rPr>
              <a:t>●</a:t>
            </a:r>
            <a:r>
              <a:rPr lang="en-US" sz="900" b="1" i="0" kern="1200" dirty="0">
                <a:solidFill>
                  <a:schemeClr val="tx1"/>
                </a:solidFill>
                <a:effectLst/>
                <a:latin typeface="+mn-lt"/>
                <a:ea typeface="+mn-ea"/>
                <a:cs typeface="+mn-cs"/>
              </a:rPr>
              <a:t>Distribution</a:t>
            </a:r>
            <a:r>
              <a:rPr lang="en-US" sz="900" b="0" i="0" kern="1200" dirty="0">
                <a:solidFill>
                  <a:schemeClr val="tx1"/>
                </a:solidFill>
                <a:effectLst/>
                <a:latin typeface="+mn-lt"/>
                <a:ea typeface="+mn-ea"/>
                <a:cs typeface="+mn-cs"/>
              </a:rPr>
              <a:t> – ST-segment elevations </a:t>
            </a:r>
            <a:r>
              <a:rPr lang="en-US" sz="1200" b="0" i="0" kern="1200" dirty="0">
                <a:solidFill>
                  <a:schemeClr val="tx1"/>
                </a:solidFill>
                <a:effectLst/>
                <a:latin typeface="+mn-lt"/>
                <a:ea typeface="+mn-ea"/>
                <a:cs typeface="+mn-cs"/>
              </a:rPr>
              <a:t>in STEMI are characteristically limited to anatomical groupings of leads that correspond to the localized vascular area of the infarct (anteroseptal and anterior leads V1 to V4; lateral leads I, </a:t>
            </a:r>
            <a:r>
              <a:rPr lang="en-US" sz="1200" b="0" i="0" kern="1200" dirty="0" err="1">
                <a:solidFill>
                  <a:schemeClr val="tx1"/>
                </a:solidFill>
                <a:effectLst/>
                <a:latin typeface="+mn-lt"/>
                <a:ea typeface="+mn-ea"/>
                <a:cs typeface="+mn-cs"/>
              </a:rPr>
              <a:t>aVL</a:t>
            </a:r>
            <a:r>
              <a:rPr lang="en-US" sz="1200" b="0" i="0" kern="1200" dirty="0">
                <a:solidFill>
                  <a:schemeClr val="tx1"/>
                </a:solidFill>
                <a:effectLst/>
                <a:latin typeface="+mn-lt"/>
                <a:ea typeface="+mn-ea"/>
                <a:cs typeface="+mn-cs"/>
              </a:rPr>
              <a:t>, V5, and V6; inferior leads II, III, and </a:t>
            </a:r>
            <a:r>
              <a:rPr lang="en-US" sz="1200" b="0" i="0" kern="1200" dirty="0" err="1">
                <a:solidFill>
                  <a:schemeClr val="tx1"/>
                </a:solidFill>
                <a:effectLst/>
                <a:latin typeface="+mn-lt"/>
                <a:ea typeface="+mn-ea"/>
                <a:cs typeface="+mn-cs"/>
              </a:rPr>
              <a:t>aVF</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4"/>
              </a:rPr>
              <a:t>waveform 2</a:t>
            </a:r>
            <a:r>
              <a:rPr lang="en-US" sz="1200" b="0" i="0" kern="1200" dirty="0">
                <a:solidFill>
                  <a:schemeClr val="tx1"/>
                </a:solidFill>
                <a:effectLst/>
                <a:latin typeface="+mn-lt"/>
                <a:ea typeface="+mn-ea"/>
                <a:cs typeface="+mn-cs"/>
              </a:rPr>
              <a:t>). The pericardium envelops the heart, and, therefore, the ST changes are more generalized and typically present in most leads (</a:t>
            </a:r>
            <a:r>
              <a:rPr lang="en-US" sz="1200" b="0" i="0" u="sng" kern="1200" dirty="0">
                <a:solidFill>
                  <a:schemeClr val="tx1"/>
                </a:solidFill>
                <a:effectLst/>
                <a:latin typeface="+mn-lt"/>
                <a:ea typeface="+mn-ea"/>
                <a:cs typeface="+mn-cs"/>
                <a:hlinkClick r:id="rId3"/>
              </a:rPr>
              <a:t>waveform 1</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Reciprocal changes</a:t>
            </a:r>
            <a:r>
              <a:rPr lang="en-US" sz="1200" b="0" i="0" kern="1200" dirty="0">
                <a:solidFill>
                  <a:schemeClr val="tx1"/>
                </a:solidFill>
                <a:effectLst/>
                <a:latin typeface="+mn-lt"/>
                <a:ea typeface="+mn-ea"/>
                <a:cs typeface="+mn-cs"/>
              </a:rPr>
              <a:t> – Acute STEMI is often associated with reciprocal ST-segment changes, which are not seen with pericarditis, except in leads </a:t>
            </a:r>
            <a:r>
              <a:rPr lang="en-US" sz="1200" b="0" i="0" kern="1200" dirty="0" err="1">
                <a:solidFill>
                  <a:schemeClr val="tx1"/>
                </a:solidFill>
                <a:effectLst/>
                <a:latin typeface="+mn-lt"/>
                <a:ea typeface="+mn-ea"/>
                <a:cs typeface="+mn-cs"/>
              </a:rPr>
              <a:t>aVR</a:t>
            </a:r>
            <a:r>
              <a:rPr lang="en-US" sz="1200" b="0" i="0" kern="1200" dirty="0">
                <a:solidFill>
                  <a:schemeClr val="tx1"/>
                </a:solidFill>
                <a:effectLst/>
                <a:latin typeface="+mn-lt"/>
                <a:ea typeface="+mn-ea"/>
                <a:cs typeface="+mn-cs"/>
              </a:rPr>
              <a:t> and V1.</a:t>
            </a:r>
          </a:p>
          <a:p>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Concurrent ST and T-wave changes</a:t>
            </a:r>
            <a:r>
              <a:rPr lang="en-US" sz="1200" b="0" i="0" kern="1200" dirty="0">
                <a:solidFill>
                  <a:schemeClr val="tx1"/>
                </a:solidFill>
                <a:effectLst/>
                <a:latin typeface="+mn-lt"/>
                <a:ea typeface="+mn-ea"/>
                <a:cs typeface="+mn-cs"/>
              </a:rPr>
              <a:t> – ST-segment elevation and T-wave inversions do not generally occur simultaneously in pericarditis, while they commonly coexist in acute STEMI (</a:t>
            </a:r>
            <a:r>
              <a:rPr lang="en-US" sz="1200" b="0" i="0" u="sng" kern="1200" dirty="0">
                <a:solidFill>
                  <a:schemeClr val="tx1"/>
                </a:solidFill>
                <a:effectLst/>
                <a:latin typeface="+mn-lt"/>
                <a:ea typeface="+mn-ea"/>
                <a:cs typeface="+mn-cs"/>
                <a:hlinkClick r:id="rId4"/>
              </a:rPr>
              <a:t>waveform 2</a:t>
            </a:r>
            <a:r>
              <a:rPr lang="en-US" sz="1200" b="0" i="0" kern="1200" dirty="0">
                <a:solidFill>
                  <a:schemeClr val="tx1"/>
                </a:solidFill>
                <a:effectLst/>
                <a:latin typeface="+mn-lt"/>
                <a:ea typeface="+mn-ea"/>
                <a:cs typeface="+mn-cs"/>
              </a:rPr>
              <a:t>). Furthermore, the evolution of repolarization abnormalities often takes place more slowly and more asynchronously among affected leads in pericarditis than in STEMI.</a:t>
            </a:r>
          </a:p>
          <a:p>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PR segment</a:t>
            </a:r>
            <a:r>
              <a:rPr lang="en-US" sz="1200" b="0" i="0" kern="1200" dirty="0">
                <a:solidFill>
                  <a:schemeClr val="tx1"/>
                </a:solidFill>
                <a:effectLst/>
                <a:latin typeface="+mn-lt"/>
                <a:ea typeface="+mn-ea"/>
                <a:cs typeface="+mn-cs"/>
              </a:rPr>
              <a:t> – PR elevation in </a:t>
            </a:r>
            <a:r>
              <a:rPr lang="en-US" sz="1200" b="0" i="0" kern="1200" dirty="0" err="1">
                <a:solidFill>
                  <a:schemeClr val="tx1"/>
                </a:solidFill>
                <a:effectLst/>
                <a:latin typeface="+mn-lt"/>
                <a:ea typeface="+mn-ea"/>
                <a:cs typeface="+mn-cs"/>
              </a:rPr>
              <a:t>aVR</a:t>
            </a:r>
            <a:r>
              <a:rPr lang="en-US" sz="1200" b="0" i="0" kern="1200" dirty="0">
                <a:solidFill>
                  <a:schemeClr val="tx1"/>
                </a:solidFill>
                <a:effectLst/>
                <a:latin typeface="+mn-lt"/>
                <a:ea typeface="+mn-ea"/>
                <a:cs typeface="+mn-cs"/>
              </a:rPr>
              <a:t> with PR depression in other leads due to a concomitant atrial current of injury is frequently seen in acute pericarditis but rarely seen in acute STEMI.</a:t>
            </a:r>
          </a:p>
          <a:p>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Other</a:t>
            </a:r>
            <a:r>
              <a:rPr lang="en-US" sz="1200" b="0" i="0" kern="1200" dirty="0">
                <a:solidFill>
                  <a:schemeClr val="tx1"/>
                </a:solidFill>
                <a:effectLst/>
                <a:latin typeface="+mn-lt"/>
                <a:ea typeface="+mn-ea"/>
                <a:cs typeface="+mn-cs"/>
              </a:rPr>
              <a:t> – Hyperacute T waves (</a:t>
            </a:r>
            <a:r>
              <a:rPr lang="en-US" sz="1200" b="0" i="0" u="sng" kern="1200" dirty="0">
                <a:solidFill>
                  <a:schemeClr val="tx1"/>
                </a:solidFill>
                <a:effectLst/>
                <a:latin typeface="+mn-lt"/>
                <a:ea typeface="+mn-ea"/>
                <a:cs typeface="+mn-cs"/>
                <a:hlinkClick r:id="rId5"/>
              </a:rPr>
              <a:t>waveform 3</a:t>
            </a:r>
            <a:r>
              <a:rPr lang="en-US" sz="1200" b="0" i="0" kern="1200" dirty="0">
                <a:solidFill>
                  <a:schemeClr val="tx1"/>
                </a:solidFill>
                <a:effectLst/>
                <a:latin typeface="+mn-lt"/>
                <a:ea typeface="+mn-ea"/>
                <a:cs typeface="+mn-cs"/>
              </a:rPr>
              <a:t>), new pathologic Q waves, and QT prolongation are all rare in patients with acute pericarditis but are common in acute MI.</a:t>
            </a:r>
          </a:p>
          <a:p>
            <a:endParaRPr lang="en-US" dirty="0"/>
          </a:p>
        </p:txBody>
      </p:sp>
      <p:sp>
        <p:nvSpPr>
          <p:cNvPr id="4" name="Slide Number Placeholder 3"/>
          <p:cNvSpPr>
            <a:spLocks noGrp="1"/>
          </p:cNvSpPr>
          <p:nvPr>
            <p:ph type="sldNum" sz="quarter" idx="5"/>
          </p:nvPr>
        </p:nvSpPr>
        <p:spPr/>
        <p:txBody>
          <a:bodyPr/>
          <a:lstStyle/>
          <a:p>
            <a:fld id="{9C43509C-1D27-456D-AD5A-B7A93E3BBD2B}" type="slidenum">
              <a:rPr lang="en-US" smtClean="0"/>
              <a:t>16</a:t>
            </a:fld>
            <a:endParaRPr lang="en-US"/>
          </a:p>
        </p:txBody>
      </p:sp>
    </p:spTree>
    <p:extLst>
      <p:ext uri="{BB962C8B-B14F-4D97-AF65-F5344CB8AC3E}">
        <p14:creationId xmlns:p14="http://schemas.microsoft.com/office/powerpoint/2010/main" val="215925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Cardiac magnetic resonance (CMR) imaging provides useful assessment of pericardial inflammation (</a:t>
            </a:r>
            <a:r>
              <a:rPr lang="en-US" sz="1200" b="0" i="0" u="sng" kern="1200" dirty="0">
                <a:solidFill>
                  <a:schemeClr val="tx1"/>
                </a:solidFill>
                <a:effectLst/>
                <a:latin typeface="+mn-lt"/>
                <a:ea typeface="+mn-ea"/>
                <a:cs typeface="+mn-cs"/>
                <a:hlinkClick r:id="rId3"/>
              </a:rPr>
              <a:t>image 2</a:t>
            </a:r>
            <a:r>
              <a:rPr lang="en-US" sz="1200" b="0" i="0" kern="1200" dirty="0">
                <a:solidFill>
                  <a:schemeClr val="tx1"/>
                </a:solidFill>
                <a:effectLst/>
                <a:latin typeface="+mn-lt"/>
                <a:ea typeface="+mn-ea"/>
                <a:cs typeface="+mn-cs"/>
              </a:rPr>
              <a:t>) since the inflamed pericardium is bright and thickened on T2-weighted imaging (edema) and enhanced after contrast injection (late gadolinium enhancement). Concomitant myocarditis may also be depicted simultaneously during CMR. Evidence of pericardial inflammation by CT/CMR is a supportive finding for the diagnosis of pericarditis in doubtful cases (</a:t>
            </a:r>
            <a:r>
              <a:rPr lang="en-US" sz="1200" b="0" i="0" kern="1200" dirty="0" err="1">
                <a:solidFill>
                  <a:schemeClr val="tx1"/>
                </a:solidFill>
                <a:effectLst/>
                <a:latin typeface="+mn-lt"/>
                <a:ea typeface="+mn-ea"/>
                <a:cs typeface="+mn-cs"/>
              </a:rPr>
              <a:t>eg</a:t>
            </a:r>
            <a:r>
              <a:rPr lang="en-US" sz="1200" b="0" i="0" kern="1200" dirty="0">
                <a:solidFill>
                  <a:schemeClr val="tx1"/>
                </a:solidFill>
                <a:effectLst/>
                <a:latin typeface="+mn-lt"/>
                <a:ea typeface="+mn-ea"/>
                <a:cs typeface="+mn-cs"/>
              </a:rPr>
              <a:t>, atypical presentation, chest pain without C-reactive protein elevation, or other objective evidence of disease) [</a:t>
            </a:r>
            <a:r>
              <a:rPr lang="en-US" sz="1200" b="0" i="0" u="sng" kern="1200" dirty="0">
                <a:solidFill>
                  <a:schemeClr val="tx1"/>
                </a:solidFill>
                <a:effectLst/>
                <a:latin typeface="+mn-lt"/>
                <a:ea typeface="+mn-ea"/>
                <a:cs typeface="+mn-cs"/>
                <a:hlinkClick r:id="rId4"/>
              </a:rPr>
              <a:t>22</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9C43509C-1D27-456D-AD5A-B7A93E3BBD2B}" type="slidenum">
              <a:rPr lang="en-US" smtClean="0"/>
              <a:t>19</a:t>
            </a:fld>
            <a:endParaRPr lang="en-US"/>
          </a:p>
        </p:txBody>
      </p:sp>
    </p:spTree>
    <p:extLst>
      <p:ext uri="{BB962C8B-B14F-4D97-AF65-F5344CB8AC3E}">
        <p14:creationId xmlns:p14="http://schemas.microsoft.com/office/powerpoint/2010/main" val="851499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43509C-1D27-456D-AD5A-B7A93E3BBD2B}" type="slidenum">
              <a:rPr lang="en-US" smtClean="0"/>
              <a:t>22</a:t>
            </a:fld>
            <a:endParaRPr lang="en-US"/>
          </a:p>
        </p:txBody>
      </p:sp>
    </p:spTree>
    <p:extLst>
      <p:ext uri="{BB962C8B-B14F-4D97-AF65-F5344CB8AC3E}">
        <p14:creationId xmlns:p14="http://schemas.microsoft.com/office/powerpoint/2010/main" val="79989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E.Cardiomegaly</a:t>
            </a:r>
            <a:r>
              <a:rPr lang="en-US" sz="1200" b="0" i="0" kern="1200" dirty="0">
                <a:solidFill>
                  <a:schemeClr val="tx1"/>
                </a:solidFill>
                <a:effectLst/>
                <a:latin typeface="+mn-lt"/>
                <a:ea typeface="+mn-ea"/>
                <a:cs typeface="+mn-cs"/>
              </a:rPr>
              <a:t> due to a massive pericardial effusion. At least 200 mL of pericardial fluid must accumulate before the cardiac silhouette enlarges</a:t>
            </a:r>
            <a:endParaRPr lang="en-US" dirty="0"/>
          </a:p>
        </p:txBody>
      </p:sp>
      <p:sp>
        <p:nvSpPr>
          <p:cNvPr id="4" name="Slide Number Placeholder 3"/>
          <p:cNvSpPr>
            <a:spLocks noGrp="1"/>
          </p:cNvSpPr>
          <p:nvPr>
            <p:ph type="sldNum" sz="quarter" idx="5"/>
          </p:nvPr>
        </p:nvSpPr>
        <p:spPr/>
        <p:txBody>
          <a:bodyPr/>
          <a:lstStyle/>
          <a:p>
            <a:fld id="{9C43509C-1D27-456D-AD5A-B7A93E3BBD2B}" type="slidenum">
              <a:rPr lang="en-US" smtClean="0"/>
              <a:t>24</a:t>
            </a:fld>
            <a:endParaRPr lang="en-US"/>
          </a:p>
        </p:txBody>
      </p:sp>
    </p:spTree>
    <p:extLst>
      <p:ext uri="{BB962C8B-B14F-4D97-AF65-F5344CB8AC3E}">
        <p14:creationId xmlns:p14="http://schemas.microsoft.com/office/powerpoint/2010/main" val="1726182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pPr marL="483263" indent="-335599" defTabSz="483263">
              <a:buSzPct val="100000"/>
              <a:buChar char="•"/>
              <a:tabLst>
                <a:tab pos="147664" algn="l"/>
                <a:tab pos="483263" algn="l"/>
              </a:tabLst>
              <a:defRPr sz="1300">
                <a:latin typeface="Verdana"/>
                <a:ea typeface="Verdana"/>
                <a:cs typeface="Verdana"/>
                <a:sym typeface="Verdana"/>
              </a:defRPr>
            </a:pPr>
            <a:r>
              <a:t>Progressive changes in systemic venous return — Venous return is normally bimodal with peaks during ventricular systole and early diastole. The effusion produces compression throughout the cardiac cycle, with cardiac volume becoming minimal during ejection. Thus, as cardiac tamponade becomes more severe, venous return is progressively shifted to systole as the peak associated with early diastolic filling diminishes. When cardiac tamponade is very severe, total venous return falls, the cardiac chambers shrink, and cardiac output and blood pressure fall.</a:t>
            </a:r>
          </a:p>
          <a:p>
            <a:pPr marL="483263" indent="-335599" defTabSz="483263">
              <a:buSzPct val="100000"/>
              <a:buChar char="•"/>
              <a:tabLst>
                <a:tab pos="147664" algn="l"/>
                <a:tab pos="483263" algn="l"/>
              </a:tabLst>
              <a:defRPr sz="1300">
                <a:latin typeface="Verdana"/>
                <a:ea typeface="Verdana"/>
                <a:cs typeface="Verdana"/>
                <a:sym typeface="Verdana"/>
              </a:defRPr>
            </a:pPr>
            <a:r>
              <a:t>Respiratory variation in venous return — Inspiratory decline in thoracic pressure is transmitted through the pericardium to the right side of the heart. As a result, systemic venous return increases with inspiration. In cardiac tamponade, the rigid pericardium prevents the free wall from expanding. The ensuing distension of the right ventricle is limited to the interventricular septum, causing it to bulge to the left, reducing left ventricular compliance and contributing to decreased filling of the left ventricle during inspiration. This concept is referred to as ventricular interaction or ventricular interdependence.</a:t>
            </a:r>
            <a:br/>
            <a:br/>
            <a:r>
              <a:t>These changes will occur once pericardial pressure becomes substantially higher than ventricular diastolic pressures. However, in less severe disease, the degree to which they occur is related in part to the rate of pericardial fluid accumulation and to pericardial compliance, both of which are related to the underlying cause.</a:t>
            </a:r>
          </a:p>
          <a:p>
            <a:pPr marL="483263" indent="-335599" defTabSz="483263">
              <a:buSzPct val="100000"/>
              <a:buChar char="•"/>
              <a:tabLst>
                <a:tab pos="147664" algn="l"/>
                <a:tab pos="483263" algn="l"/>
              </a:tabLst>
              <a:defRPr sz="1300">
                <a:latin typeface="Verdana"/>
                <a:ea typeface="Verdana"/>
                <a:cs typeface="Verdana"/>
                <a:sym typeface="Verdana"/>
              </a:defRPr>
            </a:pPr>
            <a:r>
              <a:t>Acute bleeding (eg, due to trauma) into a relatively stiff pericardium can rapidly lead to cardiac tamponade. As intrapericardial volume increases, there is an initial small increase in intrapericardial pressure followed by an almost vertical ascent.</a:t>
            </a:r>
          </a:p>
          <a:p>
            <a:pPr marL="483263" indent="-335599" defTabSz="483263">
              <a:buSzPct val="100000"/>
              <a:buChar char="•"/>
              <a:tabLst>
                <a:tab pos="147664" algn="l"/>
                <a:tab pos="483263" algn="l"/>
              </a:tabLst>
              <a:defRPr sz="1300">
                <a:latin typeface="Verdana"/>
                <a:ea typeface="Verdana"/>
                <a:cs typeface="Verdana"/>
                <a:sym typeface="Verdana"/>
              </a:defRPr>
            </a:pPr>
            <a:r>
              <a:t>In comparison, chronic accumulation of a pericardial effusion (eg, due to renal failure or malignancy) allows the pericardial compliance to increase gradually. As a result, intrapericardial pressure increases more slowly until a critical point is reached when an almost vertical ascent is again seen. In this setting, cardiac tamponade may not occur until two liters or more have accumulated.</a:t>
            </a:r>
          </a:p>
          <a:p>
            <a:pPr defTabSz="483263">
              <a:spcBef>
                <a:spcPts val="1057"/>
              </a:spcBef>
              <a:defRPr sz="1300">
                <a:latin typeface="Verdana"/>
                <a:ea typeface="Verdana"/>
                <a:cs typeface="Verdana"/>
                <a:sym typeface="Verdana"/>
              </a:defRPr>
            </a:pPr>
            <a:endParaRPr/>
          </a:p>
          <a:p>
            <a:pPr defTabSz="483263">
              <a:spcBef>
                <a:spcPts val="1057"/>
              </a:spcBef>
              <a:defRPr sz="1300">
                <a:latin typeface="Verdana"/>
                <a:ea typeface="Verdana"/>
                <a:cs typeface="Verdana"/>
                <a:sym typeface="Verdana"/>
              </a:defRPr>
            </a:pPr>
            <a:r>
              <a:t>Very little fluid needs to accumulate to produce cardiac tamponade once the pericardium can no longer stretch. At this point, the initial removal of fluid during pericardiocentesis produces the largest reduction in intrapericardial pressure.</a:t>
            </a:r>
          </a:p>
        </p:txBody>
      </p:sp>
    </p:spTree>
    <p:extLst>
      <p:ext uri="{BB962C8B-B14F-4D97-AF65-F5344CB8AC3E}">
        <p14:creationId xmlns:p14="http://schemas.microsoft.com/office/powerpoint/2010/main" val="1885636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All of the above</a:t>
            </a:r>
          </a:p>
        </p:txBody>
      </p:sp>
      <p:sp>
        <p:nvSpPr>
          <p:cNvPr id="4" name="Slide Number Placeholder 3"/>
          <p:cNvSpPr>
            <a:spLocks noGrp="1"/>
          </p:cNvSpPr>
          <p:nvPr>
            <p:ph type="sldNum" sz="quarter" idx="5"/>
          </p:nvPr>
        </p:nvSpPr>
        <p:spPr/>
        <p:txBody>
          <a:bodyPr/>
          <a:lstStyle/>
          <a:p>
            <a:fld id="{9C43509C-1D27-456D-AD5A-B7A93E3BBD2B}" type="slidenum">
              <a:rPr lang="en-US" smtClean="0"/>
              <a:t>38</a:t>
            </a:fld>
            <a:endParaRPr lang="en-US"/>
          </a:p>
        </p:txBody>
      </p:sp>
    </p:spTree>
    <p:extLst>
      <p:ext uri="{BB962C8B-B14F-4D97-AF65-F5344CB8AC3E}">
        <p14:creationId xmlns:p14="http://schemas.microsoft.com/office/powerpoint/2010/main" val="33060959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D30A271E-E950-4034-809D-80ADE5DF775A}" type="datetimeFigureOut">
              <a:rPr lang="en-US" smtClean="0"/>
              <a:t>11/4/2025</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91111986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0A271E-E950-4034-809D-80ADE5DF775A}"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1703048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0A271E-E950-4034-809D-80ADE5DF775A}"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131626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0A271E-E950-4034-809D-80ADE5DF775A}"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1558445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0A271E-E950-4034-809D-80ADE5DF775A}"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1127813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0A271E-E950-4034-809D-80ADE5DF775A}"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16723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0A271E-E950-4034-809D-80ADE5DF775A}"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258352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A271E-E950-4034-809D-80ADE5DF775A}"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26E10-5ABF-4125-BFCF-D35799560446}"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4048196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A271E-E950-4034-809D-80ADE5DF775A}"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3289096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6" name="Shape 26"/>
          <p:cNvSpPr>
            <a:spLocks noGrp="1"/>
          </p:cNvSpPr>
          <p:nvPr>
            <p:ph type="title"/>
          </p:nvPr>
        </p:nvSpPr>
        <p:spPr>
          <a:xfrm>
            <a:off x="1190625" y="178594"/>
            <a:ext cx="9810750" cy="946547"/>
          </a:xfrm>
          <a:prstGeom prst="rect">
            <a:avLst/>
          </a:prstGeom>
        </p:spPr>
        <p:txBody>
          <a:bodyPr anchor="ctr"/>
          <a:lstStyle/>
          <a:p>
            <a:r>
              <a:t>Title Text</a:t>
            </a:r>
          </a:p>
        </p:txBody>
      </p:sp>
      <p:sp>
        <p:nvSpPr>
          <p:cNvPr id="27" name="Shape 27"/>
          <p:cNvSpPr>
            <a:spLocks noGrp="1"/>
          </p:cNvSpPr>
          <p:nvPr>
            <p:ph type="body" idx="1"/>
          </p:nvPr>
        </p:nvSpPr>
        <p:spPr>
          <a:xfrm>
            <a:off x="1190625" y="1446609"/>
            <a:ext cx="9810750" cy="3661172"/>
          </a:xfrm>
          <a:prstGeom prst="rect">
            <a:avLst/>
          </a:prstGeom>
        </p:spPr>
        <p:txBody>
          <a:bodyPr anchor="ctr"/>
          <a:lstStyle>
            <a:lvl1pPr marL="625056" indent="-401822" algn="l">
              <a:spcBef>
                <a:spcPts val="1687"/>
              </a:spcBef>
              <a:buSzPct val="171000"/>
              <a:buChar char="•"/>
              <a:defRPr sz="2953"/>
            </a:lvl1pPr>
            <a:lvl2pPr marL="937584" indent="-401822" algn="l">
              <a:spcBef>
                <a:spcPts val="1687"/>
              </a:spcBef>
              <a:buSzPct val="171000"/>
              <a:buChar char="•"/>
              <a:defRPr sz="2953"/>
            </a:lvl2pPr>
            <a:lvl3pPr marL="1250112" indent="-401822" algn="l">
              <a:spcBef>
                <a:spcPts val="1687"/>
              </a:spcBef>
              <a:buSzPct val="171000"/>
              <a:buChar char="•"/>
              <a:defRPr sz="2953"/>
            </a:lvl3pPr>
            <a:lvl4pPr marL="1562640" indent="-401822" algn="l">
              <a:spcBef>
                <a:spcPts val="1687"/>
              </a:spcBef>
              <a:buSzPct val="171000"/>
              <a:buChar char="•"/>
              <a:defRPr sz="2953"/>
            </a:lvl4pPr>
            <a:lvl5pPr marL="1875168" indent="-401822" algn="l">
              <a:spcBef>
                <a:spcPts val="1687"/>
              </a:spcBef>
              <a:buSzPct val="171000"/>
              <a:buChar char="•"/>
              <a:defRPr sz="2953"/>
            </a:lvl5pPr>
          </a:lstStyle>
          <a:p>
            <a:r>
              <a:t>Body Level One</a:t>
            </a:r>
          </a:p>
          <a:p>
            <a:pPr lvl="1"/>
            <a:r>
              <a:t>Body Level Two</a:t>
            </a:r>
          </a:p>
          <a:p>
            <a:pPr lvl="2"/>
            <a:r>
              <a:t>Body Level Three</a:t>
            </a:r>
          </a:p>
          <a:p>
            <a:pPr lvl="3"/>
            <a:r>
              <a:t>Body Level Four</a:t>
            </a:r>
          </a:p>
          <a:p>
            <a:pPr lvl="4"/>
            <a:r>
              <a:t>Body Level Five</a:t>
            </a:r>
          </a:p>
        </p:txBody>
      </p:sp>
      <p:sp>
        <p:nvSpPr>
          <p:cNvPr id="28" name="Shape 2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585992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155426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A271E-E950-4034-809D-80ADE5DF775A}"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414193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0A271E-E950-4034-809D-80ADE5DF775A}"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386417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0A271E-E950-4034-809D-80ADE5DF775A}"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349683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0A271E-E950-4034-809D-80ADE5DF775A}"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403304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0A271E-E950-4034-809D-80ADE5DF775A}"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2106538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D30A271E-E950-4034-809D-80ADE5DF775A}"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1945983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0A271E-E950-4034-809D-80ADE5DF775A}"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1645288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0A271E-E950-4034-809D-80ADE5DF775A}"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26E10-5ABF-4125-BFCF-D35799560446}" type="slidenum">
              <a:rPr lang="en-US" smtClean="0"/>
              <a:t>‹#›</a:t>
            </a:fld>
            <a:endParaRPr lang="en-US"/>
          </a:p>
        </p:txBody>
      </p:sp>
    </p:spTree>
    <p:extLst>
      <p:ext uri="{BB962C8B-B14F-4D97-AF65-F5344CB8AC3E}">
        <p14:creationId xmlns:p14="http://schemas.microsoft.com/office/powerpoint/2010/main" val="1268008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30A271E-E950-4034-809D-80ADE5DF775A}" type="datetimeFigureOut">
              <a:rPr lang="en-US" smtClean="0"/>
              <a:t>11/4/2025</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E626E10-5ABF-4125-BFCF-D35799560446}" type="slidenum">
              <a:rPr lang="en-US" smtClean="0"/>
              <a:t>‹#›</a:t>
            </a:fld>
            <a:endParaRPr lang="en-US"/>
          </a:p>
        </p:txBody>
      </p:sp>
    </p:spTree>
    <p:extLst>
      <p:ext uri="{BB962C8B-B14F-4D97-AF65-F5344CB8AC3E}">
        <p14:creationId xmlns:p14="http://schemas.microsoft.com/office/powerpoint/2010/main" val="3689696263"/>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a:spLocks noGrp="1"/>
          </p:cNvSpPr>
          <p:nvPr>
            <p:ph type="ctrTitle"/>
          </p:nvPr>
        </p:nvSpPr>
        <p:spPr>
          <a:xfrm>
            <a:off x="801041" y="0"/>
            <a:ext cx="10807700" cy="2421464"/>
          </a:xfrm>
          <a:prstGeom prst="rect">
            <a:avLst/>
          </a:prstGeom>
        </p:spPr>
        <p:txBody>
          <a:bodyPr>
            <a:normAutofit/>
          </a:bodyPr>
          <a:lstStyle/>
          <a:p>
            <a:pPr algn="ctr"/>
            <a:r>
              <a:rPr sz="8000" b="1" dirty="0">
                <a:solidFill>
                  <a:srgbClr val="FFFF00"/>
                </a:solidFill>
              </a:rPr>
              <a:t>Pericardial </a:t>
            </a:r>
            <a:r>
              <a:rPr lang="en-US" sz="8000" b="1" dirty="0">
                <a:solidFill>
                  <a:srgbClr val="FFFF00"/>
                </a:solidFill>
              </a:rPr>
              <a:t>SYNDROMES </a:t>
            </a:r>
            <a:endParaRPr sz="8000" b="1" dirty="0">
              <a:solidFill>
                <a:srgbClr val="FFFF00"/>
              </a:solidFill>
            </a:endParaRPr>
          </a:p>
        </p:txBody>
      </p:sp>
      <p:sp>
        <p:nvSpPr>
          <p:cNvPr id="45" name="Shape 45"/>
          <p:cNvSpPr>
            <a:spLocks noGrp="1"/>
          </p:cNvSpPr>
          <p:nvPr>
            <p:ph type="subTitle" sz="quarter" idx="1"/>
          </p:nvPr>
        </p:nvSpPr>
        <p:spPr>
          <a:xfrm>
            <a:off x="1104901" y="2921000"/>
            <a:ext cx="10503840" cy="3429000"/>
          </a:xfrm>
          <a:prstGeom prst="rect">
            <a:avLst/>
          </a:prstGeom>
        </p:spPr>
        <p:txBody>
          <a:bodyPr>
            <a:normAutofit/>
          </a:bodyPr>
          <a:lstStyle/>
          <a:p>
            <a:pPr algn="ctr"/>
            <a:r>
              <a:rPr lang="en-US" sz="3600" b="1" dirty="0">
                <a:solidFill>
                  <a:schemeClr val="accent5">
                    <a:lumMod val="60000"/>
                    <a:lumOff val="40000"/>
                  </a:schemeClr>
                </a:solidFill>
              </a:rPr>
              <a:t>INTERNAL MEDICINE RESIDENCY  LECTURE SERIES</a:t>
            </a:r>
            <a:br>
              <a:rPr lang="en-US" sz="3600" b="1" dirty="0">
                <a:solidFill>
                  <a:schemeClr val="accent5">
                    <a:lumMod val="60000"/>
                    <a:lumOff val="40000"/>
                  </a:schemeClr>
                </a:solidFill>
              </a:rPr>
            </a:br>
            <a:r>
              <a:rPr lang="en-US" sz="3600" b="1" dirty="0">
                <a:solidFill>
                  <a:schemeClr val="accent5">
                    <a:lumMod val="60000"/>
                    <a:lumOff val="40000"/>
                  </a:schemeClr>
                </a:solidFill>
              </a:rPr>
              <a:t>NOV 4</a:t>
            </a:r>
            <a:r>
              <a:rPr lang="en-US" sz="3600" b="1" baseline="30000" dirty="0">
                <a:solidFill>
                  <a:schemeClr val="accent5">
                    <a:lumMod val="60000"/>
                    <a:lumOff val="40000"/>
                  </a:schemeClr>
                </a:solidFill>
              </a:rPr>
              <a:t>th</a:t>
            </a:r>
            <a:r>
              <a:rPr lang="en-US" sz="3600" b="1" dirty="0">
                <a:solidFill>
                  <a:schemeClr val="accent5">
                    <a:lumMod val="60000"/>
                    <a:lumOff val="40000"/>
                  </a:schemeClr>
                </a:solidFill>
              </a:rPr>
              <a:t> 2025</a:t>
            </a:r>
          </a:p>
          <a:p>
            <a:pPr algn="ctr"/>
            <a:r>
              <a:rPr lang="en-US" sz="2000" dirty="0">
                <a:solidFill>
                  <a:schemeClr val="bg2">
                    <a:lumMod val="40000"/>
                    <a:lumOff val="60000"/>
                  </a:schemeClr>
                </a:solidFill>
              </a:rPr>
              <a:t>Farouk Mookadam MD FRCPC FACC MSc (HRM)</a:t>
            </a:r>
          </a:p>
          <a:p>
            <a:pPr algn="ctr"/>
            <a:r>
              <a:rPr lang="en-US" sz="2000" dirty="0">
                <a:solidFill>
                  <a:schemeClr val="bg2">
                    <a:lumMod val="40000"/>
                    <a:lumOff val="60000"/>
                  </a:schemeClr>
                </a:solidFill>
              </a:rPr>
              <a:t>Professor Dept of Medicine U of A</a:t>
            </a:r>
          </a:p>
          <a:p>
            <a:pPr algn="ctr"/>
            <a:r>
              <a:rPr lang="en-US" sz="2000" dirty="0">
                <a:solidFill>
                  <a:schemeClr val="bg2">
                    <a:lumMod val="40000"/>
                    <a:lumOff val="60000"/>
                  </a:schemeClr>
                </a:solidFill>
              </a:rPr>
              <a:t>Consultant Cardiovascular Diseases</a:t>
            </a:r>
          </a:p>
          <a:p>
            <a:pPr algn="ctr"/>
            <a:r>
              <a:rPr lang="en-US" sz="2000" dirty="0">
                <a:solidFill>
                  <a:schemeClr val="bg2">
                    <a:lumMod val="40000"/>
                    <a:lumOff val="60000"/>
                  </a:schemeClr>
                </a:solidFill>
              </a:rPr>
              <a:t>Medical Director Cardio-Oncology MDACC</a:t>
            </a:r>
          </a:p>
          <a:p>
            <a:pPr algn="ctr"/>
            <a:endParaRPr lang="en-US" sz="3200" b="1" u="sng" dirty="0"/>
          </a:p>
          <a:p>
            <a:pPr algn="ctr"/>
            <a:endParaRPr lang="en-US" sz="3200" b="1" u="sng" dirty="0"/>
          </a:p>
          <a:p>
            <a:pPr algn="ctr"/>
            <a:endParaRPr sz="14400" b="1" u="sng" dirty="0">
              <a:solidFill>
                <a:srgbClr val="FFC000"/>
              </a:solidFill>
            </a:endParaRPr>
          </a:p>
        </p:txBody>
      </p:sp>
    </p:spTree>
    <p:extLst>
      <p:ext uri="{BB962C8B-B14F-4D97-AF65-F5344CB8AC3E}">
        <p14:creationId xmlns:p14="http://schemas.microsoft.com/office/powerpoint/2010/main" val="2544531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77234-0291-40A3-3488-97DE5CFCF353}"/>
              </a:ext>
            </a:extLst>
          </p:cNvPr>
          <p:cNvSpPr>
            <a:spLocks noGrp="1"/>
          </p:cNvSpPr>
          <p:nvPr>
            <p:ph type="title"/>
          </p:nvPr>
        </p:nvSpPr>
        <p:spPr>
          <a:xfrm>
            <a:off x="728382" y="406400"/>
            <a:ext cx="11031817" cy="1456267"/>
          </a:xfrm>
        </p:spPr>
        <p:txBody>
          <a:bodyPr>
            <a:normAutofit fontScale="90000"/>
          </a:bodyPr>
          <a:lstStyle/>
          <a:p>
            <a:pPr algn="ctr" fontAlgn="base"/>
            <a:r>
              <a:rPr lang="en-US" sz="4000" b="1" dirty="0">
                <a:solidFill>
                  <a:srgbClr val="FFC000"/>
                </a:solidFill>
              </a:rPr>
              <a:t>Diagnosis</a:t>
            </a:r>
            <a:br>
              <a:rPr lang="en-US" sz="4000" b="1" dirty="0">
                <a:solidFill>
                  <a:srgbClr val="FFC000"/>
                </a:solidFill>
              </a:rPr>
            </a:br>
            <a:r>
              <a:rPr lang="en-US" sz="4000" b="1" dirty="0">
                <a:solidFill>
                  <a:srgbClr val="FFC000"/>
                </a:solidFill>
              </a:rPr>
              <a:t>&gt;2 CRITERIA strongly suggests acute pericarditis</a:t>
            </a:r>
            <a:br>
              <a:rPr lang="en-US" dirty="0"/>
            </a:br>
            <a:endParaRPr lang="en-US" dirty="0"/>
          </a:p>
        </p:txBody>
      </p:sp>
      <p:sp>
        <p:nvSpPr>
          <p:cNvPr id="3" name="Content Placeholder 2">
            <a:extLst>
              <a:ext uri="{FF2B5EF4-FFF2-40B4-BE49-F238E27FC236}">
                <a16:creationId xmlns:a16="http://schemas.microsoft.com/office/drawing/2014/main" id="{7A033E1D-9CC5-7054-3565-58997A88BC69}"/>
              </a:ext>
            </a:extLst>
          </p:cNvPr>
          <p:cNvSpPr>
            <a:spLocks noGrp="1"/>
          </p:cNvSpPr>
          <p:nvPr>
            <p:ph idx="1"/>
          </p:nvPr>
        </p:nvSpPr>
        <p:spPr>
          <a:xfrm>
            <a:off x="453090" y="1613612"/>
            <a:ext cx="11582400" cy="4411133"/>
          </a:xfrm>
        </p:spPr>
        <p:txBody>
          <a:bodyPr>
            <a:normAutofit fontScale="92500" lnSpcReduction="20000"/>
          </a:bodyPr>
          <a:lstStyle/>
          <a:p>
            <a:pPr marL="0" indent="0" fontAlgn="base">
              <a:buNone/>
            </a:pPr>
            <a:r>
              <a:rPr lang="en-US" sz="3000" b="1" dirty="0">
                <a:solidFill>
                  <a:srgbClr val="FFFF00"/>
                </a:solidFill>
              </a:rPr>
              <a:t>1.      Sharp, pleuritic chest pain worse with sitting up</a:t>
            </a:r>
          </a:p>
          <a:p>
            <a:pPr marL="0" indent="0" fontAlgn="base">
              <a:buNone/>
            </a:pPr>
            <a:r>
              <a:rPr lang="en-US" sz="3000" b="1" dirty="0">
                <a:solidFill>
                  <a:srgbClr val="FFFF00"/>
                </a:solidFill>
              </a:rPr>
              <a:t>2.      Auscultated friction rub</a:t>
            </a:r>
          </a:p>
          <a:p>
            <a:pPr marL="0" indent="0" fontAlgn="base">
              <a:buNone/>
            </a:pPr>
            <a:r>
              <a:rPr lang="en-US" sz="3000" b="1" dirty="0">
                <a:solidFill>
                  <a:srgbClr val="FFFF00"/>
                </a:solidFill>
              </a:rPr>
              <a:t>3.      Typical  EKG changes</a:t>
            </a:r>
          </a:p>
          <a:p>
            <a:pPr marL="0" indent="0" fontAlgn="base">
              <a:buNone/>
            </a:pPr>
            <a:r>
              <a:rPr lang="en-US" sz="3000" b="1" dirty="0">
                <a:solidFill>
                  <a:srgbClr val="FFFF00"/>
                </a:solidFill>
              </a:rPr>
              <a:t>4.      New or worsening pericardial effusion</a:t>
            </a:r>
          </a:p>
          <a:p>
            <a:pPr marL="0" indent="0" fontAlgn="base">
              <a:buNone/>
            </a:pPr>
            <a:endParaRPr lang="en-US" sz="2400" b="1" dirty="0"/>
          </a:p>
          <a:p>
            <a:pPr marL="0" indent="0" fontAlgn="base">
              <a:buNone/>
            </a:pPr>
            <a:r>
              <a:rPr lang="en-US" sz="2400" b="1" dirty="0"/>
              <a:t>BIOMARKERS</a:t>
            </a:r>
          </a:p>
          <a:p>
            <a:pPr marL="0" indent="0" fontAlgn="base">
              <a:buNone/>
            </a:pPr>
            <a:r>
              <a:rPr lang="en-US" sz="2400" b="1" dirty="0"/>
              <a:t>Although elevated levels of troponin are can be present in both pericarditis and myocarditis, they are not sensitive for either syndrome.  </a:t>
            </a:r>
          </a:p>
          <a:p>
            <a:pPr marL="0" indent="0" fontAlgn="base">
              <a:buNone/>
            </a:pPr>
            <a:r>
              <a:rPr lang="en-US" sz="2400" b="1" dirty="0"/>
              <a:t>Higher trop levels are suggestive of myocarditis.</a:t>
            </a:r>
          </a:p>
          <a:p>
            <a:pPr marL="0" indent="0" fontAlgn="base">
              <a:buNone/>
            </a:pPr>
            <a:r>
              <a:rPr lang="en-US" sz="2400" b="1" dirty="0"/>
              <a:t> serologic markers including white cell count, ESR, and CRP as they have limited diagnostic value</a:t>
            </a:r>
          </a:p>
          <a:p>
            <a:endParaRPr lang="en-US" dirty="0"/>
          </a:p>
        </p:txBody>
      </p:sp>
      <p:sp>
        <p:nvSpPr>
          <p:cNvPr id="4" name="TextBox 3">
            <a:extLst>
              <a:ext uri="{FF2B5EF4-FFF2-40B4-BE49-F238E27FC236}">
                <a16:creationId xmlns:a16="http://schemas.microsoft.com/office/drawing/2014/main" id="{5B193E97-2DEF-2DF6-5ADB-5BE45815D73A}"/>
              </a:ext>
            </a:extLst>
          </p:cNvPr>
          <p:cNvSpPr txBox="1"/>
          <p:nvPr/>
        </p:nvSpPr>
        <p:spPr>
          <a:xfrm>
            <a:off x="4818989" y="6024745"/>
            <a:ext cx="6797182" cy="646331"/>
          </a:xfrm>
          <a:prstGeom prst="rect">
            <a:avLst/>
          </a:prstGeom>
          <a:noFill/>
        </p:spPr>
        <p:txBody>
          <a:bodyPr wrap="none" rtlCol="0">
            <a:spAutoFit/>
          </a:bodyPr>
          <a:lstStyle/>
          <a:p>
            <a:r>
              <a:rPr lang="en-US" i="1" dirty="0"/>
              <a:t> </a:t>
            </a:r>
            <a:r>
              <a:rPr lang="en-US" i="1" dirty="0" err="1"/>
              <a:t>Imazio</a:t>
            </a:r>
            <a:r>
              <a:rPr lang="en-US" i="1" dirty="0"/>
              <a:t> M, </a:t>
            </a:r>
            <a:r>
              <a:rPr lang="en-US" i="1" dirty="0" err="1"/>
              <a:t>Trinchero</a:t>
            </a:r>
            <a:r>
              <a:rPr lang="en-US" i="1" dirty="0"/>
              <a:t> R. Triage and management of acute pericarditis.</a:t>
            </a:r>
          </a:p>
          <a:p>
            <a:r>
              <a:rPr lang="en-US" i="1" dirty="0"/>
              <a:t> Int J </a:t>
            </a:r>
            <a:r>
              <a:rPr lang="en-US" i="1" dirty="0" err="1"/>
              <a:t>Cardiol</a:t>
            </a:r>
            <a:r>
              <a:rPr lang="en-US" i="1" dirty="0"/>
              <a:t> 2006, doi:10.1016/j.ijcard.2006.07.100.</a:t>
            </a:r>
            <a:endParaRPr lang="en-US" dirty="0"/>
          </a:p>
        </p:txBody>
      </p:sp>
    </p:spTree>
    <p:extLst>
      <p:ext uri="{BB962C8B-B14F-4D97-AF65-F5344CB8AC3E}">
        <p14:creationId xmlns:p14="http://schemas.microsoft.com/office/powerpoint/2010/main" val="114665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A8B1F-5040-03FA-C0CA-BD0CD2A97A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197EF9-155F-7C7F-A97C-DE320581E5AA}"/>
              </a:ext>
            </a:extLst>
          </p:cNvPr>
          <p:cNvSpPr>
            <a:spLocks noGrp="1"/>
          </p:cNvSpPr>
          <p:nvPr>
            <p:ph type="title"/>
          </p:nvPr>
        </p:nvSpPr>
        <p:spPr>
          <a:xfrm>
            <a:off x="581026" y="100960"/>
            <a:ext cx="10131425" cy="1456267"/>
          </a:xfrm>
        </p:spPr>
        <p:txBody>
          <a:bodyPr>
            <a:normAutofit/>
          </a:bodyPr>
          <a:lstStyle/>
          <a:p>
            <a:pPr algn="ctr"/>
            <a:r>
              <a:rPr lang="en-US" b="1" u="sng"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Pericardial Disease Objectives</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7AA22C65-47C1-1BEC-52E6-426DD5DD31D1}"/>
              </a:ext>
            </a:extLst>
          </p:cNvPr>
          <p:cNvSpPr>
            <a:spLocks noGrp="1"/>
          </p:cNvSpPr>
          <p:nvPr>
            <p:ph idx="1"/>
          </p:nvPr>
        </p:nvSpPr>
        <p:spPr>
          <a:xfrm>
            <a:off x="790576" y="1042877"/>
            <a:ext cx="10989746" cy="5191668"/>
          </a:xfrm>
        </p:spPr>
        <p:txBody>
          <a:bodyPr>
            <a:normAutofit/>
          </a:bodyPr>
          <a:lstStyle/>
          <a:p>
            <a:pPr marL="342900" marR="0" lvl="0" indent="-342900">
              <a:spcBef>
                <a:spcPts val="0"/>
              </a:spcBef>
              <a:spcAft>
                <a:spcPts val="0"/>
              </a:spcAft>
              <a:buFont typeface="+mj-lt"/>
              <a:buAutoNum type="arabicPeriod"/>
            </a:pPr>
            <a:r>
              <a:rPr lang="en-US" sz="2800" b="1" kern="100" dirty="0">
                <a:solidFill>
                  <a:srgbClr val="FFFFCC"/>
                </a:solidFill>
                <a:effectLst/>
                <a:latin typeface="Aptos" panose="020B0004020202020204" pitchFamily="34" charset="0"/>
                <a:ea typeface="Aptos" panose="020B0004020202020204" pitchFamily="34" charset="0"/>
                <a:cs typeface="Times New Roman" panose="02020603050405020304" pitchFamily="18" charset="0"/>
              </a:rPr>
              <a:t>Describe the classic presentation of acute pericarditis and know the 4 diagnostic  criteria</a:t>
            </a:r>
          </a:p>
          <a:p>
            <a:pPr marL="342900" marR="0" lvl="0" indent="-342900">
              <a:spcBef>
                <a:spcPts val="0"/>
              </a:spcBef>
              <a:spcAft>
                <a:spcPts val="0"/>
              </a:spcAft>
              <a:buFont typeface="+mj-lt"/>
              <a:buAutoNum type="arabicPeriod"/>
            </a:pPr>
            <a:r>
              <a:rPr lang="en-US" sz="2800" b="1" kern="100" dirty="0">
                <a:solidFill>
                  <a:srgbClr val="FFFFCC"/>
                </a:solidFill>
                <a:effectLst/>
                <a:latin typeface="Aptos" panose="020B0004020202020204" pitchFamily="34" charset="0"/>
                <a:ea typeface="Aptos" panose="020B0004020202020204" pitchFamily="34" charset="0"/>
                <a:cs typeface="Times New Roman" panose="02020603050405020304" pitchFamily="18" charset="0"/>
              </a:rPr>
              <a:t>Show the ECG findings in acute pericarditis.</a:t>
            </a:r>
          </a:p>
          <a:p>
            <a:pPr marL="342900" indent="-342900">
              <a:spcAft>
                <a:spcPts val="0"/>
              </a:spcAft>
              <a:buFont typeface="+mj-lt"/>
              <a:buAutoNum type="arabicPeriod"/>
            </a:pPr>
            <a:r>
              <a:rPr lang="en-US" sz="2800" b="1" kern="100" dirty="0">
                <a:solidFill>
                  <a:srgbClr val="FFFFCC"/>
                </a:solidFill>
                <a:latin typeface="Aptos" panose="020B0004020202020204" pitchFamily="34" charset="0"/>
                <a:ea typeface="Aptos" panose="020B0004020202020204" pitchFamily="34" charset="0"/>
                <a:cs typeface="Times New Roman" panose="02020603050405020304" pitchFamily="18" charset="0"/>
              </a:rPr>
              <a:t>Describe the treatments for acute pericarditis</a:t>
            </a:r>
          </a:p>
          <a:p>
            <a:pPr marL="342900" indent="-342900">
              <a:spcAft>
                <a:spcPts val="0"/>
              </a:spcAft>
              <a:buFont typeface="+mj-lt"/>
              <a:buAutoNum type="arabicPeriod"/>
            </a:pPr>
            <a:r>
              <a:rPr lang="en-US" sz="2800" b="1" kern="100" dirty="0">
                <a:latin typeface="Aptos" panose="020B0004020202020204" pitchFamily="34" charset="0"/>
                <a:ea typeface="Aptos" panose="020B0004020202020204" pitchFamily="34" charset="0"/>
                <a:cs typeface="Times New Roman" panose="02020603050405020304" pitchFamily="18" charset="0"/>
              </a:rPr>
              <a:t>Describe the range pericardial syndromes</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Describe the differential diagnosis for acute pericarditis and know the high-risk features that may require admission </a:t>
            </a:r>
          </a:p>
          <a:p>
            <a:pPr marL="342900" marR="0" lvl="0" indent="-342900">
              <a:spcBef>
                <a:spcPts val="0"/>
              </a:spcBef>
              <a:spcAft>
                <a:spcPts val="0"/>
              </a:spcAft>
              <a:buFont typeface="+mj-lt"/>
              <a:buAutoNum type="arabicPeriod"/>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Describe the pathophysiology of pericardial tamponade and know how to make the diagnosis. </a:t>
            </a:r>
          </a:p>
          <a:p>
            <a:pPr marL="342900" marR="0" lvl="0" indent="-342900">
              <a:spcBef>
                <a:spcPts val="0"/>
              </a:spcBef>
              <a:spcAft>
                <a:spcPts val="0"/>
              </a:spcAft>
              <a:buFont typeface="+mj-lt"/>
              <a:buAutoNum type="arabicPeriod"/>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Describe the clinical syndrome of constrictive pericarditis and how to make the diagnosis. </a:t>
            </a:r>
            <a:endParaRPr lang="en-US" sz="2000" dirty="0"/>
          </a:p>
        </p:txBody>
      </p:sp>
    </p:spTree>
    <p:extLst>
      <p:ext uri="{BB962C8B-B14F-4D97-AF65-F5344CB8AC3E}">
        <p14:creationId xmlns:p14="http://schemas.microsoft.com/office/powerpoint/2010/main" val="1926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CFF5BED3-4EE4-425F-A016-C272586B88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7">
            <a:extLst>
              <a:ext uri="{FF2B5EF4-FFF2-40B4-BE49-F238E27FC236}">
                <a16:creationId xmlns:a16="http://schemas.microsoft.com/office/drawing/2014/main" id="{D856B4CA-4519-432C-ABFD-F2AE5D70E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2284214"/>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D03B64-A2F8-4473-8457-9A6A36B67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4214"/>
          </a:xfrm>
          <a:prstGeom prst="rect">
            <a:avLst/>
          </a:prstGeom>
          <a:blipFill dpi="0" rotWithShape="1">
            <a:blip r:embed="rId2"/>
            <a:srcRect/>
            <a:tile tx="0" ty="0" sx="100000" sy="100000" flip="none" algn="tl"/>
          </a:blip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1C3CE7E-C09F-4DAB-A9B8-00CB40334B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66684"/>
          <a:stretch/>
        </p:blipFill>
        <p:spPr>
          <a:xfrm>
            <a:off x="-3175" y="0"/>
            <a:ext cx="12188825" cy="2284214"/>
          </a:xfrm>
          <a:prstGeom prst="rect">
            <a:avLst/>
          </a:prstGeom>
        </p:spPr>
      </p:pic>
      <p:sp>
        <p:nvSpPr>
          <p:cNvPr id="2" name="Title 1">
            <a:extLst>
              <a:ext uri="{FF2B5EF4-FFF2-40B4-BE49-F238E27FC236}">
                <a16:creationId xmlns:a16="http://schemas.microsoft.com/office/drawing/2014/main" id="{3A19952D-F4FA-487A-B5A8-340028F435E5}"/>
              </a:ext>
            </a:extLst>
          </p:cNvPr>
          <p:cNvSpPr>
            <a:spLocks noGrp="1"/>
          </p:cNvSpPr>
          <p:nvPr>
            <p:ph type="title"/>
          </p:nvPr>
        </p:nvSpPr>
        <p:spPr>
          <a:xfrm>
            <a:off x="1028700" y="653142"/>
            <a:ext cx="10131425" cy="1219200"/>
          </a:xfrm>
        </p:spPr>
        <p:txBody>
          <a:bodyPr>
            <a:noAutofit/>
          </a:bodyPr>
          <a:lstStyle/>
          <a:p>
            <a:pPr algn="ctr">
              <a:lnSpc>
                <a:spcPct val="90000"/>
              </a:lnSpc>
            </a:pPr>
            <a:r>
              <a:rPr lang="en-US" sz="5400" b="1" dirty="0">
                <a:solidFill>
                  <a:srgbClr val="FFC000"/>
                </a:solidFill>
              </a:rPr>
              <a:t>Diseases of the pericardium</a:t>
            </a:r>
            <a:br>
              <a:rPr lang="en-US" sz="5400" b="1" dirty="0">
                <a:solidFill>
                  <a:srgbClr val="FFC000"/>
                </a:solidFill>
              </a:rPr>
            </a:br>
            <a:r>
              <a:rPr lang="en-US" sz="5400" b="1" dirty="0">
                <a:solidFill>
                  <a:srgbClr val="FFC000"/>
                </a:solidFill>
              </a:rPr>
              <a:t>Clinical Syndromes</a:t>
            </a:r>
          </a:p>
        </p:txBody>
      </p:sp>
      <p:graphicFrame>
        <p:nvGraphicFramePr>
          <p:cNvPr id="7" name="Content Placeholder 2">
            <a:extLst>
              <a:ext uri="{FF2B5EF4-FFF2-40B4-BE49-F238E27FC236}">
                <a16:creationId xmlns:a16="http://schemas.microsoft.com/office/drawing/2014/main" id="{3A54590B-B6EA-4786-B32A-9541A915A806}"/>
              </a:ext>
            </a:extLst>
          </p:cNvPr>
          <p:cNvGraphicFramePr>
            <a:graphicFrameLocks noGrp="1"/>
          </p:cNvGraphicFramePr>
          <p:nvPr>
            <p:ph idx="1"/>
            <p:extLst>
              <p:ext uri="{D42A27DB-BD31-4B8C-83A1-F6EECF244321}">
                <p14:modId xmlns:p14="http://schemas.microsoft.com/office/powerpoint/2010/main" val="1041788311"/>
              </p:ext>
            </p:extLst>
          </p:nvPr>
        </p:nvGraphicFramePr>
        <p:xfrm>
          <a:off x="605642" y="2743200"/>
          <a:ext cx="10554483" cy="39782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0544479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6C86-AADB-D57A-CB2B-41F4B38B361C}"/>
              </a:ext>
            </a:extLst>
          </p:cNvPr>
          <p:cNvSpPr>
            <a:spLocks noGrp="1"/>
          </p:cNvSpPr>
          <p:nvPr>
            <p:ph type="title"/>
          </p:nvPr>
        </p:nvSpPr>
        <p:spPr>
          <a:xfrm>
            <a:off x="1030286" y="9356"/>
            <a:ext cx="10131425" cy="1456267"/>
          </a:xfrm>
        </p:spPr>
        <p:txBody>
          <a:bodyPr>
            <a:normAutofit/>
          </a:bodyPr>
          <a:lstStyle/>
          <a:p>
            <a:pPr algn="ctr"/>
            <a:r>
              <a:rPr lang="en-US" sz="4000" b="1" dirty="0">
                <a:solidFill>
                  <a:srgbClr val="FFC000"/>
                </a:solidFill>
              </a:rPr>
              <a:t>DEFINITIONS </a:t>
            </a:r>
            <a:endParaRPr lang="en-US" sz="4000" dirty="0"/>
          </a:p>
        </p:txBody>
      </p:sp>
      <p:pic>
        <p:nvPicPr>
          <p:cNvPr id="5" name="Content Placeholder 4">
            <a:extLst>
              <a:ext uri="{FF2B5EF4-FFF2-40B4-BE49-F238E27FC236}">
                <a16:creationId xmlns:a16="http://schemas.microsoft.com/office/drawing/2014/main" id="{D4C835CA-B4F3-CC40-2217-3B4479ACB38B}"/>
              </a:ext>
            </a:extLst>
          </p:cNvPr>
          <p:cNvPicPr>
            <a:picLocks noGrp="1" noChangeAspect="1"/>
          </p:cNvPicPr>
          <p:nvPr>
            <p:ph idx="1"/>
          </p:nvPr>
        </p:nvPicPr>
        <p:blipFill>
          <a:blip r:embed="rId2"/>
          <a:stretch>
            <a:fillRect/>
          </a:stretch>
        </p:blipFill>
        <p:spPr>
          <a:xfrm>
            <a:off x="933582" y="980107"/>
            <a:ext cx="10400725" cy="5299891"/>
          </a:xfrm>
        </p:spPr>
      </p:pic>
      <p:sp>
        <p:nvSpPr>
          <p:cNvPr id="8" name="TextBox 7">
            <a:extLst>
              <a:ext uri="{FF2B5EF4-FFF2-40B4-BE49-F238E27FC236}">
                <a16:creationId xmlns:a16="http://schemas.microsoft.com/office/drawing/2014/main" id="{9944B327-DD8B-BB0C-85FA-C9C49EBC137C}"/>
              </a:ext>
            </a:extLst>
          </p:cNvPr>
          <p:cNvSpPr txBox="1"/>
          <p:nvPr/>
        </p:nvSpPr>
        <p:spPr>
          <a:xfrm>
            <a:off x="933582" y="6386624"/>
            <a:ext cx="10633745" cy="369332"/>
          </a:xfrm>
          <a:prstGeom prst="rect">
            <a:avLst/>
          </a:prstGeom>
          <a:noFill/>
        </p:spPr>
        <p:txBody>
          <a:bodyPr wrap="none" rtlCol="0">
            <a:spAutoFit/>
          </a:bodyPr>
          <a:lstStyle/>
          <a:p>
            <a:r>
              <a:rPr lang="en-US" dirty="0" err="1"/>
              <a:t>Chiabrando</a:t>
            </a:r>
            <a:r>
              <a:rPr lang="en-US" dirty="0"/>
              <a:t> et al  JACC VOL. 75, NO. 1, 2020 Management of Acute and Recurrent Pericarditis  2020:76 – 9 2</a:t>
            </a:r>
          </a:p>
        </p:txBody>
      </p:sp>
    </p:spTree>
    <p:extLst>
      <p:ext uri="{BB962C8B-B14F-4D97-AF65-F5344CB8AC3E}">
        <p14:creationId xmlns:p14="http://schemas.microsoft.com/office/powerpoint/2010/main" val="1854087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28" name="Picture 70">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8FCAAFCD-F922-4FFB-9484-EA6F307CCD86}"/>
              </a:ext>
            </a:extLst>
          </p:cNvPr>
          <p:cNvSpPr>
            <a:spLocks noGrp="1"/>
          </p:cNvSpPr>
          <p:nvPr>
            <p:ph type="title"/>
          </p:nvPr>
        </p:nvSpPr>
        <p:spPr>
          <a:xfrm>
            <a:off x="7865806" y="643463"/>
            <a:ext cx="3706762" cy="1608124"/>
          </a:xfrm>
        </p:spPr>
        <p:txBody>
          <a:bodyPr vert="horz" lIns="91440" tIns="45720" rIns="91440" bIns="45720" rtlCol="0" anchor="ctr">
            <a:normAutofit/>
          </a:bodyPr>
          <a:lstStyle/>
          <a:p>
            <a:r>
              <a:rPr lang="en-US" sz="4800" b="1" dirty="0">
                <a:solidFill>
                  <a:srgbClr val="FFC000"/>
                </a:solidFill>
              </a:rPr>
              <a:t>THE ECG</a:t>
            </a:r>
          </a:p>
        </p:txBody>
      </p:sp>
      <p:pic>
        <p:nvPicPr>
          <p:cNvPr id="1026" name="Picture 2" descr="Image">
            <a:extLst>
              <a:ext uri="{FF2B5EF4-FFF2-40B4-BE49-F238E27FC236}">
                <a16:creationId xmlns:a16="http://schemas.microsoft.com/office/drawing/2014/main" id="{2C94A538-054C-4E34-A7E3-E1C3A9B74639}"/>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19136" r="15061" b="2"/>
          <a:stretch/>
        </p:blipFill>
        <p:spPr bwMode="auto">
          <a:xfrm>
            <a:off x="20" y="129447"/>
            <a:ext cx="7411433" cy="672952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9BD102AE-62EB-4FA2-8034-3A97DB6BE04D}"/>
              </a:ext>
            </a:extLst>
          </p:cNvPr>
          <p:cNvSpPr>
            <a:spLocks noGrp="1"/>
          </p:cNvSpPr>
          <p:nvPr>
            <p:ph type="body" sz="half" idx="2"/>
          </p:nvPr>
        </p:nvSpPr>
        <p:spPr>
          <a:xfrm>
            <a:off x="7865805" y="2251587"/>
            <a:ext cx="4161115" cy="3972232"/>
          </a:xfrm>
        </p:spPr>
        <p:txBody>
          <a:bodyPr vert="horz" lIns="91440" tIns="45720" rIns="91440" bIns="45720" rtlCol="0" anchor="ctr">
            <a:normAutofit/>
          </a:bodyPr>
          <a:lstStyle/>
          <a:p>
            <a:pPr>
              <a:buFont typeface="Arial"/>
              <a:buChar char="•"/>
            </a:pPr>
            <a:r>
              <a:rPr lang="en-US" sz="2800" b="1" dirty="0"/>
              <a:t>Upsloping ST elevation</a:t>
            </a:r>
          </a:p>
          <a:p>
            <a:pPr>
              <a:buFont typeface="Arial"/>
              <a:buChar char="•"/>
            </a:pPr>
            <a:r>
              <a:rPr lang="en-US" sz="2800" b="1" dirty="0"/>
              <a:t>P-R elevation </a:t>
            </a:r>
            <a:r>
              <a:rPr lang="en-US" sz="2800" b="1" dirty="0" err="1"/>
              <a:t>aVR</a:t>
            </a:r>
            <a:r>
              <a:rPr lang="en-US" sz="2800" b="1" dirty="0"/>
              <a:t> (depression in other leads)</a:t>
            </a:r>
          </a:p>
          <a:p>
            <a:pPr>
              <a:buFont typeface="Arial"/>
              <a:buChar char="•"/>
            </a:pPr>
            <a:r>
              <a:rPr lang="en-US" sz="2800" b="1" dirty="0"/>
              <a:t>Diffuse leads affected</a:t>
            </a:r>
          </a:p>
          <a:p>
            <a:pPr>
              <a:buFont typeface="Arial"/>
              <a:buChar char="•"/>
            </a:pPr>
            <a:r>
              <a:rPr lang="en-US" sz="2800" b="1" dirty="0"/>
              <a:t>No reciprocal changes</a:t>
            </a:r>
          </a:p>
        </p:txBody>
      </p:sp>
      <p:sp>
        <p:nvSpPr>
          <p:cNvPr id="4" name="Oval 3">
            <a:extLst>
              <a:ext uri="{FF2B5EF4-FFF2-40B4-BE49-F238E27FC236}">
                <a16:creationId xmlns:a16="http://schemas.microsoft.com/office/drawing/2014/main" id="{E0D586EC-40B1-65CA-3E92-CAA41B70319A}"/>
              </a:ext>
            </a:extLst>
          </p:cNvPr>
          <p:cNvSpPr/>
          <p:nvPr/>
        </p:nvSpPr>
        <p:spPr>
          <a:xfrm>
            <a:off x="3228099" y="3307867"/>
            <a:ext cx="3205358" cy="1106083"/>
          </a:xfrm>
          <a:prstGeom prst="ellipse">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471F5EEB-1C7D-BDB2-2C59-5EBBA4E943A1}"/>
              </a:ext>
            </a:extLst>
          </p:cNvPr>
          <p:cNvSpPr/>
          <p:nvPr/>
        </p:nvSpPr>
        <p:spPr>
          <a:xfrm>
            <a:off x="1132114" y="1088296"/>
            <a:ext cx="2095985" cy="914400"/>
          </a:xfrm>
          <a:prstGeom prst="ellipse">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109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5A512E-F161-4914-A05F-DE0B9C98AC5E}"/>
              </a:ext>
            </a:extLst>
          </p:cNvPr>
          <p:cNvPicPr>
            <a:picLocks noGrp="1" noChangeAspect="1"/>
          </p:cNvPicPr>
          <p:nvPr>
            <p:ph type="pic" idx="1"/>
          </p:nvPr>
        </p:nvPicPr>
        <p:blipFill>
          <a:blip r:embed="rId3"/>
          <a:srcRect l="31827" r="31827"/>
          <a:stretch>
            <a:fillRect/>
          </a:stretch>
        </p:blipFill>
        <p:spPr>
          <a:xfrm>
            <a:off x="7525620" y="1573435"/>
            <a:ext cx="4436933" cy="4858214"/>
          </a:xfrm>
          <a:prstGeom prst="rect">
            <a:avLst/>
          </a:prstGeom>
        </p:spPr>
      </p:pic>
      <p:sp>
        <p:nvSpPr>
          <p:cNvPr id="5" name="Text Placeholder 4">
            <a:extLst>
              <a:ext uri="{FF2B5EF4-FFF2-40B4-BE49-F238E27FC236}">
                <a16:creationId xmlns:a16="http://schemas.microsoft.com/office/drawing/2014/main" id="{A2EEFF72-45E1-4E47-BE50-C8C621690C29}"/>
              </a:ext>
            </a:extLst>
          </p:cNvPr>
          <p:cNvSpPr>
            <a:spLocks noGrp="1"/>
          </p:cNvSpPr>
          <p:nvPr>
            <p:ph type="body" sz="half" idx="2"/>
          </p:nvPr>
        </p:nvSpPr>
        <p:spPr>
          <a:xfrm>
            <a:off x="229446" y="1533747"/>
            <a:ext cx="7172839" cy="5062996"/>
          </a:xfrm>
        </p:spPr>
        <p:txBody>
          <a:bodyPr>
            <a:normAutofit/>
          </a:bodyPr>
          <a:lstStyle/>
          <a:p>
            <a:r>
              <a:rPr lang="en-US" sz="2000" b="1" dirty="0"/>
              <a:t>Morphology: </a:t>
            </a:r>
            <a:r>
              <a:rPr lang="en-US" sz="2000" dirty="0"/>
              <a:t>Dome shaped. &gt;5mm height</a:t>
            </a:r>
          </a:p>
          <a:p>
            <a:r>
              <a:rPr lang="en-US" sz="2000" b="1" dirty="0"/>
              <a:t>Distribution</a:t>
            </a:r>
            <a:r>
              <a:rPr lang="en-US" sz="2000" dirty="0"/>
              <a:t> – ST-segment elevations in STEMI  limited to vascular area</a:t>
            </a:r>
          </a:p>
          <a:p>
            <a:r>
              <a:rPr lang="en-US" sz="2000" b="1" dirty="0"/>
              <a:t>Reciprocal changes </a:t>
            </a:r>
            <a:r>
              <a:rPr lang="en-US" sz="2000" dirty="0"/>
              <a:t>– Acute STEMI is often associated with reciprocal ST-segment changes</a:t>
            </a:r>
            <a:r>
              <a:rPr lang="en-US" dirty="0"/>
              <a:t>.</a:t>
            </a:r>
          </a:p>
          <a:p>
            <a:r>
              <a:rPr lang="en-US" sz="2000" b="1" dirty="0"/>
              <a:t>Concurrent ST and T-wave changes </a:t>
            </a:r>
            <a:r>
              <a:rPr lang="en-US" sz="2000" dirty="0"/>
              <a:t>– ST-segment elevation and T-wave inversions do not generally occur simultaneously in pericarditis</a:t>
            </a:r>
          </a:p>
          <a:p>
            <a:r>
              <a:rPr lang="en-US" sz="2000" b="1" dirty="0"/>
              <a:t>PR segment</a:t>
            </a:r>
            <a:r>
              <a:rPr lang="en-US" sz="2000" dirty="0"/>
              <a:t> – PR elevation in </a:t>
            </a:r>
            <a:r>
              <a:rPr lang="en-US" sz="2000" dirty="0" err="1"/>
              <a:t>aVR</a:t>
            </a:r>
            <a:r>
              <a:rPr lang="en-US" sz="2000" dirty="0"/>
              <a:t> with PR depression in other leads due to a concomitant atrial current of injury</a:t>
            </a:r>
            <a:endParaRPr lang="en-US" sz="2800" dirty="0"/>
          </a:p>
        </p:txBody>
      </p:sp>
      <p:sp>
        <p:nvSpPr>
          <p:cNvPr id="7" name="Title 6">
            <a:extLst>
              <a:ext uri="{FF2B5EF4-FFF2-40B4-BE49-F238E27FC236}">
                <a16:creationId xmlns:a16="http://schemas.microsoft.com/office/drawing/2014/main" id="{2A8462D0-5006-49D2-B00F-AE82F777D490}"/>
              </a:ext>
            </a:extLst>
          </p:cNvPr>
          <p:cNvSpPr>
            <a:spLocks noGrp="1"/>
          </p:cNvSpPr>
          <p:nvPr>
            <p:ph type="title"/>
          </p:nvPr>
        </p:nvSpPr>
        <p:spPr>
          <a:xfrm>
            <a:off x="2530548" y="26765"/>
            <a:ext cx="9138938" cy="1371600"/>
          </a:xfrm>
        </p:spPr>
        <p:txBody>
          <a:bodyPr>
            <a:normAutofit/>
          </a:bodyPr>
          <a:lstStyle/>
          <a:p>
            <a:pPr algn="ctr"/>
            <a:r>
              <a:rPr lang="en-US" sz="4000" b="1" dirty="0">
                <a:solidFill>
                  <a:srgbClr val="FFC000"/>
                </a:solidFill>
              </a:rPr>
              <a:t>ACUTE MI  EVOLVING ECG CHANGES</a:t>
            </a:r>
          </a:p>
        </p:txBody>
      </p:sp>
    </p:spTree>
    <p:extLst>
      <p:ext uri="{BB962C8B-B14F-4D97-AF65-F5344CB8AC3E}">
        <p14:creationId xmlns:p14="http://schemas.microsoft.com/office/powerpoint/2010/main" val="1856745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8AC1-15A0-4F2E-ACC6-AE62A6BA4CAE}"/>
              </a:ext>
            </a:extLst>
          </p:cNvPr>
          <p:cNvSpPr>
            <a:spLocks noGrp="1"/>
          </p:cNvSpPr>
          <p:nvPr>
            <p:ph type="title"/>
          </p:nvPr>
        </p:nvSpPr>
        <p:spPr>
          <a:xfrm>
            <a:off x="648345" y="404038"/>
            <a:ext cx="10131425" cy="914400"/>
          </a:xfrm>
        </p:spPr>
        <p:txBody>
          <a:bodyPr>
            <a:normAutofit/>
          </a:bodyPr>
          <a:lstStyle/>
          <a:p>
            <a:pPr algn="ctr"/>
            <a:r>
              <a:rPr lang="en-US" sz="4000" b="1" dirty="0">
                <a:solidFill>
                  <a:srgbClr val="FFC000"/>
                </a:solidFill>
              </a:rPr>
              <a:t>Comparative Table</a:t>
            </a:r>
          </a:p>
        </p:txBody>
      </p:sp>
      <p:pic>
        <p:nvPicPr>
          <p:cNvPr id="4" name="Content Placeholder 3">
            <a:extLst>
              <a:ext uri="{FF2B5EF4-FFF2-40B4-BE49-F238E27FC236}">
                <a16:creationId xmlns:a16="http://schemas.microsoft.com/office/drawing/2014/main" id="{148B28B8-806E-4903-9DDE-964686B3C517}"/>
              </a:ext>
            </a:extLst>
          </p:cNvPr>
          <p:cNvPicPr>
            <a:picLocks noGrp="1" noChangeAspect="1"/>
          </p:cNvPicPr>
          <p:nvPr>
            <p:ph idx="1"/>
          </p:nvPr>
        </p:nvPicPr>
        <p:blipFill>
          <a:blip r:embed="rId3"/>
          <a:stretch>
            <a:fillRect/>
          </a:stretch>
        </p:blipFill>
        <p:spPr>
          <a:xfrm>
            <a:off x="1747778" y="1180214"/>
            <a:ext cx="8120122" cy="5636858"/>
          </a:xfrm>
          <a:prstGeom prst="rect">
            <a:avLst/>
          </a:prstGeom>
        </p:spPr>
      </p:pic>
    </p:spTree>
    <p:extLst>
      <p:ext uri="{BB962C8B-B14F-4D97-AF65-F5344CB8AC3E}">
        <p14:creationId xmlns:p14="http://schemas.microsoft.com/office/powerpoint/2010/main" val="3246569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044AA7-E472-4A36-B37C-283F337ED057}"/>
              </a:ext>
            </a:extLst>
          </p:cNvPr>
          <p:cNvSpPr>
            <a:spLocks noGrp="1"/>
          </p:cNvSpPr>
          <p:nvPr>
            <p:ph type="title"/>
          </p:nvPr>
        </p:nvSpPr>
        <p:spPr/>
        <p:txBody>
          <a:bodyPr>
            <a:normAutofit/>
          </a:bodyPr>
          <a:lstStyle/>
          <a:p>
            <a:pPr algn="ctr"/>
            <a:r>
              <a:rPr lang="en-US" sz="5400" b="1" dirty="0">
                <a:solidFill>
                  <a:srgbClr val="FFC000"/>
                </a:solidFill>
              </a:rPr>
              <a:t>Differential Diagnosis</a:t>
            </a:r>
          </a:p>
        </p:txBody>
      </p:sp>
      <p:sp>
        <p:nvSpPr>
          <p:cNvPr id="5" name="Text Placeholder 4">
            <a:extLst>
              <a:ext uri="{FF2B5EF4-FFF2-40B4-BE49-F238E27FC236}">
                <a16:creationId xmlns:a16="http://schemas.microsoft.com/office/drawing/2014/main" id="{8DF9D209-A94F-4C7A-B591-E9908F0C52D3}"/>
              </a:ext>
            </a:extLst>
          </p:cNvPr>
          <p:cNvSpPr>
            <a:spLocks noGrp="1"/>
          </p:cNvSpPr>
          <p:nvPr>
            <p:ph type="body" idx="1"/>
          </p:nvPr>
        </p:nvSpPr>
        <p:spPr>
          <a:xfrm>
            <a:off x="1042459" y="1858170"/>
            <a:ext cx="4709054" cy="576262"/>
          </a:xfrm>
        </p:spPr>
        <p:txBody>
          <a:bodyPr/>
          <a:lstStyle/>
          <a:p>
            <a:r>
              <a:rPr lang="en-US" b="1" dirty="0">
                <a:solidFill>
                  <a:srgbClr val="FFC000"/>
                </a:solidFill>
              </a:rPr>
              <a:t>COMMON</a:t>
            </a:r>
          </a:p>
        </p:txBody>
      </p:sp>
      <p:sp>
        <p:nvSpPr>
          <p:cNvPr id="6" name="Content Placeholder 5">
            <a:extLst>
              <a:ext uri="{FF2B5EF4-FFF2-40B4-BE49-F238E27FC236}">
                <a16:creationId xmlns:a16="http://schemas.microsoft.com/office/drawing/2014/main" id="{EBEC65D2-FAA0-4BFD-925D-F6FF245D4CB1}"/>
              </a:ext>
            </a:extLst>
          </p:cNvPr>
          <p:cNvSpPr>
            <a:spLocks noGrp="1"/>
          </p:cNvSpPr>
          <p:nvPr>
            <p:ph sz="half" idx="2"/>
          </p:nvPr>
        </p:nvSpPr>
        <p:spPr/>
        <p:txBody>
          <a:bodyPr>
            <a:normAutofit fontScale="92500" lnSpcReduction="20000"/>
          </a:bodyPr>
          <a:lstStyle/>
          <a:p>
            <a:r>
              <a:rPr lang="en-US" sz="2400" b="1" dirty="0">
                <a:solidFill>
                  <a:srgbClr val="FFFF00"/>
                </a:solidFill>
              </a:rPr>
              <a:t>Acute Coronary Syndromes</a:t>
            </a:r>
          </a:p>
          <a:p>
            <a:r>
              <a:rPr lang="en-US" sz="2400" b="1" dirty="0">
                <a:solidFill>
                  <a:srgbClr val="FFFF00"/>
                </a:solidFill>
              </a:rPr>
              <a:t>Esophagitis</a:t>
            </a:r>
          </a:p>
          <a:p>
            <a:r>
              <a:rPr lang="en-US" sz="2400" b="1" dirty="0">
                <a:solidFill>
                  <a:srgbClr val="FFFF00"/>
                </a:solidFill>
              </a:rPr>
              <a:t>Gastritis</a:t>
            </a:r>
          </a:p>
          <a:p>
            <a:r>
              <a:rPr lang="en-US" sz="2400" b="1" dirty="0">
                <a:solidFill>
                  <a:srgbClr val="FFFF00"/>
                </a:solidFill>
              </a:rPr>
              <a:t>GE REFLUX</a:t>
            </a:r>
          </a:p>
          <a:p>
            <a:r>
              <a:rPr lang="en-US" sz="2400" b="1" dirty="0">
                <a:solidFill>
                  <a:srgbClr val="FFFF00"/>
                </a:solidFill>
              </a:rPr>
              <a:t>Pleuritis</a:t>
            </a:r>
          </a:p>
          <a:p>
            <a:r>
              <a:rPr lang="en-US" sz="2400" b="1" dirty="0">
                <a:solidFill>
                  <a:srgbClr val="FFFF00"/>
                </a:solidFill>
              </a:rPr>
              <a:t>Costochondritis</a:t>
            </a:r>
          </a:p>
          <a:p>
            <a:r>
              <a:rPr lang="en-US" sz="2400" b="1" dirty="0">
                <a:solidFill>
                  <a:srgbClr val="FFFF00"/>
                </a:solidFill>
              </a:rPr>
              <a:t>Pneumonia</a:t>
            </a:r>
          </a:p>
        </p:txBody>
      </p:sp>
      <p:sp>
        <p:nvSpPr>
          <p:cNvPr id="7" name="Text Placeholder 6">
            <a:extLst>
              <a:ext uri="{FF2B5EF4-FFF2-40B4-BE49-F238E27FC236}">
                <a16:creationId xmlns:a16="http://schemas.microsoft.com/office/drawing/2014/main" id="{00F004A1-9D3D-40CE-BBB7-9727BDBDBCE7}"/>
              </a:ext>
            </a:extLst>
          </p:cNvPr>
          <p:cNvSpPr>
            <a:spLocks noGrp="1"/>
          </p:cNvSpPr>
          <p:nvPr>
            <p:ph type="body" sz="quarter" idx="3"/>
          </p:nvPr>
        </p:nvSpPr>
        <p:spPr>
          <a:xfrm>
            <a:off x="6096000" y="1891771"/>
            <a:ext cx="4722813" cy="576262"/>
          </a:xfrm>
        </p:spPr>
        <p:txBody>
          <a:bodyPr/>
          <a:lstStyle/>
          <a:p>
            <a:r>
              <a:rPr lang="en-US" b="1" dirty="0">
                <a:solidFill>
                  <a:srgbClr val="FFC000"/>
                </a:solidFill>
              </a:rPr>
              <a:t>LESS COMMON</a:t>
            </a:r>
          </a:p>
        </p:txBody>
      </p:sp>
      <p:sp>
        <p:nvSpPr>
          <p:cNvPr id="8" name="Content Placeholder 7">
            <a:extLst>
              <a:ext uri="{FF2B5EF4-FFF2-40B4-BE49-F238E27FC236}">
                <a16:creationId xmlns:a16="http://schemas.microsoft.com/office/drawing/2014/main" id="{46CC7548-BD80-49F5-8F1D-4A789505CA70}"/>
              </a:ext>
            </a:extLst>
          </p:cNvPr>
          <p:cNvSpPr>
            <a:spLocks noGrp="1"/>
          </p:cNvSpPr>
          <p:nvPr>
            <p:ph sz="quarter" idx="4"/>
          </p:nvPr>
        </p:nvSpPr>
        <p:spPr>
          <a:xfrm>
            <a:off x="5960534" y="2509309"/>
            <a:ext cx="4993743" cy="3168649"/>
          </a:xfrm>
        </p:spPr>
        <p:txBody>
          <a:bodyPr>
            <a:noAutofit/>
          </a:bodyPr>
          <a:lstStyle/>
          <a:p>
            <a:r>
              <a:rPr lang="en-US" sz="2400" b="1" dirty="0">
                <a:solidFill>
                  <a:srgbClr val="FFFF00"/>
                </a:solidFill>
              </a:rPr>
              <a:t>Esophageal Spasm</a:t>
            </a:r>
          </a:p>
          <a:p>
            <a:r>
              <a:rPr lang="en-US" sz="2400" b="1" dirty="0">
                <a:solidFill>
                  <a:srgbClr val="FFFF00"/>
                </a:solidFill>
              </a:rPr>
              <a:t>Pulmonary Embolism</a:t>
            </a:r>
          </a:p>
          <a:p>
            <a:r>
              <a:rPr lang="en-US" sz="2400" b="1" dirty="0">
                <a:solidFill>
                  <a:srgbClr val="FFFF00"/>
                </a:solidFill>
              </a:rPr>
              <a:t>Tension pneumothorax</a:t>
            </a:r>
          </a:p>
          <a:p>
            <a:r>
              <a:rPr lang="en-US" sz="2400" b="1" dirty="0">
                <a:solidFill>
                  <a:srgbClr val="FFC000"/>
                </a:solidFill>
              </a:rPr>
              <a:t>Rare</a:t>
            </a:r>
          </a:p>
          <a:p>
            <a:r>
              <a:rPr lang="en-US" sz="2400" b="1" dirty="0">
                <a:solidFill>
                  <a:srgbClr val="FFFF00"/>
                </a:solidFill>
              </a:rPr>
              <a:t>Aortic Dissection</a:t>
            </a:r>
          </a:p>
          <a:p>
            <a:r>
              <a:rPr lang="en-US" sz="2400" b="1" dirty="0">
                <a:solidFill>
                  <a:srgbClr val="FFFF00"/>
                </a:solidFill>
              </a:rPr>
              <a:t>Esophageal tear</a:t>
            </a:r>
          </a:p>
          <a:p>
            <a:r>
              <a:rPr lang="en-US" sz="2400" b="1" dirty="0">
                <a:solidFill>
                  <a:srgbClr val="FFFF00"/>
                </a:solidFill>
              </a:rPr>
              <a:t>Mediastinitis</a:t>
            </a:r>
          </a:p>
        </p:txBody>
      </p:sp>
    </p:spTree>
    <p:extLst>
      <p:ext uri="{BB962C8B-B14F-4D97-AF65-F5344CB8AC3E}">
        <p14:creationId xmlns:p14="http://schemas.microsoft.com/office/powerpoint/2010/main" val="1487731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7F24F-7D7C-4817-8FAD-3B41C389EC93}"/>
              </a:ext>
            </a:extLst>
          </p:cNvPr>
          <p:cNvSpPr>
            <a:spLocks noGrp="1"/>
          </p:cNvSpPr>
          <p:nvPr>
            <p:ph type="title"/>
          </p:nvPr>
        </p:nvSpPr>
        <p:spPr>
          <a:xfrm>
            <a:off x="940982" y="269358"/>
            <a:ext cx="10131425" cy="1456267"/>
          </a:xfrm>
        </p:spPr>
        <p:txBody>
          <a:bodyPr>
            <a:normAutofit fontScale="90000"/>
          </a:bodyPr>
          <a:lstStyle/>
          <a:p>
            <a:pPr algn="ctr"/>
            <a:r>
              <a:rPr lang="en-US" sz="4400" dirty="0">
                <a:solidFill>
                  <a:srgbClr val="FFC000"/>
                </a:solidFill>
              </a:rPr>
              <a:t> </a:t>
            </a:r>
            <a:r>
              <a:rPr lang="en-US" sz="6600" b="1" u="sng" dirty="0">
                <a:solidFill>
                  <a:srgbClr val="FFC000"/>
                </a:solidFill>
              </a:rPr>
              <a:t>Computed tomography (CT)</a:t>
            </a:r>
            <a:endParaRPr lang="en-US" sz="4400" b="1" u="sng" dirty="0">
              <a:solidFill>
                <a:srgbClr val="FFC000"/>
              </a:solidFill>
            </a:endParaRPr>
          </a:p>
        </p:txBody>
      </p:sp>
      <p:sp>
        <p:nvSpPr>
          <p:cNvPr id="3" name="Content Placeholder 2">
            <a:extLst>
              <a:ext uri="{FF2B5EF4-FFF2-40B4-BE49-F238E27FC236}">
                <a16:creationId xmlns:a16="http://schemas.microsoft.com/office/drawing/2014/main" id="{79735AEC-4ED6-4187-8531-F2C4B0254E33}"/>
              </a:ext>
            </a:extLst>
          </p:cNvPr>
          <p:cNvSpPr>
            <a:spLocks noGrp="1"/>
          </p:cNvSpPr>
          <p:nvPr>
            <p:ph idx="1"/>
          </p:nvPr>
        </p:nvSpPr>
        <p:spPr>
          <a:xfrm>
            <a:off x="573677" y="1631704"/>
            <a:ext cx="11044645" cy="4245670"/>
          </a:xfrm>
        </p:spPr>
        <p:txBody>
          <a:bodyPr>
            <a:normAutofit/>
          </a:bodyPr>
          <a:lstStyle/>
          <a:p>
            <a:r>
              <a:rPr lang="en-US" sz="2800" b="1" dirty="0"/>
              <a:t>Confirm the diagnosis </a:t>
            </a:r>
            <a:r>
              <a:rPr lang="en-US" sz="2800" b="1" i="1" dirty="0">
                <a:solidFill>
                  <a:schemeClr val="accent5">
                    <a:lumMod val="20000"/>
                    <a:lumOff val="80000"/>
                  </a:schemeClr>
                </a:solidFill>
              </a:rPr>
              <a:t>(</a:t>
            </a:r>
            <a:r>
              <a:rPr lang="en-US" sz="2800" i="1" dirty="0">
                <a:solidFill>
                  <a:schemeClr val="accent5">
                    <a:lumMod val="20000"/>
                    <a:lumOff val="80000"/>
                  </a:schemeClr>
                </a:solidFill>
              </a:rPr>
              <a:t>evaluate concomitant pleuropulmonary diseases and lymphadenopathies, suggesting a possible cause(</a:t>
            </a:r>
            <a:r>
              <a:rPr lang="en-US" sz="2800" i="1" dirty="0" err="1">
                <a:solidFill>
                  <a:schemeClr val="accent5">
                    <a:lumMod val="20000"/>
                    <a:lumOff val="80000"/>
                  </a:schemeClr>
                </a:solidFill>
              </a:rPr>
              <a:t>ie</a:t>
            </a:r>
            <a:r>
              <a:rPr lang="en-US" sz="2800" i="1" dirty="0">
                <a:solidFill>
                  <a:schemeClr val="accent5">
                    <a:lumMod val="20000"/>
                    <a:lumOff val="80000"/>
                  </a:schemeClr>
                </a:solidFill>
              </a:rPr>
              <a:t>, tuberculosis, lung cancer) </a:t>
            </a:r>
          </a:p>
          <a:p>
            <a:r>
              <a:rPr lang="en-US" sz="2800" b="1" dirty="0"/>
              <a:t>Pericardial thickening with effusion suggestive of acute pericarditis.</a:t>
            </a:r>
          </a:p>
          <a:p>
            <a:r>
              <a:rPr lang="en-US" sz="2800" b="1" dirty="0"/>
              <a:t>Contrast, enhancement of the thickened visceral and parietal surfaces confirms the presence of active inflammation.</a:t>
            </a:r>
          </a:p>
          <a:p>
            <a:r>
              <a:rPr lang="en-US" sz="2800" b="1" dirty="0"/>
              <a:t> Exudative fluid (20 to 60 Hounsfield units), as found with purulent pericarditis, and simple transudative fluid (&lt;10 Hounsfield units)</a:t>
            </a:r>
            <a:r>
              <a:rPr lang="en-US" b="1" dirty="0"/>
              <a:t>.</a:t>
            </a:r>
          </a:p>
        </p:txBody>
      </p:sp>
    </p:spTree>
    <p:extLst>
      <p:ext uri="{BB962C8B-B14F-4D97-AF65-F5344CB8AC3E}">
        <p14:creationId xmlns:p14="http://schemas.microsoft.com/office/powerpoint/2010/main" val="1282663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6E281-A4EE-49A5-9D12-7B1B55A8759A}"/>
              </a:ext>
            </a:extLst>
          </p:cNvPr>
          <p:cNvSpPr>
            <a:spLocks noGrp="1"/>
          </p:cNvSpPr>
          <p:nvPr>
            <p:ph type="title"/>
          </p:nvPr>
        </p:nvSpPr>
        <p:spPr>
          <a:xfrm>
            <a:off x="729344" y="609600"/>
            <a:ext cx="10896599" cy="1456267"/>
          </a:xfrm>
        </p:spPr>
        <p:txBody>
          <a:bodyPr>
            <a:normAutofit/>
          </a:bodyPr>
          <a:lstStyle/>
          <a:p>
            <a:pPr algn="ctr"/>
            <a:r>
              <a:rPr lang="en-US" b="1" dirty="0">
                <a:solidFill>
                  <a:srgbClr val="FFC000"/>
                </a:solidFill>
              </a:rPr>
              <a:t>C-MRI with  Gadolinium enhancement</a:t>
            </a:r>
            <a:br>
              <a:rPr lang="en-US" dirty="0"/>
            </a:br>
            <a:r>
              <a:rPr lang="en-US" b="1" i="1" u="sng" dirty="0">
                <a:solidFill>
                  <a:schemeClr val="accent2"/>
                </a:solidFill>
              </a:rPr>
              <a:t>EDEMA                           LGE</a:t>
            </a:r>
          </a:p>
        </p:txBody>
      </p:sp>
      <p:pic>
        <p:nvPicPr>
          <p:cNvPr id="2050" name="Picture 2" descr="Image">
            <a:extLst>
              <a:ext uri="{FF2B5EF4-FFF2-40B4-BE49-F238E27FC236}">
                <a16:creationId xmlns:a16="http://schemas.microsoft.com/office/drawing/2014/main" id="{A9DB8F08-C7A7-411B-B7F6-3E137137CC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86042" y="1860699"/>
            <a:ext cx="8894268" cy="4508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477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A986B-AFCC-D448-E71D-60CE73B9803D}"/>
              </a:ext>
            </a:extLst>
          </p:cNvPr>
          <p:cNvSpPr>
            <a:spLocks noGrp="1"/>
          </p:cNvSpPr>
          <p:nvPr>
            <p:ph type="title"/>
          </p:nvPr>
        </p:nvSpPr>
        <p:spPr>
          <a:xfrm>
            <a:off x="581026" y="100960"/>
            <a:ext cx="10131425" cy="1456267"/>
          </a:xfrm>
        </p:spPr>
        <p:txBody>
          <a:bodyPr>
            <a:normAutofit/>
          </a:bodyPr>
          <a:lstStyle/>
          <a:p>
            <a:pPr algn="ctr"/>
            <a:r>
              <a:rPr lang="en-US" b="1" u="sng"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Pericardial Disease Objectives</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AF1B20C4-EC3E-D30F-8C97-D0A790E20314}"/>
              </a:ext>
            </a:extLst>
          </p:cNvPr>
          <p:cNvSpPr>
            <a:spLocks noGrp="1"/>
          </p:cNvSpPr>
          <p:nvPr>
            <p:ph idx="1"/>
          </p:nvPr>
        </p:nvSpPr>
        <p:spPr>
          <a:xfrm>
            <a:off x="790576" y="1042877"/>
            <a:ext cx="10989746" cy="5191668"/>
          </a:xfrm>
        </p:spPr>
        <p:txBody>
          <a:bodyPr>
            <a:normAutofit/>
          </a:bodyPr>
          <a:lstStyle/>
          <a:p>
            <a:pPr marL="342900" marR="0" lvl="0" indent="-342900">
              <a:spcBef>
                <a:spcPts val="0"/>
              </a:spcBef>
              <a:spcAft>
                <a:spcPts val="0"/>
              </a:spcAft>
              <a:buFont typeface="+mj-lt"/>
              <a:buAutoNum type="arabicPeriod"/>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Describe the classic presentation of acute pericarditis and know the 4 diagnostic  criteria</a:t>
            </a:r>
          </a:p>
          <a:p>
            <a:pPr marL="342900" marR="0" lvl="0" indent="-342900">
              <a:spcBef>
                <a:spcPts val="0"/>
              </a:spcBef>
              <a:spcAft>
                <a:spcPts val="0"/>
              </a:spcAft>
              <a:buFont typeface="+mj-lt"/>
              <a:buAutoNum type="arabicPeriod"/>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Show the ECG findings in acute pericarditis.</a:t>
            </a:r>
          </a:p>
          <a:p>
            <a:pPr marL="342900" indent="-342900">
              <a:spcAft>
                <a:spcPts val="0"/>
              </a:spcAft>
              <a:buFont typeface="+mj-lt"/>
              <a:buAutoNum type="arabicPeriod"/>
            </a:pPr>
            <a:r>
              <a:rPr lang="en-US" sz="2800" b="1" kern="100" dirty="0">
                <a:latin typeface="Aptos" panose="020B0004020202020204" pitchFamily="34" charset="0"/>
                <a:ea typeface="Aptos" panose="020B0004020202020204" pitchFamily="34" charset="0"/>
                <a:cs typeface="Times New Roman" panose="02020603050405020304" pitchFamily="18" charset="0"/>
              </a:rPr>
              <a:t>Describe the treatments for acute pericarditis</a:t>
            </a:r>
          </a:p>
          <a:p>
            <a:pPr marL="342900" indent="-342900">
              <a:spcAft>
                <a:spcPts val="0"/>
              </a:spcAft>
              <a:buFont typeface="+mj-lt"/>
              <a:buAutoNum type="arabicPeriod"/>
            </a:pPr>
            <a:r>
              <a:rPr lang="en-US" sz="2800" b="1" kern="100" dirty="0">
                <a:latin typeface="Aptos" panose="020B0004020202020204" pitchFamily="34" charset="0"/>
                <a:ea typeface="Aptos" panose="020B0004020202020204" pitchFamily="34" charset="0"/>
                <a:cs typeface="Times New Roman" panose="02020603050405020304" pitchFamily="18" charset="0"/>
              </a:rPr>
              <a:t>Describe the range pericardial syndromes</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Describe the differential diagnosis for acute pericarditis and know the high-risk features that may require admission </a:t>
            </a:r>
          </a:p>
          <a:p>
            <a:pPr marL="342900" marR="0" lvl="0" indent="-342900">
              <a:spcBef>
                <a:spcPts val="0"/>
              </a:spcBef>
              <a:spcAft>
                <a:spcPts val="0"/>
              </a:spcAft>
              <a:buFont typeface="+mj-lt"/>
              <a:buAutoNum type="arabicPeriod"/>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Describe the pathophysiology of pericardial tamponade and know how to make the diagnosis. </a:t>
            </a:r>
          </a:p>
          <a:p>
            <a:pPr marL="342900" marR="0" lvl="0" indent="-342900">
              <a:spcBef>
                <a:spcPts val="0"/>
              </a:spcBef>
              <a:spcAft>
                <a:spcPts val="0"/>
              </a:spcAft>
              <a:buFont typeface="+mj-lt"/>
              <a:buAutoNum type="arabicPeriod"/>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Describe the clinical syndrome of constrictive pericarditis and how to make the diagnosis. </a:t>
            </a:r>
            <a:endParaRPr lang="en-US" sz="2000" dirty="0"/>
          </a:p>
        </p:txBody>
      </p:sp>
    </p:spTree>
    <p:extLst>
      <p:ext uri="{BB962C8B-B14F-4D97-AF65-F5344CB8AC3E}">
        <p14:creationId xmlns:p14="http://schemas.microsoft.com/office/powerpoint/2010/main" val="1441506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13A0-131D-2FF3-42CC-996B9B857FC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D1D778B-7FD2-858B-C302-FDAF1B43928A}"/>
              </a:ext>
            </a:extLst>
          </p:cNvPr>
          <p:cNvPicPr>
            <a:picLocks noGrp="1" noChangeAspect="1"/>
          </p:cNvPicPr>
          <p:nvPr>
            <p:ph idx="1"/>
          </p:nvPr>
        </p:nvPicPr>
        <p:blipFill>
          <a:blip r:embed="rId2"/>
          <a:stretch>
            <a:fillRect/>
          </a:stretch>
        </p:blipFill>
        <p:spPr>
          <a:xfrm>
            <a:off x="392106" y="761434"/>
            <a:ext cx="10869244" cy="4981197"/>
          </a:xfrm>
        </p:spPr>
      </p:pic>
      <p:sp>
        <p:nvSpPr>
          <p:cNvPr id="6" name="TextBox 5">
            <a:extLst>
              <a:ext uri="{FF2B5EF4-FFF2-40B4-BE49-F238E27FC236}">
                <a16:creationId xmlns:a16="http://schemas.microsoft.com/office/drawing/2014/main" id="{83CE08E0-1C3B-F513-6C64-F8D6F0ECA745}"/>
              </a:ext>
            </a:extLst>
          </p:cNvPr>
          <p:cNvSpPr txBox="1"/>
          <p:nvPr/>
        </p:nvSpPr>
        <p:spPr>
          <a:xfrm>
            <a:off x="685801" y="6151866"/>
            <a:ext cx="10281854" cy="646331"/>
          </a:xfrm>
          <a:prstGeom prst="rect">
            <a:avLst/>
          </a:prstGeom>
          <a:noFill/>
        </p:spPr>
        <p:txBody>
          <a:bodyPr wrap="none" rtlCol="0">
            <a:spAutoFit/>
          </a:bodyPr>
          <a:lstStyle/>
          <a:p>
            <a:r>
              <a:rPr lang="en-US" dirty="0" err="1"/>
              <a:t>Chiabrando</a:t>
            </a:r>
            <a:r>
              <a:rPr lang="en-US" dirty="0"/>
              <a:t> et al  JACC VOL. 75, NO. 1, 2020 Management of Acute and Recurrent Pericarditis  2020:76 – 9 2</a:t>
            </a:r>
          </a:p>
          <a:p>
            <a:endParaRPr lang="en-US" dirty="0"/>
          </a:p>
        </p:txBody>
      </p:sp>
      <p:sp>
        <p:nvSpPr>
          <p:cNvPr id="3" name="Oval 2">
            <a:extLst>
              <a:ext uri="{FF2B5EF4-FFF2-40B4-BE49-F238E27FC236}">
                <a16:creationId xmlns:a16="http://schemas.microsoft.com/office/drawing/2014/main" id="{50F7CA21-D531-8373-5D6B-342FC714FB72}"/>
              </a:ext>
            </a:extLst>
          </p:cNvPr>
          <p:cNvSpPr/>
          <p:nvPr/>
        </p:nvSpPr>
        <p:spPr>
          <a:xfrm>
            <a:off x="5551714" y="1201058"/>
            <a:ext cx="2235199" cy="379367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762B7D3-28D9-DEFC-DE39-D3DF90160674}"/>
              </a:ext>
            </a:extLst>
          </p:cNvPr>
          <p:cNvSpPr/>
          <p:nvPr/>
        </p:nvSpPr>
        <p:spPr>
          <a:xfrm>
            <a:off x="8839199" y="1201057"/>
            <a:ext cx="2235199" cy="376464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59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9FA1-D596-468C-857A-2A373E0AAEBB}"/>
              </a:ext>
            </a:extLst>
          </p:cNvPr>
          <p:cNvSpPr>
            <a:spLocks noGrp="1"/>
          </p:cNvSpPr>
          <p:nvPr>
            <p:ph type="title"/>
          </p:nvPr>
        </p:nvSpPr>
        <p:spPr/>
        <p:txBody>
          <a:bodyPr>
            <a:normAutofit fontScale="90000"/>
          </a:bodyPr>
          <a:lstStyle/>
          <a:p>
            <a:pPr algn="ctr"/>
            <a:r>
              <a:rPr lang="en-US" sz="6000" b="1" dirty="0">
                <a:solidFill>
                  <a:srgbClr val="FFC000"/>
                </a:solidFill>
              </a:rPr>
              <a:t>Incessant and chronic pericarditis</a:t>
            </a:r>
            <a:br>
              <a:rPr lang="en-US" b="1" dirty="0"/>
            </a:br>
            <a:endParaRPr lang="en-US" dirty="0"/>
          </a:p>
        </p:txBody>
      </p:sp>
      <p:sp>
        <p:nvSpPr>
          <p:cNvPr id="3" name="Content Placeholder 2">
            <a:extLst>
              <a:ext uri="{FF2B5EF4-FFF2-40B4-BE49-F238E27FC236}">
                <a16:creationId xmlns:a16="http://schemas.microsoft.com/office/drawing/2014/main" id="{2F584D84-7CFD-4136-B529-1CEE1413C56C}"/>
              </a:ext>
            </a:extLst>
          </p:cNvPr>
          <p:cNvSpPr>
            <a:spLocks noGrp="1"/>
          </p:cNvSpPr>
          <p:nvPr>
            <p:ph idx="1"/>
          </p:nvPr>
        </p:nvSpPr>
        <p:spPr/>
        <p:txBody>
          <a:bodyPr>
            <a:normAutofit lnSpcReduction="10000"/>
          </a:bodyPr>
          <a:lstStyle/>
          <a:p>
            <a:pPr fontAlgn="base"/>
            <a:r>
              <a:rPr lang="en-US" sz="2400" b="1" dirty="0"/>
              <a:t>The term ‘incessant’ has been adopted for cases with persistent symptoms without a clear-cut remission after the acute episode</a:t>
            </a:r>
          </a:p>
          <a:p>
            <a:pPr fontAlgn="base"/>
            <a:endParaRPr lang="en-US" sz="2400" b="1" dirty="0"/>
          </a:p>
          <a:p>
            <a:pPr fontAlgn="base"/>
            <a:r>
              <a:rPr lang="en-US" sz="2400" b="1" dirty="0"/>
              <a:t>The term ‘chronic’ generally refers—especially for pericardial effusions—to disease processes lasting &gt;3 months</a:t>
            </a:r>
          </a:p>
          <a:p>
            <a:pPr fontAlgn="base"/>
            <a:endParaRPr lang="en-US" sz="2400" b="1" dirty="0"/>
          </a:p>
          <a:p>
            <a:pPr fontAlgn="base"/>
            <a:r>
              <a:rPr lang="en-US" sz="2400" b="1" dirty="0"/>
              <a:t>Relapsing/Recurrent pericarditis, after resolution of symptoms and withdrawal of medications there is a recurrence of symptoms</a:t>
            </a:r>
          </a:p>
          <a:p>
            <a:endParaRPr lang="en-US" dirty="0"/>
          </a:p>
        </p:txBody>
      </p:sp>
    </p:spTree>
    <p:extLst>
      <p:ext uri="{BB962C8B-B14F-4D97-AF65-F5344CB8AC3E}">
        <p14:creationId xmlns:p14="http://schemas.microsoft.com/office/powerpoint/2010/main" val="2758516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D1ECB-490D-64B5-05D8-FCF892E145E6}"/>
              </a:ext>
            </a:extLst>
          </p:cNvPr>
          <p:cNvSpPr>
            <a:spLocks noGrp="1"/>
          </p:cNvSpPr>
          <p:nvPr>
            <p:ph type="title"/>
          </p:nvPr>
        </p:nvSpPr>
        <p:spPr>
          <a:xfrm>
            <a:off x="774701" y="-270397"/>
            <a:ext cx="10131425" cy="1456267"/>
          </a:xfrm>
        </p:spPr>
        <p:txBody>
          <a:bodyPr>
            <a:normAutofit/>
          </a:bodyPr>
          <a:lstStyle/>
          <a:p>
            <a:pPr algn="ctr"/>
            <a:r>
              <a:rPr lang="en-US" sz="4400" b="1" dirty="0">
                <a:solidFill>
                  <a:srgbClr val="FFC000"/>
                </a:solidFill>
              </a:rPr>
              <a:t>TREATMENT</a:t>
            </a:r>
          </a:p>
        </p:txBody>
      </p:sp>
      <p:pic>
        <p:nvPicPr>
          <p:cNvPr id="5" name="Content Placeholder 4">
            <a:extLst>
              <a:ext uri="{FF2B5EF4-FFF2-40B4-BE49-F238E27FC236}">
                <a16:creationId xmlns:a16="http://schemas.microsoft.com/office/drawing/2014/main" id="{7C9D7B50-87AA-BBF1-0214-D5CE2F322183}"/>
              </a:ext>
            </a:extLst>
          </p:cNvPr>
          <p:cNvPicPr>
            <a:picLocks noGrp="1" noChangeAspect="1"/>
          </p:cNvPicPr>
          <p:nvPr>
            <p:ph idx="1"/>
          </p:nvPr>
        </p:nvPicPr>
        <p:blipFill>
          <a:blip r:embed="rId3"/>
          <a:stretch>
            <a:fillRect/>
          </a:stretch>
        </p:blipFill>
        <p:spPr>
          <a:xfrm>
            <a:off x="1745469" y="811513"/>
            <a:ext cx="8389131" cy="5459132"/>
          </a:xfrm>
        </p:spPr>
      </p:pic>
      <p:sp>
        <p:nvSpPr>
          <p:cNvPr id="6" name="TextBox 5">
            <a:extLst>
              <a:ext uri="{FF2B5EF4-FFF2-40B4-BE49-F238E27FC236}">
                <a16:creationId xmlns:a16="http://schemas.microsoft.com/office/drawing/2014/main" id="{1980ABF7-2B6F-1C79-50F7-07FDCB5455C0}"/>
              </a:ext>
            </a:extLst>
          </p:cNvPr>
          <p:cNvSpPr txBox="1"/>
          <p:nvPr/>
        </p:nvSpPr>
        <p:spPr>
          <a:xfrm>
            <a:off x="1123869" y="6270645"/>
            <a:ext cx="10281854" cy="646331"/>
          </a:xfrm>
          <a:prstGeom prst="rect">
            <a:avLst/>
          </a:prstGeom>
          <a:noFill/>
        </p:spPr>
        <p:txBody>
          <a:bodyPr wrap="none" rtlCol="0">
            <a:spAutoFit/>
          </a:bodyPr>
          <a:lstStyle/>
          <a:p>
            <a:r>
              <a:rPr lang="en-US" dirty="0" err="1"/>
              <a:t>Chiabrando</a:t>
            </a:r>
            <a:r>
              <a:rPr lang="en-US" dirty="0"/>
              <a:t> et al  JACC VOL. 75, NO. 1, 2020 Management of Acute and Recurrent Pericarditis  2020:76 – 9 2</a:t>
            </a:r>
          </a:p>
          <a:p>
            <a:endParaRPr lang="en-US" dirty="0"/>
          </a:p>
        </p:txBody>
      </p:sp>
    </p:spTree>
    <p:extLst>
      <p:ext uri="{BB962C8B-B14F-4D97-AF65-F5344CB8AC3E}">
        <p14:creationId xmlns:p14="http://schemas.microsoft.com/office/powerpoint/2010/main" val="710086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6E3C5-3C79-BB33-F975-EB7FDE5D1F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BACFEA-D158-F223-407E-5E674BAD2F5E}"/>
              </a:ext>
            </a:extLst>
          </p:cNvPr>
          <p:cNvSpPr>
            <a:spLocks noGrp="1"/>
          </p:cNvSpPr>
          <p:nvPr>
            <p:ph type="title"/>
          </p:nvPr>
        </p:nvSpPr>
        <p:spPr>
          <a:xfrm>
            <a:off x="581026" y="100960"/>
            <a:ext cx="10131425" cy="1456267"/>
          </a:xfrm>
        </p:spPr>
        <p:txBody>
          <a:bodyPr>
            <a:normAutofit/>
          </a:bodyPr>
          <a:lstStyle/>
          <a:p>
            <a:pPr algn="ctr"/>
            <a:r>
              <a:rPr lang="en-US" b="1" u="sng"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Pericardial Disease Objectives</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0D763FF2-B746-DD8B-C409-A2E0B14339CB}"/>
              </a:ext>
            </a:extLst>
          </p:cNvPr>
          <p:cNvSpPr>
            <a:spLocks noGrp="1"/>
          </p:cNvSpPr>
          <p:nvPr>
            <p:ph idx="1"/>
          </p:nvPr>
        </p:nvSpPr>
        <p:spPr>
          <a:xfrm>
            <a:off x="790576" y="1042877"/>
            <a:ext cx="10989746" cy="5191668"/>
          </a:xfrm>
        </p:spPr>
        <p:txBody>
          <a:bodyPr>
            <a:normAutofit/>
          </a:bodyPr>
          <a:lstStyle/>
          <a:p>
            <a:pPr marL="342900" marR="0" lvl="0" indent="-342900">
              <a:spcBef>
                <a:spcPts val="0"/>
              </a:spcBef>
              <a:spcAft>
                <a:spcPts val="0"/>
              </a:spcAft>
              <a:buFont typeface="+mj-lt"/>
              <a:buAutoNum type="arabicPeriod"/>
            </a:pPr>
            <a:r>
              <a:rPr lang="en-US" sz="2800" b="1" kern="100" dirty="0">
                <a:solidFill>
                  <a:srgbClr val="FFFFCC"/>
                </a:solidFill>
                <a:effectLst/>
                <a:latin typeface="Aptos" panose="020B0004020202020204" pitchFamily="34" charset="0"/>
                <a:ea typeface="Aptos" panose="020B0004020202020204" pitchFamily="34" charset="0"/>
                <a:cs typeface="Times New Roman" panose="02020603050405020304" pitchFamily="18" charset="0"/>
              </a:rPr>
              <a:t>Describe the classic presentation of acute pericarditis and know the 4 diagnostic  criteria</a:t>
            </a:r>
          </a:p>
          <a:p>
            <a:pPr marL="342900" marR="0" lvl="0" indent="-342900">
              <a:spcBef>
                <a:spcPts val="0"/>
              </a:spcBef>
              <a:spcAft>
                <a:spcPts val="0"/>
              </a:spcAft>
              <a:buFont typeface="+mj-lt"/>
              <a:buAutoNum type="arabicPeriod"/>
            </a:pPr>
            <a:r>
              <a:rPr lang="en-US" sz="2800" b="1" kern="100" dirty="0">
                <a:solidFill>
                  <a:srgbClr val="FFFFCC"/>
                </a:solidFill>
                <a:effectLst/>
                <a:latin typeface="Aptos" panose="020B0004020202020204" pitchFamily="34" charset="0"/>
                <a:ea typeface="Aptos" panose="020B0004020202020204" pitchFamily="34" charset="0"/>
                <a:cs typeface="Times New Roman" panose="02020603050405020304" pitchFamily="18" charset="0"/>
              </a:rPr>
              <a:t>Show the ECG findings in acute pericarditis.</a:t>
            </a:r>
          </a:p>
          <a:p>
            <a:pPr marL="342900" indent="-342900">
              <a:spcAft>
                <a:spcPts val="0"/>
              </a:spcAft>
              <a:buFont typeface="+mj-lt"/>
              <a:buAutoNum type="arabicPeriod"/>
            </a:pPr>
            <a:r>
              <a:rPr lang="en-US" sz="2800" b="1" kern="100" dirty="0">
                <a:solidFill>
                  <a:srgbClr val="FFFFCC"/>
                </a:solidFill>
                <a:latin typeface="Aptos" panose="020B0004020202020204" pitchFamily="34" charset="0"/>
                <a:ea typeface="Aptos" panose="020B0004020202020204" pitchFamily="34" charset="0"/>
                <a:cs typeface="Times New Roman" panose="02020603050405020304" pitchFamily="18" charset="0"/>
              </a:rPr>
              <a:t>Describe the treatments for acute pericarditis</a:t>
            </a:r>
          </a:p>
          <a:p>
            <a:pPr marL="342900" indent="-342900">
              <a:spcAft>
                <a:spcPts val="0"/>
              </a:spcAft>
              <a:buFont typeface="+mj-lt"/>
              <a:buAutoNum type="arabicPeriod"/>
            </a:pPr>
            <a:r>
              <a:rPr lang="en-US" sz="2800" b="1" kern="100" dirty="0">
                <a:solidFill>
                  <a:schemeClr val="accent5">
                    <a:lumMod val="60000"/>
                    <a:lumOff val="40000"/>
                  </a:schemeClr>
                </a:solidFill>
                <a:latin typeface="Aptos" panose="020B0004020202020204" pitchFamily="34" charset="0"/>
                <a:ea typeface="Aptos" panose="020B0004020202020204" pitchFamily="34" charset="0"/>
                <a:cs typeface="Times New Roman" panose="02020603050405020304" pitchFamily="18" charset="0"/>
              </a:rPr>
              <a:t>Describe the range pericardial syndromes</a:t>
            </a:r>
            <a:endParaRPr lang="en-US" sz="2800" b="1" kern="100" dirty="0">
              <a:solidFill>
                <a:schemeClr val="accent5">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800" b="1" kern="100" dirty="0">
                <a:solidFill>
                  <a:schemeClr val="accent5">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rPr>
              <a:t>Describe the differential diagnosis for acute pericarditis and know the high-risk features that may require admission </a:t>
            </a:r>
          </a:p>
          <a:p>
            <a:pPr marL="342900" marR="0" lvl="0" indent="-342900">
              <a:spcBef>
                <a:spcPts val="0"/>
              </a:spcBef>
              <a:spcAft>
                <a:spcPts val="0"/>
              </a:spcAft>
              <a:buFont typeface="+mj-lt"/>
              <a:buAutoNum type="arabicPeriod"/>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Describe the pathophysiology of pericardial tamponade and know how to make the diagnosis. </a:t>
            </a:r>
          </a:p>
          <a:p>
            <a:pPr marL="342900" marR="0" lvl="0" indent="-342900">
              <a:spcBef>
                <a:spcPts val="0"/>
              </a:spcBef>
              <a:spcAft>
                <a:spcPts val="0"/>
              </a:spcAft>
              <a:buFont typeface="+mj-lt"/>
              <a:buAutoNum type="arabicPeriod"/>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Describe the clinical syndrome of constrictive pericarditis and how to make the diagnosis. </a:t>
            </a:r>
            <a:endParaRPr lang="en-US" sz="2000" dirty="0"/>
          </a:p>
        </p:txBody>
      </p:sp>
    </p:spTree>
    <p:extLst>
      <p:ext uri="{BB962C8B-B14F-4D97-AF65-F5344CB8AC3E}">
        <p14:creationId xmlns:p14="http://schemas.microsoft.com/office/powerpoint/2010/main" val="257503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arn(inVertical)">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4F107-1973-400F-85D8-47940526F89E}"/>
              </a:ext>
            </a:extLst>
          </p:cNvPr>
          <p:cNvSpPr>
            <a:spLocks noGrp="1"/>
          </p:cNvSpPr>
          <p:nvPr>
            <p:ph type="title"/>
          </p:nvPr>
        </p:nvSpPr>
        <p:spPr/>
        <p:txBody>
          <a:bodyPr>
            <a:normAutofit fontScale="90000"/>
          </a:bodyPr>
          <a:lstStyle/>
          <a:p>
            <a:pPr algn="ctr"/>
            <a:r>
              <a:rPr lang="en-US" sz="6000" b="1" dirty="0">
                <a:solidFill>
                  <a:srgbClr val="FFC000"/>
                </a:solidFill>
              </a:rPr>
              <a:t>ERLENMYER FLASK</a:t>
            </a:r>
            <a:br>
              <a:rPr lang="en-US" sz="6000" b="1" dirty="0">
                <a:solidFill>
                  <a:srgbClr val="FFC000"/>
                </a:solidFill>
              </a:rPr>
            </a:br>
            <a:endParaRPr lang="en-US" sz="6000" b="1" dirty="0">
              <a:solidFill>
                <a:srgbClr val="FFC000"/>
              </a:solidFill>
            </a:endParaRPr>
          </a:p>
        </p:txBody>
      </p:sp>
      <p:pic>
        <p:nvPicPr>
          <p:cNvPr id="3074" name="Picture 2" descr="Image">
            <a:extLst>
              <a:ext uri="{FF2B5EF4-FFF2-40B4-BE49-F238E27FC236}">
                <a16:creationId xmlns:a16="http://schemas.microsoft.com/office/drawing/2014/main" id="{8ECC21D1-3B65-42E7-A7EF-520D4959B2A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126331" y="2380456"/>
            <a:ext cx="4114800" cy="31718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0D6E75BA-4DB6-4A6A-BC10-EEA496758B10}"/>
              </a:ext>
            </a:extLst>
          </p:cNvPr>
          <p:cNvSpPr>
            <a:spLocks noGrp="1"/>
          </p:cNvSpPr>
          <p:nvPr>
            <p:ph sz="half" idx="2"/>
          </p:nvPr>
        </p:nvSpPr>
        <p:spPr>
          <a:xfrm>
            <a:off x="5821894" y="2142067"/>
            <a:ext cx="5776547" cy="3649133"/>
          </a:xfrm>
        </p:spPr>
        <p:txBody>
          <a:bodyPr>
            <a:normAutofit/>
          </a:bodyPr>
          <a:lstStyle/>
          <a:p>
            <a:r>
              <a:rPr lang="en-US" sz="2400" b="1" dirty="0"/>
              <a:t>This patient is likely to present with:</a:t>
            </a:r>
          </a:p>
          <a:p>
            <a:pPr marL="342900" indent="-342900">
              <a:buFont typeface="+mj-lt"/>
              <a:buAutoNum type="alphaUcPeriod"/>
            </a:pPr>
            <a:r>
              <a:rPr lang="en-US" sz="2400" b="1" dirty="0"/>
              <a:t>Lung or Breast Cancer</a:t>
            </a:r>
          </a:p>
          <a:p>
            <a:pPr marL="342900" indent="-342900">
              <a:buFont typeface="+mj-lt"/>
              <a:buAutoNum type="alphaUcPeriod"/>
            </a:pPr>
            <a:r>
              <a:rPr lang="en-US" sz="2400" b="1" dirty="0"/>
              <a:t>Recent Cardiac Surgery</a:t>
            </a:r>
          </a:p>
          <a:p>
            <a:pPr marL="342900" indent="-342900">
              <a:buFont typeface="+mj-lt"/>
              <a:buAutoNum type="alphaUcPeriod"/>
            </a:pPr>
            <a:r>
              <a:rPr lang="en-US" sz="2400" b="1" dirty="0"/>
              <a:t>Recent Viral or Bacterial pericarditis</a:t>
            </a:r>
          </a:p>
          <a:p>
            <a:pPr marL="342900" indent="-342900">
              <a:buFont typeface="+mj-lt"/>
              <a:buAutoNum type="alphaUcPeriod"/>
            </a:pPr>
            <a:r>
              <a:rPr lang="en-US" sz="2400" b="1" dirty="0"/>
              <a:t>Systemic Rheumatologic Illness</a:t>
            </a:r>
          </a:p>
          <a:p>
            <a:pPr marL="0" indent="0">
              <a:buNone/>
            </a:pPr>
            <a:r>
              <a:rPr lang="en-US" sz="2400" b="1" dirty="0"/>
              <a:t>E   All of the above</a:t>
            </a:r>
          </a:p>
        </p:txBody>
      </p:sp>
    </p:spTree>
    <p:extLst>
      <p:ext uri="{BB962C8B-B14F-4D97-AF65-F5344CB8AC3E}">
        <p14:creationId xmlns:p14="http://schemas.microsoft.com/office/powerpoint/2010/main" val="423351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 name="Shape 179"/>
          <p:cNvSpPr>
            <a:spLocks noGrp="1"/>
          </p:cNvSpPr>
          <p:nvPr>
            <p:ph type="title"/>
          </p:nvPr>
        </p:nvSpPr>
        <p:spPr>
          <a:prstGeom prst="rect">
            <a:avLst/>
          </a:prstGeom>
        </p:spPr>
        <p:txBody>
          <a:bodyPr>
            <a:normAutofit/>
          </a:bodyPr>
          <a:lstStyle/>
          <a:p>
            <a:pPr algn="ctr"/>
            <a:r>
              <a:rPr lang="en-US" sz="4400" b="1" u="sng" dirty="0">
                <a:solidFill>
                  <a:schemeClr val="accent5"/>
                </a:solidFill>
                <a:effectLst>
                  <a:outerShdw blurRad="38100" dist="38100" dir="2700000" algn="tl">
                    <a:srgbClr val="000000">
                      <a:alpha val="43137"/>
                    </a:srgbClr>
                  </a:outerShdw>
                </a:effectLst>
              </a:rPr>
              <a:t>What do you see ?</a:t>
            </a:r>
            <a:endParaRPr sz="4400" b="1" u="sng" dirty="0">
              <a:solidFill>
                <a:schemeClr val="accent5"/>
              </a:solidFill>
              <a:effectLst>
                <a:outerShdw blurRad="38100" dist="38100" dir="2700000" algn="tl">
                  <a:srgbClr val="000000">
                    <a:alpha val="43137"/>
                  </a:srgbClr>
                </a:outerShdw>
              </a:effectLst>
            </a:endParaRPr>
          </a:p>
        </p:txBody>
      </p:sp>
      <p:pic>
        <p:nvPicPr>
          <p:cNvPr id="180" name="Pericardial_effusion_3.png"/>
          <p:cNvPicPr>
            <a:picLocks noChangeAspect="1"/>
          </p:cNvPicPr>
          <p:nvPr/>
        </p:nvPicPr>
        <p:blipFill>
          <a:blip r:embed="rId2"/>
          <a:stretch>
            <a:fillRect/>
          </a:stretch>
        </p:blipFill>
        <p:spPr>
          <a:xfrm>
            <a:off x="2743199" y="1202281"/>
            <a:ext cx="6622869" cy="5419999"/>
          </a:xfrm>
          <a:prstGeom prst="rect">
            <a:avLst/>
          </a:prstGeom>
          <a:ln w="12700">
            <a:miter lim="400000"/>
          </a:ln>
        </p:spPr>
      </p:pic>
    </p:spTree>
    <p:extLst>
      <p:ext uri="{BB962C8B-B14F-4D97-AF65-F5344CB8AC3E}">
        <p14:creationId xmlns:p14="http://schemas.microsoft.com/office/powerpoint/2010/main" val="13438592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a:prstGeom prst="rect">
            <a:avLst/>
          </a:prstGeom>
        </p:spPr>
        <p:txBody>
          <a:bodyPr>
            <a:normAutofit/>
          </a:bodyPr>
          <a:lstStyle/>
          <a:p>
            <a:pPr algn="ctr"/>
            <a:r>
              <a:rPr lang="en-US" sz="5400" b="1" u="sng" dirty="0">
                <a:solidFill>
                  <a:schemeClr val="accent5"/>
                </a:solidFill>
                <a:effectLst>
                  <a:outerShdw blurRad="38100" dist="38100" dir="2700000" algn="tl">
                    <a:srgbClr val="000000">
                      <a:alpha val="43137"/>
                    </a:srgbClr>
                  </a:outerShdw>
                </a:effectLst>
              </a:rPr>
              <a:t>What do you see?</a:t>
            </a:r>
            <a:endParaRPr sz="5400" b="1" u="sng" dirty="0">
              <a:solidFill>
                <a:schemeClr val="accent5"/>
              </a:solidFill>
              <a:effectLst>
                <a:outerShdw blurRad="38100" dist="38100" dir="2700000" algn="tl">
                  <a:srgbClr val="000000">
                    <a:alpha val="43137"/>
                  </a:srgbClr>
                </a:outerShdw>
              </a:effectLst>
            </a:endParaRPr>
          </a:p>
        </p:txBody>
      </p:sp>
      <p:sp>
        <p:nvSpPr>
          <p:cNvPr id="183" name="Shape 183"/>
          <p:cNvSpPr>
            <a:spLocks noGrp="1"/>
          </p:cNvSpPr>
          <p:nvPr>
            <p:ph type="body" idx="1"/>
          </p:nvPr>
        </p:nvSpPr>
        <p:spPr>
          <a:prstGeom prst="rect">
            <a:avLst/>
          </a:prstGeom>
        </p:spPr>
        <p:txBody>
          <a:bodyPr/>
          <a:lstStyle/>
          <a:p>
            <a:pPr marL="453368" indent="-230134"/>
            <a:endParaRPr/>
          </a:p>
        </p:txBody>
      </p:sp>
      <p:pic>
        <p:nvPicPr>
          <p:cNvPr id="184" name="Alternans.png"/>
          <p:cNvPicPr>
            <a:picLocks noChangeAspect="1"/>
          </p:cNvPicPr>
          <p:nvPr/>
        </p:nvPicPr>
        <p:blipFill>
          <a:blip r:embed="rId2"/>
          <a:stretch>
            <a:fillRect/>
          </a:stretch>
        </p:blipFill>
        <p:spPr>
          <a:xfrm>
            <a:off x="974522" y="1409717"/>
            <a:ext cx="9632518" cy="5121711"/>
          </a:xfrm>
          <a:prstGeom prst="rect">
            <a:avLst/>
          </a:prstGeom>
          <a:ln w="12700">
            <a:miter lim="400000"/>
          </a:ln>
        </p:spPr>
      </p:pic>
    </p:spTree>
    <p:extLst>
      <p:ext uri="{BB962C8B-B14F-4D97-AF65-F5344CB8AC3E}">
        <p14:creationId xmlns:p14="http://schemas.microsoft.com/office/powerpoint/2010/main" val="26782815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0F6DB-663B-48B0-8B36-638C362780E2}"/>
              </a:ext>
            </a:extLst>
          </p:cNvPr>
          <p:cNvSpPr>
            <a:spLocks noGrp="1"/>
          </p:cNvSpPr>
          <p:nvPr>
            <p:ph type="title"/>
          </p:nvPr>
        </p:nvSpPr>
        <p:spPr>
          <a:xfrm>
            <a:off x="685801" y="609600"/>
            <a:ext cx="5219699" cy="1456267"/>
          </a:xfrm>
        </p:spPr>
        <p:txBody>
          <a:bodyPr>
            <a:normAutofit/>
          </a:bodyPr>
          <a:lstStyle/>
          <a:p>
            <a:r>
              <a:rPr lang="en-US" sz="4000" b="1" dirty="0">
                <a:solidFill>
                  <a:srgbClr val="FFC000"/>
                </a:solidFill>
              </a:rPr>
              <a:t>Pathophysiology</a:t>
            </a:r>
          </a:p>
        </p:txBody>
      </p:sp>
      <p:sp>
        <p:nvSpPr>
          <p:cNvPr id="9" name="Content Placeholder 8">
            <a:extLst>
              <a:ext uri="{FF2B5EF4-FFF2-40B4-BE49-F238E27FC236}">
                <a16:creationId xmlns:a16="http://schemas.microsoft.com/office/drawing/2014/main" id="{9DD4010D-B872-46E4-88DC-B5EDD82FE4D9}"/>
              </a:ext>
            </a:extLst>
          </p:cNvPr>
          <p:cNvSpPr>
            <a:spLocks noGrp="1"/>
          </p:cNvSpPr>
          <p:nvPr>
            <p:ph idx="1"/>
          </p:nvPr>
        </p:nvSpPr>
        <p:spPr>
          <a:xfrm>
            <a:off x="156754" y="2142067"/>
            <a:ext cx="5939245" cy="4441613"/>
          </a:xfrm>
        </p:spPr>
        <p:txBody>
          <a:bodyPr>
            <a:normAutofit fontScale="92500" lnSpcReduction="10000"/>
          </a:bodyPr>
          <a:lstStyle/>
          <a:p>
            <a:r>
              <a:rPr lang="en-US" sz="3000" b="1" dirty="0">
                <a:solidFill>
                  <a:srgbClr val="FFFF00"/>
                </a:solidFill>
              </a:rPr>
              <a:t>Fluid accumulation compresses the heart</a:t>
            </a:r>
          </a:p>
          <a:p>
            <a:r>
              <a:rPr lang="en-US" sz="3000" b="1" dirty="0">
                <a:solidFill>
                  <a:srgbClr val="FFFF00"/>
                </a:solidFill>
              </a:rPr>
              <a:t>Quick and small</a:t>
            </a:r>
          </a:p>
          <a:p>
            <a:r>
              <a:rPr lang="en-US" sz="3000" b="1" dirty="0">
                <a:solidFill>
                  <a:srgbClr val="FFFF00"/>
                </a:solidFill>
              </a:rPr>
              <a:t>Slow and large</a:t>
            </a:r>
          </a:p>
          <a:p>
            <a:r>
              <a:rPr lang="en-US" sz="3000" b="1" dirty="0">
                <a:solidFill>
                  <a:srgbClr val="FFFF00"/>
                </a:solidFill>
              </a:rPr>
              <a:t>Physical: Tachycardia; Hypotension; Distant Heart sounds, Elevated JVP; Pulsus Paradoxus</a:t>
            </a:r>
          </a:p>
          <a:p>
            <a:r>
              <a:rPr lang="en-US" sz="3000" b="1" dirty="0">
                <a:solidFill>
                  <a:srgbClr val="FFFF00"/>
                </a:solidFill>
              </a:rPr>
              <a:t>ECG electrical alternans</a:t>
            </a:r>
          </a:p>
          <a:p>
            <a:r>
              <a:rPr lang="en-US" sz="3000" b="1" dirty="0">
                <a:solidFill>
                  <a:srgbClr val="FFC000"/>
                </a:solidFill>
              </a:rPr>
              <a:t>Echo Rules</a:t>
            </a:r>
          </a:p>
          <a:p>
            <a:endParaRPr lang="en-US" dirty="0"/>
          </a:p>
        </p:txBody>
      </p:sp>
      <p:pic>
        <p:nvPicPr>
          <p:cNvPr id="5" name="Content Placeholder 4" descr="A picture containing text, indoor, footwear&#10;&#10;Description automatically generated">
            <a:extLst>
              <a:ext uri="{FF2B5EF4-FFF2-40B4-BE49-F238E27FC236}">
                <a16:creationId xmlns:a16="http://schemas.microsoft.com/office/drawing/2014/main" id="{FC193AC3-7740-4BE7-BF40-36788229F017}"/>
              </a:ext>
            </a:extLst>
          </p:cNvPr>
          <p:cNvPicPr>
            <a:picLocks noChangeAspect="1"/>
          </p:cNvPicPr>
          <p:nvPr/>
        </p:nvPicPr>
        <p:blipFill rotWithShape="1">
          <a:blip r:embed="rId2">
            <a:extLst>
              <a:ext uri="{28A0092B-C50C-407E-A947-70E740481C1C}">
                <a14:useLocalDpi xmlns:a14="http://schemas.microsoft.com/office/drawing/2010/main" val="0"/>
              </a:ext>
            </a:extLst>
          </a:blip>
          <a:srcRect r="22189" b="-2"/>
          <a:stretch/>
        </p:blipFill>
        <p:spPr>
          <a:xfrm>
            <a:off x="6286502" y="1133397"/>
            <a:ext cx="4935207" cy="475704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5155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Effect transition="in" filter="fade">
                                      <p:cBhvr>
                                        <p:cTn id="7" dur="1000"/>
                                        <p:tgtEl>
                                          <p:spTgt spid="9">
                                            <p:txEl>
                                              <p:pRg st="5" end="5"/>
                                            </p:txEl>
                                          </p:spTgt>
                                        </p:tgtEl>
                                      </p:cBhvr>
                                    </p:animEffect>
                                    <p:anim calcmode="lin" valueType="num">
                                      <p:cBhvr>
                                        <p:cTn id="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title"/>
          </p:nvPr>
        </p:nvSpPr>
        <p:spPr>
          <a:prstGeom prst="rect">
            <a:avLst/>
          </a:prstGeom>
        </p:spPr>
        <p:txBody>
          <a:bodyPr/>
          <a:lstStyle/>
          <a:p>
            <a:pPr algn="ctr"/>
            <a:r>
              <a:rPr b="1" dirty="0">
                <a:solidFill>
                  <a:srgbClr val="FFC000"/>
                </a:solidFill>
              </a:rPr>
              <a:t>Pericardial Effusion</a:t>
            </a:r>
          </a:p>
        </p:txBody>
      </p:sp>
      <p:pic>
        <p:nvPicPr>
          <p:cNvPr id="150" name="droppedImage.pdf"/>
          <p:cNvPicPr>
            <a:picLocks noChangeAspect="1"/>
          </p:cNvPicPr>
          <p:nvPr/>
        </p:nvPicPr>
        <p:blipFill>
          <a:blip r:embed="rId2"/>
          <a:stretch>
            <a:fillRect/>
          </a:stretch>
        </p:blipFill>
        <p:spPr>
          <a:xfrm>
            <a:off x="2517366" y="1225648"/>
            <a:ext cx="7572931" cy="5453758"/>
          </a:xfrm>
          <a:prstGeom prst="rect">
            <a:avLst/>
          </a:prstGeom>
          <a:ln w="12700">
            <a:miter lim="400000"/>
          </a:ln>
        </p:spPr>
      </p:pic>
    </p:spTree>
    <p:extLst>
      <p:ext uri="{BB962C8B-B14F-4D97-AF65-F5344CB8AC3E}">
        <p14:creationId xmlns:p14="http://schemas.microsoft.com/office/powerpoint/2010/main" val="69345793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1190625" y="178594"/>
            <a:ext cx="9810750" cy="1963715"/>
          </a:xfrm>
          <a:prstGeom prst="rect">
            <a:avLst/>
          </a:prstGeom>
        </p:spPr>
        <p:txBody>
          <a:bodyPr>
            <a:noAutofit/>
          </a:bodyPr>
          <a:lstStyle>
            <a:lvl1pPr>
              <a:defRPr sz="7900"/>
            </a:lvl1pPr>
          </a:lstStyle>
          <a:p>
            <a:r>
              <a:rPr sz="6000" b="1" dirty="0">
                <a:solidFill>
                  <a:schemeClr val="accent5"/>
                </a:solidFill>
              </a:rPr>
              <a:t>Pericardial Tamponade</a:t>
            </a:r>
          </a:p>
        </p:txBody>
      </p:sp>
      <p:sp>
        <p:nvSpPr>
          <p:cNvPr id="165" name="Shape 165"/>
          <p:cNvSpPr>
            <a:spLocks noGrp="1"/>
          </p:cNvSpPr>
          <p:nvPr>
            <p:ph type="body" idx="1"/>
          </p:nvPr>
        </p:nvSpPr>
        <p:spPr>
          <a:xfrm>
            <a:off x="1190625" y="2295694"/>
            <a:ext cx="9810750" cy="3661172"/>
          </a:xfrm>
          <a:prstGeom prst="rect">
            <a:avLst/>
          </a:prstGeom>
        </p:spPr>
        <p:txBody>
          <a:bodyPr>
            <a:normAutofit lnSpcReduction="10000"/>
          </a:bodyPr>
          <a:lstStyle/>
          <a:p>
            <a:pPr marL="453368" indent="-230134"/>
            <a:r>
              <a:rPr sz="3200" dirty="0"/>
              <a:t>Physiology</a:t>
            </a:r>
          </a:p>
          <a:p>
            <a:pPr marL="757821" lvl="1" indent="-222059"/>
            <a:r>
              <a:rPr sz="3200" dirty="0"/>
              <a:t>Compression of all cardiac chambers </a:t>
            </a:r>
            <a:r>
              <a:rPr lang="en-US" sz="3200" dirty="0"/>
              <a:t>due to</a:t>
            </a:r>
            <a:r>
              <a:rPr sz="3200" dirty="0"/>
              <a:t> increased pericardial pressure</a:t>
            </a:r>
          </a:p>
          <a:p>
            <a:pPr marL="757821" lvl="1" indent="-222059"/>
            <a:r>
              <a:rPr sz="3200" dirty="0"/>
              <a:t>As the pressure increases the cardiac chambers become smaller and chamber diastolic compliance decreases</a:t>
            </a:r>
          </a:p>
        </p:txBody>
      </p:sp>
    </p:spTree>
    <p:extLst>
      <p:ext uri="{BB962C8B-B14F-4D97-AF65-F5344CB8AC3E}">
        <p14:creationId xmlns:p14="http://schemas.microsoft.com/office/powerpoint/2010/main" val="271326801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246D5-48ED-F833-1B32-E15D5EF156CE}"/>
              </a:ext>
            </a:extLst>
          </p:cNvPr>
          <p:cNvSpPr>
            <a:spLocks noGrp="1"/>
          </p:cNvSpPr>
          <p:nvPr>
            <p:ph type="title"/>
          </p:nvPr>
        </p:nvSpPr>
        <p:spPr>
          <a:xfrm>
            <a:off x="685801" y="0"/>
            <a:ext cx="10131425" cy="1456267"/>
          </a:xfrm>
        </p:spPr>
        <p:txBody>
          <a:bodyPr/>
          <a:lstStyle/>
          <a:p>
            <a:pPr algn="ctr"/>
            <a:r>
              <a:rPr lang="en-US" b="1" dirty="0">
                <a:solidFill>
                  <a:srgbClr val="FEC200"/>
                </a:solidFill>
              </a:rPr>
              <a:t>CASE: 43 F CP and DOE</a:t>
            </a:r>
          </a:p>
        </p:txBody>
      </p:sp>
      <p:sp>
        <p:nvSpPr>
          <p:cNvPr id="3" name="Content Placeholder 2">
            <a:extLst>
              <a:ext uri="{FF2B5EF4-FFF2-40B4-BE49-F238E27FC236}">
                <a16:creationId xmlns:a16="http://schemas.microsoft.com/office/drawing/2014/main" id="{AF48F254-70A9-349E-0AEC-6A17E2276580}"/>
              </a:ext>
            </a:extLst>
          </p:cNvPr>
          <p:cNvSpPr>
            <a:spLocks noGrp="1"/>
          </p:cNvSpPr>
          <p:nvPr>
            <p:ph idx="1"/>
          </p:nvPr>
        </p:nvSpPr>
        <p:spPr>
          <a:xfrm>
            <a:off x="685801" y="1650670"/>
            <a:ext cx="10845799" cy="4559629"/>
          </a:xfrm>
        </p:spPr>
        <p:txBody>
          <a:bodyPr>
            <a:normAutofit fontScale="85000" lnSpcReduction="10000"/>
          </a:bodyPr>
          <a:lstStyle/>
          <a:p>
            <a:r>
              <a:rPr lang="en-US" sz="2800" b="1" dirty="0"/>
              <a:t>Substernal, sharp, pleuritic, and radiated to both shoulders. </a:t>
            </a:r>
          </a:p>
          <a:p>
            <a:r>
              <a:rPr lang="en-US" sz="2800" b="1" dirty="0"/>
              <a:t>Progressively worse over 2 days , now associated dyspnea </a:t>
            </a:r>
          </a:p>
          <a:p>
            <a:r>
              <a:rPr lang="en-US" sz="2800" b="1" dirty="0"/>
              <a:t>Recent URI 10 days earlier </a:t>
            </a:r>
          </a:p>
          <a:p>
            <a:r>
              <a:rPr lang="en-US" sz="2800" b="1" dirty="0"/>
              <a:t>Family </a:t>
            </a:r>
            <a:r>
              <a:rPr lang="en-US" sz="2800" b="1" dirty="0" err="1"/>
              <a:t>Hx</a:t>
            </a:r>
            <a:r>
              <a:rPr lang="en-US" sz="2800" b="1" dirty="0"/>
              <a:t> sarcoidosis </a:t>
            </a:r>
          </a:p>
          <a:p>
            <a:r>
              <a:rPr lang="en-US" sz="2800" b="1" dirty="0"/>
              <a:t>EXAM: tachycardia at 120 beats per minute.  No rub auscultated.</a:t>
            </a:r>
          </a:p>
          <a:p>
            <a:pPr marL="0" indent="0">
              <a:buNone/>
            </a:pPr>
            <a:endParaRPr lang="en-US" sz="2800" b="1" dirty="0"/>
          </a:p>
          <a:p>
            <a:r>
              <a:rPr lang="en-US" sz="2800" b="1" dirty="0"/>
              <a:t>ECG: Diffuse ST elevation</a:t>
            </a:r>
          </a:p>
          <a:p>
            <a:r>
              <a:rPr lang="en-US" sz="2800" b="1" dirty="0"/>
              <a:t>2 D ECHO:</a:t>
            </a:r>
            <a:r>
              <a:rPr lang="en-US" sz="2800" dirty="0"/>
              <a:t> large circumferential pericardial effusion with right ventricular collapse</a:t>
            </a:r>
          </a:p>
          <a:p>
            <a:r>
              <a:rPr lang="en-US" sz="2800" dirty="0"/>
              <a:t>LAB An erythrocyte sedimentation rate was elevated at 60mm/h.</a:t>
            </a:r>
            <a:br>
              <a:rPr lang="en-US" sz="2800" dirty="0"/>
            </a:br>
            <a:endParaRPr lang="en-US" sz="2800" b="1" dirty="0"/>
          </a:p>
          <a:p>
            <a:endParaRPr lang="en-US" dirty="0"/>
          </a:p>
        </p:txBody>
      </p:sp>
    </p:spTree>
    <p:extLst>
      <p:ext uri="{BB962C8B-B14F-4D97-AF65-F5344CB8AC3E}">
        <p14:creationId xmlns:p14="http://schemas.microsoft.com/office/powerpoint/2010/main" val="7539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1000"/>
                                        <p:tgtEl>
                                          <p:spTgt spid="3">
                                            <p:txEl>
                                              <p:pRg st="8" end="8"/>
                                            </p:txEl>
                                          </p:spTgt>
                                        </p:tgtEl>
                                      </p:cBhvr>
                                    </p:animEffect>
                                    <p:anim calcmode="lin" valueType="num">
                                      <p:cBhvr>
                                        <p:cTn id="2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a:xfrm>
            <a:off x="1190625" y="890976"/>
            <a:ext cx="9810750" cy="946547"/>
          </a:xfrm>
          <a:prstGeom prst="rect">
            <a:avLst/>
          </a:prstGeom>
        </p:spPr>
        <p:txBody>
          <a:bodyPr>
            <a:noAutofit/>
          </a:bodyPr>
          <a:lstStyle>
            <a:lvl1pPr>
              <a:defRPr sz="7900"/>
            </a:lvl1pPr>
          </a:lstStyle>
          <a:p>
            <a:pPr algn="ctr"/>
            <a:r>
              <a:rPr sz="6600" b="1" dirty="0">
                <a:solidFill>
                  <a:schemeClr val="accent5"/>
                </a:solidFill>
              </a:rPr>
              <a:t>Pericardial Tamponade</a:t>
            </a:r>
            <a:br>
              <a:rPr lang="en-US" sz="6600" b="1" dirty="0">
                <a:solidFill>
                  <a:schemeClr val="accent5"/>
                </a:solidFill>
              </a:rPr>
            </a:br>
            <a:r>
              <a:rPr lang="en-US" sz="3200" b="1" dirty="0"/>
              <a:t>Physical Findings</a:t>
            </a:r>
            <a:br>
              <a:rPr lang="en-US" sz="6600" b="1" dirty="0"/>
            </a:br>
            <a:endParaRPr sz="6600" b="1" dirty="0">
              <a:solidFill>
                <a:schemeClr val="accent5"/>
              </a:solidFill>
            </a:endParaRPr>
          </a:p>
        </p:txBody>
      </p:sp>
      <p:sp>
        <p:nvSpPr>
          <p:cNvPr id="170" name="Shape 170"/>
          <p:cNvSpPr>
            <a:spLocks noGrp="1"/>
          </p:cNvSpPr>
          <p:nvPr>
            <p:ph type="body" idx="1"/>
          </p:nvPr>
        </p:nvSpPr>
        <p:spPr>
          <a:xfrm>
            <a:off x="503865" y="1598723"/>
            <a:ext cx="11518899" cy="4940504"/>
          </a:xfrm>
          <a:prstGeom prst="rect">
            <a:avLst/>
          </a:prstGeom>
        </p:spPr>
        <p:txBody>
          <a:bodyPr>
            <a:normAutofit/>
          </a:bodyPr>
          <a:lstStyle/>
          <a:p>
            <a:pPr marL="757821" lvl="1" indent="-222059">
              <a:defRPr sz="2800"/>
            </a:pPr>
            <a:r>
              <a:rPr sz="2400" b="1" dirty="0"/>
              <a:t>Sinus tachycardia</a:t>
            </a:r>
          </a:p>
          <a:p>
            <a:pPr marL="757821" lvl="1" indent="-222059">
              <a:defRPr sz="2800"/>
            </a:pPr>
            <a:r>
              <a:rPr sz="2400" b="1" dirty="0"/>
              <a:t>Elevated jugular venous pressure</a:t>
            </a:r>
          </a:p>
          <a:p>
            <a:pPr marL="757821" lvl="1" indent="-222059">
              <a:defRPr sz="2800"/>
            </a:pPr>
            <a:r>
              <a:rPr sz="2400" b="1" dirty="0"/>
              <a:t>Pulsus paradoxus</a:t>
            </a:r>
          </a:p>
          <a:p>
            <a:pPr marL="848290" lvl="2" indent="0">
              <a:buNone/>
              <a:defRPr sz="2800"/>
            </a:pPr>
            <a:r>
              <a:rPr lang="en-US" sz="2400" b="1" dirty="0"/>
              <a:t>--</a:t>
            </a:r>
            <a:r>
              <a:rPr sz="2400" b="1" dirty="0"/>
              <a:t>Abnormally large decrease in systolic blood pressure (&gt;10 mmHg) on inspiration</a:t>
            </a:r>
          </a:p>
          <a:p>
            <a:pPr marL="848290" lvl="2" indent="0">
              <a:buNone/>
              <a:defRPr sz="2800"/>
            </a:pPr>
            <a:r>
              <a:rPr lang="en-US" sz="2400" b="1" dirty="0"/>
              <a:t>--Direct consequence of ventricular interdependence</a:t>
            </a:r>
          </a:p>
          <a:p>
            <a:pPr marL="757821" lvl="1" indent="-222059">
              <a:defRPr sz="2800"/>
            </a:pPr>
            <a:r>
              <a:rPr sz="2400" b="1" dirty="0"/>
              <a:t>Pericardial rub</a:t>
            </a:r>
          </a:p>
        </p:txBody>
      </p:sp>
    </p:spTree>
    <p:extLst>
      <p:ext uri="{BB962C8B-B14F-4D97-AF65-F5344CB8AC3E}">
        <p14:creationId xmlns:p14="http://schemas.microsoft.com/office/powerpoint/2010/main" val="257770459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title"/>
          </p:nvPr>
        </p:nvSpPr>
        <p:spPr>
          <a:xfrm>
            <a:off x="1478008" y="1301999"/>
            <a:ext cx="9810750" cy="946547"/>
          </a:xfrm>
          <a:prstGeom prst="rect">
            <a:avLst/>
          </a:prstGeom>
        </p:spPr>
        <p:txBody>
          <a:bodyPr>
            <a:noAutofit/>
          </a:bodyPr>
          <a:lstStyle>
            <a:lvl1pPr>
              <a:defRPr sz="7900"/>
            </a:lvl1pPr>
          </a:lstStyle>
          <a:p>
            <a:r>
              <a:rPr sz="6600" b="1" dirty="0">
                <a:solidFill>
                  <a:schemeClr val="accent5"/>
                </a:solidFill>
              </a:rPr>
              <a:t>Pericardial Tamponade</a:t>
            </a:r>
          </a:p>
        </p:txBody>
      </p:sp>
      <p:sp>
        <p:nvSpPr>
          <p:cNvPr id="177" name="Shape 177"/>
          <p:cNvSpPr>
            <a:spLocks noGrp="1"/>
          </p:cNvSpPr>
          <p:nvPr>
            <p:ph type="body" idx="1"/>
          </p:nvPr>
        </p:nvSpPr>
        <p:spPr>
          <a:xfrm>
            <a:off x="1754455" y="2248546"/>
            <a:ext cx="9810750" cy="3661172"/>
          </a:xfrm>
          <a:prstGeom prst="rect">
            <a:avLst/>
          </a:prstGeom>
        </p:spPr>
        <p:txBody>
          <a:bodyPr anchor="t">
            <a:normAutofit/>
          </a:bodyPr>
          <a:lstStyle/>
          <a:p>
            <a:pPr marL="453368" indent="-230134"/>
            <a:endParaRPr sz="3200" dirty="0"/>
          </a:p>
          <a:p>
            <a:pPr marL="453368" indent="-230134"/>
            <a:r>
              <a:rPr sz="3600" dirty="0"/>
              <a:t>Electrocardiography</a:t>
            </a:r>
          </a:p>
          <a:p>
            <a:pPr marL="453368" indent="-230134"/>
            <a:r>
              <a:rPr sz="3600" dirty="0"/>
              <a:t>Chest X-ray</a:t>
            </a:r>
          </a:p>
          <a:p>
            <a:pPr marL="453368" indent="-230134"/>
            <a:r>
              <a:rPr sz="3600" dirty="0"/>
              <a:t>Echocardiography</a:t>
            </a:r>
          </a:p>
        </p:txBody>
      </p:sp>
    </p:spTree>
    <p:extLst>
      <p:ext uri="{BB962C8B-B14F-4D97-AF65-F5344CB8AC3E}">
        <p14:creationId xmlns:p14="http://schemas.microsoft.com/office/powerpoint/2010/main" val="172132689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a:lstStyle/>
          <a:p>
            <a:r>
              <a:t>Echocardiogram</a:t>
            </a:r>
          </a:p>
        </p:txBody>
      </p:sp>
      <p:sp>
        <p:nvSpPr>
          <p:cNvPr id="192" name="Shape 192"/>
          <p:cNvSpPr>
            <a:spLocks noGrp="1"/>
          </p:cNvSpPr>
          <p:nvPr>
            <p:ph type="body" idx="1"/>
          </p:nvPr>
        </p:nvSpPr>
        <p:spPr>
          <a:prstGeom prst="rect">
            <a:avLst/>
          </a:prstGeom>
        </p:spPr>
        <p:txBody>
          <a:bodyPr/>
          <a:lstStyle/>
          <a:p>
            <a:pPr marL="453368" indent="-230134"/>
            <a:endParaRPr/>
          </a:p>
        </p:txBody>
      </p:sp>
      <p:sp>
        <p:nvSpPr>
          <p:cNvPr id="193" name="Shape 193"/>
          <p:cNvSpPr/>
          <p:nvPr/>
        </p:nvSpPr>
        <p:spPr>
          <a:xfrm>
            <a:off x="1354336" y="-71437"/>
            <a:ext cx="9304734" cy="6938367"/>
          </a:xfrm>
          <a:prstGeom prst="rect">
            <a:avLst/>
          </a:prstGeom>
          <a:solidFill>
            <a:srgbClr val="000000"/>
          </a:solidFill>
          <a:ln w="25400">
            <a:solidFill>
              <a:srgbClr val="000000"/>
            </a:solidFill>
            <a:miter lim="400000"/>
          </a:ln>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defRPr>
            </a:pPr>
            <a:endParaRPr sz="2812"/>
          </a:p>
        </p:txBody>
      </p:sp>
      <p:pic>
        <p:nvPicPr>
          <p:cNvPr id="194" name="Tamponade.m4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845469" y="489326"/>
            <a:ext cx="8501063" cy="5870419"/>
          </a:xfrm>
          <a:prstGeom prst="rect">
            <a:avLst/>
          </a:prstGeom>
          <a:ln w="12700">
            <a:miter lim="400000"/>
          </a:ln>
        </p:spPr>
      </p:pic>
    </p:spTree>
    <p:extLst>
      <p:ext uri="{BB962C8B-B14F-4D97-AF65-F5344CB8AC3E}">
        <p14:creationId xmlns:p14="http://schemas.microsoft.com/office/powerpoint/2010/main" val="3507402592"/>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 fill="hold"/>
                                        <p:tgtEl>
                                          <p:spTgt spid="19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9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p:nvPr>
        </p:nvSpPr>
        <p:spPr>
          <a:prstGeom prst="rect">
            <a:avLst/>
          </a:prstGeom>
        </p:spPr>
        <p:txBody>
          <a:bodyPr/>
          <a:lstStyle/>
          <a:p>
            <a:r>
              <a:t>Echocardiogram</a:t>
            </a:r>
          </a:p>
        </p:txBody>
      </p:sp>
      <p:sp>
        <p:nvSpPr>
          <p:cNvPr id="202" name="Shape 202"/>
          <p:cNvSpPr>
            <a:spLocks noGrp="1"/>
          </p:cNvSpPr>
          <p:nvPr>
            <p:ph type="body" idx="1"/>
          </p:nvPr>
        </p:nvSpPr>
        <p:spPr>
          <a:prstGeom prst="rect">
            <a:avLst/>
          </a:prstGeom>
        </p:spPr>
        <p:txBody>
          <a:bodyPr/>
          <a:lstStyle/>
          <a:p>
            <a:pPr marL="453368" indent="-230134"/>
            <a:endParaRPr/>
          </a:p>
        </p:txBody>
      </p:sp>
      <p:sp>
        <p:nvSpPr>
          <p:cNvPr id="203" name="Shape 203"/>
          <p:cNvSpPr/>
          <p:nvPr/>
        </p:nvSpPr>
        <p:spPr>
          <a:xfrm>
            <a:off x="1354336" y="-71437"/>
            <a:ext cx="9304734" cy="6938367"/>
          </a:xfrm>
          <a:prstGeom prst="rect">
            <a:avLst/>
          </a:prstGeom>
          <a:solidFill>
            <a:srgbClr val="000000"/>
          </a:solidFill>
          <a:ln w="25400">
            <a:solidFill>
              <a:srgbClr val="000000"/>
            </a:solidFill>
            <a:miter lim="400000"/>
          </a:ln>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defRPr>
            </a:pPr>
            <a:endParaRPr sz="2812"/>
          </a:p>
        </p:txBody>
      </p:sp>
      <p:pic>
        <p:nvPicPr>
          <p:cNvPr id="204" name="Tamponade 3.m4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765101" y="462537"/>
            <a:ext cx="8501063" cy="5870419"/>
          </a:xfrm>
          <a:prstGeom prst="rect">
            <a:avLst/>
          </a:prstGeom>
          <a:ln w="12700">
            <a:miter lim="400000"/>
          </a:ln>
        </p:spPr>
      </p:pic>
    </p:spTree>
    <p:extLst>
      <p:ext uri="{BB962C8B-B14F-4D97-AF65-F5344CB8AC3E}">
        <p14:creationId xmlns:p14="http://schemas.microsoft.com/office/powerpoint/2010/main" val="352314726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 fill="hold"/>
                                        <p:tgtEl>
                                          <p:spTgt spid="20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0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blipFill>
          <a:blip r:embed="rId2"/>
          <a:stretch/>
        </a:blipFill>
        <a:effectLst/>
      </p:bgPr>
    </p:bg>
    <p:spTree>
      <p:nvGrpSpPr>
        <p:cNvPr id="1" name=""/>
        <p:cNvGrpSpPr/>
        <p:nvPr/>
      </p:nvGrpSpPr>
      <p:grpSpPr>
        <a:xfrm>
          <a:off x="0" y="0"/>
          <a:ext cx="0" cy="0"/>
          <a:chOff x="0" y="0"/>
          <a:chExt cx="0" cy="0"/>
        </a:xfrm>
      </p:grpSpPr>
      <p:pic>
        <p:nvPicPr>
          <p:cNvPr id="1032" name="Picture 72">
            <a:extLst>
              <a:ext uri="{FF2B5EF4-FFF2-40B4-BE49-F238E27FC236}">
                <a16:creationId xmlns:a16="http://schemas.microsoft.com/office/drawing/2014/main" id="{C3ED72BE-2F78-4DD7-B0A1-DCD0503B10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DB7CC832-AD07-4559-85E1-CA84170E7BBD}"/>
              </a:ext>
            </a:extLst>
          </p:cNvPr>
          <p:cNvSpPr>
            <a:spLocks noGrp="1"/>
          </p:cNvSpPr>
          <p:nvPr>
            <p:ph type="title"/>
          </p:nvPr>
        </p:nvSpPr>
        <p:spPr>
          <a:xfrm>
            <a:off x="274320" y="1030288"/>
            <a:ext cx="5820091" cy="1035579"/>
          </a:xfrm>
        </p:spPr>
        <p:txBody>
          <a:bodyPr vert="horz" lIns="91440" tIns="45720" rIns="91440" bIns="45720" rtlCol="0" anchor="ctr">
            <a:normAutofit/>
          </a:bodyPr>
          <a:lstStyle/>
          <a:p>
            <a:r>
              <a:rPr lang="en-US" sz="3200" b="1" dirty="0">
                <a:solidFill>
                  <a:srgbClr val="FFC000"/>
                </a:solidFill>
              </a:rPr>
              <a:t>Large </a:t>
            </a:r>
            <a:r>
              <a:rPr lang="en-US" sz="3200" b="1" dirty="0" err="1">
                <a:solidFill>
                  <a:srgbClr val="FFC000"/>
                </a:solidFill>
              </a:rPr>
              <a:t>PericARDIAL</a:t>
            </a:r>
            <a:r>
              <a:rPr lang="en-US" sz="3200" b="1" dirty="0">
                <a:solidFill>
                  <a:srgbClr val="FFC000"/>
                </a:solidFill>
              </a:rPr>
              <a:t> Effusion</a:t>
            </a:r>
          </a:p>
        </p:txBody>
      </p:sp>
      <p:pic>
        <p:nvPicPr>
          <p:cNvPr id="6" name="Content Placeholder 5" descr="A picture containing text, ax&#10;&#10;Description automatically generated">
            <a:extLst>
              <a:ext uri="{FF2B5EF4-FFF2-40B4-BE49-F238E27FC236}">
                <a16:creationId xmlns:a16="http://schemas.microsoft.com/office/drawing/2014/main" id="{600B5A33-F1F5-442C-B7BB-0D819A12F687}"/>
              </a:ext>
            </a:extLst>
          </p:cNvPr>
          <p:cNvPicPr>
            <a:picLocks noChangeAspect="1"/>
          </p:cNvPicPr>
          <p:nvPr/>
        </p:nvPicPr>
        <p:blipFill rotWithShape="1">
          <a:blip r:embed="rId4">
            <a:extLst>
              <a:ext uri="{28A0092B-C50C-407E-A947-70E740481C1C}">
                <a14:useLocalDpi xmlns:a14="http://schemas.microsoft.com/office/drawing/2010/main" val="0"/>
              </a:ext>
            </a:extLst>
          </a:blip>
          <a:srcRect l="16762" r="12691"/>
          <a:stretch/>
        </p:blipFill>
        <p:spPr>
          <a:xfrm>
            <a:off x="9395555" y="4163790"/>
            <a:ext cx="2793270" cy="2692424"/>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Content Placeholder 3">
            <a:extLst>
              <a:ext uri="{FF2B5EF4-FFF2-40B4-BE49-F238E27FC236}">
                <a16:creationId xmlns:a16="http://schemas.microsoft.com/office/drawing/2014/main" id="{59DC1B55-F6A3-449C-AB5F-3043F62A482A}"/>
              </a:ext>
            </a:extLst>
          </p:cNvPr>
          <p:cNvSpPr>
            <a:spLocks noGrp="1"/>
          </p:cNvSpPr>
          <p:nvPr>
            <p:ph sz="half" idx="1"/>
          </p:nvPr>
        </p:nvSpPr>
        <p:spPr>
          <a:xfrm>
            <a:off x="368781" y="2212732"/>
            <a:ext cx="5725631" cy="4088612"/>
          </a:xfrm>
        </p:spPr>
        <p:txBody>
          <a:bodyPr>
            <a:normAutofit/>
          </a:bodyPr>
          <a:lstStyle/>
          <a:p>
            <a:pPr marL="0" indent="0">
              <a:buNone/>
            </a:pPr>
            <a:r>
              <a:rPr lang="en-US" sz="3200" b="1" dirty="0">
                <a:solidFill>
                  <a:srgbClr val="FFFF00"/>
                </a:solidFill>
              </a:rPr>
              <a:t>Swinging Heart</a:t>
            </a:r>
          </a:p>
          <a:p>
            <a:pPr marL="0" indent="0">
              <a:buNone/>
            </a:pPr>
            <a:r>
              <a:rPr lang="en-US" sz="3200" b="1" dirty="0">
                <a:solidFill>
                  <a:srgbClr val="FFFF00"/>
                </a:solidFill>
              </a:rPr>
              <a:t>Late Diastolic RA Collapse</a:t>
            </a:r>
          </a:p>
          <a:p>
            <a:pPr marL="0" indent="0">
              <a:buNone/>
            </a:pPr>
            <a:r>
              <a:rPr lang="en-US" sz="3200" b="1" dirty="0">
                <a:solidFill>
                  <a:srgbClr val="FFFF00"/>
                </a:solidFill>
              </a:rPr>
              <a:t>Early Diastolic RV collapse</a:t>
            </a:r>
          </a:p>
          <a:p>
            <a:pPr marL="0" indent="0">
              <a:buNone/>
            </a:pPr>
            <a:r>
              <a:rPr lang="en-US" sz="3200" b="1" dirty="0">
                <a:solidFill>
                  <a:srgbClr val="FFFF00"/>
                </a:solidFill>
              </a:rPr>
              <a:t>Septal Bounce</a:t>
            </a:r>
          </a:p>
          <a:p>
            <a:pPr marL="0" indent="0">
              <a:buNone/>
            </a:pPr>
            <a:r>
              <a:rPr lang="en-US" sz="3200" b="1" dirty="0">
                <a:solidFill>
                  <a:srgbClr val="FFFF00"/>
                </a:solidFill>
              </a:rPr>
              <a:t>Ventricular interdependence</a:t>
            </a:r>
          </a:p>
        </p:txBody>
      </p:sp>
      <p:pic>
        <p:nvPicPr>
          <p:cNvPr id="238" name="Picture 2" descr="See the source image">
            <a:extLst>
              <a:ext uri="{FF2B5EF4-FFF2-40B4-BE49-F238E27FC236}">
                <a16:creationId xmlns:a16="http://schemas.microsoft.com/office/drawing/2014/main" id="{4E8212DB-DE35-41B2-AFA3-D7F0EB25C76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269055" y="309486"/>
            <a:ext cx="4704286" cy="5518226"/>
          </a:xfrm>
          <a:prstGeom prst="roundRect">
            <a:avLst>
              <a:gd name="adj" fmla="val 6267"/>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901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p:cNvSpPr>
          <p:nvPr>
            <p:ph type="title"/>
          </p:nvPr>
        </p:nvSpPr>
        <p:spPr>
          <a:xfrm>
            <a:off x="1190625" y="178594"/>
            <a:ext cx="10526758" cy="1872275"/>
          </a:xfrm>
          <a:prstGeom prst="rect">
            <a:avLst/>
          </a:prstGeom>
        </p:spPr>
        <p:txBody>
          <a:bodyPr>
            <a:noAutofit/>
          </a:bodyPr>
          <a:lstStyle>
            <a:lvl1pPr>
              <a:defRPr sz="7900"/>
            </a:lvl1pPr>
          </a:lstStyle>
          <a:p>
            <a:r>
              <a:rPr sz="4800" b="1" u="sng" dirty="0">
                <a:solidFill>
                  <a:srgbClr val="FFC000"/>
                </a:solidFill>
              </a:rPr>
              <a:t>Pericardial Tamponade</a:t>
            </a:r>
            <a:r>
              <a:rPr lang="en-US" sz="4800" b="1" u="sng" dirty="0">
                <a:solidFill>
                  <a:srgbClr val="FFC000"/>
                </a:solidFill>
              </a:rPr>
              <a:t> TREATMENT </a:t>
            </a:r>
            <a:endParaRPr sz="4800" b="1" u="sng" dirty="0">
              <a:solidFill>
                <a:srgbClr val="FFC000"/>
              </a:solidFill>
            </a:endParaRPr>
          </a:p>
        </p:txBody>
      </p:sp>
      <p:sp>
        <p:nvSpPr>
          <p:cNvPr id="213" name="Shape 213"/>
          <p:cNvSpPr>
            <a:spLocks noGrp="1"/>
          </p:cNvSpPr>
          <p:nvPr>
            <p:ph type="body" idx="1"/>
          </p:nvPr>
        </p:nvSpPr>
        <p:spPr>
          <a:xfrm>
            <a:off x="546539" y="1569873"/>
            <a:ext cx="11098922" cy="4258695"/>
          </a:xfrm>
          <a:prstGeom prst="rect">
            <a:avLst/>
          </a:prstGeom>
        </p:spPr>
        <p:txBody>
          <a:bodyPr>
            <a:normAutofit/>
          </a:bodyPr>
          <a:lstStyle/>
          <a:p>
            <a:pPr marL="757821" lvl="1" indent="-222059">
              <a:defRPr sz="2600"/>
            </a:pPr>
            <a:r>
              <a:rPr sz="3200" b="1" u="sng" dirty="0"/>
              <a:t>Supportive care</a:t>
            </a:r>
            <a:endParaRPr lang="en-US" sz="3200" b="1" u="sng" dirty="0"/>
          </a:p>
          <a:p>
            <a:pPr marL="535762" lvl="1" indent="0">
              <a:buNone/>
              <a:defRPr sz="2600"/>
            </a:pPr>
            <a:r>
              <a:rPr lang="en-US" sz="2800" b="1" dirty="0"/>
              <a:t>--</a:t>
            </a:r>
            <a:r>
              <a:rPr sz="2800" b="1" dirty="0"/>
              <a:t>Volume expansion</a:t>
            </a:r>
          </a:p>
          <a:p>
            <a:pPr marL="848290" lvl="2" indent="0">
              <a:buNone/>
              <a:defRPr sz="2600"/>
            </a:pPr>
            <a:r>
              <a:rPr lang="en-US" sz="2800" b="1" dirty="0"/>
              <a:t>--</a:t>
            </a:r>
            <a:r>
              <a:rPr sz="2800" b="1" dirty="0"/>
              <a:t>Inotropic support</a:t>
            </a:r>
            <a:r>
              <a:rPr lang="en-US" sz="2800" b="1" dirty="0"/>
              <a:t>, </a:t>
            </a:r>
            <a:r>
              <a:rPr sz="2800" b="1" dirty="0"/>
              <a:t>dobutamine is the preferred agent</a:t>
            </a:r>
            <a:endParaRPr lang="en-US" sz="2800" b="1" dirty="0"/>
          </a:p>
          <a:p>
            <a:pPr marL="848290" lvl="2" indent="0">
              <a:buNone/>
              <a:defRPr sz="2600"/>
            </a:pPr>
            <a:endParaRPr sz="2800" b="1" dirty="0"/>
          </a:p>
          <a:p>
            <a:pPr marL="757821" lvl="1" indent="-222059">
              <a:defRPr sz="2600"/>
            </a:pPr>
            <a:r>
              <a:rPr sz="3200" b="1" u="sng" dirty="0"/>
              <a:t>Pericardial drainage</a:t>
            </a:r>
            <a:r>
              <a:rPr lang="en-US" sz="3200" b="1" u="sng" dirty="0"/>
              <a:t> : </a:t>
            </a:r>
            <a:r>
              <a:rPr lang="en-US" sz="2800" b="1" dirty="0"/>
              <a:t>Catheter pericardiocentesis or </a:t>
            </a:r>
            <a:r>
              <a:rPr sz="2800" b="1" dirty="0"/>
              <a:t>Surgical</a:t>
            </a:r>
          </a:p>
        </p:txBody>
      </p:sp>
    </p:spTree>
    <p:extLst>
      <p:ext uri="{BB962C8B-B14F-4D97-AF65-F5344CB8AC3E}">
        <p14:creationId xmlns:p14="http://schemas.microsoft.com/office/powerpoint/2010/main" val="1184785346"/>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90C82-F60A-48F2-9067-B5AC907B6B4B}"/>
              </a:ext>
            </a:extLst>
          </p:cNvPr>
          <p:cNvSpPr>
            <a:spLocks noGrp="1"/>
          </p:cNvSpPr>
          <p:nvPr>
            <p:ph type="title"/>
          </p:nvPr>
        </p:nvSpPr>
        <p:spPr/>
        <p:txBody>
          <a:bodyPr>
            <a:normAutofit fontScale="90000"/>
          </a:bodyPr>
          <a:lstStyle/>
          <a:p>
            <a:pPr algn="ctr"/>
            <a:r>
              <a:rPr lang="en-US" sz="5300" dirty="0">
                <a:solidFill>
                  <a:srgbClr val="FFC000"/>
                </a:solidFill>
              </a:rPr>
              <a:t>Tamponade Treatment Drainage</a:t>
            </a:r>
            <a:br>
              <a:rPr lang="en-US" sz="5400" dirty="0"/>
            </a:br>
            <a:endParaRPr lang="en-US" sz="5400" b="1" dirty="0">
              <a:solidFill>
                <a:srgbClr val="FFC000"/>
              </a:solidFill>
            </a:endParaRPr>
          </a:p>
        </p:txBody>
      </p:sp>
      <p:sp>
        <p:nvSpPr>
          <p:cNvPr id="3" name="Content Placeholder 2">
            <a:extLst>
              <a:ext uri="{FF2B5EF4-FFF2-40B4-BE49-F238E27FC236}">
                <a16:creationId xmlns:a16="http://schemas.microsoft.com/office/drawing/2014/main" id="{CA5B5DA9-D95C-48F8-923A-4FC4A217DE45}"/>
              </a:ext>
            </a:extLst>
          </p:cNvPr>
          <p:cNvSpPr>
            <a:spLocks noGrp="1"/>
          </p:cNvSpPr>
          <p:nvPr>
            <p:ph idx="1"/>
          </p:nvPr>
        </p:nvSpPr>
        <p:spPr/>
        <p:txBody>
          <a:bodyPr>
            <a:normAutofit/>
          </a:bodyPr>
          <a:lstStyle/>
          <a:p>
            <a:r>
              <a:rPr lang="en-US" sz="3600" b="1" dirty="0">
                <a:solidFill>
                  <a:srgbClr val="FFFF00"/>
                </a:solidFill>
              </a:rPr>
              <a:t>Transcutaneous by Echo</a:t>
            </a:r>
          </a:p>
          <a:p>
            <a:r>
              <a:rPr lang="en-US" sz="3600" b="1" dirty="0">
                <a:solidFill>
                  <a:srgbClr val="FFFF00"/>
                </a:solidFill>
              </a:rPr>
              <a:t>Fluoroscopy</a:t>
            </a:r>
          </a:p>
          <a:p>
            <a:r>
              <a:rPr lang="en-US" sz="3600" b="1" dirty="0">
                <a:solidFill>
                  <a:srgbClr val="FFFF00"/>
                </a:solidFill>
              </a:rPr>
              <a:t>Surgical/Window/Biopsy</a:t>
            </a:r>
          </a:p>
          <a:p>
            <a:r>
              <a:rPr lang="en-US" sz="3600" b="1" dirty="0">
                <a:solidFill>
                  <a:srgbClr val="FFFF00"/>
                </a:solidFill>
              </a:rPr>
              <a:t>May unmask constriction</a:t>
            </a:r>
          </a:p>
          <a:p>
            <a:r>
              <a:rPr lang="en-US" sz="3600" b="1" dirty="0">
                <a:solidFill>
                  <a:srgbClr val="FFFF00"/>
                </a:solidFill>
              </a:rPr>
              <a:t>Rx as acute pericarditis if elevated ESR, CRP, Pain</a:t>
            </a:r>
          </a:p>
        </p:txBody>
      </p:sp>
    </p:spTree>
    <p:extLst>
      <p:ext uri="{BB962C8B-B14F-4D97-AF65-F5344CB8AC3E}">
        <p14:creationId xmlns:p14="http://schemas.microsoft.com/office/powerpoint/2010/main" val="2690429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p:cNvSpPr>
          <p:nvPr>
            <p:ph type="title"/>
          </p:nvPr>
        </p:nvSpPr>
        <p:spPr>
          <a:prstGeom prst="rect">
            <a:avLst/>
          </a:prstGeom>
        </p:spPr>
        <p:txBody>
          <a:bodyPr>
            <a:normAutofit/>
          </a:bodyPr>
          <a:lstStyle/>
          <a:p>
            <a:pPr algn="ctr"/>
            <a:r>
              <a:rPr sz="4800" b="1" u="sng" dirty="0">
                <a:solidFill>
                  <a:srgbClr val="FFC000"/>
                </a:solidFill>
              </a:rPr>
              <a:t>Pericardiocentesis</a:t>
            </a:r>
          </a:p>
        </p:txBody>
      </p:sp>
      <p:pic>
        <p:nvPicPr>
          <p:cNvPr id="216" name="MEDIUM_ACA0401-11-021.tiff"/>
          <p:cNvPicPr>
            <a:picLocks noChangeAspect="1"/>
          </p:cNvPicPr>
          <p:nvPr/>
        </p:nvPicPr>
        <p:blipFill>
          <a:blip r:embed="rId2"/>
          <a:stretch>
            <a:fillRect/>
          </a:stretch>
        </p:blipFill>
        <p:spPr>
          <a:xfrm>
            <a:off x="1730777" y="1223367"/>
            <a:ext cx="7588840" cy="5177433"/>
          </a:xfrm>
          <a:prstGeom prst="rect">
            <a:avLst/>
          </a:prstGeom>
          <a:ln w="12700">
            <a:miter lim="400000"/>
          </a:ln>
        </p:spPr>
      </p:pic>
    </p:spTree>
    <p:extLst>
      <p:ext uri="{BB962C8B-B14F-4D97-AF65-F5344CB8AC3E}">
        <p14:creationId xmlns:p14="http://schemas.microsoft.com/office/powerpoint/2010/main" val="709731063"/>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964E3-6660-489B-AC7D-5C08ED5EB1BE}"/>
              </a:ext>
            </a:extLst>
          </p:cNvPr>
          <p:cNvSpPr>
            <a:spLocks noGrp="1"/>
          </p:cNvSpPr>
          <p:nvPr>
            <p:ph type="title"/>
          </p:nvPr>
        </p:nvSpPr>
        <p:spPr>
          <a:xfrm>
            <a:off x="685801" y="609600"/>
            <a:ext cx="5219699" cy="1456267"/>
          </a:xfrm>
        </p:spPr>
        <p:txBody>
          <a:bodyPr>
            <a:normAutofit/>
          </a:bodyPr>
          <a:lstStyle/>
          <a:p>
            <a:pPr>
              <a:lnSpc>
                <a:spcPct val="90000"/>
              </a:lnSpc>
            </a:pPr>
            <a:r>
              <a:rPr lang="en-US" sz="2500" b="1" dirty="0">
                <a:solidFill>
                  <a:srgbClr val="FFC000"/>
                </a:solidFill>
              </a:rPr>
              <a:t>57 M presents with DOE, fatigue, </a:t>
            </a:r>
            <a:r>
              <a:rPr lang="en-US" sz="2500" b="1" dirty="0" err="1">
                <a:solidFill>
                  <a:srgbClr val="FFC000"/>
                </a:solidFill>
              </a:rPr>
              <a:t>Periph</a:t>
            </a:r>
            <a:r>
              <a:rPr lang="en-US" sz="2500" b="1" dirty="0">
                <a:solidFill>
                  <a:srgbClr val="FFC000"/>
                </a:solidFill>
              </a:rPr>
              <a:t> Edema, hepatomegaly, Hepatic Dysfunction, Ascites, </a:t>
            </a:r>
          </a:p>
        </p:txBody>
      </p:sp>
      <p:sp>
        <p:nvSpPr>
          <p:cNvPr id="3" name="Content Placeholder 2">
            <a:extLst>
              <a:ext uri="{FF2B5EF4-FFF2-40B4-BE49-F238E27FC236}">
                <a16:creationId xmlns:a16="http://schemas.microsoft.com/office/drawing/2014/main" id="{00E5DA06-F54D-43FE-90E3-B5A33FAD6767}"/>
              </a:ext>
            </a:extLst>
          </p:cNvPr>
          <p:cNvSpPr>
            <a:spLocks noGrp="1"/>
          </p:cNvSpPr>
          <p:nvPr>
            <p:ph idx="1"/>
          </p:nvPr>
        </p:nvSpPr>
        <p:spPr>
          <a:xfrm>
            <a:off x="685801" y="2233507"/>
            <a:ext cx="6642462" cy="4219544"/>
          </a:xfrm>
        </p:spPr>
        <p:txBody>
          <a:bodyPr>
            <a:normAutofit/>
          </a:bodyPr>
          <a:lstStyle/>
          <a:p>
            <a:pPr marL="0" indent="0">
              <a:buNone/>
            </a:pPr>
            <a:r>
              <a:rPr lang="en-US" sz="2800" b="1" dirty="0"/>
              <a:t>Clinical Findings are  likely to show</a:t>
            </a:r>
          </a:p>
          <a:p>
            <a:pPr marL="342900" indent="-342900">
              <a:buFont typeface="+mj-lt"/>
              <a:buAutoNum type="alphaUcPeriod"/>
            </a:pPr>
            <a:r>
              <a:rPr lang="en-US" sz="2800" b="1" dirty="0"/>
              <a:t>Anasarca</a:t>
            </a:r>
          </a:p>
          <a:p>
            <a:pPr marL="342900" indent="-342900">
              <a:buFont typeface="+mj-lt"/>
              <a:buAutoNum type="alphaUcPeriod"/>
            </a:pPr>
            <a:r>
              <a:rPr lang="en-US" sz="2800" b="1" dirty="0"/>
              <a:t>Elevated neck veins with </a:t>
            </a:r>
            <a:r>
              <a:rPr lang="en-US" sz="2800" b="1" dirty="0" err="1"/>
              <a:t>Kussmaul’s</a:t>
            </a:r>
            <a:r>
              <a:rPr lang="en-US" sz="2800" b="1" dirty="0"/>
              <a:t> sign</a:t>
            </a:r>
          </a:p>
          <a:p>
            <a:pPr marL="342900" indent="-342900">
              <a:buFont typeface="+mj-lt"/>
              <a:buAutoNum type="alphaUcPeriod"/>
            </a:pPr>
            <a:r>
              <a:rPr lang="en-US" sz="2800" b="1" dirty="0"/>
              <a:t>S3 equivalent on auscultation</a:t>
            </a:r>
          </a:p>
          <a:p>
            <a:pPr marL="342900" indent="-342900">
              <a:buFont typeface="+mj-lt"/>
              <a:buAutoNum type="alphaUcPeriod"/>
            </a:pPr>
            <a:r>
              <a:rPr lang="en-US" sz="2800" b="1" dirty="0"/>
              <a:t>2D Echo done in a private cardiology clinic –”Normal”</a:t>
            </a:r>
          </a:p>
          <a:p>
            <a:pPr marL="0" indent="0">
              <a:buNone/>
            </a:pPr>
            <a:r>
              <a:rPr lang="en-US" sz="2800" b="1" dirty="0"/>
              <a:t>E  All of the above</a:t>
            </a:r>
          </a:p>
        </p:txBody>
      </p:sp>
      <p:pic>
        <p:nvPicPr>
          <p:cNvPr id="5" name="Picture 4" descr="A picture containing chocolate, eaten, close&#10;&#10;Description automatically generated">
            <a:extLst>
              <a:ext uri="{FF2B5EF4-FFF2-40B4-BE49-F238E27FC236}">
                <a16:creationId xmlns:a16="http://schemas.microsoft.com/office/drawing/2014/main" id="{8AACA2D7-A4A8-4FAB-8E49-7C00A46AEB81}"/>
              </a:ext>
            </a:extLst>
          </p:cNvPr>
          <p:cNvPicPr>
            <a:picLocks noChangeAspect="1"/>
          </p:cNvPicPr>
          <p:nvPr/>
        </p:nvPicPr>
        <p:blipFill rotWithShape="1">
          <a:blip r:embed="rId3">
            <a:extLst>
              <a:ext uri="{28A0092B-C50C-407E-A947-70E740481C1C}">
                <a14:useLocalDpi xmlns:a14="http://schemas.microsoft.com/office/drawing/2010/main" val="0"/>
              </a:ext>
            </a:extLst>
          </a:blip>
          <a:srcRect l="19455" r="39825" b="-1"/>
          <a:stretch/>
        </p:blipFill>
        <p:spPr>
          <a:xfrm>
            <a:off x="7188569" y="609600"/>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7134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8133B-D9A2-4F19-9DAE-32A2612B5E31}"/>
              </a:ext>
            </a:extLst>
          </p:cNvPr>
          <p:cNvSpPr>
            <a:spLocks noGrp="1"/>
          </p:cNvSpPr>
          <p:nvPr>
            <p:ph type="title"/>
          </p:nvPr>
        </p:nvSpPr>
        <p:spPr>
          <a:xfrm>
            <a:off x="6400799" y="-26340"/>
            <a:ext cx="5147730" cy="1641987"/>
          </a:xfrm>
        </p:spPr>
        <p:txBody>
          <a:bodyPr>
            <a:normAutofit/>
          </a:bodyPr>
          <a:lstStyle/>
          <a:p>
            <a:r>
              <a:rPr lang="en-US" b="1" u="sng" dirty="0">
                <a:solidFill>
                  <a:srgbClr val="FFC000"/>
                </a:solidFill>
              </a:rPr>
              <a:t>Chronic Constriction</a:t>
            </a:r>
          </a:p>
        </p:txBody>
      </p:sp>
      <p:pic>
        <p:nvPicPr>
          <p:cNvPr id="5" name="Picture 4">
            <a:extLst>
              <a:ext uri="{FF2B5EF4-FFF2-40B4-BE49-F238E27FC236}">
                <a16:creationId xmlns:a16="http://schemas.microsoft.com/office/drawing/2014/main" id="{3B65C6EF-D2FA-498B-9390-8F9536387F6E}"/>
              </a:ext>
            </a:extLst>
          </p:cNvPr>
          <p:cNvPicPr>
            <a:picLocks noChangeAspect="1"/>
          </p:cNvPicPr>
          <p:nvPr/>
        </p:nvPicPr>
        <p:blipFill rotWithShape="1">
          <a:blip r:embed="rId2">
            <a:extLst>
              <a:ext uri="{28A0092B-C50C-407E-A947-70E740481C1C}">
                <a14:useLocalDpi xmlns:a14="http://schemas.microsoft.com/office/drawing/2010/main" val="0"/>
              </a:ext>
            </a:extLst>
          </a:blip>
          <a:srcRect l="4700" r="9477" b="1"/>
          <a:stretch/>
        </p:blipFill>
        <p:spPr>
          <a:xfrm>
            <a:off x="20" y="975"/>
            <a:ext cx="6095980" cy="6858000"/>
          </a:xfrm>
          <a:prstGeom prst="rect">
            <a:avLst/>
          </a:prstGeom>
        </p:spPr>
      </p:pic>
      <p:sp>
        <p:nvSpPr>
          <p:cNvPr id="3" name="Content Placeholder 2">
            <a:extLst>
              <a:ext uri="{FF2B5EF4-FFF2-40B4-BE49-F238E27FC236}">
                <a16:creationId xmlns:a16="http://schemas.microsoft.com/office/drawing/2014/main" id="{DE9FA761-9679-44EC-B646-B3EF1FEC3204}"/>
              </a:ext>
            </a:extLst>
          </p:cNvPr>
          <p:cNvSpPr>
            <a:spLocks noGrp="1"/>
          </p:cNvSpPr>
          <p:nvPr>
            <p:ph idx="1"/>
          </p:nvPr>
        </p:nvSpPr>
        <p:spPr>
          <a:xfrm>
            <a:off x="6096001" y="1731823"/>
            <a:ext cx="6209210" cy="4603663"/>
          </a:xfrm>
        </p:spPr>
        <p:txBody>
          <a:bodyPr>
            <a:normAutofit/>
          </a:bodyPr>
          <a:lstStyle/>
          <a:p>
            <a:r>
              <a:rPr lang="en-US" sz="2000" b="1" dirty="0">
                <a:solidFill>
                  <a:srgbClr val="FFFF00"/>
                </a:solidFill>
              </a:rPr>
              <a:t>ECG with ‘low voltages’</a:t>
            </a:r>
          </a:p>
          <a:p>
            <a:r>
              <a:rPr lang="en-US" sz="2000" b="1" dirty="0">
                <a:solidFill>
                  <a:srgbClr val="FFFF00"/>
                </a:solidFill>
              </a:rPr>
              <a:t>Thickened pericardium on echo with interesting Doppler findings (abnormal diastolic function)</a:t>
            </a:r>
          </a:p>
          <a:p>
            <a:r>
              <a:rPr lang="en-US" sz="2000" b="1" dirty="0">
                <a:solidFill>
                  <a:srgbClr val="FFFF00"/>
                </a:solidFill>
              </a:rPr>
              <a:t> Added  imaging very beneficial. CXR/CT/MRI</a:t>
            </a:r>
          </a:p>
          <a:p>
            <a:r>
              <a:rPr lang="en-US" sz="2000" b="1" dirty="0">
                <a:solidFill>
                  <a:srgbClr val="FFFF00"/>
                </a:solidFill>
              </a:rPr>
              <a:t>Causes: post Acute Pericarditis;  Prior Cancer with Chest Radiation; Prior Cardiac surgery; TB</a:t>
            </a:r>
          </a:p>
        </p:txBody>
      </p:sp>
      <p:sp>
        <p:nvSpPr>
          <p:cNvPr id="6" name="Rectangle 5">
            <a:extLst>
              <a:ext uri="{FF2B5EF4-FFF2-40B4-BE49-F238E27FC236}">
                <a16:creationId xmlns:a16="http://schemas.microsoft.com/office/drawing/2014/main" id="{57BA4FD7-79BD-4A88-B3D4-CA802E38969E}"/>
              </a:ext>
            </a:extLst>
          </p:cNvPr>
          <p:cNvSpPr/>
          <p:nvPr/>
        </p:nvSpPr>
        <p:spPr>
          <a:xfrm>
            <a:off x="6805385" y="1964174"/>
            <a:ext cx="3586366" cy="369332"/>
          </a:xfrm>
          <a:prstGeom prst="rect">
            <a:avLst/>
          </a:prstGeom>
        </p:spPr>
        <p:txBody>
          <a:bodyPr wrap="none">
            <a:spAutoFit/>
          </a:bodyPr>
          <a:lstStyle/>
          <a:p>
            <a:r>
              <a:rPr lang="en-US" b="1" dirty="0">
                <a:solidFill>
                  <a:srgbClr val="FFFF00"/>
                </a:solidFill>
              </a:rPr>
              <a:t>Pericardial Calcification can be seen</a:t>
            </a:r>
          </a:p>
        </p:txBody>
      </p:sp>
    </p:spTree>
    <p:extLst>
      <p:ext uri="{BB962C8B-B14F-4D97-AF65-F5344CB8AC3E}">
        <p14:creationId xmlns:p14="http://schemas.microsoft.com/office/powerpoint/2010/main" val="93737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49D4-18B6-8F09-163A-3042EDA53EB8}"/>
              </a:ext>
            </a:extLst>
          </p:cNvPr>
          <p:cNvSpPr>
            <a:spLocks noGrp="1"/>
          </p:cNvSpPr>
          <p:nvPr>
            <p:ph type="title"/>
          </p:nvPr>
        </p:nvSpPr>
        <p:spPr>
          <a:xfrm>
            <a:off x="856300" y="139700"/>
            <a:ext cx="10131425" cy="1456267"/>
          </a:xfrm>
        </p:spPr>
        <p:txBody>
          <a:bodyPr>
            <a:normAutofit/>
          </a:bodyPr>
          <a:lstStyle/>
          <a:p>
            <a:pPr algn="ctr"/>
            <a:r>
              <a:rPr lang="en-US" b="1" dirty="0">
                <a:solidFill>
                  <a:srgbClr val="FEC200"/>
                </a:solidFill>
                <a:effectLst>
                  <a:outerShdw blurRad="38100" dist="38100" dir="2700000" algn="tl">
                    <a:srgbClr val="000000">
                      <a:alpha val="43137"/>
                    </a:srgbClr>
                  </a:outerShdw>
                </a:effectLst>
              </a:rPr>
              <a:t>diffuse ST elevations with PR depression</a:t>
            </a:r>
          </a:p>
        </p:txBody>
      </p:sp>
      <p:pic>
        <p:nvPicPr>
          <p:cNvPr id="1026" name="Picture 2" descr="Fig. 1: 12 Lead ECG">
            <a:extLst>
              <a:ext uri="{FF2B5EF4-FFF2-40B4-BE49-F238E27FC236}">
                <a16:creationId xmlns:a16="http://schemas.microsoft.com/office/drawing/2014/main" id="{63AEBDA0-4698-8CA3-D06D-987126005E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8652" y="1595968"/>
            <a:ext cx="9294267" cy="498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733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783E8457-DA5E-4819-A8A5-C3487BD6830E}"/>
              </a:ext>
            </a:extLst>
          </p:cNvPr>
          <p:cNvSpPr>
            <a:spLocks noGrp="1"/>
          </p:cNvSpPr>
          <p:nvPr>
            <p:ph type="title"/>
          </p:nvPr>
        </p:nvSpPr>
        <p:spPr>
          <a:xfrm>
            <a:off x="2644077" y="208421"/>
            <a:ext cx="3979205" cy="1453363"/>
          </a:xfrm>
        </p:spPr>
        <p:txBody>
          <a:bodyPr vert="horz" lIns="91440" tIns="45720" rIns="91440" bIns="45720" rtlCol="0" anchor="ctr">
            <a:normAutofit/>
          </a:bodyPr>
          <a:lstStyle/>
          <a:p>
            <a:pPr algn="ctr"/>
            <a:r>
              <a:rPr lang="en-US" sz="5400" b="1" dirty="0">
                <a:solidFill>
                  <a:srgbClr val="FFC000"/>
                </a:solidFill>
              </a:rPr>
              <a:t>Echo Rules</a:t>
            </a:r>
          </a:p>
        </p:txBody>
      </p:sp>
      <p:sp>
        <p:nvSpPr>
          <p:cNvPr id="3" name="Text Placeholder 2">
            <a:extLst>
              <a:ext uri="{FF2B5EF4-FFF2-40B4-BE49-F238E27FC236}">
                <a16:creationId xmlns:a16="http://schemas.microsoft.com/office/drawing/2014/main" id="{E358ABA4-38F2-4945-83EB-82A977E571D8}"/>
              </a:ext>
            </a:extLst>
          </p:cNvPr>
          <p:cNvSpPr>
            <a:spLocks noGrp="1"/>
          </p:cNvSpPr>
          <p:nvPr>
            <p:ph type="body" sz="half" idx="2"/>
          </p:nvPr>
        </p:nvSpPr>
        <p:spPr>
          <a:xfrm>
            <a:off x="33784" y="2080666"/>
            <a:ext cx="5220586" cy="3637935"/>
          </a:xfrm>
        </p:spPr>
        <p:txBody>
          <a:bodyPr vert="horz" lIns="91440" tIns="45720" rIns="91440" bIns="45720" rtlCol="0" anchor="ctr">
            <a:normAutofit/>
          </a:bodyPr>
          <a:lstStyle/>
          <a:p>
            <a:pPr>
              <a:buFont typeface="Arial"/>
              <a:buChar char="•"/>
            </a:pPr>
            <a:r>
              <a:rPr lang="en-US" sz="2800" b="1" dirty="0">
                <a:solidFill>
                  <a:srgbClr val="FFFF00"/>
                </a:solidFill>
              </a:rPr>
              <a:t>Rarely Need invasive hemodynamics</a:t>
            </a:r>
          </a:p>
          <a:p>
            <a:pPr>
              <a:buFont typeface="Arial"/>
              <a:buChar char="•"/>
            </a:pPr>
            <a:r>
              <a:rPr lang="en-US" sz="2800" b="1" dirty="0">
                <a:solidFill>
                  <a:srgbClr val="FFFF00"/>
                </a:solidFill>
              </a:rPr>
              <a:t>Diastolic Pressure</a:t>
            </a:r>
          </a:p>
          <a:p>
            <a:r>
              <a:rPr lang="en-US" sz="2800" b="1" dirty="0">
                <a:solidFill>
                  <a:srgbClr val="FFFF00"/>
                </a:solidFill>
              </a:rPr>
              <a:t> </a:t>
            </a:r>
            <a:r>
              <a:rPr lang="en-US" sz="2800" b="1" dirty="0" err="1">
                <a:solidFill>
                  <a:srgbClr val="FFFF00"/>
                </a:solidFill>
              </a:rPr>
              <a:t>Equalisation</a:t>
            </a:r>
            <a:endParaRPr lang="en-US" sz="2800" b="1" dirty="0">
              <a:solidFill>
                <a:srgbClr val="FFFF00"/>
              </a:solidFill>
            </a:endParaRPr>
          </a:p>
          <a:p>
            <a:pPr>
              <a:buFont typeface="Arial"/>
              <a:buChar char="•"/>
            </a:pPr>
            <a:r>
              <a:rPr lang="en-US" sz="2800" b="1" dirty="0">
                <a:solidFill>
                  <a:srgbClr val="FFFF00"/>
                </a:solidFill>
              </a:rPr>
              <a:t>CMRI </a:t>
            </a:r>
          </a:p>
          <a:p>
            <a:pPr>
              <a:buFont typeface="Arial"/>
              <a:buChar char="•"/>
            </a:pPr>
            <a:r>
              <a:rPr lang="en-US" sz="2800" b="1" dirty="0">
                <a:solidFill>
                  <a:srgbClr val="FFFF00"/>
                </a:solidFill>
              </a:rPr>
              <a:t>Biopsy</a:t>
            </a:r>
          </a:p>
        </p:txBody>
      </p:sp>
      <p:pic>
        <p:nvPicPr>
          <p:cNvPr id="5" name="Content Placeholder 4">
            <a:extLst>
              <a:ext uri="{FF2B5EF4-FFF2-40B4-BE49-F238E27FC236}">
                <a16:creationId xmlns:a16="http://schemas.microsoft.com/office/drawing/2014/main" id="{EECF0F7D-05EE-4236-98A8-9BE1877E3D0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326519" y="1509823"/>
            <a:ext cx="8748523" cy="51397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7763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 name="Shape 245"/>
          <p:cNvSpPr>
            <a:spLocks noGrp="1"/>
          </p:cNvSpPr>
          <p:nvPr>
            <p:ph type="title"/>
          </p:nvPr>
        </p:nvSpPr>
        <p:spPr>
          <a:prstGeom prst="rect">
            <a:avLst/>
          </a:prstGeom>
        </p:spPr>
        <p:txBody>
          <a:bodyPr>
            <a:noAutofit/>
          </a:bodyPr>
          <a:lstStyle>
            <a:lvl1pPr>
              <a:defRPr sz="7500"/>
            </a:lvl1pPr>
          </a:lstStyle>
          <a:p>
            <a:pPr algn="ctr"/>
            <a:r>
              <a:rPr sz="6000" b="1" dirty="0">
                <a:solidFill>
                  <a:schemeClr val="accent5"/>
                </a:solidFill>
              </a:rPr>
              <a:t>Constrictive Pericarditis</a:t>
            </a:r>
          </a:p>
        </p:txBody>
      </p:sp>
      <p:pic>
        <p:nvPicPr>
          <p:cNvPr id="246" name="Case_46-pres1-1.png"/>
          <p:cNvPicPr>
            <a:picLocks noChangeAspect="1"/>
          </p:cNvPicPr>
          <p:nvPr/>
        </p:nvPicPr>
        <p:blipFill>
          <a:blip r:embed="rId2"/>
          <a:stretch>
            <a:fillRect/>
          </a:stretch>
        </p:blipFill>
        <p:spPr>
          <a:xfrm>
            <a:off x="2292423" y="1484083"/>
            <a:ext cx="3305969" cy="3898763"/>
          </a:xfrm>
          <a:prstGeom prst="rect">
            <a:avLst/>
          </a:prstGeom>
          <a:ln w="12700">
            <a:miter lim="400000"/>
          </a:ln>
        </p:spPr>
      </p:pic>
      <p:pic>
        <p:nvPicPr>
          <p:cNvPr id="247" name="Case_46-pres1-2.tiff"/>
          <p:cNvPicPr>
            <a:picLocks noChangeAspect="1"/>
          </p:cNvPicPr>
          <p:nvPr/>
        </p:nvPicPr>
        <p:blipFill>
          <a:blip r:embed="rId3"/>
          <a:stretch>
            <a:fillRect/>
          </a:stretch>
        </p:blipFill>
        <p:spPr>
          <a:xfrm>
            <a:off x="6489847" y="1484083"/>
            <a:ext cx="3032371" cy="3898763"/>
          </a:xfrm>
          <a:prstGeom prst="rect">
            <a:avLst/>
          </a:prstGeom>
          <a:ln w="12700">
            <a:miter lim="400000"/>
          </a:ln>
        </p:spPr>
      </p:pic>
    </p:spTree>
    <p:extLst>
      <p:ext uri="{BB962C8B-B14F-4D97-AF65-F5344CB8AC3E}">
        <p14:creationId xmlns:p14="http://schemas.microsoft.com/office/powerpoint/2010/main" val="2215261834"/>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p:cNvSpPr>
          <p:nvPr>
            <p:ph type="title"/>
          </p:nvPr>
        </p:nvSpPr>
        <p:spPr>
          <a:prstGeom prst="rect">
            <a:avLst/>
          </a:prstGeom>
        </p:spPr>
        <p:txBody>
          <a:bodyPr>
            <a:noAutofit/>
          </a:bodyPr>
          <a:lstStyle>
            <a:lvl1pPr>
              <a:defRPr sz="7500"/>
            </a:lvl1pPr>
          </a:lstStyle>
          <a:p>
            <a:pPr algn="ctr"/>
            <a:r>
              <a:rPr sz="6000" b="1" dirty="0">
                <a:solidFill>
                  <a:schemeClr val="accent5"/>
                </a:solidFill>
              </a:rPr>
              <a:t>Constrictive Pericarditis</a:t>
            </a:r>
          </a:p>
        </p:txBody>
      </p:sp>
      <p:pic>
        <p:nvPicPr>
          <p:cNvPr id="250" name="droppedImage.pdf"/>
          <p:cNvPicPr>
            <a:picLocks noChangeAspect="1"/>
          </p:cNvPicPr>
          <p:nvPr/>
        </p:nvPicPr>
        <p:blipFill>
          <a:blip r:embed="rId2"/>
          <a:stretch>
            <a:fillRect/>
          </a:stretch>
        </p:blipFill>
        <p:spPr>
          <a:xfrm>
            <a:off x="4093535" y="1156395"/>
            <a:ext cx="3453539" cy="5408774"/>
          </a:xfrm>
          <a:prstGeom prst="rect">
            <a:avLst/>
          </a:prstGeom>
          <a:ln w="12700">
            <a:miter lim="400000"/>
          </a:ln>
        </p:spPr>
      </p:pic>
    </p:spTree>
    <p:extLst>
      <p:ext uri="{BB962C8B-B14F-4D97-AF65-F5344CB8AC3E}">
        <p14:creationId xmlns:p14="http://schemas.microsoft.com/office/powerpoint/2010/main" val="422690499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p:nvPr>
        </p:nvSpPr>
        <p:spPr>
          <a:prstGeom prst="rect">
            <a:avLst/>
          </a:prstGeom>
        </p:spPr>
        <p:txBody>
          <a:bodyPr>
            <a:noAutofit/>
          </a:bodyPr>
          <a:lstStyle>
            <a:lvl1pPr>
              <a:defRPr sz="7500"/>
            </a:lvl1pPr>
          </a:lstStyle>
          <a:p>
            <a:pPr algn="ctr"/>
            <a:r>
              <a:rPr sz="6000" b="1" dirty="0">
                <a:solidFill>
                  <a:schemeClr val="accent5"/>
                </a:solidFill>
              </a:rPr>
              <a:t>Constrictive Pericarditis</a:t>
            </a:r>
          </a:p>
        </p:txBody>
      </p:sp>
      <p:sp>
        <p:nvSpPr>
          <p:cNvPr id="271" name="Shape 271"/>
          <p:cNvSpPr>
            <a:spLocks noGrp="1"/>
          </p:cNvSpPr>
          <p:nvPr>
            <p:ph type="body" idx="1"/>
          </p:nvPr>
        </p:nvSpPr>
        <p:spPr>
          <a:xfrm>
            <a:off x="2416969" y="1602879"/>
            <a:ext cx="7358063" cy="3661172"/>
          </a:xfrm>
          <a:prstGeom prst="rect">
            <a:avLst/>
          </a:prstGeom>
        </p:spPr>
        <p:txBody>
          <a:bodyPr anchor="t"/>
          <a:lstStyle/>
          <a:p>
            <a:pPr marL="223234" indent="0" algn="ctr">
              <a:buNone/>
            </a:pPr>
            <a:r>
              <a:rPr lang="en-US" b="1" u="sng" dirty="0">
                <a:solidFill>
                  <a:schemeClr val="accent5"/>
                </a:solidFill>
              </a:rPr>
              <a:t>M</a:t>
            </a:r>
            <a:r>
              <a:rPr b="1" u="sng" dirty="0">
                <a:solidFill>
                  <a:schemeClr val="accent5"/>
                </a:solidFill>
              </a:rPr>
              <a:t>anagement</a:t>
            </a:r>
          </a:p>
          <a:p>
            <a:pPr marL="453368" indent="-230134"/>
            <a:endParaRPr sz="3600" dirty="0"/>
          </a:p>
          <a:p>
            <a:pPr marL="757821" lvl="1" indent="-222059"/>
            <a:r>
              <a:rPr sz="3600" dirty="0"/>
              <a:t>Diuretics </a:t>
            </a:r>
          </a:p>
          <a:p>
            <a:pPr marL="757821" lvl="1" indent="-222059"/>
            <a:r>
              <a:rPr sz="3600" dirty="0"/>
              <a:t>Pericardiectomy</a:t>
            </a:r>
          </a:p>
        </p:txBody>
      </p:sp>
    </p:spTree>
    <p:extLst>
      <p:ext uri="{BB962C8B-B14F-4D97-AF65-F5344CB8AC3E}">
        <p14:creationId xmlns:p14="http://schemas.microsoft.com/office/powerpoint/2010/main" val="181331681"/>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ericardiectomy 2">
            <a:hlinkClick r:id="" action="ppaction://media"/>
            <a:extLst>
              <a:ext uri="{FF2B5EF4-FFF2-40B4-BE49-F238E27FC236}">
                <a16:creationId xmlns:a16="http://schemas.microsoft.com/office/drawing/2014/main" id="{2981DC2F-323F-4562-91C7-52B45E565F5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00538" y="887413"/>
            <a:ext cx="6516688" cy="4888354"/>
          </a:xfrm>
        </p:spPr>
      </p:pic>
      <p:sp>
        <p:nvSpPr>
          <p:cNvPr id="4" name="Text Placeholder 3">
            <a:extLst>
              <a:ext uri="{FF2B5EF4-FFF2-40B4-BE49-F238E27FC236}">
                <a16:creationId xmlns:a16="http://schemas.microsoft.com/office/drawing/2014/main" id="{152013A4-0131-41A1-B42B-5730D763E6B4}"/>
              </a:ext>
            </a:extLst>
          </p:cNvPr>
          <p:cNvSpPr>
            <a:spLocks noGrp="1"/>
          </p:cNvSpPr>
          <p:nvPr>
            <p:ph type="body" sz="half" idx="2"/>
          </p:nvPr>
        </p:nvSpPr>
        <p:spPr>
          <a:xfrm>
            <a:off x="249865" y="2074333"/>
            <a:ext cx="3680885" cy="1828800"/>
          </a:xfrm>
        </p:spPr>
        <p:txBody>
          <a:bodyPr>
            <a:normAutofit fontScale="70000" lnSpcReduction="20000"/>
          </a:bodyPr>
          <a:lstStyle/>
          <a:p>
            <a:pPr marL="223234" indent="0" algn="ctr">
              <a:buNone/>
            </a:pPr>
            <a:r>
              <a:rPr lang="en-US" sz="3800" b="1" u="sng" dirty="0">
                <a:solidFill>
                  <a:schemeClr val="accent5"/>
                </a:solidFill>
              </a:rPr>
              <a:t>Management</a:t>
            </a:r>
          </a:p>
          <a:p>
            <a:pPr marL="453368" indent="-230134"/>
            <a:endParaRPr lang="en-US" sz="3800" b="1" dirty="0"/>
          </a:p>
          <a:p>
            <a:pPr marL="757821" lvl="1" indent="-222059"/>
            <a:r>
              <a:rPr lang="en-US" sz="2800" b="1" dirty="0"/>
              <a:t>Diuretics </a:t>
            </a:r>
          </a:p>
          <a:p>
            <a:pPr marL="757821" lvl="1" indent="-222059"/>
            <a:r>
              <a:rPr lang="en-US" sz="3100" b="1" dirty="0"/>
              <a:t>Pericardiectomy</a:t>
            </a:r>
          </a:p>
          <a:p>
            <a:endParaRPr lang="en-US" dirty="0"/>
          </a:p>
        </p:txBody>
      </p:sp>
    </p:spTree>
    <p:extLst>
      <p:ext uri="{BB962C8B-B14F-4D97-AF65-F5344CB8AC3E}">
        <p14:creationId xmlns:p14="http://schemas.microsoft.com/office/powerpoint/2010/main" val="171005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2512-E62F-46DB-BEBA-0293B48A6C6F}"/>
              </a:ext>
            </a:extLst>
          </p:cNvPr>
          <p:cNvSpPr>
            <a:spLocks noGrp="1"/>
          </p:cNvSpPr>
          <p:nvPr>
            <p:ph type="title"/>
          </p:nvPr>
        </p:nvSpPr>
        <p:spPr/>
        <p:txBody>
          <a:bodyPr>
            <a:normAutofit/>
          </a:bodyPr>
          <a:lstStyle/>
          <a:p>
            <a:pPr algn="ctr"/>
            <a:r>
              <a:rPr lang="en-US" sz="6600" b="1" dirty="0">
                <a:solidFill>
                  <a:srgbClr val="FFC000"/>
                </a:solidFill>
              </a:rPr>
              <a:t>Summary</a:t>
            </a:r>
          </a:p>
        </p:txBody>
      </p:sp>
      <p:sp>
        <p:nvSpPr>
          <p:cNvPr id="3" name="Content Placeholder 2">
            <a:extLst>
              <a:ext uri="{FF2B5EF4-FFF2-40B4-BE49-F238E27FC236}">
                <a16:creationId xmlns:a16="http://schemas.microsoft.com/office/drawing/2014/main" id="{E43EC4F4-F7F5-40E0-8508-3B082F84F2EE}"/>
              </a:ext>
            </a:extLst>
          </p:cNvPr>
          <p:cNvSpPr>
            <a:spLocks noGrp="1"/>
          </p:cNvSpPr>
          <p:nvPr>
            <p:ph idx="1"/>
          </p:nvPr>
        </p:nvSpPr>
        <p:spPr/>
        <p:txBody>
          <a:bodyPr>
            <a:normAutofit/>
          </a:bodyPr>
          <a:lstStyle/>
          <a:p>
            <a:r>
              <a:rPr lang="en-US" sz="4000" b="1" dirty="0"/>
              <a:t>Acute Pericarditis</a:t>
            </a:r>
          </a:p>
          <a:p>
            <a:r>
              <a:rPr lang="en-US" sz="4000" b="1" dirty="0"/>
              <a:t>Recurrent/Relapsing/Chronic Pericarditis</a:t>
            </a:r>
          </a:p>
          <a:p>
            <a:r>
              <a:rPr lang="en-US" sz="4000" b="1" dirty="0"/>
              <a:t>Tamponade</a:t>
            </a:r>
          </a:p>
          <a:p>
            <a:r>
              <a:rPr lang="en-US" sz="4000" b="1" dirty="0"/>
              <a:t>Constriction</a:t>
            </a:r>
          </a:p>
        </p:txBody>
      </p:sp>
    </p:spTree>
    <p:extLst>
      <p:ext uri="{BB962C8B-B14F-4D97-AF65-F5344CB8AC3E}">
        <p14:creationId xmlns:p14="http://schemas.microsoft.com/office/powerpoint/2010/main" val="3753138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Shape 1"/>
          <p:cNvSpPr txBox="1"/>
          <p:nvPr/>
        </p:nvSpPr>
        <p:spPr>
          <a:xfrm>
            <a:off x="3508681" y="5884872"/>
            <a:ext cx="7202356" cy="376623"/>
          </a:xfrm>
          <a:prstGeom prst="rect">
            <a:avLst/>
          </a:prstGeom>
          <a:noFill/>
          <a:ln>
            <a:noFill/>
          </a:ln>
        </p:spPr>
        <p:txBody>
          <a:bodyPr lIns="90000" tIns="45000" rIns="90000" bIns="45000"/>
          <a:lstStyle/>
          <a:p>
            <a:pPr defTabSz="379476">
              <a:spcAft>
                <a:spcPts val="600"/>
              </a:spcAft>
            </a:pPr>
            <a:r>
              <a:rPr lang="en-US" sz="1328" b="1" kern="1200" spc="-1" dirty="0">
                <a:solidFill>
                  <a:schemeClr val="tx1"/>
                </a:solidFill>
                <a:latin typeface="Arial"/>
                <a:ea typeface="+mn-ea"/>
                <a:cs typeface="+mn-cs"/>
              </a:rPr>
              <a:t>Juan Guido </a:t>
            </a:r>
            <a:r>
              <a:rPr lang="en-US" sz="1328" b="1" kern="1200" spc="-1" dirty="0" err="1">
                <a:solidFill>
                  <a:schemeClr val="tx1"/>
                </a:solidFill>
                <a:latin typeface="Arial"/>
                <a:ea typeface="+mn-ea"/>
                <a:cs typeface="+mn-cs"/>
              </a:rPr>
              <a:t>Chiabrando</a:t>
            </a:r>
            <a:r>
              <a:rPr lang="en-US" sz="1328" b="1" kern="1200" spc="-1" dirty="0">
                <a:solidFill>
                  <a:schemeClr val="tx1"/>
                </a:solidFill>
                <a:latin typeface="Arial"/>
                <a:ea typeface="+mn-ea"/>
                <a:cs typeface="+mn-cs"/>
              </a:rPr>
              <a:t> et al. </a:t>
            </a:r>
            <a:r>
              <a:rPr lang="en-US" sz="1328" b="1" i="1" kern="1200" spc="-1" dirty="0">
                <a:solidFill>
                  <a:schemeClr val="tx1"/>
                </a:solidFill>
                <a:latin typeface="Arial"/>
                <a:ea typeface="+mn-ea"/>
                <a:cs typeface="+mn-cs"/>
              </a:rPr>
              <a:t>J Am Coll </a:t>
            </a:r>
            <a:r>
              <a:rPr lang="en-US" sz="1328" b="1" i="1" kern="1200" spc="-1" dirty="0" err="1">
                <a:solidFill>
                  <a:schemeClr val="tx1"/>
                </a:solidFill>
                <a:latin typeface="Arial"/>
                <a:ea typeface="+mn-ea"/>
                <a:cs typeface="+mn-cs"/>
              </a:rPr>
              <a:t>Cardiol</a:t>
            </a:r>
            <a:r>
              <a:rPr lang="en-US" sz="1328" b="1" kern="1200" spc="-1" dirty="0">
                <a:solidFill>
                  <a:schemeClr val="tx1"/>
                </a:solidFill>
                <a:latin typeface="Arial"/>
                <a:ea typeface="+mn-ea"/>
                <a:cs typeface="+mn-cs"/>
              </a:rPr>
              <a:t> 2020; 75:76-92.</a:t>
            </a:r>
            <a:endParaRPr lang="en-US" sz="1600" spc="-1" dirty="0">
              <a:latin typeface="Arial"/>
            </a:endParaRPr>
          </a:p>
        </p:txBody>
      </p:sp>
      <p:pic>
        <p:nvPicPr>
          <p:cNvPr id="39" name="Main graphic"/>
          <p:cNvPicPr/>
          <p:nvPr/>
        </p:nvPicPr>
        <p:blipFill>
          <a:blip r:embed="rId3"/>
          <a:stretch/>
        </p:blipFill>
        <p:spPr>
          <a:xfrm>
            <a:off x="2542389" y="1091982"/>
            <a:ext cx="6460971" cy="4582520"/>
          </a:xfrm>
          <a:prstGeom prst="rect">
            <a:avLst/>
          </a:prstGeom>
          <a:ln>
            <a:noFill/>
          </a:ln>
        </p:spPr>
      </p:pic>
      <p:sp>
        <p:nvSpPr>
          <p:cNvPr id="40" name="TextShape 2"/>
          <p:cNvSpPr txBox="1"/>
          <p:nvPr/>
        </p:nvSpPr>
        <p:spPr>
          <a:xfrm>
            <a:off x="1360282" y="5754628"/>
            <a:ext cx="3132125" cy="296497"/>
          </a:xfrm>
          <a:prstGeom prst="rect">
            <a:avLst/>
          </a:prstGeom>
          <a:noFill/>
          <a:ln>
            <a:noFill/>
          </a:ln>
        </p:spPr>
        <p:txBody>
          <a:bodyPr lIns="90000" tIns="45000" rIns="90000" bIns="45000"/>
          <a:lstStyle/>
          <a:p>
            <a:pPr defTabSz="379476">
              <a:spcAft>
                <a:spcPts val="600"/>
              </a:spcAft>
            </a:pPr>
            <a:r>
              <a:rPr lang="en-US" sz="830" i="1" kern="1200" spc="-1" baseline="-25000">
                <a:solidFill>
                  <a:srgbClr val="979797"/>
                </a:solidFill>
                <a:latin typeface="Arial"/>
                <a:ea typeface="+mn-ea"/>
                <a:cs typeface="+mn-cs"/>
              </a:rPr>
              <a:t>2020 American College of Cardiology Foundation</a:t>
            </a:r>
            <a:endParaRPr lang="en-US" sz="1000" spc="-1">
              <a:solidFill>
                <a:srgbClr val="000000"/>
              </a:solidFill>
              <a:latin typeface="Arial"/>
            </a:endParaRPr>
          </a:p>
        </p:txBody>
      </p:sp>
      <p:sp>
        <p:nvSpPr>
          <p:cNvPr id="5" name="Title 4">
            <a:extLst>
              <a:ext uri="{FF2B5EF4-FFF2-40B4-BE49-F238E27FC236}">
                <a16:creationId xmlns:a16="http://schemas.microsoft.com/office/drawing/2014/main" id="{34E5508A-33D3-1808-C9E4-F132F0DC416D}"/>
              </a:ext>
            </a:extLst>
          </p:cNvPr>
          <p:cNvSpPr>
            <a:spLocks noGrp="1"/>
          </p:cNvSpPr>
          <p:nvPr>
            <p:ph type="title"/>
          </p:nvPr>
        </p:nvSpPr>
        <p:spPr>
          <a:xfrm>
            <a:off x="813391" y="78741"/>
            <a:ext cx="10131425" cy="1456267"/>
          </a:xfrm>
        </p:spPr>
        <p:txBody>
          <a:bodyPr>
            <a:normAutofit/>
          </a:bodyPr>
          <a:lstStyle/>
          <a:p>
            <a:pPr algn="ctr"/>
            <a:r>
              <a:rPr lang="en-US" sz="4000" b="1" dirty="0">
                <a:solidFill>
                  <a:srgbClr val="FFC000"/>
                </a:solidFill>
              </a:rPr>
              <a:t>TREATMENT OF EACH SYNDROME</a:t>
            </a:r>
          </a:p>
        </p:txBody>
      </p:sp>
    </p:spTree>
    <p:extLst>
      <p:ext uri="{BB962C8B-B14F-4D97-AF65-F5344CB8AC3E}">
        <p14:creationId xmlns:p14="http://schemas.microsoft.com/office/powerpoint/2010/main" val="4172829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80856-7AF0-40E0-70D2-9BC214540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16511-DFF2-D056-4EA8-30F256DA7FC2}"/>
              </a:ext>
            </a:extLst>
          </p:cNvPr>
          <p:cNvSpPr>
            <a:spLocks noGrp="1"/>
          </p:cNvSpPr>
          <p:nvPr>
            <p:ph type="title"/>
          </p:nvPr>
        </p:nvSpPr>
        <p:spPr>
          <a:xfrm>
            <a:off x="581026" y="100960"/>
            <a:ext cx="10131425" cy="1456267"/>
          </a:xfrm>
        </p:spPr>
        <p:txBody>
          <a:bodyPr>
            <a:normAutofit/>
          </a:bodyPr>
          <a:lstStyle/>
          <a:p>
            <a:pPr algn="ctr"/>
            <a:r>
              <a:rPr lang="en-US" b="1" u="sng"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Pericardial Disease Objectives</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9EFDFCD-E07F-2DB5-6000-C38BBC8E5F56}"/>
              </a:ext>
            </a:extLst>
          </p:cNvPr>
          <p:cNvSpPr>
            <a:spLocks noGrp="1"/>
          </p:cNvSpPr>
          <p:nvPr>
            <p:ph idx="1"/>
          </p:nvPr>
        </p:nvSpPr>
        <p:spPr>
          <a:xfrm>
            <a:off x="790576" y="1042877"/>
            <a:ext cx="10989746" cy="5191668"/>
          </a:xfrm>
        </p:spPr>
        <p:txBody>
          <a:bodyPr>
            <a:normAutofit/>
          </a:bodyPr>
          <a:lstStyle/>
          <a:p>
            <a:pPr marL="342900" marR="0" lvl="0" indent="-342900">
              <a:spcBef>
                <a:spcPts val="0"/>
              </a:spcBef>
              <a:spcAft>
                <a:spcPts val="0"/>
              </a:spcAft>
              <a:buFont typeface="+mj-lt"/>
              <a:buAutoNum type="arabicPeriod"/>
            </a:pPr>
            <a:r>
              <a:rPr lang="en-US" sz="2800" b="1" kern="100" dirty="0">
                <a:solidFill>
                  <a:srgbClr val="FFFFCC"/>
                </a:solidFill>
                <a:effectLst/>
                <a:latin typeface="Aptos" panose="020B0004020202020204" pitchFamily="34" charset="0"/>
                <a:ea typeface="Aptos" panose="020B0004020202020204" pitchFamily="34" charset="0"/>
                <a:cs typeface="Times New Roman" panose="02020603050405020304" pitchFamily="18" charset="0"/>
              </a:rPr>
              <a:t>Describe the classic presentation of acute pericarditis and know the 4 diagnostic  criteria</a:t>
            </a:r>
          </a:p>
          <a:p>
            <a:pPr marL="342900" marR="0" lvl="0" indent="-342900">
              <a:spcBef>
                <a:spcPts val="0"/>
              </a:spcBef>
              <a:spcAft>
                <a:spcPts val="0"/>
              </a:spcAft>
              <a:buFont typeface="+mj-lt"/>
              <a:buAutoNum type="arabicPeriod"/>
            </a:pPr>
            <a:r>
              <a:rPr lang="en-US" sz="2800" b="1" kern="100" dirty="0">
                <a:solidFill>
                  <a:srgbClr val="FFFFCC"/>
                </a:solidFill>
                <a:effectLst/>
                <a:latin typeface="Aptos" panose="020B0004020202020204" pitchFamily="34" charset="0"/>
                <a:ea typeface="Aptos" panose="020B0004020202020204" pitchFamily="34" charset="0"/>
                <a:cs typeface="Times New Roman" panose="02020603050405020304" pitchFamily="18" charset="0"/>
              </a:rPr>
              <a:t>Show the ECG findings in acute pericarditis.</a:t>
            </a:r>
          </a:p>
          <a:p>
            <a:pPr marL="342900" indent="-342900">
              <a:spcAft>
                <a:spcPts val="0"/>
              </a:spcAft>
              <a:buFont typeface="+mj-lt"/>
              <a:buAutoNum type="arabicPeriod"/>
            </a:pPr>
            <a:r>
              <a:rPr lang="en-US" sz="2800" b="1" kern="100" dirty="0">
                <a:solidFill>
                  <a:srgbClr val="FFFFCC"/>
                </a:solidFill>
                <a:latin typeface="Aptos" panose="020B0004020202020204" pitchFamily="34" charset="0"/>
                <a:ea typeface="Aptos" panose="020B0004020202020204" pitchFamily="34" charset="0"/>
                <a:cs typeface="Times New Roman" panose="02020603050405020304" pitchFamily="18" charset="0"/>
              </a:rPr>
              <a:t>Describe the treatments for acute pericarditis</a:t>
            </a:r>
          </a:p>
          <a:p>
            <a:pPr marL="342900" indent="-342900">
              <a:spcAft>
                <a:spcPts val="0"/>
              </a:spcAft>
              <a:buFont typeface="+mj-lt"/>
              <a:buAutoNum type="arabicPeriod"/>
            </a:pPr>
            <a:r>
              <a:rPr lang="en-US" sz="2800" b="1" kern="100" dirty="0">
                <a:solidFill>
                  <a:schemeClr val="accent5">
                    <a:lumMod val="60000"/>
                    <a:lumOff val="40000"/>
                  </a:schemeClr>
                </a:solidFill>
                <a:latin typeface="Aptos" panose="020B0004020202020204" pitchFamily="34" charset="0"/>
                <a:ea typeface="Aptos" panose="020B0004020202020204" pitchFamily="34" charset="0"/>
                <a:cs typeface="Times New Roman" panose="02020603050405020304" pitchFamily="18" charset="0"/>
              </a:rPr>
              <a:t>Describe the range pericardial syndromes</a:t>
            </a:r>
            <a:endParaRPr lang="en-US" sz="2800" b="1" kern="100" dirty="0">
              <a:solidFill>
                <a:schemeClr val="accent5">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800" b="1" kern="100" dirty="0">
                <a:solidFill>
                  <a:schemeClr val="accent5">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rPr>
              <a:t>Describe the differential diagnosis for acute pericarditis and know the high-risk features that may require admission </a:t>
            </a:r>
          </a:p>
          <a:p>
            <a:pPr marL="342900" marR="0" lvl="0" indent="-342900">
              <a:spcBef>
                <a:spcPts val="0"/>
              </a:spcBef>
              <a:spcAft>
                <a:spcPts val="0"/>
              </a:spcAft>
              <a:buFont typeface="+mj-lt"/>
              <a:buAutoNum type="arabicPeriod"/>
            </a:pPr>
            <a:r>
              <a:rPr lang="en-US" sz="2800" b="1" kern="100" dirty="0">
                <a:solidFill>
                  <a:srgbClr val="92D050"/>
                </a:solidFill>
                <a:effectLst/>
                <a:latin typeface="Aptos" panose="020B0004020202020204" pitchFamily="34" charset="0"/>
                <a:ea typeface="Aptos" panose="020B0004020202020204" pitchFamily="34" charset="0"/>
                <a:cs typeface="Times New Roman" panose="02020603050405020304" pitchFamily="18" charset="0"/>
              </a:rPr>
              <a:t>Describe the pathophysiology of pericardial tamponade and know how to make the diagnosis. </a:t>
            </a:r>
          </a:p>
          <a:p>
            <a:pPr marL="342900" marR="0" lvl="0" indent="-342900">
              <a:spcBef>
                <a:spcPts val="0"/>
              </a:spcBef>
              <a:spcAft>
                <a:spcPts val="0"/>
              </a:spcAft>
              <a:buFont typeface="+mj-lt"/>
              <a:buAutoNum type="arabicPeriod"/>
            </a:pPr>
            <a:r>
              <a:rPr lang="en-US" sz="2800" b="1" kern="100" dirty="0">
                <a:solidFill>
                  <a:srgbClr val="92D050"/>
                </a:solidFill>
                <a:effectLst/>
                <a:latin typeface="Aptos" panose="020B0004020202020204" pitchFamily="34" charset="0"/>
                <a:ea typeface="Aptos" panose="020B0004020202020204" pitchFamily="34" charset="0"/>
                <a:cs typeface="Times New Roman" panose="02020603050405020304" pitchFamily="18" charset="0"/>
              </a:rPr>
              <a:t>Describe the clinical syndrome of constrictive pericarditis and how to make the diagnosis. </a:t>
            </a:r>
            <a:endParaRPr lang="en-US" sz="2000" dirty="0">
              <a:solidFill>
                <a:srgbClr val="92D050"/>
              </a:solidFill>
            </a:endParaRPr>
          </a:p>
        </p:txBody>
      </p:sp>
    </p:spTree>
    <p:extLst>
      <p:ext uri="{BB962C8B-B14F-4D97-AF65-F5344CB8AC3E}">
        <p14:creationId xmlns:p14="http://schemas.microsoft.com/office/powerpoint/2010/main" val="40147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arn(inVertical)">
                                      <p:cBhvr>
                                        <p:cTn id="7" dur="500"/>
                                        <p:tgtEl>
                                          <p:spTgt spid="3">
                                            <p:txEl>
                                              <p:pRg st="5" end="5"/>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barn(inVertical)">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FE47C-C29A-4E4B-A41D-D906167F744A}"/>
              </a:ext>
            </a:extLst>
          </p:cNvPr>
          <p:cNvSpPr>
            <a:spLocks noGrp="1"/>
          </p:cNvSpPr>
          <p:nvPr>
            <p:ph type="title"/>
          </p:nvPr>
        </p:nvSpPr>
        <p:spPr/>
        <p:txBody>
          <a:bodyPr>
            <a:normAutofit fontScale="90000"/>
          </a:bodyPr>
          <a:lstStyle/>
          <a:p>
            <a:pPr algn="ctr"/>
            <a:r>
              <a:rPr lang="en-US" b="1" dirty="0">
                <a:solidFill>
                  <a:srgbClr val="FFC000"/>
                </a:solidFill>
                <a:effectLst>
                  <a:outerShdw blurRad="38100" dist="38100" dir="2700000" algn="tl">
                    <a:srgbClr val="000000">
                      <a:alpha val="43137"/>
                    </a:srgbClr>
                  </a:outerShdw>
                </a:effectLst>
              </a:rPr>
              <a:t>CASE #1Considering ECG changes in Acute Pericarditis. Which of the following are correct</a:t>
            </a:r>
          </a:p>
        </p:txBody>
      </p:sp>
      <p:sp>
        <p:nvSpPr>
          <p:cNvPr id="3" name="Content Placeholder 2">
            <a:extLst>
              <a:ext uri="{FF2B5EF4-FFF2-40B4-BE49-F238E27FC236}">
                <a16:creationId xmlns:a16="http://schemas.microsoft.com/office/drawing/2014/main" id="{9997D35A-3BBB-4D40-9BC4-46FDE5F92A9C}"/>
              </a:ext>
            </a:extLst>
          </p:cNvPr>
          <p:cNvSpPr>
            <a:spLocks noGrp="1"/>
          </p:cNvSpPr>
          <p:nvPr>
            <p:ph idx="1"/>
          </p:nvPr>
        </p:nvSpPr>
        <p:spPr>
          <a:xfrm>
            <a:off x="685801" y="2438007"/>
            <a:ext cx="10131425" cy="3649133"/>
          </a:xfrm>
        </p:spPr>
        <p:txBody>
          <a:bodyPr>
            <a:normAutofit lnSpcReduction="10000"/>
          </a:bodyPr>
          <a:lstStyle/>
          <a:p>
            <a:pPr marL="0" indent="0">
              <a:buNone/>
            </a:pPr>
            <a:r>
              <a:rPr lang="en-US" sz="4000" b="1" dirty="0">
                <a:solidFill>
                  <a:srgbClr val="FFFF00"/>
                </a:solidFill>
              </a:rPr>
              <a:t>A. Upsloping ST elevation</a:t>
            </a:r>
          </a:p>
          <a:p>
            <a:pPr marL="0" indent="0">
              <a:buNone/>
            </a:pPr>
            <a:r>
              <a:rPr lang="en-US" sz="4000" b="1" dirty="0">
                <a:solidFill>
                  <a:srgbClr val="FFFF00"/>
                </a:solidFill>
              </a:rPr>
              <a:t>B. P-R elevation </a:t>
            </a:r>
            <a:r>
              <a:rPr lang="en-US" sz="4000" b="1" dirty="0" err="1">
                <a:solidFill>
                  <a:srgbClr val="FFFF00"/>
                </a:solidFill>
              </a:rPr>
              <a:t>aVR</a:t>
            </a:r>
            <a:r>
              <a:rPr lang="en-US" sz="4000" b="1" dirty="0">
                <a:solidFill>
                  <a:srgbClr val="FFFF00"/>
                </a:solidFill>
              </a:rPr>
              <a:t> (Neg in other leads)</a:t>
            </a:r>
          </a:p>
          <a:p>
            <a:pPr marL="0" indent="0">
              <a:buNone/>
            </a:pPr>
            <a:r>
              <a:rPr lang="en-US" sz="4000" b="1" dirty="0">
                <a:solidFill>
                  <a:srgbClr val="FFFF00"/>
                </a:solidFill>
              </a:rPr>
              <a:t>C. Diffuse leads affected</a:t>
            </a:r>
          </a:p>
          <a:p>
            <a:pPr marL="0" indent="0">
              <a:buNone/>
            </a:pPr>
            <a:r>
              <a:rPr lang="en-US" sz="4000" b="1" dirty="0">
                <a:solidFill>
                  <a:srgbClr val="FFFF00"/>
                </a:solidFill>
              </a:rPr>
              <a:t>D. No reciprocal changes</a:t>
            </a:r>
          </a:p>
          <a:p>
            <a:pPr marL="0" indent="0">
              <a:buNone/>
            </a:pPr>
            <a:r>
              <a:rPr lang="en-US" sz="4000" b="1" dirty="0">
                <a:solidFill>
                  <a:srgbClr val="FFFF00"/>
                </a:solidFill>
              </a:rPr>
              <a:t>E  All of the above</a:t>
            </a:r>
          </a:p>
          <a:p>
            <a:endParaRPr lang="en-US" dirty="0"/>
          </a:p>
        </p:txBody>
      </p:sp>
    </p:spTree>
    <p:extLst>
      <p:ext uri="{BB962C8B-B14F-4D97-AF65-F5344CB8AC3E}">
        <p14:creationId xmlns:p14="http://schemas.microsoft.com/office/powerpoint/2010/main" val="2671665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374A-E093-6675-BBF2-49EA40A7251D}"/>
              </a:ext>
            </a:extLst>
          </p:cNvPr>
          <p:cNvSpPr>
            <a:spLocks noGrp="1"/>
          </p:cNvSpPr>
          <p:nvPr>
            <p:ph type="title"/>
          </p:nvPr>
        </p:nvSpPr>
        <p:spPr>
          <a:xfrm>
            <a:off x="0" y="1921797"/>
            <a:ext cx="5055664" cy="3746634"/>
          </a:xfrm>
        </p:spPr>
        <p:txBody>
          <a:bodyPr vert="horz" lIns="91440" tIns="45720" rIns="91440" bIns="45720" rtlCol="0" anchor="b">
            <a:normAutofit/>
          </a:bodyPr>
          <a:lstStyle/>
          <a:p>
            <a:pPr algn="r" fontAlgn="base">
              <a:lnSpc>
                <a:spcPct val="90000"/>
              </a:lnSpc>
            </a:pPr>
            <a:br>
              <a:rPr lang="en-US" sz="3000" dirty="0"/>
            </a:br>
            <a:r>
              <a:rPr lang="en-US" sz="3000" dirty="0"/>
              <a:t>Time to play everyone’s favorite game! Pericarditis vs STEMI. One goes home, the other goes to the Cath lab. No pressure, right?</a:t>
            </a:r>
            <a:br>
              <a:rPr lang="en-US" sz="3000" dirty="0"/>
            </a:br>
            <a:endParaRPr lang="en-US" sz="3000" dirty="0"/>
          </a:p>
        </p:txBody>
      </p:sp>
      <p:pic>
        <p:nvPicPr>
          <p:cNvPr id="6146" name="Picture 2" descr="A graph of a heart rate&#10;&#10;AI-generated content may be incorrect.">
            <a:extLst>
              <a:ext uri="{FF2B5EF4-FFF2-40B4-BE49-F238E27FC236}">
                <a16:creationId xmlns:a16="http://schemas.microsoft.com/office/drawing/2014/main" id="{92C24A0E-09E7-E787-E1FA-9F05F01956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8960" y="1163689"/>
            <a:ext cx="11608240" cy="5600977"/>
          </a:xfrm>
          <a:prstGeom prst="roundRect">
            <a:avLst>
              <a:gd name="adj" fmla="val 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A9BD5AF9-51DD-1B20-5BFD-C79100B1099E}"/>
              </a:ext>
            </a:extLst>
          </p:cNvPr>
          <p:cNvSpPr>
            <a:spLocks noGrp="1"/>
          </p:cNvSpPr>
          <p:nvPr>
            <p:ph type="subTitle"/>
          </p:nvPr>
        </p:nvSpPr>
        <p:spPr>
          <a:xfrm>
            <a:off x="608252" y="69966"/>
            <a:ext cx="10972320" cy="1144800"/>
          </a:xfrm>
        </p:spPr>
        <p:txBody>
          <a:bodyPr/>
          <a:lstStyle/>
          <a:p>
            <a:pPr algn="ctr"/>
            <a:r>
              <a:rPr lang="en-US" b="1" dirty="0">
                <a:solidFill>
                  <a:srgbClr val="FFC000"/>
                </a:solidFill>
              </a:rPr>
              <a:t>EKG  PERICARDITIS vs STEMI </a:t>
            </a:r>
            <a:endParaRPr lang="en-US" dirty="0">
              <a:solidFill>
                <a:srgbClr val="FFC000"/>
              </a:solidFill>
            </a:endParaRPr>
          </a:p>
        </p:txBody>
      </p:sp>
    </p:spTree>
    <p:extLst>
      <p:ext uri="{BB962C8B-B14F-4D97-AF65-F5344CB8AC3E}">
        <p14:creationId xmlns:p14="http://schemas.microsoft.com/office/powerpoint/2010/main" val="2061041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78826-7EE3-A6CF-37E4-4C793BFBB8BF}"/>
              </a:ext>
            </a:extLst>
          </p:cNvPr>
          <p:cNvSpPr>
            <a:spLocks noGrp="1"/>
          </p:cNvSpPr>
          <p:nvPr>
            <p:ph type="title"/>
          </p:nvPr>
        </p:nvSpPr>
        <p:spPr>
          <a:xfrm>
            <a:off x="7967406" y="-819"/>
            <a:ext cx="3706762" cy="1608124"/>
          </a:xfrm>
        </p:spPr>
        <p:txBody>
          <a:bodyPr>
            <a:normAutofit/>
          </a:bodyPr>
          <a:lstStyle/>
          <a:p>
            <a:pPr>
              <a:lnSpc>
                <a:spcPct val="90000"/>
              </a:lnSpc>
            </a:pPr>
            <a:r>
              <a:rPr lang="en-US" sz="2400" b="1" dirty="0" err="1"/>
              <a:t>respiropahic</a:t>
            </a:r>
            <a:r>
              <a:rPr lang="en-US" sz="2400" b="1" dirty="0"/>
              <a:t> CP, DOE43 F with recent URI and </a:t>
            </a:r>
          </a:p>
        </p:txBody>
      </p:sp>
      <p:pic>
        <p:nvPicPr>
          <p:cNvPr id="2050" name="Picture 2" descr="Fig 2: Echocardiogram">
            <a:extLst>
              <a:ext uri="{FF2B5EF4-FFF2-40B4-BE49-F238E27FC236}">
                <a16:creationId xmlns:a16="http://schemas.microsoft.com/office/drawing/2014/main" id="{9217007B-7290-E727-3179-68DCA17AF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111" r="11028" b="1"/>
          <a:stretch>
            <a:fillRect/>
          </a:stretch>
        </p:blipFill>
        <p:spPr bwMode="auto">
          <a:xfrm>
            <a:off x="20" y="975"/>
            <a:ext cx="75529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4" name="Content Placeholder 2053">
            <a:extLst>
              <a:ext uri="{FF2B5EF4-FFF2-40B4-BE49-F238E27FC236}">
                <a16:creationId xmlns:a16="http://schemas.microsoft.com/office/drawing/2014/main" id="{59608E2A-C977-A019-0F02-FFB09D8DBFAB}"/>
              </a:ext>
            </a:extLst>
          </p:cNvPr>
          <p:cNvSpPr>
            <a:spLocks noGrp="1"/>
          </p:cNvSpPr>
          <p:nvPr>
            <p:ph idx="1"/>
          </p:nvPr>
        </p:nvSpPr>
        <p:spPr>
          <a:xfrm>
            <a:off x="7865806" y="1365662"/>
            <a:ext cx="4122994" cy="4858157"/>
          </a:xfrm>
        </p:spPr>
        <p:txBody>
          <a:bodyPr>
            <a:normAutofit/>
          </a:bodyPr>
          <a:lstStyle/>
          <a:p>
            <a:r>
              <a:rPr lang="en-US" sz="2800" b="1" dirty="0">
                <a:solidFill>
                  <a:srgbClr val="FFC000"/>
                </a:solidFill>
              </a:rPr>
              <a:t>urgent pericardiocentesis with removal of 400cc of straw colored fluid.</a:t>
            </a:r>
          </a:p>
          <a:p>
            <a:r>
              <a:rPr lang="en-US" sz="2800" b="1" dirty="0">
                <a:solidFill>
                  <a:srgbClr val="FFC000"/>
                </a:solidFill>
              </a:rPr>
              <a:t> </a:t>
            </a:r>
            <a:br>
              <a:rPr lang="en-US" sz="2800" b="1" dirty="0">
                <a:solidFill>
                  <a:srgbClr val="FFC000"/>
                </a:solidFill>
              </a:rPr>
            </a:br>
            <a:r>
              <a:rPr lang="en-US" sz="2800" b="1" dirty="0">
                <a:solidFill>
                  <a:srgbClr val="FFC000"/>
                </a:solidFill>
              </a:rPr>
              <a:t>Cytopathology: inflammatory cells with no malignant cells. A viral respiratory panel negative</a:t>
            </a:r>
          </a:p>
        </p:txBody>
      </p:sp>
    </p:spTree>
    <p:extLst>
      <p:ext uri="{BB962C8B-B14F-4D97-AF65-F5344CB8AC3E}">
        <p14:creationId xmlns:p14="http://schemas.microsoft.com/office/powerpoint/2010/main" val="305447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4">
                                            <p:txEl>
                                              <p:pRg st="0" end="0"/>
                                            </p:txEl>
                                          </p:spTgt>
                                        </p:tgtEl>
                                        <p:attrNameLst>
                                          <p:attrName>style.visibility</p:attrName>
                                        </p:attrNameLst>
                                      </p:cBhvr>
                                      <p:to>
                                        <p:strVal val="visible"/>
                                      </p:to>
                                    </p:set>
                                    <p:animEffect transition="in" filter="fade">
                                      <p:cBhvr>
                                        <p:cTn id="14" dur="1000"/>
                                        <p:tgtEl>
                                          <p:spTgt spid="2054">
                                            <p:txEl>
                                              <p:pRg st="0" end="0"/>
                                            </p:txEl>
                                          </p:spTgt>
                                        </p:tgtEl>
                                      </p:cBhvr>
                                    </p:animEffect>
                                    <p:anim calcmode="lin" valueType="num">
                                      <p:cBhvr>
                                        <p:cTn id="15" dur="1000" fill="hold"/>
                                        <p:tgtEl>
                                          <p:spTgt spid="205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0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4">
                                            <p:txEl>
                                              <p:pRg st="1" end="1"/>
                                            </p:txEl>
                                          </p:spTgt>
                                        </p:tgtEl>
                                        <p:attrNameLst>
                                          <p:attrName>style.visibility</p:attrName>
                                        </p:attrNameLst>
                                      </p:cBhvr>
                                      <p:to>
                                        <p:strVal val="visible"/>
                                      </p:to>
                                    </p:set>
                                    <p:animEffect transition="in" filter="fade">
                                      <p:cBhvr>
                                        <p:cTn id="21" dur="1000"/>
                                        <p:tgtEl>
                                          <p:spTgt spid="2054">
                                            <p:txEl>
                                              <p:pRg st="1" end="1"/>
                                            </p:txEl>
                                          </p:spTgt>
                                        </p:tgtEl>
                                      </p:cBhvr>
                                    </p:animEffect>
                                    <p:anim calcmode="lin" valueType="num">
                                      <p:cBhvr>
                                        <p:cTn id="22" dur="1000" fill="hold"/>
                                        <p:tgtEl>
                                          <p:spTgt spid="205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05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C4FB-5538-CADD-E9B1-883A7635FFB4}"/>
              </a:ext>
            </a:extLst>
          </p:cNvPr>
          <p:cNvSpPr>
            <a:spLocks noGrp="1"/>
          </p:cNvSpPr>
          <p:nvPr>
            <p:ph type="title"/>
          </p:nvPr>
        </p:nvSpPr>
        <p:spPr>
          <a:xfrm>
            <a:off x="590798" y="326386"/>
            <a:ext cx="11420474" cy="2266950"/>
          </a:xfrm>
        </p:spPr>
        <p:txBody>
          <a:bodyPr>
            <a:normAutofit fontScale="90000"/>
          </a:bodyPr>
          <a:lstStyle/>
          <a:p>
            <a:pPr marL="0" marR="0">
              <a:spcBef>
                <a:spcPts val="0"/>
              </a:spcBef>
              <a:spcAft>
                <a:spcPts val="0"/>
              </a:spcAft>
            </a:pPr>
            <a:r>
              <a:rPr lang="en-US" sz="1800" b="1" u="none" strike="noStrike" kern="100" dirty="0">
                <a:effectLst/>
                <a:latin typeface="Aptos" panose="020B0004020202020204" pitchFamily="34" charset="0"/>
                <a:ea typeface="Aptos" panose="020B0004020202020204" pitchFamily="34" charset="0"/>
                <a:cs typeface="Times New Roman" panose="02020603050405020304" pitchFamily="18" charset="0"/>
              </a:rPr>
              <a:t> </a:t>
            </a:r>
            <a:br>
              <a:rPr lang="en-US" sz="2200" b="1" kern="100" dirty="0">
                <a:effectLst/>
                <a:latin typeface="Aptos" panose="020B0004020202020204" pitchFamily="34" charset="0"/>
                <a:ea typeface="Aptos" panose="020B0004020202020204" pitchFamily="34" charset="0"/>
                <a:cs typeface="Times New Roman" panose="02020603050405020304" pitchFamily="18" charset="0"/>
              </a:rPr>
            </a:br>
            <a:r>
              <a:rPr lang="en-US" sz="22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CASE  #2  </a:t>
            </a:r>
            <a:r>
              <a:rPr lang="en-US" sz="2200" b="1" kern="100" dirty="0">
                <a:effectLst/>
                <a:latin typeface="Aptos" panose="020B0004020202020204" pitchFamily="34" charset="0"/>
                <a:ea typeface="Aptos" panose="020B0004020202020204" pitchFamily="34" charset="0"/>
                <a:cs typeface="Times New Roman" panose="02020603050405020304" pitchFamily="18" charset="0"/>
              </a:rPr>
              <a:t>35 yr F </a:t>
            </a:r>
            <a:r>
              <a:rPr lang="en-US" sz="2200" b="1" kern="100" dirty="0" err="1">
                <a:effectLst/>
                <a:latin typeface="Aptos" panose="020B0004020202020204" pitchFamily="34" charset="0"/>
                <a:ea typeface="Aptos" panose="020B0004020202020204" pitchFamily="34" charset="0"/>
                <a:cs typeface="Times New Roman" panose="02020603050405020304" pitchFamily="18" charset="0"/>
              </a:rPr>
              <a:t>eR</a:t>
            </a:r>
            <a:r>
              <a:rPr lang="en-US" sz="2200" b="1" kern="100" dirty="0">
                <a:effectLst/>
                <a:latin typeface="Aptos" panose="020B0004020202020204" pitchFamily="34" charset="0"/>
                <a:ea typeface="Aptos" panose="020B0004020202020204" pitchFamily="34" charset="0"/>
                <a:cs typeface="Times New Roman" panose="02020603050405020304" pitchFamily="18" charset="0"/>
              </a:rPr>
              <a:t>  1-week </a:t>
            </a:r>
            <a:r>
              <a:rPr lang="en-US" sz="2200" b="1" kern="100" dirty="0" err="1">
                <a:effectLst/>
                <a:latin typeface="Aptos" panose="020B0004020202020204" pitchFamily="34" charset="0"/>
                <a:ea typeface="Aptos" panose="020B0004020202020204" pitchFamily="34" charset="0"/>
                <a:cs typeface="Times New Roman" panose="02020603050405020304" pitchFamily="18" charset="0"/>
              </a:rPr>
              <a:t>hx</a:t>
            </a:r>
            <a:r>
              <a:rPr lang="en-US" sz="2200" b="1" kern="100" dirty="0">
                <a:effectLst/>
                <a:latin typeface="Aptos" panose="020B0004020202020204" pitchFamily="34" charset="0"/>
                <a:ea typeface="Aptos" panose="020B0004020202020204" pitchFamily="34" charset="0"/>
                <a:cs typeface="Times New Roman" panose="02020603050405020304" pitchFamily="18" charset="0"/>
              </a:rPr>
              <a:t> fever </a:t>
            </a:r>
            <a:r>
              <a:rPr lang="en-US" sz="2200" b="1" kern="100" dirty="0">
                <a:latin typeface="Aptos" panose="020B0004020202020204" pitchFamily="34" charset="0"/>
                <a:ea typeface="Aptos" panose="020B0004020202020204" pitchFamily="34" charset="0"/>
                <a:cs typeface="Times New Roman" panose="02020603050405020304" pitchFamily="18" charset="0"/>
              </a:rPr>
              <a:t>,</a:t>
            </a:r>
            <a:r>
              <a:rPr lang="en-US" sz="2200" b="1" kern="100" dirty="0">
                <a:effectLst/>
                <a:latin typeface="Aptos" panose="020B0004020202020204" pitchFamily="34" charset="0"/>
                <a:ea typeface="Aptos" panose="020B0004020202020204" pitchFamily="34" charset="0"/>
                <a:cs typeface="Times New Roman" panose="02020603050405020304" pitchFamily="18" charset="0"/>
              </a:rPr>
              <a:t>sharp midsternal positional  CP, </a:t>
            </a:r>
            <a:br>
              <a:rPr lang="en-US" sz="2200" b="1" kern="100" dirty="0">
                <a:effectLst/>
                <a:latin typeface="Aptos" panose="020B0004020202020204" pitchFamily="34" charset="0"/>
                <a:ea typeface="Aptos" panose="020B0004020202020204" pitchFamily="34" charset="0"/>
                <a:cs typeface="Times New Roman" panose="02020603050405020304" pitchFamily="18" charset="0"/>
              </a:rPr>
            </a:br>
            <a:r>
              <a:rPr lang="en-US" sz="2200" b="1" kern="100" dirty="0">
                <a:effectLst/>
                <a:latin typeface="Aptos" panose="020B0004020202020204" pitchFamily="34" charset="0"/>
                <a:ea typeface="Aptos" panose="020B0004020202020204" pitchFamily="34" charset="0"/>
                <a:cs typeface="Times New Roman" panose="02020603050405020304" pitchFamily="18" charset="0"/>
              </a:rPr>
              <a:t>  O/E: 38.5 C (101.3 F), </a:t>
            </a:r>
            <a:r>
              <a:rPr lang="en-US" sz="2200" b="1" kern="100" dirty="0" err="1">
                <a:effectLst/>
                <a:latin typeface="Aptos" panose="020B0004020202020204" pitchFamily="34" charset="0"/>
                <a:ea typeface="Aptos" panose="020B0004020202020204" pitchFamily="34" charset="0"/>
                <a:cs typeface="Times New Roman" panose="02020603050405020304" pitchFamily="18" charset="0"/>
              </a:rPr>
              <a:t>bP</a:t>
            </a:r>
            <a:r>
              <a:rPr lang="en-US" sz="2200" b="1" kern="100" dirty="0">
                <a:effectLst/>
                <a:latin typeface="Aptos" panose="020B0004020202020204" pitchFamily="34" charset="0"/>
                <a:ea typeface="Aptos" panose="020B0004020202020204" pitchFamily="34" charset="0"/>
                <a:cs typeface="Times New Roman" panose="02020603050405020304" pitchFamily="18" charset="0"/>
              </a:rPr>
              <a:t> 120/70, pulsus paradoxus 10 mm Hg,  friction rub  LPSB </a:t>
            </a:r>
            <a:br>
              <a:rPr lang="en-US" sz="2200" b="1" kern="100" dirty="0">
                <a:effectLst/>
                <a:latin typeface="Aptos" panose="020B0004020202020204" pitchFamily="34" charset="0"/>
                <a:ea typeface="Aptos" panose="020B0004020202020204" pitchFamily="34" charset="0"/>
                <a:cs typeface="Times New Roman" panose="02020603050405020304" pitchFamily="18" charset="0"/>
              </a:rPr>
            </a:br>
            <a:r>
              <a:rPr lang="en-US" sz="2200" b="1" kern="100" dirty="0">
                <a:effectLst/>
                <a:latin typeface="Aptos" panose="020B0004020202020204" pitchFamily="34" charset="0"/>
                <a:ea typeface="Aptos" panose="020B0004020202020204" pitchFamily="34" charset="0"/>
                <a:cs typeface="Times New Roman" panose="02020603050405020304" pitchFamily="18" charset="0"/>
              </a:rPr>
              <a:t>ECG shows normal sinus rhythm and normal voltage with diffuse ST-segment elevation of 1-2 mm. An echocardiogram shows a pericardial effusion without evidence of tamponade. </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1D348B8-5E74-D47D-7CF3-F622392DB16D}"/>
              </a:ext>
            </a:extLst>
          </p:cNvPr>
          <p:cNvSpPr>
            <a:spLocks noGrp="1"/>
          </p:cNvSpPr>
          <p:nvPr>
            <p:ph idx="1"/>
          </p:nvPr>
        </p:nvSpPr>
        <p:spPr>
          <a:xfrm>
            <a:off x="433264" y="2433847"/>
            <a:ext cx="11325471" cy="4242305"/>
          </a:xfrm>
        </p:spPr>
        <p:txBody>
          <a:bodyPr>
            <a:normAutofit/>
          </a:bodyPr>
          <a:lstStyle/>
          <a:p>
            <a:pPr marL="0" marR="0" indent="0">
              <a:spcBef>
                <a:spcPts val="0"/>
              </a:spcBef>
              <a:spcAft>
                <a:spcPts val="0"/>
              </a:spcAft>
              <a:buNone/>
            </a:pP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3600" b="1" u="sng"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Which is the most appropriate management?</a:t>
            </a:r>
          </a:p>
          <a:p>
            <a:pPr marL="0" marR="0" indent="0">
              <a:spcBef>
                <a:spcPts val="0"/>
              </a:spcBef>
              <a:spcAft>
                <a:spcPts val="0"/>
              </a:spcAft>
              <a:buNone/>
            </a:pPr>
            <a:r>
              <a:rPr lang="en-US" sz="3600" b="1" kern="100" dirty="0">
                <a:solidFill>
                  <a:srgbClr val="FFFF66"/>
                </a:solidFill>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spcBef>
                <a:spcPts val="0"/>
              </a:spcBef>
              <a:spcAft>
                <a:spcPts val="0"/>
              </a:spcAft>
              <a:buNone/>
            </a:pPr>
            <a:r>
              <a:rPr lang="en-US" sz="3600" b="1" kern="100" dirty="0" err="1">
                <a:solidFill>
                  <a:srgbClr val="FFFF66"/>
                </a:solidFill>
                <a:effectLst/>
                <a:latin typeface="Aptos" panose="020B0004020202020204" pitchFamily="34" charset="0"/>
                <a:ea typeface="Aptos" panose="020B0004020202020204" pitchFamily="34" charset="0"/>
                <a:cs typeface="Times New Roman" panose="02020603050405020304" pitchFamily="18" charset="0"/>
              </a:rPr>
              <a:t>A.Discharge</a:t>
            </a:r>
            <a:r>
              <a:rPr lang="en-US" sz="3600" b="1" kern="100" dirty="0">
                <a:solidFill>
                  <a:srgbClr val="FFFF66"/>
                </a:solidFill>
                <a:effectLst/>
                <a:latin typeface="Aptos" panose="020B0004020202020204" pitchFamily="34" charset="0"/>
                <a:ea typeface="Aptos" panose="020B0004020202020204" pitchFamily="34" charset="0"/>
                <a:cs typeface="Times New Roman" panose="02020603050405020304" pitchFamily="18" charset="0"/>
              </a:rPr>
              <a:t> on ibuprofen and colchicine</a:t>
            </a:r>
          </a:p>
          <a:p>
            <a:pPr marL="0" marR="0" lvl="0" indent="0">
              <a:spcBef>
                <a:spcPts val="0"/>
              </a:spcBef>
              <a:spcAft>
                <a:spcPts val="0"/>
              </a:spcAft>
              <a:buNone/>
            </a:pPr>
            <a:r>
              <a:rPr lang="en-US" sz="3600" b="1" kern="100" dirty="0" err="1">
                <a:solidFill>
                  <a:srgbClr val="FFFF66"/>
                </a:solidFill>
                <a:effectLst/>
                <a:latin typeface="Aptos" panose="020B0004020202020204" pitchFamily="34" charset="0"/>
                <a:ea typeface="Aptos" panose="020B0004020202020204" pitchFamily="34" charset="0"/>
                <a:cs typeface="Times New Roman" panose="02020603050405020304" pitchFamily="18" charset="0"/>
              </a:rPr>
              <a:t>B.Discharge</a:t>
            </a:r>
            <a:r>
              <a:rPr lang="en-US" sz="3600" b="1" kern="100" dirty="0">
                <a:solidFill>
                  <a:srgbClr val="FFFF66"/>
                </a:solidFill>
                <a:effectLst/>
                <a:latin typeface="Aptos" panose="020B0004020202020204" pitchFamily="34" charset="0"/>
                <a:ea typeface="Aptos" panose="020B0004020202020204" pitchFamily="34" charset="0"/>
                <a:cs typeface="Times New Roman" panose="02020603050405020304" pitchFamily="18" charset="0"/>
              </a:rPr>
              <a:t> on prednisone</a:t>
            </a:r>
          </a:p>
          <a:p>
            <a:pPr marL="0" marR="0" lvl="0" indent="0">
              <a:spcBef>
                <a:spcPts val="0"/>
              </a:spcBef>
              <a:spcAft>
                <a:spcPts val="0"/>
              </a:spcAft>
              <a:buNone/>
            </a:pPr>
            <a:r>
              <a:rPr lang="en-US" sz="3600" b="1" kern="100" dirty="0">
                <a:solidFill>
                  <a:srgbClr val="FFFF66"/>
                </a:solidFill>
                <a:effectLst/>
                <a:latin typeface="Aptos" panose="020B0004020202020204" pitchFamily="34" charset="0"/>
                <a:ea typeface="Aptos" panose="020B0004020202020204" pitchFamily="34" charset="0"/>
                <a:cs typeface="Times New Roman" panose="02020603050405020304" pitchFamily="18" charset="0"/>
              </a:rPr>
              <a:t>C. Hospitalize and begin ibuprofen and colchicine</a:t>
            </a:r>
          </a:p>
          <a:p>
            <a:pPr marL="0" marR="0" lvl="0" indent="0">
              <a:spcBef>
                <a:spcPts val="0"/>
              </a:spcBef>
              <a:spcAft>
                <a:spcPts val="0"/>
              </a:spcAft>
              <a:buNone/>
            </a:pPr>
            <a:r>
              <a:rPr lang="en-US" sz="3600" b="1" kern="100" dirty="0">
                <a:solidFill>
                  <a:srgbClr val="FFFF66"/>
                </a:solidFill>
                <a:effectLst/>
                <a:latin typeface="Aptos" panose="020B0004020202020204" pitchFamily="34" charset="0"/>
                <a:ea typeface="Aptos" panose="020B0004020202020204" pitchFamily="34" charset="0"/>
                <a:cs typeface="Times New Roman" panose="02020603050405020304" pitchFamily="18" charset="0"/>
              </a:rPr>
              <a:t>D. Hospitalize and begin methylprednisolone</a:t>
            </a:r>
          </a:p>
          <a:p>
            <a:endParaRPr lang="en-US" dirty="0"/>
          </a:p>
        </p:txBody>
      </p:sp>
    </p:spTree>
    <p:extLst>
      <p:ext uri="{BB962C8B-B14F-4D97-AF65-F5344CB8AC3E}">
        <p14:creationId xmlns:p14="http://schemas.microsoft.com/office/powerpoint/2010/main" val="3690549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8EFD6-C012-C6C1-328F-084AA5EFA3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6AED4-1446-F0C8-A510-13C78CF03C47}"/>
              </a:ext>
            </a:extLst>
          </p:cNvPr>
          <p:cNvSpPr>
            <a:spLocks noGrp="1"/>
          </p:cNvSpPr>
          <p:nvPr>
            <p:ph type="title"/>
          </p:nvPr>
        </p:nvSpPr>
        <p:spPr>
          <a:xfrm>
            <a:off x="1030287" y="0"/>
            <a:ext cx="10131425" cy="1456267"/>
          </a:xfrm>
        </p:spPr>
        <p:txBody>
          <a:bodyPr>
            <a:normAutofit/>
          </a:bodyPr>
          <a:lstStyle/>
          <a:p>
            <a:pPr algn="ctr"/>
            <a:r>
              <a:rPr lang="en-US" sz="4400" b="1" dirty="0">
                <a:solidFill>
                  <a:srgbClr val="FFC000"/>
                </a:solidFill>
              </a:rPr>
              <a:t>treatment of acute pericarditis</a:t>
            </a:r>
            <a:endParaRPr lang="en-US" sz="4400" dirty="0">
              <a:solidFill>
                <a:srgbClr val="FFC000"/>
              </a:solidFill>
            </a:endParaRPr>
          </a:p>
        </p:txBody>
      </p:sp>
      <p:pic>
        <p:nvPicPr>
          <p:cNvPr id="11" name="Content Placeholder 10">
            <a:extLst>
              <a:ext uri="{FF2B5EF4-FFF2-40B4-BE49-F238E27FC236}">
                <a16:creationId xmlns:a16="http://schemas.microsoft.com/office/drawing/2014/main" id="{419E5003-FC3F-1424-AECC-3241910A8C8A}"/>
              </a:ext>
            </a:extLst>
          </p:cNvPr>
          <p:cNvPicPr>
            <a:picLocks noGrp="1" noChangeAspect="1"/>
          </p:cNvPicPr>
          <p:nvPr>
            <p:ph idx="1"/>
          </p:nvPr>
        </p:nvPicPr>
        <p:blipFill>
          <a:blip r:embed="rId2"/>
          <a:stretch>
            <a:fillRect/>
          </a:stretch>
        </p:blipFill>
        <p:spPr>
          <a:xfrm>
            <a:off x="2127131" y="941780"/>
            <a:ext cx="8367204" cy="4658375"/>
          </a:xfrm>
          <a:prstGeom prst="rect">
            <a:avLst/>
          </a:prstGeom>
          <a:ln>
            <a:solidFill>
              <a:schemeClr val="accent1"/>
            </a:solidFill>
          </a:ln>
        </p:spPr>
      </p:pic>
      <p:sp>
        <p:nvSpPr>
          <p:cNvPr id="5" name="TextBox 4">
            <a:extLst>
              <a:ext uri="{FF2B5EF4-FFF2-40B4-BE49-F238E27FC236}">
                <a16:creationId xmlns:a16="http://schemas.microsoft.com/office/drawing/2014/main" id="{3C6A5819-4B57-A74D-16A6-58556DD1D7E5}"/>
              </a:ext>
            </a:extLst>
          </p:cNvPr>
          <p:cNvSpPr txBox="1"/>
          <p:nvPr/>
        </p:nvSpPr>
        <p:spPr>
          <a:xfrm>
            <a:off x="3472946" y="5902362"/>
            <a:ext cx="6080832" cy="707886"/>
          </a:xfrm>
          <a:prstGeom prst="rect">
            <a:avLst/>
          </a:prstGeom>
          <a:noFill/>
        </p:spPr>
        <p:txBody>
          <a:bodyPr wrap="none" rtlCol="0">
            <a:spAutoFit/>
          </a:bodyPr>
          <a:lstStyle/>
          <a:p>
            <a:pPr algn="ctr"/>
            <a:r>
              <a:rPr lang="en-US" sz="4000" b="1" dirty="0"/>
              <a:t>If Present Admit to Hospital</a:t>
            </a:r>
          </a:p>
        </p:txBody>
      </p:sp>
    </p:spTree>
    <p:extLst>
      <p:ext uri="{BB962C8B-B14F-4D97-AF65-F5344CB8AC3E}">
        <p14:creationId xmlns:p14="http://schemas.microsoft.com/office/powerpoint/2010/main" val="377025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E4738-0485-48D7-85D1-4C68F0F2692E}"/>
              </a:ext>
            </a:extLst>
          </p:cNvPr>
          <p:cNvSpPr>
            <a:spLocks noGrp="1"/>
          </p:cNvSpPr>
          <p:nvPr>
            <p:ph type="title"/>
          </p:nvPr>
        </p:nvSpPr>
        <p:spPr/>
        <p:txBody>
          <a:bodyPr>
            <a:normAutofit fontScale="90000"/>
          </a:bodyPr>
          <a:lstStyle/>
          <a:p>
            <a:r>
              <a:rPr lang="en-US" b="1" dirty="0">
                <a:solidFill>
                  <a:srgbClr val="FFC000"/>
                </a:solidFill>
              </a:rPr>
              <a:t>CASE#3. </a:t>
            </a:r>
            <a:r>
              <a:rPr lang="en-US" b="1" dirty="0"/>
              <a:t>27 F 2</a:t>
            </a:r>
            <a:r>
              <a:rPr lang="en-US" b="1" baseline="30000" dirty="0"/>
              <a:t>nd</a:t>
            </a:r>
            <a:r>
              <a:rPr lang="en-US" b="1" dirty="0"/>
              <a:t> trimester of pregnancy presents with Acute Pericarditis. Known Polycystic Kidneys. Creatinine 2.2. Dyspepsia. Treatment should entail</a:t>
            </a:r>
          </a:p>
        </p:txBody>
      </p:sp>
      <p:sp>
        <p:nvSpPr>
          <p:cNvPr id="3" name="Content Placeholder 2">
            <a:extLst>
              <a:ext uri="{FF2B5EF4-FFF2-40B4-BE49-F238E27FC236}">
                <a16:creationId xmlns:a16="http://schemas.microsoft.com/office/drawing/2014/main" id="{7FECEBB9-A20B-4F3C-8739-0AA7ECEBBD3A}"/>
              </a:ext>
            </a:extLst>
          </p:cNvPr>
          <p:cNvSpPr>
            <a:spLocks noGrp="1"/>
          </p:cNvSpPr>
          <p:nvPr>
            <p:ph idx="1"/>
          </p:nvPr>
        </p:nvSpPr>
        <p:spPr/>
        <p:txBody>
          <a:bodyPr>
            <a:normAutofit/>
          </a:bodyPr>
          <a:lstStyle/>
          <a:p>
            <a:pPr marL="342900" indent="-342900">
              <a:buFont typeface="+mj-lt"/>
              <a:buAutoNum type="alphaUcPeriod"/>
            </a:pPr>
            <a:r>
              <a:rPr lang="en-US" sz="2400" b="1" dirty="0">
                <a:solidFill>
                  <a:srgbClr val="FFFF00"/>
                </a:solidFill>
              </a:rPr>
              <a:t>Aspirin 750mg-1000 mg daily PO</a:t>
            </a:r>
          </a:p>
          <a:p>
            <a:pPr marL="342900" indent="-342900">
              <a:buFont typeface="+mj-lt"/>
              <a:buAutoNum type="alphaUcPeriod"/>
            </a:pPr>
            <a:r>
              <a:rPr lang="en-US" sz="2400" b="1" dirty="0">
                <a:solidFill>
                  <a:srgbClr val="FFFF00"/>
                </a:solidFill>
              </a:rPr>
              <a:t>Colchicine .6mg  BID PO for 3 months</a:t>
            </a:r>
          </a:p>
          <a:p>
            <a:pPr marL="342900" indent="-342900">
              <a:buFont typeface="+mj-lt"/>
              <a:buAutoNum type="alphaUcPeriod"/>
            </a:pPr>
            <a:r>
              <a:rPr lang="en-US" sz="2400" b="1" dirty="0">
                <a:solidFill>
                  <a:srgbClr val="FFFF00"/>
                </a:solidFill>
              </a:rPr>
              <a:t>Naprosyn 375 mg BID PO with a PPI for the duration of 14 days</a:t>
            </a:r>
          </a:p>
          <a:p>
            <a:pPr marL="342900" indent="-342900">
              <a:buFont typeface="+mj-lt"/>
              <a:buAutoNum type="alphaUcPeriod"/>
            </a:pPr>
            <a:r>
              <a:rPr lang="en-US" sz="2400" b="1" dirty="0">
                <a:solidFill>
                  <a:srgbClr val="FFFF00"/>
                </a:solidFill>
              </a:rPr>
              <a:t> NSAID X 2weeks  with colchicine and PPI for 3 months </a:t>
            </a:r>
          </a:p>
          <a:p>
            <a:pPr marL="0" indent="0">
              <a:buNone/>
            </a:pPr>
            <a:r>
              <a:rPr lang="en-US" sz="2400" b="1" dirty="0"/>
              <a:t>E </a:t>
            </a:r>
            <a:r>
              <a:rPr lang="en-US" sz="2400" b="1" dirty="0">
                <a:solidFill>
                  <a:srgbClr val="FFFF00"/>
                </a:solidFill>
              </a:rPr>
              <a:t> </a:t>
            </a:r>
            <a:r>
              <a:rPr lang="en-US" sz="2400" b="1" dirty="0">
                <a:solidFill>
                  <a:srgbClr val="FFFF66"/>
                </a:solidFill>
              </a:rPr>
              <a:t>None of the above</a:t>
            </a:r>
          </a:p>
        </p:txBody>
      </p:sp>
    </p:spTree>
    <p:extLst>
      <p:ext uri="{BB962C8B-B14F-4D97-AF65-F5344CB8AC3E}">
        <p14:creationId xmlns:p14="http://schemas.microsoft.com/office/powerpoint/2010/main" val="4605676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DFF44C-9271-6B9D-E20F-3ACB9E327F06}"/>
              </a:ext>
            </a:extLst>
          </p:cNvPr>
          <p:cNvSpPr>
            <a:spLocks noGrp="1"/>
          </p:cNvSpPr>
          <p:nvPr>
            <p:ph type="title"/>
          </p:nvPr>
        </p:nvSpPr>
        <p:spPr>
          <a:xfrm>
            <a:off x="430619" y="-1309577"/>
            <a:ext cx="11330762" cy="4639158"/>
          </a:xfrm>
        </p:spPr>
        <p:txBody>
          <a:bodyPr>
            <a:normAutofit/>
          </a:bodyPr>
          <a:lstStyle/>
          <a:p>
            <a:pPr marL="342900" marR="0" lvl="0" indent="-342900">
              <a:spcBef>
                <a:spcPts val="0"/>
              </a:spcBef>
              <a:spcAft>
                <a:spcPts val="0"/>
              </a:spcAft>
            </a:pPr>
            <a:r>
              <a:rPr lang="en-US" sz="18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CASE#4: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48 M recurrent pericarditis. </a:t>
            </a:r>
            <a:r>
              <a:rPr lang="en-US" sz="1800" b="1" kern="100" dirty="0">
                <a:latin typeface="Aptos" panose="020B0004020202020204" pitchFamily="34" charset="0"/>
                <a:ea typeface="Aptos" panose="020B0004020202020204" pitchFamily="34" charset="0"/>
                <a:cs typeface="Times New Roman" panose="02020603050405020304" pitchFamily="18" charset="0"/>
              </a:rPr>
              <a:t>6 </a:t>
            </a:r>
            <a:r>
              <a:rPr lang="en-US" sz="1800" b="1" kern="100" dirty="0" err="1">
                <a:latin typeface="Aptos" panose="020B0004020202020204" pitchFamily="34" charset="0"/>
                <a:ea typeface="Aptos" panose="020B0004020202020204" pitchFamily="34" charset="0"/>
                <a:cs typeface="Times New Roman" panose="02020603050405020304" pitchFamily="18" charset="0"/>
              </a:rPr>
              <a:t>mo</a:t>
            </a:r>
            <a:r>
              <a:rPr lang="en-US" sz="1800" b="1" kern="100" dirty="0">
                <a:latin typeface="Aptos" panose="020B0004020202020204" pitchFamily="34" charset="0"/>
                <a:ea typeface="Aptos" panose="020B0004020202020204" pitchFamily="34" charset="0"/>
                <a:cs typeface="Times New Roman" panose="02020603050405020304" pitchFamily="18" charset="0"/>
              </a:rPr>
              <a:t> prior Rx</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ibuprofen and colchicine. </a:t>
            </a:r>
            <a:r>
              <a:rPr lang="en-US" sz="1800" b="1" kern="100" dirty="0">
                <a:latin typeface="Aptos" panose="020B0004020202020204" pitchFamily="34" charset="0"/>
                <a:ea typeface="Aptos" panose="020B0004020202020204" pitchFamily="34" charset="0"/>
                <a:cs typeface="Times New Roman" panose="02020603050405020304" pitchFamily="18" charset="0"/>
              </a:rPr>
              <a:t>Improved in 3 weeks</a:t>
            </a:r>
            <a:br>
              <a:rPr lang="en-US" sz="1800" b="1" kern="100" dirty="0">
                <a:latin typeface="Aptos" panose="020B0004020202020204" pitchFamily="34" charset="0"/>
                <a:ea typeface="Aptos" panose="020B0004020202020204" pitchFamily="34" charset="0"/>
                <a:cs typeface="Times New Roman" panose="02020603050405020304" pitchFamily="18" charset="0"/>
              </a:rPr>
            </a:br>
            <a:r>
              <a:rPr lang="en-US" sz="1800" b="1" kern="100" dirty="0">
                <a:latin typeface="Aptos" panose="020B0004020202020204" pitchFamily="34" charset="0"/>
                <a:ea typeface="Aptos" panose="020B0004020202020204" pitchFamily="34" charset="0"/>
                <a:cs typeface="Times New Roman" panose="02020603050405020304" pitchFamily="18" charset="0"/>
              </a:rPr>
              <a:t>S</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ymptoms recurred after the ibuprofen was tapered over 1 month with continuation of colchicine. Ibuprofen resumed with improvement - tapered over a two-month period. His current symptoms began 24 hours ago. Currently, his only medication is colchicine.</a:t>
            </a:r>
            <a:br>
              <a:rPr lang="en-US" sz="1800" b="1"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br>
              <a:rPr lang="en-US" sz="1800" b="1"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latin typeface="Aptos" panose="020B0004020202020204" pitchFamily="34" charset="0"/>
                <a:ea typeface="Aptos" panose="020B0004020202020204" pitchFamily="34" charset="0"/>
                <a:cs typeface="Times New Roman" panose="02020603050405020304" pitchFamily="18" charset="0"/>
              </a:rPr>
              <a:t>O/E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38.0 CC (100.4 F): other vital signs are normal. Pulsus paradoxus of 10 mm Hg is present. A friction rub LPSB </a:t>
            </a:r>
            <a:br>
              <a:rPr lang="en-US" sz="1800" b="1"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a:latin typeface="Aptos" panose="020B0004020202020204" pitchFamily="34" charset="0"/>
                <a:ea typeface="Aptos" panose="020B0004020202020204" pitchFamily="34" charset="0"/>
                <a:cs typeface="Times New Roman" panose="02020603050405020304" pitchFamily="18" charset="0"/>
              </a:rPr>
              <a:t>ECG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widespread ST-segment elevation of 0.5 to 1.0 mm. Echocardiogram shows a small circumferential pericardial effusion ( 3 mm) without evidence of tamponade.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5" name="Text Placeholder 4">
            <a:extLst>
              <a:ext uri="{FF2B5EF4-FFF2-40B4-BE49-F238E27FC236}">
                <a16:creationId xmlns:a16="http://schemas.microsoft.com/office/drawing/2014/main" id="{D0BAE355-3B1D-5D28-80C0-7FC2EBB6C451}"/>
              </a:ext>
            </a:extLst>
          </p:cNvPr>
          <p:cNvSpPr>
            <a:spLocks noGrp="1"/>
          </p:cNvSpPr>
          <p:nvPr>
            <p:ph type="body" idx="1"/>
          </p:nvPr>
        </p:nvSpPr>
        <p:spPr>
          <a:xfrm>
            <a:off x="557323" y="3234291"/>
            <a:ext cx="11330761" cy="3382409"/>
          </a:xfrm>
        </p:spPr>
        <p:txBody>
          <a:bodyPr>
            <a:normAutofit/>
          </a:bodyPr>
          <a:lstStyle/>
          <a:p>
            <a:pPr marL="0" marR="0">
              <a:spcBef>
                <a:spcPts val="0"/>
              </a:spcBef>
              <a:spcAft>
                <a:spcPts val="0"/>
              </a:spcAft>
            </a:pPr>
            <a:r>
              <a:rPr lang="en-US" sz="32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Which of the following is the most appropriate treatment?</a:t>
            </a:r>
            <a:endParaRPr lang="en-US" sz="3200" b="1" kern="100" dirty="0">
              <a:solidFill>
                <a:srgbClr val="FFFF66"/>
              </a:solidFill>
              <a:effectLst/>
              <a:latin typeface="Aptos" panose="020B0004020202020204" pitchFamily="34" charset="0"/>
              <a:ea typeface="Aptos" panose="020B0004020202020204" pitchFamily="34" charset="0"/>
              <a:cs typeface="Times New Roman" panose="02020603050405020304" pitchFamily="18" charset="0"/>
            </a:endParaRPr>
          </a:p>
          <a:p>
            <a:pPr marR="0" lvl="0">
              <a:spcBef>
                <a:spcPts val="0"/>
              </a:spcBef>
              <a:spcAft>
                <a:spcPts val="0"/>
              </a:spcAft>
            </a:pPr>
            <a:r>
              <a:rPr lang="en-US" sz="3200" b="1" kern="100" dirty="0">
                <a:solidFill>
                  <a:srgbClr val="FFFF66"/>
                </a:solidFill>
                <a:latin typeface="Aptos" panose="020B0004020202020204" pitchFamily="34" charset="0"/>
                <a:ea typeface="Aptos" panose="020B0004020202020204" pitchFamily="34" charset="0"/>
                <a:cs typeface="Times New Roman" panose="02020603050405020304" pitchFamily="18" charset="0"/>
              </a:rPr>
              <a:t>A.IL-6 Inhibitors/biologics ( </a:t>
            </a:r>
            <a:r>
              <a:rPr lang="en-US" sz="3200" b="1" kern="100" dirty="0" err="1">
                <a:solidFill>
                  <a:srgbClr val="FFFF66"/>
                </a:solidFill>
                <a:latin typeface="Aptos" panose="020B0004020202020204" pitchFamily="34" charset="0"/>
                <a:ea typeface="Aptos" panose="020B0004020202020204" pitchFamily="34" charset="0"/>
                <a:cs typeface="Times New Roman" panose="02020603050405020304" pitchFamily="18" charset="0"/>
              </a:rPr>
              <a:t>anakinra;rilonocept</a:t>
            </a:r>
            <a:r>
              <a:rPr lang="en-US" sz="3200" b="1" kern="100" dirty="0">
                <a:solidFill>
                  <a:srgbClr val="FFFF66"/>
                </a:solidFill>
                <a:latin typeface="Aptos" panose="020B0004020202020204" pitchFamily="34" charset="0"/>
                <a:ea typeface="Aptos" panose="020B0004020202020204" pitchFamily="34" charset="0"/>
                <a:cs typeface="Times New Roman" panose="02020603050405020304" pitchFamily="18" charset="0"/>
              </a:rPr>
              <a:t>)</a:t>
            </a:r>
            <a:endParaRPr lang="en-US" sz="3200" b="1" kern="100" dirty="0">
              <a:solidFill>
                <a:srgbClr val="FFFF66"/>
              </a:solidFill>
              <a:effectLst/>
              <a:latin typeface="Aptos" panose="020B0004020202020204" pitchFamily="34" charset="0"/>
              <a:ea typeface="Aptos" panose="020B0004020202020204" pitchFamily="34" charset="0"/>
              <a:cs typeface="Times New Roman" panose="02020603050405020304" pitchFamily="18" charset="0"/>
            </a:endParaRPr>
          </a:p>
          <a:p>
            <a:pPr marR="0" lvl="0">
              <a:spcBef>
                <a:spcPts val="0"/>
              </a:spcBef>
              <a:spcAft>
                <a:spcPts val="0"/>
              </a:spcAft>
            </a:pPr>
            <a:r>
              <a:rPr lang="en-US" sz="3200" b="1" kern="100" dirty="0" err="1">
                <a:solidFill>
                  <a:srgbClr val="FFFF66"/>
                </a:solidFill>
                <a:effectLst/>
                <a:latin typeface="Aptos" panose="020B0004020202020204" pitchFamily="34" charset="0"/>
                <a:ea typeface="Aptos" panose="020B0004020202020204" pitchFamily="34" charset="0"/>
                <a:cs typeface="Times New Roman" panose="02020603050405020304" pitchFamily="18" charset="0"/>
              </a:rPr>
              <a:t>B.Colchicine</a:t>
            </a:r>
            <a:r>
              <a:rPr lang="en-US" sz="3200" b="1" kern="100" dirty="0">
                <a:solidFill>
                  <a:srgbClr val="FFFF66"/>
                </a:solidFill>
                <a:effectLst/>
                <a:latin typeface="Aptos" panose="020B0004020202020204" pitchFamily="34" charset="0"/>
                <a:ea typeface="Aptos" panose="020B0004020202020204" pitchFamily="34" charset="0"/>
                <a:cs typeface="Times New Roman" panose="02020603050405020304" pitchFamily="18" charset="0"/>
              </a:rPr>
              <a:t> and intravenous immune globulin</a:t>
            </a:r>
          </a:p>
          <a:p>
            <a:pPr marR="0" lvl="0">
              <a:spcBef>
                <a:spcPts val="0"/>
              </a:spcBef>
              <a:spcAft>
                <a:spcPts val="0"/>
              </a:spcAft>
            </a:pPr>
            <a:r>
              <a:rPr lang="en-US" sz="3200" b="1" kern="100" dirty="0" err="1">
                <a:solidFill>
                  <a:srgbClr val="FFFF66"/>
                </a:solidFill>
                <a:effectLst/>
                <a:latin typeface="Aptos" panose="020B0004020202020204" pitchFamily="34" charset="0"/>
                <a:ea typeface="Aptos" panose="020B0004020202020204" pitchFamily="34" charset="0"/>
                <a:cs typeface="Times New Roman" panose="02020603050405020304" pitchFamily="18" charset="0"/>
              </a:rPr>
              <a:t>C.Ibuprofen</a:t>
            </a:r>
            <a:endParaRPr lang="en-US" sz="3200" b="1" kern="100" dirty="0">
              <a:solidFill>
                <a:srgbClr val="FFFF66"/>
              </a:solidFill>
              <a:effectLst/>
              <a:latin typeface="Aptos" panose="020B0004020202020204" pitchFamily="34" charset="0"/>
              <a:ea typeface="Aptos" panose="020B0004020202020204" pitchFamily="34" charset="0"/>
              <a:cs typeface="Times New Roman" panose="02020603050405020304" pitchFamily="18" charset="0"/>
            </a:endParaRPr>
          </a:p>
          <a:p>
            <a:pPr marR="0" lvl="0">
              <a:spcBef>
                <a:spcPts val="0"/>
              </a:spcBef>
              <a:spcAft>
                <a:spcPts val="0"/>
              </a:spcAft>
            </a:pPr>
            <a:r>
              <a:rPr lang="en-US" sz="3200" b="1" kern="100" dirty="0">
                <a:solidFill>
                  <a:srgbClr val="FFFF66"/>
                </a:solidFill>
                <a:effectLst/>
                <a:latin typeface="Aptos" panose="020B0004020202020204" pitchFamily="34" charset="0"/>
                <a:ea typeface="Aptos" panose="020B0004020202020204" pitchFamily="34" charset="0"/>
                <a:cs typeface="Times New Roman" panose="02020603050405020304" pitchFamily="18" charset="0"/>
              </a:rPr>
              <a:t>D. Ibuprofen, colchicine, and prednisone</a:t>
            </a:r>
          </a:p>
          <a:p>
            <a:endParaRPr lang="en-US" dirty="0"/>
          </a:p>
        </p:txBody>
      </p:sp>
    </p:spTree>
    <p:extLst>
      <p:ext uri="{BB962C8B-B14F-4D97-AF65-F5344CB8AC3E}">
        <p14:creationId xmlns:p14="http://schemas.microsoft.com/office/powerpoint/2010/main" val="525222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8284C-18D8-CA91-B8A2-2BA0A8028E09}"/>
              </a:ext>
            </a:extLst>
          </p:cNvPr>
          <p:cNvSpPr>
            <a:spLocks noGrp="1"/>
          </p:cNvSpPr>
          <p:nvPr>
            <p:ph type="title"/>
          </p:nvPr>
        </p:nvSpPr>
        <p:spPr>
          <a:xfrm>
            <a:off x="278218" y="522817"/>
            <a:ext cx="11635563" cy="2533650"/>
          </a:xfrm>
        </p:spPr>
        <p:txBody>
          <a:bodyPr>
            <a:normAutofit fontScale="90000"/>
          </a:bodyPr>
          <a:lstStyle/>
          <a:p>
            <a:pPr marL="342900" marR="0" lvl="0" indent="-342900">
              <a:spcBef>
                <a:spcPts val="0"/>
              </a:spcBef>
              <a:spcAft>
                <a:spcPts val="0"/>
              </a:spcAft>
            </a:pPr>
            <a:r>
              <a:rPr lang="en-US" sz="20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CASE #5</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A74 M hospitalized , 6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mnths</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fatigue , DOE, peripheral edema and abdominal girth over.   prior CABG age 62 y</a:t>
            </a:r>
            <a:br>
              <a:rPr lang="en-US" sz="2000" b="1" kern="100" dirty="0">
                <a:effectLst/>
                <a:latin typeface="Aptos" panose="020B0004020202020204" pitchFamily="34" charset="0"/>
                <a:ea typeface="Aptos" panose="020B0004020202020204" pitchFamily="34" charset="0"/>
                <a:cs typeface="Times New Roman" panose="02020603050405020304" pitchFamily="18" charset="0"/>
              </a:rPr>
            </a:br>
            <a:br>
              <a:rPr lang="en-US" sz="2000" b="1" kern="100" dirty="0">
                <a:effectLst/>
                <a:latin typeface="Aptos" panose="020B0004020202020204" pitchFamily="34" charset="0"/>
                <a:ea typeface="Aptos" panose="020B0004020202020204" pitchFamily="34" charset="0"/>
                <a:cs typeface="Times New Roman" panose="02020603050405020304" pitchFamily="18" charset="0"/>
              </a:rPr>
            </a:br>
            <a:r>
              <a:rPr lang="en-US" sz="2000" b="1" u="none" strike="noStrike" kern="100" dirty="0">
                <a:effectLst/>
                <a:latin typeface="Aptos" panose="020B0004020202020204" pitchFamily="34" charset="0"/>
                <a:ea typeface="Aptos" panose="020B0004020202020204" pitchFamily="34" charset="0"/>
                <a:cs typeface="Times New Roman" panose="02020603050405020304" pitchFamily="18" charset="0"/>
              </a:rPr>
              <a:t> O/E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JVD elevated no discernable fall in CVP during inspiration. An early diagnostic sound is present. The liver is enlarged ,Ascites </a:t>
            </a:r>
            <a:r>
              <a:rPr lang="en-US" sz="2000" b="1" kern="100" dirty="0">
                <a:latin typeface="Aptos" panose="020B0004020202020204" pitchFamily="34" charset="0"/>
                <a:ea typeface="Aptos" panose="020B0004020202020204" pitchFamily="34" charset="0"/>
                <a:cs typeface="Times New Roman" panose="02020603050405020304" pitchFamily="18" charset="0"/>
              </a:rPr>
              <a:t>,</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peripheral edema to the knees bilaterally. </a:t>
            </a:r>
            <a:br>
              <a:rPr lang="en-US" sz="2000" b="1" kern="100" dirty="0">
                <a:effectLst/>
                <a:latin typeface="Aptos" panose="020B0004020202020204" pitchFamily="34" charset="0"/>
                <a:ea typeface="Aptos" panose="020B0004020202020204" pitchFamily="34" charset="0"/>
                <a:cs typeface="Times New Roman" panose="02020603050405020304" pitchFamily="18" charset="0"/>
              </a:rPr>
            </a:b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br>
              <a:rPr lang="en-US" sz="2000" b="1" kern="100" dirty="0">
                <a:effectLst/>
                <a:latin typeface="Aptos" panose="020B0004020202020204" pitchFamily="34" charset="0"/>
                <a:ea typeface="Aptos" panose="020B0004020202020204" pitchFamily="34" charset="0"/>
                <a:cs typeface="Times New Roman" panose="02020603050405020304" pitchFamily="18" charset="0"/>
              </a:rPr>
            </a:br>
            <a:r>
              <a:rPr lang="en-US" sz="2000" b="1" kern="100" dirty="0">
                <a:effectLst/>
                <a:latin typeface="Aptos" panose="020B0004020202020204" pitchFamily="34" charset="0"/>
                <a:ea typeface="Aptos" panose="020B0004020202020204" pitchFamily="34" charset="0"/>
                <a:cs typeface="Times New Roman" panose="02020603050405020304" pitchFamily="18" charset="0"/>
              </a:rPr>
              <a:t>CXR: sternotomy wires and vascular clips are seen,  small bilateral pleural effusions are present.</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DBBBD75D-8FFD-AD55-06B1-F2EDC1A7C4B9}"/>
              </a:ext>
            </a:extLst>
          </p:cNvPr>
          <p:cNvSpPr>
            <a:spLocks noGrp="1"/>
          </p:cNvSpPr>
          <p:nvPr>
            <p:ph idx="1"/>
          </p:nvPr>
        </p:nvSpPr>
        <p:spPr>
          <a:xfrm>
            <a:off x="655342" y="3056467"/>
            <a:ext cx="10934477" cy="3649133"/>
          </a:xfrm>
        </p:spPr>
        <p:txBody>
          <a:bodyPr>
            <a:normAutofit/>
          </a:bodyPr>
          <a:lstStyle/>
          <a:p>
            <a:pPr marL="0" marR="0" indent="0">
              <a:spcBef>
                <a:spcPts val="0"/>
              </a:spcBef>
              <a:spcAft>
                <a:spcPts val="0"/>
              </a:spcAft>
              <a:buNone/>
            </a:pPr>
            <a:r>
              <a:rPr lang="en-US" sz="36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Which of the following is the most likely diagnosis?</a:t>
            </a:r>
            <a:endParaRPr lang="en-US" sz="3600"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spcBef>
                <a:spcPts val="0"/>
              </a:spcBef>
              <a:spcAft>
                <a:spcPts val="0"/>
              </a:spcAft>
              <a:buNone/>
            </a:pPr>
            <a:r>
              <a:rPr lang="en-US" sz="3600" b="1" kern="100" dirty="0">
                <a:solidFill>
                  <a:srgbClr val="FFFF66"/>
                </a:solidFill>
                <a:effectLst/>
                <a:latin typeface="Aptos" panose="020B0004020202020204" pitchFamily="34" charset="0"/>
                <a:ea typeface="Aptos" panose="020B0004020202020204" pitchFamily="34" charset="0"/>
                <a:cs typeface="Times New Roman" panose="02020603050405020304" pitchFamily="18" charset="0"/>
              </a:rPr>
              <a:t>A. Cardiac tamponade</a:t>
            </a:r>
          </a:p>
          <a:p>
            <a:pPr marL="0" marR="0" lvl="0" indent="0">
              <a:spcBef>
                <a:spcPts val="0"/>
              </a:spcBef>
              <a:spcAft>
                <a:spcPts val="0"/>
              </a:spcAft>
              <a:buNone/>
            </a:pPr>
            <a:r>
              <a:rPr lang="en-US" sz="3600" b="1" kern="100" dirty="0">
                <a:solidFill>
                  <a:srgbClr val="FFFF66"/>
                </a:solidFill>
                <a:effectLst/>
                <a:latin typeface="Aptos" panose="020B0004020202020204" pitchFamily="34" charset="0"/>
                <a:ea typeface="Aptos" panose="020B0004020202020204" pitchFamily="34" charset="0"/>
                <a:cs typeface="Times New Roman" panose="02020603050405020304" pitchFamily="18" charset="0"/>
              </a:rPr>
              <a:t>B. Chronic liver disease</a:t>
            </a:r>
          </a:p>
          <a:p>
            <a:pPr marL="0" marR="0" lvl="0" indent="0">
              <a:spcBef>
                <a:spcPts val="0"/>
              </a:spcBef>
              <a:spcAft>
                <a:spcPts val="0"/>
              </a:spcAft>
              <a:buNone/>
            </a:pPr>
            <a:r>
              <a:rPr lang="en-US" sz="3600" b="1" kern="100" dirty="0">
                <a:solidFill>
                  <a:srgbClr val="FFFF66"/>
                </a:solidFill>
                <a:effectLst/>
                <a:latin typeface="Aptos" panose="020B0004020202020204" pitchFamily="34" charset="0"/>
                <a:ea typeface="Aptos" panose="020B0004020202020204" pitchFamily="34" charset="0"/>
                <a:cs typeface="Times New Roman" panose="02020603050405020304" pitchFamily="18" charset="0"/>
              </a:rPr>
              <a:t>C. Constrictive pericarditis</a:t>
            </a:r>
          </a:p>
          <a:p>
            <a:pPr marL="0" marR="0" lvl="0" indent="0">
              <a:spcBef>
                <a:spcPts val="0"/>
              </a:spcBef>
              <a:spcAft>
                <a:spcPts val="0"/>
              </a:spcAft>
              <a:buNone/>
            </a:pPr>
            <a:r>
              <a:rPr lang="en-US" sz="3600" b="1" kern="100" dirty="0">
                <a:solidFill>
                  <a:srgbClr val="FFFF66"/>
                </a:solidFill>
                <a:effectLst/>
                <a:latin typeface="Aptos" panose="020B0004020202020204" pitchFamily="34" charset="0"/>
                <a:ea typeface="Aptos" panose="020B0004020202020204" pitchFamily="34" charset="0"/>
                <a:cs typeface="Times New Roman" panose="02020603050405020304" pitchFamily="18" charset="0"/>
              </a:rPr>
              <a:t>D. Restrictive cardiomyopathy</a:t>
            </a:r>
          </a:p>
          <a:p>
            <a:endParaRPr lang="en-US" dirty="0"/>
          </a:p>
        </p:txBody>
      </p:sp>
    </p:spTree>
    <p:extLst>
      <p:ext uri="{BB962C8B-B14F-4D97-AF65-F5344CB8AC3E}">
        <p14:creationId xmlns:p14="http://schemas.microsoft.com/office/powerpoint/2010/main" val="2694444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6AC79-898E-81FA-5FCF-CB12332BAFE0}"/>
              </a:ext>
            </a:extLst>
          </p:cNvPr>
          <p:cNvSpPr>
            <a:spLocks noGrp="1"/>
          </p:cNvSpPr>
          <p:nvPr>
            <p:ph type="title"/>
          </p:nvPr>
        </p:nvSpPr>
        <p:spPr>
          <a:xfrm>
            <a:off x="685801" y="277906"/>
            <a:ext cx="10131425" cy="1456267"/>
          </a:xfrm>
        </p:spPr>
        <p:txBody>
          <a:bodyPr/>
          <a:lstStyle/>
          <a:p>
            <a:r>
              <a:rPr lang="en-US" sz="4400" b="1" dirty="0">
                <a:solidFill>
                  <a:srgbClr val="FFC000"/>
                </a:solidFill>
              </a:rPr>
              <a:t>References</a:t>
            </a:r>
            <a:br>
              <a:rPr lang="en-US" dirty="0"/>
            </a:br>
            <a:endParaRPr lang="en-US" dirty="0"/>
          </a:p>
        </p:txBody>
      </p:sp>
      <p:sp>
        <p:nvSpPr>
          <p:cNvPr id="3" name="Content Placeholder 2">
            <a:extLst>
              <a:ext uri="{FF2B5EF4-FFF2-40B4-BE49-F238E27FC236}">
                <a16:creationId xmlns:a16="http://schemas.microsoft.com/office/drawing/2014/main" id="{D0BA4887-82D8-AA79-60D1-890FAB409F20}"/>
              </a:ext>
            </a:extLst>
          </p:cNvPr>
          <p:cNvSpPr>
            <a:spLocks noGrp="1"/>
          </p:cNvSpPr>
          <p:nvPr>
            <p:ph idx="1"/>
          </p:nvPr>
        </p:nvSpPr>
        <p:spPr>
          <a:xfrm>
            <a:off x="685801" y="1452282"/>
            <a:ext cx="11219328" cy="5127812"/>
          </a:xfrm>
        </p:spPr>
        <p:txBody>
          <a:bodyPr>
            <a:normAutofit/>
          </a:bodyPr>
          <a:lstStyle/>
          <a:p>
            <a:r>
              <a:rPr lang="en-US" sz="2400" b="1" dirty="0">
                <a:solidFill>
                  <a:srgbClr val="FFFFCC"/>
                </a:solidFill>
                <a:effectLst>
                  <a:outerShdw blurRad="38100" dist="38100" dir="2700000" algn="tl">
                    <a:srgbClr val="000000">
                      <a:alpha val="43137"/>
                    </a:srgbClr>
                  </a:outerShdw>
                </a:effectLst>
              </a:rPr>
              <a:t>LeWinter ML. Clinical Practice. Acute Pericarditis </a:t>
            </a:r>
            <a:r>
              <a:rPr lang="en-US" sz="2400" b="1" i="1" dirty="0">
                <a:solidFill>
                  <a:srgbClr val="FFFFCC"/>
                </a:solidFill>
                <a:effectLst>
                  <a:outerShdw blurRad="38100" dist="38100" dir="2700000" algn="tl">
                    <a:srgbClr val="000000">
                      <a:alpha val="43137"/>
                    </a:srgbClr>
                  </a:outerShdw>
                </a:effectLst>
              </a:rPr>
              <a:t>N Engl J Med</a:t>
            </a:r>
            <a:r>
              <a:rPr lang="en-US" sz="2400" b="1" dirty="0">
                <a:solidFill>
                  <a:srgbClr val="FFFFCC"/>
                </a:solidFill>
                <a:effectLst>
                  <a:outerShdw blurRad="38100" dist="38100" dir="2700000" algn="tl">
                    <a:srgbClr val="000000">
                      <a:alpha val="43137"/>
                    </a:srgbClr>
                  </a:outerShdw>
                </a:effectLst>
              </a:rPr>
              <a:t> 2014; 371: 2410-2416</a:t>
            </a:r>
          </a:p>
          <a:p>
            <a:r>
              <a:rPr lang="en-US" sz="2400" b="1" dirty="0" err="1">
                <a:solidFill>
                  <a:srgbClr val="FFFFCC"/>
                </a:solidFill>
                <a:effectLst>
                  <a:outerShdw blurRad="38100" dist="38100" dir="2700000" algn="tl">
                    <a:srgbClr val="000000">
                      <a:alpha val="43137"/>
                    </a:srgbClr>
                  </a:outerShdw>
                </a:effectLst>
              </a:rPr>
              <a:t>Imazio</a:t>
            </a:r>
            <a:r>
              <a:rPr lang="en-US" sz="2400" b="1" dirty="0">
                <a:solidFill>
                  <a:srgbClr val="FFFFCC"/>
                </a:solidFill>
                <a:effectLst>
                  <a:outerShdw blurRad="38100" dist="38100" dir="2700000" algn="tl">
                    <a:srgbClr val="000000">
                      <a:alpha val="43137"/>
                    </a:srgbClr>
                  </a:outerShdw>
                </a:effectLst>
              </a:rPr>
              <a:t> M, Demichelis B, </a:t>
            </a:r>
            <a:r>
              <a:rPr lang="en-US" sz="2400" b="1" dirty="0" err="1">
                <a:solidFill>
                  <a:srgbClr val="FFFFCC"/>
                </a:solidFill>
                <a:effectLst>
                  <a:outerShdw blurRad="38100" dist="38100" dir="2700000" algn="tl">
                    <a:srgbClr val="000000">
                      <a:alpha val="43137"/>
                    </a:srgbClr>
                  </a:outerShdw>
                </a:effectLst>
              </a:rPr>
              <a:t>Parrini</a:t>
            </a:r>
            <a:r>
              <a:rPr lang="en-US" sz="2400" b="1" dirty="0">
                <a:solidFill>
                  <a:srgbClr val="FFFFCC"/>
                </a:solidFill>
                <a:effectLst>
                  <a:outerShdw blurRad="38100" dist="38100" dir="2700000" algn="tl">
                    <a:srgbClr val="000000">
                      <a:alpha val="43137"/>
                    </a:srgbClr>
                  </a:outerShdw>
                </a:effectLst>
              </a:rPr>
              <a:t> I, et al. Day-hospital treatment of acute pericarditis: a management program for outpatient therapy </a:t>
            </a:r>
            <a:r>
              <a:rPr lang="en-US" sz="2400" b="1" i="1" dirty="0">
                <a:solidFill>
                  <a:srgbClr val="FFFFCC"/>
                </a:solidFill>
                <a:effectLst>
                  <a:outerShdw blurRad="38100" dist="38100" dir="2700000" algn="tl">
                    <a:srgbClr val="000000">
                      <a:alpha val="43137"/>
                    </a:srgbClr>
                  </a:outerShdw>
                </a:effectLst>
              </a:rPr>
              <a:t>J Am Col Card</a:t>
            </a:r>
            <a:r>
              <a:rPr lang="en-US" sz="2400" b="1" dirty="0">
                <a:solidFill>
                  <a:srgbClr val="FFFFCC"/>
                </a:solidFill>
                <a:effectLst>
                  <a:outerShdw blurRad="38100" dist="38100" dir="2700000" algn="tl">
                    <a:srgbClr val="000000">
                      <a:alpha val="43137"/>
                    </a:srgbClr>
                  </a:outerShdw>
                </a:effectLst>
              </a:rPr>
              <a:t> 2004; 43: 1042-1046</a:t>
            </a:r>
          </a:p>
          <a:p>
            <a:r>
              <a:rPr lang="en-US" sz="2400" b="1" dirty="0" err="1">
                <a:solidFill>
                  <a:srgbClr val="FFFFCC"/>
                </a:solidFill>
                <a:effectLst>
                  <a:outerShdw blurRad="38100" dist="38100" dir="2700000" algn="tl">
                    <a:srgbClr val="000000">
                      <a:alpha val="43137"/>
                    </a:srgbClr>
                  </a:outerShdw>
                </a:effectLst>
              </a:rPr>
              <a:t>Imazio</a:t>
            </a:r>
            <a:r>
              <a:rPr lang="en-US" sz="2400" b="1" dirty="0">
                <a:solidFill>
                  <a:srgbClr val="FFFFCC"/>
                </a:solidFill>
                <a:effectLst>
                  <a:outerShdw blurRad="38100" dist="38100" dir="2700000" algn="tl">
                    <a:srgbClr val="000000">
                      <a:alpha val="43137"/>
                    </a:srgbClr>
                  </a:outerShdw>
                </a:effectLst>
              </a:rPr>
              <a:t> M, Bobbio M, Cecchi E, et. al. Colchicine in addition to conventional therapy for acute pericarditis: results of the </a:t>
            </a:r>
            <a:r>
              <a:rPr lang="en-US" sz="2400" b="1" dirty="0" err="1">
                <a:solidFill>
                  <a:srgbClr val="FFFFCC"/>
                </a:solidFill>
                <a:effectLst>
                  <a:outerShdw blurRad="38100" dist="38100" dir="2700000" algn="tl">
                    <a:srgbClr val="000000">
                      <a:alpha val="43137"/>
                    </a:srgbClr>
                  </a:outerShdw>
                </a:effectLst>
              </a:rPr>
              <a:t>COlchicine</a:t>
            </a:r>
            <a:r>
              <a:rPr lang="en-US" sz="2400" b="1" dirty="0">
                <a:solidFill>
                  <a:srgbClr val="FFFFCC"/>
                </a:solidFill>
                <a:effectLst>
                  <a:outerShdw blurRad="38100" dist="38100" dir="2700000" algn="tl">
                    <a:srgbClr val="000000">
                      <a:alpha val="43137"/>
                    </a:srgbClr>
                  </a:outerShdw>
                </a:effectLst>
              </a:rPr>
              <a:t> for acute </a:t>
            </a:r>
            <a:r>
              <a:rPr lang="en-US" sz="2400" b="1" dirty="0" err="1">
                <a:solidFill>
                  <a:srgbClr val="FFFFCC"/>
                </a:solidFill>
                <a:effectLst>
                  <a:outerShdw blurRad="38100" dist="38100" dir="2700000" algn="tl">
                    <a:srgbClr val="000000">
                      <a:alpha val="43137"/>
                    </a:srgbClr>
                  </a:outerShdw>
                </a:effectLst>
              </a:rPr>
              <a:t>PEricarditis</a:t>
            </a:r>
            <a:r>
              <a:rPr lang="en-US" sz="2400" b="1" dirty="0">
                <a:solidFill>
                  <a:srgbClr val="FFFFCC"/>
                </a:solidFill>
                <a:effectLst>
                  <a:outerShdw blurRad="38100" dist="38100" dir="2700000" algn="tl">
                    <a:srgbClr val="000000">
                      <a:alpha val="43137"/>
                    </a:srgbClr>
                  </a:outerShdw>
                </a:effectLst>
              </a:rPr>
              <a:t> (COPE) trial </a:t>
            </a:r>
            <a:r>
              <a:rPr lang="en-US" sz="2400" b="1" i="1" dirty="0">
                <a:solidFill>
                  <a:srgbClr val="FFFFCC"/>
                </a:solidFill>
                <a:effectLst>
                  <a:outerShdw blurRad="38100" dist="38100" dir="2700000" algn="tl">
                    <a:srgbClr val="000000">
                      <a:alpha val="43137"/>
                    </a:srgbClr>
                  </a:outerShdw>
                </a:effectLst>
              </a:rPr>
              <a:t>Circulation</a:t>
            </a:r>
            <a:r>
              <a:rPr lang="en-US" sz="2400" b="1" dirty="0">
                <a:solidFill>
                  <a:srgbClr val="FFFFCC"/>
                </a:solidFill>
                <a:effectLst>
                  <a:outerShdw blurRad="38100" dist="38100" dir="2700000" algn="tl">
                    <a:srgbClr val="000000">
                      <a:alpha val="43137"/>
                    </a:srgbClr>
                  </a:outerShdw>
                </a:effectLst>
              </a:rPr>
              <a:t> 2005; 112: 2012-2016</a:t>
            </a:r>
          </a:p>
          <a:p>
            <a:r>
              <a:rPr lang="en-US" sz="2400" b="1" dirty="0" err="1">
                <a:solidFill>
                  <a:srgbClr val="FFFFCC"/>
                </a:solidFill>
                <a:effectLst>
                  <a:outerShdw blurRad="38100" dist="38100" dir="2700000" algn="tl">
                    <a:srgbClr val="000000">
                      <a:alpha val="43137"/>
                    </a:srgbClr>
                  </a:outerShdw>
                </a:effectLst>
              </a:rPr>
              <a:t>Alraies</a:t>
            </a:r>
            <a:r>
              <a:rPr lang="en-US" sz="2400" b="1" dirty="0">
                <a:solidFill>
                  <a:srgbClr val="FFFFCC"/>
                </a:solidFill>
                <a:effectLst>
                  <a:outerShdw blurRad="38100" dist="38100" dir="2700000" algn="tl">
                    <a:srgbClr val="000000">
                      <a:alpha val="43137"/>
                    </a:srgbClr>
                  </a:outerShdw>
                </a:effectLst>
              </a:rPr>
              <a:t> MC, </a:t>
            </a:r>
            <a:r>
              <a:rPr lang="en-US" sz="2400" b="1" dirty="0" err="1">
                <a:solidFill>
                  <a:srgbClr val="FFFFCC"/>
                </a:solidFill>
                <a:effectLst>
                  <a:outerShdw blurRad="38100" dist="38100" dir="2700000" algn="tl">
                    <a:srgbClr val="000000">
                      <a:alpha val="43137"/>
                    </a:srgbClr>
                  </a:outerShdw>
                </a:effectLst>
              </a:rPr>
              <a:t>AlJaroudi</a:t>
            </a:r>
            <a:r>
              <a:rPr lang="en-US" sz="2400" b="1" dirty="0">
                <a:solidFill>
                  <a:srgbClr val="FFFFCC"/>
                </a:solidFill>
                <a:effectLst>
                  <a:outerShdw blurRad="38100" dist="38100" dir="2700000" algn="tl">
                    <a:srgbClr val="000000">
                      <a:alpha val="43137"/>
                    </a:srgbClr>
                  </a:outerShdw>
                </a:effectLst>
              </a:rPr>
              <a:t> W, </a:t>
            </a:r>
            <a:r>
              <a:rPr lang="en-US" sz="2400" b="1" dirty="0" err="1">
                <a:solidFill>
                  <a:srgbClr val="FFFFCC"/>
                </a:solidFill>
                <a:effectLst>
                  <a:outerShdw blurRad="38100" dist="38100" dir="2700000" algn="tl">
                    <a:srgbClr val="000000">
                      <a:alpha val="43137"/>
                    </a:srgbClr>
                  </a:outerShdw>
                </a:effectLst>
              </a:rPr>
              <a:t>Yarmohammadi</a:t>
            </a:r>
            <a:r>
              <a:rPr lang="en-US" sz="2400" b="1" dirty="0">
                <a:solidFill>
                  <a:srgbClr val="FFFFCC"/>
                </a:solidFill>
                <a:effectLst>
                  <a:outerShdw blurRad="38100" dist="38100" dir="2700000" algn="tl">
                    <a:srgbClr val="000000">
                      <a:alpha val="43137"/>
                    </a:srgbClr>
                  </a:outerShdw>
                </a:effectLst>
              </a:rPr>
              <a:t> H et al. Magnetic resonance-guided management in patients with recurrent pericarditis </a:t>
            </a:r>
            <a:r>
              <a:rPr lang="en-US" sz="2400" b="1" i="1" dirty="0">
                <a:solidFill>
                  <a:srgbClr val="FFFFCC"/>
                </a:solidFill>
                <a:effectLst>
                  <a:outerShdw blurRad="38100" dist="38100" dir="2700000" algn="tl">
                    <a:srgbClr val="000000">
                      <a:alpha val="43137"/>
                    </a:srgbClr>
                  </a:outerShdw>
                </a:effectLst>
              </a:rPr>
              <a:t>Am J </a:t>
            </a:r>
            <a:r>
              <a:rPr lang="en-US" sz="2400" b="1" i="1" dirty="0" err="1">
                <a:solidFill>
                  <a:srgbClr val="FFFFCC"/>
                </a:solidFill>
                <a:effectLst>
                  <a:outerShdw blurRad="38100" dist="38100" dir="2700000" algn="tl">
                    <a:srgbClr val="000000">
                      <a:alpha val="43137"/>
                    </a:srgbClr>
                  </a:outerShdw>
                </a:effectLst>
              </a:rPr>
              <a:t>Cardiol</a:t>
            </a:r>
            <a:r>
              <a:rPr lang="en-US" sz="2400" b="1" dirty="0">
                <a:solidFill>
                  <a:srgbClr val="FFFFCC"/>
                </a:solidFill>
                <a:effectLst>
                  <a:outerShdw blurRad="38100" dist="38100" dir="2700000" algn="tl">
                    <a:srgbClr val="000000">
                      <a:alpha val="43137"/>
                    </a:srgbClr>
                  </a:outerShdw>
                </a:effectLst>
              </a:rPr>
              <a:t> 2015: 115:542-547</a:t>
            </a:r>
          </a:p>
          <a:p>
            <a:endParaRPr lang="en-US" dirty="0"/>
          </a:p>
        </p:txBody>
      </p:sp>
    </p:spTree>
    <p:extLst>
      <p:ext uri="{BB962C8B-B14F-4D97-AF65-F5344CB8AC3E}">
        <p14:creationId xmlns:p14="http://schemas.microsoft.com/office/powerpoint/2010/main" val="349327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p:cNvSpPr>
          <p:nvPr>
            <p:ph type="title"/>
          </p:nvPr>
        </p:nvSpPr>
        <p:spPr>
          <a:xfrm>
            <a:off x="1190625" y="1582092"/>
            <a:ext cx="9810750" cy="946547"/>
          </a:xfrm>
          <a:prstGeom prst="rect">
            <a:avLst/>
          </a:prstGeom>
        </p:spPr>
        <p:txBody>
          <a:bodyPr>
            <a:normAutofit/>
          </a:bodyPr>
          <a:lstStyle/>
          <a:p>
            <a:pPr algn="ctr"/>
            <a:r>
              <a:rPr lang="en-US" sz="4400" b="1" dirty="0">
                <a:solidFill>
                  <a:srgbClr val="FFFF00"/>
                </a:solidFill>
              </a:rPr>
              <a:t>THANK YOU</a:t>
            </a:r>
            <a:endParaRPr sz="4400" b="1" dirty="0">
              <a:solidFill>
                <a:srgbClr val="FFFF00"/>
              </a:solidFill>
            </a:endParaRPr>
          </a:p>
        </p:txBody>
      </p:sp>
      <p:sp>
        <p:nvSpPr>
          <p:cNvPr id="277" name="Shape 277"/>
          <p:cNvSpPr>
            <a:spLocks noGrp="1"/>
          </p:cNvSpPr>
          <p:nvPr>
            <p:ph type="body" idx="1"/>
          </p:nvPr>
        </p:nvSpPr>
        <p:spPr>
          <a:prstGeom prst="rect">
            <a:avLst/>
          </a:prstGeom>
        </p:spPr>
        <p:txBody>
          <a:bodyPr/>
          <a:lstStyle/>
          <a:p>
            <a:pPr marL="223234" indent="0">
              <a:buNone/>
            </a:pPr>
            <a:r>
              <a:rPr lang="en-US" sz="3200" dirty="0"/>
              <a:t>                                           Questions?</a:t>
            </a:r>
            <a:endParaRPr dirty="0"/>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TextShape 1"/>
          <p:cNvSpPr txBox="1"/>
          <p:nvPr/>
        </p:nvSpPr>
        <p:spPr>
          <a:xfrm>
            <a:off x="5051190" y="6400800"/>
            <a:ext cx="8640000" cy="451800"/>
          </a:xfrm>
          <a:prstGeom prst="rect">
            <a:avLst/>
          </a:prstGeom>
          <a:noFill/>
          <a:ln>
            <a:noFill/>
          </a:ln>
        </p:spPr>
        <p:txBody>
          <a:bodyPr lIns="90000" tIns="45000" rIns="90000" bIns="45000"/>
          <a:lstStyle/>
          <a:p>
            <a:r>
              <a:rPr lang="en-US" b="1" spc="-1" dirty="0">
                <a:latin typeface="Arial"/>
              </a:rPr>
              <a:t>Juan Guido </a:t>
            </a:r>
            <a:r>
              <a:rPr lang="en-US" b="1" spc="-1" dirty="0" err="1">
                <a:latin typeface="Arial"/>
              </a:rPr>
              <a:t>Chiabrando</a:t>
            </a:r>
            <a:r>
              <a:rPr lang="en-US" b="1" spc="-1" dirty="0">
                <a:latin typeface="Arial"/>
              </a:rPr>
              <a:t> et al. </a:t>
            </a:r>
            <a:r>
              <a:rPr lang="en-US" b="1" i="1" spc="-1" dirty="0">
                <a:latin typeface="Arial"/>
              </a:rPr>
              <a:t>J Am Coll </a:t>
            </a:r>
            <a:r>
              <a:rPr lang="en-US" b="1" i="1" spc="-1" dirty="0" err="1">
                <a:latin typeface="Arial"/>
              </a:rPr>
              <a:t>Cardiol</a:t>
            </a:r>
            <a:r>
              <a:rPr lang="en-US" b="1" spc="-1" dirty="0">
                <a:latin typeface="Arial"/>
              </a:rPr>
              <a:t> 2020; 75:76-92</a:t>
            </a:r>
            <a:r>
              <a:rPr lang="en-US" sz="1200" b="1" spc="-1" dirty="0">
                <a:solidFill>
                  <a:srgbClr val="000000"/>
                </a:solidFill>
                <a:latin typeface="Arial"/>
              </a:rPr>
              <a:t>.</a:t>
            </a:r>
            <a:endParaRPr lang="en-US" sz="1200" spc="-1" dirty="0">
              <a:solidFill>
                <a:srgbClr val="000000"/>
              </a:solidFill>
              <a:latin typeface="Arial"/>
            </a:endParaRPr>
          </a:p>
        </p:txBody>
      </p:sp>
      <p:pic>
        <p:nvPicPr>
          <p:cNvPr id="39" name="Main graphic"/>
          <p:cNvPicPr/>
          <p:nvPr/>
        </p:nvPicPr>
        <p:blipFill>
          <a:blip r:embed="rId3"/>
          <a:stretch/>
        </p:blipFill>
        <p:spPr>
          <a:xfrm>
            <a:off x="1307805" y="244549"/>
            <a:ext cx="8984511" cy="5922335"/>
          </a:xfrm>
          <a:prstGeom prst="rect">
            <a:avLst/>
          </a:prstGeom>
          <a:ln>
            <a:noFill/>
          </a:ln>
        </p:spPr>
      </p:pic>
      <p:sp>
        <p:nvSpPr>
          <p:cNvPr id="40" name="TextShape 2"/>
          <p:cNvSpPr txBox="1"/>
          <p:nvPr/>
        </p:nvSpPr>
        <p:spPr>
          <a:xfrm>
            <a:off x="1889760" y="6400800"/>
            <a:ext cx="3757320" cy="355680"/>
          </a:xfrm>
          <a:prstGeom prst="rect">
            <a:avLst/>
          </a:prstGeom>
          <a:noFill/>
          <a:ln>
            <a:noFill/>
          </a:ln>
        </p:spPr>
        <p:txBody>
          <a:bodyPr lIns="90000" tIns="45000" rIns="90000" bIns="45000"/>
          <a:lstStyle/>
          <a:p>
            <a:r>
              <a:rPr lang="en-US" sz="1000" i="1" spc="-1" baseline="-25000">
                <a:solidFill>
                  <a:srgbClr val="000000"/>
                </a:solidFill>
                <a:latin typeface="Arial"/>
              </a:rPr>
              <a:t>2020 American College of Cardiology Foundation</a:t>
            </a:r>
            <a:endParaRPr lang="en-US" sz="1000" spc="-1">
              <a:solidFill>
                <a:srgbClr val="000000"/>
              </a:solidFill>
              <a:latin typeface="Arial"/>
            </a:endParaRPr>
          </a:p>
        </p:txBody>
      </p:sp>
    </p:spTree>
    <p:extLst>
      <p:ext uri="{BB962C8B-B14F-4D97-AF65-F5344CB8AC3E}">
        <p14:creationId xmlns:p14="http://schemas.microsoft.com/office/powerpoint/2010/main" val="1489574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8A1B-6210-A542-460D-50DC65353853}"/>
              </a:ext>
            </a:extLst>
          </p:cNvPr>
          <p:cNvSpPr>
            <a:spLocks noGrp="1"/>
          </p:cNvSpPr>
          <p:nvPr>
            <p:ph type="title"/>
          </p:nvPr>
        </p:nvSpPr>
        <p:spPr>
          <a:xfrm>
            <a:off x="7865806" y="643463"/>
            <a:ext cx="3706762" cy="1608124"/>
          </a:xfrm>
        </p:spPr>
        <p:txBody>
          <a:bodyPr>
            <a:normAutofit/>
          </a:bodyPr>
          <a:lstStyle/>
          <a:p>
            <a:pPr>
              <a:lnSpc>
                <a:spcPct val="90000"/>
              </a:lnSpc>
            </a:pPr>
            <a:r>
              <a:rPr lang="en-US" sz="2000" b="1" dirty="0"/>
              <a:t>. Cardiac magnetic resonance imaging after pericardiocentesis suggested ongoing pericardial inflammation</a:t>
            </a:r>
          </a:p>
        </p:txBody>
      </p:sp>
      <p:pic>
        <p:nvPicPr>
          <p:cNvPr id="3074" name="Picture 2" descr="Fig 3:  Cardiac MRI">
            <a:extLst>
              <a:ext uri="{FF2B5EF4-FFF2-40B4-BE49-F238E27FC236}">
                <a16:creationId xmlns:a16="http://schemas.microsoft.com/office/drawing/2014/main" id="{28C375B2-1352-DEC1-32D3-18B78CAEC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69" r="1969" b="2"/>
          <a:stretch>
            <a:fillRect/>
          </a:stretch>
        </p:blipFill>
        <p:spPr bwMode="auto">
          <a:xfrm>
            <a:off x="20" y="975"/>
            <a:ext cx="75529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8" name="Content Placeholder 3077">
            <a:extLst>
              <a:ext uri="{FF2B5EF4-FFF2-40B4-BE49-F238E27FC236}">
                <a16:creationId xmlns:a16="http://schemas.microsoft.com/office/drawing/2014/main" id="{90750567-7800-E9DE-8B15-75A90433AF59}"/>
              </a:ext>
            </a:extLst>
          </p:cNvPr>
          <p:cNvSpPr>
            <a:spLocks noGrp="1"/>
          </p:cNvSpPr>
          <p:nvPr>
            <p:ph idx="1"/>
          </p:nvPr>
        </p:nvSpPr>
        <p:spPr>
          <a:xfrm>
            <a:off x="7552945" y="2251587"/>
            <a:ext cx="4639036" cy="3972232"/>
          </a:xfrm>
        </p:spPr>
        <p:txBody>
          <a:bodyPr>
            <a:normAutofit/>
          </a:bodyPr>
          <a:lstStyle/>
          <a:p>
            <a:r>
              <a:rPr lang="en-US" sz="2400" dirty="0" err="1">
                <a:solidFill>
                  <a:srgbClr val="FEC200"/>
                </a:solidFill>
              </a:rPr>
              <a:t>cMRI</a:t>
            </a:r>
            <a:r>
              <a:rPr lang="en-US" sz="2400" dirty="0">
                <a:solidFill>
                  <a:srgbClr val="FEC200"/>
                </a:solidFill>
              </a:rPr>
              <a:t> sagittal view</a:t>
            </a:r>
          </a:p>
          <a:p>
            <a:r>
              <a:rPr lang="en-US" sz="2400" dirty="0">
                <a:solidFill>
                  <a:srgbClr val="FEC200"/>
                </a:solidFill>
              </a:rPr>
              <a:t> delayed hyperenhancement of the pericardium after gadolinium administration. The markedly increased pericardial signal (arrows) suggests ongoing inflammation</a:t>
            </a:r>
          </a:p>
        </p:txBody>
      </p:sp>
    </p:spTree>
    <p:extLst>
      <p:ext uri="{BB962C8B-B14F-4D97-AF65-F5344CB8AC3E}">
        <p14:creationId xmlns:p14="http://schemas.microsoft.com/office/powerpoint/2010/main" val="267933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8">
                                            <p:txEl>
                                              <p:pRg st="0" end="0"/>
                                            </p:txEl>
                                          </p:spTgt>
                                        </p:tgtEl>
                                        <p:attrNameLst>
                                          <p:attrName>style.visibility</p:attrName>
                                        </p:attrNameLst>
                                      </p:cBhvr>
                                      <p:to>
                                        <p:strVal val="visible"/>
                                      </p:to>
                                    </p:set>
                                    <p:animEffect transition="in" filter="fade">
                                      <p:cBhvr>
                                        <p:cTn id="14" dur="1000"/>
                                        <p:tgtEl>
                                          <p:spTgt spid="3078">
                                            <p:txEl>
                                              <p:pRg st="0" end="0"/>
                                            </p:txEl>
                                          </p:spTgt>
                                        </p:tgtEl>
                                      </p:cBhvr>
                                    </p:animEffect>
                                    <p:anim calcmode="lin" valueType="num">
                                      <p:cBhvr>
                                        <p:cTn id="15" dur="1000" fill="hold"/>
                                        <p:tgtEl>
                                          <p:spTgt spid="307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07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8">
                                            <p:txEl>
                                              <p:pRg st="1" end="1"/>
                                            </p:txEl>
                                          </p:spTgt>
                                        </p:tgtEl>
                                        <p:attrNameLst>
                                          <p:attrName>style.visibility</p:attrName>
                                        </p:attrNameLst>
                                      </p:cBhvr>
                                      <p:to>
                                        <p:strVal val="visible"/>
                                      </p:to>
                                    </p:set>
                                    <p:animEffect transition="in" filter="fade">
                                      <p:cBhvr>
                                        <p:cTn id="21" dur="1000"/>
                                        <p:tgtEl>
                                          <p:spTgt spid="3078">
                                            <p:txEl>
                                              <p:pRg st="1" end="1"/>
                                            </p:txEl>
                                          </p:spTgt>
                                        </p:tgtEl>
                                      </p:cBhvr>
                                    </p:animEffect>
                                    <p:anim calcmode="lin" valueType="num">
                                      <p:cBhvr>
                                        <p:cTn id="22" dur="1000" fill="hold"/>
                                        <p:tgtEl>
                                          <p:spTgt spid="307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07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0B25-064F-B9CE-2B19-E11B6BDA46C4}"/>
              </a:ext>
            </a:extLst>
          </p:cNvPr>
          <p:cNvSpPr>
            <a:spLocks noGrp="1"/>
          </p:cNvSpPr>
          <p:nvPr>
            <p:ph type="title"/>
          </p:nvPr>
        </p:nvSpPr>
        <p:spPr/>
        <p:txBody>
          <a:bodyPr>
            <a:normAutofit fontScale="90000"/>
          </a:bodyPr>
          <a:lstStyle/>
          <a:p>
            <a:r>
              <a:rPr lang="en-US" sz="3100" dirty="0"/>
              <a:t>Initially TREATED  with </a:t>
            </a:r>
            <a:r>
              <a:rPr lang="en-US" sz="3100" b="1" dirty="0">
                <a:solidFill>
                  <a:srgbClr val="FEC200"/>
                </a:solidFill>
              </a:rPr>
              <a:t>high dose non-steroidal anti-inflammatory medication and colchicine. Provided the patient responds, how long should the colchicine therapy be continued?</a:t>
            </a:r>
            <a:br>
              <a:rPr lang="en-US" sz="2200" dirty="0"/>
            </a:br>
            <a:endParaRPr lang="en-US" dirty="0"/>
          </a:p>
        </p:txBody>
      </p:sp>
      <p:sp>
        <p:nvSpPr>
          <p:cNvPr id="6" name="Content Placeholder 5">
            <a:extLst>
              <a:ext uri="{FF2B5EF4-FFF2-40B4-BE49-F238E27FC236}">
                <a16:creationId xmlns:a16="http://schemas.microsoft.com/office/drawing/2014/main" id="{6BA761EC-FE77-E274-E84D-3B3F36F9E01D}"/>
              </a:ext>
            </a:extLst>
          </p:cNvPr>
          <p:cNvSpPr>
            <a:spLocks noGrp="1"/>
          </p:cNvSpPr>
          <p:nvPr>
            <p:ph idx="1"/>
          </p:nvPr>
        </p:nvSpPr>
        <p:spPr/>
        <p:txBody>
          <a:bodyPr/>
          <a:lstStyle/>
          <a:p>
            <a:pPr marL="0" lvl="0" indent="0" defTabSz="914400" eaLnBrk="0" fontAlgn="base" hangingPunct="0">
              <a:spcBef>
                <a:spcPct val="0"/>
              </a:spcBef>
              <a:spcAft>
                <a:spcPct val="0"/>
              </a:spcAft>
              <a:buClrTx/>
              <a:buSzTx/>
              <a:buFontTx/>
              <a:buChar char="•"/>
            </a:pPr>
            <a:r>
              <a:rPr lang="en-US" altLang="en-US" sz="4000" b="1" dirty="0">
                <a:latin typeface="Open Sans" panose="020B0606030504020204" pitchFamily="34" charset="0"/>
                <a:cs typeface="Open Sans" panose="020B0606030504020204" pitchFamily="34" charset="0"/>
              </a:rPr>
              <a:t> A. Until symptoms subside</a:t>
            </a:r>
          </a:p>
          <a:p>
            <a:pPr marL="0" lvl="0" indent="0" defTabSz="914400" eaLnBrk="0" fontAlgn="base" hangingPunct="0">
              <a:spcBef>
                <a:spcPct val="0"/>
              </a:spcBef>
              <a:spcAft>
                <a:spcPct val="0"/>
              </a:spcAft>
              <a:buClrTx/>
              <a:buSzTx/>
              <a:buFontTx/>
              <a:buChar char="•"/>
            </a:pPr>
            <a:r>
              <a:rPr lang="en-US" altLang="en-US" sz="4000" b="1" dirty="0">
                <a:latin typeface="Open Sans" panose="020B0606030504020204" pitchFamily="34" charset="0"/>
                <a:cs typeface="Open Sans" panose="020B0606030504020204" pitchFamily="34" charset="0"/>
              </a:rPr>
              <a:t> B. 7-10 days</a:t>
            </a:r>
          </a:p>
          <a:p>
            <a:pPr marL="0" lvl="0" indent="0" defTabSz="914400" eaLnBrk="0" fontAlgn="base" hangingPunct="0">
              <a:spcBef>
                <a:spcPct val="0"/>
              </a:spcBef>
              <a:spcAft>
                <a:spcPct val="0"/>
              </a:spcAft>
              <a:buClrTx/>
              <a:buSzTx/>
              <a:buFontTx/>
              <a:buChar char="•"/>
            </a:pPr>
            <a:r>
              <a:rPr lang="en-US" altLang="en-US" sz="4000" b="1" dirty="0">
                <a:latin typeface="Open Sans" panose="020B0606030504020204" pitchFamily="34" charset="0"/>
                <a:cs typeface="Open Sans" panose="020B0606030504020204" pitchFamily="34" charset="0"/>
              </a:rPr>
              <a:t> C. 2-3 weeks</a:t>
            </a:r>
          </a:p>
          <a:p>
            <a:pPr marL="0" lvl="0" indent="0" defTabSz="914400" eaLnBrk="0" fontAlgn="base" hangingPunct="0">
              <a:spcBef>
                <a:spcPct val="0"/>
              </a:spcBef>
              <a:spcAft>
                <a:spcPct val="0"/>
              </a:spcAft>
              <a:buClrTx/>
              <a:buSzTx/>
              <a:buFontTx/>
              <a:buChar char="•"/>
            </a:pPr>
            <a:r>
              <a:rPr lang="en-US" altLang="en-US" sz="4000" b="1" dirty="0">
                <a:latin typeface="Open Sans" panose="020B0606030504020204" pitchFamily="34" charset="0"/>
                <a:cs typeface="Open Sans" panose="020B0606030504020204" pitchFamily="34" charset="0"/>
              </a:rPr>
              <a:t> D. 3 Months</a:t>
            </a:r>
          </a:p>
          <a:p>
            <a:pPr marL="0" lvl="0" indent="0" defTabSz="914400" eaLnBrk="0" fontAlgn="base" hangingPunct="0">
              <a:spcBef>
                <a:spcPct val="0"/>
              </a:spcBef>
              <a:spcAft>
                <a:spcPct val="0"/>
              </a:spcAft>
              <a:buClrTx/>
              <a:buSzTx/>
              <a:buFontTx/>
              <a:buChar char="•"/>
            </a:pPr>
            <a:r>
              <a:rPr lang="en-US" altLang="en-US" sz="4000" b="1" dirty="0">
                <a:latin typeface="Open Sans" panose="020B0606030504020204" pitchFamily="34" charset="0"/>
                <a:cs typeface="Open Sans" panose="020B0606030504020204" pitchFamily="34" charset="0"/>
              </a:rPr>
              <a:t> E. 6 Months</a:t>
            </a:r>
          </a:p>
          <a:p>
            <a:endParaRPr lang="en-US" dirty="0"/>
          </a:p>
        </p:txBody>
      </p:sp>
    </p:spTree>
    <p:extLst>
      <p:ext uri="{BB962C8B-B14F-4D97-AF65-F5344CB8AC3E}">
        <p14:creationId xmlns:p14="http://schemas.microsoft.com/office/powerpoint/2010/main" val="162390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84B2-0B1C-321E-17B1-B668BDFB83B9}"/>
              </a:ext>
            </a:extLst>
          </p:cNvPr>
          <p:cNvSpPr>
            <a:spLocks noGrp="1"/>
          </p:cNvSpPr>
          <p:nvPr>
            <p:ph type="title"/>
          </p:nvPr>
        </p:nvSpPr>
        <p:spPr/>
        <p:txBody>
          <a:bodyPr/>
          <a:lstStyle/>
          <a:p>
            <a:pPr algn="ctr"/>
            <a:r>
              <a:rPr lang="en-US" b="1" dirty="0">
                <a:solidFill>
                  <a:srgbClr val="FFC000"/>
                </a:solidFill>
              </a:rPr>
              <a:t>ACUTE PERICARDITIS TREATMENT DURATION</a:t>
            </a:r>
          </a:p>
        </p:txBody>
      </p:sp>
      <p:sp>
        <p:nvSpPr>
          <p:cNvPr id="3" name="Content Placeholder 2">
            <a:extLst>
              <a:ext uri="{FF2B5EF4-FFF2-40B4-BE49-F238E27FC236}">
                <a16:creationId xmlns:a16="http://schemas.microsoft.com/office/drawing/2014/main" id="{F46554D1-BD3A-BB84-D838-F694701EB255}"/>
              </a:ext>
            </a:extLst>
          </p:cNvPr>
          <p:cNvSpPr>
            <a:spLocks noGrp="1"/>
          </p:cNvSpPr>
          <p:nvPr>
            <p:ph idx="1"/>
          </p:nvPr>
        </p:nvSpPr>
        <p:spPr/>
        <p:txBody>
          <a:bodyPr/>
          <a:lstStyle/>
          <a:p>
            <a:pPr marL="0" lvl="0" indent="0" defTabSz="914400" eaLnBrk="0" fontAlgn="base" hangingPunct="0">
              <a:spcBef>
                <a:spcPct val="0"/>
              </a:spcBef>
              <a:spcAft>
                <a:spcPct val="0"/>
              </a:spcAft>
              <a:buClrTx/>
              <a:buSzTx/>
              <a:buNone/>
            </a:pPr>
            <a:r>
              <a:rPr lang="en-US" altLang="en-US" sz="4000" b="1" dirty="0">
                <a:solidFill>
                  <a:schemeClr val="bg1">
                    <a:lumMod val="75000"/>
                    <a:lumOff val="25000"/>
                  </a:schemeClr>
                </a:solidFill>
                <a:latin typeface="Open Sans" panose="020B0606030504020204" pitchFamily="34" charset="0"/>
                <a:cs typeface="Open Sans" panose="020B0606030504020204" pitchFamily="34" charset="0"/>
              </a:rPr>
              <a:t> A. Until symptoms subside</a:t>
            </a:r>
          </a:p>
          <a:p>
            <a:pPr marL="0" lvl="0" indent="0" defTabSz="914400" eaLnBrk="0" fontAlgn="base" hangingPunct="0">
              <a:spcBef>
                <a:spcPct val="0"/>
              </a:spcBef>
              <a:spcAft>
                <a:spcPct val="0"/>
              </a:spcAft>
              <a:buClrTx/>
              <a:buSzTx/>
              <a:buNone/>
            </a:pPr>
            <a:r>
              <a:rPr lang="en-US" altLang="en-US" sz="4000" b="1" dirty="0">
                <a:solidFill>
                  <a:schemeClr val="bg1">
                    <a:lumMod val="75000"/>
                    <a:lumOff val="25000"/>
                  </a:schemeClr>
                </a:solidFill>
                <a:latin typeface="Open Sans" panose="020B0606030504020204" pitchFamily="34" charset="0"/>
                <a:cs typeface="Open Sans" panose="020B0606030504020204" pitchFamily="34" charset="0"/>
              </a:rPr>
              <a:t> B. 7-10 days</a:t>
            </a:r>
          </a:p>
          <a:p>
            <a:pPr marL="0" lvl="0" indent="0" defTabSz="914400" eaLnBrk="0" fontAlgn="base" hangingPunct="0">
              <a:spcBef>
                <a:spcPct val="0"/>
              </a:spcBef>
              <a:spcAft>
                <a:spcPct val="0"/>
              </a:spcAft>
              <a:buClrTx/>
              <a:buSzTx/>
              <a:buNone/>
            </a:pPr>
            <a:r>
              <a:rPr lang="en-US" altLang="en-US" sz="4000" b="1" dirty="0">
                <a:solidFill>
                  <a:schemeClr val="bg1">
                    <a:lumMod val="75000"/>
                    <a:lumOff val="25000"/>
                  </a:schemeClr>
                </a:solidFill>
                <a:latin typeface="Open Sans" panose="020B0606030504020204" pitchFamily="34" charset="0"/>
                <a:cs typeface="Open Sans" panose="020B0606030504020204" pitchFamily="34" charset="0"/>
              </a:rPr>
              <a:t> C. 2-3 weeks</a:t>
            </a:r>
          </a:p>
          <a:p>
            <a:pPr marL="0" lvl="0" indent="0" defTabSz="914400" eaLnBrk="0" fontAlgn="base" hangingPunct="0">
              <a:spcBef>
                <a:spcPct val="0"/>
              </a:spcBef>
              <a:spcAft>
                <a:spcPct val="0"/>
              </a:spcAft>
              <a:buClrTx/>
              <a:buSzTx/>
              <a:buNone/>
            </a:pPr>
            <a:r>
              <a:rPr lang="en-US" altLang="en-US" sz="4000" b="1" dirty="0">
                <a:latin typeface="Open Sans" panose="020B0606030504020204" pitchFamily="34" charset="0"/>
                <a:cs typeface="Open Sans" panose="020B0606030504020204" pitchFamily="34" charset="0"/>
              </a:rPr>
              <a:t> D. 3 Months</a:t>
            </a:r>
          </a:p>
          <a:p>
            <a:pPr marL="0" lvl="0" indent="0" defTabSz="914400" eaLnBrk="0" fontAlgn="base" hangingPunct="0">
              <a:spcBef>
                <a:spcPct val="0"/>
              </a:spcBef>
              <a:spcAft>
                <a:spcPct val="0"/>
              </a:spcAft>
              <a:buClrTx/>
              <a:buSzTx/>
              <a:buNone/>
            </a:pPr>
            <a:r>
              <a:rPr lang="en-US" altLang="en-US" sz="4000" b="1" dirty="0">
                <a:solidFill>
                  <a:srgbClr val="0070C0"/>
                </a:solidFill>
                <a:latin typeface="Open Sans" panose="020B0606030504020204" pitchFamily="34" charset="0"/>
                <a:cs typeface="Open Sans" panose="020B0606030504020204" pitchFamily="34" charset="0"/>
              </a:rPr>
              <a:t> </a:t>
            </a:r>
            <a:r>
              <a:rPr lang="en-US" altLang="en-US" sz="4000" b="1" dirty="0">
                <a:solidFill>
                  <a:schemeClr val="bg1">
                    <a:lumMod val="75000"/>
                    <a:lumOff val="25000"/>
                  </a:schemeClr>
                </a:solidFill>
                <a:latin typeface="Open Sans" panose="020B0606030504020204" pitchFamily="34" charset="0"/>
                <a:cs typeface="Open Sans" panose="020B0606030504020204" pitchFamily="34" charset="0"/>
              </a:rPr>
              <a:t>E. 6 Months</a:t>
            </a:r>
          </a:p>
          <a:p>
            <a:endParaRPr lang="en-US" dirty="0"/>
          </a:p>
        </p:txBody>
      </p:sp>
    </p:spTree>
    <p:extLst>
      <p:ext uri="{BB962C8B-B14F-4D97-AF65-F5344CB8AC3E}">
        <p14:creationId xmlns:p14="http://schemas.microsoft.com/office/powerpoint/2010/main" val="320965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700E-C60B-F867-ECFA-30B71F53BCAC}"/>
              </a:ext>
            </a:extLst>
          </p:cNvPr>
          <p:cNvSpPr>
            <a:spLocks noGrp="1"/>
          </p:cNvSpPr>
          <p:nvPr>
            <p:ph type="title"/>
          </p:nvPr>
        </p:nvSpPr>
        <p:spPr>
          <a:xfrm>
            <a:off x="685801" y="348343"/>
            <a:ext cx="10131425" cy="1456267"/>
          </a:xfrm>
        </p:spPr>
        <p:txBody>
          <a:bodyPr>
            <a:noAutofit/>
          </a:bodyPr>
          <a:lstStyle/>
          <a:p>
            <a:pPr algn="ctr"/>
            <a:r>
              <a:rPr lang="en-US" sz="2800" b="1" dirty="0">
                <a:solidFill>
                  <a:srgbClr val="FFC000"/>
                </a:solidFill>
              </a:rPr>
              <a:t>Initial therapy for acute idiopathic or viral pericarditis involves high dose anti-inflammatory medications.</a:t>
            </a:r>
          </a:p>
        </p:txBody>
      </p:sp>
      <p:sp>
        <p:nvSpPr>
          <p:cNvPr id="3" name="Content Placeholder 2">
            <a:extLst>
              <a:ext uri="{FF2B5EF4-FFF2-40B4-BE49-F238E27FC236}">
                <a16:creationId xmlns:a16="http://schemas.microsoft.com/office/drawing/2014/main" id="{5495581F-F4BB-8CE0-E2C3-67BA1807E26D}"/>
              </a:ext>
            </a:extLst>
          </p:cNvPr>
          <p:cNvSpPr>
            <a:spLocks noGrp="1"/>
          </p:cNvSpPr>
          <p:nvPr>
            <p:ph idx="1"/>
          </p:nvPr>
        </p:nvSpPr>
        <p:spPr>
          <a:xfrm>
            <a:off x="0" y="1258345"/>
            <a:ext cx="12089081" cy="5599655"/>
          </a:xfrm>
        </p:spPr>
        <p:txBody>
          <a:bodyPr>
            <a:normAutofit/>
          </a:bodyPr>
          <a:lstStyle/>
          <a:p>
            <a:r>
              <a:rPr lang="en-US" sz="2400" b="1" dirty="0"/>
              <a:t> </a:t>
            </a:r>
            <a:r>
              <a:rPr lang="en-US" sz="2400" b="1" dirty="0">
                <a:solidFill>
                  <a:srgbClr val="FFC000"/>
                </a:solidFill>
              </a:rPr>
              <a:t>High dose NSAID  (ibuprofen 1600-3200mg/day or aspirin 2-4g/day) and colchicine </a:t>
            </a:r>
            <a:r>
              <a:rPr lang="en-US" sz="2400" b="1" dirty="0"/>
              <a:t>at 0.6mg twice daily. (0.6mg daily for patients less than 70kg).  Tapered over 21 days</a:t>
            </a:r>
          </a:p>
          <a:p>
            <a:r>
              <a:rPr lang="en-US" sz="2400" b="1" dirty="0"/>
              <a:t>Tapering can be longer over several months if there is no symptom relief. </a:t>
            </a:r>
          </a:p>
          <a:p>
            <a:r>
              <a:rPr lang="en-US" sz="2400" b="1" dirty="0">
                <a:solidFill>
                  <a:srgbClr val="FFC000"/>
                </a:solidFill>
              </a:rPr>
              <a:t>Steroids should be avoided  except </a:t>
            </a:r>
            <a:r>
              <a:rPr lang="en-US" sz="2400" b="1" dirty="0"/>
              <a:t>in advanced cases with constrictive physiology features and severe pericardial enhancement, triple therapy including steroids may be necessary </a:t>
            </a:r>
          </a:p>
          <a:p>
            <a:r>
              <a:rPr lang="en-US" sz="2400" b="1" dirty="0">
                <a:solidFill>
                  <a:srgbClr val="FFC000"/>
                </a:solidFill>
              </a:rPr>
              <a:t>High dose aspirin (2-4g/day) </a:t>
            </a:r>
            <a:r>
              <a:rPr lang="en-US" sz="2400" b="1" dirty="0"/>
              <a:t>is used for pericarditis in the setting of recent ACS as NSAIDs should be avoided in this setting</a:t>
            </a:r>
          </a:p>
          <a:p>
            <a:r>
              <a:rPr lang="en-US" sz="2400" b="1" dirty="0"/>
              <a:t> </a:t>
            </a:r>
            <a:r>
              <a:rPr lang="en-US" sz="2400" b="1" dirty="0">
                <a:solidFill>
                  <a:srgbClr val="FFC000"/>
                </a:solidFill>
              </a:rPr>
              <a:t>Colchicine prevents recurrences </a:t>
            </a:r>
            <a:r>
              <a:rPr lang="en-US" sz="2400" b="1" dirty="0"/>
              <a:t>in the COPE trial</a:t>
            </a:r>
            <a:r>
              <a:rPr lang="en-US" sz="2400" b="1" baseline="30000" dirty="0"/>
              <a:t> ; Rx</a:t>
            </a:r>
            <a:r>
              <a:rPr lang="en-US" sz="2400" b="1" dirty="0"/>
              <a:t> 3 months before colchicine</a:t>
            </a:r>
          </a:p>
          <a:p>
            <a:r>
              <a:rPr lang="en-US" sz="2400" b="1" dirty="0"/>
              <a:t>Recently a CMR guided approach suggested by staging the severity of the disease and modulating a slow tapering of the anti-inflammatories</a:t>
            </a:r>
          </a:p>
        </p:txBody>
      </p:sp>
    </p:spTree>
    <p:extLst>
      <p:ext uri="{BB962C8B-B14F-4D97-AF65-F5344CB8AC3E}">
        <p14:creationId xmlns:p14="http://schemas.microsoft.com/office/powerpoint/2010/main" val="2589516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01394d3-e69e-482a-83d4-8c415ee1650d}" enabled="1" method="Privileged" siteId="{adeadcd2-3aaf-4835-b273-1ebe8a7726f1}" removed="0"/>
</clbl:labelList>
</file>

<file path=docProps/app.xml><?xml version="1.0" encoding="utf-8"?>
<Properties xmlns="http://schemas.openxmlformats.org/officeDocument/2006/extended-properties" xmlns:vt="http://schemas.openxmlformats.org/officeDocument/2006/docPropsVTypes">
  <Template>TM03457452[[fn=Celestial]]</Template>
  <TotalTime>3567</TotalTime>
  <Words>4232</Words>
  <Application>Microsoft Office PowerPoint</Application>
  <PresentationFormat>Widescreen</PresentationFormat>
  <Paragraphs>328</Paragraphs>
  <Slides>57</Slides>
  <Notes>17</Notes>
  <HiddenSlides>5</HiddenSlides>
  <MMClips>3</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Celestial</vt:lpstr>
      <vt:lpstr>Pericardial SYNDROMES </vt:lpstr>
      <vt:lpstr>Pericardial Disease Objectives </vt:lpstr>
      <vt:lpstr>CASE: 43 F CP and DOE</vt:lpstr>
      <vt:lpstr>diffuse ST elevations with PR depression</vt:lpstr>
      <vt:lpstr>respiropahic CP, DOE43 F with recent URI and </vt:lpstr>
      <vt:lpstr>. Cardiac magnetic resonance imaging after pericardiocentesis suggested ongoing pericardial inflammation</vt:lpstr>
      <vt:lpstr>Initially TREATED  with high dose non-steroidal anti-inflammatory medication and colchicine. Provided the patient responds, how long should the colchicine therapy be continued? </vt:lpstr>
      <vt:lpstr>ACUTE PERICARDITIS TREATMENT DURATION</vt:lpstr>
      <vt:lpstr>Initial therapy for acute idiopathic or viral pericarditis involves high dose anti-inflammatory medications.</vt:lpstr>
      <vt:lpstr>Diagnosis &gt;2 CRITERIA strongly suggests acute pericarditis </vt:lpstr>
      <vt:lpstr>Pericardial Disease Objectives </vt:lpstr>
      <vt:lpstr>Diseases of the pericardium Clinical Syndromes</vt:lpstr>
      <vt:lpstr>DEFINITIONS </vt:lpstr>
      <vt:lpstr>THE ECG</vt:lpstr>
      <vt:lpstr>ACUTE MI  EVOLVING ECG CHANGES</vt:lpstr>
      <vt:lpstr>Comparative Table</vt:lpstr>
      <vt:lpstr>Differential Diagnosis</vt:lpstr>
      <vt:lpstr> Computed tomography (CT)</vt:lpstr>
      <vt:lpstr>C-MRI with  Gadolinium enhancement EDEMA                           LGE</vt:lpstr>
      <vt:lpstr>PowerPoint Presentation</vt:lpstr>
      <vt:lpstr>Incessant and chronic pericarditis </vt:lpstr>
      <vt:lpstr>TREATMENT</vt:lpstr>
      <vt:lpstr>Pericardial Disease Objectives </vt:lpstr>
      <vt:lpstr>ERLENMYER FLASK </vt:lpstr>
      <vt:lpstr>What do you see ?</vt:lpstr>
      <vt:lpstr>What do you see?</vt:lpstr>
      <vt:lpstr>Pathophysiology</vt:lpstr>
      <vt:lpstr>Pericardial Effusion</vt:lpstr>
      <vt:lpstr>Pericardial Tamponade</vt:lpstr>
      <vt:lpstr>Pericardial Tamponade Physical Findings </vt:lpstr>
      <vt:lpstr>Pericardial Tamponade</vt:lpstr>
      <vt:lpstr>Echocardiogram</vt:lpstr>
      <vt:lpstr>Echocardiogram</vt:lpstr>
      <vt:lpstr>Large PericARDIAL Effusion</vt:lpstr>
      <vt:lpstr>Pericardial Tamponade TREATMENT </vt:lpstr>
      <vt:lpstr>Tamponade Treatment Drainage </vt:lpstr>
      <vt:lpstr>Pericardiocentesis</vt:lpstr>
      <vt:lpstr>57 M presents with DOE, fatigue, Periph Edema, hepatomegaly, Hepatic Dysfunction, Ascites, </vt:lpstr>
      <vt:lpstr>Chronic Constriction</vt:lpstr>
      <vt:lpstr>Echo Rules</vt:lpstr>
      <vt:lpstr>Constrictive Pericarditis</vt:lpstr>
      <vt:lpstr>Constrictive Pericarditis</vt:lpstr>
      <vt:lpstr>Constrictive Pericarditis</vt:lpstr>
      <vt:lpstr>PowerPoint Presentation</vt:lpstr>
      <vt:lpstr>Summary</vt:lpstr>
      <vt:lpstr>TREATMENT OF EACH SYNDROME</vt:lpstr>
      <vt:lpstr>Pericardial Disease Objectives </vt:lpstr>
      <vt:lpstr>CASE #1Considering ECG changes in Acute Pericarditis. Which of the following are correct</vt:lpstr>
      <vt:lpstr> Time to play everyone’s favorite game! Pericarditis vs STEMI. One goes home, the other goes to the Cath lab. No pressure, right? </vt:lpstr>
      <vt:lpstr>  CASE  #2  35 yr F eR  1-week hx fever ,sharp midsternal positional  CP,    O/E: 38.5 C (101.3 F), bP 120/70, pulsus paradoxus 10 mm Hg,  friction rub  LPSB  ECG shows normal sinus rhythm and normal voltage with diffuse ST-segment elevation of 1-2 mm. An echocardiogram shows a pericardial effusion without evidence of tamponade.  </vt:lpstr>
      <vt:lpstr>treatment of acute pericarditis</vt:lpstr>
      <vt:lpstr>CASE#3. 27 F 2nd trimester of pregnancy presents with Acute Pericarditis. Known Polycystic Kidneys. Creatinine 2.2. Dyspepsia. Treatment should entail</vt:lpstr>
      <vt:lpstr>CASE#4: 48 M recurrent pericarditis. 6 mo prior Rx ibuprofen and colchicine. Improved in 3 weeks Symptoms recurred after the ibuprofen was tapered over 1 month with continuation of colchicine. Ibuprofen resumed with improvement - tapered over a two-month period. His current symptoms began 24 hours ago. Currently, his only medication is colchicine.   O/E 38.0 CC (100.4 F): other vital signs are normal. Pulsus paradoxus of 10 mm Hg is present. A friction rub LPSB   ECG widespread ST-segment elevation of 0.5 to 1.0 mm. Echocardiogram shows a small circumferential pericardial effusion ( 3 mm) without evidence of tamponade. </vt:lpstr>
      <vt:lpstr>CASE #5: A74 M hospitalized , 6 mnths fatigue , DOE, peripheral edema and abdominal girth over.   prior CABG age 62 y   O/E JVD elevated no discernable fall in CVP during inspiration. An early diagnostic sound is present. The liver is enlarged ,Ascites ,peripheral edema to the knees bilaterally.    CXR: sternotomy wires and vascular clips are seen,  small bilateral pleural effusions are present. </vt:lpstr>
      <vt:lpstr>References </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Mookadam, Farouk O</dc:creator>
  <cp:lastModifiedBy>Mookadam, Farouk O</cp:lastModifiedBy>
  <cp:revision>19</cp:revision>
  <dcterms:created xsi:type="dcterms:W3CDTF">2021-07-23T19:39:47Z</dcterms:created>
  <dcterms:modified xsi:type="dcterms:W3CDTF">2025-11-04T16:16:41Z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1394d3-e69e-482a-83d4-8c415ee1650d_Enabled">
    <vt:lpwstr>true</vt:lpwstr>
  </property>
  <property fmtid="{D5CDD505-2E9C-101B-9397-08002B2CF9AE}" pid="3" name="MSIP_Label_d01394d3-e69e-482a-83d4-8c415ee1650d_SetDate">
    <vt:lpwstr>2021-07-23T19:54:35Z</vt:lpwstr>
  </property>
  <property fmtid="{D5CDD505-2E9C-101B-9397-08002B2CF9AE}" pid="4" name="MSIP_Label_d01394d3-e69e-482a-83d4-8c415ee1650d_Method">
    <vt:lpwstr>Privileged</vt:lpwstr>
  </property>
  <property fmtid="{D5CDD505-2E9C-101B-9397-08002B2CF9AE}" pid="5" name="MSIP_Label_d01394d3-e69e-482a-83d4-8c415ee1650d_Name">
    <vt:lpwstr>Public</vt:lpwstr>
  </property>
  <property fmtid="{D5CDD505-2E9C-101B-9397-08002B2CF9AE}" pid="6" name="MSIP_Label_d01394d3-e69e-482a-83d4-8c415ee1650d_SiteId">
    <vt:lpwstr>adeadcd2-3aaf-4835-b273-1ebe8a7726f1</vt:lpwstr>
  </property>
  <property fmtid="{D5CDD505-2E9C-101B-9397-08002B2CF9AE}" pid="7" name="MSIP_Label_d01394d3-e69e-482a-83d4-8c415ee1650d_ActionId">
    <vt:lpwstr>0b32b39a-9e3a-40fc-b35e-2164c66a9898</vt:lpwstr>
  </property>
  <property fmtid="{D5CDD505-2E9C-101B-9397-08002B2CF9AE}" pid="8" name="MSIP_Label_d01394d3-e69e-482a-83d4-8c415ee1650d_ContentBits">
    <vt:lpwstr>0</vt:lpwstr>
  </property>
</Properties>
</file>