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256" r:id="rId2"/>
    <p:sldId id="280" r:id="rId3"/>
    <p:sldId id="258" r:id="rId4"/>
    <p:sldId id="275" r:id="rId5"/>
    <p:sldId id="276" r:id="rId6"/>
    <p:sldId id="261" r:id="rId7"/>
    <p:sldId id="263" r:id="rId8"/>
    <p:sldId id="267" r:id="rId9"/>
    <p:sldId id="271" r:id="rId10"/>
    <p:sldId id="301" r:id="rId11"/>
    <p:sldId id="298" r:id="rId12"/>
    <p:sldId id="307" r:id="rId13"/>
    <p:sldId id="300" r:id="rId14"/>
    <p:sldId id="274" r:id="rId15"/>
    <p:sldId id="299" r:id="rId16"/>
    <p:sldId id="265" r:id="rId17"/>
    <p:sldId id="264" r:id="rId18"/>
    <p:sldId id="266" r:id="rId19"/>
    <p:sldId id="309" r:id="rId20"/>
    <p:sldId id="305" r:id="rId21"/>
    <p:sldId id="315" r:id="rId22"/>
    <p:sldId id="303" r:id="rId23"/>
    <p:sldId id="302" r:id="rId24"/>
    <p:sldId id="272" r:id="rId25"/>
    <p:sldId id="262" r:id="rId26"/>
    <p:sldId id="316" r:id="rId27"/>
    <p:sldId id="344" r:id="rId28"/>
    <p:sldId id="317" r:id="rId29"/>
    <p:sldId id="310" r:id="rId30"/>
    <p:sldId id="345" r:id="rId31"/>
    <p:sldId id="319" r:id="rId32"/>
    <p:sldId id="313" r:id="rId33"/>
    <p:sldId id="318" r:id="rId34"/>
    <p:sldId id="314" r:id="rId35"/>
    <p:sldId id="323" r:id="rId36"/>
    <p:sldId id="324" r:id="rId37"/>
    <p:sldId id="325" r:id="rId38"/>
    <p:sldId id="322" r:id="rId39"/>
    <p:sldId id="321" r:id="rId40"/>
    <p:sldId id="320" r:id="rId41"/>
    <p:sldId id="327" r:id="rId42"/>
    <p:sldId id="326" r:id="rId43"/>
    <p:sldId id="331" r:id="rId44"/>
    <p:sldId id="330" r:id="rId45"/>
    <p:sldId id="332" r:id="rId46"/>
    <p:sldId id="329" r:id="rId47"/>
    <p:sldId id="333" r:id="rId48"/>
    <p:sldId id="339" r:id="rId49"/>
    <p:sldId id="334" r:id="rId50"/>
    <p:sldId id="340" r:id="rId51"/>
    <p:sldId id="335" r:id="rId52"/>
    <p:sldId id="341" r:id="rId53"/>
    <p:sldId id="336" r:id="rId54"/>
    <p:sldId id="342" r:id="rId55"/>
    <p:sldId id="337" r:id="rId56"/>
    <p:sldId id="343" r:id="rId57"/>
    <p:sldId id="292" r:id="rId58"/>
    <p:sldId id="294" r:id="rId59"/>
    <p:sldId id="293" r:id="rId60"/>
    <p:sldId id="295" r:id="rId61"/>
    <p:sldId id="306" r:id="rId62"/>
    <p:sldId id="273"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48" autoAdjust="0"/>
    <p:restoredTop sz="80263" autoAdjust="0"/>
  </p:normalViewPr>
  <p:slideViewPr>
    <p:cSldViewPr snapToGrid="0">
      <p:cViewPr>
        <p:scale>
          <a:sx n="60" d="100"/>
          <a:sy n="60" d="100"/>
        </p:scale>
        <p:origin x="2508" y="9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CE73FA-CCFD-451F-9E16-A1E29387433B}"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D7DC2420-379E-476A-AFCC-2763AAC01860}">
      <dgm:prSet/>
      <dgm:spPr/>
      <dgm:t>
        <a:bodyPr/>
        <a:lstStyle/>
        <a:p>
          <a:r>
            <a:rPr lang="en-US" dirty="0"/>
            <a:t>Cardiovascular disease (CVD) is </a:t>
          </a:r>
          <a:r>
            <a:rPr lang="en-US" b="1" u="sng" dirty="0"/>
            <a:t>STILL</a:t>
          </a:r>
          <a:r>
            <a:rPr lang="en-US" dirty="0"/>
            <a:t> the leading cause of death in the US</a:t>
          </a:r>
        </a:p>
      </dgm:t>
    </dgm:pt>
    <dgm:pt modelId="{EEE6DA4B-5247-4B5D-8407-759CAA1F5FF6}" type="parTrans" cxnId="{0AE635FF-E2FB-4E7C-9234-765802A7DD64}">
      <dgm:prSet/>
      <dgm:spPr/>
      <dgm:t>
        <a:bodyPr/>
        <a:lstStyle/>
        <a:p>
          <a:endParaRPr lang="en-US"/>
        </a:p>
      </dgm:t>
    </dgm:pt>
    <dgm:pt modelId="{B307E599-7C3E-40CE-AC95-362952CB48A3}" type="sibTrans" cxnId="{0AE635FF-E2FB-4E7C-9234-765802A7DD64}">
      <dgm:prSet/>
      <dgm:spPr/>
      <dgm:t>
        <a:bodyPr/>
        <a:lstStyle/>
        <a:p>
          <a:endParaRPr lang="en-US"/>
        </a:p>
      </dgm:t>
    </dgm:pt>
    <dgm:pt modelId="{7C9D8268-40C2-43D7-B52F-5D9270262CF7}">
      <dgm:prSet/>
      <dgm:spPr/>
      <dgm:t>
        <a:bodyPr/>
        <a:lstStyle/>
        <a:p>
          <a:r>
            <a:rPr lang="en-US" dirty="0"/>
            <a:t>In 2022, there were 941,652 CVD related deaths in the US </a:t>
          </a:r>
        </a:p>
      </dgm:t>
    </dgm:pt>
    <dgm:pt modelId="{E0C2CC2E-013F-45D3-83F8-0B79493B58BD}" type="parTrans" cxnId="{A9BD28A8-A172-49E1-892F-A308134379AD}">
      <dgm:prSet/>
      <dgm:spPr/>
      <dgm:t>
        <a:bodyPr/>
        <a:lstStyle/>
        <a:p>
          <a:endParaRPr lang="en-US"/>
        </a:p>
      </dgm:t>
    </dgm:pt>
    <dgm:pt modelId="{2D5A9E70-FCE3-43E1-812C-34FF26269CC9}" type="sibTrans" cxnId="{A9BD28A8-A172-49E1-892F-A308134379AD}">
      <dgm:prSet/>
      <dgm:spPr/>
      <dgm:t>
        <a:bodyPr/>
        <a:lstStyle/>
        <a:p>
          <a:endParaRPr lang="en-US"/>
        </a:p>
      </dgm:t>
    </dgm:pt>
    <dgm:pt modelId="{12A49335-AB8A-43EF-8DE3-2FB6BAD663FF}">
      <dgm:prSet/>
      <dgm:spPr/>
      <dgm:t>
        <a:bodyPr/>
        <a:lstStyle/>
        <a:p>
          <a:r>
            <a:rPr lang="en-US" dirty="0"/>
            <a:t>On average, someone in the US has a myocardial </a:t>
          </a:r>
        </a:p>
        <a:p>
          <a:r>
            <a:rPr lang="en-US" dirty="0"/>
            <a:t>infarction </a:t>
          </a:r>
          <a:r>
            <a:rPr lang="en-US" b="1" dirty="0"/>
            <a:t>every 40 seconds</a:t>
          </a:r>
          <a:endParaRPr lang="en-US" dirty="0"/>
        </a:p>
      </dgm:t>
    </dgm:pt>
    <dgm:pt modelId="{242E27D8-E7FC-42D1-8CFE-4071DB0C98D2}" type="parTrans" cxnId="{926C6183-EED0-4EC8-AD48-6D5D0262B909}">
      <dgm:prSet/>
      <dgm:spPr/>
      <dgm:t>
        <a:bodyPr/>
        <a:lstStyle/>
        <a:p>
          <a:endParaRPr lang="en-US"/>
        </a:p>
      </dgm:t>
    </dgm:pt>
    <dgm:pt modelId="{E4F6866B-EB3B-446E-9013-85D3EEB218E3}" type="sibTrans" cxnId="{926C6183-EED0-4EC8-AD48-6D5D0262B909}">
      <dgm:prSet/>
      <dgm:spPr/>
      <dgm:t>
        <a:bodyPr/>
        <a:lstStyle/>
        <a:p>
          <a:endParaRPr lang="en-US"/>
        </a:p>
      </dgm:t>
    </dgm:pt>
    <dgm:pt modelId="{E3BBF379-13DC-4F72-8A93-498F111158EE}">
      <dgm:prSet/>
      <dgm:spPr/>
      <dgm:t>
        <a:bodyPr/>
        <a:lstStyle/>
        <a:p>
          <a:r>
            <a:rPr lang="en-US" dirty="0"/>
            <a:t>CVD accounts for ~</a:t>
          </a:r>
          <a:r>
            <a:rPr lang="en-US" b="1" dirty="0"/>
            <a:t>11-12%</a:t>
          </a:r>
          <a:r>
            <a:rPr lang="en-US" dirty="0"/>
            <a:t> of total US health care expenditures</a:t>
          </a:r>
        </a:p>
      </dgm:t>
    </dgm:pt>
    <dgm:pt modelId="{0A95B39E-0836-4CAF-B86E-576499D26105}" type="parTrans" cxnId="{8D0654F6-424E-4E22-A1BD-EF87686FF18B}">
      <dgm:prSet/>
      <dgm:spPr/>
      <dgm:t>
        <a:bodyPr/>
        <a:lstStyle/>
        <a:p>
          <a:endParaRPr lang="en-US"/>
        </a:p>
      </dgm:t>
    </dgm:pt>
    <dgm:pt modelId="{46E3E260-31AF-4676-BFBC-93CC7B9564E5}" type="sibTrans" cxnId="{8D0654F6-424E-4E22-A1BD-EF87686FF18B}">
      <dgm:prSet/>
      <dgm:spPr/>
      <dgm:t>
        <a:bodyPr/>
        <a:lstStyle/>
        <a:p>
          <a:endParaRPr lang="en-US"/>
        </a:p>
      </dgm:t>
    </dgm:pt>
    <dgm:pt modelId="{A6F1ACDB-C26B-4C0A-AB1D-A38B8B0427FE}">
      <dgm:prSet/>
      <dgm:spPr/>
      <dgm:t>
        <a:bodyPr/>
        <a:lstStyle/>
        <a:p>
          <a:r>
            <a:rPr lang="en-US" b="1" dirty="0"/>
            <a:t>48%</a:t>
          </a:r>
          <a:r>
            <a:rPr lang="en-US" dirty="0"/>
            <a:t> of US  adults have some form of CVD </a:t>
          </a:r>
        </a:p>
      </dgm:t>
    </dgm:pt>
    <dgm:pt modelId="{8F9F0AD2-7ED4-41A5-8E7E-65BD38255E44}" type="parTrans" cxnId="{2F3DA2CE-CC6F-4DA9-A601-714C8BE0DF63}">
      <dgm:prSet/>
      <dgm:spPr/>
      <dgm:t>
        <a:bodyPr/>
        <a:lstStyle/>
        <a:p>
          <a:endParaRPr lang="en-US"/>
        </a:p>
      </dgm:t>
    </dgm:pt>
    <dgm:pt modelId="{CD904673-CECF-4B5E-9431-31A74BA0A37C}" type="sibTrans" cxnId="{2F3DA2CE-CC6F-4DA9-A601-714C8BE0DF63}">
      <dgm:prSet/>
      <dgm:spPr/>
      <dgm:t>
        <a:bodyPr/>
        <a:lstStyle/>
        <a:p>
          <a:endParaRPr lang="en-US"/>
        </a:p>
      </dgm:t>
    </dgm:pt>
    <dgm:pt modelId="{D8F8B35B-6866-4CEF-AF66-2B724FE94E0A}">
      <dgm:prSet/>
      <dgm:spPr/>
      <dgm:t>
        <a:bodyPr/>
        <a:lstStyle/>
        <a:p>
          <a:r>
            <a:rPr lang="en-US" dirty="0"/>
            <a:t>By 2050, 61% of US adults projected to have some form of CVD; HTN prevalence projected to rise from 51.2% </a:t>
          </a:r>
          <a:r>
            <a:rPr lang="en-US" dirty="0">
              <a:sym typeface="Wingdings" panose="05000000000000000000" pitchFamily="2" charset="2"/>
            </a:rPr>
            <a:t></a:t>
          </a:r>
          <a:r>
            <a:rPr lang="en-US" dirty="0"/>
            <a:t> 61%</a:t>
          </a:r>
        </a:p>
      </dgm:t>
    </dgm:pt>
    <dgm:pt modelId="{5C1B304E-E1B5-4AEB-9ED3-4F040D06394B}" type="parTrans" cxnId="{62524B91-AE69-4DA9-BBF6-6456161323E4}">
      <dgm:prSet/>
      <dgm:spPr/>
      <dgm:t>
        <a:bodyPr/>
        <a:lstStyle/>
        <a:p>
          <a:endParaRPr lang="en-US"/>
        </a:p>
      </dgm:t>
    </dgm:pt>
    <dgm:pt modelId="{939BA255-9BE7-4D4B-9DB5-DF63E682433F}" type="sibTrans" cxnId="{62524B91-AE69-4DA9-BBF6-6456161323E4}">
      <dgm:prSet/>
      <dgm:spPr/>
      <dgm:t>
        <a:bodyPr/>
        <a:lstStyle/>
        <a:p>
          <a:endParaRPr lang="en-US"/>
        </a:p>
      </dgm:t>
    </dgm:pt>
    <dgm:pt modelId="{EC7A49FA-9CDF-4E87-B33B-8B9E4A0B9BEA}">
      <dgm:prSet/>
      <dgm:spPr/>
      <dgm:t>
        <a:bodyPr/>
        <a:lstStyle/>
        <a:p>
          <a:r>
            <a:rPr lang="en-US" dirty="0"/>
            <a:t>In 2022, approximately 165,393 US deaths were due to stroke</a:t>
          </a:r>
        </a:p>
      </dgm:t>
    </dgm:pt>
    <dgm:pt modelId="{3B505DA9-B93B-4760-A550-5C5135786AF0}" type="parTrans" cxnId="{35E7A29E-3F71-4355-9A6C-AC7B2A6C163D}">
      <dgm:prSet/>
      <dgm:spPr/>
      <dgm:t>
        <a:bodyPr/>
        <a:lstStyle/>
        <a:p>
          <a:endParaRPr lang="en-US"/>
        </a:p>
      </dgm:t>
    </dgm:pt>
    <dgm:pt modelId="{431E260F-43A4-4302-9C17-6F8B4024CA62}" type="sibTrans" cxnId="{35E7A29E-3F71-4355-9A6C-AC7B2A6C163D}">
      <dgm:prSet/>
      <dgm:spPr/>
      <dgm:t>
        <a:bodyPr/>
        <a:lstStyle/>
        <a:p>
          <a:endParaRPr lang="en-US"/>
        </a:p>
      </dgm:t>
    </dgm:pt>
    <dgm:pt modelId="{BB01AC3B-54EF-408C-9CB5-4353AAFA0181}" type="pres">
      <dgm:prSet presAssocID="{E5CE73FA-CCFD-451F-9E16-A1E29387433B}" presName="diagram" presStyleCnt="0">
        <dgm:presLayoutVars>
          <dgm:dir/>
          <dgm:resizeHandles val="exact"/>
        </dgm:presLayoutVars>
      </dgm:prSet>
      <dgm:spPr/>
    </dgm:pt>
    <dgm:pt modelId="{941B52AD-233E-4443-B640-406B06599619}" type="pres">
      <dgm:prSet presAssocID="{D7DC2420-379E-476A-AFCC-2763AAC01860}" presName="node" presStyleLbl="node1" presStyleIdx="0" presStyleCnt="6">
        <dgm:presLayoutVars>
          <dgm:bulletEnabled val="1"/>
        </dgm:presLayoutVars>
      </dgm:prSet>
      <dgm:spPr/>
    </dgm:pt>
    <dgm:pt modelId="{452B059C-5C5B-4E97-BF77-2A9220974E14}" type="pres">
      <dgm:prSet presAssocID="{B307E599-7C3E-40CE-AC95-362952CB48A3}" presName="sibTrans" presStyleCnt="0"/>
      <dgm:spPr/>
    </dgm:pt>
    <dgm:pt modelId="{C3842277-687B-4D70-95DB-56D6CC488108}" type="pres">
      <dgm:prSet presAssocID="{12A49335-AB8A-43EF-8DE3-2FB6BAD663FF}" presName="node" presStyleLbl="node1" presStyleIdx="1" presStyleCnt="6">
        <dgm:presLayoutVars>
          <dgm:bulletEnabled val="1"/>
        </dgm:presLayoutVars>
      </dgm:prSet>
      <dgm:spPr/>
    </dgm:pt>
    <dgm:pt modelId="{8CC3D289-5B12-4D56-BF7C-3A78DEACB60F}" type="pres">
      <dgm:prSet presAssocID="{E4F6866B-EB3B-446E-9013-85D3EEB218E3}" presName="sibTrans" presStyleCnt="0"/>
      <dgm:spPr/>
    </dgm:pt>
    <dgm:pt modelId="{7A2CB367-6C14-48F7-A608-D4034452C208}" type="pres">
      <dgm:prSet presAssocID="{E3BBF379-13DC-4F72-8A93-498F111158EE}" presName="node" presStyleLbl="node1" presStyleIdx="2" presStyleCnt="6">
        <dgm:presLayoutVars>
          <dgm:bulletEnabled val="1"/>
        </dgm:presLayoutVars>
      </dgm:prSet>
      <dgm:spPr/>
    </dgm:pt>
    <dgm:pt modelId="{9662A211-FF43-46B7-947C-94F9AADA8110}" type="pres">
      <dgm:prSet presAssocID="{46E3E260-31AF-4676-BFBC-93CC7B9564E5}" presName="sibTrans" presStyleCnt="0"/>
      <dgm:spPr/>
    </dgm:pt>
    <dgm:pt modelId="{3608D016-D73C-4E40-A50A-86088C59F6C3}" type="pres">
      <dgm:prSet presAssocID="{A6F1ACDB-C26B-4C0A-AB1D-A38B8B0427FE}" presName="node" presStyleLbl="node1" presStyleIdx="3" presStyleCnt="6">
        <dgm:presLayoutVars>
          <dgm:bulletEnabled val="1"/>
        </dgm:presLayoutVars>
      </dgm:prSet>
      <dgm:spPr/>
    </dgm:pt>
    <dgm:pt modelId="{0289A824-6CEC-4CD9-97F2-27559C5A05D9}" type="pres">
      <dgm:prSet presAssocID="{CD904673-CECF-4B5E-9431-31A74BA0A37C}" presName="sibTrans" presStyleCnt="0"/>
      <dgm:spPr/>
    </dgm:pt>
    <dgm:pt modelId="{B1A78E42-A542-4C23-B6F5-B76216D04701}" type="pres">
      <dgm:prSet presAssocID="{D8F8B35B-6866-4CEF-AF66-2B724FE94E0A}" presName="node" presStyleLbl="node1" presStyleIdx="4" presStyleCnt="6">
        <dgm:presLayoutVars>
          <dgm:bulletEnabled val="1"/>
        </dgm:presLayoutVars>
      </dgm:prSet>
      <dgm:spPr/>
    </dgm:pt>
    <dgm:pt modelId="{83EB222D-13FE-4B3D-9DF3-3E53208EE291}" type="pres">
      <dgm:prSet presAssocID="{939BA255-9BE7-4D4B-9DB5-DF63E682433F}" presName="sibTrans" presStyleCnt="0"/>
      <dgm:spPr/>
    </dgm:pt>
    <dgm:pt modelId="{E2F315C3-900D-4BCF-87D5-E7E26B870B5E}" type="pres">
      <dgm:prSet presAssocID="{EC7A49FA-9CDF-4E87-B33B-8B9E4A0B9BEA}" presName="node" presStyleLbl="node1" presStyleIdx="5" presStyleCnt="6">
        <dgm:presLayoutVars>
          <dgm:bulletEnabled val="1"/>
        </dgm:presLayoutVars>
      </dgm:prSet>
      <dgm:spPr/>
    </dgm:pt>
  </dgm:ptLst>
  <dgm:cxnLst>
    <dgm:cxn modelId="{1CDCEF01-F8A3-476F-A6E8-29DE756C2848}" type="presOf" srcId="{E3BBF379-13DC-4F72-8A93-498F111158EE}" destId="{7A2CB367-6C14-48F7-A608-D4034452C208}" srcOrd="0" destOrd="0" presId="urn:microsoft.com/office/officeart/2005/8/layout/default"/>
    <dgm:cxn modelId="{FA079733-E707-4A5F-AA0F-9D161CA627A3}" type="presOf" srcId="{EC7A49FA-9CDF-4E87-B33B-8B9E4A0B9BEA}" destId="{E2F315C3-900D-4BCF-87D5-E7E26B870B5E}" srcOrd="0" destOrd="0" presId="urn:microsoft.com/office/officeart/2005/8/layout/default"/>
    <dgm:cxn modelId="{D8C7C736-48E8-4A13-A549-C12537625BAF}" type="presOf" srcId="{12A49335-AB8A-43EF-8DE3-2FB6BAD663FF}" destId="{C3842277-687B-4D70-95DB-56D6CC488108}" srcOrd="0" destOrd="0" presId="urn:microsoft.com/office/officeart/2005/8/layout/default"/>
    <dgm:cxn modelId="{926C6183-EED0-4EC8-AD48-6D5D0262B909}" srcId="{E5CE73FA-CCFD-451F-9E16-A1E29387433B}" destId="{12A49335-AB8A-43EF-8DE3-2FB6BAD663FF}" srcOrd="1" destOrd="0" parTransId="{242E27D8-E7FC-42D1-8CFE-4071DB0C98D2}" sibTransId="{E4F6866B-EB3B-446E-9013-85D3EEB218E3}"/>
    <dgm:cxn modelId="{62524B91-AE69-4DA9-BBF6-6456161323E4}" srcId="{E5CE73FA-CCFD-451F-9E16-A1E29387433B}" destId="{D8F8B35B-6866-4CEF-AF66-2B724FE94E0A}" srcOrd="4" destOrd="0" parTransId="{5C1B304E-E1B5-4AEB-9ED3-4F040D06394B}" sibTransId="{939BA255-9BE7-4D4B-9DB5-DF63E682433F}"/>
    <dgm:cxn modelId="{35E7A29E-3F71-4355-9A6C-AC7B2A6C163D}" srcId="{E5CE73FA-CCFD-451F-9E16-A1E29387433B}" destId="{EC7A49FA-9CDF-4E87-B33B-8B9E4A0B9BEA}" srcOrd="5" destOrd="0" parTransId="{3B505DA9-B93B-4760-A550-5C5135786AF0}" sibTransId="{431E260F-43A4-4302-9C17-6F8B4024CA62}"/>
    <dgm:cxn modelId="{880B7BA0-30B4-4980-810C-F24F7687B1D8}" type="presOf" srcId="{D7DC2420-379E-476A-AFCC-2763AAC01860}" destId="{941B52AD-233E-4443-B640-406B06599619}" srcOrd="0" destOrd="0" presId="urn:microsoft.com/office/officeart/2005/8/layout/default"/>
    <dgm:cxn modelId="{A9BD28A8-A172-49E1-892F-A308134379AD}" srcId="{D7DC2420-379E-476A-AFCC-2763AAC01860}" destId="{7C9D8268-40C2-43D7-B52F-5D9270262CF7}" srcOrd="0" destOrd="0" parTransId="{E0C2CC2E-013F-45D3-83F8-0B79493B58BD}" sibTransId="{2D5A9E70-FCE3-43E1-812C-34FF26269CC9}"/>
    <dgm:cxn modelId="{DDF7C4B0-DFAD-4858-931F-759FB5900B4A}" type="presOf" srcId="{A6F1ACDB-C26B-4C0A-AB1D-A38B8B0427FE}" destId="{3608D016-D73C-4E40-A50A-86088C59F6C3}" srcOrd="0" destOrd="0" presId="urn:microsoft.com/office/officeart/2005/8/layout/default"/>
    <dgm:cxn modelId="{79E865C9-B89F-442E-8AFC-7166B530C653}" type="presOf" srcId="{7C9D8268-40C2-43D7-B52F-5D9270262CF7}" destId="{941B52AD-233E-4443-B640-406B06599619}" srcOrd="0" destOrd="1" presId="urn:microsoft.com/office/officeart/2005/8/layout/default"/>
    <dgm:cxn modelId="{2F3DA2CE-CC6F-4DA9-A601-714C8BE0DF63}" srcId="{E5CE73FA-CCFD-451F-9E16-A1E29387433B}" destId="{A6F1ACDB-C26B-4C0A-AB1D-A38B8B0427FE}" srcOrd="3" destOrd="0" parTransId="{8F9F0AD2-7ED4-41A5-8E7E-65BD38255E44}" sibTransId="{CD904673-CECF-4B5E-9431-31A74BA0A37C}"/>
    <dgm:cxn modelId="{429D7CE1-E841-41B7-8597-2F60EB5308BD}" type="presOf" srcId="{E5CE73FA-CCFD-451F-9E16-A1E29387433B}" destId="{BB01AC3B-54EF-408C-9CB5-4353AAFA0181}" srcOrd="0" destOrd="0" presId="urn:microsoft.com/office/officeart/2005/8/layout/default"/>
    <dgm:cxn modelId="{29BEC6EF-9529-4C8E-9569-9278E59FA254}" type="presOf" srcId="{D8F8B35B-6866-4CEF-AF66-2B724FE94E0A}" destId="{B1A78E42-A542-4C23-B6F5-B76216D04701}" srcOrd="0" destOrd="0" presId="urn:microsoft.com/office/officeart/2005/8/layout/default"/>
    <dgm:cxn modelId="{8D0654F6-424E-4E22-A1BD-EF87686FF18B}" srcId="{E5CE73FA-CCFD-451F-9E16-A1E29387433B}" destId="{E3BBF379-13DC-4F72-8A93-498F111158EE}" srcOrd="2" destOrd="0" parTransId="{0A95B39E-0836-4CAF-B86E-576499D26105}" sibTransId="{46E3E260-31AF-4676-BFBC-93CC7B9564E5}"/>
    <dgm:cxn modelId="{0AE635FF-E2FB-4E7C-9234-765802A7DD64}" srcId="{E5CE73FA-CCFD-451F-9E16-A1E29387433B}" destId="{D7DC2420-379E-476A-AFCC-2763AAC01860}" srcOrd="0" destOrd="0" parTransId="{EEE6DA4B-5247-4B5D-8407-759CAA1F5FF6}" sibTransId="{B307E599-7C3E-40CE-AC95-362952CB48A3}"/>
    <dgm:cxn modelId="{63F3A8A7-DED1-42B6-9306-FCC404D994D1}" type="presParOf" srcId="{BB01AC3B-54EF-408C-9CB5-4353AAFA0181}" destId="{941B52AD-233E-4443-B640-406B06599619}" srcOrd="0" destOrd="0" presId="urn:microsoft.com/office/officeart/2005/8/layout/default"/>
    <dgm:cxn modelId="{60118155-05C8-4CBD-9B9F-932713B4D84A}" type="presParOf" srcId="{BB01AC3B-54EF-408C-9CB5-4353AAFA0181}" destId="{452B059C-5C5B-4E97-BF77-2A9220974E14}" srcOrd="1" destOrd="0" presId="urn:microsoft.com/office/officeart/2005/8/layout/default"/>
    <dgm:cxn modelId="{390AA9D9-DAC4-4039-9D75-9A33EAAAAAAE}" type="presParOf" srcId="{BB01AC3B-54EF-408C-9CB5-4353AAFA0181}" destId="{C3842277-687B-4D70-95DB-56D6CC488108}" srcOrd="2" destOrd="0" presId="urn:microsoft.com/office/officeart/2005/8/layout/default"/>
    <dgm:cxn modelId="{A9BE4293-6860-434B-918E-BCE8C33C41F9}" type="presParOf" srcId="{BB01AC3B-54EF-408C-9CB5-4353AAFA0181}" destId="{8CC3D289-5B12-4D56-BF7C-3A78DEACB60F}" srcOrd="3" destOrd="0" presId="urn:microsoft.com/office/officeart/2005/8/layout/default"/>
    <dgm:cxn modelId="{E8263C6D-091C-46F9-ABA7-746B811C6E49}" type="presParOf" srcId="{BB01AC3B-54EF-408C-9CB5-4353AAFA0181}" destId="{7A2CB367-6C14-48F7-A608-D4034452C208}" srcOrd="4" destOrd="0" presId="urn:microsoft.com/office/officeart/2005/8/layout/default"/>
    <dgm:cxn modelId="{374F6634-773C-4E2C-8B3E-7817732C1D4E}" type="presParOf" srcId="{BB01AC3B-54EF-408C-9CB5-4353AAFA0181}" destId="{9662A211-FF43-46B7-947C-94F9AADA8110}" srcOrd="5" destOrd="0" presId="urn:microsoft.com/office/officeart/2005/8/layout/default"/>
    <dgm:cxn modelId="{DE2DB5A8-42AE-43DB-AD1C-E5069673F568}" type="presParOf" srcId="{BB01AC3B-54EF-408C-9CB5-4353AAFA0181}" destId="{3608D016-D73C-4E40-A50A-86088C59F6C3}" srcOrd="6" destOrd="0" presId="urn:microsoft.com/office/officeart/2005/8/layout/default"/>
    <dgm:cxn modelId="{FAD8F3D3-9CDF-4142-A8F9-C043F8C0B6B4}" type="presParOf" srcId="{BB01AC3B-54EF-408C-9CB5-4353AAFA0181}" destId="{0289A824-6CEC-4CD9-97F2-27559C5A05D9}" srcOrd="7" destOrd="0" presId="urn:microsoft.com/office/officeart/2005/8/layout/default"/>
    <dgm:cxn modelId="{147FC2A7-A4CC-4995-AAB3-A2D930D79464}" type="presParOf" srcId="{BB01AC3B-54EF-408C-9CB5-4353AAFA0181}" destId="{B1A78E42-A542-4C23-B6F5-B76216D04701}" srcOrd="8" destOrd="0" presId="urn:microsoft.com/office/officeart/2005/8/layout/default"/>
    <dgm:cxn modelId="{E8EEEA4D-C476-44D7-9489-86D26C69946D}" type="presParOf" srcId="{BB01AC3B-54EF-408C-9CB5-4353AAFA0181}" destId="{83EB222D-13FE-4B3D-9DF3-3E53208EE291}" srcOrd="9" destOrd="0" presId="urn:microsoft.com/office/officeart/2005/8/layout/default"/>
    <dgm:cxn modelId="{B785DFEC-9217-4B3E-BBFB-DDF127E81B99}" type="presParOf" srcId="{BB01AC3B-54EF-408C-9CB5-4353AAFA0181}" destId="{E2F315C3-900D-4BCF-87D5-E7E26B870B5E}"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1B52AD-233E-4443-B640-406B06599619}">
      <dsp:nvSpPr>
        <dsp:cNvPr id="0" name=""/>
        <dsp:cNvSpPr/>
      </dsp:nvSpPr>
      <dsp:spPr>
        <a:xfrm>
          <a:off x="0" y="39687"/>
          <a:ext cx="3286125" cy="197167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Cardiovascular disease (CVD) is </a:t>
          </a:r>
          <a:r>
            <a:rPr lang="en-US" sz="2200" b="1" u="sng" kern="1200" dirty="0"/>
            <a:t>STILL</a:t>
          </a:r>
          <a:r>
            <a:rPr lang="en-US" sz="2200" kern="1200" dirty="0"/>
            <a:t> the leading cause of death in the US</a:t>
          </a:r>
        </a:p>
        <a:p>
          <a:pPr marL="171450" lvl="1" indent="-171450" algn="l" defTabSz="755650">
            <a:lnSpc>
              <a:spcPct val="90000"/>
            </a:lnSpc>
            <a:spcBef>
              <a:spcPct val="0"/>
            </a:spcBef>
            <a:spcAft>
              <a:spcPct val="15000"/>
            </a:spcAft>
            <a:buChar char="•"/>
          </a:pPr>
          <a:r>
            <a:rPr lang="en-US" sz="1700" kern="1200" dirty="0"/>
            <a:t>In 2022, there were 941,652 CVD related deaths in the US </a:t>
          </a:r>
        </a:p>
      </dsp:txBody>
      <dsp:txXfrm>
        <a:off x="0" y="39687"/>
        <a:ext cx="3286125" cy="1971675"/>
      </dsp:txXfrm>
    </dsp:sp>
    <dsp:sp modelId="{C3842277-687B-4D70-95DB-56D6CC488108}">
      <dsp:nvSpPr>
        <dsp:cNvPr id="0" name=""/>
        <dsp:cNvSpPr/>
      </dsp:nvSpPr>
      <dsp:spPr>
        <a:xfrm>
          <a:off x="3614737" y="39687"/>
          <a:ext cx="3286125" cy="197167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On average, someone in the US has a myocardial </a:t>
          </a:r>
        </a:p>
        <a:p>
          <a:pPr marL="0" lvl="0" indent="0" algn="ctr" defTabSz="977900">
            <a:lnSpc>
              <a:spcPct val="90000"/>
            </a:lnSpc>
            <a:spcBef>
              <a:spcPct val="0"/>
            </a:spcBef>
            <a:spcAft>
              <a:spcPct val="35000"/>
            </a:spcAft>
            <a:buNone/>
          </a:pPr>
          <a:r>
            <a:rPr lang="en-US" sz="2200" kern="1200" dirty="0"/>
            <a:t>infarction </a:t>
          </a:r>
          <a:r>
            <a:rPr lang="en-US" sz="2200" b="1" kern="1200" dirty="0"/>
            <a:t>every 40 seconds</a:t>
          </a:r>
          <a:endParaRPr lang="en-US" sz="2200" kern="1200" dirty="0"/>
        </a:p>
      </dsp:txBody>
      <dsp:txXfrm>
        <a:off x="3614737" y="39687"/>
        <a:ext cx="3286125" cy="1971675"/>
      </dsp:txXfrm>
    </dsp:sp>
    <dsp:sp modelId="{7A2CB367-6C14-48F7-A608-D4034452C208}">
      <dsp:nvSpPr>
        <dsp:cNvPr id="0" name=""/>
        <dsp:cNvSpPr/>
      </dsp:nvSpPr>
      <dsp:spPr>
        <a:xfrm>
          <a:off x="7229475" y="39687"/>
          <a:ext cx="3286125" cy="197167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CVD accounts for ~</a:t>
          </a:r>
          <a:r>
            <a:rPr lang="en-US" sz="2200" b="1" kern="1200" dirty="0"/>
            <a:t>11-12%</a:t>
          </a:r>
          <a:r>
            <a:rPr lang="en-US" sz="2200" kern="1200" dirty="0"/>
            <a:t> of total US health care expenditures</a:t>
          </a:r>
        </a:p>
      </dsp:txBody>
      <dsp:txXfrm>
        <a:off x="7229475" y="39687"/>
        <a:ext cx="3286125" cy="1971675"/>
      </dsp:txXfrm>
    </dsp:sp>
    <dsp:sp modelId="{3608D016-D73C-4E40-A50A-86088C59F6C3}">
      <dsp:nvSpPr>
        <dsp:cNvPr id="0" name=""/>
        <dsp:cNvSpPr/>
      </dsp:nvSpPr>
      <dsp:spPr>
        <a:xfrm>
          <a:off x="0" y="2339975"/>
          <a:ext cx="3286125" cy="197167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t>48%</a:t>
          </a:r>
          <a:r>
            <a:rPr lang="en-US" sz="2200" kern="1200" dirty="0"/>
            <a:t> of US  adults have some form of CVD </a:t>
          </a:r>
        </a:p>
      </dsp:txBody>
      <dsp:txXfrm>
        <a:off x="0" y="2339975"/>
        <a:ext cx="3286125" cy="1971675"/>
      </dsp:txXfrm>
    </dsp:sp>
    <dsp:sp modelId="{B1A78E42-A542-4C23-B6F5-B76216D04701}">
      <dsp:nvSpPr>
        <dsp:cNvPr id="0" name=""/>
        <dsp:cNvSpPr/>
      </dsp:nvSpPr>
      <dsp:spPr>
        <a:xfrm>
          <a:off x="3614737" y="2339975"/>
          <a:ext cx="3286125" cy="197167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By 2050, 61% of US adults projected to have some form of CVD; HTN prevalence projected to rise from 51.2% </a:t>
          </a:r>
          <a:r>
            <a:rPr lang="en-US" sz="2200" kern="1200" dirty="0">
              <a:sym typeface="Wingdings" panose="05000000000000000000" pitchFamily="2" charset="2"/>
            </a:rPr>
            <a:t></a:t>
          </a:r>
          <a:r>
            <a:rPr lang="en-US" sz="2200" kern="1200" dirty="0"/>
            <a:t> 61%</a:t>
          </a:r>
        </a:p>
      </dsp:txBody>
      <dsp:txXfrm>
        <a:off x="3614737" y="2339975"/>
        <a:ext cx="3286125" cy="1971675"/>
      </dsp:txXfrm>
    </dsp:sp>
    <dsp:sp modelId="{E2F315C3-900D-4BCF-87D5-E7E26B870B5E}">
      <dsp:nvSpPr>
        <dsp:cNvPr id="0" name=""/>
        <dsp:cNvSpPr/>
      </dsp:nvSpPr>
      <dsp:spPr>
        <a:xfrm>
          <a:off x="7229475" y="2339975"/>
          <a:ext cx="3286125" cy="197167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In 2022, approximately 165,393 US deaths were due to stroke</a:t>
          </a:r>
        </a:p>
      </dsp:txBody>
      <dsp:txXfrm>
        <a:off x="7229475" y="2339975"/>
        <a:ext cx="3286125" cy="197167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410F41-985F-4606-980C-DBF5C6B035D6}" type="datetimeFigureOut">
              <a:rPr lang="en-US" smtClean="0"/>
              <a:t>1/22/2026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6ED158-9BAB-4FA0-BEA1-54DF6003C2B3}" type="slidenum">
              <a:rPr lang="en-US" smtClean="0"/>
              <a:t>‹#›</a:t>
            </a:fld>
            <a:endParaRPr lang="en-US"/>
          </a:p>
        </p:txBody>
      </p:sp>
    </p:spTree>
    <p:extLst>
      <p:ext uri="{BB962C8B-B14F-4D97-AF65-F5344CB8AC3E}">
        <p14:creationId xmlns:p14="http://schemas.microsoft.com/office/powerpoint/2010/main" val="2191520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pure.johnshopkins.edu/en/publications/forecasting-the-burden-of-cardiovascular-disease-and-stroke-in-th/?utm_source=chatgpt.com"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6ED158-9BAB-4FA0-BEA1-54DF6003C2B3}" type="slidenum">
              <a:rPr lang="en-US" smtClean="0"/>
              <a:t>2</a:t>
            </a:fld>
            <a:endParaRPr lang="en-US"/>
          </a:p>
        </p:txBody>
      </p:sp>
    </p:spTree>
    <p:extLst>
      <p:ext uri="{BB962C8B-B14F-4D97-AF65-F5344CB8AC3E}">
        <p14:creationId xmlns:p14="http://schemas.microsoft.com/office/powerpoint/2010/main" val="14750089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-AHA identifies these as life's essential 8- Don’t smoke, 7-9 hours of sleep, Mediterranean/DASH Diet, 150 minutes of aerobic exercise a week, good blood sugar control, healthy weight, reduce cholesterol and BP &lt;120/80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-CKM health increasing in prevalence</a:t>
            </a:r>
            <a:r>
              <a:rPr lang="en-US" dirty="0">
                <a:sym typeface="Wingdings" panose="05000000000000000000" pitchFamily="2" charset="2"/>
              </a:rPr>
              <a:t> associated with earlier onset of CVD and disproportionately affects racial and ethnic minorities  who experience greater burden of adverse social factors (</a:t>
            </a:r>
            <a:r>
              <a:rPr lang="en-US" dirty="0" err="1">
                <a:sym typeface="Wingdings" panose="05000000000000000000" pitchFamily="2" charset="2"/>
              </a:rPr>
              <a:t>ie</a:t>
            </a:r>
            <a:r>
              <a:rPr lang="en-US" dirty="0">
                <a:sym typeface="Wingdings" panose="05000000000000000000" pitchFamily="2" charset="2"/>
              </a:rPr>
              <a:t>. Neighborhoods with low income)</a:t>
            </a:r>
          </a:p>
          <a:p>
            <a:endParaRPr lang="en-US" dirty="0"/>
          </a:p>
        </p:txBody>
      </p:sp>
      <p:sp>
        <p:nvSpPr>
          <p:cNvPr id="4" name="Slide Number Placeholder 3"/>
          <p:cNvSpPr>
            <a:spLocks noGrp="1"/>
          </p:cNvSpPr>
          <p:nvPr>
            <p:ph type="sldNum" sz="quarter" idx="5"/>
          </p:nvPr>
        </p:nvSpPr>
        <p:spPr/>
        <p:txBody>
          <a:bodyPr/>
          <a:lstStyle/>
          <a:p>
            <a:fld id="{426ED158-9BAB-4FA0-BEA1-54DF6003C2B3}" type="slidenum">
              <a:rPr lang="en-US" smtClean="0"/>
              <a:t>17</a:t>
            </a:fld>
            <a:endParaRPr lang="en-US"/>
          </a:p>
        </p:txBody>
      </p:sp>
    </p:spTree>
    <p:extLst>
      <p:ext uri="{BB962C8B-B14F-4D97-AF65-F5344CB8AC3E}">
        <p14:creationId xmlns:p14="http://schemas.microsoft.com/office/powerpoint/2010/main" val="20207391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“CKM syndrome represents the biologic intersection of metabolic disease, kidney dysfunction, and cardiovascular risk, and the PREVENT equation attempts to quantify this risk using objective surrogate markers—including clinical labs and social determinants—rather than race-based inputs, to better reflect the true drivers of disease.”</a:t>
            </a:r>
          </a:p>
          <a:p>
            <a:endParaRPr lang="en-US" dirty="0"/>
          </a:p>
          <a:p>
            <a:endParaRPr lang="en-US" dirty="0"/>
          </a:p>
          <a:p>
            <a:r>
              <a:rPr lang="en-US" dirty="0"/>
              <a:t>CKM is all the things we know that directly affect cardiovascular health but now we can grade it</a:t>
            </a:r>
          </a:p>
          <a:p>
            <a:endParaRPr lang="en-US" dirty="0"/>
          </a:p>
        </p:txBody>
      </p:sp>
      <p:sp>
        <p:nvSpPr>
          <p:cNvPr id="4" name="Slide Number Placeholder 3"/>
          <p:cNvSpPr>
            <a:spLocks noGrp="1"/>
          </p:cNvSpPr>
          <p:nvPr>
            <p:ph type="sldNum" sz="quarter" idx="5"/>
          </p:nvPr>
        </p:nvSpPr>
        <p:spPr/>
        <p:txBody>
          <a:bodyPr/>
          <a:lstStyle/>
          <a:p>
            <a:fld id="{426ED158-9BAB-4FA0-BEA1-54DF6003C2B3}" type="slidenum">
              <a:rPr lang="en-US" smtClean="0"/>
              <a:t>18</a:t>
            </a:fld>
            <a:endParaRPr lang="en-US"/>
          </a:p>
        </p:txBody>
      </p:sp>
    </p:spTree>
    <p:extLst>
      <p:ext uri="{BB962C8B-B14F-4D97-AF65-F5344CB8AC3E}">
        <p14:creationId xmlns:p14="http://schemas.microsoft.com/office/powerpoint/2010/main" val="12190822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ECBCBD-AC38-6AEC-42CA-16C1D77343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C69E91-3E48-ECE3-CB95-0A359C7A49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D320E9-08FA-28FF-5202-800895FE79D1}"/>
              </a:ext>
            </a:extLst>
          </p:cNvPr>
          <p:cNvSpPr>
            <a:spLocks noGrp="1"/>
          </p:cNvSpPr>
          <p:nvPr>
            <p:ph type="body" idx="1"/>
          </p:nvPr>
        </p:nvSpPr>
        <p:spPr/>
        <p:txBody>
          <a:bodyPr/>
          <a:lstStyle/>
          <a:p>
            <a:r>
              <a:rPr lang="en-US" dirty="0"/>
              <a:t>-Good calibration determined by slope of observed to predicted risk of close to 1 for the PREVENT indicating a WELL-CALIBRATED model</a:t>
            </a:r>
          </a:p>
          <a:p>
            <a:r>
              <a:rPr lang="en-US" dirty="0"/>
              <a:t>-In contrast, the slope of the PCEs ranged from 0.5 to 0.54 for ASCVD which represents </a:t>
            </a:r>
            <a:r>
              <a:rPr lang="en-US" b="1" dirty="0"/>
              <a:t>overestimation</a:t>
            </a:r>
            <a:r>
              <a:rPr lang="en-US" b="0" dirty="0"/>
              <a:t> of risk by approximately 50%</a:t>
            </a:r>
            <a:endParaRPr lang="en-US" dirty="0"/>
          </a:p>
          <a:p>
            <a:endParaRPr lang="en-US" dirty="0"/>
          </a:p>
        </p:txBody>
      </p:sp>
      <p:sp>
        <p:nvSpPr>
          <p:cNvPr id="4" name="Slide Number Placeholder 3">
            <a:extLst>
              <a:ext uri="{FF2B5EF4-FFF2-40B4-BE49-F238E27FC236}">
                <a16:creationId xmlns:a16="http://schemas.microsoft.com/office/drawing/2014/main" id="{83C15E48-9E69-B440-E0AB-E58975318464}"/>
              </a:ext>
            </a:extLst>
          </p:cNvPr>
          <p:cNvSpPr>
            <a:spLocks noGrp="1"/>
          </p:cNvSpPr>
          <p:nvPr>
            <p:ph type="sldNum" sz="quarter" idx="5"/>
          </p:nvPr>
        </p:nvSpPr>
        <p:spPr/>
        <p:txBody>
          <a:bodyPr/>
          <a:lstStyle/>
          <a:p>
            <a:fld id="{426ED158-9BAB-4FA0-BEA1-54DF6003C2B3}" type="slidenum">
              <a:rPr lang="en-US" smtClean="0"/>
              <a:t>19</a:t>
            </a:fld>
            <a:endParaRPr lang="en-US"/>
          </a:p>
        </p:txBody>
      </p:sp>
    </p:spTree>
    <p:extLst>
      <p:ext uri="{BB962C8B-B14F-4D97-AF65-F5344CB8AC3E}">
        <p14:creationId xmlns:p14="http://schemas.microsoft.com/office/powerpoint/2010/main" val="3898780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Limited Biomarkers and Imaging</a:t>
            </a:r>
            <a:endParaRPr lang="en-US" dirty="0"/>
          </a:p>
          <a:p>
            <a:r>
              <a:rPr lang="en-US" b="1" dirty="0"/>
              <a:t>Excluded markers:</a:t>
            </a:r>
            <a:r>
              <a:rPr lang="en-US" dirty="0"/>
              <a:t> High-sensitivity troponin, NT-</a:t>
            </a:r>
            <a:r>
              <a:rPr lang="en-US" dirty="0" err="1"/>
              <a:t>proBNP</a:t>
            </a:r>
            <a:r>
              <a:rPr lang="en-US" dirty="0"/>
              <a:t>, CT imaging, echocardiography.</a:t>
            </a:r>
          </a:p>
          <a:p>
            <a:r>
              <a:rPr lang="en-US" b="1" dirty="0"/>
              <a:t>Reason:</a:t>
            </a:r>
            <a:r>
              <a:rPr lang="en-US" dirty="0"/>
              <a:t> These tests are not recommended for routine screening in the general population due to cost, uncertain net benefit, and potential downstream interventions.</a:t>
            </a:r>
          </a:p>
          <a:p>
            <a:r>
              <a:rPr lang="en-US" b="1" dirty="0"/>
              <a:t>Implication:</a:t>
            </a:r>
            <a:r>
              <a:rPr lang="en-US" dirty="0"/>
              <a:t> Despite their strong predictive value for cardiovascular events, their absence may reduce the model’s accuracy for detecting subclinical disease.</a:t>
            </a:r>
          </a:p>
          <a:p>
            <a:r>
              <a:rPr lang="en-US" b="1" dirty="0"/>
              <a:t>Exclusion of Certain Subclinical Measures</a:t>
            </a:r>
            <a:endParaRPr lang="en-US" dirty="0"/>
          </a:p>
          <a:p>
            <a:r>
              <a:rPr lang="en-US" b="1" dirty="0"/>
              <a:t>Hs-CRP, CIMT, ABI</a:t>
            </a:r>
            <a:r>
              <a:rPr lang="en-US" dirty="0"/>
              <a:t> were not included.</a:t>
            </a:r>
          </a:p>
          <a:p>
            <a:r>
              <a:rPr lang="en-US" b="1" dirty="0"/>
              <a:t>Reason:</a:t>
            </a:r>
            <a:r>
              <a:rPr lang="en-US" dirty="0"/>
              <a:t> They are not routinely measured in asymptomatic patients, limiting availability in large EMR datasets.</a:t>
            </a:r>
          </a:p>
          <a:p>
            <a:r>
              <a:rPr lang="en-US" b="1" dirty="0"/>
              <a:t>Implication:</a:t>
            </a:r>
            <a:r>
              <a:rPr lang="en-US" dirty="0"/>
              <a:t> Some inflammatory and vascular risk signals are not captured.</a:t>
            </a:r>
          </a:p>
          <a:p>
            <a:r>
              <a:rPr lang="en-US" b="1" dirty="0"/>
              <a:t>Temporal Heterogeneity</a:t>
            </a:r>
            <a:endParaRPr lang="en-US" dirty="0"/>
          </a:p>
          <a:p>
            <a:r>
              <a:rPr lang="en-US" dirty="0"/>
              <a:t>Baseline data spans </a:t>
            </a:r>
            <a:r>
              <a:rPr lang="en-US" b="1" dirty="0"/>
              <a:t>more than 30 years</a:t>
            </a:r>
            <a:r>
              <a:rPr lang="en-US" dirty="0"/>
              <a:t>, across which clinical practice, treatments, and population risk profiles changed.</a:t>
            </a:r>
          </a:p>
          <a:p>
            <a:r>
              <a:rPr lang="en-US" b="1" dirty="0"/>
              <a:t>Implication:</a:t>
            </a:r>
            <a:r>
              <a:rPr lang="en-US" dirty="0"/>
              <a:t> Risk estimates may not perfectly reflect modern-day populations.</a:t>
            </a:r>
          </a:p>
          <a:p>
            <a:r>
              <a:rPr lang="en-US" b="1" dirty="0"/>
              <a:t>Age as the Time Scale</a:t>
            </a:r>
            <a:endParaRPr lang="en-US" dirty="0"/>
          </a:p>
          <a:p>
            <a:r>
              <a:rPr lang="en-US" dirty="0"/>
              <a:t>Age is used as the primary time scale in modeling.</a:t>
            </a:r>
          </a:p>
          <a:p>
            <a:r>
              <a:rPr lang="en-US" b="1" dirty="0"/>
              <a:t>Implication:</a:t>
            </a:r>
            <a:r>
              <a:rPr lang="en-US" dirty="0"/>
              <a:t> This can </a:t>
            </a:r>
            <a:r>
              <a:rPr lang="en-US" b="1" dirty="0"/>
              <a:t>overestimate risk</a:t>
            </a:r>
            <a:r>
              <a:rPr lang="en-US" dirty="0"/>
              <a:t> for certain individuals, particularly younger adults, because it does not account fully for competing risks or life-course changes in exposures.</a:t>
            </a:r>
          </a:p>
          <a:p>
            <a:r>
              <a:rPr lang="en-US" b="1" dirty="0"/>
              <a:t>Limited Individual-Level Social Determinants</a:t>
            </a:r>
            <a:endParaRPr lang="en-US" dirty="0"/>
          </a:p>
          <a:p>
            <a:r>
              <a:rPr lang="en-US" dirty="0"/>
              <a:t>EMR datasets generally lacked detailed SDOH at the individual level; </a:t>
            </a:r>
            <a:r>
              <a:rPr lang="en-US" b="1" dirty="0"/>
              <a:t>zip-code–level proxies</a:t>
            </a:r>
            <a:r>
              <a:rPr lang="en-US" dirty="0"/>
              <a:t> were used instead.</a:t>
            </a:r>
          </a:p>
          <a:p>
            <a:r>
              <a:rPr lang="en-US" b="1" dirty="0"/>
              <a:t>Implication:</a:t>
            </a:r>
            <a:r>
              <a:rPr lang="en-US" dirty="0"/>
              <a:t> Zip-code measures may not fully capture the social, economic, or environmental conditions affecting a person’s cardiovascular and metabolic risk.</a:t>
            </a:r>
          </a:p>
          <a:p>
            <a:endParaRPr lang="en-US" dirty="0"/>
          </a:p>
        </p:txBody>
      </p:sp>
      <p:sp>
        <p:nvSpPr>
          <p:cNvPr id="4" name="Slide Number Placeholder 3"/>
          <p:cNvSpPr>
            <a:spLocks noGrp="1"/>
          </p:cNvSpPr>
          <p:nvPr>
            <p:ph type="sldNum" sz="quarter" idx="5"/>
          </p:nvPr>
        </p:nvSpPr>
        <p:spPr/>
        <p:txBody>
          <a:bodyPr/>
          <a:lstStyle/>
          <a:p>
            <a:fld id="{426ED158-9BAB-4FA0-BEA1-54DF6003C2B3}" type="slidenum">
              <a:rPr lang="en-US" smtClean="0"/>
              <a:t>22</a:t>
            </a:fld>
            <a:endParaRPr lang="en-US"/>
          </a:p>
        </p:txBody>
      </p:sp>
    </p:spTree>
    <p:extLst>
      <p:ext uri="{BB962C8B-B14F-4D97-AF65-F5344CB8AC3E}">
        <p14:creationId xmlns:p14="http://schemas.microsoft.com/office/powerpoint/2010/main" val="33027469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going to stay here for the purposes of this talk </a:t>
            </a:r>
          </a:p>
        </p:txBody>
      </p:sp>
      <p:sp>
        <p:nvSpPr>
          <p:cNvPr id="4" name="Slide Number Placeholder 3"/>
          <p:cNvSpPr>
            <a:spLocks noGrp="1"/>
          </p:cNvSpPr>
          <p:nvPr>
            <p:ph type="sldNum" sz="quarter" idx="5"/>
          </p:nvPr>
        </p:nvSpPr>
        <p:spPr/>
        <p:txBody>
          <a:bodyPr/>
          <a:lstStyle/>
          <a:p>
            <a:fld id="{426ED158-9BAB-4FA0-BEA1-54DF6003C2B3}" type="slidenum">
              <a:rPr lang="en-US" smtClean="0"/>
              <a:t>23</a:t>
            </a:fld>
            <a:endParaRPr lang="en-US"/>
          </a:p>
        </p:txBody>
      </p:sp>
    </p:spTree>
    <p:extLst>
      <p:ext uri="{BB962C8B-B14F-4D97-AF65-F5344CB8AC3E}">
        <p14:creationId xmlns:p14="http://schemas.microsoft.com/office/powerpoint/2010/main" val="34645793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6ED158-9BAB-4FA0-BEA1-54DF6003C2B3}" type="slidenum">
              <a:rPr lang="en-US" smtClean="0"/>
              <a:t>24</a:t>
            </a:fld>
            <a:endParaRPr lang="en-US"/>
          </a:p>
        </p:txBody>
      </p:sp>
    </p:spTree>
    <p:extLst>
      <p:ext uri="{BB962C8B-B14F-4D97-AF65-F5344CB8AC3E}">
        <p14:creationId xmlns:p14="http://schemas.microsoft.com/office/powerpoint/2010/main" val="288283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Abdominal obesity</a:t>
            </a:r>
            <a:endParaRPr lang="en-US" dirty="0"/>
          </a:p>
          <a:p>
            <a:r>
              <a:rPr lang="en-US" dirty="0"/>
              <a:t>Waist circumference:</a:t>
            </a:r>
          </a:p>
          <a:p>
            <a:pPr lvl="1"/>
            <a:r>
              <a:rPr lang="en-US" b="1" dirty="0"/>
              <a:t>Men:</a:t>
            </a:r>
            <a:r>
              <a:rPr lang="en-US" dirty="0"/>
              <a:t> &gt;102 cm (40 in)</a:t>
            </a:r>
          </a:p>
          <a:p>
            <a:pPr lvl="1"/>
            <a:r>
              <a:rPr lang="en-US" b="1" dirty="0"/>
              <a:t>Women:</a:t>
            </a:r>
            <a:r>
              <a:rPr lang="en-US" dirty="0"/>
              <a:t> &gt;88 cm (35 in)</a:t>
            </a:r>
            <a:br>
              <a:rPr lang="en-US" dirty="0"/>
            </a:br>
            <a:r>
              <a:rPr lang="en-US" i="1" dirty="0"/>
              <a:t>(Ethnic-specific cutoffs can vary.)</a:t>
            </a:r>
            <a:endParaRPr lang="en-US" dirty="0"/>
          </a:p>
          <a:p>
            <a:r>
              <a:rPr lang="en-US" b="1" dirty="0"/>
              <a:t>Elevated triglycerides</a:t>
            </a:r>
            <a:endParaRPr lang="en-US" dirty="0"/>
          </a:p>
          <a:p>
            <a:r>
              <a:rPr lang="en-US" b="1" dirty="0"/>
              <a:t>≥150 mg/dL</a:t>
            </a:r>
            <a:r>
              <a:rPr lang="en-US" dirty="0"/>
              <a:t>, or on drug therapy for elevated TG.</a:t>
            </a:r>
          </a:p>
          <a:p>
            <a:r>
              <a:rPr lang="en-US" b="1" dirty="0"/>
              <a:t>Low HDL cholesterol</a:t>
            </a:r>
            <a:endParaRPr lang="en-US" dirty="0"/>
          </a:p>
          <a:p>
            <a:r>
              <a:rPr lang="en-US" b="1" dirty="0"/>
              <a:t>Men:</a:t>
            </a:r>
            <a:r>
              <a:rPr lang="en-US" dirty="0"/>
              <a:t> &lt;40 mg/dL</a:t>
            </a:r>
          </a:p>
          <a:p>
            <a:r>
              <a:rPr lang="en-US" b="1" dirty="0"/>
              <a:t>Women:</a:t>
            </a:r>
            <a:r>
              <a:rPr lang="en-US" dirty="0"/>
              <a:t> &lt;50 mg/dL</a:t>
            </a:r>
          </a:p>
          <a:p>
            <a:r>
              <a:rPr lang="en-US" dirty="0"/>
              <a:t>Or on therapy for low HDL.</a:t>
            </a:r>
          </a:p>
          <a:p>
            <a:r>
              <a:rPr lang="en-US" b="1" dirty="0"/>
              <a:t>Elevated blood pressure</a:t>
            </a:r>
            <a:endParaRPr lang="en-US" dirty="0"/>
          </a:p>
          <a:p>
            <a:r>
              <a:rPr lang="en-US" b="1" dirty="0"/>
              <a:t>≥130/85 mmHg</a:t>
            </a:r>
            <a:r>
              <a:rPr lang="en-US" dirty="0"/>
              <a:t>, or on antihypertensive treatment.</a:t>
            </a:r>
          </a:p>
          <a:p>
            <a:r>
              <a:rPr lang="en-US" b="1" dirty="0"/>
              <a:t>Elevated fasting glucose</a:t>
            </a:r>
            <a:endParaRPr lang="en-US" dirty="0"/>
          </a:p>
          <a:p>
            <a:r>
              <a:rPr lang="en-US" b="1" dirty="0"/>
              <a:t>≥100 mg/dL</a:t>
            </a:r>
            <a:r>
              <a:rPr lang="en-US" dirty="0"/>
              <a:t>, or on drug therapy for hyperglycemia.</a:t>
            </a:r>
          </a:p>
          <a:p>
            <a:endParaRPr lang="en-US" dirty="0"/>
          </a:p>
        </p:txBody>
      </p:sp>
      <p:sp>
        <p:nvSpPr>
          <p:cNvPr id="4" name="Slide Number Placeholder 3"/>
          <p:cNvSpPr>
            <a:spLocks noGrp="1"/>
          </p:cNvSpPr>
          <p:nvPr>
            <p:ph type="sldNum" sz="quarter" idx="5"/>
          </p:nvPr>
        </p:nvSpPr>
        <p:spPr/>
        <p:txBody>
          <a:bodyPr/>
          <a:lstStyle/>
          <a:p>
            <a:fld id="{426ED158-9BAB-4FA0-BEA1-54DF6003C2B3}" type="slidenum">
              <a:rPr lang="en-US" smtClean="0"/>
              <a:t>25</a:t>
            </a:fld>
            <a:endParaRPr lang="en-US"/>
          </a:p>
        </p:txBody>
      </p:sp>
    </p:spTree>
    <p:extLst>
      <p:ext uri="{BB962C8B-B14F-4D97-AF65-F5344CB8AC3E}">
        <p14:creationId xmlns:p14="http://schemas.microsoft.com/office/powerpoint/2010/main" val="12648366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a:solidFill>
                  <a:schemeClr val="tx1"/>
                </a:solidFill>
                <a:effectLst/>
                <a:latin typeface="+mn-lt"/>
                <a:ea typeface="+mn-ea"/>
                <a:cs typeface="+mn-cs"/>
              </a:rPr>
              <a:t>Lp</a:t>
            </a:r>
            <a:r>
              <a:rPr lang="en-US" sz="1200" b="0" i="0" kern="1200" dirty="0">
                <a:solidFill>
                  <a:schemeClr val="tx1"/>
                </a:solidFill>
                <a:effectLst/>
                <a:latin typeface="+mn-lt"/>
                <a:ea typeface="+mn-ea"/>
                <a:cs typeface="+mn-cs"/>
              </a:rPr>
              <a:t>(a) levels are genetically determined, with little to no influence from environmental or lifestyle factors, and adult levels are reached in childhood, typically by 5 years of age. Studies have shown that inflammatory conditions,</a:t>
            </a:r>
            <a:r>
              <a:rPr lang="en-US" sz="1200" b="0" i="0" kern="1200" baseline="30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pregnancy,</a:t>
            </a:r>
            <a:r>
              <a:rPr lang="en-US" sz="1200" b="0" i="0" kern="1200" baseline="30000" dirty="0">
                <a:solidFill>
                  <a:schemeClr val="tx1"/>
                </a:solidFill>
                <a:effectLst/>
                <a:latin typeface="+mn-lt"/>
                <a:ea typeface="+mn-ea"/>
                <a:cs typeface="+mn-cs"/>
              </a:rPr>
              <a:t>3</a:t>
            </a:r>
            <a:r>
              <a:rPr lang="en-US" sz="1200" b="0" i="0" kern="1200" dirty="0">
                <a:solidFill>
                  <a:schemeClr val="tx1"/>
                </a:solidFill>
                <a:effectLst/>
                <a:latin typeface="+mn-lt"/>
                <a:ea typeface="+mn-ea"/>
                <a:cs typeface="+mn-cs"/>
              </a:rPr>
              <a:t> hypothyroidism,</a:t>
            </a:r>
            <a:r>
              <a:rPr lang="en-US" sz="1200" b="0" i="0" kern="1200" baseline="30000" dirty="0">
                <a:solidFill>
                  <a:schemeClr val="tx1"/>
                </a:solidFill>
                <a:effectLst/>
                <a:latin typeface="+mn-lt"/>
                <a:ea typeface="+mn-ea"/>
                <a:cs typeface="+mn-cs"/>
              </a:rPr>
              <a:t>4</a:t>
            </a:r>
            <a:r>
              <a:rPr lang="en-US" sz="1200" b="0" i="0" kern="1200" dirty="0">
                <a:solidFill>
                  <a:schemeClr val="tx1"/>
                </a:solidFill>
                <a:effectLst/>
                <a:latin typeface="+mn-lt"/>
                <a:ea typeface="+mn-ea"/>
                <a:cs typeface="+mn-cs"/>
              </a:rPr>
              <a:t> growth hormone therapy,</a:t>
            </a:r>
            <a:r>
              <a:rPr lang="en-US" sz="1200" b="0" i="0" kern="1200" baseline="30000" dirty="0">
                <a:solidFill>
                  <a:schemeClr val="tx1"/>
                </a:solidFill>
                <a:effectLst/>
                <a:latin typeface="+mn-lt"/>
                <a:ea typeface="+mn-ea"/>
                <a:cs typeface="+mn-cs"/>
              </a:rPr>
              <a:t>5</a:t>
            </a:r>
            <a:r>
              <a:rPr lang="en-US" sz="1200" b="0" i="0" kern="1200" dirty="0">
                <a:solidFill>
                  <a:schemeClr val="tx1"/>
                </a:solidFill>
                <a:effectLst/>
                <a:latin typeface="+mn-lt"/>
                <a:ea typeface="+mn-ea"/>
                <a:cs typeface="+mn-cs"/>
              </a:rPr>
              <a:t> and kidney disease</a:t>
            </a:r>
            <a:r>
              <a:rPr lang="en-US" sz="1200" b="0" i="0" kern="1200" baseline="30000" dirty="0">
                <a:solidFill>
                  <a:schemeClr val="tx1"/>
                </a:solidFill>
                <a:effectLst/>
                <a:latin typeface="+mn-lt"/>
                <a:ea typeface="+mn-ea"/>
                <a:cs typeface="+mn-cs"/>
              </a:rPr>
              <a:t>6</a:t>
            </a:r>
            <a:r>
              <a:rPr lang="en-US" sz="1200" b="0" i="0" kern="1200" dirty="0">
                <a:solidFill>
                  <a:schemeClr val="tx1"/>
                </a:solidFill>
                <a:effectLst/>
                <a:latin typeface="+mn-lt"/>
                <a:ea typeface="+mn-ea"/>
                <a:cs typeface="+mn-cs"/>
              </a:rPr>
              <a:t> increase levels of </a:t>
            </a:r>
            <a:r>
              <a:rPr lang="en-US" sz="1200" b="0" i="0" kern="1200" dirty="0" err="1">
                <a:solidFill>
                  <a:schemeClr val="tx1"/>
                </a:solidFill>
                <a:effectLst/>
                <a:latin typeface="+mn-lt"/>
                <a:ea typeface="+mn-ea"/>
                <a:cs typeface="+mn-cs"/>
              </a:rPr>
              <a:t>Lp</a:t>
            </a:r>
            <a:r>
              <a:rPr lang="en-US" sz="1200" b="0" i="0" kern="1200" dirty="0">
                <a:solidFill>
                  <a:schemeClr val="tx1"/>
                </a:solidFill>
                <a:effectLst/>
                <a:latin typeface="+mn-lt"/>
                <a:ea typeface="+mn-ea"/>
                <a:cs typeface="+mn-cs"/>
              </a:rPr>
              <a:t>(a). </a:t>
            </a:r>
            <a:r>
              <a:rPr lang="en-US" sz="1200" b="0" i="0" kern="1200" dirty="0" err="1">
                <a:solidFill>
                  <a:schemeClr val="tx1"/>
                </a:solidFill>
                <a:effectLst/>
                <a:latin typeface="+mn-lt"/>
                <a:ea typeface="+mn-ea"/>
                <a:cs typeface="+mn-cs"/>
              </a:rPr>
              <a:t>Lp</a:t>
            </a:r>
            <a:r>
              <a:rPr lang="en-US" sz="1200" b="0" i="0" kern="1200" dirty="0">
                <a:solidFill>
                  <a:schemeClr val="tx1"/>
                </a:solidFill>
                <a:effectLst/>
                <a:latin typeface="+mn-lt"/>
                <a:ea typeface="+mn-ea"/>
                <a:cs typeface="+mn-cs"/>
              </a:rPr>
              <a:t>(a) levels are decreased in the settings of severe acute phase conditions,</a:t>
            </a:r>
            <a:r>
              <a:rPr lang="en-US" sz="1200" b="0" i="0" kern="1200" baseline="30000" dirty="0">
                <a:solidFill>
                  <a:schemeClr val="tx1"/>
                </a:solidFill>
                <a:effectLst/>
                <a:latin typeface="+mn-lt"/>
                <a:ea typeface="+mn-ea"/>
                <a:cs typeface="+mn-cs"/>
              </a:rPr>
              <a:t>7</a:t>
            </a:r>
            <a:r>
              <a:rPr lang="en-US" sz="1200" b="0" i="0" kern="1200" dirty="0">
                <a:solidFill>
                  <a:schemeClr val="tx1"/>
                </a:solidFill>
                <a:effectLst/>
                <a:latin typeface="+mn-lt"/>
                <a:ea typeface="+mn-ea"/>
                <a:cs typeface="+mn-cs"/>
              </a:rPr>
              <a:t> postmenopausal hormone replacement,</a:t>
            </a:r>
            <a:r>
              <a:rPr lang="en-US" sz="1200" b="0" i="0" kern="1200" baseline="30000" dirty="0">
                <a:solidFill>
                  <a:schemeClr val="tx1"/>
                </a:solidFill>
                <a:effectLst/>
                <a:latin typeface="+mn-lt"/>
                <a:ea typeface="+mn-ea"/>
                <a:cs typeface="+mn-cs"/>
              </a:rPr>
              <a:t>8</a:t>
            </a:r>
            <a:r>
              <a:rPr lang="en-US" sz="1200" b="0" i="0" kern="1200" dirty="0">
                <a:solidFill>
                  <a:schemeClr val="tx1"/>
                </a:solidFill>
                <a:effectLst/>
                <a:latin typeface="+mn-lt"/>
                <a:ea typeface="+mn-ea"/>
                <a:cs typeface="+mn-cs"/>
              </a:rPr>
              <a:t> hyperthyroidism, and liver disease.</a:t>
            </a:r>
            <a:r>
              <a:rPr lang="en-US" sz="1200" b="0" i="0" kern="1200" baseline="30000" dirty="0">
                <a:solidFill>
                  <a:schemeClr val="tx1"/>
                </a:solidFill>
                <a:effectLst/>
                <a:latin typeface="+mn-lt"/>
                <a:ea typeface="+mn-ea"/>
                <a:cs typeface="+mn-cs"/>
              </a:rPr>
              <a:t>9</a:t>
            </a:r>
            <a:r>
              <a:rPr lang="en-US" sz="1200" b="0" i="0" kern="1200" dirty="0">
                <a:solidFill>
                  <a:schemeClr val="tx1"/>
                </a:solidFill>
                <a:effectLst/>
                <a:latin typeface="+mn-lt"/>
                <a:ea typeface="+mn-ea"/>
                <a:cs typeface="+mn-cs"/>
              </a:rPr>
              <a:t> Hence, checking levels at steady states is advised.</a:t>
            </a:r>
            <a:endParaRPr lang="en-US" dirty="0"/>
          </a:p>
        </p:txBody>
      </p:sp>
      <p:sp>
        <p:nvSpPr>
          <p:cNvPr id="4" name="Slide Number Placeholder 3"/>
          <p:cNvSpPr>
            <a:spLocks noGrp="1"/>
          </p:cNvSpPr>
          <p:nvPr>
            <p:ph type="sldNum" sz="quarter" idx="5"/>
          </p:nvPr>
        </p:nvSpPr>
        <p:spPr/>
        <p:txBody>
          <a:bodyPr/>
          <a:lstStyle/>
          <a:p>
            <a:fld id="{426ED158-9BAB-4FA0-BEA1-54DF6003C2B3}" type="slidenum">
              <a:rPr lang="en-US" smtClean="0"/>
              <a:t>26</a:t>
            </a:fld>
            <a:endParaRPr lang="en-US"/>
          </a:p>
        </p:txBody>
      </p:sp>
    </p:spTree>
    <p:extLst>
      <p:ext uri="{BB962C8B-B14F-4D97-AF65-F5344CB8AC3E}">
        <p14:creationId xmlns:p14="http://schemas.microsoft.com/office/powerpoint/2010/main" val="39436218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Problem:</a:t>
            </a:r>
            <a:r>
              <a:rPr lang="en-US" dirty="0"/>
              <a:t> LDL-C appears “near goal,” but elevated TG suggests </a:t>
            </a:r>
            <a:r>
              <a:rPr lang="en-US" b="1" dirty="0"/>
              <a:t>discordance</a:t>
            </a:r>
            <a:r>
              <a:rPr lang="en-US" dirty="0"/>
              <a:t> and possible underestimation of atherogenic particles.</a:t>
            </a:r>
          </a:p>
          <a:p>
            <a:r>
              <a:rPr lang="en-US" b="1" dirty="0"/>
              <a:t>ApoB Result:</a:t>
            </a:r>
            <a:r>
              <a:rPr lang="en-US" dirty="0"/>
              <a:t> </a:t>
            </a:r>
            <a:r>
              <a:rPr lang="en-US" b="1" dirty="0"/>
              <a:t>118 mg/dL (high risk ≥90)</a:t>
            </a:r>
            <a:br>
              <a:rPr lang="en-US" dirty="0"/>
            </a:br>
            <a:r>
              <a:rPr lang="en-US" dirty="0"/>
              <a:t>→ Reveals </a:t>
            </a:r>
            <a:r>
              <a:rPr lang="en-US" b="1" dirty="0"/>
              <a:t>increased atherogenic particle number</a:t>
            </a:r>
            <a:r>
              <a:rPr lang="en-US" dirty="0"/>
              <a:t> (VLDL/IDL/LDL) despite “normal” LDL-C.</a:t>
            </a:r>
          </a:p>
          <a:p>
            <a:r>
              <a:rPr lang="en-US" b="1" dirty="0"/>
              <a:t>Additional Risk Stratification:</a:t>
            </a:r>
            <a:endParaRPr lang="en-US" dirty="0"/>
          </a:p>
          <a:p>
            <a:r>
              <a:rPr lang="en-US" b="1" dirty="0"/>
              <a:t>CAC = 172</a:t>
            </a:r>
            <a:r>
              <a:rPr lang="en-US" dirty="0"/>
              <a:t> → confirms subclinical atherosclerosis.</a:t>
            </a:r>
          </a:p>
          <a:p>
            <a:endParaRPr lang="en-US" dirty="0"/>
          </a:p>
        </p:txBody>
      </p:sp>
      <p:sp>
        <p:nvSpPr>
          <p:cNvPr id="4" name="Slide Number Placeholder 3"/>
          <p:cNvSpPr>
            <a:spLocks noGrp="1"/>
          </p:cNvSpPr>
          <p:nvPr>
            <p:ph type="sldNum" sz="quarter" idx="5"/>
          </p:nvPr>
        </p:nvSpPr>
        <p:spPr/>
        <p:txBody>
          <a:bodyPr/>
          <a:lstStyle/>
          <a:p>
            <a:fld id="{426ED158-9BAB-4FA0-BEA1-54DF6003C2B3}" type="slidenum">
              <a:rPr lang="en-US" smtClean="0"/>
              <a:t>27</a:t>
            </a:fld>
            <a:endParaRPr lang="en-US"/>
          </a:p>
        </p:txBody>
      </p:sp>
    </p:spTree>
    <p:extLst>
      <p:ext uri="{BB962C8B-B14F-4D97-AF65-F5344CB8AC3E}">
        <p14:creationId xmlns:p14="http://schemas.microsoft.com/office/powerpoint/2010/main" val="38850335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-Friedwald Equation or Martin Hopkins </a:t>
            </a:r>
          </a:p>
          <a:p>
            <a:r>
              <a:rPr lang="en-US" dirty="0"/>
              <a:t>-assume a fixed relationship between TGL, VLDL-C and LDL composition</a:t>
            </a:r>
          </a:p>
          <a:p>
            <a:r>
              <a:rPr lang="en-US" dirty="0"/>
              <a:t>-Breaks down with: Elevated TGL, LDL particles are depleted (common in insulin resistance, diabetes, obesity, metabolic syndrome)</a:t>
            </a:r>
          </a:p>
          <a:p>
            <a:r>
              <a:rPr lang="en-US" dirty="0"/>
              <a:t>-Patients have a high </a:t>
            </a:r>
            <a:r>
              <a:rPr lang="en-US" dirty="0" err="1"/>
              <a:t>Lp</a:t>
            </a:r>
            <a:r>
              <a:rPr lang="en-US" dirty="0"/>
              <a:t> (a) which is counted as LDL-C, inflating the value </a:t>
            </a:r>
          </a:p>
          <a:p>
            <a:r>
              <a:rPr lang="en-US" dirty="0"/>
              <a:t>-Many patients can have a normal LDL-C</a:t>
            </a:r>
            <a:r>
              <a:rPr lang="en-US" dirty="0">
                <a:sym typeface="Wingdings" panose="05000000000000000000" pitchFamily="2" charset="2"/>
              </a:rPr>
              <a:t> but high ApoB</a:t>
            </a:r>
          </a:p>
          <a:p>
            <a:r>
              <a:rPr lang="en-US" dirty="0">
                <a:sym typeface="Wingdings" panose="05000000000000000000" pitchFamily="2" charset="2"/>
              </a:rPr>
              <a:t>	-Watch for this in DM, Obesity, Hypertriglyceridemia, Metabolic Syndrome, </a:t>
            </a:r>
            <a:r>
              <a:rPr lang="en-US" dirty="0" err="1">
                <a:sym typeface="Wingdings" panose="05000000000000000000" pitchFamily="2" charset="2"/>
              </a:rPr>
              <a:t>Lp</a:t>
            </a:r>
            <a:r>
              <a:rPr lang="en-US" dirty="0">
                <a:sym typeface="Wingdings" panose="05000000000000000000" pitchFamily="2" charset="2"/>
              </a:rPr>
              <a:t> (a) elevation</a:t>
            </a:r>
          </a:p>
          <a:p>
            <a:r>
              <a:rPr lang="en-US" dirty="0">
                <a:sym typeface="Wingdings" panose="05000000000000000000" pitchFamily="2" charset="2"/>
              </a:rPr>
              <a:t>-90-129 intermediate/moderate risk </a:t>
            </a:r>
          </a:p>
          <a:p>
            <a:r>
              <a:rPr lang="en-US" dirty="0">
                <a:sym typeface="Wingdings" panose="05000000000000000000" pitchFamily="2" charset="2"/>
              </a:rPr>
              <a:t>-&lt;90 desirable for primary prevention</a:t>
            </a:r>
          </a:p>
          <a:p>
            <a:r>
              <a:rPr lang="en-US" dirty="0">
                <a:sym typeface="Wingdings" panose="05000000000000000000" pitchFamily="2" charset="2"/>
              </a:rPr>
              <a:t>Less than 80, reasonable in high risk individuals</a:t>
            </a:r>
          </a:p>
          <a:p>
            <a:endParaRPr lang="en-US" dirty="0">
              <a:sym typeface="Wingdings" panose="05000000000000000000" pitchFamily="2" charset="2"/>
            </a:endParaRPr>
          </a:p>
          <a:p>
            <a:r>
              <a:rPr lang="en-US" dirty="0">
                <a:sym typeface="Wingdings" panose="05000000000000000000" pitchFamily="2" charset="2"/>
              </a:rPr>
              <a:t>-Cholesterol and TGL are not water soluble so they don’t just float around our blood stream they need vehicles to move them around and these vehicles are called lipoproteins </a:t>
            </a:r>
          </a:p>
          <a:p>
            <a:r>
              <a:rPr lang="en-US" dirty="0">
                <a:sym typeface="Wingdings" panose="05000000000000000000" pitchFamily="2" charset="2"/>
              </a:rPr>
              <a:t>-in 90% of patients apo B correlates with LDL</a:t>
            </a:r>
            <a:endParaRPr lang="en-US" dirty="0"/>
          </a:p>
        </p:txBody>
      </p:sp>
      <p:sp>
        <p:nvSpPr>
          <p:cNvPr id="4" name="Slide Number Placeholder 3"/>
          <p:cNvSpPr>
            <a:spLocks noGrp="1"/>
          </p:cNvSpPr>
          <p:nvPr>
            <p:ph type="sldNum" sz="quarter" idx="5"/>
          </p:nvPr>
        </p:nvSpPr>
        <p:spPr/>
        <p:txBody>
          <a:bodyPr/>
          <a:lstStyle/>
          <a:p>
            <a:fld id="{426ED158-9BAB-4FA0-BEA1-54DF6003C2B3}" type="slidenum">
              <a:rPr lang="en-US" smtClean="0"/>
              <a:t>28</a:t>
            </a:fld>
            <a:endParaRPr lang="en-US"/>
          </a:p>
        </p:txBody>
      </p:sp>
    </p:spTree>
    <p:extLst>
      <p:ext uri="{BB962C8B-B14F-4D97-AF65-F5344CB8AC3E}">
        <p14:creationId xmlns:p14="http://schemas.microsoft.com/office/powerpoint/2010/main" val="1857366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CVD Consists of coronary artery disease, CVD, Heart Failure, PAD, Aortic disease, hypertensive heart disease, sometimes </a:t>
            </a:r>
            <a:r>
              <a:rPr lang="en-US" dirty="0" err="1"/>
              <a:t>arrhthmias</a:t>
            </a:r>
            <a:r>
              <a:rPr lang="en-US" dirty="0"/>
              <a:t> </a:t>
            </a:r>
          </a:p>
        </p:txBody>
      </p:sp>
      <p:sp>
        <p:nvSpPr>
          <p:cNvPr id="4" name="Slide Number Placeholder 3"/>
          <p:cNvSpPr>
            <a:spLocks noGrp="1"/>
          </p:cNvSpPr>
          <p:nvPr>
            <p:ph type="sldNum" sz="quarter" idx="5"/>
          </p:nvPr>
        </p:nvSpPr>
        <p:spPr/>
        <p:txBody>
          <a:bodyPr/>
          <a:lstStyle/>
          <a:p>
            <a:fld id="{426ED158-9BAB-4FA0-BEA1-54DF6003C2B3}" type="slidenum">
              <a:rPr lang="en-US" smtClean="0"/>
              <a:t>9</a:t>
            </a:fld>
            <a:endParaRPr lang="en-US"/>
          </a:p>
        </p:txBody>
      </p:sp>
    </p:spTree>
    <p:extLst>
      <p:ext uri="{BB962C8B-B14F-4D97-AF65-F5344CB8AC3E}">
        <p14:creationId xmlns:p14="http://schemas.microsoft.com/office/powerpoint/2010/main" val="28110411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sz="1200" b="0" i="0" kern="1200" dirty="0">
                <a:solidFill>
                  <a:schemeClr val="tx1"/>
                </a:solidFill>
                <a:effectLst/>
                <a:latin typeface="+mn-lt"/>
                <a:ea typeface="+mn-ea"/>
                <a:cs typeface="+mn-cs"/>
              </a:rPr>
              <a:t>Patients with an abnormal ABI who are asymptomatic (asymptomatic PAD) have poorer cardiovascular morbidity and mortality outcomes than do patients with normal ABI.”</a:t>
            </a:r>
          </a:p>
          <a:p>
            <a:r>
              <a:rPr lang="en-US" sz="1200" b="0" i="0" kern="1200" dirty="0">
                <a:solidFill>
                  <a:schemeClr val="tx1"/>
                </a:solidFill>
                <a:effectLst/>
                <a:latin typeface="+mn-lt"/>
                <a:ea typeface="+mn-ea"/>
                <a:cs typeface="+mn-cs"/>
              </a:rPr>
              <a:t>-Great test, no radiation, cheap, </a:t>
            </a:r>
          </a:p>
          <a:p>
            <a:r>
              <a:rPr lang="en-US" sz="1200" b="0" i="0" kern="1200" dirty="0">
                <a:solidFill>
                  <a:schemeClr val="tx1"/>
                </a:solidFill>
                <a:effectLst/>
                <a:latin typeface="+mn-lt"/>
                <a:ea typeface="+mn-ea"/>
                <a:cs typeface="+mn-cs"/>
              </a:rPr>
              <a:t>-</a:t>
            </a:r>
            <a:r>
              <a:rPr lang="en-US" dirty="0"/>
              <a:t>An </a:t>
            </a:r>
            <a:r>
              <a:rPr lang="en-US" b="1" dirty="0"/>
              <a:t>ABI ≤ 0.90</a:t>
            </a:r>
            <a:r>
              <a:rPr lang="en-US" dirty="0"/>
              <a:t> is associated with:</a:t>
            </a:r>
          </a:p>
          <a:p>
            <a:r>
              <a:rPr lang="en-US" b="1" dirty="0"/>
              <a:t>2–3× higher risk</a:t>
            </a:r>
            <a:r>
              <a:rPr lang="en-US" dirty="0"/>
              <a:t> of </a:t>
            </a:r>
            <a:r>
              <a:rPr lang="en-US" b="1" dirty="0"/>
              <a:t>total mortality</a:t>
            </a:r>
            <a:endParaRPr lang="en-US" dirty="0"/>
          </a:p>
          <a:p>
            <a:r>
              <a:rPr lang="en-US" b="1" dirty="0"/>
              <a:t>2–3× higher risk</a:t>
            </a:r>
            <a:r>
              <a:rPr lang="en-US" dirty="0"/>
              <a:t> of </a:t>
            </a:r>
            <a:r>
              <a:rPr lang="en-US" b="1" dirty="0"/>
              <a:t>cardiovascular mortality</a:t>
            </a:r>
            <a:endParaRPr lang="en-US" dirty="0"/>
          </a:p>
          <a:p>
            <a:r>
              <a:rPr lang="en-US" b="1" dirty="0"/>
              <a:t>~2× increased risk</a:t>
            </a:r>
            <a:r>
              <a:rPr lang="en-US" dirty="0"/>
              <a:t> of </a:t>
            </a:r>
            <a:r>
              <a:rPr lang="en-US" b="1" dirty="0"/>
              <a:t>major coronary events</a:t>
            </a:r>
            <a:endParaRPr lang="en-US" dirty="0"/>
          </a:p>
          <a:p>
            <a:r>
              <a:rPr lang="en-US" dirty="0"/>
              <a:t>These risks persist </a:t>
            </a:r>
            <a:r>
              <a:rPr lang="en-US" b="1" dirty="0"/>
              <a:t>even in people without symptoms of PAD</a:t>
            </a:r>
            <a:r>
              <a:rPr lang="en-US" dirty="0"/>
              <a:t>. </a:t>
            </a:r>
          </a:p>
          <a:p>
            <a:endParaRPr lang="en-US" sz="1200" b="0" i="0" kern="1200" dirty="0">
              <a:solidFill>
                <a:schemeClr val="tx1"/>
              </a:solidFill>
              <a:effectLst/>
              <a:latin typeface="+mn-lt"/>
              <a:ea typeface="+mn-ea"/>
              <a:cs typeface="+mn-cs"/>
            </a:endParaRPr>
          </a:p>
          <a:p>
            <a:r>
              <a:rPr lang="en-US" b="1" dirty="0"/>
              <a:t>10-year CV mortality</a:t>
            </a:r>
            <a:r>
              <a:rPr lang="en-US" dirty="0"/>
              <a:t> rises from </a:t>
            </a:r>
            <a:r>
              <a:rPr lang="en-US" b="1" dirty="0"/>
              <a:t>~5–7% (normal ABI)</a:t>
            </a:r>
            <a:r>
              <a:rPr lang="en-US" dirty="0"/>
              <a:t> to </a:t>
            </a:r>
            <a:r>
              <a:rPr lang="en-US" b="1" dirty="0"/>
              <a:t>~15–20% (ABI ≤ 0.90)</a:t>
            </a:r>
            <a:r>
              <a:rPr lang="en-US" dirty="0"/>
              <a:t>.</a:t>
            </a:r>
          </a:p>
          <a:p>
            <a:r>
              <a:rPr lang="en-US" b="1" dirty="0"/>
              <a:t>Major vascular events</a:t>
            </a:r>
            <a:r>
              <a:rPr lang="en-US" dirty="0"/>
              <a:t> (MI, stroke, vascular death) increase from </a:t>
            </a:r>
            <a:r>
              <a:rPr lang="en-US" b="1" dirty="0"/>
              <a:t>~10% to ~25%</a:t>
            </a:r>
            <a:r>
              <a:rPr lang="en-US" dirty="0"/>
              <a:t> over ~10 years when ABI ≤ 0.90.</a:t>
            </a:r>
          </a:p>
          <a:p>
            <a:r>
              <a:rPr lang="en-US" sz="1200" b="0" i="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426ED158-9BAB-4FA0-BEA1-54DF6003C2B3}" type="slidenum">
              <a:rPr lang="en-US" smtClean="0"/>
              <a:t>29</a:t>
            </a:fld>
            <a:endParaRPr lang="en-US"/>
          </a:p>
        </p:txBody>
      </p:sp>
    </p:spTree>
    <p:extLst>
      <p:ext uri="{BB962C8B-B14F-4D97-AF65-F5344CB8AC3E}">
        <p14:creationId xmlns:p14="http://schemas.microsoft.com/office/powerpoint/2010/main" val="28313884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69FA5-CA9B-7A3A-B631-427CF3EB2E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06698E-2C5E-D335-68BC-9A38CB134E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2C5876-F930-501C-70E2-4F92D14F4BFB}"/>
              </a:ext>
            </a:extLst>
          </p:cNvPr>
          <p:cNvSpPr>
            <a:spLocks noGrp="1"/>
          </p:cNvSpPr>
          <p:nvPr>
            <p:ph type="body" idx="1"/>
          </p:nvPr>
        </p:nvSpPr>
        <p:spPr/>
        <p:txBody>
          <a:bodyPr/>
          <a:lstStyle/>
          <a:p>
            <a:r>
              <a:rPr lang="en-US" b="1" dirty="0"/>
              <a:t>Problem:</a:t>
            </a:r>
            <a:r>
              <a:rPr lang="en-US" dirty="0"/>
              <a:t> LDL-C appears “near goal,” but elevated TG suggests </a:t>
            </a:r>
            <a:r>
              <a:rPr lang="en-US" b="1" dirty="0"/>
              <a:t>discordance</a:t>
            </a:r>
            <a:r>
              <a:rPr lang="en-US" dirty="0"/>
              <a:t> and possible underestimation of atherogenic particles.</a:t>
            </a:r>
          </a:p>
          <a:p>
            <a:r>
              <a:rPr lang="en-US" b="1" dirty="0"/>
              <a:t>ApoB Result:</a:t>
            </a:r>
            <a:r>
              <a:rPr lang="en-US" dirty="0"/>
              <a:t> </a:t>
            </a:r>
            <a:r>
              <a:rPr lang="en-US" b="1" dirty="0"/>
              <a:t>118 mg/dL (high risk ≥90)</a:t>
            </a:r>
            <a:br>
              <a:rPr lang="en-US" dirty="0"/>
            </a:br>
            <a:r>
              <a:rPr lang="en-US" dirty="0"/>
              <a:t>→ Reveals </a:t>
            </a:r>
            <a:r>
              <a:rPr lang="en-US" b="1" dirty="0"/>
              <a:t>increased atherogenic particle number</a:t>
            </a:r>
            <a:r>
              <a:rPr lang="en-US" dirty="0"/>
              <a:t> (VLDL/IDL/LDL) despite “normal” LDL-C.</a:t>
            </a:r>
          </a:p>
          <a:p>
            <a:r>
              <a:rPr lang="en-US" b="1" dirty="0"/>
              <a:t>Additional Risk Stratification:</a:t>
            </a:r>
            <a:endParaRPr lang="en-US" dirty="0"/>
          </a:p>
          <a:p>
            <a:r>
              <a:rPr lang="en-US" b="1" dirty="0"/>
              <a:t>CAC = 172</a:t>
            </a:r>
            <a:r>
              <a:rPr lang="en-US" dirty="0"/>
              <a:t> → confirms subclinical atherosclerosis.</a:t>
            </a:r>
          </a:p>
          <a:p>
            <a:endParaRPr lang="en-US" dirty="0"/>
          </a:p>
        </p:txBody>
      </p:sp>
      <p:sp>
        <p:nvSpPr>
          <p:cNvPr id="4" name="Slide Number Placeholder 3">
            <a:extLst>
              <a:ext uri="{FF2B5EF4-FFF2-40B4-BE49-F238E27FC236}">
                <a16:creationId xmlns:a16="http://schemas.microsoft.com/office/drawing/2014/main" id="{3FE04ACB-C7BE-C275-BCB3-1B5F245C89C0}"/>
              </a:ext>
            </a:extLst>
          </p:cNvPr>
          <p:cNvSpPr>
            <a:spLocks noGrp="1"/>
          </p:cNvSpPr>
          <p:nvPr>
            <p:ph type="sldNum" sz="quarter" idx="5"/>
          </p:nvPr>
        </p:nvSpPr>
        <p:spPr/>
        <p:txBody>
          <a:bodyPr/>
          <a:lstStyle/>
          <a:p>
            <a:fld id="{426ED158-9BAB-4FA0-BEA1-54DF6003C2B3}" type="slidenum">
              <a:rPr lang="en-US" smtClean="0"/>
              <a:t>30</a:t>
            </a:fld>
            <a:endParaRPr lang="en-US"/>
          </a:p>
        </p:txBody>
      </p:sp>
    </p:spTree>
    <p:extLst>
      <p:ext uri="{BB962C8B-B14F-4D97-AF65-F5344CB8AC3E}">
        <p14:creationId xmlns:p14="http://schemas.microsoft.com/office/powerpoint/2010/main" val="38413014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just take a look ourselves </a:t>
            </a:r>
          </a:p>
        </p:txBody>
      </p:sp>
      <p:sp>
        <p:nvSpPr>
          <p:cNvPr id="4" name="Slide Number Placeholder 3"/>
          <p:cNvSpPr>
            <a:spLocks noGrp="1"/>
          </p:cNvSpPr>
          <p:nvPr>
            <p:ph type="sldNum" sz="quarter" idx="5"/>
          </p:nvPr>
        </p:nvSpPr>
        <p:spPr/>
        <p:txBody>
          <a:bodyPr/>
          <a:lstStyle/>
          <a:p>
            <a:fld id="{426ED158-9BAB-4FA0-BEA1-54DF6003C2B3}" type="slidenum">
              <a:rPr lang="en-US" smtClean="0"/>
              <a:t>31</a:t>
            </a:fld>
            <a:endParaRPr lang="en-US"/>
          </a:p>
        </p:txBody>
      </p:sp>
    </p:spTree>
    <p:extLst>
      <p:ext uri="{BB962C8B-B14F-4D97-AF65-F5344CB8AC3E}">
        <p14:creationId xmlns:p14="http://schemas.microsoft.com/office/powerpoint/2010/main" val="21338558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-Prevalence of CHD, CVD and all cause mortality is directly linked with burden of CAC regardless of age group</a:t>
            </a:r>
          </a:p>
          <a:p>
            <a:r>
              <a:rPr lang="en-US" dirty="0"/>
              <a:t>-its important to recognize this because we can make a difference with lipid lowering therapies </a:t>
            </a:r>
          </a:p>
        </p:txBody>
      </p:sp>
      <p:sp>
        <p:nvSpPr>
          <p:cNvPr id="4" name="Slide Number Placeholder 3"/>
          <p:cNvSpPr>
            <a:spLocks noGrp="1"/>
          </p:cNvSpPr>
          <p:nvPr>
            <p:ph type="sldNum" sz="quarter" idx="5"/>
          </p:nvPr>
        </p:nvSpPr>
        <p:spPr/>
        <p:txBody>
          <a:bodyPr/>
          <a:lstStyle/>
          <a:p>
            <a:fld id="{426ED158-9BAB-4FA0-BEA1-54DF6003C2B3}" type="slidenum">
              <a:rPr lang="en-US" smtClean="0"/>
              <a:t>32</a:t>
            </a:fld>
            <a:endParaRPr lang="en-US"/>
          </a:p>
        </p:txBody>
      </p:sp>
    </p:spTree>
    <p:extLst>
      <p:ext uri="{BB962C8B-B14F-4D97-AF65-F5344CB8AC3E}">
        <p14:creationId xmlns:p14="http://schemas.microsoft.com/office/powerpoint/2010/main" val="7761969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-Great article proposing a grading system to CAC scores and really details how significant CAC scores can correlate with adverse outcomes</a:t>
            </a:r>
          </a:p>
          <a:p>
            <a:r>
              <a:rPr lang="en-US" dirty="0"/>
              <a:t>-Like we talked about, the higher the risk the more aggressive we need to be with primary prevention </a:t>
            </a:r>
          </a:p>
        </p:txBody>
      </p:sp>
      <p:sp>
        <p:nvSpPr>
          <p:cNvPr id="4" name="Slide Number Placeholder 3"/>
          <p:cNvSpPr>
            <a:spLocks noGrp="1"/>
          </p:cNvSpPr>
          <p:nvPr>
            <p:ph type="sldNum" sz="quarter" idx="5"/>
          </p:nvPr>
        </p:nvSpPr>
        <p:spPr/>
        <p:txBody>
          <a:bodyPr/>
          <a:lstStyle/>
          <a:p>
            <a:fld id="{426ED158-9BAB-4FA0-BEA1-54DF6003C2B3}" type="slidenum">
              <a:rPr lang="en-US" smtClean="0"/>
              <a:t>33</a:t>
            </a:fld>
            <a:endParaRPr lang="en-US"/>
          </a:p>
        </p:txBody>
      </p:sp>
    </p:spTree>
    <p:extLst>
      <p:ext uri="{BB962C8B-B14F-4D97-AF65-F5344CB8AC3E}">
        <p14:creationId xmlns:p14="http://schemas.microsoft.com/office/powerpoint/2010/main" val="19352668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Coronary Calcium Score = Metal Detector at the Airport</a:t>
            </a:r>
          </a:p>
          <a:p>
            <a:r>
              <a:rPr lang="en-US" dirty="0"/>
              <a:t>-It </a:t>
            </a:r>
            <a:r>
              <a:rPr lang="en-US" i="1" dirty="0"/>
              <a:t>only</a:t>
            </a:r>
            <a:r>
              <a:rPr lang="en-US" dirty="0"/>
              <a:t> detects </a:t>
            </a:r>
            <a:r>
              <a:rPr lang="en-US" b="1" dirty="0"/>
              <a:t>metal objects</a:t>
            </a:r>
            <a:r>
              <a:rPr lang="en-US" dirty="0"/>
              <a:t> (calcified plaque).</a:t>
            </a:r>
          </a:p>
          <a:p>
            <a:r>
              <a:rPr lang="en-US" dirty="0"/>
              <a:t>-If the detector goes off, you know </a:t>
            </a:r>
            <a:r>
              <a:rPr lang="en-US" i="1" dirty="0"/>
              <a:t>something</a:t>
            </a:r>
            <a:r>
              <a:rPr lang="en-US" dirty="0"/>
              <a:t> is there…</a:t>
            </a:r>
          </a:p>
          <a:p>
            <a:r>
              <a:rPr lang="en-US" dirty="0"/>
              <a:t>But </a:t>
            </a:r>
            <a:r>
              <a:rPr lang="en-US" b="1" dirty="0"/>
              <a:t>you don’t know how big it is</a:t>
            </a:r>
            <a:r>
              <a:rPr lang="en-US" dirty="0"/>
              <a:t>, where it is, or whether the person has:</a:t>
            </a:r>
          </a:p>
          <a:p>
            <a:pPr lvl="1"/>
            <a:r>
              <a:rPr lang="en-US" dirty="0"/>
              <a:t>plastic items (soft plaque)</a:t>
            </a:r>
          </a:p>
          <a:p>
            <a:pPr lvl="1"/>
            <a:r>
              <a:rPr lang="en-US" dirty="0"/>
              <a:t>dangerous items</a:t>
            </a:r>
          </a:p>
          <a:p>
            <a:pPr lvl="1"/>
            <a:r>
              <a:rPr lang="en-US" dirty="0"/>
              <a:t>multiple objects hidden</a:t>
            </a:r>
          </a:p>
          <a:p>
            <a:r>
              <a:rPr lang="en-US" dirty="0"/>
              <a:t>It’s a </a:t>
            </a:r>
            <a:r>
              <a:rPr lang="en-US" b="1" dirty="0"/>
              <a:t>good screening tool</a:t>
            </a:r>
            <a:r>
              <a:rPr lang="en-US" dirty="0"/>
              <a:t>, but limited.</a:t>
            </a:r>
            <a:br>
              <a:rPr lang="en-US" dirty="0"/>
            </a:br>
            <a:br>
              <a:rPr lang="en-US" dirty="0"/>
            </a:br>
            <a:br>
              <a:rPr lang="en-US" dirty="0"/>
            </a:br>
            <a:r>
              <a:rPr lang="en-US" b="1" dirty="0"/>
              <a:t>CCTA = TSA Full Body Scanner</a:t>
            </a:r>
          </a:p>
          <a:p>
            <a:r>
              <a:rPr lang="en-US" dirty="0"/>
              <a:t>Shows </a:t>
            </a:r>
            <a:r>
              <a:rPr lang="en-US" b="1" dirty="0"/>
              <a:t>everything</a:t>
            </a:r>
            <a:r>
              <a:rPr lang="en-US" dirty="0"/>
              <a:t>: metal + plastic + liquids (calcified + non-calcified + mixed plaque).</a:t>
            </a:r>
          </a:p>
          <a:p>
            <a:r>
              <a:rPr lang="en-US" dirty="0"/>
              <a:t>Identifies:</a:t>
            </a:r>
          </a:p>
          <a:p>
            <a:pPr lvl="1"/>
            <a:r>
              <a:rPr lang="en-US" b="1" dirty="0"/>
              <a:t>exact location</a:t>
            </a:r>
            <a:endParaRPr lang="en-US" dirty="0"/>
          </a:p>
          <a:p>
            <a:pPr lvl="1"/>
            <a:r>
              <a:rPr lang="en-US" b="1" dirty="0"/>
              <a:t>size</a:t>
            </a:r>
            <a:endParaRPr lang="en-US" dirty="0"/>
          </a:p>
          <a:p>
            <a:pPr lvl="1"/>
            <a:r>
              <a:rPr lang="en-US" b="1" dirty="0"/>
              <a:t>severity</a:t>
            </a:r>
            <a:endParaRPr lang="en-US" dirty="0"/>
          </a:p>
          <a:p>
            <a:pPr lvl="1"/>
            <a:r>
              <a:rPr lang="en-US" b="1" dirty="0"/>
              <a:t>dangerous features</a:t>
            </a:r>
            <a:endParaRPr lang="en-US" dirty="0"/>
          </a:p>
          <a:p>
            <a:r>
              <a:rPr lang="en-US" dirty="0"/>
              <a:t>It gives the complete picture.</a:t>
            </a:r>
          </a:p>
          <a:p>
            <a:endParaRPr lang="en-US" dirty="0"/>
          </a:p>
          <a:p>
            <a:endParaRPr lang="en-US" dirty="0"/>
          </a:p>
        </p:txBody>
      </p:sp>
      <p:sp>
        <p:nvSpPr>
          <p:cNvPr id="4" name="Slide Number Placeholder 3"/>
          <p:cNvSpPr>
            <a:spLocks noGrp="1"/>
          </p:cNvSpPr>
          <p:nvPr>
            <p:ph type="sldNum" sz="quarter" idx="5"/>
          </p:nvPr>
        </p:nvSpPr>
        <p:spPr/>
        <p:txBody>
          <a:bodyPr/>
          <a:lstStyle/>
          <a:p>
            <a:fld id="{426ED158-9BAB-4FA0-BEA1-54DF6003C2B3}" type="slidenum">
              <a:rPr lang="en-US" smtClean="0"/>
              <a:t>34</a:t>
            </a:fld>
            <a:endParaRPr lang="en-US"/>
          </a:p>
        </p:txBody>
      </p:sp>
    </p:spTree>
    <p:extLst>
      <p:ext uri="{BB962C8B-B14F-4D97-AF65-F5344CB8AC3E}">
        <p14:creationId xmlns:p14="http://schemas.microsoft.com/office/powerpoint/2010/main" val="630767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CCTA = TSA Full Body Scanner</a:t>
            </a:r>
          </a:p>
          <a:p>
            <a:r>
              <a:rPr lang="en-US" dirty="0"/>
              <a:t>Shows </a:t>
            </a:r>
            <a:r>
              <a:rPr lang="en-US" b="1" dirty="0"/>
              <a:t>everything</a:t>
            </a:r>
            <a:r>
              <a:rPr lang="en-US" dirty="0"/>
              <a:t>: metal + plastic + liquids (calcified + non-calcified + mixed plaque).</a:t>
            </a:r>
          </a:p>
          <a:p>
            <a:r>
              <a:rPr lang="en-US" dirty="0"/>
              <a:t>Identifies:</a:t>
            </a:r>
          </a:p>
          <a:p>
            <a:pPr lvl="1"/>
            <a:r>
              <a:rPr lang="en-US" b="1" dirty="0"/>
              <a:t>exact location</a:t>
            </a:r>
            <a:endParaRPr lang="en-US" dirty="0"/>
          </a:p>
          <a:p>
            <a:pPr lvl="1"/>
            <a:r>
              <a:rPr lang="en-US" b="1" dirty="0"/>
              <a:t>size</a:t>
            </a:r>
            <a:endParaRPr lang="en-US" dirty="0"/>
          </a:p>
          <a:p>
            <a:pPr lvl="1"/>
            <a:r>
              <a:rPr lang="en-US" b="1" dirty="0"/>
              <a:t>severity</a:t>
            </a:r>
            <a:endParaRPr lang="en-US" dirty="0"/>
          </a:p>
          <a:p>
            <a:pPr lvl="1"/>
            <a:r>
              <a:rPr lang="en-US" b="1" dirty="0"/>
              <a:t>dangerous features</a:t>
            </a:r>
            <a:endParaRPr lang="en-US" dirty="0"/>
          </a:p>
          <a:p>
            <a:r>
              <a:rPr lang="en-US" dirty="0"/>
              <a:t>It gives the complete picture.</a:t>
            </a:r>
          </a:p>
          <a:p>
            <a:br>
              <a:rPr lang="en-US" dirty="0"/>
            </a:br>
            <a:br>
              <a:rPr lang="en-US" dirty="0"/>
            </a:br>
            <a:r>
              <a:rPr lang="en-US" b="1" dirty="0"/>
              <a:t>Coronary Calcium Score = Metal Detector at the Airport</a:t>
            </a:r>
          </a:p>
          <a:p>
            <a:r>
              <a:rPr lang="en-US" dirty="0"/>
              <a:t>-It </a:t>
            </a:r>
            <a:r>
              <a:rPr lang="en-US" i="1" dirty="0"/>
              <a:t>only</a:t>
            </a:r>
            <a:r>
              <a:rPr lang="en-US" dirty="0"/>
              <a:t> detects </a:t>
            </a:r>
            <a:r>
              <a:rPr lang="en-US" b="1" dirty="0"/>
              <a:t>metal objects</a:t>
            </a:r>
            <a:r>
              <a:rPr lang="en-US" dirty="0"/>
              <a:t> (calcified plaque).</a:t>
            </a:r>
          </a:p>
          <a:p>
            <a:r>
              <a:rPr lang="en-US" dirty="0"/>
              <a:t>-If the detector goes off, you know </a:t>
            </a:r>
            <a:r>
              <a:rPr lang="en-US" i="1" dirty="0"/>
              <a:t>something</a:t>
            </a:r>
            <a:r>
              <a:rPr lang="en-US" dirty="0"/>
              <a:t> is there…</a:t>
            </a:r>
          </a:p>
          <a:p>
            <a:r>
              <a:rPr lang="en-US" dirty="0"/>
              <a:t>But </a:t>
            </a:r>
            <a:r>
              <a:rPr lang="en-US" b="1" dirty="0"/>
              <a:t>you don’t know how big it is</a:t>
            </a:r>
            <a:r>
              <a:rPr lang="en-US" dirty="0"/>
              <a:t>, where it is, or whether the person has:</a:t>
            </a:r>
          </a:p>
          <a:p>
            <a:pPr lvl="1"/>
            <a:r>
              <a:rPr lang="en-US" dirty="0"/>
              <a:t>plastic items (soft plaque)</a:t>
            </a:r>
          </a:p>
          <a:p>
            <a:pPr lvl="1"/>
            <a:r>
              <a:rPr lang="en-US" dirty="0"/>
              <a:t>dangerous items</a:t>
            </a:r>
          </a:p>
          <a:p>
            <a:pPr lvl="1"/>
            <a:r>
              <a:rPr lang="en-US" dirty="0"/>
              <a:t>multiple objects hidden</a:t>
            </a:r>
          </a:p>
          <a:p>
            <a:r>
              <a:rPr lang="en-US" dirty="0"/>
              <a:t>It’s a </a:t>
            </a:r>
            <a:r>
              <a:rPr lang="en-US" b="1" dirty="0"/>
              <a:t>good screening tool</a:t>
            </a:r>
            <a:r>
              <a:rPr lang="en-US" dirty="0"/>
              <a:t>, but limited.</a:t>
            </a:r>
            <a:br>
              <a:rPr lang="en-US" dirty="0"/>
            </a:b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26ED158-9BAB-4FA0-BEA1-54DF6003C2B3}" type="slidenum">
              <a:rPr lang="en-US" smtClean="0"/>
              <a:t>35</a:t>
            </a:fld>
            <a:endParaRPr lang="en-US"/>
          </a:p>
        </p:txBody>
      </p:sp>
    </p:spTree>
    <p:extLst>
      <p:ext uri="{BB962C8B-B14F-4D97-AF65-F5344CB8AC3E}">
        <p14:creationId xmlns:p14="http://schemas.microsoft.com/office/powerpoint/2010/main" val="28684865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sz="1200" b="0" i="0" kern="1200" dirty="0">
                <a:solidFill>
                  <a:schemeClr val="tx1"/>
                </a:solidFill>
                <a:effectLst/>
                <a:latin typeface="+mn-lt"/>
                <a:ea typeface="+mn-ea"/>
                <a:cs typeface="+mn-cs"/>
              </a:rPr>
              <a:t>All 4 HRP features on CTA were associated with features of vulnerability on OCT.</a:t>
            </a:r>
            <a:endParaRPr lang="en-US" dirty="0"/>
          </a:p>
        </p:txBody>
      </p:sp>
      <p:sp>
        <p:nvSpPr>
          <p:cNvPr id="4" name="Slide Number Placeholder 3"/>
          <p:cNvSpPr>
            <a:spLocks noGrp="1"/>
          </p:cNvSpPr>
          <p:nvPr>
            <p:ph type="sldNum" sz="quarter" idx="5"/>
          </p:nvPr>
        </p:nvSpPr>
        <p:spPr/>
        <p:txBody>
          <a:bodyPr/>
          <a:lstStyle/>
          <a:p>
            <a:fld id="{426ED158-9BAB-4FA0-BEA1-54DF6003C2B3}" type="slidenum">
              <a:rPr lang="en-US" smtClean="0"/>
              <a:t>37</a:t>
            </a:fld>
            <a:endParaRPr lang="en-US"/>
          </a:p>
        </p:txBody>
      </p:sp>
    </p:spTree>
    <p:extLst>
      <p:ext uri="{BB962C8B-B14F-4D97-AF65-F5344CB8AC3E}">
        <p14:creationId xmlns:p14="http://schemas.microsoft.com/office/powerpoint/2010/main" val="40543316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now have technology that uses a physiologic simulation technique that models coronary blood flow to evaluate lesion specific ischemia</a:t>
            </a:r>
          </a:p>
          <a:p>
            <a:r>
              <a:rPr lang="en-US" dirty="0"/>
              <a:t>-This technology remodels in a 3D analysis that assess flow across the vessel</a:t>
            </a:r>
          </a:p>
          <a:p>
            <a:r>
              <a:rPr lang="en-US" dirty="0"/>
              <a:t>-Greater than 0.8 is normal </a:t>
            </a:r>
          </a:p>
          <a:p>
            <a:r>
              <a:rPr lang="en-US" dirty="0"/>
              <a:t>-0.76 to 0.8 is borderline</a:t>
            </a:r>
          </a:p>
          <a:p>
            <a:r>
              <a:rPr lang="en-US" dirty="0"/>
              <a:t>-0.75 or less is abnormal </a:t>
            </a:r>
          </a:p>
          <a:p>
            <a:r>
              <a:rPr lang="en-US" dirty="0"/>
              <a:t>-This technology improves its specificity by evaluating lesion-specific ischemia, enhances its role as a gatekeep for ICA </a:t>
            </a:r>
          </a:p>
          <a:p>
            <a:r>
              <a:rPr lang="en-US" dirty="0"/>
              <a:t>This tool increases the specificity of CCTA in the assessment of acute chest pain</a:t>
            </a:r>
          </a:p>
        </p:txBody>
      </p:sp>
      <p:sp>
        <p:nvSpPr>
          <p:cNvPr id="4" name="Slide Number Placeholder 3"/>
          <p:cNvSpPr>
            <a:spLocks noGrp="1"/>
          </p:cNvSpPr>
          <p:nvPr>
            <p:ph type="sldNum" sz="quarter" idx="5"/>
          </p:nvPr>
        </p:nvSpPr>
        <p:spPr/>
        <p:txBody>
          <a:bodyPr/>
          <a:lstStyle/>
          <a:p>
            <a:fld id="{426ED158-9BAB-4FA0-BEA1-54DF6003C2B3}" type="slidenum">
              <a:rPr lang="en-US" smtClean="0"/>
              <a:t>38</a:t>
            </a:fld>
            <a:endParaRPr lang="en-US"/>
          </a:p>
        </p:txBody>
      </p:sp>
    </p:spTree>
    <p:extLst>
      <p:ext uri="{BB962C8B-B14F-4D97-AF65-F5344CB8AC3E}">
        <p14:creationId xmlns:p14="http://schemas.microsoft.com/office/powerpoint/2010/main" val="19006766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the 2021 guidelines, CCTA is a class 1 recommendation in the assessment of stable acute chest pain with intermediate risk and no known history of CAD </a:t>
            </a:r>
          </a:p>
        </p:txBody>
      </p:sp>
      <p:sp>
        <p:nvSpPr>
          <p:cNvPr id="4" name="Slide Number Placeholder 3"/>
          <p:cNvSpPr>
            <a:spLocks noGrp="1"/>
          </p:cNvSpPr>
          <p:nvPr>
            <p:ph type="sldNum" sz="quarter" idx="5"/>
          </p:nvPr>
        </p:nvSpPr>
        <p:spPr/>
        <p:txBody>
          <a:bodyPr/>
          <a:lstStyle/>
          <a:p>
            <a:fld id="{426ED158-9BAB-4FA0-BEA1-54DF6003C2B3}" type="slidenum">
              <a:rPr lang="en-US" smtClean="0"/>
              <a:t>39</a:t>
            </a:fld>
            <a:endParaRPr lang="en-US"/>
          </a:p>
        </p:txBody>
      </p:sp>
    </p:spTree>
    <p:extLst>
      <p:ext uri="{BB962C8B-B14F-4D97-AF65-F5344CB8AC3E}">
        <p14:creationId xmlns:p14="http://schemas.microsoft.com/office/powerpoint/2010/main" val="2911667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Researchers used two large national survey source from National Health and Nutrition Examination Survey from 2015 to 2020 and Medical Expenditure panel Survey (MEPS form 2015 to 2019) to project their data that took into consideration trends in RF prevalence, demographic changes and projected population growth </a:t>
            </a:r>
          </a:p>
        </p:txBody>
      </p:sp>
      <p:sp>
        <p:nvSpPr>
          <p:cNvPr id="4" name="Slide Number Placeholder 3"/>
          <p:cNvSpPr>
            <a:spLocks noGrp="1"/>
          </p:cNvSpPr>
          <p:nvPr>
            <p:ph type="sldNum" sz="quarter" idx="5"/>
          </p:nvPr>
        </p:nvSpPr>
        <p:spPr/>
        <p:txBody>
          <a:bodyPr/>
          <a:lstStyle/>
          <a:p>
            <a:fld id="{426ED158-9BAB-4FA0-BEA1-54DF6003C2B3}" type="slidenum">
              <a:rPr lang="en-US" smtClean="0"/>
              <a:t>10</a:t>
            </a:fld>
            <a:endParaRPr lang="en-US"/>
          </a:p>
        </p:txBody>
      </p:sp>
    </p:spTree>
    <p:extLst>
      <p:ext uri="{BB962C8B-B14F-4D97-AF65-F5344CB8AC3E}">
        <p14:creationId xmlns:p14="http://schemas.microsoft.com/office/powerpoint/2010/main" val="37045068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6ED158-9BAB-4FA0-BEA1-54DF6003C2B3}" type="slidenum">
              <a:rPr lang="en-US" smtClean="0"/>
              <a:t>40</a:t>
            </a:fld>
            <a:endParaRPr lang="en-US"/>
          </a:p>
        </p:txBody>
      </p:sp>
    </p:spTree>
    <p:extLst>
      <p:ext uri="{BB962C8B-B14F-4D97-AF65-F5344CB8AC3E}">
        <p14:creationId xmlns:p14="http://schemas.microsoft.com/office/powerpoint/2010/main" val="20070662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difference in rates of patients sent for ICA or had coronary revascularization</a:t>
            </a:r>
          </a:p>
          <a:p>
            <a:r>
              <a:rPr lang="en-US" dirty="0"/>
              <a:t>-</a:t>
            </a:r>
            <a:r>
              <a:rPr lang="en-US" sz="1200" b="0" i="0" kern="1200" dirty="0">
                <a:solidFill>
                  <a:schemeClr val="tx1"/>
                </a:solidFill>
                <a:effectLst/>
                <a:latin typeface="+mn-lt"/>
                <a:ea typeface="+mn-ea"/>
                <a:cs typeface="+mn-cs"/>
              </a:rPr>
              <a:t>The rate of the primary long-term end point (death from coronary heart disease or nonfatal myocardial infarction) was lower in the CTA group than in the standard-care group (2.3% [48 patients] in the CTA group vs. 3.9% [81 patients] in the standard-care group; hazard ratio, 0.59; 95% CI, 0.41 to 0.84; P=0.004) </a:t>
            </a:r>
          </a:p>
          <a:p>
            <a:r>
              <a:rPr lang="en-US" sz="1200" b="0" i="0" kern="1200" dirty="0">
                <a:solidFill>
                  <a:schemeClr val="tx1"/>
                </a:solidFill>
                <a:effectLst/>
                <a:latin typeface="+mn-lt"/>
                <a:ea typeface="+mn-ea"/>
                <a:cs typeface="+mn-cs"/>
              </a:rPr>
              <a:t>	-Driven by lower rate of nonfatal MI</a:t>
            </a:r>
            <a:endParaRPr lang="en-US" dirty="0"/>
          </a:p>
        </p:txBody>
      </p:sp>
      <p:sp>
        <p:nvSpPr>
          <p:cNvPr id="4" name="Slide Number Placeholder 3"/>
          <p:cNvSpPr>
            <a:spLocks noGrp="1"/>
          </p:cNvSpPr>
          <p:nvPr>
            <p:ph type="sldNum" sz="quarter" idx="5"/>
          </p:nvPr>
        </p:nvSpPr>
        <p:spPr/>
        <p:txBody>
          <a:bodyPr/>
          <a:lstStyle/>
          <a:p>
            <a:fld id="{426ED158-9BAB-4FA0-BEA1-54DF6003C2B3}" type="slidenum">
              <a:rPr lang="en-US" smtClean="0"/>
              <a:t>41</a:t>
            </a:fld>
            <a:endParaRPr lang="en-US"/>
          </a:p>
        </p:txBody>
      </p:sp>
    </p:spTree>
    <p:extLst>
      <p:ext uri="{BB962C8B-B14F-4D97-AF65-F5344CB8AC3E}">
        <p14:creationId xmlns:p14="http://schemas.microsoft.com/office/powerpoint/2010/main" val="23666905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A7B5D-E604-0686-4976-F2BDEF06CA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622FFB-8353-8B56-EB3D-A526B9816F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E3267D-1B74-3821-056B-3F9AE5CC0839}"/>
              </a:ext>
            </a:extLst>
          </p:cNvPr>
          <p:cNvSpPr>
            <a:spLocks noGrp="1"/>
          </p:cNvSpPr>
          <p:nvPr>
            <p:ph type="body" idx="1"/>
          </p:nvPr>
        </p:nvSpPr>
        <p:spPr/>
        <p:txBody>
          <a:bodyPr/>
          <a:lstStyle/>
          <a:p>
            <a:r>
              <a:rPr lang="en-US" dirty="0"/>
              <a:t>-Moderate intensity is its difficult to complete a sentence, brisk walking, biking, ballroom dancing, active yoga, recreational swimming </a:t>
            </a:r>
          </a:p>
          <a:p>
            <a:r>
              <a:rPr lang="en-US" dirty="0"/>
              <a:t>-Vigorous is jogging, running, biking, singles tennis swimming laps</a:t>
            </a:r>
          </a:p>
          <a:p>
            <a:endParaRPr lang="en-US" dirty="0"/>
          </a:p>
          <a:p>
            <a:r>
              <a:rPr lang="en-US" dirty="0"/>
              <a:t>(</a:t>
            </a:r>
            <a:r>
              <a:rPr lang="en-US" dirty="0" err="1"/>
              <a:t>Prevención</a:t>
            </a:r>
            <a:r>
              <a:rPr lang="en-US" dirty="0"/>
              <a:t> con Dieta </a:t>
            </a:r>
            <a:r>
              <a:rPr lang="en-US" dirty="0" err="1"/>
              <a:t>Mediterránea</a:t>
            </a:r>
            <a:endParaRPr lang="en-US" dirty="0"/>
          </a:p>
        </p:txBody>
      </p:sp>
      <p:sp>
        <p:nvSpPr>
          <p:cNvPr id="4" name="Slide Number Placeholder 3">
            <a:extLst>
              <a:ext uri="{FF2B5EF4-FFF2-40B4-BE49-F238E27FC236}">
                <a16:creationId xmlns:a16="http://schemas.microsoft.com/office/drawing/2014/main" id="{2D65A1C5-7B80-48C6-0359-E75322E80020}"/>
              </a:ext>
            </a:extLst>
          </p:cNvPr>
          <p:cNvSpPr>
            <a:spLocks noGrp="1"/>
          </p:cNvSpPr>
          <p:nvPr>
            <p:ph type="sldNum" sz="quarter" idx="5"/>
          </p:nvPr>
        </p:nvSpPr>
        <p:spPr/>
        <p:txBody>
          <a:bodyPr/>
          <a:lstStyle/>
          <a:p>
            <a:fld id="{426ED158-9BAB-4FA0-BEA1-54DF6003C2B3}" type="slidenum">
              <a:rPr lang="en-US" smtClean="0"/>
              <a:t>43</a:t>
            </a:fld>
            <a:endParaRPr lang="en-US"/>
          </a:p>
        </p:txBody>
      </p:sp>
    </p:spTree>
    <p:extLst>
      <p:ext uri="{BB962C8B-B14F-4D97-AF65-F5344CB8AC3E}">
        <p14:creationId xmlns:p14="http://schemas.microsoft.com/office/powerpoint/2010/main" val="3343109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EE10D-C85D-29E1-D4B6-02B2EB6ED8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8139F1-42CE-F31A-C3C9-B9B4F8F7A5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DCFF2F-AF8A-8926-89CE-60D0565F4591}"/>
              </a:ext>
            </a:extLst>
          </p:cNvPr>
          <p:cNvSpPr>
            <a:spLocks noGrp="1"/>
          </p:cNvSpPr>
          <p:nvPr>
            <p:ph type="body" idx="1"/>
          </p:nvPr>
        </p:nvSpPr>
        <p:spPr/>
        <p:txBody>
          <a:bodyPr/>
          <a:lstStyle/>
          <a:p>
            <a:r>
              <a:rPr lang="en-US" dirty="0"/>
              <a:t>Doubling dose of statin will only give you an additional 6% lower reduction in LDL C</a:t>
            </a:r>
          </a:p>
        </p:txBody>
      </p:sp>
      <p:sp>
        <p:nvSpPr>
          <p:cNvPr id="4" name="Slide Number Placeholder 3">
            <a:extLst>
              <a:ext uri="{FF2B5EF4-FFF2-40B4-BE49-F238E27FC236}">
                <a16:creationId xmlns:a16="http://schemas.microsoft.com/office/drawing/2014/main" id="{AD12CBD0-B49F-590E-AABF-FF8F668D508E}"/>
              </a:ext>
            </a:extLst>
          </p:cNvPr>
          <p:cNvSpPr>
            <a:spLocks noGrp="1"/>
          </p:cNvSpPr>
          <p:nvPr>
            <p:ph type="sldNum" sz="quarter" idx="5"/>
          </p:nvPr>
        </p:nvSpPr>
        <p:spPr/>
        <p:txBody>
          <a:bodyPr/>
          <a:lstStyle/>
          <a:p>
            <a:fld id="{426ED158-9BAB-4FA0-BEA1-54DF6003C2B3}" type="slidenum">
              <a:rPr lang="en-US" smtClean="0"/>
              <a:t>44</a:t>
            </a:fld>
            <a:endParaRPr lang="en-US"/>
          </a:p>
        </p:txBody>
      </p:sp>
    </p:spTree>
    <p:extLst>
      <p:ext uri="{BB962C8B-B14F-4D97-AF65-F5344CB8AC3E}">
        <p14:creationId xmlns:p14="http://schemas.microsoft.com/office/powerpoint/2010/main" val="9541798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9CDE2-9BEB-CAC0-DD46-9ABEF5BDAC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630B2A-36C3-1D33-EE73-8E03A222A8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F99163-C3FE-A7D7-D92F-3235C8EDDF39}"/>
              </a:ext>
            </a:extLst>
          </p:cNvPr>
          <p:cNvSpPr>
            <a:spLocks noGrp="1"/>
          </p:cNvSpPr>
          <p:nvPr>
            <p:ph type="body" idx="1"/>
          </p:nvPr>
        </p:nvSpPr>
        <p:spPr/>
        <p:txBody>
          <a:bodyPr/>
          <a:lstStyle/>
          <a:p>
            <a:r>
              <a:rPr lang="en-US" dirty="0"/>
              <a:t>Doubling dose of statin will only give you an additional 6% lower reduction in LDL C</a:t>
            </a:r>
          </a:p>
        </p:txBody>
      </p:sp>
      <p:sp>
        <p:nvSpPr>
          <p:cNvPr id="4" name="Slide Number Placeholder 3">
            <a:extLst>
              <a:ext uri="{FF2B5EF4-FFF2-40B4-BE49-F238E27FC236}">
                <a16:creationId xmlns:a16="http://schemas.microsoft.com/office/drawing/2014/main" id="{C5B0FB9C-CB73-51A3-B095-D620980C2761}"/>
              </a:ext>
            </a:extLst>
          </p:cNvPr>
          <p:cNvSpPr>
            <a:spLocks noGrp="1"/>
          </p:cNvSpPr>
          <p:nvPr>
            <p:ph type="sldNum" sz="quarter" idx="5"/>
          </p:nvPr>
        </p:nvSpPr>
        <p:spPr/>
        <p:txBody>
          <a:bodyPr/>
          <a:lstStyle/>
          <a:p>
            <a:fld id="{426ED158-9BAB-4FA0-BEA1-54DF6003C2B3}" type="slidenum">
              <a:rPr lang="en-US" smtClean="0"/>
              <a:t>45</a:t>
            </a:fld>
            <a:endParaRPr lang="en-US"/>
          </a:p>
        </p:txBody>
      </p:sp>
    </p:spTree>
    <p:extLst>
      <p:ext uri="{BB962C8B-B14F-4D97-AF65-F5344CB8AC3E}">
        <p14:creationId xmlns:p14="http://schemas.microsoft.com/office/powerpoint/2010/main" val="42365977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979EF7-E8C0-8A01-307F-0EFB55C908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36368C-DB4F-40AE-81DB-4E94EBDD3A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3F1CC4-E107-0D38-7FB5-1E1E3F39954D}"/>
              </a:ext>
            </a:extLst>
          </p:cNvPr>
          <p:cNvSpPr>
            <a:spLocks noGrp="1"/>
          </p:cNvSpPr>
          <p:nvPr>
            <p:ph type="body" idx="1"/>
          </p:nvPr>
        </p:nvSpPr>
        <p:spPr/>
        <p:txBody>
          <a:bodyPr/>
          <a:lstStyle/>
          <a:p>
            <a:r>
              <a:rPr lang="en-US" dirty="0"/>
              <a:t>There is work to do </a:t>
            </a:r>
          </a:p>
        </p:txBody>
      </p:sp>
      <p:sp>
        <p:nvSpPr>
          <p:cNvPr id="4" name="Slide Number Placeholder 3">
            <a:extLst>
              <a:ext uri="{FF2B5EF4-FFF2-40B4-BE49-F238E27FC236}">
                <a16:creationId xmlns:a16="http://schemas.microsoft.com/office/drawing/2014/main" id="{4C01B49F-678B-8212-458A-7DD75820CF34}"/>
              </a:ext>
            </a:extLst>
          </p:cNvPr>
          <p:cNvSpPr>
            <a:spLocks noGrp="1"/>
          </p:cNvSpPr>
          <p:nvPr>
            <p:ph type="sldNum" sz="quarter" idx="5"/>
          </p:nvPr>
        </p:nvSpPr>
        <p:spPr/>
        <p:txBody>
          <a:bodyPr/>
          <a:lstStyle/>
          <a:p>
            <a:fld id="{426ED158-9BAB-4FA0-BEA1-54DF6003C2B3}" type="slidenum">
              <a:rPr lang="en-US" smtClean="0"/>
              <a:t>46</a:t>
            </a:fld>
            <a:endParaRPr lang="en-US"/>
          </a:p>
        </p:txBody>
      </p:sp>
    </p:spTree>
    <p:extLst>
      <p:ext uri="{BB962C8B-B14F-4D97-AF65-F5344CB8AC3E}">
        <p14:creationId xmlns:p14="http://schemas.microsoft.com/office/powerpoint/2010/main" val="543241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TOP LEFT: </a:t>
            </a:r>
          </a:p>
          <a:p>
            <a:r>
              <a:rPr lang="en-US" sz="1200" b="0" i="0" kern="1200" dirty="0">
                <a:solidFill>
                  <a:schemeClr val="tx1"/>
                </a:solidFill>
                <a:effectLst/>
                <a:latin typeface="+mn-lt"/>
                <a:ea typeface="+mn-ea"/>
                <a:cs typeface="+mn-cs"/>
              </a:rPr>
              <a:t>-Hypertension will increase from 51.2% in 2020 to 61.0% in 2050. </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-Larger increases were projected for diabetes (16.3% to 26.8%) and obesity (43.1% to 60.6%). </a:t>
            </a:r>
          </a:p>
          <a:p>
            <a:r>
              <a:rPr lang="en-US" sz="1200" b="0" i="0" kern="1200" dirty="0">
                <a:solidFill>
                  <a:schemeClr val="tx1"/>
                </a:solidFill>
                <a:effectLst/>
                <a:latin typeface="+mn-lt"/>
                <a:ea typeface="+mn-ea"/>
                <a:cs typeface="+mn-cs"/>
              </a:rPr>
              <a:t>-Surprising continued projected decline in hypercholesterolemia (45.8% to 24.0%). ? Better screening and treatment</a:t>
            </a: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Graph on bottom left:</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a:t>
            </a:r>
            <a:r>
              <a:rPr lang="en-US" dirty="0"/>
              <a:t>Clinical CVD (not including hypertension): prevalence rising from ~11.3% → ~15.0% by 2050. </a:t>
            </a:r>
            <a:r>
              <a:rPr lang="en-US" dirty="0">
                <a:hlinkClick r:id="rId3"/>
              </a:rPr>
              <a:t>Pure+1</a:t>
            </a:r>
            <a:endParaRPr lang="en-US" dirty="0"/>
          </a:p>
          <a:p>
            <a:r>
              <a:rPr lang="en-US" dirty="0"/>
              <a:t>**Combining CVD + hypertension: more than </a:t>
            </a:r>
            <a:r>
              <a:rPr lang="en-US" b="1" dirty="0"/>
              <a:t>61%</a:t>
            </a:r>
            <a:r>
              <a:rPr lang="en-US" dirty="0"/>
              <a:t> of U.S. adults expected to be affected by 2050 (i.e., &gt;184 million people). </a:t>
            </a:r>
            <a:r>
              <a:rPr lang="en-US" dirty="0">
                <a:hlinkClick r:id="rId3"/>
              </a:rPr>
              <a:t>Pure+1</a:t>
            </a:r>
            <a:endParaRPr lang="en-US" dirty="0"/>
          </a:p>
          <a:p>
            <a:r>
              <a:rPr lang="en-US" dirty="0"/>
              <a:t>Specific disease projections:</a:t>
            </a:r>
          </a:p>
          <a:p>
            <a:r>
              <a:rPr lang="en-US" dirty="0"/>
              <a:t>  -Coronary disease: 7.8% → 9.2%</a:t>
            </a:r>
          </a:p>
          <a:p>
            <a:r>
              <a:rPr lang="en-US" dirty="0"/>
              <a:t>  -Heart failure: 2.7% → 3.8%</a:t>
            </a:r>
          </a:p>
          <a:p>
            <a:r>
              <a:rPr lang="en-US" dirty="0"/>
              <a:t>  -Stroke: 3.9% → 6.4% </a:t>
            </a:r>
            <a:r>
              <a:rPr lang="en-US" dirty="0">
                <a:hlinkClick r:id="rId3"/>
              </a:rPr>
              <a:t>Pure+1</a:t>
            </a:r>
            <a:endParaRPr lang="en-US" dirty="0"/>
          </a:p>
          <a:p>
            <a:r>
              <a:rPr lang="en-US" dirty="0"/>
              <a:t>Also: the increase will disproportionately impact </a:t>
            </a:r>
            <a:r>
              <a:rPr lang="en-US" b="1" dirty="0"/>
              <a:t>Black, Hispanic, American Indian/Alaska Native or multiracial populations</a:t>
            </a:r>
            <a:r>
              <a:rPr lang="en-US" dirty="0"/>
              <a:t>.</a:t>
            </a:r>
          </a:p>
          <a:p>
            <a:endParaRPr lang="en-US" dirty="0"/>
          </a:p>
        </p:txBody>
      </p:sp>
      <p:sp>
        <p:nvSpPr>
          <p:cNvPr id="4" name="Slide Number Placeholder 3"/>
          <p:cNvSpPr>
            <a:spLocks noGrp="1"/>
          </p:cNvSpPr>
          <p:nvPr>
            <p:ph type="sldNum" sz="quarter" idx="5"/>
          </p:nvPr>
        </p:nvSpPr>
        <p:spPr/>
        <p:txBody>
          <a:bodyPr/>
          <a:lstStyle/>
          <a:p>
            <a:fld id="{426ED158-9BAB-4FA0-BEA1-54DF6003C2B3}" type="slidenum">
              <a:rPr lang="en-US" smtClean="0"/>
              <a:t>11</a:t>
            </a:fld>
            <a:endParaRPr lang="en-US"/>
          </a:p>
        </p:txBody>
      </p:sp>
    </p:spTree>
    <p:extLst>
      <p:ext uri="{BB962C8B-B14F-4D97-AF65-F5344CB8AC3E}">
        <p14:creationId xmlns:p14="http://schemas.microsoft.com/office/powerpoint/2010/main" val="2641180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work to do </a:t>
            </a:r>
          </a:p>
        </p:txBody>
      </p:sp>
      <p:sp>
        <p:nvSpPr>
          <p:cNvPr id="4" name="Slide Number Placeholder 3"/>
          <p:cNvSpPr>
            <a:spLocks noGrp="1"/>
          </p:cNvSpPr>
          <p:nvPr>
            <p:ph type="sldNum" sz="quarter" idx="5"/>
          </p:nvPr>
        </p:nvSpPr>
        <p:spPr/>
        <p:txBody>
          <a:bodyPr/>
          <a:lstStyle/>
          <a:p>
            <a:fld id="{426ED158-9BAB-4FA0-BEA1-54DF6003C2B3}" type="slidenum">
              <a:rPr lang="en-US" smtClean="0"/>
              <a:t>12</a:t>
            </a:fld>
            <a:endParaRPr lang="en-US"/>
          </a:p>
        </p:txBody>
      </p:sp>
    </p:spTree>
    <p:extLst>
      <p:ext uri="{BB962C8B-B14F-4D97-AF65-F5344CB8AC3E}">
        <p14:creationId xmlns:p14="http://schemas.microsoft.com/office/powerpoint/2010/main" val="2610090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of the most recent 2019 guidelines, </a:t>
            </a:r>
          </a:p>
          <a:p>
            <a:pPr marL="171450" indent="-171450">
              <a:buFontTx/>
              <a:buChar char="-"/>
            </a:pPr>
            <a:r>
              <a:rPr lang="en-US" dirty="0"/>
              <a:t>Class 1 recommendation to calculate 10 year risk for patients aged 40-75 years of age </a:t>
            </a:r>
          </a:p>
          <a:p>
            <a:pPr marL="171450" indent="-171450">
              <a:buFontTx/>
              <a:buChar char="-"/>
            </a:pPr>
            <a:r>
              <a:rPr lang="en-US" dirty="0"/>
              <a:t>Use risk enhancing factors for patients who are borderline or intermediate risk </a:t>
            </a:r>
          </a:p>
          <a:p>
            <a:pPr marL="171450" indent="-171450">
              <a:buFontTx/>
              <a:buChar char="-"/>
            </a:pPr>
            <a:r>
              <a:rPr lang="en-US" dirty="0"/>
              <a:t>20-39 </a:t>
            </a:r>
            <a:r>
              <a:rPr lang="en-US" dirty="0" err="1"/>
              <a:t>yo</a:t>
            </a:r>
            <a:r>
              <a:rPr lang="en-US" dirty="0"/>
              <a:t>? Keep reassess every 4-6 years </a:t>
            </a:r>
          </a:p>
          <a:p>
            <a:pPr marL="171450" indent="-171450">
              <a:buFontTx/>
              <a:buChar char="-"/>
            </a:pPr>
            <a:r>
              <a:rPr lang="en-US" dirty="0"/>
              <a:t>Age 20-39? Or 40-59?  With &lt;7.5% 10 year risk, its okay to estimate 30 year risk… we do that through Framingham 30 year risk score vs the Lifetime ASCVD risk calculator on ACC website </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426ED158-9BAB-4FA0-BEA1-54DF6003C2B3}" type="slidenum">
              <a:rPr lang="en-US" smtClean="0"/>
              <a:t>13</a:t>
            </a:fld>
            <a:endParaRPr lang="en-US"/>
          </a:p>
        </p:txBody>
      </p:sp>
    </p:spTree>
    <p:extLst>
      <p:ext uri="{BB962C8B-B14F-4D97-AF65-F5344CB8AC3E}">
        <p14:creationId xmlns:p14="http://schemas.microsoft.com/office/powerpoint/2010/main" val="3394700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-Framingham-derived in Framingham</a:t>
            </a:r>
            <a:r>
              <a:rPr lang="en-US" dirty="0">
                <a:sym typeface="Wingdings" panose="05000000000000000000" pitchFamily="2" charset="2"/>
              </a:rPr>
              <a:t> population not generalizable, under and over predicts in ethnic groups, Did not include stroke risk or other modern risk modifiers</a:t>
            </a:r>
          </a:p>
          <a:p>
            <a:pPr marL="171450" indent="-171450">
              <a:buFontTx/>
              <a:buChar char="-"/>
            </a:pPr>
            <a:r>
              <a:rPr lang="en-US" dirty="0">
                <a:sym typeface="Wingdings" panose="05000000000000000000" pitchFamily="2" charset="2"/>
              </a:rPr>
              <a:t>Pooled Cohort Equation White women 11240, White men 9098, 2641 black women, 1647 black men in PCE</a:t>
            </a:r>
          </a:p>
          <a:p>
            <a:pPr marL="171450" indent="-171450">
              <a:buFontTx/>
              <a:buChar char="-"/>
            </a:pPr>
            <a:endParaRPr lang="en-US" dirty="0">
              <a:sym typeface="Wingdings" panose="05000000000000000000" pitchFamily="2" charset="2"/>
            </a:endParaRP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426ED158-9BAB-4FA0-BEA1-54DF6003C2B3}" type="slidenum">
              <a:rPr lang="en-US" smtClean="0"/>
              <a:t>14</a:t>
            </a:fld>
            <a:endParaRPr lang="en-US"/>
          </a:p>
        </p:txBody>
      </p:sp>
    </p:spTree>
    <p:extLst>
      <p:ext uri="{BB962C8B-B14F-4D97-AF65-F5344CB8AC3E}">
        <p14:creationId xmlns:p14="http://schemas.microsoft.com/office/powerpoint/2010/main" val="2218658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6ED158-9BAB-4FA0-BEA1-54DF6003C2B3}" type="slidenum">
              <a:rPr lang="en-US" smtClean="0"/>
              <a:t>15</a:t>
            </a:fld>
            <a:endParaRPr lang="en-US"/>
          </a:p>
        </p:txBody>
      </p:sp>
    </p:spTree>
    <p:extLst>
      <p:ext uri="{BB962C8B-B14F-4D97-AF65-F5344CB8AC3E}">
        <p14:creationId xmlns:p14="http://schemas.microsoft.com/office/powerpoint/2010/main" val="369590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 places patient in the intermediate risk category</a:t>
            </a:r>
            <a:r>
              <a:rPr lang="en-US" dirty="0">
                <a:sym typeface="Wingdings" panose="05000000000000000000" pitchFamily="2" charset="2"/>
              </a:rPr>
              <a:t> meaning more data is needed prior to decision of statins </a:t>
            </a:r>
          </a:p>
          <a:p>
            <a:endParaRPr lang="en-US" dirty="0">
              <a:sym typeface="Wingdings" panose="05000000000000000000" pitchFamily="2" charset="2"/>
            </a:endParaRPr>
          </a:p>
          <a:p>
            <a:endParaRPr lang="en-US" dirty="0">
              <a:sym typeface="Wingdings" panose="05000000000000000000" pitchFamily="2" charset="2"/>
            </a:endParaRPr>
          </a:p>
          <a:p>
            <a:pPr marL="285750" indent="-285750">
              <a:buFont typeface="Arial" panose="020B0604020202020204" pitchFamily="34" charset="0"/>
              <a:buChar char="•"/>
            </a:pPr>
            <a:r>
              <a:rPr lang="en-US" sz="1400" b="1" dirty="0">
                <a:solidFill>
                  <a:srgbClr val="FF0000"/>
                </a:solidFill>
              </a:rPr>
              <a:t>Drawbacks</a:t>
            </a:r>
            <a:r>
              <a:rPr lang="en-US" sz="1400" dirty="0"/>
              <a:t>:</a:t>
            </a:r>
          </a:p>
          <a:p>
            <a:pPr marL="742950" lvl="1" indent="-285750">
              <a:buFont typeface="Arial" panose="020B0604020202020204" pitchFamily="34" charset="0"/>
              <a:buChar char="•"/>
            </a:pPr>
            <a:r>
              <a:rPr lang="en-US" sz="1400" dirty="0"/>
              <a:t>Only includes adults age 40-79</a:t>
            </a:r>
          </a:p>
          <a:p>
            <a:pPr marL="742950" lvl="1" indent="-285750">
              <a:buFont typeface="Arial" panose="020B0604020202020204" pitchFamily="34" charset="0"/>
              <a:buChar char="•"/>
            </a:pPr>
            <a:r>
              <a:rPr lang="en-US" sz="1400" dirty="0"/>
              <a:t>Does not account for total burden of CVD (</a:t>
            </a:r>
            <a:r>
              <a:rPr lang="en-US" sz="1400" dirty="0" err="1"/>
              <a:t>ie</a:t>
            </a:r>
            <a:r>
              <a:rPr lang="en-US" sz="1400" dirty="0"/>
              <a:t>. Does not include heart failure)</a:t>
            </a:r>
          </a:p>
          <a:p>
            <a:pPr marL="742950" lvl="1" indent="-285750">
              <a:buFont typeface="Arial" panose="020B0604020202020204" pitchFamily="34" charset="0"/>
              <a:buChar char="•"/>
            </a:pPr>
            <a:r>
              <a:rPr lang="en-US" sz="1400" dirty="0"/>
              <a:t>Does not include other races and ethnicity groups</a:t>
            </a:r>
          </a:p>
          <a:p>
            <a:pPr marL="742950" lvl="1" indent="-285750">
              <a:buFont typeface="Arial" panose="020B0604020202020204" pitchFamily="34" charset="0"/>
              <a:buChar char="•"/>
            </a:pPr>
            <a:r>
              <a:rPr lang="en-US" sz="1400" dirty="0"/>
              <a:t>Limited by older data (all data obtained before 2000)</a:t>
            </a:r>
          </a:p>
          <a:p>
            <a:pPr marL="742950" lvl="1" indent="-285750">
              <a:buFont typeface="Arial" panose="020B0604020202020204" pitchFamily="34" charset="0"/>
              <a:buChar char="•"/>
            </a:pPr>
            <a:r>
              <a:rPr lang="en-US" sz="1400" b="1" dirty="0"/>
              <a:t>OVERESTIMATES</a:t>
            </a:r>
            <a:r>
              <a:rPr lang="en-US" sz="1400" dirty="0"/>
              <a:t> risk a lot of the time</a:t>
            </a:r>
            <a:endParaRPr lang="en-US" sz="1400" b="1" dirty="0"/>
          </a:p>
          <a:p>
            <a:pPr marL="742950" lvl="1" indent="-285750">
              <a:buFont typeface="Arial" panose="020B0604020202020204" pitchFamily="34" charset="0"/>
              <a:buChar char="•"/>
            </a:pPr>
            <a:r>
              <a:rPr lang="en-US" sz="1400" dirty="0"/>
              <a:t>No biomarkers or imaging included</a:t>
            </a:r>
          </a:p>
          <a:p>
            <a:pPr marL="742950" lvl="1" indent="-285750">
              <a:buFont typeface="Arial" panose="020B0604020202020204" pitchFamily="34" charset="0"/>
              <a:buChar char="•"/>
            </a:pPr>
            <a:r>
              <a:rPr lang="en-US" sz="1400" dirty="0"/>
              <a:t>Does not include CKD ( a known CV risk factor)</a:t>
            </a:r>
          </a:p>
          <a:p>
            <a:pPr marL="742950" lvl="1" indent="-285750">
              <a:buFont typeface="Arial" panose="020B0604020202020204" pitchFamily="34" charset="0"/>
              <a:buChar char="•"/>
            </a:pPr>
            <a:r>
              <a:rPr lang="en-US" sz="1400" dirty="0"/>
              <a:t>Not great for borderline or intermediate risks</a:t>
            </a:r>
          </a:p>
          <a:p>
            <a:endParaRPr lang="en-US" sz="1400" dirty="0"/>
          </a:p>
          <a:p>
            <a:endParaRPr lang="en-US" dirty="0"/>
          </a:p>
        </p:txBody>
      </p:sp>
      <p:sp>
        <p:nvSpPr>
          <p:cNvPr id="4" name="Slide Number Placeholder 3"/>
          <p:cNvSpPr>
            <a:spLocks noGrp="1"/>
          </p:cNvSpPr>
          <p:nvPr>
            <p:ph type="sldNum" sz="quarter" idx="5"/>
          </p:nvPr>
        </p:nvSpPr>
        <p:spPr/>
        <p:txBody>
          <a:bodyPr/>
          <a:lstStyle/>
          <a:p>
            <a:fld id="{426ED158-9BAB-4FA0-BEA1-54DF6003C2B3}" type="slidenum">
              <a:rPr lang="en-US" smtClean="0"/>
              <a:t>16</a:t>
            </a:fld>
            <a:endParaRPr lang="en-US"/>
          </a:p>
        </p:txBody>
      </p:sp>
    </p:spTree>
    <p:extLst>
      <p:ext uri="{BB962C8B-B14F-4D97-AF65-F5344CB8AC3E}">
        <p14:creationId xmlns:p14="http://schemas.microsoft.com/office/powerpoint/2010/main" val="25812346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C9449-AFCC-81C4-5835-CF01A99EC20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A5BFAAF-E78F-0BC5-64B1-C953F40F7E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79D8CA-ADF2-481F-577B-54D53A1A36A7}"/>
              </a:ext>
            </a:extLst>
          </p:cNvPr>
          <p:cNvSpPr>
            <a:spLocks noGrp="1"/>
          </p:cNvSpPr>
          <p:nvPr>
            <p:ph type="dt" sz="half" idx="10"/>
          </p:nvPr>
        </p:nvSpPr>
        <p:spPr/>
        <p:txBody>
          <a:bodyPr/>
          <a:lstStyle/>
          <a:p>
            <a:fld id="{ACCE680A-6D71-4C48-855C-2EFDE4D5C8DD}" type="datetimeFigureOut">
              <a:rPr lang="en-US" smtClean="0"/>
              <a:t>1/22/2026</a:t>
            </a:fld>
            <a:endParaRPr lang="en-US"/>
          </a:p>
        </p:txBody>
      </p:sp>
      <p:sp>
        <p:nvSpPr>
          <p:cNvPr id="5" name="Footer Placeholder 4">
            <a:extLst>
              <a:ext uri="{FF2B5EF4-FFF2-40B4-BE49-F238E27FC236}">
                <a16:creationId xmlns:a16="http://schemas.microsoft.com/office/drawing/2014/main" id="{56743D1B-EF57-6949-6B33-6BCB6F2535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2AF437-3F24-FE6A-3C74-06A73E2F3968}"/>
              </a:ext>
            </a:extLst>
          </p:cNvPr>
          <p:cNvSpPr>
            <a:spLocks noGrp="1"/>
          </p:cNvSpPr>
          <p:nvPr>
            <p:ph type="sldNum" sz="quarter" idx="12"/>
          </p:nvPr>
        </p:nvSpPr>
        <p:spPr/>
        <p:txBody>
          <a:bodyPr/>
          <a:lstStyle/>
          <a:p>
            <a:fld id="{EEC52206-4201-436A-BD6C-A0C355D6C71B}" type="slidenum">
              <a:rPr lang="en-US" smtClean="0"/>
              <a:t>‹#›</a:t>
            </a:fld>
            <a:endParaRPr lang="en-US"/>
          </a:p>
        </p:txBody>
      </p:sp>
    </p:spTree>
    <p:extLst>
      <p:ext uri="{BB962C8B-B14F-4D97-AF65-F5344CB8AC3E}">
        <p14:creationId xmlns:p14="http://schemas.microsoft.com/office/powerpoint/2010/main" val="255140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2D356-C95E-9BF4-101D-E3A712A5EAA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712A05-2041-6103-2EB5-CCE743BEDD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7E1166-7F9B-B6BA-13CB-F44FCE2A87FC}"/>
              </a:ext>
            </a:extLst>
          </p:cNvPr>
          <p:cNvSpPr>
            <a:spLocks noGrp="1"/>
          </p:cNvSpPr>
          <p:nvPr>
            <p:ph type="dt" sz="half" idx="10"/>
          </p:nvPr>
        </p:nvSpPr>
        <p:spPr/>
        <p:txBody>
          <a:bodyPr/>
          <a:lstStyle/>
          <a:p>
            <a:fld id="{ACCE680A-6D71-4C48-855C-2EFDE4D5C8DD}" type="datetimeFigureOut">
              <a:rPr lang="en-US" smtClean="0"/>
              <a:t>1/22/2026</a:t>
            </a:fld>
            <a:endParaRPr lang="en-US"/>
          </a:p>
        </p:txBody>
      </p:sp>
      <p:sp>
        <p:nvSpPr>
          <p:cNvPr id="5" name="Footer Placeholder 4">
            <a:extLst>
              <a:ext uri="{FF2B5EF4-FFF2-40B4-BE49-F238E27FC236}">
                <a16:creationId xmlns:a16="http://schemas.microsoft.com/office/drawing/2014/main" id="{F003E557-0336-24B6-2FAA-4DFFB10779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87ABFB-D4D6-BA11-91F0-70E788D93774}"/>
              </a:ext>
            </a:extLst>
          </p:cNvPr>
          <p:cNvSpPr>
            <a:spLocks noGrp="1"/>
          </p:cNvSpPr>
          <p:nvPr>
            <p:ph type="sldNum" sz="quarter" idx="12"/>
          </p:nvPr>
        </p:nvSpPr>
        <p:spPr/>
        <p:txBody>
          <a:bodyPr/>
          <a:lstStyle/>
          <a:p>
            <a:fld id="{EEC52206-4201-436A-BD6C-A0C355D6C71B}" type="slidenum">
              <a:rPr lang="en-US" smtClean="0"/>
              <a:t>‹#›</a:t>
            </a:fld>
            <a:endParaRPr lang="en-US"/>
          </a:p>
        </p:txBody>
      </p:sp>
    </p:spTree>
    <p:extLst>
      <p:ext uri="{BB962C8B-B14F-4D97-AF65-F5344CB8AC3E}">
        <p14:creationId xmlns:p14="http://schemas.microsoft.com/office/powerpoint/2010/main" val="1518447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FCF7BC-D9D4-B791-3108-78612EF66AB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9A16149-CD76-F078-6546-1EE2F67D415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A92A00-2A35-6341-673D-75A9D9F09332}"/>
              </a:ext>
            </a:extLst>
          </p:cNvPr>
          <p:cNvSpPr>
            <a:spLocks noGrp="1"/>
          </p:cNvSpPr>
          <p:nvPr>
            <p:ph type="dt" sz="half" idx="10"/>
          </p:nvPr>
        </p:nvSpPr>
        <p:spPr/>
        <p:txBody>
          <a:bodyPr/>
          <a:lstStyle/>
          <a:p>
            <a:fld id="{ACCE680A-6D71-4C48-855C-2EFDE4D5C8DD}" type="datetimeFigureOut">
              <a:rPr lang="en-US" smtClean="0"/>
              <a:t>1/22/2026</a:t>
            </a:fld>
            <a:endParaRPr lang="en-US"/>
          </a:p>
        </p:txBody>
      </p:sp>
      <p:sp>
        <p:nvSpPr>
          <p:cNvPr id="5" name="Footer Placeholder 4">
            <a:extLst>
              <a:ext uri="{FF2B5EF4-FFF2-40B4-BE49-F238E27FC236}">
                <a16:creationId xmlns:a16="http://schemas.microsoft.com/office/drawing/2014/main" id="{4564E13A-36EC-D422-CDDD-DC264247E4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2C1100-BC4A-ACDD-4245-1F7C093F68BB}"/>
              </a:ext>
            </a:extLst>
          </p:cNvPr>
          <p:cNvSpPr>
            <a:spLocks noGrp="1"/>
          </p:cNvSpPr>
          <p:nvPr>
            <p:ph type="sldNum" sz="quarter" idx="12"/>
          </p:nvPr>
        </p:nvSpPr>
        <p:spPr/>
        <p:txBody>
          <a:bodyPr/>
          <a:lstStyle/>
          <a:p>
            <a:fld id="{EEC52206-4201-436A-BD6C-A0C355D6C71B}" type="slidenum">
              <a:rPr lang="en-US" smtClean="0"/>
              <a:t>‹#›</a:t>
            </a:fld>
            <a:endParaRPr lang="en-US"/>
          </a:p>
        </p:txBody>
      </p:sp>
    </p:spTree>
    <p:extLst>
      <p:ext uri="{BB962C8B-B14F-4D97-AF65-F5344CB8AC3E}">
        <p14:creationId xmlns:p14="http://schemas.microsoft.com/office/powerpoint/2010/main" val="734797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5C0B2-22DB-F88A-94C0-F9A7A7BE2F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CF55E4-D65E-AF34-C914-7CDD180CD6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9C8D15-86B7-E823-4F65-5B3A40BE0BE5}"/>
              </a:ext>
            </a:extLst>
          </p:cNvPr>
          <p:cNvSpPr>
            <a:spLocks noGrp="1"/>
          </p:cNvSpPr>
          <p:nvPr>
            <p:ph type="dt" sz="half" idx="10"/>
          </p:nvPr>
        </p:nvSpPr>
        <p:spPr/>
        <p:txBody>
          <a:bodyPr/>
          <a:lstStyle/>
          <a:p>
            <a:fld id="{ACCE680A-6D71-4C48-855C-2EFDE4D5C8DD}" type="datetimeFigureOut">
              <a:rPr lang="en-US" smtClean="0"/>
              <a:t>1/22/2026</a:t>
            </a:fld>
            <a:endParaRPr lang="en-US"/>
          </a:p>
        </p:txBody>
      </p:sp>
      <p:sp>
        <p:nvSpPr>
          <p:cNvPr id="5" name="Footer Placeholder 4">
            <a:extLst>
              <a:ext uri="{FF2B5EF4-FFF2-40B4-BE49-F238E27FC236}">
                <a16:creationId xmlns:a16="http://schemas.microsoft.com/office/drawing/2014/main" id="{C1034A86-C89F-1A41-39E7-064E401CEC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32D16E-5F27-36E1-57AD-1CE254A37ED0}"/>
              </a:ext>
            </a:extLst>
          </p:cNvPr>
          <p:cNvSpPr>
            <a:spLocks noGrp="1"/>
          </p:cNvSpPr>
          <p:nvPr>
            <p:ph type="sldNum" sz="quarter" idx="12"/>
          </p:nvPr>
        </p:nvSpPr>
        <p:spPr/>
        <p:txBody>
          <a:bodyPr/>
          <a:lstStyle/>
          <a:p>
            <a:fld id="{EEC52206-4201-436A-BD6C-A0C355D6C71B}" type="slidenum">
              <a:rPr lang="en-US" smtClean="0"/>
              <a:t>‹#›</a:t>
            </a:fld>
            <a:endParaRPr lang="en-US"/>
          </a:p>
        </p:txBody>
      </p:sp>
    </p:spTree>
    <p:extLst>
      <p:ext uri="{BB962C8B-B14F-4D97-AF65-F5344CB8AC3E}">
        <p14:creationId xmlns:p14="http://schemas.microsoft.com/office/powerpoint/2010/main" val="1770545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7A038-4109-0171-32EA-5B5856D446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0A3074D-2AC5-C500-7B62-3F8F09D7887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3198B8-B5D2-1F2B-0D76-2055EC6DEF9A}"/>
              </a:ext>
            </a:extLst>
          </p:cNvPr>
          <p:cNvSpPr>
            <a:spLocks noGrp="1"/>
          </p:cNvSpPr>
          <p:nvPr>
            <p:ph type="dt" sz="half" idx="10"/>
          </p:nvPr>
        </p:nvSpPr>
        <p:spPr/>
        <p:txBody>
          <a:bodyPr/>
          <a:lstStyle/>
          <a:p>
            <a:fld id="{ACCE680A-6D71-4C48-855C-2EFDE4D5C8DD}" type="datetimeFigureOut">
              <a:rPr lang="en-US" smtClean="0"/>
              <a:t>1/22/2026</a:t>
            </a:fld>
            <a:endParaRPr lang="en-US"/>
          </a:p>
        </p:txBody>
      </p:sp>
      <p:sp>
        <p:nvSpPr>
          <p:cNvPr id="5" name="Footer Placeholder 4">
            <a:extLst>
              <a:ext uri="{FF2B5EF4-FFF2-40B4-BE49-F238E27FC236}">
                <a16:creationId xmlns:a16="http://schemas.microsoft.com/office/drawing/2014/main" id="{9C227690-72CF-3EBB-0FE4-C941ECA3BE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59AF8A-2D18-5F2D-DDF2-E338E760B424}"/>
              </a:ext>
            </a:extLst>
          </p:cNvPr>
          <p:cNvSpPr>
            <a:spLocks noGrp="1"/>
          </p:cNvSpPr>
          <p:nvPr>
            <p:ph type="sldNum" sz="quarter" idx="12"/>
          </p:nvPr>
        </p:nvSpPr>
        <p:spPr/>
        <p:txBody>
          <a:bodyPr/>
          <a:lstStyle/>
          <a:p>
            <a:fld id="{EEC52206-4201-436A-BD6C-A0C355D6C71B}" type="slidenum">
              <a:rPr lang="en-US" smtClean="0"/>
              <a:t>‹#›</a:t>
            </a:fld>
            <a:endParaRPr lang="en-US"/>
          </a:p>
        </p:txBody>
      </p:sp>
    </p:spTree>
    <p:extLst>
      <p:ext uri="{BB962C8B-B14F-4D97-AF65-F5344CB8AC3E}">
        <p14:creationId xmlns:p14="http://schemas.microsoft.com/office/powerpoint/2010/main" val="3983658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6FB55-10A1-0140-6994-BAF749E563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83438B-A0E8-7235-844D-4B85000BEC0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E116FE-D980-6E21-4568-813A3C70D66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7E9118-9FEB-4FCB-3B10-93FAFFF2C1DD}"/>
              </a:ext>
            </a:extLst>
          </p:cNvPr>
          <p:cNvSpPr>
            <a:spLocks noGrp="1"/>
          </p:cNvSpPr>
          <p:nvPr>
            <p:ph type="dt" sz="half" idx="10"/>
          </p:nvPr>
        </p:nvSpPr>
        <p:spPr/>
        <p:txBody>
          <a:bodyPr/>
          <a:lstStyle/>
          <a:p>
            <a:fld id="{ACCE680A-6D71-4C48-855C-2EFDE4D5C8DD}" type="datetimeFigureOut">
              <a:rPr lang="en-US" smtClean="0"/>
              <a:t>1/22/2026</a:t>
            </a:fld>
            <a:endParaRPr lang="en-US"/>
          </a:p>
        </p:txBody>
      </p:sp>
      <p:sp>
        <p:nvSpPr>
          <p:cNvPr id="6" name="Footer Placeholder 5">
            <a:extLst>
              <a:ext uri="{FF2B5EF4-FFF2-40B4-BE49-F238E27FC236}">
                <a16:creationId xmlns:a16="http://schemas.microsoft.com/office/drawing/2014/main" id="{06ACA941-0186-124A-419D-BA87FF27F1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20CD4D-D55C-8FE6-AF1E-6B815681507C}"/>
              </a:ext>
            </a:extLst>
          </p:cNvPr>
          <p:cNvSpPr>
            <a:spLocks noGrp="1"/>
          </p:cNvSpPr>
          <p:nvPr>
            <p:ph type="sldNum" sz="quarter" idx="12"/>
          </p:nvPr>
        </p:nvSpPr>
        <p:spPr/>
        <p:txBody>
          <a:bodyPr/>
          <a:lstStyle/>
          <a:p>
            <a:fld id="{EEC52206-4201-436A-BD6C-A0C355D6C71B}" type="slidenum">
              <a:rPr lang="en-US" smtClean="0"/>
              <a:t>‹#›</a:t>
            </a:fld>
            <a:endParaRPr lang="en-US"/>
          </a:p>
        </p:txBody>
      </p:sp>
    </p:spTree>
    <p:extLst>
      <p:ext uri="{BB962C8B-B14F-4D97-AF65-F5344CB8AC3E}">
        <p14:creationId xmlns:p14="http://schemas.microsoft.com/office/powerpoint/2010/main" val="1181540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27AF2-716A-EAE0-F45A-A97E566334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2FD0CA6-E85D-DD95-396A-D6F1565F78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C31C17-4287-B376-518C-8CD50B3E36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99E2906-2AD3-D65E-26DC-0BCFA430E4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D67290-C8FB-0BE3-0EF0-5153A33F96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7227E2F-F0B1-92E3-8C2B-D6B66D011060}"/>
              </a:ext>
            </a:extLst>
          </p:cNvPr>
          <p:cNvSpPr>
            <a:spLocks noGrp="1"/>
          </p:cNvSpPr>
          <p:nvPr>
            <p:ph type="dt" sz="half" idx="10"/>
          </p:nvPr>
        </p:nvSpPr>
        <p:spPr/>
        <p:txBody>
          <a:bodyPr/>
          <a:lstStyle/>
          <a:p>
            <a:fld id="{ACCE680A-6D71-4C48-855C-2EFDE4D5C8DD}" type="datetimeFigureOut">
              <a:rPr lang="en-US" smtClean="0"/>
              <a:t>1/22/2026</a:t>
            </a:fld>
            <a:endParaRPr lang="en-US"/>
          </a:p>
        </p:txBody>
      </p:sp>
      <p:sp>
        <p:nvSpPr>
          <p:cNvPr id="8" name="Footer Placeholder 7">
            <a:extLst>
              <a:ext uri="{FF2B5EF4-FFF2-40B4-BE49-F238E27FC236}">
                <a16:creationId xmlns:a16="http://schemas.microsoft.com/office/drawing/2014/main" id="{13375032-6FA9-4DE4-68EA-B5787FF7F68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338490-2757-9E41-3B35-89C12A636F3F}"/>
              </a:ext>
            </a:extLst>
          </p:cNvPr>
          <p:cNvSpPr>
            <a:spLocks noGrp="1"/>
          </p:cNvSpPr>
          <p:nvPr>
            <p:ph type="sldNum" sz="quarter" idx="12"/>
          </p:nvPr>
        </p:nvSpPr>
        <p:spPr/>
        <p:txBody>
          <a:bodyPr/>
          <a:lstStyle/>
          <a:p>
            <a:fld id="{EEC52206-4201-436A-BD6C-A0C355D6C71B}" type="slidenum">
              <a:rPr lang="en-US" smtClean="0"/>
              <a:t>‹#›</a:t>
            </a:fld>
            <a:endParaRPr lang="en-US"/>
          </a:p>
        </p:txBody>
      </p:sp>
    </p:spTree>
    <p:extLst>
      <p:ext uri="{BB962C8B-B14F-4D97-AF65-F5344CB8AC3E}">
        <p14:creationId xmlns:p14="http://schemas.microsoft.com/office/powerpoint/2010/main" val="1329637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873DA-953C-92FB-D144-576A75D97A3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65D8CD-00A8-C5D7-F4BA-6B8A7C1ADB75}"/>
              </a:ext>
            </a:extLst>
          </p:cNvPr>
          <p:cNvSpPr>
            <a:spLocks noGrp="1"/>
          </p:cNvSpPr>
          <p:nvPr>
            <p:ph type="dt" sz="half" idx="10"/>
          </p:nvPr>
        </p:nvSpPr>
        <p:spPr/>
        <p:txBody>
          <a:bodyPr/>
          <a:lstStyle/>
          <a:p>
            <a:fld id="{ACCE680A-6D71-4C48-855C-2EFDE4D5C8DD}" type="datetimeFigureOut">
              <a:rPr lang="en-US" smtClean="0"/>
              <a:t>1/22/2026</a:t>
            </a:fld>
            <a:endParaRPr lang="en-US"/>
          </a:p>
        </p:txBody>
      </p:sp>
      <p:sp>
        <p:nvSpPr>
          <p:cNvPr id="4" name="Footer Placeholder 3">
            <a:extLst>
              <a:ext uri="{FF2B5EF4-FFF2-40B4-BE49-F238E27FC236}">
                <a16:creationId xmlns:a16="http://schemas.microsoft.com/office/drawing/2014/main" id="{71B02977-0DBC-CA30-D709-8F1EE232A26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2753190-C848-66F0-C243-2089D7280344}"/>
              </a:ext>
            </a:extLst>
          </p:cNvPr>
          <p:cNvSpPr>
            <a:spLocks noGrp="1"/>
          </p:cNvSpPr>
          <p:nvPr>
            <p:ph type="sldNum" sz="quarter" idx="12"/>
          </p:nvPr>
        </p:nvSpPr>
        <p:spPr/>
        <p:txBody>
          <a:bodyPr/>
          <a:lstStyle/>
          <a:p>
            <a:fld id="{EEC52206-4201-436A-BD6C-A0C355D6C71B}" type="slidenum">
              <a:rPr lang="en-US" smtClean="0"/>
              <a:t>‹#›</a:t>
            </a:fld>
            <a:endParaRPr lang="en-US"/>
          </a:p>
        </p:txBody>
      </p:sp>
    </p:spTree>
    <p:extLst>
      <p:ext uri="{BB962C8B-B14F-4D97-AF65-F5344CB8AC3E}">
        <p14:creationId xmlns:p14="http://schemas.microsoft.com/office/powerpoint/2010/main" val="391321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59E411-6FD4-AF1B-2CB4-B79B1E460AA1}"/>
              </a:ext>
            </a:extLst>
          </p:cNvPr>
          <p:cNvSpPr>
            <a:spLocks noGrp="1"/>
          </p:cNvSpPr>
          <p:nvPr>
            <p:ph type="dt" sz="half" idx="10"/>
          </p:nvPr>
        </p:nvSpPr>
        <p:spPr/>
        <p:txBody>
          <a:bodyPr/>
          <a:lstStyle/>
          <a:p>
            <a:fld id="{ACCE680A-6D71-4C48-855C-2EFDE4D5C8DD}" type="datetimeFigureOut">
              <a:rPr lang="en-US" smtClean="0"/>
              <a:t>1/22/2026</a:t>
            </a:fld>
            <a:endParaRPr lang="en-US"/>
          </a:p>
        </p:txBody>
      </p:sp>
      <p:sp>
        <p:nvSpPr>
          <p:cNvPr id="3" name="Footer Placeholder 2">
            <a:extLst>
              <a:ext uri="{FF2B5EF4-FFF2-40B4-BE49-F238E27FC236}">
                <a16:creationId xmlns:a16="http://schemas.microsoft.com/office/drawing/2014/main" id="{4BC67C27-F992-B2E3-4AB0-7017FC26A14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DA2972-672D-6367-BE09-DD920EB7AF63}"/>
              </a:ext>
            </a:extLst>
          </p:cNvPr>
          <p:cNvSpPr>
            <a:spLocks noGrp="1"/>
          </p:cNvSpPr>
          <p:nvPr>
            <p:ph type="sldNum" sz="quarter" idx="12"/>
          </p:nvPr>
        </p:nvSpPr>
        <p:spPr/>
        <p:txBody>
          <a:bodyPr/>
          <a:lstStyle/>
          <a:p>
            <a:fld id="{EEC52206-4201-436A-BD6C-A0C355D6C71B}" type="slidenum">
              <a:rPr lang="en-US" smtClean="0"/>
              <a:t>‹#›</a:t>
            </a:fld>
            <a:endParaRPr lang="en-US"/>
          </a:p>
        </p:txBody>
      </p:sp>
    </p:spTree>
    <p:extLst>
      <p:ext uri="{BB962C8B-B14F-4D97-AF65-F5344CB8AC3E}">
        <p14:creationId xmlns:p14="http://schemas.microsoft.com/office/powerpoint/2010/main" val="11222635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B14FC-EB33-B1FB-D45E-7EE5885FEA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75BA73-2E03-74B7-A72E-0C8BE4652A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9D2F3C-6FA4-341F-904E-5E4134C76B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A53FCA-049F-99FE-CCF4-34F78D6330DD}"/>
              </a:ext>
            </a:extLst>
          </p:cNvPr>
          <p:cNvSpPr>
            <a:spLocks noGrp="1"/>
          </p:cNvSpPr>
          <p:nvPr>
            <p:ph type="dt" sz="half" idx="10"/>
          </p:nvPr>
        </p:nvSpPr>
        <p:spPr/>
        <p:txBody>
          <a:bodyPr/>
          <a:lstStyle/>
          <a:p>
            <a:fld id="{ACCE680A-6D71-4C48-855C-2EFDE4D5C8DD}" type="datetimeFigureOut">
              <a:rPr lang="en-US" smtClean="0"/>
              <a:t>1/22/2026</a:t>
            </a:fld>
            <a:endParaRPr lang="en-US"/>
          </a:p>
        </p:txBody>
      </p:sp>
      <p:sp>
        <p:nvSpPr>
          <p:cNvPr id="6" name="Footer Placeholder 5">
            <a:extLst>
              <a:ext uri="{FF2B5EF4-FFF2-40B4-BE49-F238E27FC236}">
                <a16:creationId xmlns:a16="http://schemas.microsoft.com/office/drawing/2014/main" id="{68690870-035A-AB9B-F4AD-AD000DAF76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A9A768-7C40-83C1-EA9E-0E48498BBD57}"/>
              </a:ext>
            </a:extLst>
          </p:cNvPr>
          <p:cNvSpPr>
            <a:spLocks noGrp="1"/>
          </p:cNvSpPr>
          <p:nvPr>
            <p:ph type="sldNum" sz="quarter" idx="12"/>
          </p:nvPr>
        </p:nvSpPr>
        <p:spPr/>
        <p:txBody>
          <a:bodyPr/>
          <a:lstStyle/>
          <a:p>
            <a:fld id="{EEC52206-4201-436A-BD6C-A0C355D6C71B}" type="slidenum">
              <a:rPr lang="en-US" smtClean="0"/>
              <a:t>‹#›</a:t>
            </a:fld>
            <a:endParaRPr lang="en-US"/>
          </a:p>
        </p:txBody>
      </p:sp>
    </p:spTree>
    <p:extLst>
      <p:ext uri="{BB962C8B-B14F-4D97-AF65-F5344CB8AC3E}">
        <p14:creationId xmlns:p14="http://schemas.microsoft.com/office/powerpoint/2010/main" val="2756268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3787F-356B-CEE4-9340-F2504F3B1A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3D682E-1268-1260-1883-4814ABDC90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B405D7-A789-3AB7-8E4B-D5B1E3ACB1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BF3BD6-DA5F-A171-DDED-477A9567532E}"/>
              </a:ext>
            </a:extLst>
          </p:cNvPr>
          <p:cNvSpPr>
            <a:spLocks noGrp="1"/>
          </p:cNvSpPr>
          <p:nvPr>
            <p:ph type="dt" sz="half" idx="10"/>
          </p:nvPr>
        </p:nvSpPr>
        <p:spPr/>
        <p:txBody>
          <a:bodyPr/>
          <a:lstStyle/>
          <a:p>
            <a:fld id="{ACCE680A-6D71-4C48-855C-2EFDE4D5C8DD}" type="datetimeFigureOut">
              <a:rPr lang="en-US" smtClean="0"/>
              <a:t>1/22/2026</a:t>
            </a:fld>
            <a:endParaRPr lang="en-US"/>
          </a:p>
        </p:txBody>
      </p:sp>
      <p:sp>
        <p:nvSpPr>
          <p:cNvPr id="6" name="Footer Placeholder 5">
            <a:extLst>
              <a:ext uri="{FF2B5EF4-FFF2-40B4-BE49-F238E27FC236}">
                <a16:creationId xmlns:a16="http://schemas.microsoft.com/office/drawing/2014/main" id="{7F219E39-1C9C-632B-6868-F3ECAD108B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C700A9-131A-BC76-BCDF-F56FC80AA1F6}"/>
              </a:ext>
            </a:extLst>
          </p:cNvPr>
          <p:cNvSpPr>
            <a:spLocks noGrp="1"/>
          </p:cNvSpPr>
          <p:nvPr>
            <p:ph type="sldNum" sz="quarter" idx="12"/>
          </p:nvPr>
        </p:nvSpPr>
        <p:spPr/>
        <p:txBody>
          <a:bodyPr/>
          <a:lstStyle/>
          <a:p>
            <a:fld id="{EEC52206-4201-436A-BD6C-A0C355D6C71B}" type="slidenum">
              <a:rPr lang="en-US" smtClean="0"/>
              <a:t>‹#›</a:t>
            </a:fld>
            <a:endParaRPr lang="en-US"/>
          </a:p>
        </p:txBody>
      </p:sp>
    </p:spTree>
    <p:extLst>
      <p:ext uri="{BB962C8B-B14F-4D97-AF65-F5344CB8AC3E}">
        <p14:creationId xmlns:p14="http://schemas.microsoft.com/office/powerpoint/2010/main" val="1755892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1449C6-B831-ECF9-BB88-7BA57284DB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4E7A5D-A5DD-93B1-F0DC-1CC0E80201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1CEA0E-141F-DBDE-16AA-551909D102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CCE680A-6D71-4C48-855C-2EFDE4D5C8DD}" type="datetimeFigureOut">
              <a:rPr lang="en-US" smtClean="0"/>
              <a:t>1/22/2026</a:t>
            </a:fld>
            <a:endParaRPr lang="en-US"/>
          </a:p>
        </p:txBody>
      </p:sp>
      <p:sp>
        <p:nvSpPr>
          <p:cNvPr id="5" name="Footer Placeholder 4">
            <a:extLst>
              <a:ext uri="{FF2B5EF4-FFF2-40B4-BE49-F238E27FC236}">
                <a16:creationId xmlns:a16="http://schemas.microsoft.com/office/drawing/2014/main" id="{F9B967BB-9C07-59B9-9A69-58830688C5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0E533F4-5D1D-5195-60A7-8F3FA2D291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EC52206-4201-436A-BD6C-A0C355D6C71B}" type="slidenum">
              <a:rPr lang="en-US" smtClean="0"/>
              <a:t>‹#›</a:t>
            </a:fld>
            <a:endParaRPr lang="en-US"/>
          </a:p>
        </p:txBody>
      </p:sp>
    </p:spTree>
    <p:extLst>
      <p:ext uri="{BB962C8B-B14F-4D97-AF65-F5344CB8AC3E}">
        <p14:creationId xmlns:p14="http://schemas.microsoft.com/office/powerpoint/2010/main" val="38732560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emf"/><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55.emf"/><Relationship Id="rId5" Type="http://schemas.openxmlformats.org/officeDocument/2006/relationships/image" Target="../media/image54.emf"/><Relationship Id="rId4" Type="http://schemas.openxmlformats.org/officeDocument/2006/relationships/image" Target="../media/image19.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doi.org/10.1016/j.jacadv.2024.101287"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mailto:Gabriel@astra-healthcare.com" TargetMode="Externa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33C36C-A2F5-09B1-A1F6-341EAB5FAED4}"/>
              </a:ext>
            </a:extLst>
          </p:cNvPr>
          <p:cNvSpPr>
            <a:spLocks noGrp="1"/>
          </p:cNvSpPr>
          <p:nvPr>
            <p:ph type="ctrTitle"/>
          </p:nvPr>
        </p:nvSpPr>
        <p:spPr>
          <a:xfrm>
            <a:off x="7380408" y="151792"/>
            <a:ext cx="4525843" cy="2568575"/>
          </a:xfrm>
          <a:noFill/>
        </p:spPr>
        <p:txBody>
          <a:bodyPr>
            <a:normAutofit/>
          </a:bodyPr>
          <a:lstStyle/>
          <a:p>
            <a:r>
              <a:rPr lang="en-US" sz="4000" b="1" dirty="0">
                <a:solidFill>
                  <a:srgbClr val="C00000"/>
                </a:solidFill>
              </a:rPr>
              <a:t>Primary Prevention of ASCVD</a:t>
            </a:r>
            <a:br>
              <a:rPr lang="en-US" sz="4000" dirty="0"/>
            </a:br>
            <a:r>
              <a:rPr lang="en-US" sz="4000" i="1" dirty="0"/>
              <a:t>Doing Our Best to Predict the Future</a:t>
            </a:r>
          </a:p>
        </p:txBody>
      </p:sp>
      <p:sp>
        <p:nvSpPr>
          <p:cNvPr id="3" name="Subtitle 2">
            <a:extLst>
              <a:ext uri="{FF2B5EF4-FFF2-40B4-BE49-F238E27FC236}">
                <a16:creationId xmlns:a16="http://schemas.microsoft.com/office/drawing/2014/main" id="{59B6EF76-55A0-65F6-771D-AA6C76C421B0}"/>
              </a:ext>
            </a:extLst>
          </p:cNvPr>
          <p:cNvSpPr>
            <a:spLocks noGrp="1"/>
          </p:cNvSpPr>
          <p:nvPr>
            <p:ph type="subTitle" idx="1"/>
          </p:nvPr>
        </p:nvSpPr>
        <p:spPr>
          <a:xfrm>
            <a:off x="7783234" y="4374819"/>
            <a:ext cx="3973386" cy="1485319"/>
          </a:xfrm>
          <a:noFill/>
        </p:spPr>
        <p:txBody>
          <a:bodyPr>
            <a:normAutofit fontScale="92500"/>
          </a:bodyPr>
          <a:lstStyle/>
          <a:p>
            <a:r>
              <a:rPr lang="en-US" sz="2200" b="1" dirty="0"/>
              <a:t>Presented by: </a:t>
            </a:r>
          </a:p>
          <a:p>
            <a:r>
              <a:rPr lang="en-US" sz="2200" dirty="0"/>
              <a:t>Gabriel </a:t>
            </a:r>
            <a:r>
              <a:rPr lang="en-US" sz="2200" dirty="0" err="1"/>
              <a:t>Ruiz,MD</a:t>
            </a:r>
            <a:r>
              <a:rPr lang="en-US" sz="2200" dirty="0"/>
              <a:t>, RPVI </a:t>
            </a:r>
          </a:p>
          <a:p>
            <a:r>
              <a:rPr lang="en-US" sz="2200" dirty="0"/>
              <a:t>Noninvasive and Preventive Cardiologist at Astra Healthcare  </a:t>
            </a:r>
          </a:p>
        </p:txBody>
      </p:sp>
      <p:pic>
        <p:nvPicPr>
          <p:cNvPr id="6" name="Picture 5">
            <a:extLst>
              <a:ext uri="{FF2B5EF4-FFF2-40B4-BE49-F238E27FC236}">
                <a16:creationId xmlns:a16="http://schemas.microsoft.com/office/drawing/2014/main" id="{5F364D2F-AB4B-D8A8-87B1-F7337E686D59}"/>
              </a:ext>
            </a:extLst>
          </p:cNvPr>
          <p:cNvPicPr>
            <a:picLocks noChangeAspect="1"/>
          </p:cNvPicPr>
          <p:nvPr/>
        </p:nvPicPr>
        <p:blipFill>
          <a:blip r:embed="rId2"/>
          <a:srcRect t="1929" r="2" b="2"/>
          <a:stretch>
            <a:fillRect/>
          </a:stretch>
        </p:blipFill>
        <p:spPr>
          <a:xfrm>
            <a:off x="20" y="10"/>
            <a:ext cx="6992881" cy="6857990"/>
          </a:xfrm>
          <a:prstGeom prst="rect">
            <a:avLst/>
          </a:prstGeom>
        </p:spPr>
      </p:pic>
      <p:pic>
        <p:nvPicPr>
          <p:cNvPr id="4" name="Picture 3">
            <a:extLst>
              <a:ext uri="{FF2B5EF4-FFF2-40B4-BE49-F238E27FC236}">
                <a16:creationId xmlns:a16="http://schemas.microsoft.com/office/drawing/2014/main" id="{EBE1AC04-4A52-CA0E-99FB-DC83B2A9848B}"/>
              </a:ext>
            </a:extLst>
          </p:cNvPr>
          <p:cNvPicPr>
            <a:picLocks noChangeAspect="1"/>
          </p:cNvPicPr>
          <p:nvPr/>
        </p:nvPicPr>
        <p:blipFill>
          <a:blip r:embed="rId3"/>
          <a:stretch>
            <a:fillRect/>
          </a:stretch>
        </p:blipFill>
        <p:spPr>
          <a:xfrm>
            <a:off x="11353800" y="5878393"/>
            <a:ext cx="805640" cy="961352"/>
          </a:xfrm>
          <a:prstGeom prst="rect">
            <a:avLst/>
          </a:prstGeom>
        </p:spPr>
      </p:pic>
    </p:spTree>
    <p:extLst>
      <p:ext uri="{BB962C8B-B14F-4D97-AF65-F5344CB8AC3E}">
        <p14:creationId xmlns:p14="http://schemas.microsoft.com/office/powerpoint/2010/main" val="7226548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D9701B-7BD6-3F8C-92EE-1C68880F64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4C67E7-6DD1-57DD-DDF8-1A7EB494CD51}"/>
              </a:ext>
            </a:extLst>
          </p:cNvPr>
          <p:cNvSpPr>
            <a:spLocks noGrp="1"/>
          </p:cNvSpPr>
          <p:nvPr>
            <p:ph type="title"/>
          </p:nvPr>
        </p:nvSpPr>
        <p:spPr/>
        <p:txBody>
          <a:bodyPr/>
          <a:lstStyle/>
          <a:p>
            <a:r>
              <a:rPr lang="en-US" dirty="0"/>
              <a:t>Projections:</a:t>
            </a:r>
          </a:p>
        </p:txBody>
      </p:sp>
      <p:sp>
        <p:nvSpPr>
          <p:cNvPr id="3" name="Content Placeholder 2">
            <a:extLst>
              <a:ext uri="{FF2B5EF4-FFF2-40B4-BE49-F238E27FC236}">
                <a16:creationId xmlns:a16="http://schemas.microsoft.com/office/drawing/2014/main" id="{2CE6867A-A572-A7A8-EB47-0385663BD5CA}"/>
              </a:ext>
            </a:extLst>
          </p:cNvPr>
          <p:cNvSpPr>
            <a:spLocks noGrp="1"/>
          </p:cNvSpPr>
          <p:nvPr>
            <p:ph idx="1"/>
          </p:nvPr>
        </p:nvSpPr>
        <p:spPr/>
        <p:txBody>
          <a:bodyPr/>
          <a:lstStyle/>
          <a:p>
            <a:r>
              <a:rPr lang="en-US" dirty="0"/>
              <a:t>By 2050, CVD-related costs could triple to </a:t>
            </a:r>
            <a:r>
              <a:rPr lang="en-US" b="1" dirty="0"/>
              <a:t>$1.8 trillion/year especially due to projected rise in cardiovascular risk factors</a:t>
            </a:r>
          </a:p>
        </p:txBody>
      </p:sp>
      <p:pic>
        <p:nvPicPr>
          <p:cNvPr id="4" name="Picture 3">
            <a:extLst>
              <a:ext uri="{FF2B5EF4-FFF2-40B4-BE49-F238E27FC236}">
                <a16:creationId xmlns:a16="http://schemas.microsoft.com/office/drawing/2014/main" id="{102D926D-6BDF-4DAA-624A-17E7C210DBCB}"/>
              </a:ext>
            </a:extLst>
          </p:cNvPr>
          <p:cNvPicPr>
            <a:picLocks noChangeAspect="1"/>
          </p:cNvPicPr>
          <p:nvPr/>
        </p:nvPicPr>
        <p:blipFill>
          <a:blip r:embed="rId3"/>
          <a:stretch>
            <a:fillRect/>
          </a:stretch>
        </p:blipFill>
        <p:spPr>
          <a:xfrm>
            <a:off x="11353800" y="5878393"/>
            <a:ext cx="805640" cy="961352"/>
          </a:xfrm>
          <a:prstGeom prst="rect">
            <a:avLst/>
          </a:prstGeom>
        </p:spPr>
      </p:pic>
      <p:pic>
        <p:nvPicPr>
          <p:cNvPr id="6" name="Picture 5">
            <a:extLst>
              <a:ext uri="{FF2B5EF4-FFF2-40B4-BE49-F238E27FC236}">
                <a16:creationId xmlns:a16="http://schemas.microsoft.com/office/drawing/2014/main" id="{26C709A9-E63E-5553-2FFB-855F5B3C2644}"/>
              </a:ext>
            </a:extLst>
          </p:cNvPr>
          <p:cNvPicPr>
            <a:picLocks noChangeAspect="1"/>
          </p:cNvPicPr>
          <p:nvPr/>
        </p:nvPicPr>
        <p:blipFill>
          <a:blip r:embed="rId4"/>
          <a:stretch>
            <a:fillRect/>
          </a:stretch>
        </p:blipFill>
        <p:spPr>
          <a:xfrm>
            <a:off x="2267941" y="365125"/>
            <a:ext cx="7264798" cy="5811838"/>
          </a:xfrm>
          <a:prstGeom prst="rect">
            <a:avLst/>
          </a:prstGeom>
        </p:spPr>
      </p:pic>
    </p:spTree>
    <p:extLst>
      <p:ext uri="{BB962C8B-B14F-4D97-AF65-F5344CB8AC3E}">
        <p14:creationId xmlns:p14="http://schemas.microsoft.com/office/powerpoint/2010/main" val="341477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09E231-343A-9520-D3C8-4705115B59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3CC7D5-63F0-9815-09C3-66D37406CA20}"/>
              </a:ext>
            </a:extLst>
          </p:cNvPr>
          <p:cNvSpPr>
            <a:spLocks noGrp="1"/>
          </p:cNvSpPr>
          <p:nvPr>
            <p:ph type="title"/>
          </p:nvPr>
        </p:nvSpPr>
        <p:spPr/>
        <p:txBody>
          <a:bodyPr/>
          <a:lstStyle/>
          <a:p>
            <a:endParaRPr lang="en-US" dirty="0"/>
          </a:p>
        </p:txBody>
      </p:sp>
      <p:pic>
        <p:nvPicPr>
          <p:cNvPr id="4" name="Picture 3">
            <a:extLst>
              <a:ext uri="{FF2B5EF4-FFF2-40B4-BE49-F238E27FC236}">
                <a16:creationId xmlns:a16="http://schemas.microsoft.com/office/drawing/2014/main" id="{57F0B4F4-4EB8-B2DE-2D5C-7901389B11A7}"/>
              </a:ext>
            </a:extLst>
          </p:cNvPr>
          <p:cNvPicPr>
            <a:picLocks noChangeAspect="1"/>
          </p:cNvPicPr>
          <p:nvPr/>
        </p:nvPicPr>
        <p:blipFill>
          <a:blip r:embed="rId3"/>
          <a:stretch>
            <a:fillRect/>
          </a:stretch>
        </p:blipFill>
        <p:spPr>
          <a:xfrm>
            <a:off x="11353800" y="5878393"/>
            <a:ext cx="805640" cy="961352"/>
          </a:xfrm>
          <a:prstGeom prst="rect">
            <a:avLst/>
          </a:prstGeom>
        </p:spPr>
      </p:pic>
      <p:pic>
        <p:nvPicPr>
          <p:cNvPr id="7" name="Main graphic">
            <a:extLst>
              <a:ext uri="{FF2B5EF4-FFF2-40B4-BE49-F238E27FC236}">
                <a16:creationId xmlns:a16="http://schemas.microsoft.com/office/drawing/2014/main" id="{DB2F2CCB-8E48-5C5F-866C-F1051A4AB6B6}"/>
              </a:ext>
            </a:extLst>
          </p:cNvPr>
          <p:cNvPicPr/>
          <p:nvPr/>
        </p:nvPicPr>
        <p:blipFill>
          <a:blip r:embed="rId4"/>
          <a:srcRect t="66684"/>
          <a:stretch>
            <a:fillRect/>
          </a:stretch>
        </p:blipFill>
        <p:spPr>
          <a:xfrm>
            <a:off x="6248400" y="1031444"/>
            <a:ext cx="5911040" cy="4351337"/>
          </a:xfrm>
          <a:prstGeom prst="rect">
            <a:avLst/>
          </a:prstGeom>
          <a:ln>
            <a:noFill/>
          </a:ln>
        </p:spPr>
      </p:pic>
      <p:sp>
        <p:nvSpPr>
          <p:cNvPr id="9" name="TextBox 8">
            <a:extLst>
              <a:ext uri="{FF2B5EF4-FFF2-40B4-BE49-F238E27FC236}">
                <a16:creationId xmlns:a16="http://schemas.microsoft.com/office/drawing/2014/main" id="{02262BE6-C871-AFC2-9EC7-2A7E9A1DDECA}"/>
              </a:ext>
            </a:extLst>
          </p:cNvPr>
          <p:cNvSpPr txBox="1"/>
          <p:nvPr/>
        </p:nvSpPr>
        <p:spPr>
          <a:xfrm>
            <a:off x="0" y="6215876"/>
            <a:ext cx="6863540" cy="553998"/>
          </a:xfrm>
          <a:prstGeom prst="rect">
            <a:avLst/>
          </a:prstGeom>
          <a:noFill/>
        </p:spPr>
        <p:txBody>
          <a:bodyPr wrap="square">
            <a:spAutoFit/>
          </a:bodyPr>
          <a:lstStyle/>
          <a:p>
            <a:r>
              <a:rPr lang="en-US" sz="1000" dirty="0"/>
              <a:t>Karen E. Joynt Maddox. Circulation. Forecasting the Burden of Cardiovascular Disease and Stroke in the United States Through 2050—Prevalence of Risk Factors and Disease: A Presidential Advisory From the American Heart Association, Volume: 150, Issue: 4, Pages: e65-e88, DOI: (10.1161/CIR.0000000000001256) </a:t>
            </a:r>
          </a:p>
        </p:txBody>
      </p:sp>
      <p:pic>
        <p:nvPicPr>
          <p:cNvPr id="12" name="Content Placeholder 11">
            <a:extLst>
              <a:ext uri="{FF2B5EF4-FFF2-40B4-BE49-F238E27FC236}">
                <a16:creationId xmlns:a16="http://schemas.microsoft.com/office/drawing/2014/main" id="{DCDF1BB0-5615-DB48-CE1C-D905627A17C1}"/>
              </a:ext>
            </a:extLst>
          </p:cNvPr>
          <p:cNvPicPr>
            <a:picLocks noGrp="1" noChangeAspect="1"/>
          </p:cNvPicPr>
          <p:nvPr>
            <p:ph idx="1"/>
          </p:nvPr>
        </p:nvPicPr>
        <p:blipFill>
          <a:blip r:embed="rId5"/>
          <a:stretch>
            <a:fillRect/>
          </a:stretch>
        </p:blipFill>
        <p:spPr>
          <a:xfrm>
            <a:off x="32560" y="365125"/>
            <a:ext cx="6063440" cy="3637816"/>
          </a:xfrm>
          <a:prstGeom prst="rect">
            <a:avLst/>
          </a:prstGeom>
        </p:spPr>
      </p:pic>
    </p:spTree>
    <p:extLst>
      <p:ext uri="{BB962C8B-B14F-4D97-AF65-F5344CB8AC3E}">
        <p14:creationId xmlns:p14="http://schemas.microsoft.com/office/powerpoint/2010/main" val="16511749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D850A-8C50-8042-2AF8-A06386C7779D}"/>
              </a:ext>
            </a:extLst>
          </p:cNvPr>
          <p:cNvSpPr>
            <a:spLocks noGrp="1"/>
          </p:cNvSpPr>
          <p:nvPr>
            <p:ph type="title"/>
          </p:nvPr>
        </p:nvSpPr>
        <p:spPr/>
        <p:txBody>
          <a:bodyPr/>
          <a:lstStyle/>
          <a:p>
            <a:r>
              <a:rPr lang="en-US" dirty="0"/>
              <a:t>It is clear…</a:t>
            </a:r>
          </a:p>
        </p:txBody>
      </p:sp>
      <p:pic>
        <p:nvPicPr>
          <p:cNvPr id="4" name="Picture 3">
            <a:extLst>
              <a:ext uri="{FF2B5EF4-FFF2-40B4-BE49-F238E27FC236}">
                <a16:creationId xmlns:a16="http://schemas.microsoft.com/office/drawing/2014/main" id="{62265BAD-817E-A7D1-3134-0B7E662ABEE6}"/>
              </a:ext>
            </a:extLst>
          </p:cNvPr>
          <p:cNvPicPr>
            <a:picLocks noChangeAspect="1"/>
          </p:cNvPicPr>
          <p:nvPr/>
        </p:nvPicPr>
        <p:blipFill>
          <a:blip r:embed="rId3"/>
          <a:stretch>
            <a:fillRect/>
          </a:stretch>
        </p:blipFill>
        <p:spPr>
          <a:xfrm>
            <a:off x="3403980" y="1545561"/>
            <a:ext cx="5139519" cy="5139519"/>
          </a:xfrm>
          <a:prstGeom prst="rect">
            <a:avLst/>
          </a:prstGeom>
        </p:spPr>
      </p:pic>
      <p:pic>
        <p:nvPicPr>
          <p:cNvPr id="6" name="Picture 5">
            <a:extLst>
              <a:ext uri="{FF2B5EF4-FFF2-40B4-BE49-F238E27FC236}">
                <a16:creationId xmlns:a16="http://schemas.microsoft.com/office/drawing/2014/main" id="{6573C74F-82CD-EE57-5098-7182A7902DFF}"/>
              </a:ext>
            </a:extLst>
          </p:cNvPr>
          <p:cNvPicPr>
            <a:picLocks noChangeAspect="1"/>
          </p:cNvPicPr>
          <p:nvPr/>
        </p:nvPicPr>
        <p:blipFill>
          <a:blip r:embed="rId4"/>
          <a:stretch>
            <a:fillRect/>
          </a:stretch>
        </p:blipFill>
        <p:spPr>
          <a:xfrm>
            <a:off x="11386360" y="5896648"/>
            <a:ext cx="805640" cy="961352"/>
          </a:xfrm>
          <a:prstGeom prst="rect">
            <a:avLst/>
          </a:prstGeom>
        </p:spPr>
      </p:pic>
      <p:sp>
        <p:nvSpPr>
          <p:cNvPr id="8" name="Content Placeholder 7">
            <a:extLst>
              <a:ext uri="{FF2B5EF4-FFF2-40B4-BE49-F238E27FC236}">
                <a16:creationId xmlns:a16="http://schemas.microsoft.com/office/drawing/2014/main" id="{8F38D04C-B9C5-2E7F-D408-7CADB8BCF3F2}"/>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535174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31242F4-24B3-98EF-EFED-FF8CC3D185C5}"/>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16674508-81D3-48CF-96BF-7FC60EAA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41994"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68D5E00-4E35-BD81-549B-858282F6064A}"/>
              </a:ext>
            </a:extLst>
          </p:cNvPr>
          <p:cNvSpPr>
            <a:spLocks noGrp="1"/>
          </p:cNvSpPr>
          <p:nvPr>
            <p:ph type="title"/>
          </p:nvPr>
        </p:nvSpPr>
        <p:spPr>
          <a:xfrm>
            <a:off x="1137034" y="609600"/>
            <a:ext cx="4784796" cy="1330840"/>
          </a:xfrm>
        </p:spPr>
        <p:txBody>
          <a:bodyPr>
            <a:normAutofit/>
          </a:bodyPr>
          <a:lstStyle/>
          <a:p>
            <a:r>
              <a:rPr lang="en-US" dirty="0"/>
              <a:t>A Little Background First…</a:t>
            </a:r>
          </a:p>
        </p:txBody>
      </p:sp>
      <p:sp>
        <p:nvSpPr>
          <p:cNvPr id="3" name="Content Placeholder 2">
            <a:extLst>
              <a:ext uri="{FF2B5EF4-FFF2-40B4-BE49-F238E27FC236}">
                <a16:creationId xmlns:a16="http://schemas.microsoft.com/office/drawing/2014/main" id="{AEEE83FC-1D57-939E-12F8-D8CBDDE36EDC}"/>
              </a:ext>
            </a:extLst>
          </p:cNvPr>
          <p:cNvSpPr>
            <a:spLocks noGrp="1"/>
          </p:cNvSpPr>
          <p:nvPr>
            <p:ph idx="1"/>
          </p:nvPr>
        </p:nvSpPr>
        <p:spPr>
          <a:xfrm>
            <a:off x="1137034" y="2194102"/>
            <a:ext cx="4438036" cy="3908585"/>
          </a:xfrm>
        </p:spPr>
        <p:txBody>
          <a:bodyPr>
            <a:normAutofit/>
          </a:bodyPr>
          <a:lstStyle/>
          <a:p>
            <a:pPr>
              <a:buFont typeface="Wingdings" panose="05000000000000000000" pitchFamily="2" charset="2"/>
              <a:buChar char="Ø"/>
            </a:pPr>
            <a:r>
              <a:rPr lang="en-US" sz="2000" dirty="0"/>
              <a:t> Multivariable risk prediction equations are recommended to guide primary prevention efforts for cardiovascular disease (CVD)</a:t>
            </a:r>
          </a:p>
          <a:p>
            <a:pPr>
              <a:buFont typeface="Wingdings" panose="05000000000000000000" pitchFamily="2" charset="2"/>
              <a:buChar char="Ø"/>
            </a:pPr>
            <a:r>
              <a:rPr lang="en-US" sz="2000" dirty="0"/>
              <a:t> Risk directly correlates with intensity of prevention </a:t>
            </a:r>
          </a:p>
          <a:p>
            <a:pPr>
              <a:buFont typeface="Wingdings" panose="05000000000000000000" pitchFamily="2" charset="2"/>
              <a:buChar char="Ø"/>
            </a:pPr>
            <a:r>
              <a:rPr lang="en-US" sz="2000" dirty="0"/>
              <a:t> Models to assess risk continue to evolve </a:t>
            </a:r>
          </a:p>
          <a:p>
            <a:pPr>
              <a:buFont typeface="Wingdings" panose="05000000000000000000" pitchFamily="2" charset="2"/>
              <a:buChar char="Ø"/>
            </a:pPr>
            <a:r>
              <a:rPr lang="en-US" sz="2000" dirty="0"/>
              <a:t> The Pooled Cohort Equation (PCE) is what is currently recommended by the ACC/AHA for assessing CVD risk as of 2019…</a:t>
            </a:r>
          </a:p>
        </p:txBody>
      </p:sp>
      <p:pic>
        <p:nvPicPr>
          <p:cNvPr id="5" name="Picture 4">
            <a:extLst>
              <a:ext uri="{FF2B5EF4-FFF2-40B4-BE49-F238E27FC236}">
                <a16:creationId xmlns:a16="http://schemas.microsoft.com/office/drawing/2014/main" id="{E253E836-007A-CCFB-FEC2-8727CEF4D6EC}"/>
              </a:ext>
            </a:extLst>
          </p:cNvPr>
          <p:cNvPicPr>
            <a:picLocks noChangeAspect="1"/>
          </p:cNvPicPr>
          <p:nvPr/>
        </p:nvPicPr>
        <p:blipFill>
          <a:blip r:embed="rId3"/>
          <a:stretch>
            <a:fillRect/>
          </a:stretch>
        </p:blipFill>
        <p:spPr>
          <a:xfrm>
            <a:off x="7096280" y="2320574"/>
            <a:ext cx="4737650" cy="2629395"/>
          </a:xfrm>
          <a:prstGeom prst="rect">
            <a:avLst/>
          </a:prstGeom>
        </p:spPr>
      </p:pic>
      <p:pic>
        <p:nvPicPr>
          <p:cNvPr id="4" name="Picture 3">
            <a:extLst>
              <a:ext uri="{FF2B5EF4-FFF2-40B4-BE49-F238E27FC236}">
                <a16:creationId xmlns:a16="http://schemas.microsoft.com/office/drawing/2014/main" id="{544BEC8D-2C2E-A0F7-3D1C-9270A629BF00}"/>
              </a:ext>
            </a:extLst>
          </p:cNvPr>
          <p:cNvPicPr>
            <a:picLocks noChangeAspect="1"/>
          </p:cNvPicPr>
          <p:nvPr/>
        </p:nvPicPr>
        <p:blipFill>
          <a:blip r:embed="rId4"/>
          <a:stretch>
            <a:fillRect/>
          </a:stretch>
        </p:blipFill>
        <p:spPr>
          <a:xfrm>
            <a:off x="11353800" y="5878393"/>
            <a:ext cx="805640" cy="961352"/>
          </a:xfrm>
          <a:prstGeom prst="rect">
            <a:avLst/>
          </a:prstGeom>
        </p:spPr>
      </p:pic>
      <p:pic>
        <p:nvPicPr>
          <p:cNvPr id="6" name="Picture 5">
            <a:extLst>
              <a:ext uri="{FF2B5EF4-FFF2-40B4-BE49-F238E27FC236}">
                <a16:creationId xmlns:a16="http://schemas.microsoft.com/office/drawing/2014/main" id="{31F49F1B-0E94-B9C0-3326-FC1A595A1C6C}"/>
              </a:ext>
            </a:extLst>
          </p:cNvPr>
          <p:cNvPicPr>
            <a:picLocks noChangeAspect="1"/>
          </p:cNvPicPr>
          <p:nvPr/>
        </p:nvPicPr>
        <p:blipFill>
          <a:blip r:embed="rId5"/>
          <a:stretch>
            <a:fillRect/>
          </a:stretch>
        </p:blipFill>
        <p:spPr>
          <a:xfrm>
            <a:off x="2117625" y="337887"/>
            <a:ext cx="7885642" cy="6182226"/>
          </a:xfrm>
          <a:prstGeom prst="rect">
            <a:avLst/>
          </a:prstGeom>
        </p:spPr>
      </p:pic>
      <p:sp>
        <p:nvSpPr>
          <p:cNvPr id="7" name="Rectangle 6">
            <a:extLst>
              <a:ext uri="{FF2B5EF4-FFF2-40B4-BE49-F238E27FC236}">
                <a16:creationId xmlns:a16="http://schemas.microsoft.com/office/drawing/2014/main" id="{48B72C39-B9EC-8B1D-E5C5-E2527D29C6BC}"/>
              </a:ext>
            </a:extLst>
          </p:cNvPr>
          <p:cNvSpPr/>
          <p:nvPr/>
        </p:nvSpPr>
        <p:spPr>
          <a:xfrm>
            <a:off x="6849794" y="2378244"/>
            <a:ext cx="3018106" cy="390062"/>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C44AA2A-A6F0-4A0D-AA48-60E95CADFFC9}"/>
              </a:ext>
            </a:extLst>
          </p:cNvPr>
          <p:cNvPicPr>
            <a:picLocks noChangeAspect="1"/>
          </p:cNvPicPr>
          <p:nvPr/>
        </p:nvPicPr>
        <p:blipFill>
          <a:blip r:embed="rId6"/>
          <a:stretch>
            <a:fillRect/>
          </a:stretch>
        </p:blipFill>
        <p:spPr>
          <a:xfrm>
            <a:off x="3981449" y="2672945"/>
            <a:ext cx="6021817" cy="1841851"/>
          </a:xfrm>
          <a:prstGeom prst="rect">
            <a:avLst/>
          </a:prstGeom>
          <a:ln w="19050">
            <a:solidFill>
              <a:schemeClr val="tx1"/>
            </a:solidFill>
          </a:ln>
        </p:spPr>
      </p:pic>
    </p:spTree>
    <p:extLst>
      <p:ext uri="{BB962C8B-B14F-4D97-AF65-F5344CB8AC3E}">
        <p14:creationId xmlns:p14="http://schemas.microsoft.com/office/powerpoint/2010/main" val="1899781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06C67-2980-CDA6-53D4-F85B5FB87E44}"/>
              </a:ext>
            </a:extLst>
          </p:cNvPr>
          <p:cNvSpPr>
            <a:spLocks noGrp="1"/>
          </p:cNvSpPr>
          <p:nvPr>
            <p:ph type="title"/>
          </p:nvPr>
        </p:nvSpPr>
        <p:spPr>
          <a:xfrm>
            <a:off x="136413" y="-47066"/>
            <a:ext cx="11919174" cy="961352"/>
          </a:xfrm>
        </p:spPr>
        <p:txBody>
          <a:bodyPr>
            <a:normAutofit/>
          </a:bodyPr>
          <a:lstStyle/>
          <a:p>
            <a:r>
              <a:rPr lang="en-US" sz="3200" dirty="0"/>
              <a:t>First, a quick, high-yield tour through the evolution of risk prediction….</a:t>
            </a:r>
          </a:p>
        </p:txBody>
      </p:sp>
      <p:pic>
        <p:nvPicPr>
          <p:cNvPr id="4" name="Picture 3">
            <a:extLst>
              <a:ext uri="{FF2B5EF4-FFF2-40B4-BE49-F238E27FC236}">
                <a16:creationId xmlns:a16="http://schemas.microsoft.com/office/drawing/2014/main" id="{DA027926-EE52-22E2-B7BE-85F879E66E57}"/>
              </a:ext>
            </a:extLst>
          </p:cNvPr>
          <p:cNvPicPr>
            <a:picLocks noChangeAspect="1"/>
          </p:cNvPicPr>
          <p:nvPr/>
        </p:nvPicPr>
        <p:blipFill>
          <a:blip r:embed="rId3"/>
          <a:stretch>
            <a:fillRect/>
          </a:stretch>
        </p:blipFill>
        <p:spPr>
          <a:xfrm>
            <a:off x="11353800" y="5878393"/>
            <a:ext cx="805640" cy="961352"/>
          </a:xfrm>
          <a:prstGeom prst="rect">
            <a:avLst/>
          </a:prstGeom>
        </p:spPr>
      </p:pic>
      <p:cxnSp>
        <p:nvCxnSpPr>
          <p:cNvPr id="6" name="Straight Arrow Connector 5">
            <a:extLst>
              <a:ext uri="{FF2B5EF4-FFF2-40B4-BE49-F238E27FC236}">
                <a16:creationId xmlns:a16="http://schemas.microsoft.com/office/drawing/2014/main" id="{21650B63-9B71-D872-7C23-CF68B90FB6F8}"/>
              </a:ext>
            </a:extLst>
          </p:cNvPr>
          <p:cNvCxnSpPr/>
          <p:nvPr/>
        </p:nvCxnSpPr>
        <p:spPr>
          <a:xfrm>
            <a:off x="650543" y="3466523"/>
            <a:ext cx="10890913" cy="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72946E60-85B1-95A8-355B-4BC42BFBBF18}"/>
              </a:ext>
            </a:extLst>
          </p:cNvPr>
          <p:cNvCxnSpPr>
            <a:cxnSpLocks/>
          </p:cNvCxnSpPr>
          <p:nvPr/>
        </p:nvCxnSpPr>
        <p:spPr>
          <a:xfrm>
            <a:off x="1074792" y="3466523"/>
            <a:ext cx="0" cy="395777"/>
          </a:xfrm>
          <a:prstGeom prst="line">
            <a:avLst/>
          </a:prstGeom>
          <a:ln w="76200"/>
        </p:spPr>
        <p:style>
          <a:lnRef idx="3">
            <a:schemeClr val="accent3"/>
          </a:lnRef>
          <a:fillRef idx="0">
            <a:schemeClr val="accent3"/>
          </a:fillRef>
          <a:effectRef idx="2">
            <a:schemeClr val="accent3"/>
          </a:effectRef>
          <a:fontRef idx="minor">
            <a:schemeClr val="tx1"/>
          </a:fontRef>
        </p:style>
      </p:cxnSp>
      <p:sp>
        <p:nvSpPr>
          <p:cNvPr id="9" name="TextBox 8">
            <a:extLst>
              <a:ext uri="{FF2B5EF4-FFF2-40B4-BE49-F238E27FC236}">
                <a16:creationId xmlns:a16="http://schemas.microsoft.com/office/drawing/2014/main" id="{2F57B67C-3129-3D68-B840-2738F77095D1}"/>
              </a:ext>
            </a:extLst>
          </p:cNvPr>
          <p:cNvSpPr txBox="1"/>
          <p:nvPr/>
        </p:nvSpPr>
        <p:spPr>
          <a:xfrm>
            <a:off x="-182234" y="3884679"/>
            <a:ext cx="2968395" cy="2616101"/>
          </a:xfrm>
          <a:prstGeom prst="rect">
            <a:avLst/>
          </a:prstGeom>
          <a:noFill/>
        </p:spPr>
        <p:txBody>
          <a:bodyPr wrap="square" rtlCol="0">
            <a:spAutoFit/>
          </a:bodyPr>
          <a:lstStyle/>
          <a:p>
            <a:pPr algn="ctr"/>
            <a:r>
              <a:rPr lang="en-US" b="1" dirty="0"/>
              <a:t>1970s-1990s </a:t>
            </a:r>
            <a:endParaRPr lang="en-US" dirty="0"/>
          </a:p>
          <a:p>
            <a:pPr algn="ctr"/>
            <a:r>
              <a:rPr lang="en-US" dirty="0"/>
              <a:t>The Stone Age of Risk:</a:t>
            </a:r>
          </a:p>
          <a:p>
            <a:pPr algn="ctr"/>
            <a:r>
              <a:rPr lang="en-US" dirty="0"/>
              <a:t>When a Single Massachusetts Town Decided Everyone’s Fate</a:t>
            </a:r>
          </a:p>
          <a:p>
            <a:pPr algn="ctr"/>
            <a:endParaRPr lang="en-US" sz="1400" b="1" dirty="0">
              <a:solidFill>
                <a:srgbClr val="C00000"/>
              </a:solidFill>
            </a:endParaRPr>
          </a:p>
          <a:p>
            <a:pPr algn="ctr"/>
            <a:r>
              <a:rPr lang="en-US" sz="1400" b="1" dirty="0">
                <a:solidFill>
                  <a:srgbClr val="C00000"/>
                </a:solidFill>
              </a:rPr>
              <a:t>The Framingham Risk Score</a:t>
            </a:r>
          </a:p>
          <a:p>
            <a:endParaRPr lang="en-US" sz="1400" b="1" dirty="0">
              <a:solidFill>
                <a:srgbClr val="C00000"/>
              </a:solidFill>
            </a:endParaRPr>
          </a:p>
          <a:p>
            <a:endParaRPr lang="en-US" sz="1400" dirty="0"/>
          </a:p>
          <a:p>
            <a:endParaRPr lang="en-US" dirty="0"/>
          </a:p>
        </p:txBody>
      </p:sp>
      <p:sp>
        <p:nvSpPr>
          <p:cNvPr id="10" name="TextBox 9">
            <a:extLst>
              <a:ext uri="{FF2B5EF4-FFF2-40B4-BE49-F238E27FC236}">
                <a16:creationId xmlns:a16="http://schemas.microsoft.com/office/drawing/2014/main" id="{FF38B84B-FFC7-147D-756F-FBF35B45580B}"/>
              </a:ext>
            </a:extLst>
          </p:cNvPr>
          <p:cNvSpPr txBox="1"/>
          <p:nvPr/>
        </p:nvSpPr>
        <p:spPr>
          <a:xfrm>
            <a:off x="51254" y="3960014"/>
            <a:ext cx="3493925" cy="1815882"/>
          </a:xfrm>
          <a:prstGeom prst="rect">
            <a:avLst/>
          </a:prstGeom>
          <a:solidFill>
            <a:schemeClr val="bg1"/>
          </a:solidFill>
          <a:ln>
            <a:solidFill>
              <a:schemeClr val="tx2"/>
            </a:solidFill>
          </a:ln>
        </p:spPr>
        <p:txBody>
          <a:bodyPr wrap="square" rtlCol="0">
            <a:spAutoFit/>
          </a:bodyPr>
          <a:lstStyle/>
          <a:p>
            <a:pPr marL="285750" indent="-285750">
              <a:buFont typeface="Arial" panose="020B0604020202020204" pitchFamily="34" charset="0"/>
              <a:buChar char="•"/>
            </a:pPr>
            <a:r>
              <a:rPr lang="en-US" sz="1600" dirty="0"/>
              <a:t>The first tool based on Framingham cohort study, over 5000 patients</a:t>
            </a:r>
          </a:p>
          <a:p>
            <a:pPr marL="285750" indent="-285750">
              <a:buFont typeface="Arial" panose="020B0604020202020204" pitchFamily="34" charset="0"/>
              <a:buChar char="•"/>
            </a:pPr>
            <a:r>
              <a:rPr lang="en-US" sz="1600" dirty="0"/>
              <a:t>Estimated </a:t>
            </a:r>
            <a:r>
              <a:rPr lang="en-US" sz="1600" b="1" dirty="0"/>
              <a:t>10-year risk using </a:t>
            </a:r>
            <a:r>
              <a:rPr lang="en-US" sz="1600" dirty="0"/>
              <a:t>age, sex, BP, cholesterol, smoking and diabetes</a:t>
            </a:r>
          </a:p>
          <a:p>
            <a:endParaRPr lang="en-US" sz="1600" dirty="0"/>
          </a:p>
        </p:txBody>
      </p:sp>
      <p:sp>
        <p:nvSpPr>
          <p:cNvPr id="13" name="TextBox 12">
            <a:extLst>
              <a:ext uri="{FF2B5EF4-FFF2-40B4-BE49-F238E27FC236}">
                <a16:creationId xmlns:a16="http://schemas.microsoft.com/office/drawing/2014/main" id="{3F882DDF-8D54-0203-CB56-47FA87EB9F39}"/>
              </a:ext>
            </a:extLst>
          </p:cNvPr>
          <p:cNvSpPr txBox="1"/>
          <p:nvPr/>
        </p:nvSpPr>
        <p:spPr>
          <a:xfrm rot="20061476">
            <a:off x="271999" y="4191262"/>
            <a:ext cx="2549365" cy="1569660"/>
          </a:xfrm>
          <a:prstGeom prst="rect">
            <a:avLst/>
          </a:prstGeom>
          <a:solidFill>
            <a:schemeClr val="bg1"/>
          </a:solidFill>
          <a:ln>
            <a:solidFill>
              <a:srgbClr val="00B050"/>
            </a:solidFill>
          </a:ln>
        </p:spPr>
        <p:txBody>
          <a:bodyPr wrap="square" rtlCol="0">
            <a:spAutoFit/>
          </a:bodyPr>
          <a:lstStyle/>
          <a:p>
            <a:pPr marL="285750" indent="-285750">
              <a:buFont typeface="Arial" panose="020B0604020202020204" pitchFamily="34" charset="0"/>
              <a:buChar char="•"/>
            </a:pPr>
            <a:r>
              <a:rPr lang="en-US" sz="1600" b="1" dirty="0">
                <a:solidFill>
                  <a:schemeClr val="tx2"/>
                </a:solidFill>
              </a:rPr>
              <a:t>Benefits</a:t>
            </a:r>
            <a:r>
              <a:rPr lang="en-US" sz="1600" dirty="0"/>
              <a:t>:</a:t>
            </a:r>
          </a:p>
          <a:p>
            <a:pPr marL="742950" lvl="1" indent="-285750">
              <a:buFont typeface="Arial" panose="020B0604020202020204" pitchFamily="34" charset="0"/>
              <a:buChar char="•"/>
            </a:pPr>
            <a:r>
              <a:rPr lang="en-US" sz="1600" dirty="0"/>
              <a:t>Ground-Breaking</a:t>
            </a:r>
          </a:p>
          <a:p>
            <a:pPr marL="742950" lvl="1" indent="-285750">
              <a:buFont typeface="Arial" panose="020B0604020202020204" pitchFamily="34" charset="0"/>
              <a:buChar char="•"/>
            </a:pPr>
            <a:r>
              <a:rPr lang="en-US" sz="1600" dirty="0"/>
              <a:t>Simple</a:t>
            </a:r>
          </a:p>
          <a:p>
            <a:pPr marL="742950" lvl="1" indent="-285750">
              <a:buFont typeface="Arial" panose="020B0604020202020204" pitchFamily="34" charset="0"/>
              <a:buChar char="•"/>
            </a:pPr>
            <a:r>
              <a:rPr lang="en-US" sz="1600" dirty="0"/>
              <a:t>Easy to use</a:t>
            </a:r>
          </a:p>
          <a:p>
            <a:pPr marL="742950" lvl="1" indent="-285750">
              <a:buFont typeface="Arial" panose="020B0604020202020204" pitchFamily="34" charset="0"/>
              <a:buChar char="•"/>
            </a:pPr>
            <a:r>
              <a:rPr lang="en-US" sz="1600" dirty="0"/>
              <a:t>It is all we had</a:t>
            </a:r>
          </a:p>
          <a:p>
            <a:endParaRPr lang="en-US" sz="1600" dirty="0"/>
          </a:p>
        </p:txBody>
      </p:sp>
      <p:pic>
        <p:nvPicPr>
          <p:cNvPr id="14" name="Picture 13">
            <a:extLst>
              <a:ext uri="{FF2B5EF4-FFF2-40B4-BE49-F238E27FC236}">
                <a16:creationId xmlns:a16="http://schemas.microsoft.com/office/drawing/2014/main" id="{A740FE89-379F-BD64-1BC8-99469541DA40}"/>
              </a:ext>
            </a:extLst>
          </p:cNvPr>
          <p:cNvPicPr>
            <a:picLocks noChangeAspect="1"/>
          </p:cNvPicPr>
          <p:nvPr/>
        </p:nvPicPr>
        <p:blipFill>
          <a:blip r:embed="rId4"/>
          <a:stretch>
            <a:fillRect/>
          </a:stretch>
        </p:blipFill>
        <p:spPr>
          <a:xfrm>
            <a:off x="1197712" y="4091934"/>
            <a:ext cx="2371298" cy="1333855"/>
          </a:xfrm>
          <a:prstGeom prst="rect">
            <a:avLst/>
          </a:prstGeom>
        </p:spPr>
      </p:pic>
      <p:sp>
        <p:nvSpPr>
          <p:cNvPr id="15" name="Rectangle 14">
            <a:extLst>
              <a:ext uri="{FF2B5EF4-FFF2-40B4-BE49-F238E27FC236}">
                <a16:creationId xmlns:a16="http://schemas.microsoft.com/office/drawing/2014/main" id="{9053C959-CFE0-B259-9B4C-434855C405C9}"/>
              </a:ext>
            </a:extLst>
          </p:cNvPr>
          <p:cNvSpPr/>
          <p:nvPr/>
        </p:nvSpPr>
        <p:spPr>
          <a:xfrm rot="20529217">
            <a:off x="-276206" y="4448072"/>
            <a:ext cx="2463560" cy="923330"/>
          </a:xfrm>
          <a:prstGeom prst="rect">
            <a:avLst/>
          </a:prstGeom>
          <a:noFill/>
        </p:spPr>
        <p:txBody>
          <a:bodyPr wrap="squar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BUT</a:t>
            </a:r>
          </a:p>
        </p:txBody>
      </p:sp>
      <p:pic>
        <p:nvPicPr>
          <p:cNvPr id="16" name="Picture 15">
            <a:extLst>
              <a:ext uri="{FF2B5EF4-FFF2-40B4-BE49-F238E27FC236}">
                <a16:creationId xmlns:a16="http://schemas.microsoft.com/office/drawing/2014/main" id="{14EAAEA0-AAF3-2069-16D1-D6ED5BA25DFC}"/>
              </a:ext>
            </a:extLst>
          </p:cNvPr>
          <p:cNvPicPr>
            <a:picLocks noChangeAspect="1"/>
          </p:cNvPicPr>
          <p:nvPr/>
        </p:nvPicPr>
        <p:blipFill>
          <a:blip r:embed="rId5"/>
          <a:stretch>
            <a:fillRect/>
          </a:stretch>
        </p:blipFill>
        <p:spPr>
          <a:xfrm>
            <a:off x="1546682" y="4158076"/>
            <a:ext cx="2244816" cy="1343048"/>
          </a:xfrm>
          <a:prstGeom prst="rect">
            <a:avLst/>
          </a:prstGeom>
        </p:spPr>
      </p:pic>
      <p:sp>
        <p:nvSpPr>
          <p:cNvPr id="17" name="TextBox 16">
            <a:extLst>
              <a:ext uri="{FF2B5EF4-FFF2-40B4-BE49-F238E27FC236}">
                <a16:creationId xmlns:a16="http://schemas.microsoft.com/office/drawing/2014/main" id="{2349A7F5-AA7D-5F51-D425-FD7555C1BAAF}"/>
              </a:ext>
            </a:extLst>
          </p:cNvPr>
          <p:cNvSpPr txBox="1"/>
          <p:nvPr/>
        </p:nvSpPr>
        <p:spPr>
          <a:xfrm>
            <a:off x="144153" y="3882601"/>
            <a:ext cx="3698670" cy="2554545"/>
          </a:xfrm>
          <a:prstGeom prst="rect">
            <a:avLst/>
          </a:prstGeom>
          <a:solidFill>
            <a:schemeClr val="bg1"/>
          </a:solidFill>
          <a:ln>
            <a:solidFill>
              <a:schemeClr val="tx2"/>
            </a:solidFill>
          </a:ln>
        </p:spPr>
        <p:txBody>
          <a:bodyPr wrap="square" rtlCol="0">
            <a:spAutoFit/>
          </a:bodyPr>
          <a:lstStyle/>
          <a:p>
            <a:pPr marL="285750" indent="-285750">
              <a:buFont typeface="Arial" panose="020B0604020202020204" pitchFamily="34" charset="0"/>
              <a:buChar char="•"/>
            </a:pPr>
            <a:r>
              <a:rPr lang="en-US" sz="1600" b="1" dirty="0">
                <a:solidFill>
                  <a:srgbClr val="FF0000"/>
                </a:solidFill>
              </a:rPr>
              <a:t>Drawbacks</a:t>
            </a:r>
            <a:r>
              <a:rPr lang="en-US" sz="1600" dirty="0"/>
              <a:t>:</a:t>
            </a:r>
          </a:p>
          <a:p>
            <a:pPr marL="742950" lvl="1" indent="-285750">
              <a:buFont typeface="Arial" panose="020B0604020202020204" pitchFamily="34" charset="0"/>
              <a:buChar char="•"/>
            </a:pPr>
            <a:r>
              <a:rPr lang="en-US" sz="1600" dirty="0"/>
              <a:t>Derived from white middle-class individuals in geographically restricted sample</a:t>
            </a:r>
          </a:p>
          <a:p>
            <a:pPr marL="742950" lvl="1" indent="-285750">
              <a:buFont typeface="Arial" panose="020B0604020202020204" pitchFamily="34" charset="0"/>
              <a:buChar char="•"/>
            </a:pPr>
            <a:r>
              <a:rPr lang="en-US" sz="1600" dirty="0"/>
              <a:t>Predicted only CAD outcomes</a:t>
            </a:r>
          </a:p>
          <a:p>
            <a:pPr marL="742950" lvl="1" indent="-285750">
              <a:buFont typeface="Arial" panose="020B0604020202020204" pitchFamily="34" charset="0"/>
              <a:buChar char="•"/>
            </a:pPr>
            <a:r>
              <a:rPr lang="en-US" sz="1600" dirty="0"/>
              <a:t>Did not include patients with diabetes</a:t>
            </a:r>
          </a:p>
          <a:p>
            <a:pPr marL="742950" lvl="1" indent="-285750">
              <a:buFont typeface="Arial" panose="020B0604020202020204" pitchFamily="34" charset="0"/>
              <a:buChar char="•"/>
            </a:pPr>
            <a:endParaRPr lang="en-US" sz="1600" dirty="0"/>
          </a:p>
          <a:p>
            <a:endParaRPr lang="en-US" sz="1600" dirty="0"/>
          </a:p>
        </p:txBody>
      </p:sp>
      <p:pic>
        <p:nvPicPr>
          <p:cNvPr id="18" name="Picture 17">
            <a:extLst>
              <a:ext uri="{FF2B5EF4-FFF2-40B4-BE49-F238E27FC236}">
                <a16:creationId xmlns:a16="http://schemas.microsoft.com/office/drawing/2014/main" id="{32D99492-C9D0-168B-BAFE-4A32A787CF97}"/>
              </a:ext>
            </a:extLst>
          </p:cNvPr>
          <p:cNvPicPr>
            <a:picLocks noChangeAspect="1"/>
          </p:cNvPicPr>
          <p:nvPr/>
        </p:nvPicPr>
        <p:blipFill>
          <a:blip r:embed="rId6"/>
          <a:stretch>
            <a:fillRect/>
          </a:stretch>
        </p:blipFill>
        <p:spPr>
          <a:xfrm>
            <a:off x="583982" y="5113060"/>
            <a:ext cx="2146535" cy="1431023"/>
          </a:xfrm>
          <a:prstGeom prst="rect">
            <a:avLst/>
          </a:prstGeom>
        </p:spPr>
      </p:pic>
      <p:cxnSp>
        <p:nvCxnSpPr>
          <p:cNvPr id="22" name="Straight Connector 21">
            <a:extLst>
              <a:ext uri="{FF2B5EF4-FFF2-40B4-BE49-F238E27FC236}">
                <a16:creationId xmlns:a16="http://schemas.microsoft.com/office/drawing/2014/main" id="{EEDAD1A2-9DB1-30E6-B334-2686C8F434E4}"/>
              </a:ext>
            </a:extLst>
          </p:cNvPr>
          <p:cNvCxnSpPr>
            <a:cxnSpLocks/>
          </p:cNvCxnSpPr>
          <p:nvPr/>
        </p:nvCxnSpPr>
        <p:spPr>
          <a:xfrm>
            <a:off x="3976932" y="3070746"/>
            <a:ext cx="0" cy="395777"/>
          </a:xfrm>
          <a:prstGeom prst="line">
            <a:avLst/>
          </a:prstGeom>
          <a:ln w="76200"/>
        </p:spPr>
        <p:style>
          <a:lnRef idx="3">
            <a:schemeClr val="accent3"/>
          </a:lnRef>
          <a:fillRef idx="0">
            <a:schemeClr val="accent3"/>
          </a:fillRef>
          <a:effectRef idx="2">
            <a:schemeClr val="accent3"/>
          </a:effectRef>
          <a:fontRef idx="minor">
            <a:schemeClr val="tx1"/>
          </a:fontRef>
        </p:style>
      </p:cxnSp>
      <p:sp>
        <p:nvSpPr>
          <p:cNvPr id="27" name="TextBox 26">
            <a:extLst>
              <a:ext uri="{FF2B5EF4-FFF2-40B4-BE49-F238E27FC236}">
                <a16:creationId xmlns:a16="http://schemas.microsoft.com/office/drawing/2014/main" id="{B4DF7C8A-FA8A-C349-E446-19FA3225502D}"/>
              </a:ext>
            </a:extLst>
          </p:cNvPr>
          <p:cNvSpPr txBox="1"/>
          <p:nvPr/>
        </p:nvSpPr>
        <p:spPr>
          <a:xfrm>
            <a:off x="2127597" y="1883693"/>
            <a:ext cx="3698670" cy="1015663"/>
          </a:xfrm>
          <a:prstGeom prst="rect">
            <a:avLst/>
          </a:prstGeom>
          <a:noFill/>
        </p:spPr>
        <p:txBody>
          <a:bodyPr wrap="square" rtlCol="0">
            <a:spAutoFit/>
          </a:bodyPr>
          <a:lstStyle/>
          <a:p>
            <a:pPr algn="ctr"/>
            <a:r>
              <a:rPr lang="en-US" sz="2000" b="1" dirty="0"/>
              <a:t>2013-2022</a:t>
            </a:r>
          </a:p>
          <a:p>
            <a:pPr algn="ctr"/>
            <a:r>
              <a:rPr lang="en-US" sz="2000" dirty="0"/>
              <a:t>The Statin-for Everyone Era or the </a:t>
            </a:r>
            <a:r>
              <a:rPr lang="en-US" sz="2000" dirty="0">
                <a:solidFill>
                  <a:srgbClr val="0070C0"/>
                </a:solidFill>
              </a:rPr>
              <a:t>Pooled Cohort Equation </a:t>
            </a:r>
            <a:r>
              <a:rPr lang="en-US" sz="2000" dirty="0"/>
              <a:t>Era</a:t>
            </a:r>
          </a:p>
        </p:txBody>
      </p:sp>
      <p:pic>
        <p:nvPicPr>
          <p:cNvPr id="28" name="Picture 27">
            <a:extLst>
              <a:ext uri="{FF2B5EF4-FFF2-40B4-BE49-F238E27FC236}">
                <a16:creationId xmlns:a16="http://schemas.microsoft.com/office/drawing/2014/main" id="{3DED00AF-4B22-614C-5360-98B6EBAD0DD1}"/>
              </a:ext>
            </a:extLst>
          </p:cNvPr>
          <p:cNvPicPr>
            <a:picLocks noChangeAspect="1"/>
          </p:cNvPicPr>
          <p:nvPr/>
        </p:nvPicPr>
        <p:blipFill>
          <a:blip r:embed="rId7"/>
          <a:stretch>
            <a:fillRect/>
          </a:stretch>
        </p:blipFill>
        <p:spPr>
          <a:xfrm>
            <a:off x="2918142" y="1403870"/>
            <a:ext cx="2117580" cy="1588185"/>
          </a:xfrm>
          <a:prstGeom prst="rect">
            <a:avLst/>
          </a:prstGeom>
        </p:spPr>
      </p:pic>
      <p:sp>
        <p:nvSpPr>
          <p:cNvPr id="29" name="TextBox 28">
            <a:extLst>
              <a:ext uri="{FF2B5EF4-FFF2-40B4-BE49-F238E27FC236}">
                <a16:creationId xmlns:a16="http://schemas.microsoft.com/office/drawing/2014/main" id="{DE78A712-0A0B-4745-6CBF-7DE4C9D0D121}"/>
              </a:ext>
            </a:extLst>
          </p:cNvPr>
          <p:cNvSpPr txBox="1"/>
          <p:nvPr/>
        </p:nvSpPr>
        <p:spPr>
          <a:xfrm>
            <a:off x="2105788" y="994530"/>
            <a:ext cx="4322568" cy="2062103"/>
          </a:xfrm>
          <a:prstGeom prst="rect">
            <a:avLst/>
          </a:prstGeom>
          <a:solidFill>
            <a:schemeClr val="bg1"/>
          </a:solidFill>
          <a:ln>
            <a:solidFill>
              <a:srgbClr val="00B050"/>
            </a:solidFill>
          </a:ln>
        </p:spPr>
        <p:txBody>
          <a:bodyPr wrap="square" rtlCol="0">
            <a:spAutoFit/>
          </a:bodyPr>
          <a:lstStyle/>
          <a:p>
            <a:pPr marL="285750" indent="-285750">
              <a:buFont typeface="Arial" panose="020B0604020202020204" pitchFamily="34" charset="0"/>
              <a:buChar char="•"/>
            </a:pPr>
            <a:r>
              <a:rPr lang="en-US" sz="1600" b="1" dirty="0">
                <a:solidFill>
                  <a:schemeClr val="tx2"/>
                </a:solidFill>
              </a:rPr>
              <a:t>Benefits</a:t>
            </a:r>
            <a:r>
              <a:rPr lang="en-US" sz="1600" dirty="0"/>
              <a:t>:</a:t>
            </a:r>
          </a:p>
          <a:p>
            <a:pPr marL="742950" lvl="1" indent="-285750">
              <a:buFont typeface="Arial" panose="020B0604020202020204" pitchFamily="34" charset="0"/>
              <a:buChar char="•"/>
            </a:pPr>
            <a:r>
              <a:rPr lang="en-US" sz="1600" dirty="0"/>
              <a:t>Predicts 10 year risk of MI </a:t>
            </a:r>
            <a:r>
              <a:rPr lang="en-US" sz="1600" b="1" u="sng" dirty="0"/>
              <a:t>AND</a:t>
            </a:r>
            <a:r>
              <a:rPr lang="en-US" sz="1600" dirty="0"/>
              <a:t> Stroke</a:t>
            </a:r>
          </a:p>
          <a:p>
            <a:pPr marL="742950" lvl="1" indent="-285750">
              <a:buFont typeface="Arial" panose="020B0604020202020204" pitchFamily="34" charset="0"/>
              <a:buChar char="•"/>
            </a:pPr>
            <a:r>
              <a:rPr lang="en-US" sz="1600" dirty="0"/>
              <a:t>Larger sample size; included African Americans and good representation of women</a:t>
            </a:r>
          </a:p>
          <a:p>
            <a:pPr marL="742950" lvl="1" indent="-285750">
              <a:buFont typeface="Arial" panose="020B0604020202020204" pitchFamily="34" charset="0"/>
              <a:buChar char="•"/>
            </a:pPr>
            <a:r>
              <a:rPr lang="en-US" sz="1600" dirty="0"/>
              <a:t>Includes </a:t>
            </a:r>
            <a:r>
              <a:rPr lang="en-US" sz="1600" b="1" dirty="0"/>
              <a:t>Diabetes </a:t>
            </a:r>
            <a:r>
              <a:rPr lang="en-US" sz="1600" dirty="0"/>
              <a:t>as a risk factor</a:t>
            </a:r>
          </a:p>
          <a:p>
            <a:pPr marL="742950" lvl="1" indent="-285750">
              <a:buFont typeface="Arial" panose="020B0604020202020204" pitchFamily="34" charset="0"/>
              <a:buChar char="•"/>
            </a:pPr>
            <a:r>
              <a:rPr lang="en-US" sz="1600" dirty="0"/>
              <a:t>Easy to use</a:t>
            </a:r>
          </a:p>
          <a:p>
            <a:endParaRPr lang="en-US" sz="1600" dirty="0"/>
          </a:p>
        </p:txBody>
      </p:sp>
      <p:pic>
        <p:nvPicPr>
          <p:cNvPr id="30" name="Picture 29">
            <a:extLst>
              <a:ext uri="{FF2B5EF4-FFF2-40B4-BE49-F238E27FC236}">
                <a16:creationId xmlns:a16="http://schemas.microsoft.com/office/drawing/2014/main" id="{7F962F9C-4C59-9859-4AD3-DA5C88793A36}"/>
              </a:ext>
            </a:extLst>
          </p:cNvPr>
          <p:cNvPicPr>
            <a:picLocks noChangeAspect="1"/>
          </p:cNvPicPr>
          <p:nvPr/>
        </p:nvPicPr>
        <p:blipFill>
          <a:blip r:embed="rId8"/>
          <a:stretch>
            <a:fillRect/>
          </a:stretch>
        </p:blipFill>
        <p:spPr>
          <a:xfrm>
            <a:off x="4685999" y="1124108"/>
            <a:ext cx="2280536" cy="1737900"/>
          </a:xfrm>
          <a:prstGeom prst="rect">
            <a:avLst/>
          </a:prstGeom>
        </p:spPr>
      </p:pic>
      <p:sp>
        <p:nvSpPr>
          <p:cNvPr id="31" name="TextBox 30">
            <a:extLst>
              <a:ext uri="{FF2B5EF4-FFF2-40B4-BE49-F238E27FC236}">
                <a16:creationId xmlns:a16="http://schemas.microsoft.com/office/drawing/2014/main" id="{A72BC907-283A-7CD2-84A2-35FCC622B861}"/>
              </a:ext>
            </a:extLst>
          </p:cNvPr>
          <p:cNvSpPr txBox="1"/>
          <p:nvPr/>
        </p:nvSpPr>
        <p:spPr>
          <a:xfrm>
            <a:off x="1721782" y="702997"/>
            <a:ext cx="5244753" cy="2462213"/>
          </a:xfrm>
          <a:prstGeom prst="rect">
            <a:avLst/>
          </a:prstGeom>
          <a:solidFill>
            <a:schemeClr val="bg1"/>
          </a:solidFill>
          <a:ln>
            <a:solidFill>
              <a:schemeClr val="tx2"/>
            </a:solidFill>
          </a:ln>
        </p:spPr>
        <p:txBody>
          <a:bodyPr wrap="square" rtlCol="0">
            <a:spAutoFit/>
          </a:bodyPr>
          <a:lstStyle/>
          <a:p>
            <a:pPr marL="285750" indent="-285750">
              <a:buFont typeface="Arial" panose="020B0604020202020204" pitchFamily="34" charset="0"/>
              <a:buChar char="•"/>
            </a:pPr>
            <a:r>
              <a:rPr lang="en-US" sz="1400" b="1" dirty="0">
                <a:solidFill>
                  <a:srgbClr val="FF0000"/>
                </a:solidFill>
              </a:rPr>
              <a:t>Drawbacks</a:t>
            </a:r>
            <a:r>
              <a:rPr lang="en-US" sz="1400" dirty="0"/>
              <a:t>:</a:t>
            </a:r>
          </a:p>
          <a:p>
            <a:pPr marL="742950" lvl="1" indent="-285750">
              <a:buFont typeface="Arial" panose="020B0604020202020204" pitchFamily="34" charset="0"/>
              <a:buChar char="•"/>
            </a:pPr>
            <a:r>
              <a:rPr lang="en-US" sz="1400" dirty="0"/>
              <a:t>Only includes adults age 40-79</a:t>
            </a:r>
          </a:p>
          <a:p>
            <a:pPr marL="742950" lvl="1" indent="-285750">
              <a:buFont typeface="Arial" panose="020B0604020202020204" pitchFamily="34" charset="0"/>
              <a:buChar char="•"/>
            </a:pPr>
            <a:r>
              <a:rPr lang="en-US" sz="1400" dirty="0"/>
              <a:t>Does not account for total burden of CVD (</a:t>
            </a:r>
            <a:r>
              <a:rPr lang="en-US" sz="1400" dirty="0" err="1"/>
              <a:t>ie</a:t>
            </a:r>
            <a:r>
              <a:rPr lang="en-US" sz="1400" dirty="0"/>
              <a:t>. Does not include heart failure)</a:t>
            </a:r>
          </a:p>
          <a:p>
            <a:pPr marL="742950" lvl="1" indent="-285750">
              <a:buFont typeface="Arial" panose="020B0604020202020204" pitchFamily="34" charset="0"/>
              <a:buChar char="•"/>
            </a:pPr>
            <a:r>
              <a:rPr lang="en-US" sz="1400" dirty="0"/>
              <a:t>Does not include other races and ethnicity groups</a:t>
            </a:r>
          </a:p>
          <a:p>
            <a:pPr marL="742950" lvl="1" indent="-285750">
              <a:buFont typeface="Arial" panose="020B0604020202020204" pitchFamily="34" charset="0"/>
              <a:buChar char="•"/>
            </a:pPr>
            <a:r>
              <a:rPr lang="en-US" sz="1400" dirty="0"/>
              <a:t>Limited by older data (all data obtained before 2000)</a:t>
            </a:r>
          </a:p>
          <a:p>
            <a:pPr marL="742950" lvl="1" indent="-285750">
              <a:buFont typeface="Arial" panose="020B0604020202020204" pitchFamily="34" charset="0"/>
              <a:buChar char="•"/>
            </a:pPr>
            <a:r>
              <a:rPr lang="en-US" sz="1400" b="1" dirty="0"/>
              <a:t>OVERESTIMATES</a:t>
            </a:r>
            <a:r>
              <a:rPr lang="en-US" sz="1400" dirty="0"/>
              <a:t> risk a lot of the time</a:t>
            </a:r>
            <a:endParaRPr lang="en-US" sz="1400" b="1" dirty="0"/>
          </a:p>
          <a:p>
            <a:pPr marL="742950" lvl="1" indent="-285750">
              <a:buFont typeface="Arial" panose="020B0604020202020204" pitchFamily="34" charset="0"/>
              <a:buChar char="•"/>
            </a:pPr>
            <a:r>
              <a:rPr lang="en-US" sz="1400" dirty="0"/>
              <a:t>No biomarkers or imaging included</a:t>
            </a:r>
          </a:p>
          <a:p>
            <a:pPr marL="742950" lvl="1" indent="-285750">
              <a:buFont typeface="Arial" panose="020B0604020202020204" pitchFamily="34" charset="0"/>
              <a:buChar char="•"/>
            </a:pPr>
            <a:r>
              <a:rPr lang="en-US" sz="1400" dirty="0"/>
              <a:t>Does not include CKD ( a known CV risk factor)</a:t>
            </a:r>
          </a:p>
          <a:p>
            <a:pPr marL="742950" lvl="1" indent="-285750">
              <a:buFont typeface="Arial" panose="020B0604020202020204" pitchFamily="34" charset="0"/>
              <a:buChar char="•"/>
            </a:pPr>
            <a:r>
              <a:rPr lang="en-US" sz="1400" dirty="0"/>
              <a:t>Not great for borderline or intermediate risks</a:t>
            </a:r>
          </a:p>
          <a:p>
            <a:endParaRPr lang="en-US" sz="1400" dirty="0"/>
          </a:p>
        </p:txBody>
      </p:sp>
      <p:pic>
        <p:nvPicPr>
          <p:cNvPr id="32" name="Picture 31">
            <a:extLst>
              <a:ext uri="{FF2B5EF4-FFF2-40B4-BE49-F238E27FC236}">
                <a16:creationId xmlns:a16="http://schemas.microsoft.com/office/drawing/2014/main" id="{348E68BA-1D81-B83C-DD26-150E7190163C}"/>
              </a:ext>
            </a:extLst>
          </p:cNvPr>
          <p:cNvPicPr>
            <a:picLocks noChangeAspect="1"/>
          </p:cNvPicPr>
          <p:nvPr/>
        </p:nvPicPr>
        <p:blipFill>
          <a:blip r:embed="rId9"/>
          <a:stretch>
            <a:fillRect/>
          </a:stretch>
        </p:blipFill>
        <p:spPr>
          <a:xfrm>
            <a:off x="5725458" y="3456743"/>
            <a:ext cx="79255" cy="438950"/>
          </a:xfrm>
          <a:prstGeom prst="rect">
            <a:avLst/>
          </a:prstGeom>
        </p:spPr>
      </p:pic>
      <p:sp>
        <p:nvSpPr>
          <p:cNvPr id="33" name="TextBox 32">
            <a:extLst>
              <a:ext uri="{FF2B5EF4-FFF2-40B4-BE49-F238E27FC236}">
                <a16:creationId xmlns:a16="http://schemas.microsoft.com/office/drawing/2014/main" id="{850F8CCD-6DDB-623A-90CD-94DFD0AFB4AE}"/>
              </a:ext>
            </a:extLst>
          </p:cNvPr>
          <p:cNvSpPr txBox="1"/>
          <p:nvPr/>
        </p:nvSpPr>
        <p:spPr>
          <a:xfrm>
            <a:off x="3976932" y="3826268"/>
            <a:ext cx="3698670" cy="1631216"/>
          </a:xfrm>
          <a:prstGeom prst="rect">
            <a:avLst/>
          </a:prstGeom>
          <a:noFill/>
        </p:spPr>
        <p:txBody>
          <a:bodyPr wrap="square" rtlCol="0">
            <a:spAutoFit/>
          </a:bodyPr>
          <a:lstStyle/>
          <a:p>
            <a:pPr algn="ctr"/>
            <a:r>
              <a:rPr lang="en-US" sz="2000" b="1" dirty="0"/>
              <a:t>2015</a:t>
            </a:r>
          </a:p>
          <a:p>
            <a:pPr algn="ctr"/>
            <a:r>
              <a:rPr lang="en-US" sz="2000" dirty="0"/>
              <a:t>The Year of Seeing it to Believe It</a:t>
            </a:r>
          </a:p>
          <a:p>
            <a:pPr algn="ctr"/>
            <a:r>
              <a:rPr lang="en-US" sz="2000" b="1" dirty="0">
                <a:solidFill>
                  <a:srgbClr val="FFC000"/>
                </a:solidFill>
              </a:rPr>
              <a:t>MESA</a:t>
            </a:r>
            <a:r>
              <a:rPr lang="en-US" sz="2000" dirty="0"/>
              <a:t> Calculator</a:t>
            </a:r>
          </a:p>
          <a:p>
            <a:pPr algn="ctr"/>
            <a:r>
              <a:rPr lang="en-US" sz="2000" dirty="0"/>
              <a:t>“Turns out the best way to know your risk is to just look”</a:t>
            </a:r>
          </a:p>
        </p:txBody>
      </p:sp>
      <p:sp>
        <p:nvSpPr>
          <p:cNvPr id="34" name="TextBox 33">
            <a:extLst>
              <a:ext uri="{FF2B5EF4-FFF2-40B4-BE49-F238E27FC236}">
                <a16:creationId xmlns:a16="http://schemas.microsoft.com/office/drawing/2014/main" id="{04B46397-8983-320A-91E3-AEDE8B53C75A}"/>
              </a:ext>
            </a:extLst>
          </p:cNvPr>
          <p:cNvSpPr txBox="1"/>
          <p:nvPr/>
        </p:nvSpPr>
        <p:spPr>
          <a:xfrm>
            <a:off x="4070105" y="3859735"/>
            <a:ext cx="5441688" cy="2800767"/>
          </a:xfrm>
          <a:prstGeom prst="rect">
            <a:avLst/>
          </a:prstGeom>
          <a:solidFill>
            <a:schemeClr val="bg1"/>
          </a:solidFill>
          <a:ln>
            <a:solidFill>
              <a:srgbClr val="00B050"/>
            </a:solidFill>
          </a:ln>
        </p:spPr>
        <p:txBody>
          <a:bodyPr wrap="square" rtlCol="0">
            <a:spAutoFit/>
          </a:bodyPr>
          <a:lstStyle/>
          <a:p>
            <a:pPr marL="285750" indent="-285750">
              <a:buFont typeface="Arial" panose="020B0604020202020204" pitchFamily="34" charset="0"/>
              <a:buChar char="•"/>
            </a:pPr>
            <a:r>
              <a:rPr lang="en-US" sz="1600" b="1" dirty="0">
                <a:solidFill>
                  <a:schemeClr val="tx2"/>
                </a:solidFill>
              </a:rPr>
              <a:t>Benefits</a:t>
            </a:r>
            <a:r>
              <a:rPr lang="en-US" sz="1600" dirty="0"/>
              <a:t>:</a:t>
            </a:r>
          </a:p>
          <a:p>
            <a:pPr marL="742950" lvl="1" indent="-285750">
              <a:buFont typeface="Arial" panose="020B0604020202020204" pitchFamily="34" charset="0"/>
              <a:buChar char="•"/>
            </a:pPr>
            <a:r>
              <a:rPr lang="en-US" sz="1600" dirty="0"/>
              <a:t>Uses CAC score to </a:t>
            </a:r>
            <a:r>
              <a:rPr lang="en-US" sz="1600" b="1" dirty="0"/>
              <a:t>REFINE</a:t>
            </a:r>
            <a:r>
              <a:rPr lang="en-US" sz="1600" dirty="0"/>
              <a:t> risk in borderline-intermediate risk patients</a:t>
            </a:r>
          </a:p>
          <a:p>
            <a:pPr marL="742950" lvl="1" indent="-285750">
              <a:buFont typeface="Arial" panose="020B0604020202020204" pitchFamily="34" charset="0"/>
              <a:buChar char="•"/>
            </a:pPr>
            <a:r>
              <a:rPr lang="en-US" sz="1600" dirty="0"/>
              <a:t>Personalizes risk assessment</a:t>
            </a:r>
          </a:p>
          <a:p>
            <a:pPr marL="742950" lvl="1" indent="-285750">
              <a:buFont typeface="Arial" panose="020B0604020202020204" pitchFamily="34" charset="0"/>
              <a:buChar char="•"/>
            </a:pPr>
            <a:r>
              <a:rPr lang="en-US" sz="1600" dirty="0"/>
              <a:t>CAC of 0</a:t>
            </a:r>
            <a:r>
              <a:rPr lang="en-US" sz="1600" dirty="0">
                <a:sym typeface="Wingdings" panose="05000000000000000000" pitchFamily="2" charset="2"/>
              </a:rPr>
              <a:t> maybe can even defer a statin</a:t>
            </a:r>
          </a:p>
          <a:p>
            <a:pPr marL="742950" lvl="1" indent="-285750">
              <a:buFont typeface="Arial" panose="020B0604020202020204" pitchFamily="34" charset="0"/>
              <a:buChar char="•"/>
            </a:pPr>
            <a:r>
              <a:rPr lang="en-US" sz="1600" dirty="0">
                <a:sym typeface="Wingdings" panose="05000000000000000000" pitchFamily="2" charset="2"/>
              </a:rPr>
              <a:t>Includes actual atherosclerotic burden instead of just risk factors </a:t>
            </a:r>
          </a:p>
          <a:p>
            <a:pPr marL="742950" lvl="1" indent="-285750">
              <a:buFont typeface="Arial" panose="020B0604020202020204" pitchFamily="34" charset="0"/>
              <a:buChar char="•"/>
            </a:pPr>
            <a:r>
              <a:rPr lang="en-US" sz="1600" dirty="0">
                <a:sym typeface="Wingdings" panose="05000000000000000000" pitchFamily="2" charset="2"/>
              </a:rPr>
              <a:t>Provides your Coronary age</a:t>
            </a:r>
          </a:p>
          <a:p>
            <a:pPr marL="742950" lvl="1" indent="-285750">
              <a:buFont typeface="Arial" panose="020B0604020202020204" pitchFamily="34" charset="0"/>
              <a:buChar char="•"/>
            </a:pPr>
            <a:r>
              <a:rPr lang="en-US" sz="1600" dirty="0">
                <a:sym typeface="Wingdings" panose="05000000000000000000" pitchFamily="2" charset="2"/>
              </a:rPr>
              <a:t>Family history of MI included</a:t>
            </a:r>
          </a:p>
          <a:p>
            <a:pPr marL="742950" lvl="1" indent="-285750">
              <a:buFont typeface="Arial" panose="020B0604020202020204" pitchFamily="34" charset="0"/>
              <a:buChar char="•"/>
            </a:pPr>
            <a:r>
              <a:rPr lang="en-US" sz="1600" dirty="0">
                <a:sym typeface="Wingdings" panose="05000000000000000000" pitchFamily="2" charset="2"/>
              </a:rPr>
              <a:t>Includes Caucasian, Chines, AA, and </a:t>
            </a:r>
            <a:r>
              <a:rPr lang="en-US" sz="1600" dirty="0" err="1">
                <a:sym typeface="Wingdings" panose="05000000000000000000" pitchFamily="2" charset="2"/>
              </a:rPr>
              <a:t>hispanics</a:t>
            </a:r>
            <a:endParaRPr lang="en-US" sz="1600" dirty="0"/>
          </a:p>
          <a:p>
            <a:endParaRPr lang="en-US" sz="1600" dirty="0"/>
          </a:p>
        </p:txBody>
      </p:sp>
      <p:sp>
        <p:nvSpPr>
          <p:cNvPr id="35" name="TextBox 34">
            <a:extLst>
              <a:ext uri="{FF2B5EF4-FFF2-40B4-BE49-F238E27FC236}">
                <a16:creationId xmlns:a16="http://schemas.microsoft.com/office/drawing/2014/main" id="{3D67C933-0418-4FC3-A68A-280DA8797275}"/>
              </a:ext>
            </a:extLst>
          </p:cNvPr>
          <p:cNvSpPr txBox="1"/>
          <p:nvPr/>
        </p:nvSpPr>
        <p:spPr>
          <a:xfrm rot="669005">
            <a:off x="4106583" y="4480031"/>
            <a:ext cx="5244753" cy="1384995"/>
          </a:xfrm>
          <a:prstGeom prst="rect">
            <a:avLst/>
          </a:prstGeom>
          <a:solidFill>
            <a:schemeClr val="bg1"/>
          </a:solidFill>
          <a:ln>
            <a:solidFill>
              <a:schemeClr val="tx2"/>
            </a:solidFill>
          </a:ln>
        </p:spPr>
        <p:txBody>
          <a:bodyPr wrap="square" rtlCol="0">
            <a:spAutoFit/>
          </a:bodyPr>
          <a:lstStyle/>
          <a:p>
            <a:pPr marL="285750" indent="-285750">
              <a:buFont typeface="Arial" panose="020B0604020202020204" pitchFamily="34" charset="0"/>
              <a:buChar char="•"/>
            </a:pPr>
            <a:r>
              <a:rPr lang="en-US" sz="1400" b="1" dirty="0">
                <a:solidFill>
                  <a:srgbClr val="FF0000"/>
                </a:solidFill>
              </a:rPr>
              <a:t>Drawbacks</a:t>
            </a:r>
            <a:r>
              <a:rPr lang="en-US" sz="1400" dirty="0"/>
              <a:t>:</a:t>
            </a:r>
          </a:p>
          <a:p>
            <a:pPr marL="742950" lvl="1" indent="-285750">
              <a:buFont typeface="Arial" panose="020B0604020202020204" pitchFamily="34" charset="0"/>
              <a:buChar char="•"/>
            </a:pPr>
            <a:r>
              <a:rPr lang="en-US" sz="1400" dirty="0"/>
              <a:t>Not useful for patient’s below 40</a:t>
            </a:r>
          </a:p>
          <a:p>
            <a:pPr marL="742950" lvl="1" indent="-285750">
              <a:buFont typeface="Arial" panose="020B0604020202020204" pitchFamily="34" charset="0"/>
              <a:buChar char="•"/>
            </a:pPr>
            <a:r>
              <a:rPr lang="en-US" sz="1400" dirty="0"/>
              <a:t>Includes only Calcium measured in the coronaries </a:t>
            </a:r>
          </a:p>
          <a:p>
            <a:pPr marL="742950" lvl="1" indent="-285750">
              <a:buFont typeface="Arial" panose="020B0604020202020204" pitchFamily="34" charset="0"/>
              <a:buChar char="•"/>
            </a:pPr>
            <a:r>
              <a:rPr lang="en-US" sz="1400" dirty="0"/>
              <a:t>Requires radiation and out of pocket cost</a:t>
            </a:r>
          </a:p>
          <a:p>
            <a:pPr lvl="1"/>
            <a:endParaRPr lang="en-US" sz="1400" dirty="0"/>
          </a:p>
          <a:p>
            <a:endParaRPr lang="en-US" sz="1400" dirty="0"/>
          </a:p>
        </p:txBody>
      </p:sp>
      <p:pic>
        <p:nvPicPr>
          <p:cNvPr id="37" name="Picture 36">
            <a:extLst>
              <a:ext uri="{FF2B5EF4-FFF2-40B4-BE49-F238E27FC236}">
                <a16:creationId xmlns:a16="http://schemas.microsoft.com/office/drawing/2014/main" id="{B519F667-1C83-DFEE-8879-9B0CC6BF4833}"/>
              </a:ext>
            </a:extLst>
          </p:cNvPr>
          <p:cNvPicPr>
            <a:picLocks noChangeAspect="1"/>
          </p:cNvPicPr>
          <p:nvPr/>
        </p:nvPicPr>
        <p:blipFill>
          <a:blip r:embed="rId10"/>
          <a:stretch>
            <a:fillRect/>
          </a:stretch>
        </p:blipFill>
        <p:spPr>
          <a:xfrm>
            <a:off x="7447044" y="4267219"/>
            <a:ext cx="1448002" cy="600159"/>
          </a:xfrm>
          <a:prstGeom prst="rect">
            <a:avLst/>
          </a:prstGeom>
        </p:spPr>
      </p:pic>
      <p:pic>
        <p:nvPicPr>
          <p:cNvPr id="38" name="Picture 37">
            <a:extLst>
              <a:ext uri="{FF2B5EF4-FFF2-40B4-BE49-F238E27FC236}">
                <a16:creationId xmlns:a16="http://schemas.microsoft.com/office/drawing/2014/main" id="{EA7EFA25-A158-1699-04B1-EB5FD4AEB7D0}"/>
              </a:ext>
            </a:extLst>
          </p:cNvPr>
          <p:cNvPicPr>
            <a:picLocks noChangeAspect="1"/>
          </p:cNvPicPr>
          <p:nvPr/>
        </p:nvPicPr>
        <p:blipFill>
          <a:blip r:embed="rId9"/>
          <a:stretch>
            <a:fillRect/>
          </a:stretch>
        </p:blipFill>
        <p:spPr>
          <a:xfrm>
            <a:off x="9494006" y="3032794"/>
            <a:ext cx="79255" cy="438950"/>
          </a:xfrm>
          <a:prstGeom prst="rect">
            <a:avLst/>
          </a:prstGeom>
        </p:spPr>
      </p:pic>
      <p:sp>
        <p:nvSpPr>
          <p:cNvPr id="39" name="TextBox 38">
            <a:extLst>
              <a:ext uri="{FF2B5EF4-FFF2-40B4-BE49-F238E27FC236}">
                <a16:creationId xmlns:a16="http://schemas.microsoft.com/office/drawing/2014/main" id="{5C0503B6-D267-D00D-C37A-15DED3798392}"/>
              </a:ext>
            </a:extLst>
          </p:cNvPr>
          <p:cNvSpPr txBox="1"/>
          <p:nvPr/>
        </p:nvSpPr>
        <p:spPr>
          <a:xfrm>
            <a:off x="7662458" y="1513480"/>
            <a:ext cx="3698670" cy="1492716"/>
          </a:xfrm>
          <a:prstGeom prst="rect">
            <a:avLst/>
          </a:prstGeom>
          <a:noFill/>
        </p:spPr>
        <p:txBody>
          <a:bodyPr wrap="square" rtlCol="0">
            <a:spAutoFit/>
          </a:bodyPr>
          <a:lstStyle/>
          <a:p>
            <a:pPr algn="ctr"/>
            <a:r>
              <a:rPr lang="en-US" sz="2000" b="1" dirty="0"/>
              <a:t>2023 –</a:t>
            </a:r>
          </a:p>
          <a:p>
            <a:pPr algn="ctr"/>
            <a:r>
              <a:rPr lang="en-US" sz="2000" dirty="0"/>
              <a:t>The</a:t>
            </a:r>
            <a:r>
              <a:rPr lang="en-US" sz="2000" b="1" dirty="0"/>
              <a:t> </a:t>
            </a:r>
            <a:r>
              <a:rPr lang="en-US" sz="2000" b="1" dirty="0">
                <a:solidFill>
                  <a:srgbClr val="C00000"/>
                </a:solidFill>
              </a:rPr>
              <a:t>PREVENT</a:t>
            </a:r>
            <a:r>
              <a:rPr lang="en-US" sz="2000" dirty="0"/>
              <a:t> Era</a:t>
            </a:r>
          </a:p>
          <a:p>
            <a:pPr algn="ctr"/>
            <a:r>
              <a:rPr lang="en-US" sz="2000" b="1" dirty="0"/>
              <a:t>“Bigger, Better, More Handsome” Equation</a:t>
            </a:r>
          </a:p>
          <a:p>
            <a:pPr algn="ctr"/>
            <a:r>
              <a:rPr lang="en-US" sz="1100" i="1" dirty="0"/>
              <a:t>We also fixed the Math</a:t>
            </a:r>
          </a:p>
        </p:txBody>
      </p:sp>
    </p:spTree>
    <p:extLst>
      <p:ext uri="{BB962C8B-B14F-4D97-AF65-F5344CB8AC3E}">
        <p14:creationId xmlns:p14="http://schemas.microsoft.com/office/powerpoint/2010/main" val="2343436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ppt_x"/>
                                          </p:val>
                                        </p:tav>
                                        <p:tav tm="100000">
                                          <p:val>
                                            <p:strVal val="#ppt_x"/>
                                          </p:val>
                                        </p:tav>
                                      </p:tavLst>
                                    </p:anim>
                                    <p:anim calcmode="lin" valueType="num">
                                      <p:cBhvr additive="base">
                                        <p:cTn id="4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500"/>
                                        <p:tgtEl>
                                          <p:spTgt spid="27"/>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28"/>
                                        </p:tgtEl>
                                        <p:attrNameLst>
                                          <p:attrName>style.visibility</p:attrName>
                                        </p:attrNameLst>
                                      </p:cBhvr>
                                      <p:to>
                                        <p:strVal val="visible"/>
                                      </p:to>
                                    </p:set>
                                    <p:anim calcmode="lin" valueType="num">
                                      <p:cBhvr additive="base">
                                        <p:cTn id="58" dur="500" fill="hold"/>
                                        <p:tgtEl>
                                          <p:spTgt spid="28"/>
                                        </p:tgtEl>
                                        <p:attrNameLst>
                                          <p:attrName>ppt_x</p:attrName>
                                        </p:attrNameLst>
                                      </p:cBhvr>
                                      <p:tavLst>
                                        <p:tav tm="0">
                                          <p:val>
                                            <p:strVal val="#ppt_x"/>
                                          </p:val>
                                        </p:tav>
                                        <p:tav tm="100000">
                                          <p:val>
                                            <p:strVal val="#ppt_x"/>
                                          </p:val>
                                        </p:tav>
                                      </p:tavLst>
                                    </p:anim>
                                    <p:anim calcmode="lin" valueType="num">
                                      <p:cBhvr additive="base">
                                        <p:cTn id="59"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29"/>
                                        </p:tgtEl>
                                        <p:attrNameLst>
                                          <p:attrName>style.visibility</p:attrName>
                                        </p:attrNameLst>
                                      </p:cBhvr>
                                      <p:to>
                                        <p:strVal val="visible"/>
                                      </p:to>
                                    </p:set>
                                    <p:anim calcmode="lin" valueType="num">
                                      <p:cBhvr additive="base">
                                        <p:cTn id="64" dur="500" fill="hold"/>
                                        <p:tgtEl>
                                          <p:spTgt spid="29"/>
                                        </p:tgtEl>
                                        <p:attrNameLst>
                                          <p:attrName>ppt_x</p:attrName>
                                        </p:attrNameLst>
                                      </p:cBhvr>
                                      <p:tavLst>
                                        <p:tav tm="0">
                                          <p:val>
                                            <p:strVal val="#ppt_x"/>
                                          </p:val>
                                        </p:tav>
                                        <p:tav tm="100000">
                                          <p:val>
                                            <p:strVal val="#ppt_x"/>
                                          </p:val>
                                        </p:tav>
                                      </p:tavLst>
                                    </p:anim>
                                    <p:anim calcmode="lin" valueType="num">
                                      <p:cBhvr additive="base">
                                        <p:cTn id="65"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30"/>
                                        </p:tgtEl>
                                        <p:attrNameLst>
                                          <p:attrName>style.visibility</p:attrName>
                                        </p:attrNameLst>
                                      </p:cBhvr>
                                      <p:to>
                                        <p:strVal val="visible"/>
                                      </p:to>
                                    </p:set>
                                    <p:anim calcmode="lin" valueType="num">
                                      <p:cBhvr additive="base">
                                        <p:cTn id="70" dur="500" fill="hold"/>
                                        <p:tgtEl>
                                          <p:spTgt spid="30"/>
                                        </p:tgtEl>
                                        <p:attrNameLst>
                                          <p:attrName>ppt_x</p:attrName>
                                        </p:attrNameLst>
                                      </p:cBhvr>
                                      <p:tavLst>
                                        <p:tav tm="0">
                                          <p:val>
                                            <p:strVal val="#ppt_x"/>
                                          </p:val>
                                        </p:tav>
                                        <p:tav tm="100000">
                                          <p:val>
                                            <p:strVal val="#ppt_x"/>
                                          </p:val>
                                        </p:tav>
                                      </p:tavLst>
                                    </p:anim>
                                    <p:anim calcmode="lin" valueType="num">
                                      <p:cBhvr additive="base">
                                        <p:cTn id="71"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31"/>
                                        </p:tgtEl>
                                        <p:attrNameLst>
                                          <p:attrName>style.visibility</p:attrName>
                                        </p:attrNameLst>
                                      </p:cBhvr>
                                      <p:to>
                                        <p:strVal val="visible"/>
                                      </p:to>
                                    </p:set>
                                    <p:anim calcmode="lin" valueType="num">
                                      <p:cBhvr additive="base">
                                        <p:cTn id="76" dur="500" fill="hold"/>
                                        <p:tgtEl>
                                          <p:spTgt spid="31"/>
                                        </p:tgtEl>
                                        <p:attrNameLst>
                                          <p:attrName>ppt_x</p:attrName>
                                        </p:attrNameLst>
                                      </p:cBhvr>
                                      <p:tavLst>
                                        <p:tav tm="0">
                                          <p:val>
                                            <p:strVal val="#ppt_x"/>
                                          </p:val>
                                        </p:tav>
                                        <p:tav tm="100000">
                                          <p:val>
                                            <p:strVal val="#ppt_x"/>
                                          </p:val>
                                        </p:tav>
                                      </p:tavLst>
                                    </p:anim>
                                    <p:anim calcmode="lin" valueType="num">
                                      <p:cBhvr additive="base">
                                        <p:cTn id="77"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fade">
                                      <p:cBhvr>
                                        <p:cTn id="82" dur="500"/>
                                        <p:tgtEl>
                                          <p:spTgt spid="33"/>
                                        </p:tgtEl>
                                      </p:cBhvr>
                                    </p:animEffect>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34"/>
                                        </p:tgtEl>
                                        <p:attrNameLst>
                                          <p:attrName>style.visibility</p:attrName>
                                        </p:attrNameLst>
                                      </p:cBhvr>
                                      <p:to>
                                        <p:strVal val="visible"/>
                                      </p:to>
                                    </p:set>
                                    <p:anim calcmode="lin" valueType="num">
                                      <p:cBhvr additive="base">
                                        <p:cTn id="87" dur="500" fill="hold"/>
                                        <p:tgtEl>
                                          <p:spTgt spid="34"/>
                                        </p:tgtEl>
                                        <p:attrNameLst>
                                          <p:attrName>ppt_x</p:attrName>
                                        </p:attrNameLst>
                                      </p:cBhvr>
                                      <p:tavLst>
                                        <p:tav tm="0">
                                          <p:val>
                                            <p:strVal val="#ppt_x"/>
                                          </p:val>
                                        </p:tav>
                                        <p:tav tm="100000">
                                          <p:val>
                                            <p:strVal val="#ppt_x"/>
                                          </p:val>
                                        </p:tav>
                                      </p:tavLst>
                                    </p:anim>
                                    <p:anim calcmode="lin" valueType="num">
                                      <p:cBhvr additive="base">
                                        <p:cTn id="8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35"/>
                                        </p:tgtEl>
                                        <p:attrNameLst>
                                          <p:attrName>style.visibility</p:attrName>
                                        </p:attrNameLst>
                                      </p:cBhvr>
                                      <p:to>
                                        <p:strVal val="visible"/>
                                      </p:to>
                                    </p:set>
                                    <p:anim calcmode="lin" valueType="num">
                                      <p:cBhvr additive="base">
                                        <p:cTn id="93" dur="500" fill="hold"/>
                                        <p:tgtEl>
                                          <p:spTgt spid="35"/>
                                        </p:tgtEl>
                                        <p:attrNameLst>
                                          <p:attrName>ppt_x</p:attrName>
                                        </p:attrNameLst>
                                      </p:cBhvr>
                                      <p:tavLst>
                                        <p:tav tm="0">
                                          <p:val>
                                            <p:strVal val="#ppt_x"/>
                                          </p:val>
                                        </p:tav>
                                        <p:tav tm="100000">
                                          <p:val>
                                            <p:strVal val="#ppt_x"/>
                                          </p:val>
                                        </p:tav>
                                      </p:tavLst>
                                    </p:anim>
                                    <p:anim calcmode="lin" valueType="num">
                                      <p:cBhvr additive="base">
                                        <p:cTn id="9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nodeType="clickEffect">
                                  <p:stCondLst>
                                    <p:cond delay="0"/>
                                  </p:stCondLst>
                                  <p:childTnLst>
                                    <p:set>
                                      <p:cBhvr>
                                        <p:cTn id="98" dur="1" fill="hold">
                                          <p:stCondLst>
                                            <p:cond delay="0"/>
                                          </p:stCondLst>
                                        </p:cTn>
                                        <p:tgtEl>
                                          <p:spTgt spid="37"/>
                                        </p:tgtEl>
                                        <p:attrNameLst>
                                          <p:attrName>style.visibility</p:attrName>
                                        </p:attrNameLst>
                                      </p:cBhvr>
                                      <p:to>
                                        <p:strVal val="visible"/>
                                      </p:to>
                                    </p:set>
                                    <p:anim calcmode="lin" valueType="num">
                                      <p:cBhvr additive="base">
                                        <p:cTn id="99" dur="500" fill="hold"/>
                                        <p:tgtEl>
                                          <p:spTgt spid="37"/>
                                        </p:tgtEl>
                                        <p:attrNameLst>
                                          <p:attrName>ppt_x</p:attrName>
                                        </p:attrNameLst>
                                      </p:cBhvr>
                                      <p:tavLst>
                                        <p:tav tm="0">
                                          <p:val>
                                            <p:strVal val="#ppt_x"/>
                                          </p:val>
                                        </p:tav>
                                        <p:tav tm="100000">
                                          <p:val>
                                            <p:strVal val="#ppt_x"/>
                                          </p:val>
                                        </p:tav>
                                      </p:tavLst>
                                    </p:anim>
                                    <p:anim calcmode="lin" valueType="num">
                                      <p:cBhvr additive="base">
                                        <p:cTn id="100"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39"/>
                                        </p:tgtEl>
                                        <p:attrNameLst>
                                          <p:attrName>style.visibility</p:attrName>
                                        </p:attrNameLst>
                                      </p:cBhvr>
                                      <p:to>
                                        <p:strVal val="visible"/>
                                      </p:to>
                                    </p:set>
                                    <p:animEffect transition="in" filter="fade">
                                      <p:cBhvr>
                                        <p:cTn id="10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3" grpId="0" animBg="1"/>
      <p:bldP spid="15" grpId="0"/>
      <p:bldP spid="17" grpId="0" animBg="1"/>
      <p:bldP spid="27" grpId="0"/>
      <p:bldP spid="29" grpId="0" animBg="1"/>
      <p:bldP spid="31" grpId="0" animBg="1"/>
      <p:bldP spid="33" grpId="0"/>
      <p:bldP spid="34" grpId="0" animBg="1"/>
      <p:bldP spid="35" grpId="0" animBg="1"/>
      <p:bldP spid="3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48DD7-08F2-8564-B90A-F76AFC381A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607865-2990-B663-2A75-C23C282E8D11}"/>
              </a:ext>
            </a:extLst>
          </p:cNvPr>
          <p:cNvSpPr>
            <a:spLocks noGrp="1"/>
          </p:cNvSpPr>
          <p:nvPr>
            <p:ph type="title"/>
          </p:nvPr>
        </p:nvSpPr>
        <p:spPr>
          <a:xfrm>
            <a:off x="0" y="18255"/>
            <a:ext cx="10515600" cy="1325563"/>
          </a:xfrm>
        </p:spPr>
        <p:txBody>
          <a:bodyPr/>
          <a:lstStyle/>
          <a:p>
            <a:r>
              <a:rPr lang="en-US" dirty="0"/>
              <a:t>This is what we use now…</a:t>
            </a:r>
          </a:p>
        </p:txBody>
      </p:sp>
      <p:pic>
        <p:nvPicPr>
          <p:cNvPr id="4" name="Picture 3">
            <a:extLst>
              <a:ext uri="{FF2B5EF4-FFF2-40B4-BE49-F238E27FC236}">
                <a16:creationId xmlns:a16="http://schemas.microsoft.com/office/drawing/2014/main" id="{2872C334-F396-7DD2-82C6-98CCB3889AF0}"/>
              </a:ext>
            </a:extLst>
          </p:cNvPr>
          <p:cNvPicPr>
            <a:picLocks noChangeAspect="1"/>
          </p:cNvPicPr>
          <p:nvPr/>
        </p:nvPicPr>
        <p:blipFill>
          <a:blip r:embed="rId3"/>
          <a:stretch>
            <a:fillRect/>
          </a:stretch>
        </p:blipFill>
        <p:spPr>
          <a:xfrm>
            <a:off x="11353800" y="5878393"/>
            <a:ext cx="805640" cy="961352"/>
          </a:xfrm>
          <a:prstGeom prst="rect">
            <a:avLst/>
          </a:prstGeom>
        </p:spPr>
      </p:pic>
      <p:pic>
        <p:nvPicPr>
          <p:cNvPr id="5" name="Picture 4">
            <a:extLst>
              <a:ext uri="{FF2B5EF4-FFF2-40B4-BE49-F238E27FC236}">
                <a16:creationId xmlns:a16="http://schemas.microsoft.com/office/drawing/2014/main" id="{D002A804-638B-6038-40E2-7A093173E72A}"/>
              </a:ext>
            </a:extLst>
          </p:cNvPr>
          <p:cNvPicPr>
            <a:picLocks noChangeAspect="1"/>
          </p:cNvPicPr>
          <p:nvPr/>
        </p:nvPicPr>
        <p:blipFill>
          <a:blip r:embed="rId4"/>
          <a:stretch>
            <a:fillRect/>
          </a:stretch>
        </p:blipFill>
        <p:spPr>
          <a:xfrm>
            <a:off x="111802" y="1085850"/>
            <a:ext cx="10477165" cy="5545398"/>
          </a:xfrm>
          <a:prstGeom prst="rect">
            <a:avLst/>
          </a:prstGeom>
        </p:spPr>
      </p:pic>
    </p:spTree>
    <p:extLst>
      <p:ext uri="{BB962C8B-B14F-4D97-AF65-F5344CB8AC3E}">
        <p14:creationId xmlns:p14="http://schemas.microsoft.com/office/powerpoint/2010/main" val="32276739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D1B59-1AD7-2427-3209-C93F8A16C5AD}"/>
              </a:ext>
            </a:extLst>
          </p:cNvPr>
          <p:cNvSpPr>
            <a:spLocks noGrp="1"/>
          </p:cNvSpPr>
          <p:nvPr>
            <p:ph type="title"/>
          </p:nvPr>
        </p:nvSpPr>
        <p:spPr/>
        <p:txBody>
          <a:bodyPr/>
          <a:lstStyle/>
          <a:p>
            <a:r>
              <a:rPr lang="en-US" dirty="0"/>
              <a:t>Like we discussed before,</a:t>
            </a:r>
          </a:p>
        </p:txBody>
      </p:sp>
      <p:sp>
        <p:nvSpPr>
          <p:cNvPr id="3" name="Content Placeholder 2">
            <a:extLst>
              <a:ext uri="{FF2B5EF4-FFF2-40B4-BE49-F238E27FC236}">
                <a16:creationId xmlns:a16="http://schemas.microsoft.com/office/drawing/2014/main" id="{8293EBC6-AED4-442B-070B-5F4F6570E568}"/>
              </a:ext>
            </a:extLst>
          </p:cNvPr>
          <p:cNvSpPr>
            <a:spLocks noGrp="1"/>
          </p:cNvSpPr>
          <p:nvPr>
            <p:ph idx="1"/>
          </p:nvPr>
        </p:nvSpPr>
        <p:spPr/>
        <p:txBody>
          <a:bodyPr>
            <a:normAutofit fontScale="85000" lnSpcReduction="20000"/>
          </a:bodyPr>
          <a:lstStyle/>
          <a:p>
            <a:r>
              <a:rPr lang="en-US" dirty="0"/>
              <a:t>Ony included adults age 40-75</a:t>
            </a:r>
          </a:p>
          <a:p>
            <a:r>
              <a:rPr lang="en-US" dirty="0"/>
              <a:t>Does not include other races and ethnicity groups</a:t>
            </a:r>
          </a:p>
          <a:p>
            <a:r>
              <a:rPr lang="en-US" dirty="0"/>
              <a:t>Based off of older data</a:t>
            </a:r>
          </a:p>
          <a:p>
            <a:r>
              <a:rPr lang="en-US" dirty="0"/>
              <a:t>National samples have predicted that the PCE mean score is </a:t>
            </a:r>
            <a:r>
              <a:rPr lang="en-US" b="1" dirty="0"/>
              <a:t>~8% </a:t>
            </a:r>
            <a:r>
              <a:rPr lang="en-US" dirty="0"/>
              <a:t>(Anderson, et al.) </a:t>
            </a:r>
          </a:p>
          <a:p>
            <a:r>
              <a:rPr lang="en-US" dirty="0"/>
              <a:t>Occasionally the PCE will </a:t>
            </a:r>
            <a:r>
              <a:rPr lang="en-US" b="1" dirty="0"/>
              <a:t>overestimate</a:t>
            </a:r>
            <a:r>
              <a:rPr lang="en-US" dirty="0"/>
              <a:t> risk</a:t>
            </a:r>
          </a:p>
          <a:p>
            <a:pPr lvl="1"/>
            <a:r>
              <a:rPr lang="en-US" dirty="0"/>
              <a:t>Cohort study of 30,000 patients found that observed event rates were lower than PCE predicted for risk categories &gt;10% (Medina, et al)</a:t>
            </a:r>
          </a:p>
          <a:p>
            <a:pPr lvl="1"/>
            <a:r>
              <a:rPr lang="en-US" dirty="0"/>
              <a:t>Cohort study of 26,689 adults demonstrated overestimation of risk especially among black adults (</a:t>
            </a:r>
            <a:r>
              <a:rPr lang="en-US" dirty="0" err="1"/>
              <a:t>Yadlowsky</a:t>
            </a:r>
            <a:r>
              <a:rPr lang="en-US" dirty="0"/>
              <a:t>, et al)</a:t>
            </a:r>
          </a:p>
          <a:p>
            <a:r>
              <a:rPr lang="en-US" dirty="0"/>
              <a:t>Does not include Heart Failure as a CVD outcome</a:t>
            </a:r>
          </a:p>
          <a:p>
            <a:r>
              <a:rPr lang="en-US" dirty="0"/>
              <a:t>Does not include renal function </a:t>
            </a:r>
          </a:p>
          <a:p>
            <a:r>
              <a:rPr lang="en-US" dirty="0"/>
              <a:t>Does not include CKD</a:t>
            </a:r>
          </a:p>
        </p:txBody>
      </p:sp>
      <p:pic>
        <p:nvPicPr>
          <p:cNvPr id="4" name="Picture 3">
            <a:extLst>
              <a:ext uri="{FF2B5EF4-FFF2-40B4-BE49-F238E27FC236}">
                <a16:creationId xmlns:a16="http://schemas.microsoft.com/office/drawing/2014/main" id="{78EADF9E-2E96-15B4-BBC9-0AF317143566}"/>
              </a:ext>
            </a:extLst>
          </p:cNvPr>
          <p:cNvPicPr>
            <a:picLocks noChangeAspect="1"/>
          </p:cNvPicPr>
          <p:nvPr/>
        </p:nvPicPr>
        <p:blipFill>
          <a:blip r:embed="rId3"/>
          <a:stretch>
            <a:fillRect/>
          </a:stretch>
        </p:blipFill>
        <p:spPr>
          <a:xfrm>
            <a:off x="11353800" y="5830274"/>
            <a:ext cx="804742" cy="963251"/>
          </a:xfrm>
          <a:prstGeom prst="rect">
            <a:avLst/>
          </a:prstGeom>
        </p:spPr>
      </p:pic>
    </p:spTree>
    <p:extLst>
      <p:ext uri="{BB962C8B-B14F-4D97-AF65-F5344CB8AC3E}">
        <p14:creationId xmlns:p14="http://schemas.microsoft.com/office/powerpoint/2010/main" val="1649259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16674508-81D3-48CF-96BF-7FC60EAA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41994"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7240EC0-C5E2-790E-68D3-F8E29C3CD7FE}"/>
              </a:ext>
            </a:extLst>
          </p:cNvPr>
          <p:cNvSpPr>
            <a:spLocks noGrp="1"/>
          </p:cNvSpPr>
          <p:nvPr>
            <p:ph type="title"/>
          </p:nvPr>
        </p:nvSpPr>
        <p:spPr>
          <a:xfrm>
            <a:off x="174170" y="325924"/>
            <a:ext cx="5921830" cy="1330840"/>
          </a:xfrm>
        </p:spPr>
        <p:txBody>
          <a:bodyPr>
            <a:normAutofit/>
          </a:bodyPr>
          <a:lstStyle/>
          <a:p>
            <a:r>
              <a:rPr lang="en-US" dirty="0"/>
              <a:t>AHA PREVENT Equation</a:t>
            </a:r>
          </a:p>
        </p:txBody>
      </p:sp>
      <p:sp>
        <p:nvSpPr>
          <p:cNvPr id="3" name="Content Placeholder 2">
            <a:extLst>
              <a:ext uri="{FF2B5EF4-FFF2-40B4-BE49-F238E27FC236}">
                <a16:creationId xmlns:a16="http://schemas.microsoft.com/office/drawing/2014/main" id="{F80D655C-9B31-73BF-9120-52753D70C4A5}"/>
              </a:ext>
            </a:extLst>
          </p:cNvPr>
          <p:cNvSpPr>
            <a:spLocks noGrp="1"/>
          </p:cNvSpPr>
          <p:nvPr>
            <p:ph idx="1"/>
          </p:nvPr>
        </p:nvSpPr>
        <p:spPr>
          <a:xfrm>
            <a:off x="165505" y="1982687"/>
            <a:ext cx="5921829" cy="3560864"/>
          </a:xfrm>
        </p:spPr>
        <p:txBody>
          <a:bodyPr>
            <a:normAutofit/>
          </a:bodyPr>
          <a:lstStyle/>
          <a:p>
            <a:r>
              <a:rPr lang="en-US" sz="2000" dirty="0"/>
              <a:t>AHA has started to address growing burden of CVD, both ASCVD and HF related to </a:t>
            </a:r>
            <a:r>
              <a:rPr lang="en-US" sz="2000" b="1" u="sng" dirty="0"/>
              <a:t>cardiovascular-kidney-metabolic (CKM)</a:t>
            </a:r>
            <a:r>
              <a:rPr lang="en-US" sz="2000" i="1" dirty="0"/>
              <a:t> </a:t>
            </a:r>
            <a:r>
              <a:rPr lang="en-US" sz="2000" dirty="0"/>
              <a:t>syndrome</a:t>
            </a:r>
          </a:p>
          <a:p>
            <a:r>
              <a:rPr lang="en-US" sz="2000" dirty="0"/>
              <a:t>Also focuses on the need for prediction that involves total CVD (ASCVD and HF) and integrate predictors to CKM risk applicable to young populations </a:t>
            </a:r>
          </a:p>
        </p:txBody>
      </p:sp>
      <p:pic>
        <p:nvPicPr>
          <p:cNvPr id="5" name="Picture 4">
            <a:extLst>
              <a:ext uri="{FF2B5EF4-FFF2-40B4-BE49-F238E27FC236}">
                <a16:creationId xmlns:a16="http://schemas.microsoft.com/office/drawing/2014/main" id="{0C2B9BBC-0342-0263-F36A-A3FC01A8B5D9}"/>
              </a:ext>
            </a:extLst>
          </p:cNvPr>
          <p:cNvPicPr>
            <a:picLocks noChangeAspect="1"/>
          </p:cNvPicPr>
          <p:nvPr/>
        </p:nvPicPr>
        <p:blipFill>
          <a:blip r:embed="rId3"/>
          <a:stretch>
            <a:fillRect/>
          </a:stretch>
        </p:blipFill>
        <p:spPr>
          <a:xfrm>
            <a:off x="6880610" y="1077204"/>
            <a:ext cx="4737650" cy="4725806"/>
          </a:xfrm>
          <a:prstGeom prst="rect">
            <a:avLst/>
          </a:prstGeom>
        </p:spPr>
      </p:pic>
      <p:pic>
        <p:nvPicPr>
          <p:cNvPr id="4" name="Picture 3">
            <a:extLst>
              <a:ext uri="{FF2B5EF4-FFF2-40B4-BE49-F238E27FC236}">
                <a16:creationId xmlns:a16="http://schemas.microsoft.com/office/drawing/2014/main" id="{272A3D9E-5413-994B-2C1D-38E03FD9F5B4}"/>
              </a:ext>
            </a:extLst>
          </p:cNvPr>
          <p:cNvPicPr>
            <a:picLocks noChangeAspect="1"/>
          </p:cNvPicPr>
          <p:nvPr/>
        </p:nvPicPr>
        <p:blipFill>
          <a:blip r:embed="rId4"/>
          <a:stretch>
            <a:fillRect/>
          </a:stretch>
        </p:blipFill>
        <p:spPr>
          <a:xfrm>
            <a:off x="11354505" y="5803010"/>
            <a:ext cx="804742" cy="963251"/>
          </a:xfrm>
          <a:prstGeom prst="rect">
            <a:avLst/>
          </a:prstGeom>
        </p:spPr>
      </p:pic>
    </p:spTree>
    <p:extLst>
      <p:ext uri="{BB962C8B-B14F-4D97-AF65-F5344CB8AC3E}">
        <p14:creationId xmlns:p14="http://schemas.microsoft.com/office/powerpoint/2010/main" val="33524879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50ADB-67C7-091D-4FD3-E96CD7398485}"/>
              </a:ext>
            </a:extLst>
          </p:cNvPr>
          <p:cNvSpPr>
            <a:spLocks noGrp="1"/>
          </p:cNvSpPr>
          <p:nvPr>
            <p:ph type="title"/>
          </p:nvPr>
        </p:nvSpPr>
        <p:spPr>
          <a:xfrm>
            <a:off x="276225" y="77198"/>
            <a:ext cx="10515600" cy="1325563"/>
          </a:xfrm>
        </p:spPr>
        <p:txBody>
          <a:bodyPr/>
          <a:lstStyle/>
          <a:p>
            <a:r>
              <a:rPr lang="en-US" dirty="0"/>
              <a:t>What is CKM Syndrome?</a:t>
            </a:r>
          </a:p>
        </p:txBody>
      </p:sp>
      <p:sp>
        <p:nvSpPr>
          <p:cNvPr id="3" name="Content Placeholder 2">
            <a:extLst>
              <a:ext uri="{FF2B5EF4-FFF2-40B4-BE49-F238E27FC236}">
                <a16:creationId xmlns:a16="http://schemas.microsoft.com/office/drawing/2014/main" id="{04A36777-2C91-37F5-6744-76FD5ACAD798}"/>
              </a:ext>
            </a:extLst>
          </p:cNvPr>
          <p:cNvSpPr>
            <a:spLocks noGrp="1"/>
          </p:cNvSpPr>
          <p:nvPr>
            <p:ph idx="1"/>
          </p:nvPr>
        </p:nvSpPr>
        <p:spPr>
          <a:xfrm>
            <a:off x="237699" y="1465542"/>
            <a:ext cx="4716439" cy="3989697"/>
          </a:xfrm>
        </p:spPr>
        <p:txBody>
          <a:bodyPr>
            <a:normAutofit fontScale="92500" lnSpcReduction="20000"/>
          </a:bodyPr>
          <a:lstStyle/>
          <a:p>
            <a:r>
              <a:rPr lang="en-US" sz="2000" dirty="0"/>
              <a:t>A </a:t>
            </a:r>
            <a:r>
              <a:rPr lang="en-US" sz="2000" b="1" dirty="0"/>
              <a:t>systemic disorder </a:t>
            </a:r>
            <a:r>
              <a:rPr lang="en-US" sz="2000" dirty="0"/>
              <a:t>driven by interactions </a:t>
            </a:r>
            <a:r>
              <a:rPr lang="en-US" sz="2000" b="1" dirty="0"/>
              <a:t>among metabolic risk factors </a:t>
            </a:r>
            <a:r>
              <a:rPr lang="en-US" sz="2000" dirty="0"/>
              <a:t>(</a:t>
            </a:r>
            <a:r>
              <a:rPr lang="en-US" sz="2000" dirty="0" err="1"/>
              <a:t>ie</a:t>
            </a:r>
            <a:r>
              <a:rPr lang="en-US" sz="2000" dirty="0"/>
              <a:t>. Obesity with dysfunctional adipose, insulin resistance, dyslipidemia), </a:t>
            </a:r>
            <a:r>
              <a:rPr lang="en-US" sz="2000" b="1" dirty="0"/>
              <a:t>CKD, </a:t>
            </a:r>
            <a:r>
              <a:rPr lang="en-US" sz="2000" dirty="0"/>
              <a:t>and</a:t>
            </a:r>
            <a:r>
              <a:rPr lang="en-US" sz="2000" b="1" dirty="0"/>
              <a:t> cardiovascular dysfunction</a:t>
            </a:r>
          </a:p>
          <a:p>
            <a:r>
              <a:rPr lang="en-US" sz="2000" dirty="0"/>
              <a:t>Staging System</a:t>
            </a:r>
          </a:p>
          <a:p>
            <a:r>
              <a:rPr lang="en-US" sz="2000" dirty="0"/>
              <a:t>Leads to </a:t>
            </a:r>
            <a:r>
              <a:rPr lang="en-US" sz="2000" b="1" dirty="0"/>
              <a:t>multi-organ effects </a:t>
            </a:r>
            <a:r>
              <a:rPr lang="en-US" sz="2000" dirty="0"/>
              <a:t>and </a:t>
            </a:r>
            <a:r>
              <a:rPr lang="en-US" sz="2000" b="1" dirty="0"/>
              <a:t>high CV event rates</a:t>
            </a:r>
            <a:endParaRPr lang="en-US" sz="2000" dirty="0"/>
          </a:p>
          <a:p>
            <a:r>
              <a:rPr lang="en-US" sz="2000" dirty="0"/>
              <a:t>Encompasses people </a:t>
            </a:r>
            <a:r>
              <a:rPr lang="en-US" sz="2000" i="1" dirty="0"/>
              <a:t>at risk</a:t>
            </a:r>
            <a:r>
              <a:rPr lang="en-US" sz="2000" b="1" i="1" dirty="0"/>
              <a:t> and </a:t>
            </a:r>
            <a:r>
              <a:rPr lang="en-US" sz="2000" dirty="0"/>
              <a:t>those with </a:t>
            </a:r>
            <a:r>
              <a:rPr lang="en-US" sz="2000" i="1" dirty="0"/>
              <a:t>established CVD </a:t>
            </a:r>
            <a:r>
              <a:rPr lang="en-US" sz="2000" dirty="0"/>
              <a:t>related to metabolic or kidney disease</a:t>
            </a:r>
          </a:p>
          <a:p>
            <a:r>
              <a:rPr lang="en-US" sz="2000" dirty="0"/>
              <a:t>Modulated by </a:t>
            </a:r>
            <a:r>
              <a:rPr lang="en-US" sz="2000" b="1" dirty="0"/>
              <a:t>Social Determinants of health</a:t>
            </a:r>
            <a:r>
              <a:rPr lang="en-US" sz="2000" dirty="0"/>
              <a:t>, policy, environment and structural inequities</a:t>
            </a:r>
          </a:p>
        </p:txBody>
      </p:sp>
      <p:pic>
        <p:nvPicPr>
          <p:cNvPr id="4" name="Picture 3">
            <a:extLst>
              <a:ext uri="{FF2B5EF4-FFF2-40B4-BE49-F238E27FC236}">
                <a16:creationId xmlns:a16="http://schemas.microsoft.com/office/drawing/2014/main" id="{7FB50D55-4246-A3F8-0FA3-9276B4BE0B77}"/>
              </a:ext>
            </a:extLst>
          </p:cNvPr>
          <p:cNvPicPr>
            <a:picLocks noChangeAspect="1"/>
          </p:cNvPicPr>
          <p:nvPr/>
        </p:nvPicPr>
        <p:blipFill>
          <a:blip r:embed="rId3"/>
          <a:stretch>
            <a:fillRect/>
          </a:stretch>
        </p:blipFill>
        <p:spPr>
          <a:xfrm>
            <a:off x="11315700" y="5830274"/>
            <a:ext cx="804742" cy="963251"/>
          </a:xfrm>
          <a:prstGeom prst="rect">
            <a:avLst/>
          </a:prstGeom>
        </p:spPr>
      </p:pic>
      <p:sp>
        <p:nvSpPr>
          <p:cNvPr id="7" name="TextBox 6">
            <a:extLst>
              <a:ext uri="{FF2B5EF4-FFF2-40B4-BE49-F238E27FC236}">
                <a16:creationId xmlns:a16="http://schemas.microsoft.com/office/drawing/2014/main" id="{F8A95DA0-D350-0EDC-D732-8CE61ACEB49C}"/>
              </a:ext>
            </a:extLst>
          </p:cNvPr>
          <p:cNvSpPr txBox="1"/>
          <p:nvPr/>
        </p:nvSpPr>
        <p:spPr>
          <a:xfrm>
            <a:off x="0" y="6028471"/>
            <a:ext cx="11068050" cy="830997"/>
          </a:xfrm>
          <a:prstGeom prst="rect">
            <a:avLst/>
          </a:prstGeom>
          <a:noFill/>
        </p:spPr>
        <p:txBody>
          <a:bodyPr wrap="square">
            <a:spAutoFit/>
          </a:bodyPr>
          <a:lstStyle/>
          <a:p>
            <a:r>
              <a:rPr lang="en-US" sz="1200" dirty="0" err="1"/>
              <a:t>Ndumele</a:t>
            </a:r>
            <a:r>
              <a:rPr lang="en-US" sz="1200" dirty="0"/>
              <a:t> CE, Rangaswami J, Chow SL, Neeland IJ, Tuttle KR, Khan SS, Coresh J, Mathew RO, Baker-Smith CM, </a:t>
            </a:r>
            <a:r>
              <a:rPr lang="en-US" sz="1200" dirty="0" err="1"/>
              <a:t>Carnethon</a:t>
            </a:r>
            <a:r>
              <a:rPr lang="en-US" sz="1200" dirty="0"/>
              <a:t> MR, Després JP, Ho JE, Joseph JJ, Kernan WN, Khera A, </a:t>
            </a:r>
            <a:r>
              <a:rPr lang="en-US" sz="1200" dirty="0" err="1"/>
              <a:t>Kosiborod</a:t>
            </a:r>
            <a:r>
              <a:rPr lang="en-US" sz="1200" dirty="0"/>
              <a:t> MN, </a:t>
            </a:r>
            <a:r>
              <a:rPr lang="en-US" sz="1200" dirty="0" err="1"/>
              <a:t>Lekavich</a:t>
            </a:r>
            <a:r>
              <a:rPr lang="en-US" sz="1200" dirty="0"/>
              <a:t> CL, Lewis EF, Lo KB, Ozkan B, Palaniappan LP, Patel SS, </a:t>
            </a:r>
            <a:r>
              <a:rPr lang="en-US" sz="1200" dirty="0" err="1"/>
              <a:t>Pencina</a:t>
            </a:r>
            <a:r>
              <a:rPr lang="en-US" sz="1200" dirty="0"/>
              <a:t> MJ, Powell-Wiley TM, Sperling LS, Virani SS, Wright JT, </a:t>
            </a:r>
            <a:r>
              <a:rPr lang="en-US" sz="1200" dirty="0" err="1"/>
              <a:t>Rajgopal</a:t>
            </a:r>
            <a:r>
              <a:rPr lang="en-US" sz="1200" dirty="0"/>
              <a:t> Singh R, Elkind MSV; American Heart Association. Cardiovascular-Kidney-Metabolic Health: A Presidential Advisory from the American Heart Association. Circulation. 2023;148(20):1606-1635. doi:10.1161/CIR.0000000000001184.</a:t>
            </a:r>
          </a:p>
        </p:txBody>
      </p:sp>
      <p:pic>
        <p:nvPicPr>
          <p:cNvPr id="11" name="Picture 10">
            <a:extLst>
              <a:ext uri="{FF2B5EF4-FFF2-40B4-BE49-F238E27FC236}">
                <a16:creationId xmlns:a16="http://schemas.microsoft.com/office/drawing/2014/main" id="{8686E118-5572-0D3F-1A7A-46FAC9A5C2F5}"/>
              </a:ext>
            </a:extLst>
          </p:cNvPr>
          <p:cNvPicPr>
            <a:picLocks noChangeAspect="1"/>
          </p:cNvPicPr>
          <p:nvPr/>
        </p:nvPicPr>
        <p:blipFill>
          <a:blip r:embed="rId4"/>
          <a:srcRect l="8188" t="3300" r="4874" b="8618"/>
          <a:stretch>
            <a:fillRect/>
          </a:stretch>
        </p:blipFill>
        <p:spPr>
          <a:xfrm>
            <a:off x="5674383" y="1656611"/>
            <a:ext cx="6446059" cy="3324822"/>
          </a:xfrm>
          <a:prstGeom prst="rect">
            <a:avLst/>
          </a:prstGeom>
        </p:spPr>
      </p:pic>
    </p:spTree>
    <p:extLst>
      <p:ext uri="{BB962C8B-B14F-4D97-AF65-F5344CB8AC3E}">
        <p14:creationId xmlns:p14="http://schemas.microsoft.com/office/powerpoint/2010/main" val="8793726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1D1A9EF-2E5C-5D11-E64A-A988E8FB63A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2B51925-A47D-AAC2-0F69-E922B1714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0A9C8D9E-29BA-A076-F798-F0AF499CA5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41994"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83F1BB9-D6D0-12B6-F55E-939ED0826582}"/>
              </a:ext>
            </a:extLst>
          </p:cNvPr>
          <p:cNvSpPr>
            <a:spLocks noGrp="1"/>
          </p:cNvSpPr>
          <p:nvPr>
            <p:ph type="title"/>
          </p:nvPr>
        </p:nvSpPr>
        <p:spPr>
          <a:xfrm>
            <a:off x="174170" y="260181"/>
            <a:ext cx="5921830" cy="1330840"/>
          </a:xfrm>
        </p:spPr>
        <p:txBody>
          <a:bodyPr>
            <a:normAutofit/>
          </a:bodyPr>
          <a:lstStyle/>
          <a:p>
            <a:r>
              <a:rPr lang="en-US" dirty="0"/>
              <a:t>AHA PREVENT Equation</a:t>
            </a:r>
          </a:p>
        </p:txBody>
      </p:sp>
      <p:sp>
        <p:nvSpPr>
          <p:cNvPr id="3" name="Content Placeholder 2">
            <a:extLst>
              <a:ext uri="{FF2B5EF4-FFF2-40B4-BE49-F238E27FC236}">
                <a16:creationId xmlns:a16="http://schemas.microsoft.com/office/drawing/2014/main" id="{CA93F3D5-90B5-F6C8-1309-90182CF522A5}"/>
              </a:ext>
            </a:extLst>
          </p:cNvPr>
          <p:cNvSpPr>
            <a:spLocks noGrp="1"/>
          </p:cNvSpPr>
          <p:nvPr>
            <p:ph idx="1"/>
          </p:nvPr>
        </p:nvSpPr>
        <p:spPr>
          <a:xfrm>
            <a:off x="432184" y="1591021"/>
            <a:ext cx="5206616" cy="5006798"/>
          </a:xfrm>
        </p:spPr>
        <p:txBody>
          <a:bodyPr>
            <a:normAutofit/>
          </a:bodyPr>
          <a:lstStyle/>
          <a:p>
            <a:r>
              <a:rPr lang="en-US" sz="2000" dirty="0"/>
              <a:t>Tries to </a:t>
            </a:r>
            <a:r>
              <a:rPr lang="en-US" sz="2000" b="1" dirty="0"/>
              <a:t>BRIDGE THE GAP </a:t>
            </a:r>
            <a:r>
              <a:rPr lang="en-US" sz="2000" dirty="0"/>
              <a:t>left by the PCE:</a:t>
            </a:r>
          </a:p>
          <a:p>
            <a:pPr lvl="1"/>
            <a:r>
              <a:rPr lang="en-US" sz="1800" dirty="0"/>
              <a:t>Uses more recent cohort data</a:t>
            </a:r>
          </a:p>
          <a:p>
            <a:pPr lvl="1"/>
            <a:r>
              <a:rPr lang="en-US" sz="1800" dirty="0"/>
              <a:t>Larger sample size </a:t>
            </a:r>
          </a:p>
          <a:p>
            <a:pPr lvl="1"/>
            <a:r>
              <a:rPr lang="en-US" sz="1800" dirty="0"/>
              <a:t>Includes CKD as a core variable </a:t>
            </a:r>
          </a:p>
          <a:p>
            <a:pPr lvl="1"/>
            <a:r>
              <a:rPr lang="en-US" sz="1800" dirty="0"/>
              <a:t>Includes more metabolic markers (</a:t>
            </a:r>
            <a:r>
              <a:rPr lang="en-US" sz="1800" dirty="0" err="1"/>
              <a:t>ie</a:t>
            </a:r>
            <a:r>
              <a:rPr lang="en-US" sz="1800" dirty="0"/>
              <a:t>. HbA1c, urine albumin creatinine ratio)</a:t>
            </a:r>
          </a:p>
          <a:p>
            <a:pPr lvl="1"/>
            <a:r>
              <a:rPr lang="en-US" sz="1800" dirty="0"/>
              <a:t>Adds risk prediction across a wider age span </a:t>
            </a:r>
          </a:p>
          <a:p>
            <a:pPr lvl="1"/>
            <a:r>
              <a:rPr lang="en-US" sz="1800" dirty="0"/>
              <a:t>Generates 10- and 30-year risk</a:t>
            </a:r>
          </a:p>
          <a:p>
            <a:pPr lvl="1"/>
            <a:r>
              <a:rPr lang="en-US" sz="1800" dirty="0"/>
              <a:t>Eliminates race as a variable</a:t>
            </a:r>
          </a:p>
          <a:p>
            <a:pPr lvl="1"/>
            <a:r>
              <a:rPr lang="en-US" sz="1800" dirty="0"/>
              <a:t>Uses Zip code to correlate with variables difficult to quantity such as:</a:t>
            </a:r>
          </a:p>
          <a:p>
            <a:pPr lvl="2"/>
            <a:r>
              <a:rPr lang="en-US" sz="1800" dirty="0"/>
              <a:t>Access to food, walkability, pollution, income inequality and healthcare access</a:t>
            </a:r>
          </a:p>
          <a:p>
            <a:endParaRPr lang="en-US" sz="2000" dirty="0"/>
          </a:p>
        </p:txBody>
      </p:sp>
      <p:pic>
        <p:nvPicPr>
          <p:cNvPr id="5" name="Picture 4">
            <a:extLst>
              <a:ext uri="{FF2B5EF4-FFF2-40B4-BE49-F238E27FC236}">
                <a16:creationId xmlns:a16="http://schemas.microsoft.com/office/drawing/2014/main" id="{62A059AB-BC79-9014-5DDB-E6A981348901}"/>
              </a:ext>
            </a:extLst>
          </p:cNvPr>
          <p:cNvPicPr>
            <a:picLocks noChangeAspect="1"/>
          </p:cNvPicPr>
          <p:nvPr/>
        </p:nvPicPr>
        <p:blipFill>
          <a:blip r:embed="rId3"/>
          <a:stretch>
            <a:fillRect/>
          </a:stretch>
        </p:blipFill>
        <p:spPr>
          <a:xfrm>
            <a:off x="6880610" y="1077204"/>
            <a:ext cx="4737650" cy="4725806"/>
          </a:xfrm>
          <a:prstGeom prst="rect">
            <a:avLst/>
          </a:prstGeom>
        </p:spPr>
      </p:pic>
      <p:pic>
        <p:nvPicPr>
          <p:cNvPr id="4" name="Picture 3">
            <a:extLst>
              <a:ext uri="{FF2B5EF4-FFF2-40B4-BE49-F238E27FC236}">
                <a16:creationId xmlns:a16="http://schemas.microsoft.com/office/drawing/2014/main" id="{AEF219C8-D16B-DA20-0C35-052F582402D4}"/>
              </a:ext>
            </a:extLst>
          </p:cNvPr>
          <p:cNvPicPr>
            <a:picLocks noChangeAspect="1"/>
          </p:cNvPicPr>
          <p:nvPr/>
        </p:nvPicPr>
        <p:blipFill>
          <a:blip r:embed="rId4"/>
          <a:stretch>
            <a:fillRect/>
          </a:stretch>
        </p:blipFill>
        <p:spPr>
          <a:xfrm>
            <a:off x="11315700" y="5830274"/>
            <a:ext cx="804742" cy="963251"/>
          </a:xfrm>
          <a:prstGeom prst="rect">
            <a:avLst/>
          </a:prstGeom>
        </p:spPr>
      </p:pic>
    </p:spTree>
    <p:extLst>
      <p:ext uri="{BB962C8B-B14F-4D97-AF65-F5344CB8AC3E}">
        <p14:creationId xmlns:p14="http://schemas.microsoft.com/office/powerpoint/2010/main" val="807502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4BD75-8400-0E46-7BC4-A57685F8B420}"/>
              </a:ext>
            </a:extLst>
          </p:cNvPr>
          <p:cNvSpPr>
            <a:spLocks noGrp="1"/>
          </p:cNvSpPr>
          <p:nvPr>
            <p:ph type="title"/>
          </p:nvPr>
        </p:nvSpPr>
        <p:spPr>
          <a:xfrm>
            <a:off x="838200" y="279400"/>
            <a:ext cx="10515600" cy="1325563"/>
          </a:xfrm>
        </p:spPr>
        <p:txBody>
          <a:bodyPr/>
          <a:lstStyle/>
          <a:p>
            <a:r>
              <a:rPr lang="en-US" dirty="0"/>
              <a:t>Objectives:	</a:t>
            </a:r>
          </a:p>
        </p:txBody>
      </p:sp>
      <p:sp>
        <p:nvSpPr>
          <p:cNvPr id="3" name="Content Placeholder 2">
            <a:extLst>
              <a:ext uri="{FF2B5EF4-FFF2-40B4-BE49-F238E27FC236}">
                <a16:creationId xmlns:a16="http://schemas.microsoft.com/office/drawing/2014/main" id="{F42344EC-50E9-8844-E942-589D8D286CBA}"/>
              </a:ext>
            </a:extLst>
          </p:cNvPr>
          <p:cNvSpPr>
            <a:spLocks noGrp="1"/>
          </p:cNvSpPr>
          <p:nvPr>
            <p:ph idx="1"/>
          </p:nvPr>
        </p:nvSpPr>
        <p:spPr>
          <a:xfrm>
            <a:off x="366711" y="1439863"/>
            <a:ext cx="11506201" cy="5053012"/>
          </a:xfrm>
        </p:spPr>
        <p:txBody>
          <a:bodyPr>
            <a:normAutofit fontScale="92500" lnSpcReduction="20000"/>
          </a:bodyPr>
          <a:lstStyle/>
          <a:p>
            <a:pPr marL="514350" indent="-514350" eaLnBrk="0" fontAlgn="base" hangingPunct="0">
              <a:lnSpc>
                <a:spcPct val="150000"/>
              </a:lnSpc>
              <a:spcBef>
                <a:spcPct val="0"/>
              </a:spcBef>
              <a:spcAft>
                <a:spcPct val="0"/>
              </a:spcAft>
              <a:buFont typeface="+mj-lt"/>
              <a:buAutoNum type="arabicPeriod"/>
            </a:pPr>
            <a:r>
              <a:rPr lang="en-US" altLang="en-US" dirty="0">
                <a:latin typeface="Arial" panose="020B0604020202020204" pitchFamily="34" charset="0"/>
              </a:rPr>
              <a:t>Review the history of ASCVD Risk Calculators and the updated AHA PREVENT calculator and understand how to interpret 10-year ASCVD risk to guide lifestyle + pharmacologic therapy. </a:t>
            </a:r>
          </a:p>
          <a:p>
            <a:pPr marL="514350" indent="-514350" eaLnBrk="0" fontAlgn="base" hangingPunct="0">
              <a:lnSpc>
                <a:spcPct val="150000"/>
              </a:lnSpc>
              <a:spcBef>
                <a:spcPct val="0"/>
              </a:spcBef>
              <a:spcAft>
                <a:spcPct val="0"/>
              </a:spcAft>
              <a:buFont typeface="+mj-lt"/>
              <a:buAutoNum type="arabicPeriod"/>
            </a:pPr>
            <a:r>
              <a:rPr lang="en-US" altLang="en-US" dirty="0">
                <a:latin typeface="Arial" panose="020B0604020202020204" pitchFamily="34" charset="0"/>
              </a:rPr>
              <a:t>Describe when to use coronary artery calcium (CAC) scoring and use biomarkers/lipoproteins in primary prevention.</a:t>
            </a:r>
          </a:p>
          <a:p>
            <a:pPr marL="514350" indent="-514350" eaLnBrk="0" fontAlgn="base" hangingPunct="0">
              <a:lnSpc>
                <a:spcPct val="150000"/>
              </a:lnSpc>
              <a:spcBef>
                <a:spcPct val="0"/>
              </a:spcBef>
              <a:spcAft>
                <a:spcPct val="0"/>
              </a:spcAft>
              <a:buFont typeface="+mj-lt"/>
              <a:buAutoNum type="arabicPeriod"/>
            </a:pPr>
            <a:r>
              <a:rPr lang="en-US" altLang="en-US" dirty="0">
                <a:latin typeface="Arial" panose="020B0604020202020204" pitchFamily="34" charset="0"/>
              </a:rPr>
              <a:t>Explain key differences between non-contrast CAC scoring and contrast CT coronary angiography (CTA).</a:t>
            </a:r>
          </a:p>
          <a:p>
            <a:pPr marL="514350" indent="-514350" eaLnBrk="0" fontAlgn="base" hangingPunct="0">
              <a:lnSpc>
                <a:spcPct val="150000"/>
              </a:lnSpc>
              <a:spcBef>
                <a:spcPct val="0"/>
              </a:spcBef>
              <a:spcAft>
                <a:spcPct val="0"/>
              </a:spcAft>
              <a:buFont typeface="+mj-lt"/>
              <a:buAutoNum type="arabicPeriod"/>
            </a:pPr>
            <a:r>
              <a:rPr lang="en-US" altLang="en-US" dirty="0">
                <a:latin typeface="Arial" panose="020B0604020202020204" pitchFamily="34" charset="0"/>
              </a:rPr>
              <a:t>Discuss the role of Coronary CTA in the evaluation of patients with chest pain and how this can be helpful in primary prevention. </a:t>
            </a:r>
          </a:p>
          <a:p>
            <a:pPr marL="514350" indent="-514350" eaLnBrk="0" fontAlgn="base" hangingPunct="0">
              <a:lnSpc>
                <a:spcPct val="100000"/>
              </a:lnSpc>
              <a:spcBef>
                <a:spcPct val="0"/>
              </a:spcBef>
              <a:spcAft>
                <a:spcPct val="0"/>
              </a:spcAft>
              <a:buFont typeface="+mj-lt"/>
              <a:buAutoNum type="arabicPeriod"/>
            </a:pPr>
            <a:endParaRPr lang="en-US" altLang="en-US" dirty="0">
              <a:latin typeface="Arial" panose="020B0604020202020204" pitchFamily="34" charset="0"/>
            </a:endParaRPr>
          </a:p>
          <a:p>
            <a:pPr marL="514350" indent="-514350" eaLnBrk="0" fontAlgn="base" hangingPunct="0">
              <a:lnSpc>
                <a:spcPct val="100000"/>
              </a:lnSpc>
              <a:spcBef>
                <a:spcPct val="0"/>
              </a:spcBef>
              <a:spcAft>
                <a:spcPct val="0"/>
              </a:spcAft>
              <a:buFont typeface="+mj-lt"/>
              <a:buAutoNum type="arabicPeriod"/>
            </a:pPr>
            <a:endParaRPr lang="en-US" altLang="en-US" dirty="0">
              <a:latin typeface="Arial" panose="020B0604020202020204" pitchFamily="34" charset="0"/>
            </a:endParaRPr>
          </a:p>
          <a:p>
            <a:pPr marL="514350" indent="-514350" eaLnBrk="0" fontAlgn="base" hangingPunct="0">
              <a:lnSpc>
                <a:spcPct val="100000"/>
              </a:lnSpc>
              <a:spcBef>
                <a:spcPct val="0"/>
              </a:spcBef>
              <a:spcAft>
                <a:spcPct val="0"/>
              </a:spcAft>
              <a:buFont typeface="+mj-lt"/>
              <a:buAutoNum type="arabicPeriod"/>
            </a:pPr>
            <a:endParaRPr lang="en-US" altLang="en-US" dirty="0">
              <a:latin typeface="Arial" panose="020B0604020202020204" pitchFamily="34" charset="0"/>
            </a:endParaRPr>
          </a:p>
          <a:p>
            <a:pPr marL="514350" indent="-514350" eaLnBrk="0" fontAlgn="base" hangingPunct="0">
              <a:lnSpc>
                <a:spcPct val="100000"/>
              </a:lnSpc>
              <a:spcBef>
                <a:spcPct val="0"/>
              </a:spcBef>
              <a:spcAft>
                <a:spcPct val="0"/>
              </a:spcAft>
              <a:buFont typeface="+mj-lt"/>
              <a:buAutoNum type="arabicPeriod"/>
            </a:pPr>
            <a:endParaRPr lang="en-US" altLang="en-US" dirty="0">
              <a:latin typeface="Arial" panose="020B0604020202020204" pitchFamily="34" charset="0"/>
            </a:endParaRPr>
          </a:p>
        </p:txBody>
      </p:sp>
      <p:pic>
        <p:nvPicPr>
          <p:cNvPr id="4" name="Picture 3">
            <a:extLst>
              <a:ext uri="{FF2B5EF4-FFF2-40B4-BE49-F238E27FC236}">
                <a16:creationId xmlns:a16="http://schemas.microsoft.com/office/drawing/2014/main" id="{3352945E-A5E6-5DC3-4ADC-40A79E4F30A9}"/>
              </a:ext>
            </a:extLst>
          </p:cNvPr>
          <p:cNvPicPr>
            <a:picLocks noChangeAspect="1"/>
          </p:cNvPicPr>
          <p:nvPr/>
        </p:nvPicPr>
        <p:blipFill>
          <a:blip r:embed="rId3"/>
          <a:stretch>
            <a:fillRect/>
          </a:stretch>
        </p:blipFill>
        <p:spPr>
          <a:xfrm>
            <a:off x="11353800" y="5878393"/>
            <a:ext cx="805640" cy="961352"/>
          </a:xfrm>
          <a:prstGeom prst="rect">
            <a:avLst/>
          </a:prstGeom>
        </p:spPr>
      </p:pic>
    </p:spTree>
    <p:extLst>
      <p:ext uri="{BB962C8B-B14F-4D97-AF65-F5344CB8AC3E}">
        <p14:creationId xmlns:p14="http://schemas.microsoft.com/office/powerpoint/2010/main" val="30521405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A426F75-C041-4991-D12F-B4633CAC3AD7}"/>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0DCC097-1DB8-4B6D-85D0-6FBA0E1CA4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E0B58608-23C8-4441-994D-C6823EEE1D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2083506"/>
          </a:xfrm>
          <a:custGeom>
            <a:avLst/>
            <a:gdLst>
              <a:gd name="connsiteX0" fmla="*/ 0 w 12191999"/>
              <a:gd name="connsiteY0" fmla="*/ 0 h 2083506"/>
              <a:gd name="connsiteX1" fmla="*/ 9429748 w 12191999"/>
              <a:gd name="connsiteY1" fmla="*/ 0 h 2083506"/>
              <a:gd name="connsiteX2" fmla="*/ 9429748 w 12191999"/>
              <a:gd name="connsiteY2" fmla="*/ 1 h 2083506"/>
              <a:gd name="connsiteX3" fmla="*/ 12191999 w 12191999"/>
              <a:gd name="connsiteY3" fmla="*/ 1 h 2083506"/>
              <a:gd name="connsiteX4" fmla="*/ 12191999 w 12191999"/>
              <a:gd name="connsiteY4" fmla="*/ 1164372 h 2083506"/>
              <a:gd name="connsiteX5" fmla="*/ 12147852 w 12191999"/>
              <a:gd name="connsiteY5" fmla="*/ 1163783 h 2083506"/>
              <a:gd name="connsiteX6" fmla="*/ 11993604 w 12191999"/>
              <a:gd name="connsiteY6" fmla="*/ 1153496 h 2083506"/>
              <a:gd name="connsiteX7" fmla="*/ 11865319 w 12191999"/>
              <a:gd name="connsiteY7" fmla="*/ 1176624 h 2083506"/>
              <a:gd name="connsiteX8" fmla="*/ 11718353 w 12191999"/>
              <a:gd name="connsiteY8" fmla="*/ 1209136 h 2083506"/>
              <a:gd name="connsiteX9" fmla="*/ 11609067 w 12191999"/>
              <a:gd name="connsiteY9" fmla="*/ 1218512 h 2083506"/>
              <a:gd name="connsiteX10" fmla="*/ 11545958 w 12191999"/>
              <a:gd name="connsiteY10" fmla="*/ 1240430 h 2083506"/>
              <a:gd name="connsiteX11" fmla="*/ 11445770 w 12191999"/>
              <a:gd name="connsiteY11" fmla="*/ 1225780 h 2083506"/>
              <a:gd name="connsiteX12" fmla="*/ 11398842 w 12191999"/>
              <a:gd name="connsiteY12" fmla="*/ 1227250 h 2083506"/>
              <a:gd name="connsiteX13" fmla="*/ 11240093 w 12191999"/>
              <a:gd name="connsiteY13" fmla="*/ 1266797 h 2083506"/>
              <a:gd name="connsiteX14" fmla="*/ 11141364 w 12191999"/>
              <a:gd name="connsiteY14" fmla="*/ 1288059 h 2083506"/>
              <a:gd name="connsiteX15" fmla="*/ 11015396 w 12191999"/>
              <a:gd name="connsiteY15" fmla="*/ 1353104 h 2083506"/>
              <a:gd name="connsiteX16" fmla="*/ 10973905 w 12191999"/>
              <a:gd name="connsiteY16" fmla="*/ 1365109 h 2083506"/>
              <a:gd name="connsiteX17" fmla="*/ 10904858 w 12191999"/>
              <a:gd name="connsiteY17" fmla="*/ 1371966 h 2083506"/>
              <a:gd name="connsiteX18" fmla="*/ 10827883 w 12191999"/>
              <a:gd name="connsiteY18" fmla="*/ 1410270 h 2083506"/>
              <a:gd name="connsiteX19" fmla="*/ 10690996 w 12191999"/>
              <a:gd name="connsiteY19" fmla="*/ 1426394 h 2083506"/>
              <a:gd name="connsiteX20" fmla="*/ 10624461 w 12191999"/>
              <a:gd name="connsiteY20" fmla="*/ 1444283 h 2083506"/>
              <a:gd name="connsiteX21" fmla="*/ 10517208 w 12191999"/>
              <a:gd name="connsiteY21" fmla="*/ 1478947 h 2083506"/>
              <a:gd name="connsiteX22" fmla="*/ 10497937 w 12191999"/>
              <a:gd name="connsiteY22" fmla="*/ 1469831 h 2083506"/>
              <a:gd name="connsiteX23" fmla="*/ 10471201 w 12191999"/>
              <a:gd name="connsiteY23" fmla="*/ 1486037 h 2083506"/>
              <a:gd name="connsiteX24" fmla="*/ 10448263 w 12191999"/>
              <a:gd name="connsiteY24" fmla="*/ 1478223 h 2083506"/>
              <a:gd name="connsiteX25" fmla="*/ 10388089 w 12191999"/>
              <a:gd name="connsiteY25" fmla="*/ 1507175 h 2083506"/>
              <a:gd name="connsiteX26" fmla="*/ 10333720 w 12191999"/>
              <a:gd name="connsiteY26" fmla="*/ 1515848 h 2083506"/>
              <a:gd name="connsiteX27" fmla="*/ 10104338 w 12191999"/>
              <a:gd name="connsiteY27" fmla="*/ 1569424 h 2083506"/>
              <a:gd name="connsiteX28" fmla="*/ 9910445 w 12191999"/>
              <a:gd name="connsiteY28" fmla="*/ 1632275 h 2083506"/>
              <a:gd name="connsiteX29" fmla="*/ 9770872 w 12191999"/>
              <a:gd name="connsiteY29" fmla="*/ 1688088 h 2083506"/>
              <a:gd name="connsiteX30" fmla="*/ 9733849 w 12191999"/>
              <a:gd name="connsiteY30" fmla="*/ 1700034 h 2083506"/>
              <a:gd name="connsiteX31" fmla="*/ 9703714 w 12191999"/>
              <a:gd name="connsiteY31" fmla="*/ 1730093 h 2083506"/>
              <a:gd name="connsiteX32" fmla="*/ 9698351 w 12191999"/>
              <a:gd name="connsiteY32" fmla="*/ 1730377 h 2083506"/>
              <a:gd name="connsiteX33" fmla="*/ 9632895 w 12191999"/>
              <a:gd name="connsiteY33" fmla="*/ 1736363 h 2083506"/>
              <a:gd name="connsiteX34" fmla="*/ 9569107 w 12191999"/>
              <a:gd name="connsiteY34" fmla="*/ 1741010 h 2083506"/>
              <a:gd name="connsiteX35" fmla="*/ 9536451 w 12191999"/>
              <a:gd name="connsiteY35" fmla="*/ 1755120 h 2083506"/>
              <a:gd name="connsiteX36" fmla="*/ 9529385 w 12191999"/>
              <a:gd name="connsiteY36" fmla="*/ 1757515 h 2083506"/>
              <a:gd name="connsiteX37" fmla="*/ 9498527 w 12191999"/>
              <a:gd name="connsiteY37" fmla="*/ 1753117 h 2083506"/>
              <a:gd name="connsiteX38" fmla="*/ 9436642 w 12191999"/>
              <a:gd name="connsiteY38" fmla="*/ 1755478 h 2083506"/>
              <a:gd name="connsiteX39" fmla="*/ 9429748 w 12191999"/>
              <a:gd name="connsiteY39" fmla="*/ 1756317 h 2083506"/>
              <a:gd name="connsiteX40" fmla="*/ 9429748 w 12191999"/>
              <a:gd name="connsiteY40" fmla="*/ 1768745 h 2083506"/>
              <a:gd name="connsiteX41" fmla="*/ 9425802 w 12191999"/>
              <a:gd name="connsiteY41" fmla="*/ 1769273 h 2083506"/>
              <a:gd name="connsiteX42" fmla="*/ 9349763 w 12191999"/>
              <a:gd name="connsiteY42" fmla="*/ 1776107 h 2083506"/>
              <a:gd name="connsiteX43" fmla="*/ 9256503 w 12191999"/>
              <a:gd name="connsiteY43" fmla="*/ 1800699 h 2083506"/>
              <a:gd name="connsiteX44" fmla="*/ 9222873 w 12191999"/>
              <a:gd name="connsiteY44" fmla="*/ 1803003 h 2083506"/>
              <a:gd name="connsiteX45" fmla="*/ 9224095 w 12191999"/>
              <a:gd name="connsiteY45" fmla="*/ 1807355 h 2083506"/>
              <a:gd name="connsiteX46" fmla="*/ 9211603 w 12191999"/>
              <a:gd name="connsiteY46" fmla="*/ 1807675 h 2083506"/>
              <a:gd name="connsiteX47" fmla="*/ 9183719 w 12191999"/>
              <a:gd name="connsiteY47" fmla="*/ 1807781 h 2083506"/>
              <a:gd name="connsiteX48" fmla="*/ 9100221 w 12191999"/>
              <a:gd name="connsiteY48" fmla="*/ 1808989 h 2083506"/>
              <a:gd name="connsiteX49" fmla="*/ 9077439 w 12191999"/>
              <a:gd name="connsiteY49" fmla="*/ 1817333 h 2083506"/>
              <a:gd name="connsiteX50" fmla="*/ 9055889 w 12191999"/>
              <a:gd name="connsiteY50" fmla="*/ 1817464 h 2083506"/>
              <a:gd name="connsiteX51" fmla="*/ 8930912 w 12191999"/>
              <a:gd name="connsiteY51" fmla="*/ 1828648 h 2083506"/>
              <a:gd name="connsiteX52" fmla="*/ 8913729 w 12191999"/>
              <a:gd name="connsiteY52" fmla="*/ 1829483 h 2083506"/>
              <a:gd name="connsiteX53" fmla="*/ 8904423 w 12191999"/>
              <a:gd name="connsiteY53" fmla="*/ 1833234 h 2083506"/>
              <a:gd name="connsiteX54" fmla="*/ 8871099 w 12191999"/>
              <a:gd name="connsiteY54" fmla="*/ 1833979 h 2083506"/>
              <a:gd name="connsiteX55" fmla="*/ 8869557 w 12191999"/>
              <a:gd name="connsiteY55" fmla="*/ 1836113 h 2083506"/>
              <a:gd name="connsiteX56" fmla="*/ 8760021 w 12191999"/>
              <a:gd name="connsiteY56" fmla="*/ 1854442 h 2083506"/>
              <a:gd name="connsiteX57" fmla="*/ 8741254 w 12191999"/>
              <a:gd name="connsiteY57" fmla="*/ 1857469 h 2083506"/>
              <a:gd name="connsiteX58" fmla="*/ 8725039 w 12191999"/>
              <a:gd name="connsiteY58" fmla="*/ 1856552 h 2083506"/>
              <a:gd name="connsiteX59" fmla="*/ 8635265 w 12191999"/>
              <a:gd name="connsiteY59" fmla="*/ 1859168 h 2083506"/>
              <a:gd name="connsiteX60" fmla="*/ 8613911 w 12191999"/>
              <a:gd name="connsiteY60" fmla="*/ 1857561 h 2083506"/>
              <a:gd name="connsiteX61" fmla="*/ 8604931 w 12191999"/>
              <a:gd name="connsiteY61" fmla="*/ 1854170 h 2083506"/>
              <a:gd name="connsiteX62" fmla="*/ 8570171 w 12191999"/>
              <a:gd name="connsiteY62" fmla="*/ 1860579 h 2083506"/>
              <a:gd name="connsiteX63" fmla="*/ 8516537 w 12191999"/>
              <a:gd name="connsiteY63" fmla="*/ 1864971 h 2083506"/>
              <a:gd name="connsiteX64" fmla="*/ 8491046 w 12191999"/>
              <a:gd name="connsiteY64" fmla="*/ 1868141 h 2083506"/>
              <a:gd name="connsiteX65" fmla="*/ 8470478 w 12191999"/>
              <a:gd name="connsiteY65" fmla="*/ 1866216 h 2083506"/>
              <a:gd name="connsiteX66" fmla="*/ 8353433 w 12191999"/>
              <a:gd name="connsiteY66" fmla="*/ 1865729 h 2083506"/>
              <a:gd name="connsiteX67" fmla="*/ 8347675 w 12191999"/>
              <a:gd name="connsiteY67" fmla="*/ 1865075 h 2083506"/>
              <a:gd name="connsiteX68" fmla="*/ 8343939 w 12191999"/>
              <a:gd name="connsiteY68" fmla="*/ 1865677 h 2083506"/>
              <a:gd name="connsiteX69" fmla="*/ 8221566 w 12191999"/>
              <a:gd name="connsiteY69" fmla="*/ 1881148 h 2083506"/>
              <a:gd name="connsiteX70" fmla="*/ 8066095 w 12191999"/>
              <a:gd name="connsiteY70" fmla="*/ 1919902 h 2083506"/>
              <a:gd name="connsiteX71" fmla="*/ 8044849 w 12191999"/>
              <a:gd name="connsiteY71" fmla="*/ 1916308 h 2083506"/>
              <a:gd name="connsiteX72" fmla="*/ 8041142 w 12191999"/>
              <a:gd name="connsiteY72" fmla="*/ 1915506 h 2083506"/>
              <a:gd name="connsiteX73" fmla="*/ 8022159 w 12191999"/>
              <a:gd name="connsiteY73" fmla="*/ 1911521 h 2083506"/>
              <a:gd name="connsiteX74" fmla="*/ 7944932 w 12191999"/>
              <a:gd name="connsiteY74" fmla="*/ 1917265 h 2083506"/>
              <a:gd name="connsiteX75" fmla="*/ 7879011 w 12191999"/>
              <a:gd name="connsiteY75" fmla="*/ 1928570 h 2083506"/>
              <a:gd name="connsiteX76" fmla="*/ 7865529 w 12191999"/>
              <a:gd name="connsiteY76" fmla="*/ 1934399 h 2083506"/>
              <a:gd name="connsiteX77" fmla="*/ 7774801 w 12191999"/>
              <a:gd name="connsiteY77" fmla="*/ 1947969 h 2083506"/>
              <a:gd name="connsiteX78" fmla="*/ 7748398 w 12191999"/>
              <a:gd name="connsiteY78" fmla="*/ 1955982 h 2083506"/>
              <a:gd name="connsiteX79" fmla="*/ 7740684 w 12191999"/>
              <a:gd name="connsiteY79" fmla="*/ 1955717 h 2083506"/>
              <a:gd name="connsiteX80" fmla="*/ 7712976 w 12191999"/>
              <a:gd name="connsiteY80" fmla="*/ 1960442 h 2083506"/>
              <a:gd name="connsiteX81" fmla="*/ 7699956 w 12191999"/>
              <a:gd name="connsiteY81" fmla="*/ 1966104 h 2083506"/>
              <a:gd name="connsiteX82" fmla="*/ 7684158 w 12191999"/>
              <a:gd name="connsiteY82" fmla="*/ 1962927 h 2083506"/>
              <a:gd name="connsiteX83" fmla="*/ 7643109 w 12191999"/>
              <a:gd name="connsiteY83" fmla="*/ 1964400 h 2083506"/>
              <a:gd name="connsiteX84" fmla="*/ 7630180 w 12191999"/>
              <a:gd name="connsiteY84" fmla="*/ 1970266 h 2083506"/>
              <a:gd name="connsiteX85" fmla="*/ 7609131 w 12191999"/>
              <a:gd name="connsiteY85" fmla="*/ 1971774 h 2083506"/>
              <a:gd name="connsiteX86" fmla="*/ 7555555 w 12191999"/>
              <a:gd name="connsiteY86" fmla="*/ 1969491 h 2083506"/>
              <a:gd name="connsiteX87" fmla="*/ 7520919 w 12191999"/>
              <a:gd name="connsiteY87" fmla="*/ 1970177 h 2083506"/>
              <a:gd name="connsiteX88" fmla="*/ 7456258 w 12191999"/>
              <a:gd name="connsiteY88" fmla="*/ 1960468 h 2083506"/>
              <a:gd name="connsiteX89" fmla="*/ 7393047 w 12191999"/>
              <a:gd name="connsiteY89" fmla="*/ 1952408 h 2083506"/>
              <a:gd name="connsiteX90" fmla="*/ 7199912 w 12191999"/>
              <a:gd name="connsiteY90" fmla="*/ 1959913 h 2083506"/>
              <a:gd name="connsiteX91" fmla="*/ 7146774 w 12191999"/>
              <a:gd name="connsiteY91" fmla="*/ 1956641 h 2083506"/>
              <a:gd name="connsiteX92" fmla="*/ 7122244 w 12191999"/>
              <a:gd name="connsiteY92" fmla="*/ 1953891 h 2083506"/>
              <a:gd name="connsiteX93" fmla="*/ 7032241 w 12191999"/>
              <a:gd name="connsiteY93" fmla="*/ 1962723 h 2083506"/>
              <a:gd name="connsiteX94" fmla="*/ 6941492 w 12191999"/>
              <a:gd name="connsiteY94" fmla="*/ 1976868 h 2083506"/>
              <a:gd name="connsiteX95" fmla="*/ 6906514 w 12191999"/>
              <a:gd name="connsiteY95" fmla="*/ 1968589 h 2083506"/>
              <a:gd name="connsiteX96" fmla="*/ 6826395 w 12191999"/>
              <a:gd name="connsiteY96" fmla="*/ 1974141 h 2083506"/>
              <a:gd name="connsiteX97" fmla="*/ 6716431 w 12191999"/>
              <a:gd name="connsiteY97" fmla="*/ 2004297 h 2083506"/>
              <a:gd name="connsiteX98" fmla="*/ 6569607 w 12191999"/>
              <a:gd name="connsiteY98" fmla="*/ 2015496 h 2083506"/>
              <a:gd name="connsiteX99" fmla="*/ 6561430 w 12191999"/>
              <a:gd name="connsiteY99" fmla="*/ 2020996 h 2083506"/>
              <a:gd name="connsiteX100" fmla="*/ 6549371 w 12191999"/>
              <a:gd name="connsiteY100" fmla="*/ 2024747 h 2083506"/>
              <a:gd name="connsiteX101" fmla="*/ 6547040 w 12191999"/>
              <a:gd name="connsiteY101" fmla="*/ 2024474 h 2083506"/>
              <a:gd name="connsiteX102" fmla="*/ 6530482 w 12191999"/>
              <a:gd name="connsiteY102" fmla="*/ 2026659 h 2083506"/>
              <a:gd name="connsiteX103" fmla="*/ 6528565 w 12191999"/>
              <a:gd name="connsiteY103" fmla="*/ 2028600 h 2083506"/>
              <a:gd name="connsiteX104" fmla="*/ 6517741 w 12191999"/>
              <a:gd name="connsiteY104" fmla="*/ 2030558 h 2083506"/>
              <a:gd name="connsiteX105" fmla="*/ 6497855 w 12191999"/>
              <a:gd name="connsiteY105" fmla="*/ 2035650 h 2083506"/>
              <a:gd name="connsiteX106" fmla="*/ 6492785 w 12191999"/>
              <a:gd name="connsiteY106" fmla="*/ 2035444 h 2083506"/>
              <a:gd name="connsiteX107" fmla="*/ 6460692 w 12191999"/>
              <a:gd name="connsiteY107" fmla="*/ 2041321 h 2083506"/>
              <a:gd name="connsiteX108" fmla="*/ 6459609 w 12191999"/>
              <a:gd name="connsiteY108" fmla="*/ 2040851 h 2083506"/>
              <a:gd name="connsiteX109" fmla="*/ 6447765 w 12191999"/>
              <a:gd name="connsiteY109" fmla="*/ 2040102 h 2083506"/>
              <a:gd name="connsiteX110" fmla="*/ 6426590 w 12191999"/>
              <a:gd name="connsiteY110" fmla="*/ 2039928 h 2083506"/>
              <a:gd name="connsiteX111" fmla="*/ 6401693 w 12191999"/>
              <a:gd name="connsiteY111" fmla="*/ 2033537 h 2083506"/>
              <a:gd name="connsiteX112" fmla="*/ 6387141 w 12191999"/>
              <a:gd name="connsiteY112" fmla="*/ 2033161 h 2083506"/>
              <a:gd name="connsiteX113" fmla="*/ 6357846 w 12191999"/>
              <a:gd name="connsiteY113" fmla="*/ 2036782 h 2083506"/>
              <a:gd name="connsiteX114" fmla="*/ 6342914 w 12191999"/>
              <a:gd name="connsiteY114" fmla="*/ 2037585 h 2083506"/>
              <a:gd name="connsiteX115" fmla="*/ 6336300 w 12191999"/>
              <a:gd name="connsiteY115" fmla="*/ 2038781 h 2083506"/>
              <a:gd name="connsiteX116" fmla="*/ 6317178 w 12191999"/>
              <a:gd name="connsiteY116" fmla="*/ 2038968 h 2083506"/>
              <a:gd name="connsiteX117" fmla="*/ 6161427 w 12191999"/>
              <a:gd name="connsiteY117" fmla="*/ 2047338 h 2083506"/>
              <a:gd name="connsiteX118" fmla="*/ 6097339 w 12191999"/>
              <a:gd name="connsiteY118" fmla="*/ 2082438 h 2083506"/>
              <a:gd name="connsiteX119" fmla="*/ 6079059 w 12191999"/>
              <a:gd name="connsiteY119" fmla="*/ 2081299 h 2083506"/>
              <a:gd name="connsiteX120" fmla="*/ 5998439 w 12191999"/>
              <a:gd name="connsiteY120" fmla="*/ 2070958 h 2083506"/>
              <a:gd name="connsiteX121" fmla="*/ 5904290 w 12191999"/>
              <a:gd name="connsiteY121" fmla="*/ 2070255 h 2083506"/>
              <a:gd name="connsiteX122" fmla="*/ 5814867 w 12191999"/>
              <a:gd name="connsiteY122" fmla="*/ 2079032 h 2083506"/>
              <a:gd name="connsiteX123" fmla="*/ 5725743 w 12191999"/>
              <a:gd name="connsiteY123" fmla="*/ 2070558 h 2083506"/>
              <a:gd name="connsiteX124" fmla="*/ 5650546 w 12191999"/>
              <a:gd name="connsiteY124" fmla="*/ 2052412 h 2083506"/>
              <a:gd name="connsiteX125" fmla="*/ 5581284 w 12191999"/>
              <a:gd name="connsiteY125" fmla="*/ 2023175 h 2083506"/>
              <a:gd name="connsiteX126" fmla="*/ 5572593 w 12191999"/>
              <a:gd name="connsiteY126" fmla="*/ 2018391 h 2083506"/>
              <a:gd name="connsiteX127" fmla="*/ 5548580 w 12191999"/>
              <a:gd name="connsiteY127" fmla="*/ 2016951 h 2083506"/>
              <a:gd name="connsiteX128" fmla="*/ 5471173 w 12191999"/>
              <a:gd name="connsiteY128" fmla="*/ 2018786 h 2083506"/>
              <a:gd name="connsiteX129" fmla="*/ 5340320 w 12191999"/>
              <a:gd name="connsiteY129" fmla="*/ 2037611 h 2083506"/>
              <a:gd name="connsiteX130" fmla="*/ 5254376 w 12191999"/>
              <a:gd name="connsiteY130" fmla="*/ 2042928 h 2083506"/>
              <a:gd name="connsiteX131" fmla="*/ 5258035 w 12191999"/>
              <a:gd name="connsiteY131" fmla="*/ 2035649 h 2083506"/>
              <a:gd name="connsiteX132" fmla="*/ 5230622 w 12191999"/>
              <a:gd name="connsiteY132" fmla="*/ 2024576 h 2083506"/>
              <a:gd name="connsiteX133" fmla="*/ 5026203 w 12191999"/>
              <a:gd name="connsiteY133" fmla="*/ 2030162 h 2083506"/>
              <a:gd name="connsiteX134" fmla="*/ 4973988 w 12191999"/>
              <a:gd name="connsiteY134" fmla="*/ 2026668 h 2083506"/>
              <a:gd name="connsiteX135" fmla="*/ 4928030 w 12191999"/>
              <a:gd name="connsiteY135" fmla="*/ 2033642 h 2083506"/>
              <a:gd name="connsiteX136" fmla="*/ 4908970 w 12191999"/>
              <a:gd name="connsiteY136" fmla="*/ 2030033 h 2083506"/>
              <a:gd name="connsiteX137" fmla="*/ 4905679 w 12191999"/>
              <a:gd name="connsiteY137" fmla="*/ 2029300 h 2083506"/>
              <a:gd name="connsiteX138" fmla="*/ 4892525 w 12191999"/>
              <a:gd name="connsiteY138" fmla="*/ 2028768 h 2083506"/>
              <a:gd name="connsiteX139" fmla="*/ 4888818 w 12191999"/>
              <a:gd name="connsiteY139" fmla="*/ 2025619 h 2083506"/>
              <a:gd name="connsiteX140" fmla="*/ 4869018 w 12191999"/>
              <a:gd name="connsiteY140" fmla="*/ 2022668 h 2083506"/>
              <a:gd name="connsiteX141" fmla="*/ 4844804 w 12191999"/>
              <a:gd name="connsiteY141" fmla="*/ 2022527 h 2083506"/>
              <a:gd name="connsiteX142" fmla="*/ 4758778 w 12191999"/>
              <a:gd name="connsiteY142" fmla="*/ 2021694 h 2083506"/>
              <a:gd name="connsiteX143" fmla="*/ 4744748 w 12191999"/>
              <a:gd name="connsiteY143" fmla="*/ 2023396 h 2083506"/>
              <a:gd name="connsiteX144" fmla="*/ 4698956 w 12191999"/>
              <a:gd name="connsiteY144" fmla="*/ 2020558 h 2083506"/>
              <a:gd name="connsiteX145" fmla="*/ 4658147 w 12191999"/>
              <a:gd name="connsiteY145" fmla="*/ 2019920 h 2083506"/>
              <a:gd name="connsiteX146" fmla="*/ 4631706 w 12191999"/>
              <a:gd name="connsiteY146" fmla="*/ 2021274 h 2083506"/>
              <a:gd name="connsiteX147" fmla="*/ 4624776 w 12191999"/>
              <a:gd name="connsiteY147" fmla="*/ 2020152 h 2083506"/>
              <a:gd name="connsiteX148" fmla="*/ 4598150 w 12191999"/>
              <a:gd name="connsiteY148" fmla="*/ 2019429 h 2083506"/>
              <a:gd name="connsiteX149" fmla="*/ 4584588 w 12191999"/>
              <a:gd name="connsiteY149" fmla="*/ 2021092 h 2083506"/>
              <a:gd name="connsiteX150" fmla="*/ 4571203 w 12191999"/>
              <a:gd name="connsiteY150" fmla="*/ 2017263 h 2083506"/>
              <a:gd name="connsiteX151" fmla="*/ 4567930 w 12191999"/>
              <a:gd name="connsiteY151" fmla="*/ 2014458 h 2083506"/>
              <a:gd name="connsiteX152" fmla="*/ 4548984 w 12191999"/>
              <a:gd name="connsiteY152" fmla="*/ 2015717 h 2083506"/>
              <a:gd name="connsiteX153" fmla="*/ 4533451 w 12191999"/>
              <a:gd name="connsiteY153" fmla="*/ 2012976 h 2083506"/>
              <a:gd name="connsiteX154" fmla="*/ 4519910 w 12191999"/>
              <a:gd name="connsiteY154" fmla="*/ 2014768 h 2083506"/>
              <a:gd name="connsiteX155" fmla="*/ 4514290 w 12191999"/>
              <a:gd name="connsiteY155" fmla="*/ 2014364 h 2083506"/>
              <a:gd name="connsiteX156" fmla="*/ 4500320 w 12191999"/>
              <a:gd name="connsiteY156" fmla="*/ 2013007 h 2083506"/>
              <a:gd name="connsiteX157" fmla="*/ 4476219 w 12191999"/>
              <a:gd name="connsiteY157" fmla="*/ 2009993 h 2083506"/>
              <a:gd name="connsiteX158" fmla="*/ 4468701 w 12191999"/>
              <a:gd name="connsiteY158" fmla="*/ 2009574 h 2083506"/>
              <a:gd name="connsiteX159" fmla="*/ 4452333 w 12191999"/>
              <a:gd name="connsiteY159" fmla="*/ 2004964 h 2083506"/>
              <a:gd name="connsiteX160" fmla="*/ 4420644 w 12191999"/>
              <a:gd name="connsiteY160" fmla="*/ 2001021 h 2083506"/>
              <a:gd name="connsiteX161" fmla="*/ 4364856 w 12191999"/>
              <a:gd name="connsiteY161" fmla="*/ 1987267 h 2083506"/>
              <a:gd name="connsiteX162" fmla="*/ 4332062 w 12191999"/>
              <a:gd name="connsiteY162" fmla="*/ 1980703 h 2083506"/>
              <a:gd name="connsiteX163" fmla="*/ 4309876 w 12191999"/>
              <a:gd name="connsiteY163" fmla="*/ 1974653 h 2083506"/>
              <a:gd name="connsiteX164" fmla="*/ 4244391 w 12191999"/>
              <a:gd name="connsiteY164" fmla="*/ 1966109 h 2083506"/>
              <a:gd name="connsiteX165" fmla="*/ 4132071 w 12191999"/>
              <a:gd name="connsiteY165" fmla="*/ 1954813 h 2083506"/>
              <a:gd name="connsiteX166" fmla="*/ 4109069 w 12191999"/>
              <a:gd name="connsiteY166" fmla="*/ 1951778 h 2083506"/>
              <a:gd name="connsiteX167" fmla="*/ 4092908 w 12191999"/>
              <a:gd name="connsiteY167" fmla="*/ 1946662 h 2083506"/>
              <a:gd name="connsiteX168" fmla="*/ 4092306 w 12191999"/>
              <a:gd name="connsiteY168" fmla="*/ 1943291 h 2083506"/>
              <a:gd name="connsiteX169" fmla="*/ 4080234 w 12191999"/>
              <a:gd name="connsiteY169" fmla="*/ 1941219 h 2083506"/>
              <a:gd name="connsiteX170" fmla="*/ 4077778 w 12191999"/>
              <a:gd name="connsiteY170" fmla="*/ 1940145 h 2083506"/>
              <a:gd name="connsiteX171" fmla="*/ 4062936 w 12191999"/>
              <a:gd name="connsiteY171" fmla="*/ 1934506 h 2083506"/>
              <a:gd name="connsiteX172" fmla="*/ 4012506 w 12191999"/>
              <a:gd name="connsiteY172" fmla="*/ 1935475 h 2083506"/>
              <a:gd name="connsiteX173" fmla="*/ 3965880 w 12191999"/>
              <a:gd name="connsiteY173" fmla="*/ 1925968 h 2083506"/>
              <a:gd name="connsiteX174" fmla="*/ 3765338 w 12191999"/>
              <a:gd name="connsiteY174" fmla="*/ 1906649 h 2083506"/>
              <a:gd name="connsiteX175" fmla="*/ 3749493 w 12191999"/>
              <a:gd name="connsiteY175" fmla="*/ 1893071 h 2083506"/>
              <a:gd name="connsiteX176" fmla="*/ 3672704 w 12191999"/>
              <a:gd name="connsiteY176" fmla="*/ 1881383 h 2083506"/>
              <a:gd name="connsiteX177" fmla="*/ 3530082 w 12191999"/>
              <a:gd name="connsiteY177" fmla="*/ 1883187 h 2083506"/>
              <a:gd name="connsiteX178" fmla="*/ 3387664 w 12191999"/>
              <a:gd name="connsiteY178" fmla="*/ 1862579 h 2083506"/>
              <a:gd name="connsiteX179" fmla="*/ 3371681 w 12191999"/>
              <a:gd name="connsiteY179" fmla="*/ 1865293 h 2083506"/>
              <a:gd name="connsiteX180" fmla="*/ 3355305 w 12191999"/>
              <a:gd name="connsiteY180" fmla="*/ 1865842 h 2083506"/>
              <a:gd name="connsiteX181" fmla="*/ 3353790 w 12191999"/>
              <a:gd name="connsiteY181" fmla="*/ 1865158 h 2083506"/>
              <a:gd name="connsiteX182" fmla="*/ 3336210 w 12191999"/>
              <a:gd name="connsiteY182" fmla="*/ 1863564 h 2083506"/>
              <a:gd name="connsiteX183" fmla="*/ 3331381 w 12191999"/>
              <a:gd name="connsiteY183" fmla="*/ 1864716 h 2083506"/>
              <a:gd name="connsiteX184" fmla="*/ 3319012 w 12191999"/>
              <a:gd name="connsiteY184" fmla="*/ 1864093 h 2083506"/>
              <a:gd name="connsiteX185" fmla="*/ 3293818 w 12191999"/>
              <a:gd name="connsiteY185" fmla="*/ 1864135 h 2083506"/>
              <a:gd name="connsiteX186" fmla="*/ 3289881 w 12191999"/>
              <a:gd name="connsiteY186" fmla="*/ 1862954 h 2083506"/>
              <a:gd name="connsiteX187" fmla="*/ 3253090 w 12191999"/>
              <a:gd name="connsiteY187" fmla="*/ 1861164 h 2083506"/>
              <a:gd name="connsiteX188" fmla="*/ 3252949 w 12191999"/>
              <a:gd name="connsiteY188" fmla="*/ 1860574 h 2083506"/>
              <a:gd name="connsiteX189" fmla="*/ 3244187 w 12191999"/>
              <a:gd name="connsiteY189" fmla="*/ 1857604 h 2083506"/>
              <a:gd name="connsiteX190" fmla="*/ 3246570 w 12191999"/>
              <a:gd name="connsiteY190" fmla="*/ 1852946 h 2083506"/>
              <a:gd name="connsiteX191" fmla="*/ 3237810 w 12191999"/>
              <a:gd name="connsiteY191" fmla="*/ 1853064 h 2083506"/>
              <a:gd name="connsiteX192" fmla="*/ 3230822 w 12191999"/>
              <a:gd name="connsiteY192" fmla="*/ 1855474 h 2083506"/>
              <a:gd name="connsiteX193" fmla="*/ 3136549 w 12191999"/>
              <a:gd name="connsiteY193" fmla="*/ 1874037 h 2083506"/>
              <a:gd name="connsiteX194" fmla="*/ 2845754 w 12191999"/>
              <a:gd name="connsiteY194" fmla="*/ 1910932 h 2083506"/>
              <a:gd name="connsiteX195" fmla="*/ 2786878 w 12191999"/>
              <a:gd name="connsiteY195" fmla="*/ 1917162 h 2083506"/>
              <a:gd name="connsiteX196" fmla="*/ 2725298 w 12191999"/>
              <a:gd name="connsiteY196" fmla="*/ 1912340 h 2083506"/>
              <a:gd name="connsiteX197" fmla="*/ 2697754 w 12191999"/>
              <a:gd name="connsiteY197" fmla="*/ 1914863 h 2083506"/>
              <a:gd name="connsiteX198" fmla="*/ 2568063 w 12191999"/>
              <a:gd name="connsiteY198" fmla="*/ 1936283 h 2083506"/>
              <a:gd name="connsiteX199" fmla="*/ 2489784 w 12191999"/>
              <a:gd name="connsiteY199" fmla="*/ 1943720 h 2083506"/>
              <a:gd name="connsiteX200" fmla="*/ 2458978 w 12191999"/>
              <a:gd name="connsiteY200" fmla="*/ 1938095 h 2083506"/>
              <a:gd name="connsiteX201" fmla="*/ 2318712 w 12191999"/>
              <a:gd name="connsiteY201" fmla="*/ 1934474 h 2083506"/>
              <a:gd name="connsiteX202" fmla="*/ 2268709 w 12191999"/>
              <a:gd name="connsiteY202" fmla="*/ 1940521 h 2083506"/>
              <a:gd name="connsiteX203" fmla="*/ 2264080 w 12191999"/>
              <a:gd name="connsiteY203" fmla="*/ 1941232 h 2083506"/>
              <a:gd name="connsiteX204" fmla="*/ 2254684 w 12191999"/>
              <a:gd name="connsiteY204" fmla="*/ 1943524 h 2083506"/>
              <a:gd name="connsiteX205" fmla="*/ 2252523 w 12191999"/>
              <a:gd name="connsiteY205" fmla="*/ 1943004 h 2083506"/>
              <a:gd name="connsiteX206" fmla="*/ 2173350 w 12191999"/>
              <a:gd name="connsiteY206" fmla="*/ 1929202 h 2083506"/>
              <a:gd name="connsiteX207" fmla="*/ 2155266 w 12191999"/>
              <a:gd name="connsiteY207" fmla="*/ 1920267 h 2083506"/>
              <a:gd name="connsiteX208" fmla="*/ 2091013 w 12191999"/>
              <a:gd name="connsiteY208" fmla="*/ 1914631 h 2083506"/>
              <a:gd name="connsiteX209" fmla="*/ 2030712 w 12191999"/>
              <a:gd name="connsiteY209" fmla="*/ 1897690 h 2083506"/>
              <a:gd name="connsiteX210" fmla="*/ 1908838 w 12191999"/>
              <a:gd name="connsiteY210" fmla="*/ 1892222 h 2083506"/>
              <a:gd name="connsiteX211" fmla="*/ 1877796 w 12191999"/>
              <a:gd name="connsiteY211" fmla="*/ 1883887 h 2083506"/>
              <a:gd name="connsiteX212" fmla="*/ 1875824 w 12191999"/>
              <a:gd name="connsiteY212" fmla="*/ 1879265 h 2083506"/>
              <a:gd name="connsiteX213" fmla="*/ 1823048 w 12191999"/>
              <a:gd name="connsiteY213" fmla="*/ 1881064 h 2083506"/>
              <a:gd name="connsiteX214" fmla="*/ 1765736 w 12191999"/>
              <a:gd name="connsiteY214" fmla="*/ 1856578 h 2083506"/>
              <a:gd name="connsiteX215" fmla="*/ 1725669 w 12191999"/>
              <a:gd name="connsiteY215" fmla="*/ 1833744 h 2083506"/>
              <a:gd name="connsiteX216" fmla="*/ 1725216 w 12191999"/>
              <a:gd name="connsiteY216" fmla="*/ 1829447 h 2083506"/>
              <a:gd name="connsiteX217" fmla="*/ 1721485 w 12191999"/>
              <a:gd name="connsiteY217" fmla="*/ 1828960 h 2083506"/>
              <a:gd name="connsiteX218" fmla="*/ 1717786 w 12191999"/>
              <a:gd name="connsiteY218" fmla="*/ 1832224 h 2083506"/>
              <a:gd name="connsiteX219" fmla="*/ 1689907 w 12191999"/>
              <a:gd name="connsiteY219" fmla="*/ 1825425 h 2083506"/>
              <a:gd name="connsiteX220" fmla="*/ 1688093 w 12191999"/>
              <a:gd name="connsiteY220" fmla="*/ 1817391 h 2083506"/>
              <a:gd name="connsiteX221" fmla="*/ 1496789 w 12191999"/>
              <a:gd name="connsiteY221" fmla="*/ 1805297 h 2083506"/>
              <a:gd name="connsiteX222" fmla="*/ 1392839 w 12191999"/>
              <a:gd name="connsiteY222" fmla="*/ 1758649 h 2083506"/>
              <a:gd name="connsiteX223" fmla="*/ 1360872 w 12191999"/>
              <a:gd name="connsiteY223" fmla="*/ 1752441 h 2083506"/>
              <a:gd name="connsiteX224" fmla="*/ 1313885 w 12191999"/>
              <a:gd name="connsiteY224" fmla="*/ 1731785 h 2083506"/>
              <a:gd name="connsiteX225" fmla="*/ 1247665 w 12191999"/>
              <a:gd name="connsiteY225" fmla="*/ 1727765 h 2083506"/>
              <a:gd name="connsiteX226" fmla="*/ 1196850 w 12191999"/>
              <a:gd name="connsiteY226" fmla="*/ 1729622 h 2083506"/>
              <a:gd name="connsiteX227" fmla="*/ 1168728 w 12191999"/>
              <a:gd name="connsiteY227" fmla="*/ 1728550 h 2083506"/>
              <a:gd name="connsiteX228" fmla="*/ 1096918 w 12191999"/>
              <a:gd name="connsiteY228" fmla="*/ 1721485 h 2083506"/>
              <a:gd name="connsiteX229" fmla="*/ 1094082 w 12191999"/>
              <a:gd name="connsiteY229" fmla="*/ 1720113 h 2083506"/>
              <a:gd name="connsiteX230" fmla="*/ 1040782 w 12191999"/>
              <a:gd name="connsiteY230" fmla="*/ 1721762 h 2083506"/>
              <a:gd name="connsiteX231" fmla="*/ 955980 w 12191999"/>
              <a:gd name="connsiteY231" fmla="*/ 1719289 h 2083506"/>
              <a:gd name="connsiteX232" fmla="*/ 926108 w 12191999"/>
              <a:gd name="connsiteY232" fmla="*/ 1715917 h 2083506"/>
              <a:gd name="connsiteX233" fmla="*/ 876049 w 12191999"/>
              <a:gd name="connsiteY233" fmla="*/ 1710422 h 2083506"/>
              <a:gd name="connsiteX234" fmla="*/ 839194 w 12191999"/>
              <a:gd name="connsiteY234" fmla="*/ 1700176 h 2083506"/>
              <a:gd name="connsiteX235" fmla="*/ 797112 w 12191999"/>
              <a:gd name="connsiteY235" fmla="*/ 1698014 h 2083506"/>
              <a:gd name="connsiteX236" fmla="*/ 786610 w 12191999"/>
              <a:gd name="connsiteY236" fmla="*/ 1705455 h 2083506"/>
              <a:gd name="connsiteX237" fmla="*/ 741833 w 12191999"/>
              <a:gd name="connsiteY237" fmla="*/ 1700566 h 2083506"/>
              <a:gd name="connsiteX238" fmla="*/ 673985 w 12191999"/>
              <a:gd name="connsiteY238" fmla="*/ 1692278 h 2083506"/>
              <a:gd name="connsiteX239" fmla="*/ 634665 w 12191999"/>
              <a:gd name="connsiteY239" fmla="*/ 1689550 h 2083506"/>
              <a:gd name="connsiteX240" fmla="*/ 527471 w 12191999"/>
              <a:gd name="connsiteY240" fmla="*/ 1679869 h 2083506"/>
              <a:gd name="connsiteX241" fmla="*/ 420260 w 12191999"/>
              <a:gd name="connsiteY241" fmla="*/ 1668475 h 2083506"/>
              <a:gd name="connsiteX242" fmla="*/ 357630 w 12191999"/>
              <a:gd name="connsiteY242" fmla="*/ 1652142 h 2083506"/>
              <a:gd name="connsiteX243" fmla="*/ 269407 w 12191999"/>
              <a:gd name="connsiteY243" fmla="*/ 1643812 h 2083506"/>
              <a:gd name="connsiteX244" fmla="*/ 254769 w 12191999"/>
              <a:gd name="connsiteY244" fmla="*/ 1641013 h 2083506"/>
              <a:gd name="connsiteX245" fmla="*/ 150763 w 12191999"/>
              <a:gd name="connsiteY245" fmla="*/ 1628143 h 2083506"/>
              <a:gd name="connsiteX246" fmla="*/ 29133 w 12191999"/>
              <a:gd name="connsiteY246" fmla="*/ 1626172 h 2083506"/>
              <a:gd name="connsiteX247" fmla="*/ 0 w 12191999"/>
              <a:gd name="connsiteY247" fmla="*/ 1619589 h 208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Lst>
            <a:rect l="l" t="t" r="r" b="b"/>
            <a:pathLst>
              <a:path w="12191999" h="2083506">
                <a:moveTo>
                  <a:pt x="0" y="0"/>
                </a:moveTo>
                <a:lnTo>
                  <a:pt x="9429748" y="0"/>
                </a:lnTo>
                <a:lnTo>
                  <a:pt x="9429748" y="1"/>
                </a:lnTo>
                <a:lnTo>
                  <a:pt x="12191999" y="1"/>
                </a:lnTo>
                <a:lnTo>
                  <a:pt x="12191999" y="1164372"/>
                </a:lnTo>
                <a:lnTo>
                  <a:pt x="12147852" y="1163783"/>
                </a:lnTo>
                <a:cubicBezTo>
                  <a:pt x="12063101" y="1189107"/>
                  <a:pt x="12045020" y="1156925"/>
                  <a:pt x="11993604" y="1153496"/>
                </a:cubicBezTo>
                <a:cubicBezTo>
                  <a:pt x="11954216" y="1165241"/>
                  <a:pt x="11911195" y="1167350"/>
                  <a:pt x="11865319" y="1176624"/>
                </a:cubicBezTo>
                <a:cubicBezTo>
                  <a:pt x="11822513" y="1184682"/>
                  <a:pt x="11766915" y="1201558"/>
                  <a:pt x="11718353" y="1209136"/>
                </a:cubicBezTo>
                <a:cubicBezTo>
                  <a:pt x="11675379" y="1217463"/>
                  <a:pt x="11638007" y="1216639"/>
                  <a:pt x="11609067" y="1218512"/>
                </a:cubicBezTo>
                <a:cubicBezTo>
                  <a:pt x="11597582" y="1221322"/>
                  <a:pt x="11554280" y="1243577"/>
                  <a:pt x="11545958" y="1240430"/>
                </a:cubicBezTo>
                <a:lnTo>
                  <a:pt x="11445770" y="1225780"/>
                </a:lnTo>
                <a:cubicBezTo>
                  <a:pt x="11425543" y="1230782"/>
                  <a:pt x="11413740" y="1222096"/>
                  <a:pt x="11398842" y="1227250"/>
                </a:cubicBezTo>
                <a:cubicBezTo>
                  <a:pt x="11367060" y="1233093"/>
                  <a:pt x="11269285" y="1263712"/>
                  <a:pt x="11240093" y="1266797"/>
                </a:cubicBezTo>
                <a:cubicBezTo>
                  <a:pt x="11197297" y="1273685"/>
                  <a:pt x="11181311" y="1272682"/>
                  <a:pt x="11141364" y="1288059"/>
                </a:cubicBezTo>
                <a:cubicBezTo>
                  <a:pt x="11099891" y="1305386"/>
                  <a:pt x="11051533" y="1319157"/>
                  <a:pt x="11015396" y="1353104"/>
                </a:cubicBezTo>
                <a:cubicBezTo>
                  <a:pt x="11009424" y="1362217"/>
                  <a:pt x="10992328" y="1361966"/>
                  <a:pt x="10973905" y="1365109"/>
                </a:cubicBezTo>
                <a:cubicBezTo>
                  <a:pt x="10955482" y="1368254"/>
                  <a:pt x="10907369" y="1372817"/>
                  <a:pt x="10904858" y="1371966"/>
                </a:cubicBezTo>
                <a:cubicBezTo>
                  <a:pt x="10880521" y="1379494"/>
                  <a:pt x="10873670" y="1399734"/>
                  <a:pt x="10827883" y="1410270"/>
                </a:cubicBezTo>
                <a:cubicBezTo>
                  <a:pt x="10790248" y="1415655"/>
                  <a:pt x="10724899" y="1420726"/>
                  <a:pt x="10690996" y="1426394"/>
                </a:cubicBezTo>
                <a:cubicBezTo>
                  <a:pt x="10676463" y="1423331"/>
                  <a:pt x="10634514" y="1436908"/>
                  <a:pt x="10624461" y="1444283"/>
                </a:cubicBezTo>
                <a:cubicBezTo>
                  <a:pt x="10601952" y="1468442"/>
                  <a:pt x="10536224" y="1460228"/>
                  <a:pt x="10517208" y="1478947"/>
                </a:cubicBezTo>
                <a:cubicBezTo>
                  <a:pt x="10509508" y="1482271"/>
                  <a:pt x="10505833" y="1468818"/>
                  <a:pt x="10497937" y="1469831"/>
                </a:cubicBezTo>
                <a:lnTo>
                  <a:pt x="10471201" y="1486037"/>
                </a:lnTo>
                <a:lnTo>
                  <a:pt x="10448263" y="1478223"/>
                </a:lnTo>
                <a:lnTo>
                  <a:pt x="10388089" y="1507175"/>
                </a:lnTo>
                <a:cubicBezTo>
                  <a:pt x="10350285" y="1513081"/>
                  <a:pt x="10383281" y="1526586"/>
                  <a:pt x="10333720" y="1515848"/>
                </a:cubicBezTo>
                <a:cubicBezTo>
                  <a:pt x="10286428" y="1526223"/>
                  <a:pt x="10174884" y="1550019"/>
                  <a:pt x="10104338" y="1569424"/>
                </a:cubicBezTo>
                <a:cubicBezTo>
                  <a:pt x="10066963" y="1581564"/>
                  <a:pt x="9967395" y="1605712"/>
                  <a:pt x="9910445" y="1632275"/>
                </a:cubicBezTo>
                <a:cubicBezTo>
                  <a:pt x="9856131" y="1644130"/>
                  <a:pt x="9831118" y="1689967"/>
                  <a:pt x="9770872" y="1688088"/>
                </a:cubicBezTo>
                <a:cubicBezTo>
                  <a:pt x="9769882" y="1691843"/>
                  <a:pt x="9737016" y="1697044"/>
                  <a:pt x="9733849" y="1700034"/>
                </a:cubicBezTo>
                <a:lnTo>
                  <a:pt x="9703714" y="1730093"/>
                </a:lnTo>
                <a:lnTo>
                  <a:pt x="9698351" y="1730377"/>
                </a:lnTo>
                <a:lnTo>
                  <a:pt x="9632895" y="1736363"/>
                </a:lnTo>
                <a:lnTo>
                  <a:pt x="9569107" y="1741010"/>
                </a:lnTo>
                <a:cubicBezTo>
                  <a:pt x="9558961" y="1745882"/>
                  <a:pt x="9548028" y="1750646"/>
                  <a:pt x="9536451" y="1755120"/>
                </a:cubicBezTo>
                <a:lnTo>
                  <a:pt x="9529385" y="1757515"/>
                </a:lnTo>
                <a:lnTo>
                  <a:pt x="9498527" y="1753117"/>
                </a:lnTo>
                <a:lnTo>
                  <a:pt x="9436642" y="1755478"/>
                </a:lnTo>
                <a:lnTo>
                  <a:pt x="9429748" y="1756317"/>
                </a:lnTo>
                <a:lnTo>
                  <a:pt x="9429748" y="1768745"/>
                </a:lnTo>
                <a:lnTo>
                  <a:pt x="9425802" y="1769273"/>
                </a:lnTo>
                <a:cubicBezTo>
                  <a:pt x="9390751" y="1773262"/>
                  <a:pt x="9371406" y="1773457"/>
                  <a:pt x="9349763" y="1776107"/>
                </a:cubicBezTo>
                <a:cubicBezTo>
                  <a:pt x="9314721" y="1782260"/>
                  <a:pt x="9277650" y="1796217"/>
                  <a:pt x="9256503" y="1800699"/>
                </a:cubicBezTo>
                <a:lnTo>
                  <a:pt x="9222873" y="1803003"/>
                </a:lnTo>
                <a:lnTo>
                  <a:pt x="9224095" y="1807355"/>
                </a:lnTo>
                <a:lnTo>
                  <a:pt x="9211603" y="1807675"/>
                </a:lnTo>
                <a:lnTo>
                  <a:pt x="9183719" y="1807781"/>
                </a:lnTo>
                <a:cubicBezTo>
                  <a:pt x="9166319" y="1808439"/>
                  <a:pt x="9117935" y="1807396"/>
                  <a:pt x="9100221" y="1808989"/>
                </a:cubicBezTo>
                <a:cubicBezTo>
                  <a:pt x="9095111" y="1813630"/>
                  <a:pt x="9087224" y="1816160"/>
                  <a:pt x="9077439" y="1817333"/>
                </a:cubicBezTo>
                <a:lnTo>
                  <a:pt x="9055889" y="1817464"/>
                </a:lnTo>
                <a:lnTo>
                  <a:pt x="8930912" y="1828648"/>
                </a:lnTo>
                <a:lnTo>
                  <a:pt x="8913729" y="1829483"/>
                </a:lnTo>
                <a:lnTo>
                  <a:pt x="8904423" y="1833234"/>
                </a:lnTo>
                <a:cubicBezTo>
                  <a:pt x="8897319" y="1833982"/>
                  <a:pt x="8876911" y="1833498"/>
                  <a:pt x="8871099" y="1833979"/>
                </a:cubicBezTo>
                <a:lnTo>
                  <a:pt x="8869557" y="1836113"/>
                </a:lnTo>
                <a:cubicBezTo>
                  <a:pt x="8851043" y="1839524"/>
                  <a:pt x="8781405" y="1850882"/>
                  <a:pt x="8760021" y="1854442"/>
                </a:cubicBezTo>
                <a:cubicBezTo>
                  <a:pt x="8755749" y="1851161"/>
                  <a:pt x="8746183" y="1856343"/>
                  <a:pt x="8741254" y="1857469"/>
                </a:cubicBezTo>
                <a:cubicBezTo>
                  <a:pt x="8740491" y="1855259"/>
                  <a:pt x="8728559" y="1854585"/>
                  <a:pt x="8725039" y="1856552"/>
                </a:cubicBezTo>
                <a:cubicBezTo>
                  <a:pt x="8641157" y="1867333"/>
                  <a:pt x="8683145" y="1845054"/>
                  <a:pt x="8635265" y="1859168"/>
                </a:cubicBezTo>
                <a:cubicBezTo>
                  <a:pt x="8626795" y="1860103"/>
                  <a:pt x="8619931" y="1859212"/>
                  <a:pt x="8613911" y="1857561"/>
                </a:cubicBezTo>
                <a:lnTo>
                  <a:pt x="8604931" y="1854170"/>
                </a:lnTo>
                <a:lnTo>
                  <a:pt x="8570171" y="1860579"/>
                </a:lnTo>
                <a:cubicBezTo>
                  <a:pt x="8553049" y="1862813"/>
                  <a:pt x="8535028" y="1864294"/>
                  <a:pt x="8516537" y="1864971"/>
                </a:cubicBezTo>
                <a:cubicBezTo>
                  <a:pt x="8512388" y="1860455"/>
                  <a:pt x="8497874" y="1866870"/>
                  <a:pt x="8491046" y="1868141"/>
                </a:cubicBezTo>
                <a:cubicBezTo>
                  <a:pt x="8490975" y="1865191"/>
                  <a:pt x="8475847" y="1863778"/>
                  <a:pt x="8470478" y="1866216"/>
                </a:cubicBezTo>
                <a:cubicBezTo>
                  <a:pt x="8357654" y="1876758"/>
                  <a:pt x="8421139" y="1849210"/>
                  <a:pt x="8353433" y="1865729"/>
                </a:cubicBezTo>
                <a:lnTo>
                  <a:pt x="8347675" y="1865075"/>
                </a:lnTo>
                <a:lnTo>
                  <a:pt x="8343939" y="1865677"/>
                </a:lnTo>
                <a:cubicBezTo>
                  <a:pt x="8309852" y="1870841"/>
                  <a:pt x="8272587" y="1875809"/>
                  <a:pt x="8221566" y="1881148"/>
                </a:cubicBezTo>
                <a:cubicBezTo>
                  <a:pt x="8158043" y="1892960"/>
                  <a:pt x="8095547" y="1914042"/>
                  <a:pt x="8066095" y="1919902"/>
                </a:cubicBezTo>
                <a:cubicBezTo>
                  <a:pt x="8058949" y="1919234"/>
                  <a:pt x="8051921" y="1917862"/>
                  <a:pt x="8044849" y="1916308"/>
                </a:cubicBezTo>
                <a:lnTo>
                  <a:pt x="8041142" y="1915506"/>
                </a:lnTo>
                <a:lnTo>
                  <a:pt x="8022159" y="1911521"/>
                </a:lnTo>
                <a:lnTo>
                  <a:pt x="7944932" y="1917265"/>
                </a:lnTo>
                <a:lnTo>
                  <a:pt x="7879011" y="1928570"/>
                </a:lnTo>
                <a:lnTo>
                  <a:pt x="7865529" y="1934399"/>
                </a:lnTo>
                <a:lnTo>
                  <a:pt x="7774801" y="1947969"/>
                </a:lnTo>
                <a:lnTo>
                  <a:pt x="7748398" y="1955982"/>
                </a:lnTo>
                <a:lnTo>
                  <a:pt x="7740684" y="1955717"/>
                </a:lnTo>
                <a:cubicBezTo>
                  <a:pt x="7728362" y="1958584"/>
                  <a:pt x="7714099" y="1968442"/>
                  <a:pt x="7712976" y="1960442"/>
                </a:cubicBezTo>
                <a:lnTo>
                  <a:pt x="7699956" y="1966104"/>
                </a:lnTo>
                <a:lnTo>
                  <a:pt x="7684158" y="1962927"/>
                </a:lnTo>
                <a:cubicBezTo>
                  <a:pt x="7674684" y="1962643"/>
                  <a:pt x="7652105" y="1963177"/>
                  <a:pt x="7643109" y="1964400"/>
                </a:cubicBezTo>
                <a:lnTo>
                  <a:pt x="7630180" y="1970266"/>
                </a:lnTo>
                <a:lnTo>
                  <a:pt x="7609131" y="1971774"/>
                </a:lnTo>
                <a:cubicBezTo>
                  <a:pt x="7596694" y="1971644"/>
                  <a:pt x="7570258" y="1969757"/>
                  <a:pt x="7555555" y="1969491"/>
                </a:cubicBezTo>
                <a:cubicBezTo>
                  <a:pt x="7541460" y="1966540"/>
                  <a:pt x="7530571" y="1964848"/>
                  <a:pt x="7520919" y="1970177"/>
                </a:cubicBezTo>
                <a:cubicBezTo>
                  <a:pt x="7500295" y="1966884"/>
                  <a:pt x="7480780" y="1949401"/>
                  <a:pt x="7456258" y="1960468"/>
                </a:cubicBezTo>
                <a:cubicBezTo>
                  <a:pt x="7434946" y="1957506"/>
                  <a:pt x="7435772" y="1952500"/>
                  <a:pt x="7393047" y="1952408"/>
                </a:cubicBezTo>
                <a:cubicBezTo>
                  <a:pt x="7356520" y="1952860"/>
                  <a:pt x="7236307" y="1958626"/>
                  <a:pt x="7199912" y="1959913"/>
                </a:cubicBezTo>
                <a:cubicBezTo>
                  <a:pt x="7176501" y="1959942"/>
                  <a:pt x="7160098" y="1958343"/>
                  <a:pt x="7146774" y="1956641"/>
                </a:cubicBezTo>
                <a:lnTo>
                  <a:pt x="7122244" y="1953891"/>
                </a:lnTo>
                <a:lnTo>
                  <a:pt x="7032241" y="1962723"/>
                </a:lnTo>
                <a:cubicBezTo>
                  <a:pt x="6997214" y="1965198"/>
                  <a:pt x="6963725" y="1968396"/>
                  <a:pt x="6941492" y="1976868"/>
                </a:cubicBezTo>
                <a:cubicBezTo>
                  <a:pt x="6947015" y="1970398"/>
                  <a:pt x="6923088" y="1965379"/>
                  <a:pt x="6906514" y="1968589"/>
                </a:cubicBezTo>
                <a:cubicBezTo>
                  <a:pt x="6925890" y="1943204"/>
                  <a:pt x="6840983" y="1991464"/>
                  <a:pt x="6826395" y="1974141"/>
                </a:cubicBezTo>
                <a:cubicBezTo>
                  <a:pt x="6825676" y="1990223"/>
                  <a:pt x="6751393" y="2017492"/>
                  <a:pt x="6716431" y="2004297"/>
                </a:cubicBezTo>
                <a:cubicBezTo>
                  <a:pt x="6663167" y="2007518"/>
                  <a:pt x="6625450" y="2020811"/>
                  <a:pt x="6569607" y="2015496"/>
                </a:cubicBezTo>
                <a:cubicBezTo>
                  <a:pt x="6567874" y="2017648"/>
                  <a:pt x="6565034" y="2019449"/>
                  <a:pt x="6561430" y="2020996"/>
                </a:cubicBezTo>
                <a:lnTo>
                  <a:pt x="6549371" y="2024747"/>
                </a:lnTo>
                <a:lnTo>
                  <a:pt x="6547040" y="2024474"/>
                </a:lnTo>
                <a:cubicBezTo>
                  <a:pt x="6537882" y="2024425"/>
                  <a:pt x="6533193" y="2025332"/>
                  <a:pt x="6530482" y="2026659"/>
                </a:cubicBezTo>
                <a:lnTo>
                  <a:pt x="6528565" y="2028600"/>
                </a:lnTo>
                <a:lnTo>
                  <a:pt x="6517741" y="2030558"/>
                </a:lnTo>
                <a:lnTo>
                  <a:pt x="6497855" y="2035650"/>
                </a:lnTo>
                <a:lnTo>
                  <a:pt x="6492785" y="2035444"/>
                </a:lnTo>
                <a:lnTo>
                  <a:pt x="6460692" y="2041321"/>
                </a:lnTo>
                <a:lnTo>
                  <a:pt x="6459609" y="2040851"/>
                </a:lnTo>
                <a:cubicBezTo>
                  <a:pt x="6456451" y="2039933"/>
                  <a:pt x="6452734" y="2039508"/>
                  <a:pt x="6447765" y="2040102"/>
                </a:cubicBezTo>
                <a:cubicBezTo>
                  <a:pt x="6446007" y="2031126"/>
                  <a:pt x="6441093" y="2037380"/>
                  <a:pt x="6426590" y="2039928"/>
                </a:cubicBezTo>
                <a:cubicBezTo>
                  <a:pt x="6423606" y="2033241"/>
                  <a:pt x="6413230" y="2032925"/>
                  <a:pt x="6401693" y="2033537"/>
                </a:cubicBezTo>
                <a:lnTo>
                  <a:pt x="6387141" y="2033161"/>
                </a:lnTo>
                <a:lnTo>
                  <a:pt x="6357846" y="2036782"/>
                </a:lnTo>
                <a:lnTo>
                  <a:pt x="6342914" y="2037585"/>
                </a:lnTo>
                <a:lnTo>
                  <a:pt x="6336300" y="2038781"/>
                </a:lnTo>
                <a:lnTo>
                  <a:pt x="6317178" y="2038968"/>
                </a:lnTo>
                <a:lnTo>
                  <a:pt x="6161427" y="2047338"/>
                </a:lnTo>
                <a:cubicBezTo>
                  <a:pt x="6147824" y="2057658"/>
                  <a:pt x="6118908" y="2077615"/>
                  <a:pt x="6097339" y="2082438"/>
                </a:cubicBezTo>
                <a:cubicBezTo>
                  <a:pt x="6090149" y="2084046"/>
                  <a:pt x="6083776" y="2083972"/>
                  <a:pt x="6079059" y="2081299"/>
                </a:cubicBezTo>
                <a:cubicBezTo>
                  <a:pt x="6063900" y="2082334"/>
                  <a:pt x="6011621" y="2084537"/>
                  <a:pt x="5998439" y="2070958"/>
                </a:cubicBezTo>
                <a:cubicBezTo>
                  <a:pt x="5976443" y="2071759"/>
                  <a:pt x="5925514" y="2069780"/>
                  <a:pt x="5904290" y="2070255"/>
                </a:cubicBezTo>
                <a:cubicBezTo>
                  <a:pt x="5871515" y="2066244"/>
                  <a:pt x="5843986" y="2088249"/>
                  <a:pt x="5814867" y="2079032"/>
                </a:cubicBezTo>
                <a:cubicBezTo>
                  <a:pt x="5792003" y="2070559"/>
                  <a:pt x="5750009" y="2076273"/>
                  <a:pt x="5725743" y="2070558"/>
                </a:cubicBezTo>
                <a:cubicBezTo>
                  <a:pt x="5716432" y="2058355"/>
                  <a:pt x="5667424" y="2047322"/>
                  <a:pt x="5650546" y="2052412"/>
                </a:cubicBezTo>
                <a:cubicBezTo>
                  <a:pt x="5614627" y="2046084"/>
                  <a:pt x="5608108" y="2028306"/>
                  <a:pt x="5581284" y="2023175"/>
                </a:cubicBezTo>
                <a:lnTo>
                  <a:pt x="5572593" y="2018391"/>
                </a:lnTo>
                <a:lnTo>
                  <a:pt x="5548580" y="2016951"/>
                </a:lnTo>
                <a:cubicBezTo>
                  <a:pt x="5523726" y="2017783"/>
                  <a:pt x="5498337" y="2019663"/>
                  <a:pt x="5471173" y="2018786"/>
                </a:cubicBezTo>
                <a:cubicBezTo>
                  <a:pt x="5447687" y="2003020"/>
                  <a:pt x="5353807" y="2022324"/>
                  <a:pt x="5340320" y="2037611"/>
                </a:cubicBezTo>
                <a:cubicBezTo>
                  <a:pt x="5340015" y="2024215"/>
                  <a:pt x="5271937" y="2042455"/>
                  <a:pt x="5254376" y="2042928"/>
                </a:cubicBezTo>
                <a:cubicBezTo>
                  <a:pt x="5248522" y="2043086"/>
                  <a:pt x="5248281" y="2041270"/>
                  <a:pt x="5258035" y="2035649"/>
                </a:cubicBezTo>
                <a:cubicBezTo>
                  <a:pt x="5239374" y="2037214"/>
                  <a:pt x="5220112" y="2030252"/>
                  <a:pt x="5230622" y="2024576"/>
                </a:cubicBezTo>
                <a:cubicBezTo>
                  <a:pt x="5173932" y="2036724"/>
                  <a:pt x="5090262" y="2024645"/>
                  <a:pt x="5026203" y="2030162"/>
                </a:cubicBezTo>
                <a:cubicBezTo>
                  <a:pt x="4991280" y="2016814"/>
                  <a:pt x="5010212" y="2029164"/>
                  <a:pt x="4973988" y="2026668"/>
                </a:cubicBezTo>
                <a:cubicBezTo>
                  <a:pt x="4983896" y="2038955"/>
                  <a:pt x="4930012" y="2019774"/>
                  <a:pt x="4928030" y="2033642"/>
                </a:cubicBezTo>
                <a:cubicBezTo>
                  <a:pt x="4921501" y="2032748"/>
                  <a:pt x="4915238" y="2031445"/>
                  <a:pt x="4908970" y="2030033"/>
                </a:cubicBezTo>
                <a:lnTo>
                  <a:pt x="4905679" y="2029300"/>
                </a:lnTo>
                <a:lnTo>
                  <a:pt x="4892525" y="2028768"/>
                </a:lnTo>
                <a:lnTo>
                  <a:pt x="4888818" y="2025619"/>
                </a:lnTo>
                <a:lnTo>
                  <a:pt x="4869018" y="2022668"/>
                </a:lnTo>
                <a:cubicBezTo>
                  <a:pt x="4861602" y="2022028"/>
                  <a:pt x="4853622" y="2021880"/>
                  <a:pt x="4844804" y="2022527"/>
                </a:cubicBezTo>
                <a:cubicBezTo>
                  <a:pt x="4823110" y="2028022"/>
                  <a:pt x="4789330" y="2021287"/>
                  <a:pt x="4758778" y="2021694"/>
                </a:cubicBezTo>
                <a:lnTo>
                  <a:pt x="4744748" y="2023396"/>
                </a:lnTo>
                <a:lnTo>
                  <a:pt x="4698956" y="2020558"/>
                </a:lnTo>
                <a:cubicBezTo>
                  <a:pt x="4685921" y="2020008"/>
                  <a:pt x="4672392" y="2019718"/>
                  <a:pt x="4658147" y="2019920"/>
                </a:cubicBezTo>
                <a:lnTo>
                  <a:pt x="4631706" y="2021274"/>
                </a:lnTo>
                <a:lnTo>
                  <a:pt x="4624776" y="2020152"/>
                </a:lnTo>
                <a:cubicBezTo>
                  <a:pt x="4612703" y="2020277"/>
                  <a:pt x="4596727" y="2024226"/>
                  <a:pt x="4598150" y="2019429"/>
                </a:cubicBezTo>
                <a:lnTo>
                  <a:pt x="4584588" y="2021092"/>
                </a:lnTo>
                <a:lnTo>
                  <a:pt x="4571203" y="2017263"/>
                </a:lnTo>
                <a:cubicBezTo>
                  <a:pt x="4569736" y="2016374"/>
                  <a:pt x="4568633" y="2015427"/>
                  <a:pt x="4567930" y="2014458"/>
                </a:cubicBezTo>
                <a:lnTo>
                  <a:pt x="4548984" y="2015717"/>
                </a:lnTo>
                <a:lnTo>
                  <a:pt x="4533451" y="2012976"/>
                </a:lnTo>
                <a:lnTo>
                  <a:pt x="4519910" y="2014768"/>
                </a:lnTo>
                <a:lnTo>
                  <a:pt x="4514290" y="2014364"/>
                </a:lnTo>
                <a:lnTo>
                  <a:pt x="4500320" y="2013007"/>
                </a:lnTo>
                <a:cubicBezTo>
                  <a:pt x="4493159" y="2012056"/>
                  <a:pt x="4485144" y="2010910"/>
                  <a:pt x="4476219" y="2009993"/>
                </a:cubicBezTo>
                <a:lnTo>
                  <a:pt x="4468701" y="2009574"/>
                </a:lnTo>
                <a:lnTo>
                  <a:pt x="4452333" y="2004964"/>
                </a:lnTo>
                <a:cubicBezTo>
                  <a:pt x="4440422" y="2001479"/>
                  <a:pt x="4431048" y="1999130"/>
                  <a:pt x="4420644" y="2001021"/>
                </a:cubicBezTo>
                <a:cubicBezTo>
                  <a:pt x="4402911" y="1996519"/>
                  <a:pt x="4390524" y="1983900"/>
                  <a:pt x="4364856" y="1987267"/>
                </a:cubicBezTo>
                <a:cubicBezTo>
                  <a:pt x="4372645" y="1981550"/>
                  <a:pt x="4336350" y="1986575"/>
                  <a:pt x="4332062" y="1980703"/>
                </a:cubicBezTo>
                <a:cubicBezTo>
                  <a:pt x="4330083" y="1975974"/>
                  <a:pt x="4318612" y="1976397"/>
                  <a:pt x="4309876" y="1974653"/>
                </a:cubicBezTo>
                <a:cubicBezTo>
                  <a:pt x="4303650" y="1969824"/>
                  <a:pt x="4259693" y="1965414"/>
                  <a:pt x="4244391" y="1966109"/>
                </a:cubicBezTo>
                <a:cubicBezTo>
                  <a:pt x="4201255" y="1970914"/>
                  <a:pt x="4166558" y="1951471"/>
                  <a:pt x="4132071" y="1954813"/>
                </a:cubicBezTo>
                <a:cubicBezTo>
                  <a:pt x="4123041" y="1954358"/>
                  <a:pt x="4115554" y="1953263"/>
                  <a:pt x="4109069" y="1951778"/>
                </a:cubicBezTo>
                <a:lnTo>
                  <a:pt x="4092908" y="1946662"/>
                </a:lnTo>
                <a:cubicBezTo>
                  <a:pt x="4092707" y="1945539"/>
                  <a:pt x="4092506" y="1944415"/>
                  <a:pt x="4092306" y="1943291"/>
                </a:cubicBezTo>
                <a:lnTo>
                  <a:pt x="4080234" y="1941219"/>
                </a:lnTo>
                <a:lnTo>
                  <a:pt x="4077778" y="1940145"/>
                </a:lnTo>
                <a:cubicBezTo>
                  <a:pt x="4073105" y="1938081"/>
                  <a:pt x="4068339" y="1936119"/>
                  <a:pt x="4062936" y="1934506"/>
                </a:cubicBezTo>
                <a:cubicBezTo>
                  <a:pt x="4048082" y="1947155"/>
                  <a:pt x="4014523" y="1922869"/>
                  <a:pt x="4012506" y="1935475"/>
                </a:cubicBezTo>
                <a:cubicBezTo>
                  <a:pt x="3980228" y="1928812"/>
                  <a:pt x="3986775" y="1942559"/>
                  <a:pt x="3965880" y="1925968"/>
                </a:cubicBezTo>
                <a:cubicBezTo>
                  <a:pt x="3899515" y="1923414"/>
                  <a:pt x="3830855" y="1902158"/>
                  <a:pt x="3765338" y="1906649"/>
                </a:cubicBezTo>
                <a:cubicBezTo>
                  <a:pt x="3780686" y="1902635"/>
                  <a:pt x="3768784" y="1893856"/>
                  <a:pt x="3749493" y="1893071"/>
                </a:cubicBezTo>
                <a:cubicBezTo>
                  <a:pt x="3807776" y="1876857"/>
                  <a:pt x="3656400" y="1898030"/>
                  <a:pt x="3672704" y="1881383"/>
                </a:cubicBezTo>
                <a:cubicBezTo>
                  <a:pt x="3645532" y="1893973"/>
                  <a:pt x="3537791" y="1900656"/>
                  <a:pt x="3530082" y="1883187"/>
                </a:cubicBezTo>
                <a:cubicBezTo>
                  <a:pt x="3479808" y="1875044"/>
                  <a:pt x="3426017" y="1877998"/>
                  <a:pt x="3387664" y="1862579"/>
                </a:cubicBezTo>
                <a:cubicBezTo>
                  <a:pt x="3382649" y="1863935"/>
                  <a:pt x="3377277" y="1864791"/>
                  <a:pt x="3371681" y="1865293"/>
                </a:cubicBezTo>
                <a:lnTo>
                  <a:pt x="3355305" y="1865842"/>
                </a:lnTo>
                <a:lnTo>
                  <a:pt x="3353790" y="1865158"/>
                </a:lnTo>
                <a:cubicBezTo>
                  <a:pt x="3346144" y="1863282"/>
                  <a:pt x="3340687" y="1863057"/>
                  <a:pt x="3336210" y="1863564"/>
                </a:cubicBezTo>
                <a:lnTo>
                  <a:pt x="3331381" y="1864716"/>
                </a:lnTo>
                <a:lnTo>
                  <a:pt x="3319012" y="1864093"/>
                </a:lnTo>
                <a:lnTo>
                  <a:pt x="3293818" y="1864135"/>
                </a:lnTo>
                <a:lnTo>
                  <a:pt x="3289881" y="1862954"/>
                </a:lnTo>
                <a:lnTo>
                  <a:pt x="3253090" y="1861164"/>
                </a:lnTo>
                <a:cubicBezTo>
                  <a:pt x="3253042" y="1860968"/>
                  <a:pt x="3252996" y="1860771"/>
                  <a:pt x="3252949" y="1860574"/>
                </a:cubicBezTo>
                <a:cubicBezTo>
                  <a:pt x="3251799" y="1859213"/>
                  <a:pt x="3249368" y="1858131"/>
                  <a:pt x="3244187" y="1857604"/>
                </a:cubicBezTo>
                <a:cubicBezTo>
                  <a:pt x="3250860" y="1853873"/>
                  <a:pt x="3250577" y="1852999"/>
                  <a:pt x="3246570" y="1852946"/>
                </a:cubicBezTo>
                <a:lnTo>
                  <a:pt x="3237810" y="1853064"/>
                </a:lnTo>
                <a:lnTo>
                  <a:pt x="3230822" y="1855474"/>
                </a:lnTo>
                <a:cubicBezTo>
                  <a:pt x="3206812" y="1862286"/>
                  <a:pt x="3176733" y="1868865"/>
                  <a:pt x="3136549" y="1874037"/>
                </a:cubicBezTo>
                <a:cubicBezTo>
                  <a:pt x="3081163" y="1880168"/>
                  <a:pt x="2902557" y="1900580"/>
                  <a:pt x="2845754" y="1910932"/>
                </a:cubicBezTo>
                <a:cubicBezTo>
                  <a:pt x="2860822" y="1944376"/>
                  <a:pt x="2813389" y="1905358"/>
                  <a:pt x="2786878" y="1917162"/>
                </a:cubicBezTo>
                <a:cubicBezTo>
                  <a:pt x="2766803" y="1917398"/>
                  <a:pt x="2741628" y="1915886"/>
                  <a:pt x="2725298" y="1912340"/>
                </a:cubicBezTo>
                <a:cubicBezTo>
                  <a:pt x="2716680" y="1911427"/>
                  <a:pt x="2707572" y="1911972"/>
                  <a:pt x="2697754" y="1914863"/>
                </a:cubicBezTo>
                <a:cubicBezTo>
                  <a:pt x="2667185" y="1939014"/>
                  <a:pt x="2622149" y="1926211"/>
                  <a:pt x="2568063" y="1936283"/>
                </a:cubicBezTo>
                <a:cubicBezTo>
                  <a:pt x="2552625" y="1932001"/>
                  <a:pt x="2502682" y="1953378"/>
                  <a:pt x="2489784" y="1943720"/>
                </a:cubicBezTo>
                <a:cubicBezTo>
                  <a:pt x="2478524" y="1943155"/>
                  <a:pt x="2467418" y="1949411"/>
                  <a:pt x="2458978" y="1938095"/>
                </a:cubicBezTo>
                <a:cubicBezTo>
                  <a:pt x="2417552" y="1934639"/>
                  <a:pt x="2366376" y="1931293"/>
                  <a:pt x="2318712" y="1934474"/>
                </a:cubicBezTo>
                <a:cubicBezTo>
                  <a:pt x="2296029" y="1936526"/>
                  <a:pt x="2282069" y="1938434"/>
                  <a:pt x="2268709" y="1940521"/>
                </a:cubicBezTo>
                <a:lnTo>
                  <a:pt x="2264080" y="1941232"/>
                </a:lnTo>
                <a:lnTo>
                  <a:pt x="2254684" y="1943524"/>
                </a:lnTo>
                <a:lnTo>
                  <a:pt x="2252523" y="1943004"/>
                </a:lnTo>
                <a:lnTo>
                  <a:pt x="2173350" y="1929202"/>
                </a:lnTo>
                <a:lnTo>
                  <a:pt x="2155266" y="1920267"/>
                </a:lnTo>
                <a:lnTo>
                  <a:pt x="2091013" y="1914631"/>
                </a:lnTo>
                <a:cubicBezTo>
                  <a:pt x="2033357" y="1920614"/>
                  <a:pt x="2070513" y="1905065"/>
                  <a:pt x="2030712" y="1897690"/>
                </a:cubicBezTo>
                <a:cubicBezTo>
                  <a:pt x="1994539" y="1893055"/>
                  <a:pt x="1958569" y="1883188"/>
                  <a:pt x="1908838" y="1892222"/>
                </a:cubicBezTo>
                <a:cubicBezTo>
                  <a:pt x="1897236" y="1896147"/>
                  <a:pt x="1883338" y="1892415"/>
                  <a:pt x="1877796" y="1883887"/>
                </a:cubicBezTo>
                <a:cubicBezTo>
                  <a:pt x="1876842" y="1882419"/>
                  <a:pt x="1876177" y="1880863"/>
                  <a:pt x="1875824" y="1879265"/>
                </a:cubicBezTo>
                <a:cubicBezTo>
                  <a:pt x="1843474" y="1887199"/>
                  <a:pt x="1841511" y="1873818"/>
                  <a:pt x="1823048" y="1881064"/>
                </a:cubicBezTo>
                <a:cubicBezTo>
                  <a:pt x="1792640" y="1872164"/>
                  <a:pt x="1782358" y="1850450"/>
                  <a:pt x="1765736" y="1856578"/>
                </a:cubicBezTo>
                <a:cubicBezTo>
                  <a:pt x="1753024" y="1849107"/>
                  <a:pt x="1745932" y="1828316"/>
                  <a:pt x="1725669" y="1833744"/>
                </a:cubicBezTo>
                <a:cubicBezTo>
                  <a:pt x="1727428" y="1831405"/>
                  <a:pt x="1726953" y="1830157"/>
                  <a:pt x="1725216" y="1829447"/>
                </a:cubicBezTo>
                <a:lnTo>
                  <a:pt x="1721485" y="1828960"/>
                </a:lnTo>
                <a:lnTo>
                  <a:pt x="1717786" y="1832224"/>
                </a:lnTo>
                <a:cubicBezTo>
                  <a:pt x="1703445" y="1843277"/>
                  <a:pt x="1706547" y="1827935"/>
                  <a:pt x="1689907" y="1825425"/>
                </a:cubicBezTo>
                <a:cubicBezTo>
                  <a:pt x="1682338" y="1823445"/>
                  <a:pt x="1685181" y="1820226"/>
                  <a:pt x="1688093" y="1817391"/>
                </a:cubicBezTo>
                <a:lnTo>
                  <a:pt x="1496789" y="1805297"/>
                </a:lnTo>
                <a:cubicBezTo>
                  <a:pt x="1463551" y="1793913"/>
                  <a:pt x="1426345" y="1786892"/>
                  <a:pt x="1392839" y="1758649"/>
                </a:cubicBezTo>
                <a:cubicBezTo>
                  <a:pt x="1386461" y="1750573"/>
                  <a:pt x="1374031" y="1756918"/>
                  <a:pt x="1360872" y="1752441"/>
                </a:cubicBezTo>
                <a:cubicBezTo>
                  <a:pt x="1347711" y="1747963"/>
                  <a:pt x="1332751" y="1735898"/>
                  <a:pt x="1313885" y="1731785"/>
                </a:cubicBezTo>
                <a:cubicBezTo>
                  <a:pt x="1281989" y="1726305"/>
                  <a:pt x="1256405" y="1739744"/>
                  <a:pt x="1247665" y="1727765"/>
                </a:cubicBezTo>
                <a:cubicBezTo>
                  <a:pt x="1231363" y="1728538"/>
                  <a:pt x="1209120" y="1742556"/>
                  <a:pt x="1196850" y="1729622"/>
                </a:cubicBezTo>
                <a:cubicBezTo>
                  <a:pt x="1195195" y="1740224"/>
                  <a:pt x="1178147" y="1721561"/>
                  <a:pt x="1168728" y="1728550"/>
                </a:cubicBezTo>
                <a:cubicBezTo>
                  <a:pt x="1152073" y="1727193"/>
                  <a:pt x="1122804" y="1725926"/>
                  <a:pt x="1096918" y="1721485"/>
                </a:cubicBezTo>
                <a:lnTo>
                  <a:pt x="1094082" y="1720113"/>
                </a:lnTo>
                <a:lnTo>
                  <a:pt x="1040782" y="1721762"/>
                </a:lnTo>
                <a:cubicBezTo>
                  <a:pt x="987172" y="1722352"/>
                  <a:pt x="1023272" y="1708707"/>
                  <a:pt x="955980" y="1719289"/>
                </a:cubicBezTo>
                <a:cubicBezTo>
                  <a:pt x="948995" y="1714208"/>
                  <a:pt x="940521" y="1713816"/>
                  <a:pt x="926108" y="1715917"/>
                </a:cubicBezTo>
                <a:cubicBezTo>
                  <a:pt x="900077" y="1715834"/>
                  <a:pt x="902688" y="1703436"/>
                  <a:pt x="876049" y="1710422"/>
                </a:cubicBezTo>
                <a:cubicBezTo>
                  <a:pt x="881084" y="1703830"/>
                  <a:pt x="826830" y="1706893"/>
                  <a:pt x="839194" y="1700176"/>
                </a:cubicBezTo>
                <a:cubicBezTo>
                  <a:pt x="822548" y="1693764"/>
                  <a:pt x="813674" y="1703628"/>
                  <a:pt x="797112" y="1698014"/>
                </a:cubicBezTo>
                <a:cubicBezTo>
                  <a:pt x="778195" y="1696418"/>
                  <a:pt x="807647" y="1705364"/>
                  <a:pt x="786610" y="1705455"/>
                </a:cubicBezTo>
                <a:cubicBezTo>
                  <a:pt x="761170" y="1704357"/>
                  <a:pt x="760599" y="1716610"/>
                  <a:pt x="741833" y="1700566"/>
                </a:cubicBezTo>
                <a:lnTo>
                  <a:pt x="673985" y="1692278"/>
                </a:lnTo>
                <a:cubicBezTo>
                  <a:pt x="658515" y="1695829"/>
                  <a:pt x="646395" y="1693620"/>
                  <a:pt x="634665" y="1689550"/>
                </a:cubicBezTo>
                <a:cubicBezTo>
                  <a:pt x="599149" y="1689690"/>
                  <a:pt x="567176" y="1683160"/>
                  <a:pt x="527471" y="1679869"/>
                </a:cubicBezTo>
                <a:cubicBezTo>
                  <a:pt x="484099" y="1683240"/>
                  <a:pt x="462693" y="1671949"/>
                  <a:pt x="420260" y="1668475"/>
                </a:cubicBezTo>
                <a:cubicBezTo>
                  <a:pt x="377482" y="1677390"/>
                  <a:pt x="393500" y="1652730"/>
                  <a:pt x="357630" y="1652142"/>
                </a:cubicBezTo>
                <a:cubicBezTo>
                  <a:pt x="298692" y="1659518"/>
                  <a:pt x="359631" y="1643849"/>
                  <a:pt x="269407" y="1643812"/>
                </a:cubicBezTo>
                <a:cubicBezTo>
                  <a:pt x="264204" y="1645215"/>
                  <a:pt x="253436" y="1643159"/>
                  <a:pt x="254769" y="1641013"/>
                </a:cubicBezTo>
                <a:cubicBezTo>
                  <a:pt x="234996" y="1641090"/>
                  <a:pt x="179093" y="1626583"/>
                  <a:pt x="150763" y="1628143"/>
                </a:cubicBezTo>
                <a:cubicBezTo>
                  <a:pt x="96232" y="1619954"/>
                  <a:pt x="68845" y="1629422"/>
                  <a:pt x="29133" y="1626172"/>
                </a:cubicBezTo>
                <a:lnTo>
                  <a:pt x="0" y="1619589"/>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9E4BA28-3A63-4BA0-22C1-99CD8A582F15}"/>
              </a:ext>
            </a:extLst>
          </p:cNvPr>
          <p:cNvSpPr>
            <a:spLocks noGrp="1"/>
          </p:cNvSpPr>
          <p:nvPr>
            <p:ph type="title"/>
          </p:nvPr>
        </p:nvSpPr>
        <p:spPr>
          <a:xfrm>
            <a:off x="828675" y="494414"/>
            <a:ext cx="10534650" cy="817403"/>
          </a:xfrm>
        </p:spPr>
        <p:txBody>
          <a:bodyPr vert="horz" lIns="91440" tIns="45720" rIns="91440" bIns="45720" rtlCol="0" anchor="b">
            <a:normAutofit/>
          </a:bodyPr>
          <a:lstStyle/>
          <a:p>
            <a:pPr algn="ctr"/>
            <a:r>
              <a:rPr lang="en-US" sz="2000" kern="1200">
                <a:solidFill>
                  <a:schemeClr val="tx1"/>
                </a:solidFill>
                <a:latin typeface="+mj-lt"/>
                <a:ea typeface="+mj-ea"/>
                <a:cs typeface="+mj-cs"/>
              </a:rPr>
              <a:t>AHA PREVENT Calculator addresses US adults 30 to 79 years of age without CVD at baseline</a:t>
            </a:r>
            <a:br>
              <a:rPr lang="en-US" sz="2000" kern="1200">
                <a:solidFill>
                  <a:schemeClr val="tx1"/>
                </a:solidFill>
                <a:latin typeface="+mj-lt"/>
                <a:ea typeface="+mj-ea"/>
                <a:cs typeface="+mj-cs"/>
              </a:rPr>
            </a:br>
            <a:endParaRPr lang="en-US" sz="2000" kern="1200">
              <a:solidFill>
                <a:schemeClr val="tx1"/>
              </a:solidFill>
              <a:latin typeface="+mj-lt"/>
              <a:ea typeface="+mj-ea"/>
              <a:cs typeface="+mj-cs"/>
            </a:endParaRPr>
          </a:p>
        </p:txBody>
      </p:sp>
      <p:pic>
        <p:nvPicPr>
          <p:cNvPr id="5" name="Content Placeholder 4" descr="A close-up of a sign&#10;&#10;AI-generated content may be incorrect.">
            <a:extLst>
              <a:ext uri="{FF2B5EF4-FFF2-40B4-BE49-F238E27FC236}">
                <a16:creationId xmlns:a16="http://schemas.microsoft.com/office/drawing/2014/main" id="{52795667-6C5F-448C-876C-4F7397380353}"/>
              </a:ext>
            </a:extLst>
          </p:cNvPr>
          <p:cNvPicPr>
            <a:picLocks noGrp="1" noChangeAspect="1"/>
          </p:cNvPicPr>
          <p:nvPr>
            <p:ph idx="1"/>
          </p:nvPr>
        </p:nvPicPr>
        <p:blipFill>
          <a:blip r:embed="rId2"/>
          <a:stretch>
            <a:fillRect/>
          </a:stretch>
        </p:blipFill>
        <p:spPr>
          <a:xfrm>
            <a:off x="118723" y="1504951"/>
            <a:ext cx="11831603" cy="4185700"/>
          </a:xfrm>
          <a:prstGeom prst="rect">
            <a:avLst/>
          </a:prstGeom>
        </p:spPr>
      </p:pic>
      <p:pic>
        <p:nvPicPr>
          <p:cNvPr id="4" name="Picture 3" descr="A blue and green logo&#10;&#10;AI-generated content may be incorrect.">
            <a:extLst>
              <a:ext uri="{FF2B5EF4-FFF2-40B4-BE49-F238E27FC236}">
                <a16:creationId xmlns:a16="http://schemas.microsoft.com/office/drawing/2014/main" id="{2A84E509-4668-06E3-F1A2-32240F8238B5}"/>
              </a:ext>
            </a:extLst>
          </p:cNvPr>
          <p:cNvPicPr>
            <a:picLocks noChangeAspect="1"/>
          </p:cNvPicPr>
          <p:nvPr/>
        </p:nvPicPr>
        <p:blipFill>
          <a:blip r:embed="rId3"/>
          <a:stretch>
            <a:fillRect/>
          </a:stretch>
        </p:blipFill>
        <p:spPr>
          <a:xfrm>
            <a:off x="11353800" y="5830274"/>
            <a:ext cx="804742" cy="963251"/>
          </a:xfrm>
          <a:prstGeom prst="rect">
            <a:avLst/>
          </a:prstGeom>
        </p:spPr>
      </p:pic>
      <p:sp>
        <p:nvSpPr>
          <p:cNvPr id="6" name="TextBox 5">
            <a:extLst>
              <a:ext uri="{FF2B5EF4-FFF2-40B4-BE49-F238E27FC236}">
                <a16:creationId xmlns:a16="http://schemas.microsoft.com/office/drawing/2014/main" id="{AEC8D74F-2996-82E7-F5EA-836AE648A0A1}"/>
              </a:ext>
            </a:extLst>
          </p:cNvPr>
          <p:cNvSpPr txBox="1"/>
          <p:nvPr/>
        </p:nvSpPr>
        <p:spPr>
          <a:xfrm>
            <a:off x="139505" y="6505180"/>
            <a:ext cx="11074791" cy="492443"/>
          </a:xfrm>
          <a:prstGeom prst="rect">
            <a:avLst/>
          </a:prstGeom>
          <a:noFill/>
        </p:spPr>
        <p:txBody>
          <a:bodyPr wrap="square" rtlCol="0">
            <a:spAutoFit/>
          </a:bodyPr>
          <a:lstStyle/>
          <a:p>
            <a:pPr>
              <a:spcAft>
                <a:spcPts val="600"/>
              </a:spcAft>
            </a:pPr>
            <a:r>
              <a:rPr lang="en-US" sz="1050" b="0" i="0" dirty="0">
                <a:solidFill>
                  <a:srgbClr val="000000"/>
                </a:solidFill>
                <a:effectLst/>
                <a:latin typeface="Segoe UI" panose="020B0502040204020203" pitchFamily="34" charset="0"/>
              </a:rPr>
              <a:t>Khan, S. S., Coresh, J., </a:t>
            </a:r>
            <a:r>
              <a:rPr lang="en-US" sz="1050" b="0" i="0" dirty="0" err="1">
                <a:solidFill>
                  <a:srgbClr val="000000"/>
                </a:solidFill>
                <a:effectLst/>
                <a:latin typeface="Segoe UI" panose="020B0502040204020203" pitchFamily="34" charset="0"/>
              </a:rPr>
              <a:t>Pencina</a:t>
            </a:r>
            <a:r>
              <a:rPr lang="en-US" sz="1050" b="0" i="0" dirty="0">
                <a:solidFill>
                  <a:srgbClr val="000000"/>
                </a:solidFill>
                <a:effectLst/>
                <a:latin typeface="Segoe UI" panose="020B0502040204020203" pitchFamily="34" charset="0"/>
              </a:rPr>
              <a:t>, M. J., </a:t>
            </a:r>
            <a:r>
              <a:rPr lang="en-US" sz="1050" b="0" i="0" dirty="0" err="1">
                <a:solidFill>
                  <a:srgbClr val="000000"/>
                </a:solidFill>
                <a:effectLst/>
                <a:latin typeface="Segoe UI" panose="020B0502040204020203" pitchFamily="34" charset="0"/>
              </a:rPr>
              <a:t>Ndumele</a:t>
            </a:r>
            <a:r>
              <a:rPr lang="en-US" sz="1050" b="0" i="0" dirty="0">
                <a:solidFill>
                  <a:srgbClr val="000000"/>
                </a:solidFill>
                <a:effectLst/>
                <a:latin typeface="Segoe UI" panose="020B0502040204020203" pitchFamily="34" charset="0"/>
              </a:rPr>
              <a:t>, C. E., Rangaswami, J., Chow, S. L., … Lloyd-Jones, D. M. (2023). </a:t>
            </a:r>
            <a:r>
              <a:rPr lang="en-US" sz="1050" b="0" i="1" dirty="0">
                <a:solidFill>
                  <a:srgbClr val="000000"/>
                </a:solidFill>
                <a:effectLst/>
                <a:latin typeface="Segoe UI" panose="020B0502040204020203" pitchFamily="34" charset="0"/>
              </a:rPr>
              <a:t>Circulation</a:t>
            </a:r>
            <a:r>
              <a:rPr lang="en-US" sz="1050" b="0" i="0" dirty="0">
                <a:solidFill>
                  <a:srgbClr val="000000"/>
                </a:solidFill>
                <a:effectLst/>
                <a:latin typeface="Segoe UI" panose="020B0502040204020203" pitchFamily="34" charset="0"/>
              </a:rPr>
              <a:t>, </a:t>
            </a:r>
            <a:r>
              <a:rPr lang="en-US" sz="1050" b="0" i="1" dirty="0">
                <a:solidFill>
                  <a:srgbClr val="000000"/>
                </a:solidFill>
                <a:effectLst/>
                <a:latin typeface="Segoe UI" panose="020B0502040204020203" pitchFamily="34" charset="0"/>
              </a:rPr>
              <a:t>148</a:t>
            </a:r>
            <a:r>
              <a:rPr lang="en-US" sz="1050" b="0" i="0" dirty="0">
                <a:solidFill>
                  <a:srgbClr val="000000"/>
                </a:solidFill>
                <a:effectLst/>
                <a:latin typeface="Segoe UI" panose="020B0502040204020203" pitchFamily="34" charset="0"/>
              </a:rPr>
              <a:t>(24), 1982–2004. doi:10.1161/cir.0000000000001191</a:t>
            </a:r>
          </a:p>
          <a:p>
            <a:pPr>
              <a:spcAft>
                <a:spcPts val="600"/>
              </a:spcAft>
            </a:pPr>
            <a:endParaRPr lang="en-US" sz="1050" dirty="0"/>
          </a:p>
        </p:txBody>
      </p:sp>
    </p:spTree>
    <p:extLst>
      <p:ext uri="{BB962C8B-B14F-4D97-AF65-F5344CB8AC3E}">
        <p14:creationId xmlns:p14="http://schemas.microsoft.com/office/powerpoint/2010/main" val="1640789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B503B9-2F50-26B0-6D68-5BF39271E5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89C05E-B0C9-7392-E215-6240D795DAC3}"/>
              </a:ext>
            </a:extLst>
          </p:cNvPr>
          <p:cNvSpPr>
            <a:spLocks noGrp="1"/>
          </p:cNvSpPr>
          <p:nvPr>
            <p:ph type="title"/>
          </p:nvPr>
        </p:nvSpPr>
        <p:spPr/>
        <p:txBody>
          <a:bodyPr/>
          <a:lstStyle/>
          <a:p>
            <a:endParaRPr lang="en-US" dirty="0"/>
          </a:p>
        </p:txBody>
      </p:sp>
      <p:pic>
        <p:nvPicPr>
          <p:cNvPr id="6" name="Content Placeholder 5">
            <a:extLst>
              <a:ext uri="{FF2B5EF4-FFF2-40B4-BE49-F238E27FC236}">
                <a16:creationId xmlns:a16="http://schemas.microsoft.com/office/drawing/2014/main" id="{9B777328-581A-7BAE-6D84-3C163A6548C6}"/>
              </a:ext>
            </a:extLst>
          </p:cNvPr>
          <p:cNvPicPr>
            <a:picLocks noGrp="1" noChangeAspect="1"/>
          </p:cNvPicPr>
          <p:nvPr>
            <p:ph idx="1"/>
          </p:nvPr>
        </p:nvPicPr>
        <p:blipFill>
          <a:blip r:embed="rId2"/>
          <a:stretch>
            <a:fillRect/>
          </a:stretch>
        </p:blipFill>
        <p:spPr>
          <a:xfrm>
            <a:off x="6632028" y="18256"/>
            <a:ext cx="5255172" cy="6821490"/>
          </a:xfrm>
          <a:prstGeom prst="rect">
            <a:avLst/>
          </a:prstGeom>
        </p:spPr>
      </p:pic>
      <p:pic>
        <p:nvPicPr>
          <p:cNvPr id="4" name="Picture 3">
            <a:extLst>
              <a:ext uri="{FF2B5EF4-FFF2-40B4-BE49-F238E27FC236}">
                <a16:creationId xmlns:a16="http://schemas.microsoft.com/office/drawing/2014/main" id="{441DC793-F257-ADB3-D7F1-EC13EA54DBDF}"/>
              </a:ext>
            </a:extLst>
          </p:cNvPr>
          <p:cNvPicPr>
            <a:picLocks noChangeAspect="1"/>
          </p:cNvPicPr>
          <p:nvPr/>
        </p:nvPicPr>
        <p:blipFill>
          <a:blip r:embed="rId3"/>
          <a:stretch>
            <a:fillRect/>
          </a:stretch>
        </p:blipFill>
        <p:spPr>
          <a:xfrm>
            <a:off x="11353800" y="5878393"/>
            <a:ext cx="805640" cy="961352"/>
          </a:xfrm>
          <a:prstGeom prst="rect">
            <a:avLst/>
          </a:prstGeom>
        </p:spPr>
      </p:pic>
      <p:pic>
        <p:nvPicPr>
          <p:cNvPr id="5" name="Picture 4">
            <a:extLst>
              <a:ext uri="{FF2B5EF4-FFF2-40B4-BE49-F238E27FC236}">
                <a16:creationId xmlns:a16="http://schemas.microsoft.com/office/drawing/2014/main" id="{C2C4EF8D-5B31-BB7F-EF78-CE7632D05077}"/>
              </a:ext>
            </a:extLst>
          </p:cNvPr>
          <p:cNvPicPr>
            <a:picLocks noChangeAspect="1"/>
          </p:cNvPicPr>
          <p:nvPr/>
        </p:nvPicPr>
        <p:blipFill>
          <a:blip r:embed="rId4"/>
          <a:stretch>
            <a:fillRect/>
          </a:stretch>
        </p:blipFill>
        <p:spPr>
          <a:xfrm>
            <a:off x="0" y="0"/>
            <a:ext cx="6547945" cy="6858000"/>
          </a:xfrm>
          <a:prstGeom prst="rect">
            <a:avLst/>
          </a:prstGeom>
        </p:spPr>
      </p:pic>
    </p:spTree>
    <p:extLst>
      <p:ext uri="{BB962C8B-B14F-4D97-AF65-F5344CB8AC3E}">
        <p14:creationId xmlns:p14="http://schemas.microsoft.com/office/powerpoint/2010/main" val="11914533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5948F-2A3F-F8FB-F398-79003D0C38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CC3988-9E48-09B3-7FC3-DB57F9187EB2}"/>
              </a:ext>
            </a:extLst>
          </p:cNvPr>
          <p:cNvSpPr>
            <a:spLocks noGrp="1"/>
          </p:cNvSpPr>
          <p:nvPr>
            <p:ph type="title"/>
          </p:nvPr>
        </p:nvSpPr>
        <p:spPr/>
        <p:txBody>
          <a:bodyPr/>
          <a:lstStyle/>
          <a:p>
            <a:r>
              <a:rPr lang="en-US" dirty="0"/>
              <a:t>Nobody is perfect…</a:t>
            </a:r>
          </a:p>
        </p:txBody>
      </p:sp>
      <p:sp>
        <p:nvSpPr>
          <p:cNvPr id="3" name="Content Placeholder 2">
            <a:extLst>
              <a:ext uri="{FF2B5EF4-FFF2-40B4-BE49-F238E27FC236}">
                <a16:creationId xmlns:a16="http://schemas.microsoft.com/office/drawing/2014/main" id="{C8D8596B-9F9C-2609-7046-966490A82CDB}"/>
              </a:ext>
            </a:extLst>
          </p:cNvPr>
          <p:cNvSpPr>
            <a:spLocks noGrp="1"/>
          </p:cNvSpPr>
          <p:nvPr>
            <p:ph idx="1"/>
          </p:nvPr>
        </p:nvSpPr>
        <p:spPr>
          <a:xfrm>
            <a:off x="685800" y="1690688"/>
            <a:ext cx="10515600" cy="4351338"/>
          </a:xfrm>
        </p:spPr>
        <p:txBody>
          <a:bodyPr>
            <a:normAutofit/>
          </a:bodyPr>
          <a:lstStyle/>
          <a:p>
            <a:r>
              <a:rPr lang="en-US" sz="2400" dirty="0"/>
              <a:t>EMR data used to derive sample data </a:t>
            </a:r>
          </a:p>
          <a:p>
            <a:r>
              <a:rPr lang="en-US" sz="2400" dirty="0"/>
              <a:t>Biomarkers of cardiac injury (Hs Trop, NT pro BNP), CT and Echo not included (despite robust association CVD), due to absence of recommendations for widespread testing in general population, issue of cost, and downstream implications</a:t>
            </a:r>
          </a:p>
          <a:p>
            <a:r>
              <a:rPr lang="en-US" sz="2400" dirty="0"/>
              <a:t>Hs CRP, CIMT, ABI not used given lack of routine clinical measurements in asymptomatic individuals </a:t>
            </a:r>
          </a:p>
          <a:p>
            <a:r>
              <a:rPr lang="en-US" sz="2400" dirty="0"/>
              <a:t>Baseline for included data sets spanned &gt;3 decades</a:t>
            </a:r>
          </a:p>
          <a:p>
            <a:r>
              <a:rPr lang="en-US" sz="2400" dirty="0"/>
              <a:t>Age used as time scale </a:t>
            </a:r>
            <a:r>
              <a:rPr lang="en-US" sz="2400" dirty="0">
                <a:sym typeface="Wingdings" panose="05000000000000000000" pitchFamily="2" charset="2"/>
              </a:rPr>
              <a:t> may result in overestimation of risk </a:t>
            </a:r>
          </a:p>
          <a:p>
            <a:r>
              <a:rPr lang="en-US" sz="2400" dirty="0">
                <a:sym typeface="Wingdings" panose="05000000000000000000" pitchFamily="2" charset="2"/>
              </a:rPr>
              <a:t>Individual level social determinants of health not readily available, zip code used as this was available in the data sets </a:t>
            </a:r>
          </a:p>
          <a:p>
            <a:endParaRPr lang="en-US" sz="2400" dirty="0"/>
          </a:p>
          <a:p>
            <a:endParaRPr lang="en-US" sz="2400" dirty="0"/>
          </a:p>
        </p:txBody>
      </p:sp>
      <p:pic>
        <p:nvPicPr>
          <p:cNvPr id="4" name="Picture 3">
            <a:extLst>
              <a:ext uri="{FF2B5EF4-FFF2-40B4-BE49-F238E27FC236}">
                <a16:creationId xmlns:a16="http://schemas.microsoft.com/office/drawing/2014/main" id="{D7094F5F-2A78-3A09-EBD2-FA4F6CFB0063}"/>
              </a:ext>
            </a:extLst>
          </p:cNvPr>
          <p:cNvPicPr>
            <a:picLocks noChangeAspect="1"/>
          </p:cNvPicPr>
          <p:nvPr/>
        </p:nvPicPr>
        <p:blipFill>
          <a:blip r:embed="rId3"/>
          <a:stretch>
            <a:fillRect/>
          </a:stretch>
        </p:blipFill>
        <p:spPr>
          <a:xfrm>
            <a:off x="11353800" y="5830274"/>
            <a:ext cx="804742" cy="963251"/>
          </a:xfrm>
          <a:prstGeom prst="rect">
            <a:avLst/>
          </a:prstGeom>
        </p:spPr>
      </p:pic>
      <p:sp>
        <p:nvSpPr>
          <p:cNvPr id="6" name="TextBox 5">
            <a:extLst>
              <a:ext uri="{FF2B5EF4-FFF2-40B4-BE49-F238E27FC236}">
                <a16:creationId xmlns:a16="http://schemas.microsoft.com/office/drawing/2014/main" id="{74DD4BEF-45E6-BCA5-23A9-9F0DE08F85F3}"/>
              </a:ext>
            </a:extLst>
          </p:cNvPr>
          <p:cNvSpPr txBox="1"/>
          <p:nvPr/>
        </p:nvSpPr>
        <p:spPr>
          <a:xfrm>
            <a:off x="33458" y="6311899"/>
            <a:ext cx="11167942" cy="461665"/>
          </a:xfrm>
          <a:prstGeom prst="rect">
            <a:avLst/>
          </a:prstGeom>
          <a:noFill/>
        </p:spPr>
        <p:txBody>
          <a:bodyPr wrap="square">
            <a:spAutoFit/>
          </a:bodyPr>
          <a:lstStyle/>
          <a:p>
            <a:r>
              <a:rPr lang="en-US" sz="1200" dirty="0"/>
              <a:t>Shetty, N, Gaonkar, M, Patel, N. et al. PREVENT and Pooled Cohort Equations in Mortality Risk Prediction: National Health and Nutrition Examination Survey. JACC Adv. 2024 Dec, 3 (12_Part_1) .https://doi.org/10.1016/j.jacadv.2024.101372</a:t>
            </a:r>
          </a:p>
        </p:txBody>
      </p:sp>
      <p:pic>
        <p:nvPicPr>
          <p:cNvPr id="8" name="Picture 7">
            <a:extLst>
              <a:ext uri="{FF2B5EF4-FFF2-40B4-BE49-F238E27FC236}">
                <a16:creationId xmlns:a16="http://schemas.microsoft.com/office/drawing/2014/main" id="{8B41D524-01B7-8617-85D9-640FC8CEE621}"/>
              </a:ext>
            </a:extLst>
          </p:cNvPr>
          <p:cNvPicPr>
            <a:picLocks noChangeAspect="1"/>
          </p:cNvPicPr>
          <p:nvPr/>
        </p:nvPicPr>
        <p:blipFill>
          <a:blip r:embed="rId4"/>
          <a:stretch>
            <a:fillRect/>
          </a:stretch>
        </p:blipFill>
        <p:spPr>
          <a:xfrm>
            <a:off x="577762" y="1928181"/>
            <a:ext cx="10623638" cy="3664600"/>
          </a:xfrm>
          <a:prstGeom prst="rect">
            <a:avLst/>
          </a:prstGeom>
        </p:spPr>
      </p:pic>
      <p:pic>
        <p:nvPicPr>
          <p:cNvPr id="10" name="Picture 9">
            <a:extLst>
              <a:ext uri="{FF2B5EF4-FFF2-40B4-BE49-F238E27FC236}">
                <a16:creationId xmlns:a16="http://schemas.microsoft.com/office/drawing/2014/main" id="{3ACAE996-92C6-D666-76AE-577639B45439}"/>
              </a:ext>
            </a:extLst>
          </p:cNvPr>
          <p:cNvPicPr>
            <a:picLocks noChangeAspect="1"/>
          </p:cNvPicPr>
          <p:nvPr/>
        </p:nvPicPr>
        <p:blipFill>
          <a:blip r:embed="rId5"/>
          <a:stretch>
            <a:fillRect/>
          </a:stretch>
        </p:blipFill>
        <p:spPr>
          <a:xfrm>
            <a:off x="33458" y="3429000"/>
            <a:ext cx="12269531" cy="1325562"/>
          </a:xfrm>
          <a:prstGeom prst="rect">
            <a:avLst/>
          </a:prstGeom>
        </p:spPr>
      </p:pic>
      <p:pic>
        <p:nvPicPr>
          <p:cNvPr id="12" name="Picture 11">
            <a:extLst>
              <a:ext uri="{FF2B5EF4-FFF2-40B4-BE49-F238E27FC236}">
                <a16:creationId xmlns:a16="http://schemas.microsoft.com/office/drawing/2014/main" id="{12656A77-DC45-79DF-8E4D-434257E0A2CA}"/>
              </a:ext>
            </a:extLst>
          </p:cNvPr>
          <p:cNvPicPr>
            <a:picLocks noChangeAspect="1"/>
          </p:cNvPicPr>
          <p:nvPr/>
        </p:nvPicPr>
        <p:blipFill>
          <a:blip r:embed="rId6"/>
          <a:stretch>
            <a:fillRect/>
          </a:stretch>
        </p:blipFill>
        <p:spPr>
          <a:xfrm rot="21057721">
            <a:off x="265608" y="2866978"/>
            <a:ext cx="11407435" cy="1959935"/>
          </a:xfrm>
          <a:prstGeom prst="rect">
            <a:avLst/>
          </a:prstGeom>
        </p:spPr>
      </p:pic>
    </p:spTree>
    <p:extLst>
      <p:ext uri="{BB962C8B-B14F-4D97-AF65-F5344CB8AC3E}">
        <p14:creationId xmlns:p14="http://schemas.microsoft.com/office/powerpoint/2010/main" val="166541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ppt_x"/>
                                          </p:val>
                                        </p:tav>
                                        <p:tav tm="100000">
                                          <p:val>
                                            <p:strVal val="#ppt_x"/>
                                          </p:val>
                                        </p:tav>
                                      </p:tavLst>
                                    </p:anim>
                                    <p:anim calcmode="lin" valueType="num">
                                      <p:cBhvr additive="base">
                                        <p:cTn id="3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5900FE-ECC7-97D5-6805-8010CB27CE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B56181-EFBB-C9C3-0555-397848B1D2D6}"/>
              </a:ext>
            </a:extLst>
          </p:cNvPr>
          <p:cNvSpPr>
            <a:spLocks noGrp="1"/>
          </p:cNvSpPr>
          <p:nvPr>
            <p:ph type="title"/>
          </p:nvPr>
        </p:nvSpPr>
        <p:spPr>
          <a:xfrm>
            <a:off x="3742549" y="1104900"/>
            <a:ext cx="3867150" cy="1085850"/>
          </a:xfrm>
          <a:ln>
            <a:noFill/>
          </a:ln>
        </p:spPr>
        <p:style>
          <a:lnRef idx="2">
            <a:schemeClr val="accent6"/>
          </a:lnRef>
          <a:fillRef idx="1">
            <a:schemeClr val="lt1"/>
          </a:fillRef>
          <a:effectRef idx="0">
            <a:schemeClr val="accent6"/>
          </a:effectRef>
          <a:fontRef idx="minor">
            <a:schemeClr val="dk1"/>
          </a:fontRef>
        </p:style>
        <p:txBody>
          <a:bodyPr>
            <a:normAutofit fontScale="90000"/>
          </a:bodyPr>
          <a:lstStyle/>
          <a:p>
            <a:pPr algn="ctr"/>
            <a:r>
              <a:rPr lang="en-US" b="1" dirty="0">
                <a:solidFill>
                  <a:srgbClr val="C00000"/>
                </a:solidFill>
              </a:rPr>
              <a:t>AHA PREVENT </a:t>
            </a:r>
            <a:r>
              <a:rPr lang="en-US" b="1" dirty="0">
                <a:solidFill>
                  <a:srgbClr val="FFC000"/>
                </a:solidFill>
              </a:rPr>
              <a:t>MESA</a:t>
            </a:r>
            <a:br>
              <a:rPr lang="en-US" dirty="0"/>
            </a:br>
            <a:r>
              <a:rPr lang="en-US" dirty="0"/>
              <a:t> </a:t>
            </a:r>
            <a:r>
              <a:rPr lang="en-US" b="1" dirty="0">
                <a:solidFill>
                  <a:srgbClr val="00B0F0"/>
                </a:solidFill>
              </a:rPr>
              <a:t>Pooled Cohort Equation </a:t>
            </a:r>
            <a:r>
              <a:rPr lang="en-US" b="1" dirty="0">
                <a:solidFill>
                  <a:srgbClr val="FF0000"/>
                </a:solidFill>
              </a:rPr>
              <a:t>Framingham</a:t>
            </a:r>
            <a:r>
              <a:rPr lang="en-US" dirty="0"/>
              <a:t> </a:t>
            </a:r>
          </a:p>
        </p:txBody>
      </p:sp>
      <p:pic>
        <p:nvPicPr>
          <p:cNvPr id="4" name="Picture 3">
            <a:extLst>
              <a:ext uri="{FF2B5EF4-FFF2-40B4-BE49-F238E27FC236}">
                <a16:creationId xmlns:a16="http://schemas.microsoft.com/office/drawing/2014/main" id="{6B40D1C3-DCB0-05D0-7ECE-C1A696EB0048}"/>
              </a:ext>
            </a:extLst>
          </p:cNvPr>
          <p:cNvPicPr>
            <a:picLocks noChangeAspect="1"/>
          </p:cNvPicPr>
          <p:nvPr/>
        </p:nvPicPr>
        <p:blipFill>
          <a:blip r:embed="rId3"/>
          <a:stretch>
            <a:fillRect/>
          </a:stretch>
        </p:blipFill>
        <p:spPr>
          <a:xfrm>
            <a:off x="11386360" y="5896648"/>
            <a:ext cx="805640" cy="961352"/>
          </a:xfrm>
          <a:prstGeom prst="rect">
            <a:avLst/>
          </a:prstGeom>
        </p:spPr>
      </p:pic>
      <p:cxnSp>
        <p:nvCxnSpPr>
          <p:cNvPr id="6" name="Straight Connector 5">
            <a:extLst>
              <a:ext uri="{FF2B5EF4-FFF2-40B4-BE49-F238E27FC236}">
                <a16:creationId xmlns:a16="http://schemas.microsoft.com/office/drawing/2014/main" id="{73187944-23E9-A58C-8A3F-991B6A949B21}"/>
              </a:ext>
            </a:extLst>
          </p:cNvPr>
          <p:cNvCxnSpPr>
            <a:cxnSpLocks/>
          </p:cNvCxnSpPr>
          <p:nvPr/>
        </p:nvCxnSpPr>
        <p:spPr>
          <a:xfrm>
            <a:off x="3004360" y="1371600"/>
            <a:ext cx="1714500" cy="2266950"/>
          </a:xfrm>
          <a:prstGeom prst="line">
            <a:avLst/>
          </a:prstGeom>
          <a:ln w="57150"/>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93558E28-6BF4-5D00-0ED8-327D1DC89626}"/>
              </a:ext>
            </a:extLst>
          </p:cNvPr>
          <p:cNvCxnSpPr>
            <a:cxnSpLocks/>
          </p:cNvCxnSpPr>
          <p:nvPr/>
        </p:nvCxnSpPr>
        <p:spPr>
          <a:xfrm flipH="1">
            <a:off x="6633387" y="1371600"/>
            <a:ext cx="1809750" cy="2266950"/>
          </a:xfrm>
          <a:prstGeom prst="line">
            <a:avLst/>
          </a:prstGeom>
          <a:ln w="57150"/>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4B70ECCD-C61E-A15B-F511-F83490BA347E}"/>
              </a:ext>
            </a:extLst>
          </p:cNvPr>
          <p:cNvCxnSpPr>
            <a:cxnSpLocks/>
          </p:cNvCxnSpPr>
          <p:nvPr/>
        </p:nvCxnSpPr>
        <p:spPr>
          <a:xfrm>
            <a:off x="5676123" y="3638550"/>
            <a:ext cx="0" cy="154305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3EAB19E4-2963-2A06-165B-492887EDA3D6}"/>
              </a:ext>
            </a:extLst>
          </p:cNvPr>
          <p:cNvSpPr txBox="1"/>
          <p:nvPr/>
        </p:nvSpPr>
        <p:spPr>
          <a:xfrm>
            <a:off x="2521844" y="5399157"/>
            <a:ext cx="6629399" cy="707886"/>
          </a:xfrm>
          <a:prstGeom prst="rect">
            <a:avLst/>
          </a:prstGeom>
          <a:noFill/>
          <a:ln>
            <a:solidFill>
              <a:schemeClr val="tx2"/>
            </a:solidFill>
          </a:ln>
        </p:spPr>
        <p:txBody>
          <a:bodyPr wrap="square" rtlCol="0">
            <a:spAutoFit/>
          </a:bodyPr>
          <a:lstStyle/>
          <a:p>
            <a:pPr algn="ctr"/>
            <a:r>
              <a:rPr lang="en-US" sz="4000" dirty="0">
                <a:solidFill>
                  <a:schemeClr val="accent1"/>
                </a:solidFill>
              </a:rPr>
              <a:t>ESTIMATING RISK</a:t>
            </a:r>
          </a:p>
        </p:txBody>
      </p:sp>
      <p:pic>
        <p:nvPicPr>
          <p:cNvPr id="14" name="Picture 13">
            <a:extLst>
              <a:ext uri="{FF2B5EF4-FFF2-40B4-BE49-F238E27FC236}">
                <a16:creationId xmlns:a16="http://schemas.microsoft.com/office/drawing/2014/main" id="{205B9CBA-A81F-0F18-0D95-2D445B3261EA}"/>
              </a:ext>
            </a:extLst>
          </p:cNvPr>
          <p:cNvPicPr>
            <a:picLocks noChangeAspect="1"/>
          </p:cNvPicPr>
          <p:nvPr/>
        </p:nvPicPr>
        <p:blipFill>
          <a:blip r:embed="rId4"/>
          <a:stretch>
            <a:fillRect/>
          </a:stretch>
        </p:blipFill>
        <p:spPr>
          <a:xfrm>
            <a:off x="1502214" y="95534"/>
            <a:ext cx="9187572" cy="6762466"/>
          </a:xfrm>
          <a:prstGeom prst="rect">
            <a:avLst/>
          </a:prstGeom>
        </p:spPr>
      </p:pic>
      <p:sp>
        <p:nvSpPr>
          <p:cNvPr id="15" name="Rectangle 14">
            <a:extLst>
              <a:ext uri="{FF2B5EF4-FFF2-40B4-BE49-F238E27FC236}">
                <a16:creationId xmlns:a16="http://schemas.microsoft.com/office/drawing/2014/main" id="{978E47E6-76A9-1837-E47E-F8EACE165248}"/>
              </a:ext>
            </a:extLst>
          </p:cNvPr>
          <p:cNvSpPr/>
          <p:nvPr/>
        </p:nvSpPr>
        <p:spPr>
          <a:xfrm>
            <a:off x="3998794" y="2552131"/>
            <a:ext cx="6482687" cy="293426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9887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heel(1)">
                                      <p:cBhvr>
                                        <p:cTn id="13"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FA294-620C-9E7B-2EAE-EC6EE802189E}"/>
              </a:ext>
            </a:extLst>
          </p:cNvPr>
          <p:cNvSpPr>
            <a:spLocks noGrp="1"/>
          </p:cNvSpPr>
          <p:nvPr>
            <p:ph type="title"/>
          </p:nvPr>
        </p:nvSpPr>
        <p:spPr>
          <a:xfrm>
            <a:off x="108440" y="0"/>
            <a:ext cx="10515600" cy="1325563"/>
          </a:xfrm>
        </p:spPr>
        <p:txBody>
          <a:bodyPr>
            <a:normAutofit/>
          </a:bodyPr>
          <a:lstStyle/>
          <a:p>
            <a:r>
              <a:rPr lang="en-US" sz="3200" dirty="0"/>
              <a:t>How do we classify risk with these equations?</a:t>
            </a:r>
          </a:p>
        </p:txBody>
      </p:sp>
      <p:pic>
        <p:nvPicPr>
          <p:cNvPr id="4" name="Picture 3">
            <a:extLst>
              <a:ext uri="{FF2B5EF4-FFF2-40B4-BE49-F238E27FC236}">
                <a16:creationId xmlns:a16="http://schemas.microsoft.com/office/drawing/2014/main" id="{002478D3-749B-5774-C5F4-AB30DEBD430C}"/>
              </a:ext>
            </a:extLst>
          </p:cNvPr>
          <p:cNvPicPr>
            <a:picLocks noChangeAspect="1"/>
          </p:cNvPicPr>
          <p:nvPr/>
        </p:nvPicPr>
        <p:blipFill>
          <a:blip r:embed="rId3"/>
          <a:stretch>
            <a:fillRect/>
          </a:stretch>
        </p:blipFill>
        <p:spPr>
          <a:xfrm>
            <a:off x="11353800" y="5878393"/>
            <a:ext cx="805640" cy="961352"/>
          </a:xfrm>
          <a:prstGeom prst="rect">
            <a:avLst/>
          </a:prstGeom>
        </p:spPr>
      </p:pic>
      <p:sp>
        <p:nvSpPr>
          <p:cNvPr id="5" name="TextBox 4">
            <a:extLst>
              <a:ext uri="{FF2B5EF4-FFF2-40B4-BE49-F238E27FC236}">
                <a16:creationId xmlns:a16="http://schemas.microsoft.com/office/drawing/2014/main" id="{AEEEAFCA-E391-99BB-AA33-978E282C5FFF}"/>
              </a:ext>
            </a:extLst>
          </p:cNvPr>
          <p:cNvSpPr txBox="1"/>
          <p:nvPr/>
        </p:nvSpPr>
        <p:spPr>
          <a:xfrm>
            <a:off x="304800" y="1481128"/>
            <a:ext cx="3276600" cy="584775"/>
          </a:xfrm>
          <a:prstGeom prst="rect">
            <a:avLst/>
          </a:prstGeom>
          <a:noFill/>
        </p:spPr>
        <p:txBody>
          <a:bodyPr wrap="square" rtlCol="0">
            <a:spAutoFit/>
          </a:bodyPr>
          <a:lstStyle/>
          <a:p>
            <a:r>
              <a:rPr lang="en-US" sz="3200" dirty="0">
                <a:solidFill>
                  <a:srgbClr val="00B050"/>
                </a:solidFill>
              </a:rPr>
              <a:t>LOW RISK</a:t>
            </a:r>
            <a:r>
              <a:rPr lang="en-US" sz="3200" dirty="0"/>
              <a:t>: </a:t>
            </a:r>
            <a:r>
              <a:rPr lang="en-US" sz="3200" b="1" dirty="0"/>
              <a:t>&lt;5%</a:t>
            </a:r>
          </a:p>
        </p:txBody>
      </p:sp>
      <p:sp>
        <p:nvSpPr>
          <p:cNvPr id="7" name="TextBox 6">
            <a:extLst>
              <a:ext uri="{FF2B5EF4-FFF2-40B4-BE49-F238E27FC236}">
                <a16:creationId xmlns:a16="http://schemas.microsoft.com/office/drawing/2014/main" id="{4973EC84-184C-3189-4315-71DDFA0B48C7}"/>
              </a:ext>
            </a:extLst>
          </p:cNvPr>
          <p:cNvSpPr txBox="1"/>
          <p:nvPr/>
        </p:nvSpPr>
        <p:spPr>
          <a:xfrm>
            <a:off x="1943100" y="2245429"/>
            <a:ext cx="3676650" cy="1077218"/>
          </a:xfrm>
          <a:prstGeom prst="rect">
            <a:avLst/>
          </a:prstGeom>
          <a:noFill/>
        </p:spPr>
        <p:txBody>
          <a:bodyPr wrap="square" rtlCol="0">
            <a:spAutoFit/>
          </a:bodyPr>
          <a:lstStyle/>
          <a:p>
            <a:r>
              <a:rPr lang="en-US" sz="3200" dirty="0">
                <a:solidFill>
                  <a:srgbClr val="FFC000"/>
                </a:solidFill>
              </a:rPr>
              <a:t>BORDERLINE RISK: </a:t>
            </a:r>
            <a:r>
              <a:rPr lang="en-US" sz="3200" b="1" dirty="0"/>
              <a:t>5%-7.5%</a:t>
            </a:r>
          </a:p>
        </p:txBody>
      </p:sp>
      <p:sp>
        <p:nvSpPr>
          <p:cNvPr id="8" name="TextBox 7">
            <a:extLst>
              <a:ext uri="{FF2B5EF4-FFF2-40B4-BE49-F238E27FC236}">
                <a16:creationId xmlns:a16="http://schemas.microsoft.com/office/drawing/2014/main" id="{1CEA96BE-D825-5247-463C-33D44F66ADC8}"/>
              </a:ext>
            </a:extLst>
          </p:cNvPr>
          <p:cNvSpPr txBox="1"/>
          <p:nvPr/>
        </p:nvSpPr>
        <p:spPr>
          <a:xfrm>
            <a:off x="4257674" y="3391019"/>
            <a:ext cx="4752975" cy="1077218"/>
          </a:xfrm>
          <a:prstGeom prst="rect">
            <a:avLst/>
          </a:prstGeom>
          <a:noFill/>
        </p:spPr>
        <p:txBody>
          <a:bodyPr wrap="square" rtlCol="0">
            <a:spAutoFit/>
          </a:bodyPr>
          <a:lstStyle/>
          <a:p>
            <a:r>
              <a:rPr lang="en-US" sz="3200" dirty="0">
                <a:solidFill>
                  <a:schemeClr val="accent2">
                    <a:lumMod val="75000"/>
                  </a:schemeClr>
                </a:solidFill>
              </a:rPr>
              <a:t>INTERMEDIATE RISK: </a:t>
            </a:r>
            <a:r>
              <a:rPr lang="en-US" sz="3200" b="1" dirty="0"/>
              <a:t>7.5% - 20%</a:t>
            </a:r>
          </a:p>
        </p:txBody>
      </p:sp>
      <p:sp>
        <p:nvSpPr>
          <p:cNvPr id="9" name="TextBox 8">
            <a:extLst>
              <a:ext uri="{FF2B5EF4-FFF2-40B4-BE49-F238E27FC236}">
                <a16:creationId xmlns:a16="http://schemas.microsoft.com/office/drawing/2014/main" id="{65447FAD-17B1-90E0-DAB8-85F96ED2D65E}"/>
              </a:ext>
            </a:extLst>
          </p:cNvPr>
          <p:cNvSpPr txBox="1"/>
          <p:nvPr/>
        </p:nvSpPr>
        <p:spPr>
          <a:xfrm>
            <a:off x="6591300" y="4876175"/>
            <a:ext cx="3676650" cy="584775"/>
          </a:xfrm>
          <a:prstGeom prst="rect">
            <a:avLst/>
          </a:prstGeom>
          <a:noFill/>
        </p:spPr>
        <p:txBody>
          <a:bodyPr wrap="square" rtlCol="0">
            <a:spAutoFit/>
          </a:bodyPr>
          <a:lstStyle/>
          <a:p>
            <a:r>
              <a:rPr lang="en-US" sz="3200" dirty="0">
                <a:solidFill>
                  <a:srgbClr val="C00000"/>
                </a:solidFill>
              </a:rPr>
              <a:t>HIGH RISK: </a:t>
            </a:r>
            <a:r>
              <a:rPr lang="en-US" sz="3200" b="1" dirty="0"/>
              <a:t>&gt;20%</a:t>
            </a:r>
          </a:p>
        </p:txBody>
      </p:sp>
      <p:sp>
        <p:nvSpPr>
          <p:cNvPr id="11" name="Rectangle 10">
            <a:extLst>
              <a:ext uri="{FF2B5EF4-FFF2-40B4-BE49-F238E27FC236}">
                <a16:creationId xmlns:a16="http://schemas.microsoft.com/office/drawing/2014/main" id="{55DFE17B-26C9-382E-EC1A-7ED2E354253C}"/>
              </a:ext>
            </a:extLst>
          </p:cNvPr>
          <p:cNvSpPr/>
          <p:nvPr/>
        </p:nvSpPr>
        <p:spPr>
          <a:xfrm>
            <a:off x="1751960" y="2107169"/>
            <a:ext cx="6515740" cy="237217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CDAA31C-6FDE-75C2-4660-E54E06E89F73}"/>
              </a:ext>
            </a:extLst>
          </p:cNvPr>
          <p:cNvSpPr txBox="1"/>
          <p:nvPr/>
        </p:nvSpPr>
        <p:spPr>
          <a:xfrm>
            <a:off x="108440" y="6419940"/>
            <a:ext cx="7934324" cy="369332"/>
          </a:xfrm>
          <a:prstGeom prst="rect">
            <a:avLst/>
          </a:prstGeom>
          <a:noFill/>
        </p:spPr>
        <p:txBody>
          <a:bodyPr wrap="square">
            <a:spAutoFit/>
          </a:bodyPr>
          <a:lstStyle/>
          <a:p>
            <a:r>
              <a:rPr lang="it-IT" dirty="0"/>
              <a:t>Donna K. Arnett et al. JACC 2019; 74:e177-e232.</a:t>
            </a:r>
          </a:p>
        </p:txBody>
      </p:sp>
      <p:sp>
        <p:nvSpPr>
          <p:cNvPr id="14" name="TextBox 13">
            <a:extLst>
              <a:ext uri="{FF2B5EF4-FFF2-40B4-BE49-F238E27FC236}">
                <a16:creationId xmlns:a16="http://schemas.microsoft.com/office/drawing/2014/main" id="{FCFE9FE6-6E59-59CA-280C-2E61E5E9E5F7}"/>
              </a:ext>
            </a:extLst>
          </p:cNvPr>
          <p:cNvSpPr txBox="1"/>
          <p:nvPr/>
        </p:nvSpPr>
        <p:spPr>
          <a:xfrm>
            <a:off x="8691562" y="978887"/>
            <a:ext cx="3007908" cy="2862322"/>
          </a:xfrm>
          <a:prstGeom prst="rect">
            <a:avLst/>
          </a:prstGeom>
          <a:noFill/>
          <a:ln>
            <a:solidFill>
              <a:schemeClr val="accent1"/>
            </a:solidFill>
          </a:ln>
        </p:spPr>
        <p:txBody>
          <a:bodyPr wrap="square" rtlCol="0">
            <a:spAutoFit/>
          </a:bodyPr>
          <a:lstStyle/>
          <a:p>
            <a:r>
              <a:rPr lang="en-US" b="1" dirty="0"/>
              <a:t>We must remember: </a:t>
            </a:r>
          </a:p>
          <a:p>
            <a:pPr marL="342900" indent="-342900">
              <a:buAutoNum type="arabicParenR"/>
            </a:pPr>
            <a:r>
              <a:rPr lang="en-US" dirty="0"/>
              <a:t>LDL-C &gt; 190? </a:t>
            </a:r>
            <a:r>
              <a:rPr lang="en-US" dirty="0">
                <a:sym typeface="Wingdings" panose="05000000000000000000" pitchFamily="2" charset="2"/>
              </a:rPr>
              <a:t> High Intensity Statin (Class I)</a:t>
            </a:r>
          </a:p>
          <a:p>
            <a:pPr marL="342900" indent="-342900">
              <a:buAutoNum type="arabicParenR"/>
            </a:pPr>
            <a:r>
              <a:rPr lang="en-US" dirty="0">
                <a:sym typeface="Wingdings" panose="05000000000000000000" pitchFamily="2" charset="2"/>
              </a:rPr>
              <a:t>DM and age 40-75 </a:t>
            </a:r>
            <a:r>
              <a:rPr lang="en-US" dirty="0" err="1">
                <a:sym typeface="Wingdings" panose="05000000000000000000" pitchFamily="2" charset="2"/>
              </a:rPr>
              <a:t>yo</a:t>
            </a:r>
            <a:r>
              <a:rPr lang="en-US" dirty="0">
                <a:sym typeface="Wingdings" panose="05000000000000000000" pitchFamily="2" charset="2"/>
              </a:rPr>
              <a:t>? Moderate Intensity statin (Class I)</a:t>
            </a:r>
          </a:p>
          <a:p>
            <a:pPr marL="342900" indent="-342900">
              <a:buAutoNum type="arabicParenR"/>
            </a:pPr>
            <a:r>
              <a:rPr lang="en-US" dirty="0">
                <a:sym typeface="Wingdings" panose="05000000000000000000" pitchFamily="2" charset="2"/>
              </a:rPr>
              <a:t>DM and age 40-75? only use calculator if considering high intensity statin</a:t>
            </a:r>
            <a:endParaRPr lang="en-US" dirty="0"/>
          </a:p>
        </p:txBody>
      </p:sp>
      <p:cxnSp>
        <p:nvCxnSpPr>
          <p:cNvPr id="16" name="Straight Arrow Connector 15">
            <a:extLst>
              <a:ext uri="{FF2B5EF4-FFF2-40B4-BE49-F238E27FC236}">
                <a16:creationId xmlns:a16="http://schemas.microsoft.com/office/drawing/2014/main" id="{AAFA00CC-2EB5-1A55-E014-FE8142F1857E}"/>
              </a:ext>
            </a:extLst>
          </p:cNvPr>
          <p:cNvCxnSpPr>
            <a:cxnSpLocks/>
          </p:cNvCxnSpPr>
          <p:nvPr/>
        </p:nvCxnSpPr>
        <p:spPr>
          <a:xfrm>
            <a:off x="8691562" y="5375027"/>
            <a:ext cx="0" cy="369332"/>
          </a:xfrm>
          <a:prstGeom prst="straightConnector1">
            <a:avLst/>
          </a:prstGeom>
          <a:ln w="57150">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3DC577D7-9CBE-0322-4FFE-9B95DF576119}"/>
              </a:ext>
            </a:extLst>
          </p:cNvPr>
          <p:cNvSpPr txBox="1"/>
          <p:nvPr/>
        </p:nvSpPr>
        <p:spPr>
          <a:xfrm>
            <a:off x="7160807" y="5723841"/>
            <a:ext cx="3061510" cy="646331"/>
          </a:xfrm>
          <a:prstGeom prst="rect">
            <a:avLst/>
          </a:prstGeom>
          <a:noFill/>
        </p:spPr>
        <p:txBody>
          <a:bodyPr wrap="square" rtlCol="0">
            <a:spAutoFit/>
          </a:bodyPr>
          <a:lstStyle/>
          <a:p>
            <a:pPr algn="ctr"/>
            <a:r>
              <a:rPr lang="en-US" dirty="0">
                <a:solidFill>
                  <a:schemeClr val="accent2">
                    <a:lumMod val="75000"/>
                  </a:schemeClr>
                </a:solidFill>
              </a:rPr>
              <a:t>HIGH INTENSITY STATIN</a:t>
            </a:r>
          </a:p>
          <a:p>
            <a:pPr algn="ctr"/>
            <a:r>
              <a:rPr lang="en-US" dirty="0">
                <a:solidFill>
                  <a:schemeClr val="accent2">
                    <a:lumMod val="75000"/>
                  </a:schemeClr>
                </a:solidFill>
              </a:rPr>
              <a:t>NEED 50% reduction in LDL </a:t>
            </a:r>
          </a:p>
        </p:txBody>
      </p:sp>
      <p:pic>
        <p:nvPicPr>
          <p:cNvPr id="20" name="Picture 19">
            <a:extLst>
              <a:ext uri="{FF2B5EF4-FFF2-40B4-BE49-F238E27FC236}">
                <a16:creationId xmlns:a16="http://schemas.microsoft.com/office/drawing/2014/main" id="{B2BE5575-AA75-6212-651F-54AFE3C6D25E}"/>
              </a:ext>
            </a:extLst>
          </p:cNvPr>
          <p:cNvPicPr>
            <a:picLocks noChangeAspect="1"/>
          </p:cNvPicPr>
          <p:nvPr/>
        </p:nvPicPr>
        <p:blipFill>
          <a:blip r:embed="rId4"/>
          <a:stretch>
            <a:fillRect/>
          </a:stretch>
        </p:blipFill>
        <p:spPr>
          <a:xfrm>
            <a:off x="4018453" y="4490444"/>
            <a:ext cx="465488" cy="1275784"/>
          </a:xfrm>
          <a:prstGeom prst="rect">
            <a:avLst/>
          </a:prstGeom>
        </p:spPr>
      </p:pic>
      <p:sp>
        <p:nvSpPr>
          <p:cNvPr id="21" name="TextBox 20">
            <a:extLst>
              <a:ext uri="{FF2B5EF4-FFF2-40B4-BE49-F238E27FC236}">
                <a16:creationId xmlns:a16="http://schemas.microsoft.com/office/drawing/2014/main" id="{A2199789-B0A8-CD23-F964-66AD0EFF184E}"/>
              </a:ext>
            </a:extLst>
          </p:cNvPr>
          <p:cNvSpPr txBox="1"/>
          <p:nvPr/>
        </p:nvSpPr>
        <p:spPr>
          <a:xfrm>
            <a:off x="2541789" y="5485506"/>
            <a:ext cx="3487535" cy="923330"/>
          </a:xfrm>
          <a:prstGeom prst="rect">
            <a:avLst/>
          </a:prstGeom>
          <a:noFill/>
        </p:spPr>
        <p:txBody>
          <a:bodyPr wrap="square" rtlCol="0">
            <a:spAutoFit/>
          </a:bodyPr>
          <a:lstStyle/>
          <a:p>
            <a:pPr algn="ctr"/>
            <a:r>
              <a:rPr lang="en-US" dirty="0">
                <a:solidFill>
                  <a:schemeClr val="accent2">
                    <a:lumMod val="75000"/>
                  </a:schemeClr>
                </a:solidFill>
              </a:rPr>
              <a:t>Assess for ASCVD risk </a:t>
            </a:r>
            <a:r>
              <a:rPr lang="en-US" b="1" i="1" dirty="0">
                <a:solidFill>
                  <a:schemeClr val="accent2">
                    <a:lumMod val="75000"/>
                  </a:schemeClr>
                </a:solidFill>
              </a:rPr>
              <a:t>ENHANCERS</a:t>
            </a:r>
            <a:r>
              <a:rPr lang="en-US" dirty="0">
                <a:solidFill>
                  <a:schemeClr val="accent2">
                    <a:lumMod val="75000"/>
                  </a:schemeClr>
                </a:solidFill>
              </a:rPr>
              <a:t>  </a:t>
            </a:r>
          </a:p>
          <a:p>
            <a:pPr algn="ctr"/>
            <a:endParaRPr lang="en-US" dirty="0">
              <a:solidFill>
                <a:schemeClr val="accent2">
                  <a:lumMod val="75000"/>
                </a:schemeClr>
              </a:solidFill>
            </a:endParaRPr>
          </a:p>
        </p:txBody>
      </p:sp>
    </p:spTree>
    <p:extLst>
      <p:ext uri="{BB962C8B-B14F-4D97-AF65-F5344CB8AC3E}">
        <p14:creationId xmlns:p14="http://schemas.microsoft.com/office/powerpoint/2010/main" val="14323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par>
                                <p:cTn id="38" presetID="10" presetClass="entr" presetSubtype="0"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1" grpId="0" animBg="1"/>
      <p:bldP spid="14" grpId="0" animBg="1"/>
      <p:bldP spid="18" grpId="0"/>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FA513-186B-4A93-88E6-E2F4E8699524}"/>
              </a:ext>
            </a:extLst>
          </p:cNvPr>
          <p:cNvSpPr>
            <a:spLocks noGrp="1"/>
          </p:cNvSpPr>
          <p:nvPr>
            <p:ph type="title"/>
          </p:nvPr>
        </p:nvSpPr>
        <p:spPr>
          <a:xfrm>
            <a:off x="32560" y="125798"/>
            <a:ext cx="10515600" cy="1325563"/>
          </a:xfrm>
        </p:spPr>
        <p:txBody>
          <a:bodyPr/>
          <a:lstStyle/>
          <a:p>
            <a:r>
              <a:rPr lang="en-US" dirty="0"/>
              <a:t>Risk Enhancers</a:t>
            </a:r>
          </a:p>
        </p:txBody>
      </p:sp>
      <p:sp>
        <p:nvSpPr>
          <p:cNvPr id="3" name="Content Placeholder 2">
            <a:extLst>
              <a:ext uri="{FF2B5EF4-FFF2-40B4-BE49-F238E27FC236}">
                <a16:creationId xmlns:a16="http://schemas.microsoft.com/office/drawing/2014/main" id="{C5A94F14-1117-328A-BAF0-72331A4F9107}"/>
              </a:ext>
            </a:extLst>
          </p:cNvPr>
          <p:cNvSpPr>
            <a:spLocks noGrp="1"/>
          </p:cNvSpPr>
          <p:nvPr>
            <p:ph idx="1"/>
          </p:nvPr>
        </p:nvSpPr>
        <p:spPr>
          <a:xfrm>
            <a:off x="247650" y="1451361"/>
            <a:ext cx="11106150" cy="4351338"/>
          </a:xfrm>
        </p:spPr>
        <p:txBody>
          <a:bodyPr>
            <a:normAutofit fontScale="92500" lnSpcReduction="20000"/>
          </a:bodyPr>
          <a:lstStyle/>
          <a:p>
            <a:r>
              <a:rPr lang="en-US" sz="2400" dirty="0"/>
              <a:t>Family History of </a:t>
            </a:r>
            <a:r>
              <a:rPr lang="en-US" sz="2400" b="1" i="1" dirty="0"/>
              <a:t>Premature</a:t>
            </a:r>
            <a:r>
              <a:rPr lang="en-US" sz="2400" dirty="0"/>
              <a:t> ASCVD (Males &lt;55 </a:t>
            </a:r>
            <a:r>
              <a:rPr lang="en-US" sz="2400" dirty="0" err="1"/>
              <a:t>yo</a:t>
            </a:r>
            <a:r>
              <a:rPr lang="en-US" sz="2400" dirty="0"/>
              <a:t>, Females &lt;65 </a:t>
            </a:r>
            <a:r>
              <a:rPr lang="en-US" sz="2400" dirty="0" err="1"/>
              <a:t>yo</a:t>
            </a:r>
            <a:r>
              <a:rPr lang="en-US" sz="2400" dirty="0"/>
              <a:t>)</a:t>
            </a:r>
          </a:p>
          <a:p>
            <a:r>
              <a:rPr lang="en-US" sz="2400" dirty="0"/>
              <a:t>Persistent LDL cholesterol &gt;160 mg/dL</a:t>
            </a:r>
          </a:p>
          <a:p>
            <a:r>
              <a:rPr lang="en-US" sz="2400" dirty="0"/>
              <a:t>Chronic Kidney Disease</a:t>
            </a:r>
          </a:p>
          <a:p>
            <a:r>
              <a:rPr lang="en-US" sz="2400" dirty="0"/>
              <a:t>Metabolic Syndrome, 3 of 5 of the following</a:t>
            </a:r>
          </a:p>
          <a:p>
            <a:pPr lvl="1"/>
            <a:r>
              <a:rPr lang="en-US" sz="2000" dirty="0"/>
              <a:t>Increased waist circumference (men &gt;40 in, Women &gt;35 in; can be different for different ethnicities)</a:t>
            </a:r>
          </a:p>
          <a:p>
            <a:pPr lvl="1"/>
            <a:r>
              <a:rPr lang="en-US" sz="2000" dirty="0"/>
              <a:t>TGL &gt;150 mg/dL, or on drug therapy for elevated TGL</a:t>
            </a:r>
          </a:p>
          <a:p>
            <a:pPr lvl="1"/>
            <a:r>
              <a:rPr lang="en-US" sz="2000" dirty="0"/>
              <a:t>BP &gt;130/80 or on antihypertensive treatment</a:t>
            </a:r>
          </a:p>
          <a:p>
            <a:pPr lvl="1"/>
            <a:r>
              <a:rPr lang="en-US" sz="2000" dirty="0"/>
              <a:t>Low HDL (Men &lt;40 mg/dL, Women &lt;50 mg/dL)</a:t>
            </a:r>
          </a:p>
          <a:p>
            <a:pPr lvl="1"/>
            <a:r>
              <a:rPr lang="en-US" sz="2000" dirty="0"/>
              <a:t>Elevated fasting glucose, &gt;100 mg/dL, or on drug therapy for hyperglycemia</a:t>
            </a:r>
          </a:p>
          <a:p>
            <a:r>
              <a:rPr lang="en-US" sz="2400" dirty="0"/>
              <a:t>Conditions specific to women (</a:t>
            </a:r>
            <a:r>
              <a:rPr lang="en-US" sz="2400" dirty="0" err="1"/>
              <a:t>ie</a:t>
            </a:r>
            <a:r>
              <a:rPr lang="en-US" sz="2400" dirty="0"/>
              <a:t>. Preeclampsia, gestational DM, gestational HTN, premature menopause)</a:t>
            </a:r>
          </a:p>
          <a:p>
            <a:r>
              <a:rPr lang="en-US" sz="2400" dirty="0"/>
              <a:t>Inflammatory conditions (</a:t>
            </a:r>
            <a:r>
              <a:rPr lang="en-US" sz="2400" dirty="0" err="1"/>
              <a:t>ie</a:t>
            </a:r>
            <a:r>
              <a:rPr lang="en-US" sz="2400" dirty="0"/>
              <a:t>. Lupus, RA, MCTD, HIV)</a:t>
            </a:r>
          </a:p>
          <a:p>
            <a:r>
              <a:rPr lang="en-US" sz="2400" dirty="0"/>
              <a:t>Ethnicity, south Asian descent</a:t>
            </a:r>
          </a:p>
          <a:p>
            <a:endParaRPr lang="en-US" sz="2400" dirty="0"/>
          </a:p>
          <a:p>
            <a:endParaRPr lang="en-US" dirty="0"/>
          </a:p>
        </p:txBody>
      </p:sp>
      <p:pic>
        <p:nvPicPr>
          <p:cNvPr id="4" name="Picture 3">
            <a:extLst>
              <a:ext uri="{FF2B5EF4-FFF2-40B4-BE49-F238E27FC236}">
                <a16:creationId xmlns:a16="http://schemas.microsoft.com/office/drawing/2014/main" id="{4C4F9A9E-DBC5-50FF-8379-8BE2C4023992}"/>
              </a:ext>
            </a:extLst>
          </p:cNvPr>
          <p:cNvPicPr>
            <a:picLocks noChangeAspect="1"/>
          </p:cNvPicPr>
          <p:nvPr/>
        </p:nvPicPr>
        <p:blipFill>
          <a:blip r:embed="rId3"/>
          <a:stretch>
            <a:fillRect/>
          </a:stretch>
        </p:blipFill>
        <p:spPr>
          <a:xfrm>
            <a:off x="11353800" y="5878393"/>
            <a:ext cx="805640" cy="961352"/>
          </a:xfrm>
          <a:prstGeom prst="rect">
            <a:avLst/>
          </a:prstGeom>
        </p:spPr>
      </p:pic>
      <p:sp>
        <p:nvSpPr>
          <p:cNvPr id="7" name="TextBox 6">
            <a:extLst>
              <a:ext uri="{FF2B5EF4-FFF2-40B4-BE49-F238E27FC236}">
                <a16:creationId xmlns:a16="http://schemas.microsoft.com/office/drawing/2014/main" id="{1F2C3540-BE80-0808-803D-0667E48D5039}"/>
              </a:ext>
            </a:extLst>
          </p:cNvPr>
          <p:cNvSpPr txBox="1"/>
          <p:nvPr/>
        </p:nvSpPr>
        <p:spPr>
          <a:xfrm>
            <a:off x="32560" y="6193414"/>
            <a:ext cx="10397980" cy="646331"/>
          </a:xfrm>
          <a:prstGeom prst="rect">
            <a:avLst/>
          </a:prstGeom>
          <a:noFill/>
        </p:spPr>
        <p:txBody>
          <a:bodyPr wrap="square">
            <a:spAutoFit/>
          </a:bodyPr>
          <a:lstStyle/>
          <a:p>
            <a:r>
              <a:rPr lang="en-US" sz="1200" dirty="0"/>
              <a:t>Arnett DK, Blumenthal RS, Albert MA, et al. 2019 ACC/AHA Guideline on the Primary Prevention of Cardiovascular Disease: A Report of the American College of Cardiology/American Heart Association Task Force on Clinical Practice Guidelines. Circulation. 2019;140(11):e596-e646. doi:10.1161/CIR.0000000000000678. </a:t>
            </a:r>
          </a:p>
        </p:txBody>
      </p:sp>
    </p:spTree>
    <p:extLst>
      <p:ext uri="{BB962C8B-B14F-4D97-AF65-F5344CB8AC3E}">
        <p14:creationId xmlns:p14="http://schemas.microsoft.com/office/powerpoint/2010/main" val="4280777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17F5A-D46A-EEED-A0A9-A35DF39287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359C9D-0F21-C32B-3A28-4D3F97975596}"/>
              </a:ext>
            </a:extLst>
          </p:cNvPr>
          <p:cNvSpPr>
            <a:spLocks noGrp="1"/>
          </p:cNvSpPr>
          <p:nvPr>
            <p:ph type="title"/>
          </p:nvPr>
        </p:nvSpPr>
        <p:spPr>
          <a:xfrm>
            <a:off x="395215" y="156949"/>
            <a:ext cx="10515600" cy="1325563"/>
          </a:xfrm>
        </p:spPr>
        <p:txBody>
          <a:bodyPr/>
          <a:lstStyle/>
          <a:p>
            <a:r>
              <a:rPr lang="en-US" dirty="0"/>
              <a:t>Let’s keep going…</a:t>
            </a:r>
          </a:p>
        </p:txBody>
      </p:sp>
      <p:sp>
        <p:nvSpPr>
          <p:cNvPr id="3" name="Content Placeholder 2">
            <a:extLst>
              <a:ext uri="{FF2B5EF4-FFF2-40B4-BE49-F238E27FC236}">
                <a16:creationId xmlns:a16="http://schemas.microsoft.com/office/drawing/2014/main" id="{8AAF9DD4-C6DD-CD91-FF19-67B5BF3590E9}"/>
              </a:ext>
            </a:extLst>
          </p:cNvPr>
          <p:cNvSpPr>
            <a:spLocks noGrp="1"/>
          </p:cNvSpPr>
          <p:nvPr>
            <p:ph idx="1"/>
          </p:nvPr>
        </p:nvSpPr>
        <p:spPr>
          <a:xfrm>
            <a:off x="0" y="1211338"/>
            <a:ext cx="8408801" cy="4875426"/>
          </a:xfrm>
        </p:spPr>
        <p:txBody>
          <a:bodyPr>
            <a:normAutofit lnSpcReduction="10000"/>
          </a:bodyPr>
          <a:lstStyle/>
          <a:p>
            <a:r>
              <a:rPr lang="en-US" b="1" dirty="0"/>
              <a:t>Biomarkers</a:t>
            </a:r>
          </a:p>
          <a:p>
            <a:pPr lvl="1"/>
            <a:r>
              <a:rPr lang="en-US" b="1" dirty="0">
                <a:solidFill>
                  <a:schemeClr val="accent2">
                    <a:lumMod val="75000"/>
                  </a:schemeClr>
                </a:solidFill>
              </a:rPr>
              <a:t>Hs CRP &gt;2 mg/L</a:t>
            </a:r>
          </a:p>
          <a:p>
            <a:pPr lvl="2"/>
            <a:r>
              <a:rPr lang="en-US" dirty="0"/>
              <a:t>JUPITER trial demonstrated markers for </a:t>
            </a:r>
            <a:r>
              <a:rPr lang="en-US" b="1" dirty="0"/>
              <a:t>systemic inflammation</a:t>
            </a:r>
            <a:r>
              <a:rPr lang="en-US" dirty="0"/>
              <a:t> was strongly associated with future </a:t>
            </a:r>
            <a:r>
              <a:rPr lang="en-US" b="1" dirty="0"/>
              <a:t>ASCVD events</a:t>
            </a:r>
            <a:r>
              <a:rPr lang="en-US" dirty="0"/>
              <a:t> (independent of LDL-C)</a:t>
            </a:r>
          </a:p>
          <a:p>
            <a:pPr lvl="3"/>
            <a:r>
              <a:rPr lang="en-US" dirty="0"/>
              <a:t>Trial demonstrated Rosuvastatin was associated with reduction in Hs-CRP &lt;2 mg/L which was associated with </a:t>
            </a:r>
            <a:r>
              <a:rPr lang="en-US" b="1" dirty="0"/>
              <a:t>lowered CV event rates (HR ~0.38)</a:t>
            </a:r>
            <a:endParaRPr lang="en-US" dirty="0"/>
          </a:p>
          <a:p>
            <a:pPr lvl="1"/>
            <a:r>
              <a:rPr lang="en-US" b="1" dirty="0">
                <a:solidFill>
                  <a:srgbClr val="C00000"/>
                </a:solidFill>
              </a:rPr>
              <a:t>Lipoprotein (a) levels &gt;50 mg/dL or &gt;125 nmol/L</a:t>
            </a:r>
          </a:p>
          <a:p>
            <a:pPr lvl="2"/>
            <a:r>
              <a:rPr lang="en-US" dirty="0"/>
              <a:t>LDL like particle that is genetically determined</a:t>
            </a:r>
          </a:p>
          <a:p>
            <a:pPr lvl="2"/>
            <a:r>
              <a:rPr lang="en-US" dirty="0"/>
              <a:t>Elevated in ~20% of population; strong </a:t>
            </a:r>
            <a:r>
              <a:rPr lang="en-US" b="1" dirty="0"/>
              <a:t>heritability</a:t>
            </a:r>
          </a:p>
          <a:p>
            <a:pPr lvl="2"/>
            <a:r>
              <a:rPr lang="en-US" b="1" dirty="0"/>
              <a:t>Pro atherogenic, pro-inflammatory, </a:t>
            </a:r>
            <a:r>
              <a:rPr lang="en-US" dirty="0"/>
              <a:t>and</a:t>
            </a:r>
            <a:r>
              <a:rPr lang="en-US" b="1" dirty="0"/>
              <a:t> pro thrombotic</a:t>
            </a:r>
          </a:p>
          <a:p>
            <a:pPr lvl="2"/>
            <a:r>
              <a:rPr lang="en-US" b="1" dirty="0"/>
              <a:t>Not lowered by statins</a:t>
            </a:r>
          </a:p>
          <a:p>
            <a:pPr lvl="2"/>
            <a:r>
              <a:rPr lang="en-US" b="1" dirty="0"/>
              <a:t>2019 NLA Focused update and ESC/EAS 2022Guidelines:</a:t>
            </a:r>
            <a:r>
              <a:rPr lang="en-US" dirty="0"/>
              <a:t> </a:t>
            </a:r>
            <a:r>
              <a:rPr lang="en-US" dirty="0" err="1"/>
              <a:t>Lp</a:t>
            </a:r>
            <a:r>
              <a:rPr lang="en-US" dirty="0"/>
              <a:t> (a) should be measured </a:t>
            </a:r>
            <a:r>
              <a:rPr lang="en-US" i="1" dirty="0"/>
              <a:t>once</a:t>
            </a:r>
            <a:r>
              <a:rPr lang="en-US" dirty="0"/>
              <a:t> in all adults </a:t>
            </a:r>
          </a:p>
        </p:txBody>
      </p:sp>
      <p:pic>
        <p:nvPicPr>
          <p:cNvPr id="4" name="Picture 3">
            <a:extLst>
              <a:ext uri="{FF2B5EF4-FFF2-40B4-BE49-F238E27FC236}">
                <a16:creationId xmlns:a16="http://schemas.microsoft.com/office/drawing/2014/main" id="{EFEB6DA3-6968-82EC-C956-52D4EA832018}"/>
              </a:ext>
            </a:extLst>
          </p:cNvPr>
          <p:cNvPicPr>
            <a:picLocks noChangeAspect="1"/>
          </p:cNvPicPr>
          <p:nvPr/>
        </p:nvPicPr>
        <p:blipFill>
          <a:blip r:embed="rId3"/>
          <a:stretch>
            <a:fillRect/>
          </a:stretch>
        </p:blipFill>
        <p:spPr>
          <a:xfrm>
            <a:off x="11353800" y="5878393"/>
            <a:ext cx="805640" cy="961352"/>
          </a:xfrm>
          <a:prstGeom prst="rect">
            <a:avLst/>
          </a:prstGeom>
        </p:spPr>
      </p:pic>
      <p:sp>
        <p:nvSpPr>
          <p:cNvPr id="9" name="TextBox 8">
            <a:extLst>
              <a:ext uri="{FF2B5EF4-FFF2-40B4-BE49-F238E27FC236}">
                <a16:creationId xmlns:a16="http://schemas.microsoft.com/office/drawing/2014/main" id="{401FFC95-620B-DF7D-05BE-C6BE01523075}"/>
              </a:ext>
            </a:extLst>
          </p:cNvPr>
          <p:cNvSpPr txBox="1"/>
          <p:nvPr/>
        </p:nvSpPr>
        <p:spPr>
          <a:xfrm>
            <a:off x="-23885" y="6626713"/>
            <a:ext cx="8306937" cy="261610"/>
          </a:xfrm>
          <a:prstGeom prst="rect">
            <a:avLst/>
          </a:prstGeom>
          <a:noFill/>
        </p:spPr>
        <p:txBody>
          <a:bodyPr wrap="square">
            <a:spAutoFit/>
          </a:bodyPr>
          <a:lstStyle/>
          <a:p>
            <a:r>
              <a:rPr lang="en-US" sz="1100" dirty="0"/>
              <a:t>Sniderman AD, </a:t>
            </a:r>
            <a:r>
              <a:rPr lang="en-US" sz="1100" dirty="0" err="1"/>
              <a:t>Thanassoulis</a:t>
            </a:r>
            <a:r>
              <a:rPr lang="en-US" sz="1100" dirty="0"/>
              <a:t> G, Wilkins JT, </a:t>
            </a:r>
            <a:r>
              <a:rPr lang="en-US" sz="1100" i="1" dirty="0"/>
              <a:t>et al.</a:t>
            </a:r>
            <a:r>
              <a:rPr lang="en-US" sz="1100" dirty="0"/>
              <a:t> ApoB in clinical care: A review of evidence and recommendations from the NLA.</a:t>
            </a:r>
          </a:p>
        </p:txBody>
      </p:sp>
      <p:sp>
        <p:nvSpPr>
          <p:cNvPr id="11" name="TextBox 10">
            <a:extLst>
              <a:ext uri="{FF2B5EF4-FFF2-40B4-BE49-F238E27FC236}">
                <a16:creationId xmlns:a16="http://schemas.microsoft.com/office/drawing/2014/main" id="{C951F3CD-19EE-E469-D85C-566A747D4E9E}"/>
              </a:ext>
            </a:extLst>
          </p:cNvPr>
          <p:cNvSpPr txBox="1"/>
          <p:nvPr/>
        </p:nvSpPr>
        <p:spPr>
          <a:xfrm>
            <a:off x="-23885" y="6044804"/>
            <a:ext cx="11353800" cy="276999"/>
          </a:xfrm>
          <a:prstGeom prst="rect">
            <a:avLst/>
          </a:prstGeom>
          <a:noFill/>
        </p:spPr>
        <p:txBody>
          <a:bodyPr wrap="square">
            <a:spAutoFit/>
          </a:bodyPr>
          <a:lstStyle/>
          <a:p>
            <a:r>
              <a:rPr lang="en-US" sz="1200" dirty="0"/>
              <a:t>Ference BA, </a:t>
            </a:r>
            <a:r>
              <a:rPr lang="en-US" sz="1200" dirty="0" err="1"/>
              <a:t>Kastelein</a:t>
            </a:r>
            <a:r>
              <a:rPr lang="en-US" sz="1200" dirty="0"/>
              <a:t> JJP, Ray KK, </a:t>
            </a:r>
            <a:r>
              <a:rPr lang="en-US" sz="1200" i="1" dirty="0"/>
              <a:t>et al.</a:t>
            </a:r>
            <a:r>
              <a:rPr lang="en-US" sz="1200" dirty="0"/>
              <a:t> Association of Genetic Variants Related to ApoB With Cardio-metabolic Risk.</a:t>
            </a:r>
          </a:p>
        </p:txBody>
      </p:sp>
      <p:pic>
        <p:nvPicPr>
          <p:cNvPr id="13" name="Picture 12">
            <a:extLst>
              <a:ext uri="{FF2B5EF4-FFF2-40B4-BE49-F238E27FC236}">
                <a16:creationId xmlns:a16="http://schemas.microsoft.com/office/drawing/2014/main" id="{CB2BD0F0-8453-5A82-EC22-AB93B8658C0D}"/>
              </a:ext>
            </a:extLst>
          </p:cNvPr>
          <p:cNvPicPr>
            <a:picLocks noChangeAspect="1"/>
          </p:cNvPicPr>
          <p:nvPr/>
        </p:nvPicPr>
        <p:blipFill>
          <a:blip r:embed="rId4"/>
          <a:stretch>
            <a:fillRect/>
          </a:stretch>
        </p:blipFill>
        <p:spPr>
          <a:xfrm>
            <a:off x="8283052" y="3562542"/>
            <a:ext cx="3727473" cy="2084120"/>
          </a:xfrm>
          <a:prstGeom prst="rect">
            <a:avLst/>
          </a:prstGeom>
        </p:spPr>
      </p:pic>
      <p:sp>
        <p:nvSpPr>
          <p:cNvPr id="15" name="TextBox 14">
            <a:extLst>
              <a:ext uri="{FF2B5EF4-FFF2-40B4-BE49-F238E27FC236}">
                <a16:creationId xmlns:a16="http://schemas.microsoft.com/office/drawing/2014/main" id="{131003C4-E102-2E4A-7B61-9D78E2D26390}"/>
              </a:ext>
            </a:extLst>
          </p:cNvPr>
          <p:cNvSpPr txBox="1"/>
          <p:nvPr/>
        </p:nvSpPr>
        <p:spPr>
          <a:xfrm>
            <a:off x="-23885" y="6239219"/>
            <a:ext cx="10515600" cy="461665"/>
          </a:xfrm>
          <a:prstGeom prst="rect">
            <a:avLst/>
          </a:prstGeom>
          <a:noFill/>
        </p:spPr>
        <p:txBody>
          <a:bodyPr wrap="square">
            <a:spAutoFit/>
          </a:bodyPr>
          <a:lstStyle/>
          <a:p>
            <a:r>
              <a:rPr lang="en-US" sz="1200" dirty="0" err="1"/>
              <a:t>Koschinsky</a:t>
            </a:r>
            <a:r>
              <a:rPr lang="en-US" sz="1200" dirty="0"/>
              <a:t> ML, Bajaj A, Boffa MB, et al. A focused update to the 2019 NLA scientific statement on the use of lipoprotein(a) in clinical practice. J Clin </a:t>
            </a:r>
            <a:r>
              <a:rPr lang="en-US" sz="1200" dirty="0" err="1"/>
              <a:t>Lipidol</a:t>
            </a:r>
            <a:r>
              <a:rPr lang="en-US" sz="1200" dirty="0"/>
              <a:t>. 2024;18(3):00033-3. doi:10.1016/j.jacl.2024.03.001</a:t>
            </a:r>
          </a:p>
        </p:txBody>
      </p:sp>
    </p:spTree>
    <p:extLst>
      <p:ext uri="{BB962C8B-B14F-4D97-AF65-F5344CB8AC3E}">
        <p14:creationId xmlns:p14="http://schemas.microsoft.com/office/powerpoint/2010/main" val="22741873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A23348-582C-1B04-71C6-FFDF93CF46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508D9B-4F42-E2A7-8087-EF6953BB07BD}"/>
              </a:ext>
            </a:extLst>
          </p:cNvPr>
          <p:cNvSpPr>
            <a:spLocks noGrp="1"/>
          </p:cNvSpPr>
          <p:nvPr>
            <p:ph type="title"/>
          </p:nvPr>
        </p:nvSpPr>
        <p:spPr>
          <a:xfrm>
            <a:off x="208548" y="79437"/>
            <a:ext cx="10515600" cy="1325563"/>
          </a:xfrm>
        </p:spPr>
        <p:txBody>
          <a:bodyPr/>
          <a:lstStyle/>
          <a:p>
            <a:r>
              <a:rPr lang="en-US" dirty="0"/>
              <a:t>Case Presentation</a:t>
            </a:r>
          </a:p>
        </p:txBody>
      </p:sp>
      <p:sp>
        <p:nvSpPr>
          <p:cNvPr id="3" name="Content Placeholder 2">
            <a:extLst>
              <a:ext uri="{FF2B5EF4-FFF2-40B4-BE49-F238E27FC236}">
                <a16:creationId xmlns:a16="http://schemas.microsoft.com/office/drawing/2014/main" id="{CA4E4C82-F7A0-9D63-176E-722AA2261435}"/>
              </a:ext>
            </a:extLst>
          </p:cNvPr>
          <p:cNvSpPr>
            <a:spLocks noGrp="1"/>
          </p:cNvSpPr>
          <p:nvPr>
            <p:ph idx="1"/>
          </p:nvPr>
        </p:nvSpPr>
        <p:spPr>
          <a:xfrm>
            <a:off x="208548" y="1405000"/>
            <a:ext cx="11983452" cy="2298961"/>
          </a:xfrm>
        </p:spPr>
        <p:txBody>
          <a:bodyPr>
            <a:noAutofit/>
          </a:bodyPr>
          <a:lstStyle/>
          <a:p>
            <a:pPr marL="0" indent="0">
              <a:lnSpc>
                <a:spcPct val="150000"/>
              </a:lnSpc>
              <a:buNone/>
            </a:pPr>
            <a:r>
              <a:rPr lang="en-US" sz="2000" dirty="0"/>
              <a:t>Mr. Z is a 58-year-old male with a past medical history of metabolic syndrome, obesity, BMI 32, hypertension, elevated fasting insulin level, metabolic associated fatty liver disease. He has a family history of premature CAD. </a:t>
            </a:r>
          </a:p>
          <a:p>
            <a:pPr lvl="1">
              <a:lnSpc>
                <a:spcPct val="150000"/>
              </a:lnSpc>
            </a:pPr>
            <a:r>
              <a:rPr lang="en-US" sz="2000" dirty="0"/>
              <a:t>Fasting Lipid panel: LDL-C 96 mg/dL, HDL-C: 37 mg/dL, Triglycerides 286 mg/dL</a:t>
            </a:r>
          </a:p>
          <a:p>
            <a:pPr lvl="1">
              <a:lnSpc>
                <a:spcPct val="150000"/>
              </a:lnSpc>
            </a:pPr>
            <a:r>
              <a:rPr lang="en-US" sz="2000" dirty="0"/>
              <a:t>CAC Score of 172</a:t>
            </a:r>
          </a:p>
        </p:txBody>
      </p:sp>
      <p:pic>
        <p:nvPicPr>
          <p:cNvPr id="4" name="Picture 3">
            <a:extLst>
              <a:ext uri="{FF2B5EF4-FFF2-40B4-BE49-F238E27FC236}">
                <a16:creationId xmlns:a16="http://schemas.microsoft.com/office/drawing/2014/main" id="{0A7B9632-3938-8FFF-0053-375475FECF1A}"/>
              </a:ext>
            </a:extLst>
          </p:cNvPr>
          <p:cNvPicPr>
            <a:picLocks noChangeAspect="1"/>
          </p:cNvPicPr>
          <p:nvPr/>
        </p:nvPicPr>
        <p:blipFill>
          <a:blip r:embed="rId3"/>
          <a:stretch>
            <a:fillRect/>
          </a:stretch>
        </p:blipFill>
        <p:spPr>
          <a:xfrm>
            <a:off x="11353800" y="5878393"/>
            <a:ext cx="805640" cy="961352"/>
          </a:xfrm>
          <a:prstGeom prst="rect">
            <a:avLst/>
          </a:prstGeom>
        </p:spPr>
      </p:pic>
      <p:sp>
        <p:nvSpPr>
          <p:cNvPr id="5" name="TextBox 4">
            <a:extLst>
              <a:ext uri="{FF2B5EF4-FFF2-40B4-BE49-F238E27FC236}">
                <a16:creationId xmlns:a16="http://schemas.microsoft.com/office/drawing/2014/main" id="{9DC0BD38-9202-BACF-B393-F863760115D0}"/>
              </a:ext>
            </a:extLst>
          </p:cNvPr>
          <p:cNvSpPr txBox="1"/>
          <p:nvPr/>
        </p:nvSpPr>
        <p:spPr>
          <a:xfrm>
            <a:off x="320843" y="4444026"/>
            <a:ext cx="8903368" cy="523220"/>
          </a:xfrm>
          <a:prstGeom prst="rect">
            <a:avLst/>
          </a:prstGeom>
          <a:noFill/>
        </p:spPr>
        <p:txBody>
          <a:bodyPr wrap="square" rtlCol="0">
            <a:spAutoFit/>
          </a:bodyPr>
          <a:lstStyle/>
          <a:p>
            <a:r>
              <a:rPr lang="en-US" sz="2800" dirty="0"/>
              <a:t>What should we check next? </a:t>
            </a:r>
          </a:p>
        </p:txBody>
      </p:sp>
    </p:spTree>
    <p:extLst>
      <p:ext uri="{BB962C8B-B14F-4D97-AF65-F5344CB8AC3E}">
        <p14:creationId xmlns:p14="http://schemas.microsoft.com/office/powerpoint/2010/main" val="7871138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BC9B5-94DF-6095-0AE7-4833F4AA96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B83A11-D2B0-1A08-E170-094544F68614}"/>
              </a:ext>
            </a:extLst>
          </p:cNvPr>
          <p:cNvSpPr>
            <a:spLocks noGrp="1"/>
          </p:cNvSpPr>
          <p:nvPr>
            <p:ph type="title"/>
          </p:nvPr>
        </p:nvSpPr>
        <p:spPr>
          <a:xfrm>
            <a:off x="0" y="8743"/>
            <a:ext cx="4708478" cy="1325563"/>
          </a:xfrm>
        </p:spPr>
        <p:txBody>
          <a:bodyPr/>
          <a:lstStyle/>
          <a:p>
            <a:r>
              <a:rPr lang="en-US" dirty="0"/>
              <a:t>Let’s keep going…</a:t>
            </a:r>
          </a:p>
        </p:txBody>
      </p:sp>
      <p:sp>
        <p:nvSpPr>
          <p:cNvPr id="3" name="Content Placeholder 2">
            <a:extLst>
              <a:ext uri="{FF2B5EF4-FFF2-40B4-BE49-F238E27FC236}">
                <a16:creationId xmlns:a16="http://schemas.microsoft.com/office/drawing/2014/main" id="{D1A047D2-63E7-93AB-BF61-E9D3F986A5B5}"/>
              </a:ext>
            </a:extLst>
          </p:cNvPr>
          <p:cNvSpPr>
            <a:spLocks noGrp="1"/>
          </p:cNvSpPr>
          <p:nvPr>
            <p:ph idx="1"/>
          </p:nvPr>
        </p:nvSpPr>
        <p:spPr>
          <a:xfrm>
            <a:off x="163773" y="1334306"/>
            <a:ext cx="6591869" cy="4723475"/>
          </a:xfrm>
        </p:spPr>
        <p:txBody>
          <a:bodyPr>
            <a:normAutofit lnSpcReduction="10000"/>
          </a:bodyPr>
          <a:lstStyle/>
          <a:p>
            <a:r>
              <a:rPr lang="en-US" b="1" dirty="0"/>
              <a:t>Biomarkers</a:t>
            </a:r>
          </a:p>
          <a:p>
            <a:pPr lvl="1"/>
            <a:r>
              <a:rPr lang="en-US" b="1" dirty="0">
                <a:solidFill>
                  <a:srgbClr val="0070C0"/>
                </a:solidFill>
              </a:rPr>
              <a:t>Apo B &gt;130 mg/dL</a:t>
            </a:r>
          </a:p>
          <a:p>
            <a:pPr lvl="2"/>
            <a:r>
              <a:rPr lang="en-US" dirty="0"/>
              <a:t>A more </a:t>
            </a:r>
            <a:r>
              <a:rPr lang="en-US" b="1" dirty="0"/>
              <a:t>detailed view</a:t>
            </a:r>
            <a:r>
              <a:rPr lang="en-US" dirty="0"/>
              <a:t> of atherogenic lipid particles</a:t>
            </a:r>
            <a:r>
              <a:rPr lang="en-US" dirty="0">
                <a:sym typeface="Wingdings" panose="05000000000000000000" pitchFamily="2" charset="2"/>
              </a:rPr>
              <a:t> reflects </a:t>
            </a:r>
            <a:r>
              <a:rPr lang="en-US" b="1" dirty="0">
                <a:sym typeface="Wingdings" panose="05000000000000000000" pitchFamily="2" charset="2"/>
              </a:rPr>
              <a:t>total particle numbers</a:t>
            </a:r>
          </a:p>
          <a:p>
            <a:pPr lvl="2"/>
            <a:r>
              <a:rPr lang="en-US" dirty="0">
                <a:sym typeface="Wingdings" panose="05000000000000000000" pitchFamily="2" charset="2"/>
              </a:rPr>
              <a:t>Includes LDL, VLDL, </a:t>
            </a:r>
            <a:r>
              <a:rPr lang="en-US" dirty="0" err="1">
                <a:sym typeface="Wingdings" panose="05000000000000000000" pitchFamily="2" charset="2"/>
              </a:rPr>
              <a:t>Lp</a:t>
            </a:r>
            <a:r>
              <a:rPr lang="en-US" dirty="0">
                <a:sym typeface="Wingdings" panose="05000000000000000000" pitchFamily="2" charset="2"/>
              </a:rPr>
              <a:t> (a)</a:t>
            </a:r>
          </a:p>
          <a:p>
            <a:pPr lvl="2"/>
            <a:r>
              <a:rPr lang="en-US" dirty="0">
                <a:sym typeface="Wingdings" panose="05000000000000000000" pitchFamily="2" charset="2"/>
              </a:rPr>
              <a:t>ApoB more accurately quantifies </a:t>
            </a:r>
            <a:r>
              <a:rPr lang="en-US" b="1" dirty="0">
                <a:sym typeface="Wingdings" panose="05000000000000000000" pitchFamily="2" charset="2"/>
              </a:rPr>
              <a:t>atherogenic burden</a:t>
            </a:r>
          </a:p>
          <a:p>
            <a:pPr lvl="3"/>
            <a:r>
              <a:rPr lang="en-US" dirty="0">
                <a:sym typeface="Wingdings" panose="05000000000000000000" pitchFamily="2" charset="2"/>
              </a:rPr>
              <a:t>Useful with elevated TGL, metabolic syndrome or diabetes present, discordance between LDL-C and particle number </a:t>
            </a:r>
          </a:p>
          <a:p>
            <a:pPr lvl="2"/>
            <a:r>
              <a:rPr lang="en-US" dirty="0">
                <a:sym typeface="Wingdings" panose="05000000000000000000" pitchFamily="2" charset="2"/>
              </a:rPr>
              <a:t>Associated with </a:t>
            </a:r>
            <a:r>
              <a:rPr lang="en-US" b="1" dirty="0">
                <a:sym typeface="Wingdings" panose="05000000000000000000" pitchFamily="2" charset="2"/>
              </a:rPr>
              <a:t>greater plaque progression </a:t>
            </a:r>
            <a:r>
              <a:rPr lang="en-US" dirty="0">
                <a:sym typeface="Wingdings" panose="05000000000000000000" pitchFamily="2" charset="2"/>
              </a:rPr>
              <a:t>and </a:t>
            </a:r>
            <a:r>
              <a:rPr lang="en-US" b="1" dirty="0">
                <a:sym typeface="Wingdings" panose="05000000000000000000" pitchFamily="2" charset="2"/>
              </a:rPr>
              <a:t>higher cardiovascular risk </a:t>
            </a:r>
          </a:p>
          <a:p>
            <a:pPr lvl="2"/>
            <a:r>
              <a:rPr lang="en-US" dirty="0">
                <a:sym typeface="Wingdings" panose="05000000000000000000" pitchFamily="2" charset="2"/>
              </a:rPr>
              <a:t>Watch for </a:t>
            </a:r>
            <a:r>
              <a:rPr lang="en-US" b="1" dirty="0">
                <a:sym typeface="Wingdings" panose="05000000000000000000" pitchFamily="2" charset="2"/>
              </a:rPr>
              <a:t>Discordant </a:t>
            </a:r>
            <a:r>
              <a:rPr lang="en-US" dirty="0">
                <a:sym typeface="Wingdings" panose="05000000000000000000" pitchFamily="2" charset="2"/>
              </a:rPr>
              <a:t>patients who are at elevated risk (Normal LDL-C, high ApoB) risk will follow ApoB levels</a:t>
            </a:r>
          </a:p>
          <a:p>
            <a:pPr lvl="2"/>
            <a:endParaRPr lang="en-US" dirty="0">
              <a:sym typeface="Wingdings" panose="05000000000000000000" pitchFamily="2" charset="2"/>
            </a:endParaRPr>
          </a:p>
          <a:p>
            <a:pPr lvl="2"/>
            <a:endParaRPr lang="en-US" dirty="0">
              <a:sym typeface="Wingdings" panose="05000000000000000000" pitchFamily="2" charset="2"/>
            </a:endParaRPr>
          </a:p>
          <a:p>
            <a:pPr lvl="2"/>
            <a:endParaRPr lang="en-US" dirty="0">
              <a:sym typeface="Wingdings" panose="05000000000000000000" pitchFamily="2" charset="2"/>
            </a:endParaRPr>
          </a:p>
          <a:p>
            <a:pPr marL="1371600" lvl="3" indent="0">
              <a:buNone/>
            </a:pPr>
            <a:endParaRPr lang="en-US" b="1" dirty="0"/>
          </a:p>
          <a:p>
            <a:pPr marL="1371600" lvl="3" indent="0">
              <a:buNone/>
            </a:pPr>
            <a:endParaRPr lang="en-US" dirty="0"/>
          </a:p>
        </p:txBody>
      </p:sp>
      <p:pic>
        <p:nvPicPr>
          <p:cNvPr id="4" name="Picture 3">
            <a:extLst>
              <a:ext uri="{FF2B5EF4-FFF2-40B4-BE49-F238E27FC236}">
                <a16:creationId xmlns:a16="http://schemas.microsoft.com/office/drawing/2014/main" id="{E369C4E2-E184-9C91-CA88-348B83A10437}"/>
              </a:ext>
            </a:extLst>
          </p:cNvPr>
          <p:cNvPicPr>
            <a:picLocks noChangeAspect="1"/>
          </p:cNvPicPr>
          <p:nvPr/>
        </p:nvPicPr>
        <p:blipFill>
          <a:blip r:embed="rId3"/>
          <a:stretch>
            <a:fillRect/>
          </a:stretch>
        </p:blipFill>
        <p:spPr>
          <a:xfrm>
            <a:off x="11353800" y="5878393"/>
            <a:ext cx="805640" cy="961352"/>
          </a:xfrm>
          <a:prstGeom prst="rect">
            <a:avLst/>
          </a:prstGeom>
        </p:spPr>
      </p:pic>
      <p:sp>
        <p:nvSpPr>
          <p:cNvPr id="9" name="TextBox 8">
            <a:extLst>
              <a:ext uri="{FF2B5EF4-FFF2-40B4-BE49-F238E27FC236}">
                <a16:creationId xmlns:a16="http://schemas.microsoft.com/office/drawing/2014/main" id="{1971F07A-B286-D405-EA78-6A22C410383E}"/>
              </a:ext>
            </a:extLst>
          </p:cNvPr>
          <p:cNvSpPr txBox="1"/>
          <p:nvPr/>
        </p:nvSpPr>
        <p:spPr>
          <a:xfrm>
            <a:off x="0" y="6596390"/>
            <a:ext cx="8306937" cy="261610"/>
          </a:xfrm>
          <a:prstGeom prst="rect">
            <a:avLst/>
          </a:prstGeom>
          <a:noFill/>
        </p:spPr>
        <p:txBody>
          <a:bodyPr wrap="square">
            <a:spAutoFit/>
          </a:bodyPr>
          <a:lstStyle/>
          <a:p>
            <a:r>
              <a:rPr lang="en-US" sz="1100" dirty="0"/>
              <a:t>Sniderman AD, </a:t>
            </a:r>
            <a:r>
              <a:rPr lang="en-US" sz="1100" dirty="0" err="1"/>
              <a:t>Thanassoulis</a:t>
            </a:r>
            <a:r>
              <a:rPr lang="en-US" sz="1100" dirty="0"/>
              <a:t> G, Wilkins JT, </a:t>
            </a:r>
            <a:r>
              <a:rPr lang="en-US" sz="1100" i="1" dirty="0"/>
              <a:t>et al.</a:t>
            </a:r>
            <a:r>
              <a:rPr lang="en-US" sz="1100" dirty="0"/>
              <a:t> ApoB in clinical care: A review of evidence and recommendations from the NLA.</a:t>
            </a:r>
          </a:p>
        </p:txBody>
      </p:sp>
      <p:sp>
        <p:nvSpPr>
          <p:cNvPr id="11" name="TextBox 10">
            <a:extLst>
              <a:ext uri="{FF2B5EF4-FFF2-40B4-BE49-F238E27FC236}">
                <a16:creationId xmlns:a16="http://schemas.microsoft.com/office/drawing/2014/main" id="{EAEE0372-D312-A566-B9FF-B3BABACF966F}"/>
              </a:ext>
            </a:extLst>
          </p:cNvPr>
          <p:cNvSpPr txBox="1"/>
          <p:nvPr/>
        </p:nvSpPr>
        <p:spPr>
          <a:xfrm>
            <a:off x="0" y="6319391"/>
            <a:ext cx="11353800" cy="276999"/>
          </a:xfrm>
          <a:prstGeom prst="rect">
            <a:avLst/>
          </a:prstGeom>
          <a:noFill/>
        </p:spPr>
        <p:txBody>
          <a:bodyPr wrap="square">
            <a:spAutoFit/>
          </a:bodyPr>
          <a:lstStyle/>
          <a:p>
            <a:r>
              <a:rPr lang="en-US" sz="1200" dirty="0"/>
              <a:t>Ference BA, </a:t>
            </a:r>
            <a:r>
              <a:rPr lang="en-US" sz="1200" dirty="0" err="1"/>
              <a:t>Kastelein</a:t>
            </a:r>
            <a:r>
              <a:rPr lang="en-US" sz="1200" dirty="0"/>
              <a:t> JJP, Ray KK, </a:t>
            </a:r>
            <a:r>
              <a:rPr lang="en-US" sz="1200" i="1" dirty="0"/>
              <a:t>et al.</a:t>
            </a:r>
            <a:r>
              <a:rPr lang="en-US" sz="1200" dirty="0"/>
              <a:t> Association of Genetic Variants Related to ApoB With Cardio-metabolic Risk.</a:t>
            </a:r>
          </a:p>
        </p:txBody>
      </p:sp>
      <p:sp>
        <p:nvSpPr>
          <p:cNvPr id="5" name="TextBox 4">
            <a:extLst>
              <a:ext uri="{FF2B5EF4-FFF2-40B4-BE49-F238E27FC236}">
                <a16:creationId xmlns:a16="http://schemas.microsoft.com/office/drawing/2014/main" id="{37D1D1AF-F4E9-5FDE-E393-0A5B05545A81}"/>
              </a:ext>
            </a:extLst>
          </p:cNvPr>
          <p:cNvSpPr txBox="1"/>
          <p:nvPr/>
        </p:nvSpPr>
        <p:spPr>
          <a:xfrm>
            <a:off x="8100514" y="458186"/>
            <a:ext cx="3253286" cy="4801314"/>
          </a:xfrm>
          <a:prstGeom prst="rect">
            <a:avLst/>
          </a:prstGeom>
          <a:noFill/>
        </p:spPr>
        <p:txBody>
          <a:bodyPr wrap="square" rtlCol="0">
            <a:spAutoFit/>
          </a:bodyPr>
          <a:lstStyle/>
          <a:p>
            <a:r>
              <a:rPr lang="en-US" b="1" i="1" dirty="0"/>
              <a:t>REMEMBER</a:t>
            </a:r>
          </a:p>
          <a:p>
            <a:pPr marL="285750" indent="-285750">
              <a:buFont typeface="Arial" panose="020B0604020202020204" pitchFamily="34" charset="0"/>
              <a:buChar char="•"/>
            </a:pPr>
            <a:r>
              <a:rPr lang="en-US" i="1" dirty="0"/>
              <a:t>Most Lipid Panels will </a:t>
            </a:r>
            <a:r>
              <a:rPr lang="en-US" b="1" dirty="0"/>
              <a:t>CALCULATE</a:t>
            </a:r>
            <a:r>
              <a:rPr lang="en-US" dirty="0"/>
              <a:t> the LDL level using either Friedwald or Martin Hopkins equation.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This helps with </a:t>
            </a:r>
            <a:r>
              <a:rPr lang="en-US" b="1" i="1" dirty="0"/>
              <a:t>simplicity</a:t>
            </a:r>
            <a:r>
              <a:rPr lang="en-US" dirty="0"/>
              <a:t> and </a:t>
            </a:r>
            <a:r>
              <a:rPr lang="en-US" b="1" i="1" dirty="0"/>
              <a:t>cost effectiveness </a:t>
            </a:r>
            <a:r>
              <a:rPr lang="en-US" dirty="0"/>
              <a:t>in high volume testing</a:t>
            </a:r>
          </a:p>
          <a:p>
            <a:pPr marL="285750" indent="-285750">
              <a:buFont typeface="Arial" panose="020B0604020202020204" pitchFamily="34" charset="0"/>
              <a:buChar char="•"/>
            </a:pPr>
            <a:r>
              <a:rPr lang="en-US" dirty="0"/>
              <a:t>Can be </a:t>
            </a:r>
            <a:r>
              <a:rPr lang="en-US" b="1" dirty="0">
                <a:solidFill>
                  <a:srgbClr val="C00000"/>
                </a:solidFill>
              </a:rPr>
              <a:t>inaccurate</a:t>
            </a:r>
            <a:r>
              <a:rPr lang="en-US" dirty="0"/>
              <a:t> with TGL levels above 150 or altered lipid composition</a:t>
            </a:r>
          </a:p>
        </p:txBody>
      </p:sp>
      <p:pic>
        <p:nvPicPr>
          <p:cNvPr id="6" name="Picture 5">
            <a:extLst>
              <a:ext uri="{FF2B5EF4-FFF2-40B4-BE49-F238E27FC236}">
                <a16:creationId xmlns:a16="http://schemas.microsoft.com/office/drawing/2014/main" id="{B3179ECA-1E24-9541-FD52-0B29ACC664CC}"/>
              </a:ext>
            </a:extLst>
          </p:cNvPr>
          <p:cNvPicPr>
            <a:picLocks noChangeAspect="1"/>
          </p:cNvPicPr>
          <p:nvPr/>
        </p:nvPicPr>
        <p:blipFill>
          <a:blip r:embed="rId4"/>
          <a:srcRect t="80516" r="23782"/>
          <a:stretch>
            <a:fillRect/>
          </a:stretch>
        </p:blipFill>
        <p:spPr>
          <a:xfrm>
            <a:off x="6869843" y="1923510"/>
            <a:ext cx="4886777" cy="1226844"/>
          </a:xfrm>
          <a:prstGeom prst="rect">
            <a:avLst/>
          </a:prstGeom>
        </p:spPr>
      </p:pic>
      <p:pic>
        <p:nvPicPr>
          <p:cNvPr id="8" name="Picture 7">
            <a:extLst>
              <a:ext uri="{FF2B5EF4-FFF2-40B4-BE49-F238E27FC236}">
                <a16:creationId xmlns:a16="http://schemas.microsoft.com/office/drawing/2014/main" id="{ABAC09A4-9A48-0700-84BB-68E05D75F5BE}"/>
              </a:ext>
            </a:extLst>
          </p:cNvPr>
          <p:cNvPicPr>
            <a:picLocks noChangeAspect="1"/>
          </p:cNvPicPr>
          <p:nvPr/>
        </p:nvPicPr>
        <p:blipFill>
          <a:blip r:embed="rId5"/>
          <a:stretch>
            <a:fillRect/>
          </a:stretch>
        </p:blipFill>
        <p:spPr>
          <a:xfrm>
            <a:off x="4320673" y="137437"/>
            <a:ext cx="3465354" cy="1325563"/>
          </a:xfrm>
          <a:prstGeom prst="rect">
            <a:avLst/>
          </a:prstGeom>
        </p:spPr>
      </p:pic>
    </p:spTree>
    <p:extLst>
      <p:ext uri="{BB962C8B-B14F-4D97-AF65-F5344CB8AC3E}">
        <p14:creationId xmlns:p14="http://schemas.microsoft.com/office/powerpoint/2010/main" val="1761244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D0E77-71B8-9EBE-43E0-FCDC9894FC2A}"/>
              </a:ext>
            </a:extLst>
          </p:cNvPr>
          <p:cNvSpPr>
            <a:spLocks noGrp="1"/>
          </p:cNvSpPr>
          <p:nvPr>
            <p:ph type="title"/>
          </p:nvPr>
        </p:nvSpPr>
        <p:spPr>
          <a:xfrm>
            <a:off x="375744" y="36156"/>
            <a:ext cx="10515600" cy="1325563"/>
          </a:xfrm>
        </p:spPr>
        <p:txBody>
          <a:bodyPr/>
          <a:lstStyle/>
          <a:p>
            <a:r>
              <a:rPr lang="en-US" dirty="0"/>
              <a:t>Last One I Promise…</a:t>
            </a:r>
          </a:p>
        </p:txBody>
      </p:sp>
      <p:sp>
        <p:nvSpPr>
          <p:cNvPr id="3" name="Content Placeholder 2">
            <a:extLst>
              <a:ext uri="{FF2B5EF4-FFF2-40B4-BE49-F238E27FC236}">
                <a16:creationId xmlns:a16="http://schemas.microsoft.com/office/drawing/2014/main" id="{BD173EE9-169F-310E-401E-43971453F19F}"/>
              </a:ext>
            </a:extLst>
          </p:cNvPr>
          <p:cNvSpPr>
            <a:spLocks noGrp="1"/>
          </p:cNvSpPr>
          <p:nvPr>
            <p:ph idx="1"/>
          </p:nvPr>
        </p:nvSpPr>
        <p:spPr>
          <a:xfrm>
            <a:off x="250934" y="1220240"/>
            <a:ext cx="5845066" cy="4938822"/>
          </a:xfrm>
        </p:spPr>
        <p:txBody>
          <a:bodyPr>
            <a:normAutofit lnSpcReduction="10000"/>
          </a:bodyPr>
          <a:lstStyle/>
          <a:p>
            <a:r>
              <a:rPr lang="en-US" b="1" dirty="0">
                <a:solidFill>
                  <a:srgbClr val="7030A0"/>
                </a:solidFill>
              </a:rPr>
              <a:t>The Ankle-Brachial Index (&lt;0.9)</a:t>
            </a:r>
          </a:p>
          <a:p>
            <a:pPr lvl="1"/>
            <a:r>
              <a:rPr lang="en-US" dirty="0"/>
              <a:t>The quick and easy way to check for artery disease</a:t>
            </a:r>
          </a:p>
          <a:p>
            <a:pPr lvl="1"/>
            <a:r>
              <a:rPr lang="en-US" dirty="0"/>
              <a:t>Current 2024 guidelines for lower extremity PAD give a class </a:t>
            </a:r>
            <a:r>
              <a:rPr lang="en-US" dirty="0" err="1"/>
              <a:t>IIa</a:t>
            </a:r>
            <a:r>
              <a:rPr lang="en-US" dirty="0"/>
              <a:t> recommendation for obtaining ABIs in patients “at risk” of lower extremity PAD</a:t>
            </a:r>
          </a:p>
          <a:p>
            <a:pPr lvl="1"/>
            <a:r>
              <a:rPr lang="en-US" dirty="0"/>
              <a:t>Only </a:t>
            </a:r>
            <a:r>
              <a:rPr lang="en-US" b="1" dirty="0">
                <a:solidFill>
                  <a:srgbClr val="C00000"/>
                </a:solidFill>
              </a:rPr>
              <a:t>30%</a:t>
            </a:r>
            <a:r>
              <a:rPr lang="en-US" dirty="0"/>
              <a:t> of patients will present with typical claudication symptoms</a:t>
            </a:r>
          </a:p>
          <a:p>
            <a:pPr lvl="1"/>
            <a:r>
              <a:rPr lang="en-US" dirty="0"/>
              <a:t>Abnormal ABI in asymptomatic patients have poor CV morbidity and mortality outcomes (Risk rises almost </a:t>
            </a:r>
            <a:r>
              <a:rPr lang="en-US" b="1" dirty="0"/>
              <a:t>2-3x higher </a:t>
            </a:r>
            <a:r>
              <a:rPr lang="en-US" dirty="0"/>
              <a:t>for cardiovascular mortality)</a:t>
            </a:r>
          </a:p>
          <a:p>
            <a:pPr lvl="1"/>
            <a:endParaRPr lang="en-US" dirty="0"/>
          </a:p>
          <a:p>
            <a:pPr lvl="1"/>
            <a:endParaRPr lang="en-US" dirty="0"/>
          </a:p>
        </p:txBody>
      </p:sp>
      <p:pic>
        <p:nvPicPr>
          <p:cNvPr id="9" name="Picture 8">
            <a:extLst>
              <a:ext uri="{FF2B5EF4-FFF2-40B4-BE49-F238E27FC236}">
                <a16:creationId xmlns:a16="http://schemas.microsoft.com/office/drawing/2014/main" id="{ADEC8FE1-C093-7508-2A63-1645D3FEF847}"/>
              </a:ext>
            </a:extLst>
          </p:cNvPr>
          <p:cNvPicPr>
            <a:picLocks noChangeAspect="1"/>
          </p:cNvPicPr>
          <p:nvPr/>
        </p:nvPicPr>
        <p:blipFill>
          <a:blip r:embed="rId3"/>
          <a:srcRect l="27281" r="17230"/>
          <a:stretch>
            <a:fillRect/>
          </a:stretch>
        </p:blipFill>
        <p:spPr>
          <a:xfrm>
            <a:off x="10450130" y="0"/>
            <a:ext cx="1741870" cy="2477586"/>
          </a:xfrm>
          <a:prstGeom prst="rect">
            <a:avLst/>
          </a:prstGeom>
        </p:spPr>
      </p:pic>
      <p:pic>
        <p:nvPicPr>
          <p:cNvPr id="11" name="Picture 10">
            <a:extLst>
              <a:ext uri="{FF2B5EF4-FFF2-40B4-BE49-F238E27FC236}">
                <a16:creationId xmlns:a16="http://schemas.microsoft.com/office/drawing/2014/main" id="{15021C3F-A8F7-8804-D7DC-80C01C154395}"/>
              </a:ext>
            </a:extLst>
          </p:cNvPr>
          <p:cNvPicPr>
            <a:picLocks noChangeAspect="1"/>
          </p:cNvPicPr>
          <p:nvPr/>
        </p:nvPicPr>
        <p:blipFill>
          <a:blip r:embed="rId4"/>
          <a:stretch>
            <a:fillRect/>
          </a:stretch>
        </p:blipFill>
        <p:spPr>
          <a:xfrm>
            <a:off x="6151179" y="3696526"/>
            <a:ext cx="5908688" cy="2231110"/>
          </a:xfrm>
          <a:prstGeom prst="rect">
            <a:avLst/>
          </a:prstGeom>
        </p:spPr>
      </p:pic>
      <p:sp>
        <p:nvSpPr>
          <p:cNvPr id="13" name="TextBox 12">
            <a:extLst>
              <a:ext uri="{FF2B5EF4-FFF2-40B4-BE49-F238E27FC236}">
                <a16:creationId xmlns:a16="http://schemas.microsoft.com/office/drawing/2014/main" id="{4C257516-1D34-A94B-01D2-B77231604A71}"/>
              </a:ext>
            </a:extLst>
          </p:cNvPr>
          <p:cNvSpPr txBox="1"/>
          <p:nvPr/>
        </p:nvSpPr>
        <p:spPr>
          <a:xfrm>
            <a:off x="0" y="6396335"/>
            <a:ext cx="11017469" cy="461665"/>
          </a:xfrm>
          <a:prstGeom prst="rect">
            <a:avLst/>
          </a:prstGeom>
          <a:noFill/>
        </p:spPr>
        <p:txBody>
          <a:bodyPr wrap="square">
            <a:spAutoFit/>
          </a:bodyPr>
          <a:lstStyle/>
          <a:p>
            <a:r>
              <a:rPr lang="en-US" sz="1200" dirty="0"/>
              <a:t>Mach F, Baigent C, Catapano AL, et al. 2019 ESC/EAS Guidelines for the management of </a:t>
            </a:r>
            <a:r>
              <a:rPr lang="en-US" sz="1200" dirty="0" err="1"/>
              <a:t>dyslipidaemias</a:t>
            </a:r>
            <a:r>
              <a:rPr lang="en-US" sz="1200" dirty="0"/>
              <a:t>: Lipid modification to reduce cardiovascular risk. </a:t>
            </a:r>
            <a:r>
              <a:rPr lang="en-US" sz="1200" dirty="0" err="1"/>
              <a:t>Eur</a:t>
            </a:r>
            <a:r>
              <a:rPr lang="en-US" sz="1200" dirty="0"/>
              <a:t> Heart J. 2020;41(1):111-188. doi:10.1093/</a:t>
            </a:r>
            <a:r>
              <a:rPr lang="en-US" sz="1200" dirty="0" err="1"/>
              <a:t>eurheartj</a:t>
            </a:r>
            <a:r>
              <a:rPr lang="en-US" sz="1200" dirty="0"/>
              <a:t>/ehz455.</a:t>
            </a:r>
          </a:p>
        </p:txBody>
      </p:sp>
      <p:sp>
        <p:nvSpPr>
          <p:cNvPr id="14" name="TextBox 13">
            <a:extLst>
              <a:ext uri="{FF2B5EF4-FFF2-40B4-BE49-F238E27FC236}">
                <a16:creationId xmlns:a16="http://schemas.microsoft.com/office/drawing/2014/main" id="{E9E467D2-BDBF-724C-9989-ABD29CA741F4}"/>
              </a:ext>
            </a:extLst>
          </p:cNvPr>
          <p:cNvSpPr txBox="1"/>
          <p:nvPr/>
        </p:nvSpPr>
        <p:spPr>
          <a:xfrm>
            <a:off x="6251026" y="3386478"/>
            <a:ext cx="2472560" cy="369332"/>
          </a:xfrm>
          <a:prstGeom prst="rect">
            <a:avLst/>
          </a:prstGeom>
          <a:noFill/>
        </p:spPr>
        <p:txBody>
          <a:bodyPr wrap="square" rtlCol="0">
            <a:spAutoFit/>
          </a:bodyPr>
          <a:lstStyle/>
          <a:p>
            <a:r>
              <a:rPr lang="en-US" dirty="0"/>
              <a:t>Who is at risk? </a:t>
            </a:r>
          </a:p>
        </p:txBody>
      </p:sp>
      <p:pic>
        <p:nvPicPr>
          <p:cNvPr id="15" name="Picture 14">
            <a:extLst>
              <a:ext uri="{FF2B5EF4-FFF2-40B4-BE49-F238E27FC236}">
                <a16:creationId xmlns:a16="http://schemas.microsoft.com/office/drawing/2014/main" id="{7E979E12-3516-D2B6-2191-5BD4E2ECB4F9}"/>
              </a:ext>
            </a:extLst>
          </p:cNvPr>
          <p:cNvPicPr>
            <a:picLocks noChangeAspect="1"/>
          </p:cNvPicPr>
          <p:nvPr/>
        </p:nvPicPr>
        <p:blipFill>
          <a:blip r:embed="rId5"/>
          <a:stretch>
            <a:fillRect/>
          </a:stretch>
        </p:blipFill>
        <p:spPr>
          <a:xfrm>
            <a:off x="6693489" y="57814"/>
            <a:ext cx="3314178" cy="3328664"/>
          </a:xfrm>
          <a:prstGeom prst="rect">
            <a:avLst/>
          </a:prstGeom>
        </p:spPr>
      </p:pic>
    </p:spTree>
    <p:extLst>
      <p:ext uri="{BB962C8B-B14F-4D97-AF65-F5344CB8AC3E}">
        <p14:creationId xmlns:p14="http://schemas.microsoft.com/office/powerpoint/2010/main" val="1739111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54F9-D6B7-557A-99D2-C806C03E24DB}"/>
              </a:ext>
            </a:extLst>
          </p:cNvPr>
          <p:cNvSpPr>
            <a:spLocks noGrp="1"/>
          </p:cNvSpPr>
          <p:nvPr>
            <p:ph type="title"/>
          </p:nvPr>
        </p:nvSpPr>
        <p:spPr/>
        <p:txBody>
          <a:bodyPr/>
          <a:lstStyle/>
          <a:p>
            <a:r>
              <a:rPr lang="en-US" dirty="0"/>
              <a:t>First, a few questions…</a:t>
            </a:r>
          </a:p>
        </p:txBody>
      </p:sp>
      <p:sp>
        <p:nvSpPr>
          <p:cNvPr id="3" name="Content Placeholder 2">
            <a:extLst>
              <a:ext uri="{FF2B5EF4-FFF2-40B4-BE49-F238E27FC236}">
                <a16:creationId xmlns:a16="http://schemas.microsoft.com/office/drawing/2014/main" id="{65B7FB74-3548-BF1D-C9AF-390F3D6EE961}"/>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61842F86-2F04-F685-0ECF-E4D014F7A540}"/>
              </a:ext>
            </a:extLst>
          </p:cNvPr>
          <p:cNvPicPr>
            <a:picLocks noChangeAspect="1"/>
          </p:cNvPicPr>
          <p:nvPr/>
        </p:nvPicPr>
        <p:blipFill>
          <a:blip r:embed="rId2"/>
          <a:stretch>
            <a:fillRect/>
          </a:stretch>
        </p:blipFill>
        <p:spPr>
          <a:xfrm>
            <a:off x="11353800" y="5878393"/>
            <a:ext cx="805640" cy="961352"/>
          </a:xfrm>
          <a:prstGeom prst="rect">
            <a:avLst/>
          </a:prstGeom>
        </p:spPr>
      </p:pic>
    </p:spTree>
    <p:extLst>
      <p:ext uri="{BB962C8B-B14F-4D97-AF65-F5344CB8AC3E}">
        <p14:creationId xmlns:p14="http://schemas.microsoft.com/office/powerpoint/2010/main" val="38490833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99FED-218A-C46D-CA5D-EB8F3E81B0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1054C4-7FF7-90C3-7D5B-B6BB979580AE}"/>
              </a:ext>
            </a:extLst>
          </p:cNvPr>
          <p:cNvSpPr>
            <a:spLocks noGrp="1"/>
          </p:cNvSpPr>
          <p:nvPr>
            <p:ph type="title"/>
          </p:nvPr>
        </p:nvSpPr>
        <p:spPr>
          <a:xfrm>
            <a:off x="208548" y="79437"/>
            <a:ext cx="10515600" cy="1325563"/>
          </a:xfrm>
        </p:spPr>
        <p:txBody>
          <a:bodyPr/>
          <a:lstStyle/>
          <a:p>
            <a:r>
              <a:rPr lang="en-US" dirty="0"/>
              <a:t>The moment we have all been waiting for…</a:t>
            </a:r>
          </a:p>
        </p:txBody>
      </p:sp>
      <p:sp>
        <p:nvSpPr>
          <p:cNvPr id="3" name="Content Placeholder 2">
            <a:extLst>
              <a:ext uri="{FF2B5EF4-FFF2-40B4-BE49-F238E27FC236}">
                <a16:creationId xmlns:a16="http://schemas.microsoft.com/office/drawing/2014/main" id="{3738B6E8-7018-444C-0E3F-573AB8494CB4}"/>
              </a:ext>
            </a:extLst>
          </p:cNvPr>
          <p:cNvSpPr>
            <a:spLocks noGrp="1"/>
          </p:cNvSpPr>
          <p:nvPr>
            <p:ph idx="1"/>
          </p:nvPr>
        </p:nvSpPr>
        <p:spPr>
          <a:xfrm>
            <a:off x="208548" y="1405000"/>
            <a:ext cx="11983452" cy="2298961"/>
          </a:xfrm>
        </p:spPr>
        <p:txBody>
          <a:bodyPr>
            <a:noAutofit/>
          </a:bodyPr>
          <a:lstStyle/>
          <a:p>
            <a:pPr lvl="1">
              <a:lnSpc>
                <a:spcPct val="150000"/>
              </a:lnSpc>
            </a:pPr>
            <a:endParaRPr lang="en-US" sz="2000" dirty="0"/>
          </a:p>
        </p:txBody>
      </p:sp>
      <p:pic>
        <p:nvPicPr>
          <p:cNvPr id="4" name="Picture 3">
            <a:extLst>
              <a:ext uri="{FF2B5EF4-FFF2-40B4-BE49-F238E27FC236}">
                <a16:creationId xmlns:a16="http://schemas.microsoft.com/office/drawing/2014/main" id="{0CB2B99D-67F3-8B72-4461-4000ABA9DA21}"/>
              </a:ext>
            </a:extLst>
          </p:cNvPr>
          <p:cNvPicPr>
            <a:picLocks noChangeAspect="1"/>
          </p:cNvPicPr>
          <p:nvPr/>
        </p:nvPicPr>
        <p:blipFill>
          <a:blip r:embed="rId3"/>
          <a:stretch>
            <a:fillRect/>
          </a:stretch>
        </p:blipFill>
        <p:spPr>
          <a:xfrm>
            <a:off x="11353800" y="5878393"/>
            <a:ext cx="805640" cy="961352"/>
          </a:xfrm>
          <a:prstGeom prst="rect">
            <a:avLst/>
          </a:prstGeom>
        </p:spPr>
      </p:pic>
    </p:spTree>
    <p:extLst>
      <p:ext uri="{BB962C8B-B14F-4D97-AF65-F5344CB8AC3E}">
        <p14:creationId xmlns:p14="http://schemas.microsoft.com/office/powerpoint/2010/main" val="6633627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489BD17-EEC5-DDC9-A30A-003AC0E3E0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FD0A09-AD22-E170-C66E-E2783A71D49F}"/>
              </a:ext>
            </a:extLst>
          </p:cNvPr>
          <p:cNvSpPr>
            <a:spLocks noGrp="1"/>
          </p:cNvSpPr>
          <p:nvPr>
            <p:ph type="title"/>
          </p:nvPr>
        </p:nvSpPr>
        <p:spPr>
          <a:xfrm>
            <a:off x="481013" y="3752849"/>
            <a:ext cx="3290887" cy="2452687"/>
          </a:xfrm>
        </p:spPr>
        <p:txBody>
          <a:bodyPr anchor="ctr">
            <a:normAutofit/>
          </a:bodyPr>
          <a:lstStyle/>
          <a:p>
            <a:r>
              <a:rPr lang="en-US" sz="3600"/>
              <a:t>CT Calcium Scoring </a:t>
            </a:r>
          </a:p>
        </p:txBody>
      </p:sp>
      <p:pic>
        <p:nvPicPr>
          <p:cNvPr id="6" name="Picture 5" descr="A close-up of a brain scan&#10;&#10;AI-generated content may be incorrect.">
            <a:extLst>
              <a:ext uri="{FF2B5EF4-FFF2-40B4-BE49-F238E27FC236}">
                <a16:creationId xmlns:a16="http://schemas.microsoft.com/office/drawing/2014/main" id="{2B5FCB63-00D6-693C-58B5-9784AA4D7056}"/>
              </a:ext>
            </a:extLst>
          </p:cNvPr>
          <p:cNvPicPr>
            <a:picLocks noChangeAspect="1"/>
          </p:cNvPicPr>
          <p:nvPr/>
        </p:nvPicPr>
        <p:blipFill>
          <a:blip r:embed="rId3"/>
          <a:srcRect t="7972" b="22063"/>
          <a:stretch>
            <a:fillRect/>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6BC3BF2D-D127-3F31-62B9-AE698C6F3A74}"/>
              </a:ext>
            </a:extLst>
          </p:cNvPr>
          <p:cNvSpPr>
            <a:spLocks noGrp="1"/>
          </p:cNvSpPr>
          <p:nvPr>
            <p:ph idx="1"/>
          </p:nvPr>
        </p:nvSpPr>
        <p:spPr>
          <a:xfrm>
            <a:off x="3309582" y="3945354"/>
            <a:ext cx="7867755" cy="3086895"/>
          </a:xfrm>
        </p:spPr>
        <p:txBody>
          <a:bodyPr anchor="ctr">
            <a:noAutofit/>
          </a:bodyPr>
          <a:lstStyle/>
          <a:p>
            <a:r>
              <a:rPr lang="en-US" sz="1600" dirty="0"/>
              <a:t>Coronary Artery Calcium detected by CT is a </a:t>
            </a:r>
            <a:r>
              <a:rPr lang="en-US" sz="1600" b="1" dirty="0"/>
              <a:t>powerful </a:t>
            </a:r>
            <a:r>
              <a:rPr lang="en-US" sz="1600" dirty="0"/>
              <a:t>predictor of ASCVD events </a:t>
            </a:r>
          </a:p>
          <a:p>
            <a:r>
              <a:rPr lang="en-US" sz="1600" b="1" u="sng" dirty="0"/>
              <a:t>Agatston score</a:t>
            </a:r>
            <a:endParaRPr lang="en-US" sz="1600" dirty="0"/>
          </a:p>
          <a:p>
            <a:pPr lvl="1"/>
            <a:r>
              <a:rPr lang="en-US" sz="1600" dirty="0"/>
              <a:t>Semi automated calculation of summed score of all coronary calcified lesions and max density of CAC</a:t>
            </a:r>
          </a:p>
          <a:p>
            <a:r>
              <a:rPr lang="en-US" sz="1600" dirty="0"/>
              <a:t>Widely available, quick, 1 </a:t>
            </a:r>
            <a:r>
              <a:rPr lang="en-US" sz="1600" dirty="0" err="1"/>
              <a:t>msV</a:t>
            </a:r>
            <a:r>
              <a:rPr lang="en-US" sz="1600" dirty="0"/>
              <a:t> of radiation, cheap, provides an evaluation of atherosclerotic burden , no contrast</a:t>
            </a:r>
          </a:p>
          <a:p>
            <a:r>
              <a:rPr lang="en-US" sz="1600" dirty="0"/>
              <a:t>Allows for recategorizing risk in borderline and intermediate risk patients</a:t>
            </a:r>
          </a:p>
          <a:p>
            <a:r>
              <a:rPr lang="en-US" sz="1600" dirty="0"/>
              <a:t>Calcium score of 0 </a:t>
            </a:r>
            <a:r>
              <a:rPr lang="en-US" sz="1600" dirty="0">
                <a:sym typeface="Wingdings" panose="05000000000000000000" pitchFamily="2" charset="2"/>
              </a:rPr>
              <a:t> </a:t>
            </a:r>
            <a:r>
              <a:rPr lang="en-US" sz="1600" b="1" u="sng" dirty="0">
                <a:sym typeface="Wingdings" panose="05000000000000000000" pitchFamily="2" charset="2"/>
              </a:rPr>
              <a:t>low risk </a:t>
            </a:r>
            <a:r>
              <a:rPr lang="en-US" sz="1600" dirty="0">
                <a:sym typeface="Wingdings" panose="05000000000000000000" pitchFamily="2" charset="2"/>
              </a:rPr>
              <a:t>for future events</a:t>
            </a:r>
            <a:endParaRPr lang="en-US" sz="1600" dirty="0"/>
          </a:p>
          <a:p>
            <a:r>
              <a:rPr lang="en-US" sz="1600" dirty="0"/>
              <a:t>We know now, </a:t>
            </a:r>
            <a:r>
              <a:rPr lang="en-US" sz="1600" b="1" dirty="0"/>
              <a:t>higher</a:t>
            </a:r>
            <a:r>
              <a:rPr lang="en-US" sz="1600" dirty="0"/>
              <a:t> calcium score</a:t>
            </a:r>
            <a:r>
              <a:rPr lang="en-US" sz="1600" dirty="0">
                <a:sym typeface="Wingdings" panose="05000000000000000000" pitchFamily="2" charset="2"/>
              </a:rPr>
              <a:t> </a:t>
            </a:r>
            <a:r>
              <a:rPr lang="en-US" sz="1600" b="1" dirty="0">
                <a:sym typeface="Wingdings" panose="05000000000000000000" pitchFamily="2" charset="2"/>
              </a:rPr>
              <a:t>higher</a:t>
            </a:r>
            <a:r>
              <a:rPr lang="en-US" sz="1600" dirty="0">
                <a:sym typeface="Wingdings" panose="05000000000000000000" pitchFamily="2" charset="2"/>
              </a:rPr>
              <a:t> risk</a:t>
            </a:r>
            <a:endParaRPr lang="en-US" sz="1600" dirty="0"/>
          </a:p>
          <a:p>
            <a:endParaRPr lang="en-US" sz="1600" dirty="0"/>
          </a:p>
          <a:p>
            <a:endParaRPr lang="en-US" sz="1600" dirty="0"/>
          </a:p>
        </p:txBody>
      </p:sp>
      <p:pic>
        <p:nvPicPr>
          <p:cNvPr id="4" name="Picture 3" descr="A blue and green logo&#10;&#10;AI-generated content may be incorrect.">
            <a:extLst>
              <a:ext uri="{FF2B5EF4-FFF2-40B4-BE49-F238E27FC236}">
                <a16:creationId xmlns:a16="http://schemas.microsoft.com/office/drawing/2014/main" id="{9F10078B-E4F1-49D1-DBA6-54364B0BFA3B}"/>
              </a:ext>
            </a:extLst>
          </p:cNvPr>
          <p:cNvPicPr>
            <a:picLocks noChangeAspect="1"/>
          </p:cNvPicPr>
          <p:nvPr/>
        </p:nvPicPr>
        <p:blipFill>
          <a:blip r:embed="rId4"/>
          <a:stretch>
            <a:fillRect/>
          </a:stretch>
        </p:blipFill>
        <p:spPr>
          <a:xfrm>
            <a:off x="11353800" y="5878393"/>
            <a:ext cx="805640" cy="961352"/>
          </a:xfrm>
          <a:prstGeom prst="rect">
            <a:avLst/>
          </a:prstGeom>
        </p:spPr>
      </p:pic>
    </p:spTree>
    <p:extLst>
      <p:ext uri="{BB962C8B-B14F-4D97-AF65-F5344CB8AC3E}">
        <p14:creationId xmlns:p14="http://schemas.microsoft.com/office/powerpoint/2010/main" val="33310319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8574C-2C0B-06C4-6150-09E10BB012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07A4F2-4C10-2B24-323D-7272F2781DAB}"/>
              </a:ext>
            </a:extLst>
          </p:cNvPr>
          <p:cNvSpPr>
            <a:spLocks noGrp="1"/>
          </p:cNvSpPr>
          <p:nvPr>
            <p:ph type="title"/>
          </p:nvPr>
        </p:nvSpPr>
        <p:spPr/>
        <p:txBody>
          <a:bodyPr/>
          <a:lstStyle/>
          <a:p>
            <a:endParaRPr lang="en-US" dirty="0"/>
          </a:p>
        </p:txBody>
      </p:sp>
      <p:pic>
        <p:nvPicPr>
          <p:cNvPr id="10" name="Content Placeholder 9">
            <a:extLst>
              <a:ext uri="{FF2B5EF4-FFF2-40B4-BE49-F238E27FC236}">
                <a16:creationId xmlns:a16="http://schemas.microsoft.com/office/drawing/2014/main" id="{8ED981AD-68FA-4A0A-507B-0232AB7CD186}"/>
              </a:ext>
            </a:extLst>
          </p:cNvPr>
          <p:cNvPicPr>
            <a:picLocks noGrp="1" noChangeAspect="1"/>
          </p:cNvPicPr>
          <p:nvPr>
            <p:ph idx="1"/>
          </p:nvPr>
        </p:nvPicPr>
        <p:blipFill>
          <a:blip r:embed="rId3"/>
          <a:stretch>
            <a:fillRect/>
          </a:stretch>
        </p:blipFill>
        <p:spPr>
          <a:xfrm>
            <a:off x="359699" y="2055813"/>
            <a:ext cx="9229471" cy="4351338"/>
          </a:xfrm>
        </p:spPr>
      </p:pic>
      <p:pic>
        <p:nvPicPr>
          <p:cNvPr id="4" name="Picture 3">
            <a:extLst>
              <a:ext uri="{FF2B5EF4-FFF2-40B4-BE49-F238E27FC236}">
                <a16:creationId xmlns:a16="http://schemas.microsoft.com/office/drawing/2014/main" id="{F6C59AD3-DCAD-C2B4-738C-77C919420C58}"/>
              </a:ext>
            </a:extLst>
          </p:cNvPr>
          <p:cNvPicPr>
            <a:picLocks noChangeAspect="1"/>
          </p:cNvPicPr>
          <p:nvPr/>
        </p:nvPicPr>
        <p:blipFill>
          <a:blip r:embed="rId4"/>
          <a:stretch>
            <a:fillRect/>
          </a:stretch>
        </p:blipFill>
        <p:spPr>
          <a:xfrm>
            <a:off x="11353800" y="5878393"/>
            <a:ext cx="805640" cy="961352"/>
          </a:xfrm>
          <a:prstGeom prst="rect">
            <a:avLst/>
          </a:prstGeom>
        </p:spPr>
      </p:pic>
      <p:pic>
        <p:nvPicPr>
          <p:cNvPr id="6" name="Picture 5">
            <a:extLst>
              <a:ext uri="{FF2B5EF4-FFF2-40B4-BE49-F238E27FC236}">
                <a16:creationId xmlns:a16="http://schemas.microsoft.com/office/drawing/2014/main" id="{FF2DEC5D-9C93-93CD-97D6-51B113ADE2FA}"/>
              </a:ext>
            </a:extLst>
          </p:cNvPr>
          <p:cNvPicPr>
            <a:picLocks noChangeAspect="1"/>
          </p:cNvPicPr>
          <p:nvPr/>
        </p:nvPicPr>
        <p:blipFill>
          <a:blip r:embed="rId5"/>
          <a:stretch>
            <a:fillRect/>
          </a:stretch>
        </p:blipFill>
        <p:spPr>
          <a:xfrm>
            <a:off x="6737960" y="118728"/>
            <a:ext cx="5329989" cy="5735983"/>
          </a:xfrm>
          <a:prstGeom prst="rect">
            <a:avLst/>
          </a:prstGeom>
        </p:spPr>
      </p:pic>
      <p:pic>
        <p:nvPicPr>
          <p:cNvPr id="8" name="Picture 7">
            <a:extLst>
              <a:ext uri="{FF2B5EF4-FFF2-40B4-BE49-F238E27FC236}">
                <a16:creationId xmlns:a16="http://schemas.microsoft.com/office/drawing/2014/main" id="{1CAD18D3-8F54-0E90-0686-66C0799B3310}"/>
              </a:ext>
            </a:extLst>
          </p:cNvPr>
          <p:cNvPicPr>
            <a:picLocks noChangeAspect="1"/>
          </p:cNvPicPr>
          <p:nvPr/>
        </p:nvPicPr>
        <p:blipFill>
          <a:blip r:embed="rId6"/>
          <a:stretch>
            <a:fillRect/>
          </a:stretch>
        </p:blipFill>
        <p:spPr>
          <a:xfrm>
            <a:off x="124052" y="0"/>
            <a:ext cx="5329989" cy="1876926"/>
          </a:xfrm>
          <a:prstGeom prst="rect">
            <a:avLst/>
          </a:prstGeom>
        </p:spPr>
      </p:pic>
    </p:spTree>
    <p:extLst>
      <p:ext uri="{BB962C8B-B14F-4D97-AF65-F5344CB8AC3E}">
        <p14:creationId xmlns:p14="http://schemas.microsoft.com/office/powerpoint/2010/main" val="883354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CFEAE-2B6B-4489-8877-999A4B8B1A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3D857C-BDD5-9795-9EDC-5E3EE8389EF0}"/>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7F43AE81-B8A7-C9A0-5D63-A54411191CC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42AD959-896F-C259-F0C9-396AADE01BD6}"/>
              </a:ext>
            </a:extLst>
          </p:cNvPr>
          <p:cNvPicPr>
            <a:picLocks noChangeAspect="1"/>
          </p:cNvPicPr>
          <p:nvPr/>
        </p:nvPicPr>
        <p:blipFill>
          <a:blip r:embed="rId3"/>
          <a:stretch>
            <a:fillRect/>
          </a:stretch>
        </p:blipFill>
        <p:spPr>
          <a:xfrm>
            <a:off x="11353800" y="5878393"/>
            <a:ext cx="805640" cy="961352"/>
          </a:xfrm>
          <a:prstGeom prst="rect">
            <a:avLst/>
          </a:prstGeom>
        </p:spPr>
      </p:pic>
      <p:pic>
        <p:nvPicPr>
          <p:cNvPr id="6" name="Picture 5">
            <a:extLst>
              <a:ext uri="{FF2B5EF4-FFF2-40B4-BE49-F238E27FC236}">
                <a16:creationId xmlns:a16="http://schemas.microsoft.com/office/drawing/2014/main" id="{6445036B-6C69-2E0D-D126-ED8C04C5524D}"/>
              </a:ext>
            </a:extLst>
          </p:cNvPr>
          <p:cNvPicPr>
            <a:picLocks noChangeAspect="1"/>
          </p:cNvPicPr>
          <p:nvPr/>
        </p:nvPicPr>
        <p:blipFill>
          <a:blip r:embed="rId4"/>
          <a:stretch>
            <a:fillRect/>
          </a:stretch>
        </p:blipFill>
        <p:spPr>
          <a:xfrm>
            <a:off x="221669" y="1027906"/>
            <a:ext cx="10790149" cy="3889904"/>
          </a:xfrm>
          <a:prstGeom prst="rect">
            <a:avLst/>
          </a:prstGeom>
        </p:spPr>
      </p:pic>
      <p:sp>
        <p:nvSpPr>
          <p:cNvPr id="10" name="TextBox 9">
            <a:extLst>
              <a:ext uri="{FF2B5EF4-FFF2-40B4-BE49-F238E27FC236}">
                <a16:creationId xmlns:a16="http://schemas.microsoft.com/office/drawing/2014/main" id="{5B395F5A-6356-3890-C7E6-81796283B275}"/>
              </a:ext>
            </a:extLst>
          </p:cNvPr>
          <p:cNvSpPr txBox="1"/>
          <p:nvPr/>
        </p:nvSpPr>
        <p:spPr>
          <a:xfrm>
            <a:off x="0" y="5815856"/>
            <a:ext cx="11212082" cy="461665"/>
          </a:xfrm>
          <a:prstGeom prst="rect">
            <a:avLst/>
          </a:prstGeom>
          <a:noFill/>
        </p:spPr>
        <p:txBody>
          <a:bodyPr wrap="square">
            <a:spAutoFit/>
          </a:bodyPr>
          <a:lstStyle/>
          <a:p>
            <a:r>
              <a:rPr lang="en-US" sz="1200" dirty="0"/>
              <a:t>Maron, D, Budoff, M, Sky, J. et al. Coronary Artery Calcium Staging to Guide Preventive Interventions: A Proposal and Call to Action. JACC Adv. 2024 Nov, 3 (11) .</a:t>
            </a:r>
          </a:p>
          <a:p>
            <a:r>
              <a:rPr lang="en-US" sz="1200" dirty="0"/>
              <a:t>https://doi.org/10.1016/j.jacadv.2024.101287</a:t>
            </a:r>
          </a:p>
        </p:txBody>
      </p:sp>
      <p:pic>
        <p:nvPicPr>
          <p:cNvPr id="12" name="Picture 11">
            <a:extLst>
              <a:ext uri="{FF2B5EF4-FFF2-40B4-BE49-F238E27FC236}">
                <a16:creationId xmlns:a16="http://schemas.microsoft.com/office/drawing/2014/main" id="{DBA90259-31A9-FAA3-6BB3-F3BC99C90116}"/>
              </a:ext>
            </a:extLst>
          </p:cNvPr>
          <p:cNvPicPr>
            <a:picLocks noChangeAspect="1"/>
          </p:cNvPicPr>
          <p:nvPr/>
        </p:nvPicPr>
        <p:blipFill>
          <a:blip r:embed="rId5"/>
          <a:stretch>
            <a:fillRect/>
          </a:stretch>
        </p:blipFill>
        <p:spPr>
          <a:xfrm>
            <a:off x="1722065" y="0"/>
            <a:ext cx="8747870" cy="6858000"/>
          </a:xfrm>
          <a:prstGeom prst="rect">
            <a:avLst/>
          </a:prstGeom>
        </p:spPr>
      </p:pic>
    </p:spTree>
    <p:extLst>
      <p:ext uri="{BB962C8B-B14F-4D97-AF65-F5344CB8AC3E}">
        <p14:creationId xmlns:p14="http://schemas.microsoft.com/office/powerpoint/2010/main" val="20061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71F16-869F-1567-266C-3A920C7927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CF04E1-0BF1-5B1C-9ED5-4D8BEE4CAF03}"/>
              </a:ext>
            </a:extLst>
          </p:cNvPr>
          <p:cNvSpPr>
            <a:spLocks noGrp="1"/>
          </p:cNvSpPr>
          <p:nvPr>
            <p:ph type="title"/>
          </p:nvPr>
        </p:nvSpPr>
        <p:spPr>
          <a:xfrm>
            <a:off x="95250" y="47625"/>
            <a:ext cx="11982450" cy="1325563"/>
          </a:xfrm>
        </p:spPr>
        <p:txBody>
          <a:bodyPr>
            <a:normAutofit/>
          </a:bodyPr>
          <a:lstStyle/>
          <a:p>
            <a:r>
              <a:rPr lang="en-US" dirty="0"/>
              <a:t>The Coronary CT Calcium Score</a:t>
            </a:r>
          </a:p>
        </p:txBody>
      </p:sp>
      <p:pic>
        <p:nvPicPr>
          <p:cNvPr id="4" name="Picture 3" descr="A blue and green logo&#10;&#10;AI-generated content may be incorrect.">
            <a:extLst>
              <a:ext uri="{FF2B5EF4-FFF2-40B4-BE49-F238E27FC236}">
                <a16:creationId xmlns:a16="http://schemas.microsoft.com/office/drawing/2014/main" id="{E97FFBBE-DBB1-45FC-4209-2EA0E9CA031D}"/>
              </a:ext>
            </a:extLst>
          </p:cNvPr>
          <p:cNvPicPr>
            <a:picLocks noChangeAspect="1"/>
          </p:cNvPicPr>
          <p:nvPr/>
        </p:nvPicPr>
        <p:blipFill>
          <a:blip r:embed="rId3"/>
          <a:stretch>
            <a:fillRect/>
          </a:stretch>
        </p:blipFill>
        <p:spPr>
          <a:xfrm>
            <a:off x="11353800" y="5878393"/>
            <a:ext cx="805640" cy="961352"/>
          </a:xfrm>
          <a:prstGeom prst="rect">
            <a:avLst/>
          </a:prstGeom>
        </p:spPr>
      </p:pic>
      <p:pic>
        <p:nvPicPr>
          <p:cNvPr id="6" name="Picture 5">
            <a:extLst>
              <a:ext uri="{FF2B5EF4-FFF2-40B4-BE49-F238E27FC236}">
                <a16:creationId xmlns:a16="http://schemas.microsoft.com/office/drawing/2014/main" id="{4E058E34-B957-DC26-73B9-C3F6050AE897}"/>
              </a:ext>
            </a:extLst>
          </p:cNvPr>
          <p:cNvPicPr>
            <a:picLocks noChangeAspect="1"/>
          </p:cNvPicPr>
          <p:nvPr/>
        </p:nvPicPr>
        <p:blipFill>
          <a:blip r:embed="rId4"/>
          <a:stretch>
            <a:fillRect/>
          </a:stretch>
        </p:blipFill>
        <p:spPr>
          <a:xfrm>
            <a:off x="4601159" y="1514893"/>
            <a:ext cx="2596297" cy="5070893"/>
          </a:xfrm>
          <a:prstGeom prst="rect">
            <a:avLst/>
          </a:prstGeom>
        </p:spPr>
      </p:pic>
    </p:spTree>
    <p:extLst>
      <p:ext uri="{BB962C8B-B14F-4D97-AF65-F5344CB8AC3E}">
        <p14:creationId xmlns:p14="http://schemas.microsoft.com/office/powerpoint/2010/main" val="26103486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816DED-A255-1A55-ABD4-F09A83667F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27119C-D82F-FA4C-3663-3FB49181CD64}"/>
              </a:ext>
            </a:extLst>
          </p:cNvPr>
          <p:cNvSpPr>
            <a:spLocks noGrp="1"/>
          </p:cNvSpPr>
          <p:nvPr>
            <p:ph type="title"/>
          </p:nvPr>
        </p:nvSpPr>
        <p:spPr/>
        <p:txBody>
          <a:bodyPr/>
          <a:lstStyle/>
          <a:p>
            <a:r>
              <a:rPr lang="en-US" dirty="0"/>
              <a:t>The CT Coronary Angiogram</a:t>
            </a:r>
          </a:p>
        </p:txBody>
      </p:sp>
      <p:sp>
        <p:nvSpPr>
          <p:cNvPr id="3" name="Content Placeholder 2">
            <a:extLst>
              <a:ext uri="{FF2B5EF4-FFF2-40B4-BE49-F238E27FC236}">
                <a16:creationId xmlns:a16="http://schemas.microsoft.com/office/drawing/2014/main" id="{DF10E7D1-77D4-C399-5853-7B89276D25CA}"/>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7FAA3FA8-C348-FDD3-467A-A571EDD1CC3F}"/>
              </a:ext>
            </a:extLst>
          </p:cNvPr>
          <p:cNvPicPr>
            <a:picLocks noChangeAspect="1"/>
          </p:cNvPicPr>
          <p:nvPr/>
        </p:nvPicPr>
        <p:blipFill>
          <a:blip r:embed="rId3"/>
          <a:stretch>
            <a:fillRect/>
          </a:stretch>
        </p:blipFill>
        <p:spPr>
          <a:xfrm>
            <a:off x="11353800" y="5878393"/>
            <a:ext cx="805640" cy="961352"/>
          </a:xfrm>
          <a:prstGeom prst="rect">
            <a:avLst/>
          </a:prstGeom>
        </p:spPr>
      </p:pic>
      <p:pic>
        <p:nvPicPr>
          <p:cNvPr id="6" name="Picture 5" descr="A person looking at a screen&#10;&#10;AI-generated content may be incorrect.">
            <a:extLst>
              <a:ext uri="{FF2B5EF4-FFF2-40B4-BE49-F238E27FC236}">
                <a16:creationId xmlns:a16="http://schemas.microsoft.com/office/drawing/2014/main" id="{1E32432D-B5D4-92DA-FE0A-BE15D754FE01}"/>
              </a:ext>
            </a:extLst>
          </p:cNvPr>
          <p:cNvPicPr>
            <a:picLocks noChangeAspect="1"/>
          </p:cNvPicPr>
          <p:nvPr/>
        </p:nvPicPr>
        <p:blipFill>
          <a:blip r:embed="rId4"/>
          <a:stretch>
            <a:fillRect/>
          </a:stretch>
        </p:blipFill>
        <p:spPr>
          <a:xfrm>
            <a:off x="1947794" y="1690688"/>
            <a:ext cx="7725595" cy="4635357"/>
          </a:xfrm>
          <a:prstGeom prst="rect">
            <a:avLst/>
          </a:prstGeom>
        </p:spPr>
      </p:pic>
    </p:spTree>
    <p:extLst>
      <p:ext uri="{BB962C8B-B14F-4D97-AF65-F5344CB8AC3E}">
        <p14:creationId xmlns:p14="http://schemas.microsoft.com/office/powerpoint/2010/main" val="3975854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4D01BD-2E76-66AB-7C62-4E9A8E9D9F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532A2E-9FF1-B75F-2681-E5FBAB7D5798}"/>
              </a:ext>
            </a:extLst>
          </p:cNvPr>
          <p:cNvSpPr>
            <a:spLocks noGrp="1"/>
          </p:cNvSpPr>
          <p:nvPr>
            <p:ph type="title"/>
          </p:nvPr>
        </p:nvSpPr>
        <p:spPr>
          <a:xfrm>
            <a:off x="0" y="-17719"/>
            <a:ext cx="10515600" cy="1325563"/>
          </a:xfrm>
        </p:spPr>
        <p:txBody>
          <a:bodyPr/>
          <a:lstStyle/>
          <a:p>
            <a:r>
              <a:rPr lang="en-US" dirty="0"/>
              <a:t>CT Coronary Angiogram </a:t>
            </a:r>
          </a:p>
        </p:txBody>
      </p:sp>
      <p:sp>
        <p:nvSpPr>
          <p:cNvPr id="3" name="Content Placeholder 2">
            <a:extLst>
              <a:ext uri="{FF2B5EF4-FFF2-40B4-BE49-F238E27FC236}">
                <a16:creationId xmlns:a16="http://schemas.microsoft.com/office/drawing/2014/main" id="{25E05937-D9DF-580B-687E-1EDD7F11CCA7}"/>
              </a:ext>
            </a:extLst>
          </p:cNvPr>
          <p:cNvSpPr>
            <a:spLocks noGrp="1"/>
          </p:cNvSpPr>
          <p:nvPr>
            <p:ph idx="1"/>
          </p:nvPr>
        </p:nvSpPr>
        <p:spPr>
          <a:xfrm>
            <a:off x="362070" y="1106800"/>
            <a:ext cx="7168578" cy="5252269"/>
          </a:xfrm>
        </p:spPr>
        <p:txBody>
          <a:bodyPr>
            <a:normAutofit fontScale="92500" lnSpcReduction="20000"/>
          </a:bodyPr>
          <a:lstStyle/>
          <a:p>
            <a:r>
              <a:rPr lang="en-US" sz="2000" dirty="0"/>
              <a:t>Uses contrast to assess luminal stenosis</a:t>
            </a:r>
          </a:p>
          <a:p>
            <a:r>
              <a:rPr lang="en-US" sz="2000" dirty="0"/>
              <a:t>Has good temporal and spatial resolution, and only getting better with multi-detector CT systems and contemporary technology</a:t>
            </a:r>
          </a:p>
          <a:p>
            <a:r>
              <a:rPr lang="en-US" sz="2000" dirty="0"/>
              <a:t>Low-radiation</a:t>
            </a:r>
          </a:p>
          <a:p>
            <a:r>
              <a:rPr lang="en-US" sz="2000" dirty="0"/>
              <a:t>Needs a regular rhythm with a heart rate around ~60 bpm for adequate gating of the coronary arteries</a:t>
            </a:r>
          </a:p>
          <a:p>
            <a:pPr lvl="1"/>
            <a:r>
              <a:rPr lang="en-US" sz="1600" dirty="0"/>
              <a:t>Must also watch for lots of coronary calcium (blooming artifact)</a:t>
            </a:r>
          </a:p>
          <a:p>
            <a:pPr lvl="1"/>
            <a:r>
              <a:rPr lang="en-US" sz="1600" dirty="0"/>
              <a:t>Significant ectopy </a:t>
            </a:r>
          </a:p>
          <a:p>
            <a:pPr lvl="1"/>
            <a:r>
              <a:rPr lang="en-US" sz="1600" dirty="0"/>
              <a:t>Atrial fibrillation </a:t>
            </a:r>
          </a:p>
          <a:p>
            <a:r>
              <a:rPr lang="en-US" sz="2000" dirty="0"/>
              <a:t>94% sensitivity, 97% specificity, 87% positive predictive value, and 99% negative predictive value for coronary stenoses over 50%</a:t>
            </a:r>
          </a:p>
          <a:p>
            <a:pPr lvl="1"/>
            <a:r>
              <a:rPr lang="en-US" sz="1600" dirty="0"/>
              <a:t>Specificity for identifying CAD is 74-78% </a:t>
            </a:r>
            <a:r>
              <a:rPr lang="en-US" sz="1600" b="1" dirty="0"/>
              <a:t>(Hold this thought)</a:t>
            </a:r>
          </a:p>
          <a:p>
            <a:r>
              <a:rPr lang="en-US" sz="2000" b="1" dirty="0"/>
              <a:t>ALSO</a:t>
            </a:r>
            <a:r>
              <a:rPr lang="en-US" sz="2000" dirty="0"/>
              <a:t>, calculates a CAC score</a:t>
            </a:r>
          </a:p>
          <a:p>
            <a:r>
              <a:rPr lang="en-US" sz="2000" b="1" dirty="0"/>
              <a:t>Class 1 </a:t>
            </a:r>
            <a:r>
              <a:rPr lang="en-US" sz="2000" dirty="0"/>
              <a:t>indication for assessment of acute chest pain with intermediate risk and no known history of CAD</a:t>
            </a:r>
          </a:p>
          <a:p>
            <a:pPr lvl="1"/>
            <a:r>
              <a:rPr lang="en-US" sz="1600" dirty="0"/>
              <a:t>Avoids risk of invasive coronary angiography </a:t>
            </a:r>
          </a:p>
          <a:p>
            <a:r>
              <a:rPr lang="en-US" sz="2000" dirty="0"/>
              <a:t>Also details other high-risk features of stenoses (</a:t>
            </a:r>
            <a:r>
              <a:rPr lang="en-US" sz="2000" dirty="0" err="1"/>
              <a:t>ie</a:t>
            </a:r>
            <a:r>
              <a:rPr lang="en-US" sz="2000" dirty="0"/>
              <a:t>. Positive remodeling, spotty calcifications, low attenuation plaque )</a:t>
            </a:r>
          </a:p>
          <a:p>
            <a:pPr lvl="1"/>
            <a:endParaRPr lang="en-US" sz="1600" b="1" dirty="0"/>
          </a:p>
        </p:txBody>
      </p:sp>
      <p:pic>
        <p:nvPicPr>
          <p:cNvPr id="4" name="Picture 3">
            <a:extLst>
              <a:ext uri="{FF2B5EF4-FFF2-40B4-BE49-F238E27FC236}">
                <a16:creationId xmlns:a16="http://schemas.microsoft.com/office/drawing/2014/main" id="{C47AAABD-F29F-7DAC-7501-D14534037F92}"/>
              </a:ext>
            </a:extLst>
          </p:cNvPr>
          <p:cNvPicPr>
            <a:picLocks noChangeAspect="1"/>
          </p:cNvPicPr>
          <p:nvPr/>
        </p:nvPicPr>
        <p:blipFill>
          <a:blip r:embed="rId2"/>
          <a:stretch>
            <a:fillRect/>
          </a:stretch>
        </p:blipFill>
        <p:spPr>
          <a:xfrm>
            <a:off x="11353800" y="5878393"/>
            <a:ext cx="805640" cy="961352"/>
          </a:xfrm>
          <a:prstGeom prst="rect">
            <a:avLst/>
          </a:prstGeom>
        </p:spPr>
      </p:pic>
      <p:pic>
        <p:nvPicPr>
          <p:cNvPr id="5" name="Picture 4">
            <a:extLst>
              <a:ext uri="{FF2B5EF4-FFF2-40B4-BE49-F238E27FC236}">
                <a16:creationId xmlns:a16="http://schemas.microsoft.com/office/drawing/2014/main" id="{6E0E3FC5-668C-3E7C-46DD-B572C8D9FFE7}"/>
              </a:ext>
            </a:extLst>
          </p:cNvPr>
          <p:cNvPicPr>
            <a:picLocks noChangeAspect="1"/>
          </p:cNvPicPr>
          <p:nvPr/>
        </p:nvPicPr>
        <p:blipFill>
          <a:blip r:embed="rId3"/>
          <a:stretch>
            <a:fillRect/>
          </a:stretch>
        </p:blipFill>
        <p:spPr>
          <a:xfrm>
            <a:off x="7892717" y="177416"/>
            <a:ext cx="3206178" cy="6662329"/>
          </a:xfrm>
          <a:prstGeom prst="rect">
            <a:avLst/>
          </a:prstGeom>
        </p:spPr>
      </p:pic>
    </p:spTree>
    <p:extLst>
      <p:ext uri="{BB962C8B-B14F-4D97-AF65-F5344CB8AC3E}">
        <p14:creationId xmlns:p14="http://schemas.microsoft.com/office/powerpoint/2010/main" val="15560308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7D9D72-3DBC-B045-3702-DA5E0729D5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24A2F7-97AA-FA54-9439-022277AE3F3E}"/>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68DDBF9A-D245-E132-DA39-91E961D4CD8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084DB87-51B6-5DBB-75F0-EE9680668D3F}"/>
              </a:ext>
            </a:extLst>
          </p:cNvPr>
          <p:cNvPicPr>
            <a:picLocks noChangeAspect="1"/>
          </p:cNvPicPr>
          <p:nvPr/>
        </p:nvPicPr>
        <p:blipFill>
          <a:blip r:embed="rId3"/>
          <a:stretch>
            <a:fillRect/>
          </a:stretch>
        </p:blipFill>
        <p:spPr>
          <a:xfrm>
            <a:off x="11353800" y="5878393"/>
            <a:ext cx="805640" cy="961352"/>
          </a:xfrm>
          <a:prstGeom prst="rect">
            <a:avLst/>
          </a:prstGeom>
        </p:spPr>
      </p:pic>
      <p:pic>
        <p:nvPicPr>
          <p:cNvPr id="6" name="Picture 5">
            <a:extLst>
              <a:ext uri="{FF2B5EF4-FFF2-40B4-BE49-F238E27FC236}">
                <a16:creationId xmlns:a16="http://schemas.microsoft.com/office/drawing/2014/main" id="{03B457C9-39B8-D5FC-63F6-9C1808F94958}"/>
              </a:ext>
            </a:extLst>
          </p:cNvPr>
          <p:cNvPicPr>
            <a:picLocks noChangeAspect="1"/>
          </p:cNvPicPr>
          <p:nvPr/>
        </p:nvPicPr>
        <p:blipFill>
          <a:blip r:embed="rId4"/>
          <a:stretch>
            <a:fillRect/>
          </a:stretch>
        </p:blipFill>
        <p:spPr>
          <a:xfrm>
            <a:off x="1854674" y="30960"/>
            <a:ext cx="8444358" cy="6827040"/>
          </a:xfrm>
          <a:prstGeom prst="rect">
            <a:avLst/>
          </a:prstGeom>
        </p:spPr>
      </p:pic>
    </p:spTree>
    <p:extLst>
      <p:ext uri="{BB962C8B-B14F-4D97-AF65-F5344CB8AC3E}">
        <p14:creationId xmlns:p14="http://schemas.microsoft.com/office/powerpoint/2010/main" val="26427023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F2CDA05-2782-9ED6-56CB-67ECB5797104}"/>
            </a:ext>
          </a:extLst>
        </p:cNvPr>
        <p:cNvGrpSpPr/>
        <p:nvPr/>
      </p:nvGrpSpPr>
      <p:grpSpPr>
        <a:xfrm>
          <a:off x="0" y="0"/>
          <a:ext cx="0" cy="0"/>
          <a:chOff x="0" y="0"/>
          <a:chExt cx="0" cy="0"/>
        </a:xfrm>
      </p:grpSpPr>
      <p:pic>
        <p:nvPicPr>
          <p:cNvPr id="5" name="Content Placeholder 4" descr="A close-up of a graph&#10;&#10;AI-generated content may be incorrect.">
            <a:extLst>
              <a:ext uri="{FF2B5EF4-FFF2-40B4-BE49-F238E27FC236}">
                <a16:creationId xmlns:a16="http://schemas.microsoft.com/office/drawing/2014/main" id="{6D6A17B0-788B-EDE9-52AD-DCF2505C19AA}"/>
              </a:ext>
            </a:extLst>
          </p:cNvPr>
          <p:cNvPicPr>
            <a:picLocks noGrp="1" noChangeAspect="1"/>
          </p:cNvPicPr>
          <p:nvPr>
            <p:ph idx="1"/>
          </p:nvPr>
        </p:nvPicPr>
        <p:blipFill>
          <a:blip r:embed="rId3"/>
          <a:srcRect/>
          <a:stretch>
            <a:fillRect/>
          </a:stretch>
        </p:blipFill>
        <p:spPr>
          <a:xfrm>
            <a:off x="20" y="10"/>
            <a:ext cx="12191980" cy="6857990"/>
          </a:xfrm>
          <a:prstGeom prst="rect">
            <a:avLst/>
          </a:prstGeom>
        </p:spPr>
      </p:pic>
      <p:sp>
        <p:nvSpPr>
          <p:cNvPr id="13" name="Rectangle 1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01A245-F792-092D-8933-D87697EE5723}"/>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If the lesion is 50%, how do we know if its significant or not?</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blue and green logo&#10;&#10;AI-generated content may be incorrect.">
            <a:extLst>
              <a:ext uri="{FF2B5EF4-FFF2-40B4-BE49-F238E27FC236}">
                <a16:creationId xmlns:a16="http://schemas.microsoft.com/office/drawing/2014/main" id="{27BD4ED7-C170-160D-5993-AE1A750B0174}"/>
              </a:ext>
            </a:extLst>
          </p:cNvPr>
          <p:cNvPicPr>
            <a:picLocks noChangeAspect="1"/>
          </p:cNvPicPr>
          <p:nvPr/>
        </p:nvPicPr>
        <p:blipFill>
          <a:blip r:embed="rId4"/>
          <a:stretch>
            <a:fillRect/>
          </a:stretch>
        </p:blipFill>
        <p:spPr>
          <a:xfrm>
            <a:off x="11353800" y="5878393"/>
            <a:ext cx="805640" cy="961352"/>
          </a:xfrm>
          <a:prstGeom prst="rect">
            <a:avLst/>
          </a:prstGeom>
        </p:spPr>
      </p:pic>
    </p:spTree>
    <p:extLst>
      <p:ext uri="{BB962C8B-B14F-4D97-AF65-F5344CB8AC3E}">
        <p14:creationId xmlns:p14="http://schemas.microsoft.com/office/powerpoint/2010/main" val="37264060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AB476-536F-353F-3EA5-36B37C7F8F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9A5CC1-D371-7AB3-AF2B-9D49C75CE430}"/>
              </a:ext>
            </a:extLst>
          </p:cNvPr>
          <p:cNvSpPr>
            <a:spLocks noGrp="1"/>
          </p:cNvSpPr>
          <p:nvPr>
            <p:ph type="title"/>
          </p:nvPr>
        </p:nvSpPr>
        <p:spPr>
          <a:xfrm>
            <a:off x="1" y="-40190"/>
            <a:ext cx="12159440" cy="1325563"/>
          </a:xfrm>
        </p:spPr>
        <p:txBody>
          <a:bodyPr/>
          <a:lstStyle/>
          <a:p>
            <a:r>
              <a:rPr lang="en-US" dirty="0"/>
              <a:t>So, when do we use a Coronary CT Angiography then?</a:t>
            </a:r>
          </a:p>
        </p:txBody>
      </p:sp>
      <p:pic>
        <p:nvPicPr>
          <p:cNvPr id="4" name="Picture 3">
            <a:extLst>
              <a:ext uri="{FF2B5EF4-FFF2-40B4-BE49-F238E27FC236}">
                <a16:creationId xmlns:a16="http://schemas.microsoft.com/office/drawing/2014/main" id="{C80C61A1-F134-3725-9D4E-7F306127BCC1}"/>
              </a:ext>
            </a:extLst>
          </p:cNvPr>
          <p:cNvPicPr>
            <a:picLocks noChangeAspect="1"/>
          </p:cNvPicPr>
          <p:nvPr/>
        </p:nvPicPr>
        <p:blipFill>
          <a:blip r:embed="rId3"/>
          <a:stretch>
            <a:fillRect/>
          </a:stretch>
        </p:blipFill>
        <p:spPr>
          <a:xfrm>
            <a:off x="11353800" y="5878393"/>
            <a:ext cx="805640" cy="961352"/>
          </a:xfrm>
          <a:prstGeom prst="rect">
            <a:avLst/>
          </a:prstGeom>
        </p:spPr>
      </p:pic>
      <p:sp>
        <p:nvSpPr>
          <p:cNvPr id="9" name="TextShape 1">
            <a:extLst>
              <a:ext uri="{FF2B5EF4-FFF2-40B4-BE49-F238E27FC236}">
                <a16:creationId xmlns:a16="http://schemas.microsoft.com/office/drawing/2014/main" id="{1FB63305-BE3B-9826-C84A-793D72EF3CD5}"/>
              </a:ext>
            </a:extLst>
          </p:cNvPr>
          <p:cNvSpPr txBox="1"/>
          <p:nvPr/>
        </p:nvSpPr>
        <p:spPr>
          <a:xfrm>
            <a:off x="0" y="5577840"/>
            <a:ext cx="10604310" cy="1188720"/>
          </a:xfrm>
          <a:prstGeom prst="rect">
            <a:avLst/>
          </a:prstGeom>
          <a:noFill/>
          <a:ln>
            <a:noFill/>
          </a:ln>
        </p:spPr>
        <p:txBody>
          <a:bodyPr lIns="36000" tIns="46800" rIns="36000" bIns="46800" anchor="b" anchorCtr="1"/>
          <a:lstStyle/>
          <a:p>
            <a:r>
              <a:rPr lang="en-US" sz="1100" b="0" strike="noStrike" spc="-1" dirty="0">
                <a:solidFill>
                  <a:srgbClr val="000000"/>
                </a:solidFill>
              </a:rPr>
              <a:t>Martha Gulati. Circulation. 2021 AHA/ACC/ASE/CHEST/SAEM/SCCT/SCMR Guideline for the Evaluation and Diagnosis of Chest Pain: A Report of the American College of Cardiology/American Heart Association Joint Committee on Clinical Practice Guidelines, Volume: 144, Issue: 22, Pages: e368-e454, DOI: (10.1161/CIR.0000000000001029) </a:t>
            </a:r>
          </a:p>
        </p:txBody>
      </p:sp>
      <p:pic>
        <p:nvPicPr>
          <p:cNvPr id="10" name="Picture 9">
            <a:extLst>
              <a:ext uri="{FF2B5EF4-FFF2-40B4-BE49-F238E27FC236}">
                <a16:creationId xmlns:a16="http://schemas.microsoft.com/office/drawing/2014/main" id="{04980624-645A-C1AD-9BB9-46C024E42DA1}"/>
              </a:ext>
            </a:extLst>
          </p:cNvPr>
          <p:cNvPicPr>
            <a:picLocks noChangeAspect="1"/>
          </p:cNvPicPr>
          <p:nvPr/>
        </p:nvPicPr>
        <p:blipFill>
          <a:blip r:embed="rId4"/>
          <a:srcRect l="-1038" r="1" b="11614"/>
          <a:stretch>
            <a:fillRect/>
          </a:stretch>
        </p:blipFill>
        <p:spPr>
          <a:xfrm>
            <a:off x="1492155" y="703389"/>
            <a:ext cx="10231271" cy="5253329"/>
          </a:xfrm>
          <a:prstGeom prst="rect">
            <a:avLst/>
          </a:prstGeom>
        </p:spPr>
      </p:pic>
      <p:sp>
        <p:nvSpPr>
          <p:cNvPr id="11" name="Oval 10">
            <a:extLst>
              <a:ext uri="{FF2B5EF4-FFF2-40B4-BE49-F238E27FC236}">
                <a16:creationId xmlns:a16="http://schemas.microsoft.com/office/drawing/2014/main" id="{16ADC198-A399-CCD9-8CDA-024633FB8090}"/>
              </a:ext>
            </a:extLst>
          </p:cNvPr>
          <p:cNvSpPr/>
          <p:nvPr/>
        </p:nvSpPr>
        <p:spPr>
          <a:xfrm>
            <a:off x="8720919" y="2004490"/>
            <a:ext cx="1337481" cy="132556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5433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66D30-F882-FDF9-459F-F137DCD987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449BDF-C3FA-B89E-CAD4-E1197A642209}"/>
              </a:ext>
            </a:extLst>
          </p:cNvPr>
          <p:cNvSpPr>
            <a:spLocks noGrp="1"/>
          </p:cNvSpPr>
          <p:nvPr>
            <p:ph type="title"/>
          </p:nvPr>
        </p:nvSpPr>
        <p:spPr/>
        <p:txBody>
          <a:bodyPr/>
          <a:lstStyle/>
          <a:p>
            <a:r>
              <a:rPr lang="en-US" dirty="0"/>
              <a:t>Question 1: </a:t>
            </a:r>
          </a:p>
        </p:txBody>
      </p:sp>
      <p:sp>
        <p:nvSpPr>
          <p:cNvPr id="3" name="Content Placeholder 2">
            <a:extLst>
              <a:ext uri="{FF2B5EF4-FFF2-40B4-BE49-F238E27FC236}">
                <a16:creationId xmlns:a16="http://schemas.microsoft.com/office/drawing/2014/main" id="{751EBB16-8A89-5563-C657-B9FE0E214BDD}"/>
              </a:ext>
            </a:extLst>
          </p:cNvPr>
          <p:cNvSpPr>
            <a:spLocks noGrp="1"/>
          </p:cNvSpPr>
          <p:nvPr>
            <p:ph idx="1"/>
          </p:nvPr>
        </p:nvSpPr>
        <p:spPr>
          <a:xfrm>
            <a:off x="838200" y="1615313"/>
            <a:ext cx="10515600" cy="4351338"/>
          </a:xfrm>
        </p:spPr>
        <p:txBody>
          <a:bodyPr>
            <a:normAutofit lnSpcReduction="10000"/>
          </a:bodyPr>
          <a:lstStyle/>
          <a:p>
            <a:pPr marL="0" indent="0">
              <a:lnSpc>
                <a:spcPct val="150000"/>
              </a:lnSpc>
              <a:buNone/>
            </a:pPr>
            <a:r>
              <a:rPr lang="en-US" sz="2400" b="1" dirty="0"/>
              <a:t>The best option to incorporate coronary artery calcification scores into ASCVD risk estimation is: </a:t>
            </a:r>
          </a:p>
          <a:p>
            <a:pPr marL="0" indent="0">
              <a:buNone/>
            </a:pPr>
            <a:endParaRPr lang="en-US" dirty="0"/>
          </a:p>
          <a:p>
            <a:pPr marL="971550" lvl="1" indent="-514350">
              <a:buFont typeface="+mj-lt"/>
              <a:buAutoNum type="arabicPeriod"/>
            </a:pPr>
            <a:r>
              <a:rPr lang="en-US" dirty="0"/>
              <a:t>ACA/AHA Pooled Cohort Equation </a:t>
            </a:r>
          </a:p>
          <a:p>
            <a:pPr marL="971550" lvl="1" indent="-514350">
              <a:buFont typeface="+mj-lt"/>
              <a:buAutoNum type="arabicPeriod"/>
            </a:pPr>
            <a:r>
              <a:rPr lang="en-US" dirty="0"/>
              <a:t>AHA PREVENT Calculator </a:t>
            </a:r>
          </a:p>
          <a:p>
            <a:pPr marL="971550" lvl="1" indent="-514350">
              <a:buFont typeface="+mj-lt"/>
              <a:buAutoNum type="arabicPeriod"/>
            </a:pPr>
            <a:r>
              <a:rPr lang="en-US" dirty="0"/>
              <a:t>MESA (Multi-Ethnic Study of Atherosclerosis)</a:t>
            </a:r>
          </a:p>
          <a:p>
            <a:pPr marL="971550" lvl="1" indent="-514350">
              <a:buFont typeface="+mj-lt"/>
              <a:buAutoNum type="arabicPeriod"/>
            </a:pPr>
            <a:r>
              <a:rPr lang="en-US" dirty="0"/>
              <a:t>Framingham Risk Score</a:t>
            </a:r>
          </a:p>
          <a:p>
            <a:pPr marL="971550" lvl="1" indent="-514350">
              <a:buFont typeface="+mj-lt"/>
              <a:buAutoNum type="arabicPeriod"/>
            </a:pPr>
            <a:r>
              <a:rPr lang="en-US" dirty="0"/>
              <a:t>Coronary Artery Calcification Primary Prevention Score of Peace Calculator </a:t>
            </a:r>
          </a:p>
          <a:p>
            <a:pPr marL="971550" lvl="1" indent="-514350">
              <a:buFont typeface="+mj-lt"/>
              <a:buAutoNum type="arabicPeriod"/>
            </a:pPr>
            <a:r>
              <a:rPr lang="en-US" dirty="0"/>
              <a:t>There is no calculator available that uses coronary artery calcifications</a:t>
            </a:r>
          </a:p>
        </p:txBody>
      </p:sp>
      <p:pic>
        <p:nvPicPr>
          <p:cNvPr id="4" name="Picture 3">
            <a:extLst>
              <a:ext uri="{FF2B5EF4-FFF2-40B4-BE49-F238E27FC236}">
                <a16:creationId xmlns:a16="http://schemas.microsoft.com/office/drawing/2014/main" id="{3D0E10C3-3C28-6E7E-D4EB-9D1FBD308531}"/>
              </a:ext>
            </a:extLst>
          </p:cNvPr>
          <p:cNvPicPr>
            <a:picLocks noChangeAspect="1"/>
          </p:cNvPicPr>
          <p:nvPr/>
        </p:nvPicPr>
        <p:blipFill>
          <a:blip r:embed="rId2"/>
          <a:stretch>
            <a:fillRect/>
          </a:stretch>
        </p:blipFill>
        <p:spPr>
          <a:xfrm>
            <a:off x="11353800" y="5878393"/>
            <a:ext cx="805640" cy="961352"/>
          </a:xfrm>
          <a:prstGeom prst="rect">
            <a:avLst/>
          </a:prstGeom>
        </p:spPr>
      </p:pic>
    </p:spTree>
    <p:extLst>
      <p:ext uri="{BB962C8B-B14F-4D97-AF65-F5344CB8AC3E}">
        <p14:creationId xmlns:p14="http://schemas.microsoft.com/office/powerpoint/2010/main" val="8774503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4E2D38-3B5F-5423-4656-0DC2BE3D49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AC931E-1895-6339-6F70-BFE3652B2E9B}"/>
              </a:ext>
            </a:extLst>
          </p:cNvPr>
          <p:cNvSpPr>
            <a:spLocks noGrp="1"/>
          </p:cNvSpPr>
          <p:nvPr>
            <p:ph type="title"/>
          </p:nvPr>
        </p:nvSpPr>
        <p:spPr>
          <a:xfrm>
            <a:off x="155812" y="146761"/>
            <a:ext cx="10515600" cy="1325563"/>
          </a:xfrm>
        </p:spPr>
        <p:txBody>
          <a:bodyPr/>
          <a:lstStyle/>
          <a:p>
            <a:r>
              <a:rPr lang="en-US" dirty="0"/>
              <a:t>Hold on a second, I thought this was a talk on prevention…</a:t>
            </a:r>
          </a:p>
        </p:txBody>
      </p:sp>
      <p:pic>
        <p:nvPicPr>
          <p:cNvPr id="4" name="Picture 3">
            <a:extLst>
              <a:ext uri="{FF2B5EF4-FFF2-40B4-BE49-F238E27FC236}">
                <a16:creationId xmlns:a16="http://schemas.microsoft.com/office/drawing/2014/main" id="{680CEAF8-C36B-C93D-5277-55737AF59A3F}"/>
              </a:ext>
            </a:extLst>
          </p:cNvPr>
          <p:cNvPicPr>
            <a:picLocks noChangeAspect="1"/>
          </p:cNvPicPr>
          <p:nvPr/>
        </p:nvPicPr>
        <p:blipFill>
          <a:blip r:embed="rId3"/>
          <a:stretch>
            <a:fillRect/>
          </a:stretch>
        </p:blipFill>
        <p:spPr>
          <a:xfrm>
            <a:off x="11353800" y="5878393"/>
            <a:ext cx="805640" cy="961352"/>
          </a:xfrm>
          <a:prstGeom prst="rect">
            <a:avLst/>
          </a:prstGeom>
        </p:spPr>
      </p:pic>
      <p:pic>
        <p:nvPicPr>
          <p:cNvPr id="6" name="Picture 5">
            <a:extLst>
              <a:ext uri="{FF2B5EF4-FFF2-40B4-BE49-F238E27FC236}">
                <a16:creationId xmlns:a16="http://schemas.microsoft.com/office/drawing/2014/main" id="{6AF29961-E744-0441-415D-28B52DA271A5}"/>
              </a:ext>
            </a:extLst>
          </p:cNvPr>
          <p:cNvPicPr>
            <a:picLocks noChangeAspect="1"/>
          </p:cNvPicPr>
          <p:nvPr/>
        </p:nvPicPr>
        <p:blipFill>
          <a:blip r:embed="rId4"/>
          <a:stretch>
            <a:fillRect/>
          </a:stretch>
        </p:blipFill>
        <p:spPr>
          <a:xfrm>
            <a:off x="0" y="1495855"/>
            <a:ext cx="7568821" cy="4382538"/>
          </a:xfrm>
          <a:prstGeom prst="rect">
            <a:avLst/>
          </a:prstGeom>
        </p:spPr>
      </p:pic>
      <p:sp>
        <p:nvSpPr>
          <p:cNvPr id="10" name="TextBox 9">
            <a:extLst>
              <a:ext uri="{FF2B5EF4-FFF2-40B4-BE49-F238E27FC236}">
                <a16:creationId xmlns:a16="http://schemas.microsoft.com/office/drawing/2014/main" id="{7CE2C806-1C6C-0CA7-26A8-A447C724C74F}"/>
              </a:ext>
            </a:extLst>
          </p:cNvPr>
          <p:cNvSpPr txBox="1"/>
          <p:nvPr/>
        </p:nvSpPr>
        <p:spPr>
          <a:xfrm>
            <a:off x="0" y="6359069"/>
            <a:ext cx="10963567" cy="461665"/>
          </a:xfrm>
          <a:prstGeom prst="rect">
            <a:avLst/>
          </a:prstGeom>
          <a:noFill/>
        </p:spPr>
        <p:txBody>
          <a:bodyPr wrap="square">
            <a:spAutoFit/>
          </a:bodyPr>
          <a:lstStyle/>
          <a:p>
            <a:r>
              <a:rPr lang="en-US" sz="1200" dirty="0"/>
              <a:t>Newby DE, Adamson PD, Berry C, et al. Coronary CT Angiography and 5-Year Risk of Myocardial Infarction. </a:t>
            </a:r>
            <a:r>
              <a:rPr lang="en-US" sz="1200" i="1" dirty="0"/>
              <a:t>N Engl J Med.</a:t>
            </a:r>
            <a:r>
              <a:rPr lang="en-US" sz="1200" dirty="0"/>
              <a:t> 2018;379(10):924-933. doi:10.1056/NEJMoa1805971.</a:t>
            </a:r>
          </a:p>
        </p:txBody>
      </p:sp>
      <p:sp>
        <p:nvSpPr>
          <p:cNvPr id="11" name="TextBox 10">
            <a:extLst>
              <a:ext uri="{FF2B5EF4-FFF2-40B4-BE49-F238E27FC236}">
                <a16:creationId xmlns:a16="http://schemas.microsoft.com/office/drawing/2014/main" id="{4B95ED99-1FF1-FF1B-D683-97EC84F487C5}"/>
              </a:ext>
            </a:extLst>
          </p:cNvPr>
          <p:cNvSpPr txBox="1"/>
          <p:nvPr/>
        </p:nvSpPr>
        <p:spPr>
          <a:xfrm>
            <a:off x="7692519" y="2136338"/>
            <a:ext cx="3271048" cy="2585323"/>
          </a:xfrm>
          <a:prstGeom prst="rect">
            <a:avLst/>
          </a:prstGeom>
          <a:noFill/>
        </p:spPr>
        <p:txBody>
          <a:bodyPr wrap="square" rtlCol="0">
            <a:spAutoFit/>
          </a:bodyPr>
          <a:lstStyle/>
          <a:p>
            <a:pPr marL="285750" indent="-285750">
              <a:buFont typeface="Arial" panose="020B0604020202020204" pitchFamily="34" charset="0"/>
              <a:buChar char="•"/>
            </a:pPr>
            <a:r>
              <a:rPr lang="en-US" dirty="0"/>
              <a:t>4146 patients: 2073 randomized to standard of care and CCTA and 2073 to standard care alone </a:t>
            </a:r>
          </a:p>
          <a:p>
            <a:pPr marL="285750" indent="-285750">
              <a:buFont typeface="Arial" panose="020B0604020202020204" pitchFamily="34" charset="0"/>
              <a:buChar char="•"/>
            </a:pPr>
            <a:r>
              <a:rPr lang="en-US" dirty="0"/>
              <a:t>3 to 7 years of clinical outcomes assessed</a:t>
            </a:r>
          </a:p>
          <a:p>
            <a:pPr marL="285750" indent="-285750">
              <a:buFont typeface="Arial" panose="020B0604020202020204" pitchFamily="34" charset="0"/>
              <a:buChar char="•"/>
            </a:pPr>
            <a:r>
              <a:rPr lang="en-US" dirty="0"/>
              <a:t>Primary endpoint: death from CHD or nonfatal MI at 5 years</a:t>
            </a:r>
          </a:p>
        </p:txBody>
      </p:sp>
    </p:spTree>
    <p:extLst>
      <p:ext uri="{BB962C8B-B14F-4D97-AF65-F5344CB8AC3E}">
        <p14:creationId xmlns:p14="http://schemas.microsoft.com/office/powerpoint/2010/main" val="1699762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style.rotation</p:attrName>
                                        </p:attrNameLst>
                                      </p:cBhvr>
                                      <p:tavLst>
                                        <p:tav tm="0">
                                          <p:val>
                                            <p:fltVal val="90"/>
                                          </p:val>
                                        </p:tav>
                                        <p:tav tm="100000">
                                          <p:val>
                                            <p:fltVal val="0"/>
                                          </p:val>
                                        </p:tav>
                                      </p:tavLst>
                                    </p:anim>
                                    <p:animEffect transition="in" filter="fade">
                                      <p:cBhvr>
                                        <p:cTn id="1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0B387-C1D1-67BD-60DA-196A9A080F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4151BD-8AA9-9CE5-52F5-31F0E8EA8967}"/>
              </a:ext>
            </a:extLst>
          </p:cNvPr>
          <p:cNvSpPr>
            <a:spLocks noGrp="1"/>
          </p:cNvSpPr>
          <p:nvPr>
            <p:ph type="title"/>
          </p:nvPr>
        </p:nvSpPr>
        <p:spPr/>
        <p:txBody>
          <a:bodyPr/>
          <a:lstStyle/>
          <a:p>
            <a:endParaRPr lang="en-US" dirty="0"/>
          </a:p>
        </p:txBody>
      </p:sp>
      <p:pic>
        <p:nvPicPr>
          <p:cNvPr id="6" name="Content Placeholder 5">
            <a:extLst>
              <a:ext uri="{FF2B5EF4-FFF2-40B4-BE49-F238E27FC236}">
                <a16:creationId xmlns:a16="http://schemas.microsoft.com/office/drawing/2014/main" id="{4FE3FAFD-5E5D-2E75-1931-B7D293125312}"/>
              </a:ext>
            </a:extLst>
          </p:cNvPr>
          <p:cNvPicPr>
            <a:picLocks noGrp="1" noChangeAspect="1"/>
          </p:cNvPicPr>
          <p:nvPr>
            <p:ph idx="1"/>
          </p:nvPr>
        </p:nvPicPr>
        <p:blipFill>
          <a:blip r:embed="rId3"/>
          <a:stretch>
            <a:fillRect/>
          </a:stretch>
        </p:blipFill>
        <p:spPr>
          <a:xfrm>
            <a:off x="5748921" y="-38638"/>
            <a:ext cx="4687561" cy="6896638"/>
          </a:xfrm>
          <a:prstGeom prst="rect">
            <a:avLst/>
          </a:prstGeom>
        </p:spPr>
      </p:pic>
      <p:pic>
        <p:nvPicPr>
          <p:cNvPr id="4" name="Picture 3">
            <a:extLst>
              <a:ext uri="{FF2B5EF4-FFF2-40B4-BE49-F238E27FC236}">
                <a16:creationId xmlns:a16="http://schemas.microsoft.com/office/drawing/2014/main" id="{4AAAC93F-1F9F-2311-9A4B-0B1297C4F73C}"/>
              </a:ext>
            </a:extLst>
          </p:cNvPr>
          <p:cNvPicPr>
            <a:picLocks noChangeAspect="1"/>
          </p:cNvPicPr>
          <p:nvPr/>
        </p:nvPicPr>
        <p:blipFill>
          <a:blip r:embed="rId4"/>
          <a:stretch>
            <a:fillRect/>
          </a:stretch>
        </p:blipFill>
        <p:spPr>
          <a:xfrm>
            <a:off x="11353800" y="5878393"/>
            <a:ext cx="805640" cy="961352"/>
          </a:xfrm>
          <a:prstGeom prst="rect">
            <a:avLst/>
          </a:prstGeom>
        </p:spPr>
      </p:pic>
      <p:pic>
        <p:nvPicPr>
          <p:cNvPr id="5" name="Picture 4">
            <a:extLst>
              <a:ext uri="{FF2B5EF4-FFF2-40B4-BE49-F238E27FC236}">
                <a16:creationId xmlns:a16="http://schemas.microsoft.com/office/drawing/2014/main" id="{DD00F06E-31D1-5EE6-E69E-63415307E555}"/>
              </a:ext>
            </a:extLst>
          </p:cNvPr>
          <p:cNvPicPr>
            <a:picLocks noChangeAspect="1"/>
          </p:cNvPicPr>
          <p:nvPr/>
        </p:nvPicPr>
        <p:blipFill>
          <a:blip r:embed="rId5"/>
          <a:stretch>
            <a:fillRect/>
          </a:stretch>
        </p:blipFill>
        <p:spPr>
          <a:xfrm>
            <a:off x="144042" y="0"/>
            <a:ext cx="4687561" cy="6858000"/>
          </a:xfrm>
          <a:prstGeom prst="rect">
            <a:avLst/>
          </a:prstGeom>
        </p:spPr>
      </p:pic>
    </p:spTree>
    <p:extLst>
      <p:ext uri="{BB962C8B-B14F-4D97-AF65-F5344CB8AC3E}">
        <p14:creationId xmlns:p14="http://schemas.microsoft.com/office/powerpoint/2010/main" val="1430924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69632-AB67-854F-2C3B-B54F76D48B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07B8A3-5BD5-6835-259E-2407039E3584}"/>
              </a:ext>
            </a:extLst>
          </p:cNvPr>
          <p:cNvSpPr>
            <a:spLocks noGrp="1"/>
          </p:cNvSpPr>
          <p:nvPr>
            <p:ph type="title"/>
          </p:nvPr>
        </p:nvSpPr>
        <p:spPr/>
        <p:txBody>
          <a:bodyPr/>
          <a:lstStyle/>
          <a:p>
            <a:r>
              <a:rPr lang="en-US" dirty="0"/>
              <a:t>Why the Difference?</a:t>
            </a:r>
          </a:p>
        </p:txBody>
      </p:sp>
      <p:sp>
        <p:nvSpPr>
          <p:cNvPr id="3" name="Content Placeholder 2">
            <a:extLst>
              <a:ext uri="{FF2B5EF4-FFF2-40B4-BE49-F238E27FC236}">
                <a16:creationId xmlns:a16="http://schemas.microsoft.com/office/drawing/2014/main" id="{AAAB1C19-FEF8-181A-717F-8AC070FB20F5}"/>
              </a:ext>
            </a:extLst>
          </p:cNvPr>
          <p:cNvSpPr>
            <a:spLocks noGrp="1"/>
          </p:cNvSpPr>
          <p:nvPr>
            <p:ph idx="1"/>
          </p:nvPr>
        </p:nvSpPr>
        <p:spPr>
          <a:xfrm>
            <a:off x="28960" y="1825625"/>
            <a:ext cx="7161669" cy="4667250"/>
          </a:xfrm>
        </p:spPr>
        <p:txBody>
          <a:bodyPr/>
          <a:lstStyle/>
          <a:p>
            <a:r>
              <a:rPr lang="en-US" dirty="0"/>
              <a:t>CCTA provokes change in treatment resulting in a significantly lower rate of death from CHD or nonfatal MI</a:t>
            </a:r>
          </a:p>
          <a:p>
            <a:r>
              <a:rPr lang="en-US" dirty="0"/>
              <a:t>Patients who receive a correct diagnosis are more likely to receive appropriate therapies and may have greater motivation to implement healthy lifestyle modifications</a:t>
            </a:r>
          </a:p>
          <a:p>
            <a:r>
              <a:rPr lang="en-US" dirty="0"/>
              <a:t>Patients in the CTA group, approximately ½ of subsequent MI was in patients who had nonobstructive disease at baseline</a:t>
            </a:r>
          </a:p>
        </p:txBody>
      </p:sp>
      <p:pic>
        <p:nvPicPr>
          <p:cNvPr id="4" name="Picture 3">
            <a:extLst>
              <a:ext uri="{FF2B5EF4-FFF2-40B4-BE49-F238E27FC236}">
                <a16:creationId xmlns:a16="http://schemas.microsoft.com/office/drawing/2014/main" id="{C3F95CAE-1DCE-56D7-8D73-CCD77DF573A1}"/>
              </a:ext>
            </a:extLst>
          </p:cNvPr>
          <p:cNvPicPr>
            <a:picLocks noChangeAspect="1"/>
          </p:cNvPicPr>
          <p:nvPr/>
        </p:nvPicPr>
        <p:blipFill>
          <a:blip r:embed="rId2"/>
          <a:stretch>
            <a:fillRect/>
          </a:stretch>
        </p:blipFill>
        <p:spPr>
          <a:xfrm>
            <a:off x="11353800" y="5878393"/>
            <a:ext cx="805640" cy="961352"/>
          </a:xfrm>
          <a:prstGeom prst="rect">
            <a:avLst/>
          </a:prstGeom>
        </p:spPr>
      </p:pic>
      <p:pic>
        <p:nvPicPr>
          <p:cNvPr id="5" name="Picture 4">
            <a:extLst>
              <a:ext uri="{FF2B5EF4-FFF2-40B4-BE49-F238E27FC236}">
                <a16:creationId xmlns:a16="http://schemas.microsoft.com/office/drawing/2014/main" id="{893A757D-71CF-6168-DA96-311AB2555099}"/>
              </a:ext>
            </a:extLst>
          </p:cNvPr>
          <p:cNvPicPr>
            <a:picLocks noChangeAspect="1"/>
          </p:cNvPicPr>
          <p:nvPr/>
        </p:nvPicPr>
        <p:blipFill>
          <a:blip r:embed="rId3"/>
          <a:stretch>
            <a:fillRect/>
          </a:stretch>
        </p:blipFill>
        <p:spPr>
          <a:xfrm>
            <a:off x="7190629" y="433506"/>
            <a:ext cx="4682208" cy="3046910"/>
          </a:xfrm>
          <a:prstGeom prst="rect">
            <a:avLst/>
          </a:prstGeom>
        </p:spPr>
      </p:pic>
    </p:spTree>
    <p:extLst>
      <p:ext uri="{BB962C8B-B14F-4D97-AF65-F5344CB8AC3E}">
        <p14:creationId xmlns:p14="http://schemas.microsoft.com/office/powerpoint/2010/main" val="14327983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8F320-5E89-A79B-C5C3-99725121D2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BB31E5-741C-175E-AD5D-B7FBF356A08E}"/>
              </a:ext>
            </a:extLst>
          </p:cNvPr>
          <p:cNvSpPr>
            <a:spLocks noGrp="1"/>
          </p:cNvSpPr>
          <p:nvPr>
            <p:ph type="title"/>
          </p:nvPr>
        </p:nvSpPr>
        <p:spPr>
          <a:xfrm>
            <a:off x="0" y="0"/>
            <a:ext cx="8551460" cy="1325563"/>
          </a:xfrm>
        </p:spPr>
        <p:txBody>
          <a:bodyPr/>
          <a:lstStyle/>
          <a:p>
            <a:r>
              <a:rPr lang="en-US" dirty="0"/>
              <a:t>So we have identified risk, what do we recommend?</a:t>
            </a:r>
          </a:p>
        </p:txBody>
      </p:sp>
      <p:pic>
        <p:nvPicPr>
          <p:cNvPr id="6" name="Picture 5">
            <a:extLst>
              <a:ext uri="{FF2B5EF4-FFF2-40B4-BE49-F238E27FC236}">
                <a16:creationId xmlns:a16="http://schemas.microsoft.com/office/drawing/2014/main" id="{47D98C9F-A65C-8A44-0F71-D9729C286F4E}"/>
              </a:ext>
            </a:extLst>
          </p:cNvPr>
          <p:cNvPicPr>
            <a:picLocks noChangeAspect="1"/>
          </p:cNvPicPr>
          <p:nvPr/>
        </p:nvPicPr>
        <p:blipFill>
          <a:blip r:embed="rId3"/>
          <a:stretch>
            <a:fillRect/>
          </a:stretch>
        </p:blipFill>
        <p:spPr>
          <a:xfrm>
            <a:off x="11386360" y="5896648"/>
            <a:ext cx="805640" cy="961352"/>
          </a:xfrm>
          <a:prstGeom prst="rect">
            <a:avLst/>
          </a:prstGeom>
        </p:spPr>
      </p:pic>
      <p:sp>
        <p:nvSpPr>
          <p:cNvPr id="8" name="Content Placeholder 7">
            <a:extLst>
              <a:ext uri="{FF2B5EF4-FFF2-40B4-BE49-F238E27FC236}">
                <a16:creationId xmlns:a16="http://schemas.microsoft.com/office/drawing/2014/main" id="{19B7AA72-EB9E-3DB0-248C-E54AA7A08426}"/>
              </a:ext>
            </a:extLst>
          </p:cNvPr>
          <p:cNvSpPr>
            <a:spLocks noGrp="1"/>
          </p:cNvSpPr>
          <p:nvPr>
            <p:ph idx="1"/>
          </p:nvPr>
        </p:nvSpPr>
        <p:spPr>
          <a:xfrm>
            <a:off x="178559" y="1545310"/>
            <a:ext cx="6235889" cy="4351338"/>
          </a:xfrm>
        </p:spPr>
        <p:txBody>
          <a:bodyPr>
            <a:normAutofit/>
          </a:bodyPr>
          <a:lstStyle/>
          <a:p>
            <a:r>
              <a:rPr lang="en-US" sz="1600" dirty="0"/>
              <a:t>EXERCISE</a:t>
            </a:r>
            <a:r>
              <a:rPr lang="en-US" sz="1600" dirty="0">
                <a:sym typeface="Wingdings" panose="05000000000000000000" pitchFamily="2" charset="2"/>
              </a:rPr>
              <a:t> </a:t>
            </a:r>
            <a:r>
              <a:rPr lang="en-US" sz="1600" b="1" dirty="0">
                <a:sym typeface="Wingdings" panose="05000000000000000000" pitchFamily="2" charset="2"/>
              </a:rPr>
              <a:t>150 minutes </a:t>
            </a:r>
            <a:r>
              <a:rPr lang="en-US" sz="1600" dirty="0">
                <a:sym typeface="Wingdings" panose="05000000000000000000" pitchFamily="2" charset="2"/>
              </a:rPr>
              <a:t>of </a:t>
            </a:r>
            <a:r>
              <a:rPr lang="en-US" sz="1600" b="1" u="sng" dirty="0">
                <a:sym typeface="Wingdings" panose="05000000000000000000" pitchFamily="2" charset="2"/>
              </a:rPr>
              <a:t>moderate</a:t>
            </a:r>
            <a:r>
              <a:rPr lang="en-US" sz="1600" dirty="0">
                <a:sym typeface="Wingdings" panose="05000000000000000000" pitchFamily="2" charset="2"/>
              </a:rPr>
              <a:t> aerobic intensity a week or </a:t>
            </a:r>
            <a:r>
              <a:rPr lang="en-US" sz="1600" b="1" dirty="0">
                <a:sym typeface="Wingdings" panose="05000000000000000000" pitchFamily="2" charset="2"/>
              </a:rPr>
              <a:t>75 minutes </a:t>
            </a:r>
            <a:r>
              <a:rPr lang="en-US" sz="1600" dirty="0">
                <a:sym typeface="Wingdings" panose="05000000000000000000" pitchFamily="2" charset="2"/>
              </a:rPr>
              <a:t>of </a:t>
            </a:r>
            <a:r>
              <a:rPr lang="en-US" sz="1600" b="1" u="sng" dirty="0">
                <a:sym typeface="Wingdings" panose="05000000000000000000" pitchFamily="2" charset="2"/>
              </a:rPr>
              <a:t>vigorous</a:t>
            </a:r>
            <a:r>
              <a:rPr lang="en-US" sz="1600" dirty="0">
                <a:sym typeface="Wingdings" panose="05000000000000000000" pitchFamily="2" charset="2"/>
              </a:rPr>
              <a:t> intensity exercise a week</a:t>
            </a:r>
          </a:p>
          <a:p>
            <a:pPr lvl="1"/>
            <a:r>
              <a:rPr lang="en-US" sz="1200" dirty="0">
                <a:sym typeface="Wingdings" panose="05000000000000000000" pitchFamily="2" charset="2"/>
              </a:rPr>
              <a:t>Observed ~20% reduction in mortality from all causes! (Adamson)</a:t>
            </a:r>
          </a:p>
          <a:p>
            <a:r>
              <a:rPr lang="en-US" sz="1600" dirty="0">
                <a:sym typeface="Wingdings" panose="05000000000000000000" pitchFamily="2" charset="2"/>
              </a:rPr>
              <a:t>Don’t Smoke! (Obviously)</a:t>
            </a:r>
          </a:p>
          <a:p>
            <a:r>
              <a:rPr lang="en-US" sz="1600" dirty="0">
                <a:sym typeface="Wingdings" panose="05000000000000000000" pitchFamily="2" charset="2"/>
              </a:rPr>
              <a:t>Sleep </a:t>
            </a:r>
            <a:r>
              <a:rPr lang="en-US" sz="1600" b="1" dirty="0">
                <a:sym typeface="Wingdings" panose="05000000000000000000" pitchFamily="2" charset="2"/>
              </a:rPr>
              <a:t>7-9 hours </a:t>
            </a:r>
            <a:r>
              <a:rPr lang="en-US" sz="1600" dirty="0">
                <a:sym typeface="Wingdings" panose="05000000000000000000" pitchFamily="2" charset="2"/>
              </a:rPr>
              <a:t>of quality sleep a night</a:t>
            </a:r>
          </a:p>
          <a:p>
            <a:pPr lvl="1"/>
            <a:r>
              <a:rPr lang="en-US" sz="1200" dirty="0">
                <a:sym typeface="Wingdings" panose="05000000000000000000" pitchFamily="2" charset="2"/>
              </a:rPr>
              <a:t>Those who sleep less have a 14% risk of </a:t>
            </a:r>
            <a:r>
              <a:rPr lang="en-US" sz="1200" b="1" dirty="0">
                <a:sym typeface="Wingdings" panose="05000000000000000000" pitchFamily="2" charset="2"/>
              </a:rPr>
              <a:t>higher mortality</a:t>
            </a:r>
            <a:endParaRPr lang="en-US" sz="1200" dirty="0">
              <a:sym typeface="Wingdings" panose="05000000000000000000" pitchFamily="2" charset="2"/>
            </a:endParaRPr>
          </a:p>
          <a:p>
            <a:pPr lvl="1"/>
            <a:r>
              <a:rPr lang="en-US" sz="1200" dirty="0">
                <a:sym typeface="Wingdings" panose="05000000000000000000" pitchFamily="2" charset="2"/>
              </a:rPr>
              <a:t>Long Sleepers &gt;9 hours, had a trend to </a:t>
            </a:r>
            <a:r>
              <a:rPr lang="en-US" sz="1200" b="1" dirty="0">
                <a:sym typeface="Wingdings" panose="05000000000000000000" pitchFamily="2" charset="2"/>
              </a:rPr>
              <a:t>34% risk of higher mortality (</a:t>
            </a:r>
            <a:r>
              <a:rPr lang="en-US" sz="1200" b="1" dirty="0" err="1">
                <a:sym typeface="Wingdings" panose="05000000000000000000" pitchFamily="2" charset="2"/>
              </a:rPr>
              <a:t>Ungvari</a:t>
            </a:r>
            <a:r>
              <a:rPr lang="en-US" sz="1200" b="1" dirty="0">
                <a:sym typeface="Wingdings" panose="05000000000000000000" pitchFamily="2" charset="2"/>
              </a:rPr>
              <a:t>)</a:t>
            </a:r>
          </a:p>
          <a:p>
            <a:r>
              <a:rPr lang="en-US" sz="1600" dirty="0">
                <a:sym typeface="Wingdings" panose="05000000000000000000" pitchFamily="2" charset="2"/>
              </a:rPr>
              <a:t>DIET, DIET, DIET-&gt; </a:t>
            </a:r>
            <a:r>
              <a:rPr lang="en-US" sz="1600" b="1" dirty="0">
                <a:sym typeface="Wingdings" panose="05000000000000000000" pitchFamily="2" charset="2"/>
              </a:rPr>
              <a:t>Mediterranean Diet </a:t>
            </a:r>
          </a:p>
          <a:p>
            <a:pPr lvl="1"/>
            <a:r>
              <a:rPr lang="en-US" sz="1200" dirty="0">
                <a:sym typeface="Wingdings" panose="05000000000000000000" pitchFamily="2" charset="2"/>
              </a:rPr>
              <a:t>PREDIMED Study demonstrated Mediterranean diet supplemented with virgin olive oil or nuts led to 30% reduction in MI, CVA, and cardiovascular mortality (driven by lower stroke)</a:t>
            </a:r>
          </a:p>
          <a:p>
            <a:pPr lvl="1"/>
            <a:r>
              <a:rPr lang="en-US" sz="1200" dirty="0">
                <a:sym typeface="Wingdings" panose="05000000000000000000" pitchFamily="2" charset="2"/>
              </a:rPr>
              <a:t>DASH diet shown to aid in reducing HTN</a:t>
            </a:r>
          </a:p>
          <a:p>
            <a:pPr lvl="1"/>
            <a:r>
              <a:rPr lang="en-US" sz="1200" dirty="0">
                <a:sym typeface="Wingdings" panose="05000000000000000000" pitchFamily="2" charset="2"/>
              </a:rPr>
              <a:t>Avoidance of trans fats, saturated fats, &gt;2g Na daily, &gt;14 g/d of red meat and sugar-sweetened beverages</a:t>
            </a:r>
          </a:p>
          <a:p>
            <a:pPr lvl="1"/>
            <a:endParaRPr lang="en-US" sz="1200" dirty="0">
              <a:sym typeface="Wingdings" panose="05000000000000000000" pitchFamily="2" charset="2"/>
            </a:endParaRPr>
          </a:p>
          <a:p>
            <a:endParaRPr lang="en-US" sz="1600" dirty="0">
              <a:sym typeface="Wingdings" panose="05000000000000000000" pitchFamily="2" charset="2"/>
            </a:endParaRPr>
          </a:p>
          <a:p>
            <a:endParaRPr lang="en-US" sz="1600" dirty="0"/>
          </a:p>
        </p:txBody>
      </p:sp>
      <p:pic>
        <p:nvPicPr>
          <p:cNvPr id="3" name="Picture 2">
            <a:extLst>
              <a:ext uri="{FF2B5EF4-FFF2-40B4-BE49-F238E27FC236}">
                <a16:creationId xmlns:a16="http://schemas.microsoft.com/office/drawing/2014/main" id="{CF3F8FFB-84B0-AE8B-E492-CB49F1BCE143}"/>
              </a:ext>
            </a:extLst>
          </p:cNvPr>
          <p:cNvPicPr>
            <a:picLocks noChangeAspect="1"/>
          </p:cNvPicPr>
          <p:nvPr/>
        </p:nvPicPr>
        <p:blipFill>
          <a:blip r:embed="rId4"/>
          <a:stretch>
            <a:fillRect/>
          </a:stretch>
        </p:blipFill>
        <p:spPr>
          <a:xfrm>
            <a:off x="6732898" y="662781"/>
            <a:ext cx="4362568" cy="4351338"/>
          </a:xfrm>
          <a:prstGeom prst="rect">
            <a:avLst/>
          </a:prstGeom>
        </p:spPr>
      </p:pic>
      <p:sp>
        <p:nvSpPr>
          <p:cNvPr id="5" name="TextBox 4">
            <a:extLst>
              <a:ext uri="{FF2B5EF4-FFF2-40B4-BE49-F238E27FC236}">
                <a16:creationId xmlns:a16="http://schemas.microsoft.com/office/drawing/2014/main" id="{CAF75ED5-039E-0C84-6C30-33FBB1CBB212}"/>
              </a:ext>
            </a:extLst>
          </p:cNvPr>
          <p:cNvSpPr txBox="1"/>
          <p:nvPr/>
        </p:nvSpPr>
        <p:spPr>
          <a:xfrm>
            <a:off x="0" y="5779720"/>
            <a:ext cx="8968850" cy="830997"/>
          </a:xfrm>
          <a:prstGeom prst="rect">
            <a:avLst/>
          </a:prstGeom>
          <a:noFill/>
        </p:spPr>
        <p:txBody>
          <a:bodyPr wrap="square">
            <a:spAutoFit/>
          </a:bodyPr>
          <a:lstStyle/>
          <a:p>
            <a:r>
              <a:rPr lang="en-US" sz="1200" dirty="0"/>
              <a:t>Adamson PD, Fordyce CB, Newby DE, et al. Coronary CT Angiography and 5-Year Risk of Myocardial Infarction. N Engl J Med. 2018;379(10):924-933. doi:10.1056/NEJMoa1805971.</a:t>
            </a:r>
          </a:p>
          <a:p>
            <a:endParaRPr lang="en-US" sz="1200" dirty="0"/>
          </a:p>
          <a:p>
            <a:endParaRPr lang="en-US" sz="1200" dirty="0"/>
          </a:p>
        </p:txBody>
      </p:sp>
      <p:sp>
        <p:nvSpPr>
          <p:cNvPr id="7" name="Rectangle 1">
            <a:extLst>
              <a:ext uri="{FF2B5EF4-FFF2-40B4-BE49-F238E27FC236}">
                <a16:creationId xmlns:a16="http://schemas.microsoft.com/office/drawing/2014/main" id="{0EEF513D-ABDB-2EB0-A9A3-E8A01E73FDD4}"/>
              </a:ext>
            </a:extLst>
          </p:cNvPr>
          <p:cNvSpPr>
            <a:spLocks noChangeArrowheads="1"/>
          </p:cNvSpPr>
          <p:nvPr/>
        </p:nvSpPr>
        <p:spPr bwMode="auto">
          <a:xfrm>
            <a:off x="0" y="6316364"/>
            <a:ext cx="10357513"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strike="noStrike" cap="none" normalizeH="0" baseline="0" dirty="0" err="1">
                <a:ln>
                  <a:noFill/>
                </a:ln>
                <a:solidFill>
                  <a:schemeClr val="tx1"/>
                </a:solidFill>
                <a:effectLst/>
              </a:rPr>
              <a:t>Ungvari</a:t>
            </a:r>
            <a:r>
              <a:rPr kumimoji="0" lang="en-US" altLang="en-US" sz="1200" b="0" i="0" strike="noStrike" cap="none" normalizeH="0" baseline="0" dirty="0">
                <a:ln>
                  <a:noFill/>
                </a:ln>
                <a:solidFill>
                  <a:schemeClr val="tx1"/>
                </a:solidFill>
                <a:effectLst/>
              </a:rPr>
              <a:t> Z, Fekete M, Varga P, Fekete JT, Lehoczki A, Buda A, Szappanos Á, </a:t>
            </a:r>
            <a:r>
              <a:rPr kumimoji="0" lang="en-US" altLang="en-US" sz="1200" b="0" i="0" strike="noStrike" cap="none" normalizeH="0" baseline="0" dirty="0" err="1">
                <a:ln>
                  <a:noFill/>
                </a:ln>
                <a:solidFill>
                  <a:schemeClr val="tx1"/>
                </a:solidFill>
                <a:effectLst/>
              </a:rPr>
              <a:t>Purebl</a:t>
            </a:r>
            <a:r>
              <a:rPr kumimoji="0" lang="en-US" altLang="en-US" sz="1200" b="0" i="0" strike="noStrike" cap="none" normalizeH="0" baseline="0" dirty="0">
                <a:ln>
                  <a:noFill/>
                </a:ln>
                <a:solidFill>
                  <a:schemeClr val="tx1"/>
                </a:solidFill>
                <a:effectLst/>
              </a:rPr>
              <a:t> G, </a:t>
            </a:r>
            <a:r>
              <a:rPr kumimoji="0" lang="en-US" altLang="en-US" sz="1200" b="0" i="0" strike="noStrike" cap="none" normalizeH="0" baseline="0" dirty="0" err="1">
                <a:ln>
                  <a:noFill/>
                </a:ln>
                <a:solidFill>
                  <a:schemeClr val="tx1"/>
                </a:solidFill>
                <a:effectLst/>
              </a:rPr>
              <a:t>Ungvari</a:t>
            </a:r>
            <a:r>
              <a:rPr kumimoji="0" lang="en-US" altLang="en-US" sz="1200" b="0" i="0" strike="noStrike" cap="none" normalizeH="0" baseline="0" dirty="0">
                <a:ln>
                  <a:noFill/>
                </a:ln>
                <a:solidFill>
                  <a:schemeClr val="tx1"/>
                </a:solidFill>
                <a:effectLst/>
              </a:rPr>
              <a:t> A, Győrffy B. Imbalanced sleep increases mortality risk by 14-34%: a meta-analysis. </a:t>
            </a:r>
            <a:r>
              <a:rPr kumimoji="0" lang="en-US" altLang="en-US" sz="1200" b="0" i="0" strike="noStrike" cap="none" normalizeH="0" baseline="0" dirty="0" err="1">
                <a:ln>
                  <a:noFill/>
                </a:ln>
                <a:solidFill>
                  <a:schemeClr val="tx1"/>
                </a:solidFill>
                <a:effectLst/>
              </a:rPr>
              <a:t>Geroscience</a:t>
            </a:r>
            <a:r>
              <a:rPr kumimoji="0" lang="en-US" altLang="en-US" sz="1200" b="0" i="0" strike="noStrike" cap="none" normalizeH="0" baseline="0" dirty="0">
                <a:ln>
                  <a:noFill/>
                </a:ln>
                <a:solidFill>
                  <a:schemeClr val="tx1"/>
                </a:solidFill>
                <a:effectLst/>
              </a:rPr>
              <a:t>. 2025 Jun;47(3):4545-4566. </a:t>
            </a:r>
            <a:r>
              <a:rPr kumimoji="0" lang="en-US" altLang="en-US" sz="1200" b="0" i="0" strike="noStrike" cap="none" normalizeH="0" baseline="0" dirty="0" err="1">
                <a:ln>
                  <a:noFill/>
                </a:ln>
                <a:solidFill>
                  <a:schemeClr val="tx1"/>
                </a:solidFill>
                <a:effectLst/>
              </a:rPr>
              <a:t>doi</a:t>
            </a:r>
            <a:r>
              <a:rPr kumimoji="0" lang="en-US" altLang="en-US" sz="1200" b="0" i="0" strike="noStrike" cap="none" normalizeH="0" baseline="0" dirty="0">
                <a:ln>
                  <a:noFill/>
                </a:ln>
                <a:solidFill>
                  <a:schemeClr val="tx1"/>
                </a:solidFill>
                <a:effectLst/>
              </a:rPr>
              <a:t>: 10.1007/s11357-025-01592-y. </a:t>
            </a:r>
            <a:r>
              <a:rPr kumimoji="0" lang="en-US" altLang="en-US" sz="1200" b="0" i="0" strike="noStrike" cap="none" normalizeH="0" baseline="0" dirty="0" err="1">
                <a:ln>
                  <a:noFill/>
                </a:ln>
                <a:solidFill>
                  <a:schemeClr val="tx1"/>
                </a:solidFill>
                <a:effectLst/>
              </a:rPr>
              <a:t>Epub</a:t>
            </a:r>
            <a:r>
              <a:rPr kumimoji="0" lang="en-US" altLang="en-US" sz="1200" b="0" i="0" strike="noStrike" cap="none" normalizeH="0" baseline="0" dirty="0">
                <a:ln>
                  <a:noFill/>
                </a:ln>
                <a:solidFill>
                  <a:schemeClr val="tx1"/>
                </a:solidFill>
                <a:effectLst/>
              </a:rPr>
              <a:t> 2025 Mar 12. PMID: 40072785; PMCID: PMC12181477.</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strike="noStrike" cap="none" normalizeH="0" baseline="0" dirty="0">
              <a:ln>
                <a:noFill/>
              </a:ln>
              <a:solidFill>
                <a:schemeClr val="tx1"/>
              </a:solidFill>
              <a:effectLst/>
            </a:endParaRPr>
          </a:p>
        </p:txBody>
      </p:sp>
      <p:pic>
        <p:nvPicPr>
          <p:cNvPr id="11" name="Picture 10">
            <a:extLst>
              <a:ext uri="{FF2B5EF4-FFF2-40B4-BE49-F238E27FC236}">
                <a16:creationId xmlns:a16="http://schemas.microsoft.com/office/drawing/2014/main" id="{0EA7F0CF-CCD2-0E9B-88CB-6CACFE93EFFB}"/>
              </a:ext>
            </a:extLst>
          </p:cNvPr>
          <p:cNvPicPr>
            <a:picLocks noChangeAspect="1"/>
          </p:cNvPicPr>
          <p:nvPr/>
        </p:nvPicPr>
        <p:blipFill>
          <a:blip r:embed="rId5"/>
          <a:stretch>
            <a:fillRect/>
          </a:stretch>
        </p:blipFill>
        <p:spPr>
          <a:xfrm>
            <a:off x="6593007" y="1745278"/>
            <a:ext cx="5451440" cy="3264955"/>
          </a:xfrm>
          <a:prstGeom prst="rect">
            <a:avLst/>
          </a:prstGeom>
        </p:spPr>
      </p:pic>
      <p:sp>
        <p:nvSpPr>
          <p:cNvPr id="12" name="TextBox 11">
            <a:extLst>
              <a:ext uri="{FF2B5EF4-FFF2-40B4-BE49-F238E27FC236}">
                <a16:creationId xmlns:a16="http://schemas.microsoft.com/office/drawing/2014/main" id="{3FC7CCED-0793-0D57-2CB9-035A79ADDDD9}"/>
              </a:ext>
            </a:extLst>
          </p:cNvPr>
          <p:cNvSpPr txBox="1"/>
          <p:nvPr/>
        </p:nvSpPr>
        <p:spPr>
          <a:xfrm>
            <a:off x="8914182" y="5010234"/>
            <a:ext cx="3016156" cy="923330"/>
          </a:xfrm>
          <a:prstGeom prst="rect">
            <a:avLst/>
          </a:prstGeom>
          <a:noFill/>
          <a:ln>
            <a:solidFill>
              <a:schemeClr val="accent1"/>
            </a:solidFill>
          </a:ln>
        </p:spPr>
        <p:txBody>
          <a:bodyPr wrap="square" rtlCol="0">
            <a:spAutoFit/>
          </a:bodyPr>
          <a:lstStyle/>
          <a:p>
            <a:r>
              <a:rPr lang="en-US" dirty="0"/>
              <a:t>Reduction in events early, likely an anti-inflammatory effect</a:t>
            </a:r>
          </a:p>
        </p:txBody>
      </p:sp>
      <p:pic>
        <p:nvPicPr>
          <p:cNvPr id="15" name="Picture 14">
            <a:extLst>
              <a:ext uri="{FF2B5EF4-FFF2-40B4-BE49-F238E27FC236}">
                <a16:creationId xmlns:a16="http://schemas.microsoft.com/office/drawing/2014/main" id="{0694E997-7406-B5EB-80C4-D061CA93A7A9}"/>
              </a:ext>
            </a:extLst>
          </p:cNvPr>
          <p:cNvPicPr>
            <a:picLocks noChangeAspect="1"/>
          </p:cNvPicPr>
          <p:nvPr/>
        </p:nvPicPr>
        <p:blipFill>
          <a:blip r:embed="rId6"/>
          <a:stretch>
            <a:fillRect/>
          </a:stretch>
        </p:blipFill>
        <p:spPr>
          <a:xfrm>
            <a:off x="3340915" y="1700400"/>
            <a:ext cx="6555747" cy="3704483"/>
          </a:xfrm>
          <a:prstGeom prst="rect">
            <a:avLst/>
          </a:prstGeom>
        </p:spPr>
      </p:pic>
    </p:spTree>
    <p:extLst>
      <p:ext uri="{BB962C8B-B14F-4D97-AF65-F5344CB8AC3E}">
        <p14:creationId xmlns:p14="http://schemas.microsoft.com/office/powerpoint/2010/main" val="339831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977A4-E568-049F-6C63-EB636725BA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309CEA-C8BD-4392-B969-688E257944F8}"/>
              </a:ext>
            </a:extLst>
          </p:cNvPr>
          <p:cNvSpPr>
            <a:spLocks noGrp="1"/>
          </p:cNvSpPr>
          <p:nvPr>
            <p:ph type="title"/>
          </p:nvPr>
        </p:nvSpPr>
        <p:spPr>
          <a:xfrm>
            <a:off x="0" y="18255"/>
            <a:ext cx="10515600" cy="1325563"/>
          </a:xfrm>
        </p:spPr>
        <p:txBody>
          <a:bodyPr/>
          <a:lstStyle/>
          <a:p>
            <a:r>
              <a:rPr lang="en-US" dirty="0"/>
              <a:t>So we have identified risk, what do we recommend?</a:t>
            </a:r>
          </a:p>
        </p:txBody>
      </p:sp>
      <p:pic>
        <p:nvPicPr>
          <p:cNvPr id="6" name="Picture 5">
            <a:extLst>
              <a:ext uri="{FF2B5EF4-FFF2-40B4-BE49-F238E27FC236}">
                <a16:creationId xmlns:a16="http://schemas.microsoft.com/office/drawing/2014/main" id="{D0C9AFDC-4DD8-494B-3291-3A51A1D1F298}"/>
              </a:ext>
            </a:extLst>
          </p:cNvPr>
          <p:cNvPicPr>
            <a:picLocks noChangeAspect="1"/>
          </p:cNvPicPr>
          <p:nvPr/>
        </p:nvPicPr>
        <p:blipFill>
          <a:blip r:embed="rId3"/>
          <a:stretch>
            <a:fillRect/>
          </a:stretch>
        </p:blipFill>
        <p:spPr>
          <a:xfrm>
            <a:off x="11386360" y="5896648"/>
            <a:ext cx="805640" cy="961352"/>
          </a:xfrm>
          <a:prstGeom prst="rect">
            <a:avLst/>
          </a:prstGeom>
        </p:spPr>
      </p:pic>
      <p:sp>
        <p:nvSpPr>
          <p:cNvPr id="8" name="Content Placeholder 7">
            <a:extLst>
              <a:ext uri="{FF2B5EF4-FFF2-40B4-BE49-F238E27FC236}">
                <a16:creationId xmlns:a16="http://schemas.microsoft.com/office/drawing/2014/main" id="{3B3E728C-BAD6-139A-9282-1EC9B0E29432}"/>
              </a:ext>
            </a:extLst>
          </p:cNvPr>
          <p:cNvSpPr>
            <a:spLocks noGrp="1"/>
          </p:cNvSpPr>
          <p:nvPr>
            <p:ph idx="1"/>
          </p:nvPr>
        </p:nvSpPr>
        <p:spPr>
          <a:xfrm>
            <a:off x="0" y="1545310"/>
            <a:ext cx="11122925" cy="5183036"/>
          </a:xfrm>
        </p:spPr>
        <p:txBody>
          <a:bodyPr>
            <a:normAutofit/>
          </a:bodyPr>
          <a:lstStyle/>
          <a:p>
            <a:r>
              <a:rPr lang="en-US" sz="1800" dirty="0"/>
              <a:t>Cholesterol Management</a:t>
            </a:r>
          </a:p>
          <a:p>
            <a:pPr lvl="1"/>
            <a:r>
              <a:rPr lang="en-US" sz="1800" dirty="0"/>
              <a:t>Optimal LDL-C for </a:t>
            </a:r>
            <a:r>
              <a:rPr lang="en-US" sz="1800" b="1" dirty="0">
                <a:solidFill>
                  <a:schemeClr val="accent1"/>
                </a:solidFill>
              </a:rPr>
              <a:t>all adults </a:t>
            </a:r>
            <a:r>
              <a:rPr lang="en-US" sz="1800" dirty="0"/>
              <a:t>is &lt;</a:t>
            </a:r>
            <a:r>
              <a:rPr lang="en-US" sz="1800" dirty="0">
                <a:solidFill>
                  <a:schemeClr val="accent2"/>
                </a:solidFill>
              </a:rPr>
              <a:t>100 mg/dL</a:t>
            </a:r>
          </a:p>
          <a:p>
            <a:pPr lvl="1"/>
            <a:r>
              <a:rPr lang="en-US" sz="1800" dirty="0"/>
              <a:t>LDL C-190 mg/dL? ASCVD risk between 7.5-19.9%?</a:t>
            </a:r>
            <a:r>
              <a:rPr lang="en-US" sz="1800" dirty="0">
                <a:sym typeface="Wingdings" panose="05000000000000000000" pitchFamily="2" charset="2"/>
              </a:rPr>
              <a:t> Goal LDL &lt;</a:t>
            </a:r>
            <a:r>
              <a:rPr lang="en-US" sz="1800" dirty="0">
                <a:solidFill>
                  <a:schemeClr val="accent2"/>
                </a:solidFill>
                <a:sym typeface="Wingdings" panose="05000000000000000000" pitchFamily="2" charset="2"/>
              </a:rPr>
              <a:t>100 mg/dL</a:t>
            </a:r>
          </a:p>
          <a:p>
            <a:pPr lvl="1"/>
            <a:r>
              <a:rPr lang="en-US" sz="1800" dirty="0">
                <a:sym typeface="Wingdings" panose="05000000000000000000" pitchFamily="2" charset="2"/>
              </a:rPr>
              <a:t>High risk of CVD events (</a:t>
            </a:r>
            <a:r>
              <a:rPr lang="en-US" sz="1800" dirty="0" err="1">
                <a:sym typeface="Wingdings" panose="05000000000000000000" pitchFamily="2" charset="2"/>
              </a:rPr>
              <a:t>ie</a:t>
            </a:r>
            <a:r>
              <a:rPr lang="en-US" sz="1800" dirty="0">
                <a:sym typeface="Wingdings" panose="05000000000000000000" pitchFamily="2" charset="2"/>
              </a:rPr>
              <a:t>. T2DM, clinical ASCVD, Calculated risk &gt;20%, CAC score &gt;100) Goal LDL-C is &lt;</a:t>
            </a:r>
            <a:r>
              <a:rPr lang="en-US" sz="1800" dirty="0">
                <a:solidFill>
                  <a:schemeClr val="accent5">
                    <a:lumMod val="75000"/>
                  </a:schemeClr>
                </a:solidFill>
                <a:sym typeface="Wingdings" panose="05000000000000000000" pitchFamily="2" charset="2"/>
              </a:rPr>
              <a:t>70 mg/dL</a:t>
            </a:r>
          </a:p>
          <a:p>
            <a:pPr lvl="1"/>
            <a:r>
              <a:rPr lang="en-US" sz="1800" dirty="0">
                <a:sym typeface="Wingdings" panose="05000000000000000000" pitchFamily="2" charset="2"/>
              </a:rPr>
              <a:t>Very high risk patients (Major ASCVD events, </a:t>
            </a:r>
            <a:r>
              <a:rPr lang="en-US" sz="1800" dirty="0" err="1">
                <a:sym typeface="Wingdings" panose="05000000000000000000" pitchFamily="2" charset="2"/>
              </a:rPr>
              <a:t>HeFH</a:t>
            </a:r>
            <a:r>
              <a:rPr lang="en-US" sz="1800" dirty="0">
                <a:sym typeface="Wingdings" panose="05000000000000000000" pitchFamily="2" charset="2"/>
              </a:rPr>
              <a:t>, DM, HTN, CKD, smoking) Goal LDL-C is &lt;</a:t>
            </a:r>
            <a:r>
              <a:rPr lang="en-US" sz="1800" dirty="0">
                <a:solidFill>
                  <a:srgbClr val="92D050"/>
                </a:solidFill>
                <a:sym typeface="Wingdings" panose="05000000000000000000" pitchFamily="2" charset="2"/>
              </a:rPr>
              <a:t>55 mg/dL</a:t>
            </a:r>
          </a:p>
        </p:txBody>
      </p:sp>
      <p:pic>
        <p:nvPicPr>
          <p:cNvPr id="3" name="Picture 2">
            <a:extLst>
              <a:ext uri="{FF2B5EF4-FFF2-40B4-BE49-F238E27FC236}">
                <a16:creationId xmlns:a16="http://schemas.microsoft.com/office/drawing/2014/main" id="{8D15214D-1B25-0A01-57CB-71B90FC206D8}"/>
              </a:ext>
            </a:extLst>
          </p:cNvPr>
          <p:cNvPicPr>
            <a:picLocks noChangeAspect="1"/>
          </p:cNvPicPr>
          <p:nvPr/>
        </p:nvPicPr>
        <p:blipFill>
          <a:blip r:embed="rId4"/>
          <a:stretch>
            <a:fillRect/>
          </a:stretch>
        </p:blipFill>
        <p:spPr>
          <a:xfrm>
            <a:off x="9741714" y="18255"/>
            <a:ext cx="2450286" cy="2444160"/>
          </a:xfrm>
          <a:prstGeom prst="rect">
            <a:avLst/>
          </a:prstGeom>
        </p:spPr>
      </p:pic>
      <p:pic>
        <p:nvPicPr>
          <p:cNvPr id="5" name="Picture 4">
            <a:extLst>
              <a:ext uri="{FF2B5EF4-FFF2-40B4-BE49-F238E27FC236}">
                <a16:creationId xmlns:a16="http://schemas.microsoft.com/office/drawing/2014/main" id="{E0C94641-8DD8-49EB-50F6-97B2E69D8AB2}"/>
              </a:ext>
            </a:extLst>
          </p:cNvPr>
          <p:cNvPicPr>
            <a:picLocks noChangeAspect="1"/>
          </p:cNvPicPr>
          <p:nvPr/>
        </p:nvPicPr>
        <p:blipFill>
          <a:blip r:embed="rId5"/>
          <a:stretch>
            <a:fillRect/>
          </a:stretch>
        </p:blipFill>
        <p:spPr>
          <a:xfrm>
            <a:off x="450377" y="3529433"/>
            <a:ext cx="4942383" cy="2640924"/>
          </a:xfrm>
          <a:prstGeom prst="rect">
            <a:avLst/>
          </a:prstGeom>
        </p:spPr>
      </p:pic>
      <p:pic>
        <p:nvPicPr>
          <p:cNvPr id="11" name="Picture 10">
            <a:extLst>
              <a:ext uri="{FF2B5EF4-FFF2-40B4-BE49-F238E27FC236}">
                <a16:creationId xmlns:a16="http://schemas.microsoft.com/office/drawing/2014/main" id="{784FA6F6-4DE0-5658-B928-B446E611C979}"/>
              </a:ext>
            </a:extLst>
          </p:cNvPr>
          <p:cNvPicPr>
            <a:picLocks noChangeAspect="1"/>
          </p:cNvPicPr>
          <p:nvPr/>
        </p:nvPicPr>
        <p:blipFill>
          <a:blip r:embed="rId6"/>
          <a:stretch>
            <a:fillRect/>
          </a:stretch>
        </p:blipFill>
        <p:spPr>
          <a:xfrm>
            <a:off x="5843137" y="3529433"/>
            <a:ext cx="4942383" cy="2655761"/>
          </a:xfrm>
          <a:prstGeom prst="rect">
            <a:avLst/>
          </a:prstGeom>
        </p:spPr>
      </p:pic>
      <p:sp>
        <p:nvSpPr>
          <p:cNvPr id="13" name="TextBox 12">
            <a:extLst>
              <a:ext uri="{FF2B5EF4-FFF2-40B4-BE49-F238E27FC236}">
                <a16:creationId xmlns:a16="http://schemas.microsoft.com/office/drawing/2014/main" id="{C21930A1-82CE-DE37-F3F8-49EEA9CB060B}"/>
              </a:ext>
            </a:extLst>
          </p:cNvPr>
          <p:cNvSpPr txBox="1"/>
          <p:nvPr/>
        </p:nvSpPr>
        <p:spPr>
          <a:xfrm>
            <a:off x="153537" y="6314843"/>
            <a:ext cx="10208525" cy="461665"/>
          </a:xfrm>
          <a:prstGeom prst="rect">
            <a:avLst/>
          </a:prstGeom>
          <a:noFill/>
        </p:spPr>
        <p:txBody>
          <a:bodyPr wrap="square">
            <a:spAutoFit/>
          </a:bodyPr>
          <a:lstStyle/>
          <a:p>
            <a:r>
              <a:rPr lang="en-US" sz="1200" dirty="0"/>
              <a:t>Jackson et al., LDL cholesterol management simplified in (adults)—Lower for longer is better: Guidance from the National Lipid</a:t>
            </a:r>
          </a:p>
          <a:p>
            <a:r>
              <a:rPr lang="en-US" sz="1200" dirty="0"/>
              <a:t>Association, Journal of Clinical Lipidology, https://doi.org/10.1016/j.jacl.2025.06.002</a:t>
            </a:r>
          </a:p>
        </p:txBody>
      </p:sp>
    </p:spTree>
    <p:extLst>
      <p:ext uri="{BB962C8B-B14F-4D97-AF65-F5344CB8AC3E}">
        <p14:creationId xmlns:p14="http://schemas.microsoft.com/office/powerpoint/2010/main" val="4092032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8E47B-85E2-74A0-9F46-EBEDD3EC41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2177FE-945C-ACEB-8100-CB57CB07AC62}"/>
              </a:ext>
            </a:extLst>
          </p:cNvPr>
          <p:cNvSpPr>
            <a:spLocks noGrp="1"/>
          </p:cNvSpPr>
          <p:nvPr>
            <p:ph type="title"/>
          </p:nvPr>
        </p:nvSpPr>
        <p:spPr>
          <a:xfrm>
            <a:off x="0" y="18255"/>
            <a:ext cx="10515600" cy="1325563"/>
          </a:xfrm>
        </p:spPr>
        <p:txBody>
          <a:bodyPr/>
          <a:lstStyle/>
          <a:p>
            <a:r>
              <a:rPr lang="en-US" dirty="0"/>
              <a:t>So we have identified risk, what do we recommend?</a:t>
            </a:r>
          </a:p>
        </p:txBody>
      </p:sp>
      <p:pic>
        <p:nvPicPr>
          <p:cNvPr id="6" name="Picture 5">
            <a:extLst>
              <a:ext uri="{FF2B5EF4-FFF2-40B4-BE49-F238E27FC236}">
                <a16:creationId xmlns:a16="http://schemas.microsoft.com/office/drawing/2014/main" id="{7073CFD2-0268-4F52-2416-B186795DCC08}"/>
              </a:ext>
            </a:extLst>
          </p:cNvPr>
          <p:cNvPicPr>
            <a:picLocks noChangeAspect="1"/>
          </p:cNvPicPr>
          <p:nvPr/>
        </p:nvPicPr>
        <p:blipFill>
          <a:blip r:embed="rId3"/>
          <a:stretch>
            <a:fillRect/>
          </a:stretch>
        </p:blipFill>
        <p:spPr>
          <a:xfrm>
            <a:off x="11386360" y="5896648"/>
            <a:ext cx="805640" cy="961352"/>
          </a:xfrm>
          <a:prstGeom prst="rect">
            <a:avLst/>
          </a:prstGeom>
        </p:spPr>
      </p:pic>
      <p:sp>
        <p:nvSpPr>
          <p:cNvPr id="8" name="Content Placeholder 7">
            <a:extLst>
              <a:ext uri="{FF2B5EF4-FFF2-40B4-BE49-F238E27FC236}">
                <a16:creationId xmlns:a16="http://schemas.microsoft.com/office/drawing/2014/main" id="{D70D478D-22EF-EAAF-08E0-7BA149D5EFCB}"/>
              </a:ext>
            </a:extLst>
          </p:cNvPr>
          <p:cNvSpPr>
            <a:spLocks noGrp="1"/>
          </p:cNvSpPr>
          <p:nvPr>
            <p:ph idx="1"/>
          </p:nvPr>
        </p:nvSpPr>
        <p:spPr>
          <a:xfrm>
            <a:off x="0" y="1545310"/>
            <a:ext cx="11122925" cy="4582535"/>
          </a:xfrm>
        </p:spPr>
        <p:txBody>
          <a:bodyPr>
            <a:normAutofit fontScale="92500" lnSpcReduction="20000"/>
          </a:bodyPr>
          <a:lstStyle/>
          <a:p>
            <a:r>
              <a:rPr lang="en-US" sz="2000" dirty="0"/>
              <a:t>Blood pressure Management</a:t>
            </a:r>
          </a:p>
          <a:p>
            <a:pPr lvl="1"/>
            <a:r>
              <a:rPr lang="en-US" sz="1600" dirty="0">
                <a:sym typeface="Wingdings" panose="05000000000000000000" pitchFamily="2" charset="2"/>
              </a:rPr>
              <a:t>&lt;130/80 is the goal for all adults</a:t>
            </a:r>
          </a:p>
          <a:p>
            <a:pPr lvl="1"/>
            <a:r>
              <a:rPr lang="en-US" sz="1600" dirty="0">
                <a:sym typeface="Wingdings" panose="05000000000000000000" pitchFamily="2" charset="2"/>
              </a:rPr>
              <a:t>Classify your patients early and often:</a:t>
            </a:r>
          </a:p>
          <a:p>
            <a:pPr lvl="2"/>
            <a:r>
              <a:rPr lang="en-US" sz="1600" dirty="0"/>
              <a:t> </a:t>
            </a:r>
            <a:r>
              <a:rPr lang="en-US" sz="1600" b="1" dirty="0"/>
              <a:t>Elevated blood pressure </a:t>
            </a:r>
            <a:r>
              <a:rPr lang="en-US" sz="1600" dirty="0"/>
              <a:t>as 120 to 129 mm Hg systolic and &lt;80 mm Hg diastolic</a:t>
            </a:r>
          </a:p>
          <a:p>
            <a:pPr lvl="2"/>
            <a:r>
              <a:rPr lang="en-US" sz="1600" b="1" dirty="0"/>
              <a:t>Stage 1 hypertension </a:t>
            </a:r>
            <a:r>
              <a:rPr lang="en-US" sz="1600" dirty="0"/>
              <a:t>as 130 to 139 mm Hg systolic or 80 to 89 mm Hg diastolic</a:t>
            </a:r>
          </a:p>
          <a:p>
            <a:pPr lvl="2"/>
            <a:r>
              <a:rPr lang="en-US" sz="1600" b="1" dirty="0"/>
              <a:t>Stage 2 hypertension </a:t>
            </a:r>
            <a:r>
              <a:rPr lang="en-US" sz="1600" dirty="0"/>
              <a:t>as ≥140 mm Hg systolic or ≥90 mm Hg diastolic</a:t>
            </a:r>
            <a:endParaRPr lang="en-US" sz="1600" dirty="0">
              <a:sym typeface="Wingdings" panose="05000000000000000000" pitchFamily="2" charset="2"/>
            </a:endParaRPr>
          </a:p>
          <a:p>
            <a:pPr lvl="1"/>
            <a:r>
              <a:rPr lang="en-US" sz="1600" dirty="0"/>
              <a:t>Low sodium diet (&lt;1.5 gm) per day</a:t>
            </a:r>
            <a:r>
              <a:rPr lang="en-US" sz="1600" dirty="0">
                <a:sym typeface="Wingdings" panose="05000000000000000000" pitchFamily="2" charset="2"/>
              </a:rPr>
              <a:t> 2-8 mmHg reduction</a:t>
            </a:r>
          </a:p>
          <a:p>
            <a:pPr lvl="1"/>
            <a:r>
              <a:rPr lang="en-US" sz="1600" dirty="0">
                <a:sym typeface="Wingdings" panose="05000000000000000000" pitchFamily="2" charset="2"/>
              </a:rPr>
              <a:t>Physical activity 4-9 mmHg reduction</a:t>
            </a:r>
          </a:p>
          <a:p>
            <a:pPr lvl="1"/>
            <a:r>
              <a:rPr lang="en-US" sz="1600" dirty="0">
                <a:sym typeface="Wingdings" panose="05000000000000000000" pitchFamily="2" charset="2"/>
              </a:rPr>
              <a:t>Moderate alcohol use 2-4 mmHg</a:t>
            </a:r>
          </a:p>
          <a:p>
            <a:pPr lvl="1"/>
            <a:r>
              <a:rPr lang="en-US" sz="1600" dirty="0">
                <a:sym typeface="Wingdings" panose="05000000000000000000" pitchFamily="2" charset="2"/>
              </a:rPr>
              <a:t>Avoidance of NSAIDS 5mmHg</a:t>
            </a:r>
          </a:p>
          <a:p>
            <a:pPr lvl="1"/>
            <a:r>
              <a:rPr lang="en-US" sz="1600" dirty="0">
                <a:sym typeface="Wingdings" panose="05000000000000000000" pitchFamily="2" charset="2"/>
              </a:rPr>
              <a:t>Weight Loss  1mmHg/1 kg weight loss</a:t>
            </a:r>
          </a:p>
          <a:p>
            <a:pPr lvl="1"/>
            <a:r>
              <a:rPr lang="en-US" sz="1600" dirty="0">
                <a:sym typeface="Wingdings" panose="05000000000000000000" pitchFamily="2" charset="2"/>
              </a:rPr>
              <a:t>SGLT2-I to address CKM 1-6 mmHg SBP lowering</a:t>
            </a:r>
          </a:p>
          <a:p>
            <a:pPr lvl="1"/>
            <a:r>
              <a:rPr lang="en-US" sz="1600" dirty="0">
                <a:sym typeface="Wingdings" panose="05000000000000000000" pitchFamily="2" charset="2"/>
              </a:rPr>
              <a:t>Treat OSA 10 mmHg reduction</a:t>
            </a:r>
          </a:p>
          <a:p>
            <a:r>
              <a:rPr lang="en-US" sz="2000" dirty="0">
                <a:sym typeface="Wingdings" panose="05000000000000000000" pitchFamily="2" charset="2"/>
              </a:rPr>
              <a:t>Obesity</a:t>
            </a:r>
          </a:p>
          <a:p>
            <a:pPr lvl="1"/>
            <a:r>
              <a:rPr lang="en-US" sz="1600" dirty="0">
                <a:sym typeface="Wingdings" panose="05000000000000000000" pitchFamily="2" charset="2"/>
              </a:rPr>
              <a:t>Maintaining healthy bodyweight, monitoring waist circumference, visceral/peripheral adiposity, and preservation of muscle mass</a:t>
            </a:r>
          </a:p>
          <a:p>
            <a:r>
              <a:rPr lang="en-US" sz="2000" dirty="0">
                <a:sym typeface="Wingdings" panose="05000000000000000000" pitchFamily="2" charset="2"/>
              </a:rPr>
              <a:t>Diabetes Management</a:t>
            </a:r>
          </a:p>
          <a:p>
            <a:pPr lvl="1"/>
            <a:r>
              <a:rPr lang="en-US" sz="1600" dirty="0">
                <a:sym typeface="Wingdings" panose="05000000000000000000" pitchFamily="2" charset="2"/>
              </a:rPr>
              <a:t>Maintaining healthy weight, using Metformin, SGLT2-I/GLP-1 RA to aid in improving insulin resistance</a:t>
            </a:r>
          </a:p>
        </p:txBody>
      </p:sp>
      <p:pic>
        <p:nvPicPr>
          <p:cNvPr id="3" name="Picture 2">
            <a:extLst>
              <a:ext uri="{FF2B5EF4-FFF2-40B4-BE49-F238E27FC236}">
                <a16:creationId xmlns:a16="http://schemas.microsoft.com/office/drawing/2014/main" id="{6CCADDD2-758B-22D3-C2CE-037E826345ED}"/>
              </a:ext>
            </a:extLst>
          </p:cNvPr>
          <p:cNvPicPr>
            <a:picLocks noChangeAspect="1"/>
          </p:cNvPicPr>
          <p:nvPr/>
        </p:nvPicPr>
        <p:blipFill>
          <a:blip r:embed="rId4"/>
          <a:stretch>
            <a:fillRect/>
          </a:stretch>
        </p:blipFill>
        <p:spPr>
          <a:xfrm>
            <a:off x="9741714" y="18255"/>
            <a:ext cx="2450286" cy="2444160"/>
          </a:xfrm>
          <a:prstGeom prst="rect">
            <a:avLst/>
          </a:prstGeom>
        </p:spPr>
      </p:pic>
      <p:sp>
        <p:nvSpPr>
          <p:cNvPr id="7" name="TextBox 6">
            <a:extLst>
              <a:ext uri="{FF2B5EF4-FFF2-40B4-BE49-F238E27FC236}">
                <a16:creationId xmlns:a16="http://schemas.microsoft.com/office/drawing/2014/main" id="{CD4CDF27-DCF0-334C-550C-6A94CB7F7874}"/>
              </a:ext>
            </a:extLst>
          </p:cNvPr>
          <p:cNvSpPr txBox="1"/>
          <p:nvPr/>
        </p:nvSpPr>
        <p:spPr>
          <a:xfrm>
            <a:off x="0" y="6329337"/>
            <a:ext cx="11386360" cy="461665"/>
          </a:xfrm>
          <a:prstGeom prst="rect">
            <a:avLst/>
          </a:prstGeom>
          <a:noFill/>
        </p:spPr>
        <p:txBody>
          <a:bodyPr wrap="square">
            <a:spAutoFit/>
          </a:bodyPr>
          <a:lstStyle/>
          <a:p>
            <a:r>
              <a:rPr lang="en-US" sz="1200" dirty="0" err="1"/>
              <a:t>Ndumele</a:t>
            </a:r>
            <a:r>
              <a:rPr lang="en-US" sz="1200" dirty="0"/>
              <a:t> CE, et al.; American Heart Association. </a:t>
            </a:r>
            <a:r>
              <a:rPr lang="en-US" sz="1200" i="1" dirty="0"/>
              <a:t>Cardiovascular-Kidney-Metabolic Health: A Presidential Advisory from the American Heart Association.</a:t>
            </a:r>
            <a:r>
              <a:rPr lang="en-US" sz="1200" dirty="0"/>
              <a:t> Circulation. 2023;148(20):1606-1635. doi:10.1161/CIR.0000000000001356</a:t>
            </a:r>
          </a:p>
        </p:txBody>
      </p:sp>
    </p:spTree>
    <p:extLst>
      <p:ext uri="{BB962C8B-B14F-4D97-AF65-F5344CB8AC3E}">
        <p14:creationId xmlns:p14="http://schemas.microsoft.com/office/powerpoint/2010/main" val="309508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6" end="6"/>
                                            </p:txEl>
                                          </p:spTgt>
                                        </p:tgtEl>
                                        <p:attrNameLst>
                                          <p:attrName>style.visibility</p:attrName>
                                        </p:attrNameLst>
                                      </p:cBhvr>
                                      <p:to>
                                        <p:strVal val="visible"/>
                                      </p:to>
                                    </p:set>
                                    <p:anim calcmode="lin" valueType="num">
                                      <p:cBhvr additive="base">
                                        <p:cTn id="7"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6" end="6"/>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7" end="7"/>
                                            </p:txEl>
                                          </p:spTgt>
                                        </p:tgtEl>
                                        <p:attrNameLst>
                                          <p:attrName>style.visibility</p:attrName>
                                        </p:attrNameLst>
                                      </p:cBhvr>
                                      <p:to>
                                        <p:strVal val="visible"/>
                                      </p:to>
                                    </p:set>
                                    <p:anim calcmode="lin" valueType="num">
                                      <p:cBhvr additive="base">
                                        <p:cTn id="11"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7" end="7"/>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xEl>
                                              <p:pRg st="8" end="8"/>
                                            </p:txEl>
                                          </p:spTgt>
                                        </p:tgtEl>
                                        <p:attrNameLst>
                                          <p:attrName>style.visibility</p:attrName>
                                        </p:attrNameLst>
                                      </p:cBhvr>
                                      <p:to>
                                        <p:strVal val="visible"/>
                                      </p:to>
                                    </p:set>
                                    <p:anim calcmode="lin" valueType="num">
                                      <p:cBhvr additive="base">
                                        <p:cTn id="15" dur="500" fill="hold"/>
                                        <p:tgtEl>
                                          <p:spTgt spid="8">
                                            <p:txEl>
                                              <p:pRg st="8" end="8"/>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8" end="8"/>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xEl>
                                              <p:pRg st="9" end="9"/>
                                            </p:txEl>
                                          </p:spTgt>
                                        </p:tgtEl>
                                        <p:attrNameLst>
                                          <p:attrName>style.visibility</p:attrName>
                                        </p:attrNameLst>
                                      </p:cBhvr>
                                      <p:to>
                                        <p:strVal val="visible"/>
                                      </p:to>
                                    </p:set>
                                    <p:anim calcmode="lin" valueType="num">
                                      <p:cBhvr additive="base">
                                        <p:cTn id="19" dur="500" fill="hold"/>
                                        <p:tgtEl>
                                          <p:spTgt spid="8">
                                            <p:txEl>
                                              <p:pRg st="9" end="9"/>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9" end="9"/>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xEl>
                                              <p:pRg st="10" end="10"/>
                                            </p:txEl>
                                          </p:spTgt>
                                        </p:tgtEl>
                                        <p:attrNameLst>
                                          <p:attrName>style.visibility</p:attrName>
                                        </p:attrNameLst>
                                      </p:cBhvr>
                                      <p:to>
                                        <p:strVal val="visible"/>
                                      </p:to>
                                    </p:set>
                                    <p:anim calcmode="lin" valueType="num">
                                      <p:cBhvr additive="base">
                                        <p:cTn id="23" dur="500" fill="hold"/>
                                        <p:tgtEl>
                                          <p:spTgt spid="8">
                                            <p:txEl>
                                              <p:pRg st="10" end="1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10" end="1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xEl>
                                              <p:pRg st="11" end="11"/>
                                            </p:txEl>
                                          </p:spTgt>
                                        </p:tgtEl>
                                        <p:attrNameLst>
                                          <p:attrName>style.visibility</p:attrName>
                                        </p:attrNameLst>
                                      </p:cBhvr>
                                      <p:to>
                                        <p:strVal val="visible"/>
                                      </p:to>
                                    </p:set>
                                    <p:anim calcmode="lin" valueType="num">
                                      <p:cBhvr additive="base">
                                        <p:cTn id="27" dur="500" fill="hold"/>
                                        <p:tgtEl>
                                          <p:spTgt spid="8">
                                            <p:txEl>
                                              <p:pRg st="11" end="1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
                                            <p:txEl>
                                              <p:pRg st="11" end="11"/>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8">
                                            <p:txEl>
                                              <p:pRg st="12" end="12"/>
                                            </p:txEl>
                                          </p:spTgt>
                                        </p:tgtEl>
                                        <p:attrNameLst>
                                          <p:attrName>style.visibility</p:attrName>
                                        </p:attrNameLst>
                                      </p:cBhvr>
                                      <p:to>
                                        <p:strVal val="visible"/>
                                      </p:to>
                                    </p:set>
                                    <p:anim calcmode="lin" valueType="num">
                                      <p:cBhvr additive="base">
                                        <p:cTn id="31" dur="500" fill="hold"/>
                                        <p:tgtEl>
                                          <p:spTgt spid="8">
                                            <p:txEl>
                                              <p:pRg st="12" end="1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12" end="12"/>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8">
                                            <p:txEl>
                                              <p:pRg st="13" end="13"/>
                                            </p:txEl>
                                          </p:spTgt>
                                        </p:tgtEl>
                                        <p:attrNameLst>
                                          <p:attrName>style.visibility</p:attrName>
                                        </p:attrNameLst>
                                      </p:cBhvr>
                                      <p:to>
                                        <p:strVal val="visible"/>
                                      </p:to>
                                    </p:set>
                                    <p:anim calcmode="lin" valueType="num">
                                      <p:cBhvr additive="base">
                                        <p:cTn id="35" dur="500" fill="hold"/>
                                        <p:tgtEl>
                                          <p:spTgt spid="8">
                                            <p:txEl>
                                              <p:pRg st="13" end="1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8">
                                            <p:txEl>
                                              <p:pRg st="13" end="13"/>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8">
                                            <p:txEl>
                                              <p:pRg st="14" end="14"/>
                                            </p:txEl>
                                          </p:spTgt>
                                        </p:tgtEl>
                                        <p:attrNameLst>
                                          <p:attrName>style.visibility</p:attrName>
                                        </p:attrNameLst>
                                      </p:cBhvr>
                                      <p:to>
                                        <p:strVal val="visible"/>
                                      </p:to>
                                    </p:set>
                                    <p:anim calcmode="lin" valueType="num">
                                      <p:cBhvr additive="base">
                                        <p:cTn id="39" dur="500" fill="hold"/>
                                        <p:tgtEl>
                                          <p:spTgt spid="8">
                                            <p:txEl>
                                              <p:pRg st="14" end="1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8">
                                            <p:txEl>
                                              <p:pRg st="14" end="14"/>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8">
                                            <p:txEl>
                                              <p:pRg st="15" end="15"/>
                                            </p:txEl>
                                          </p:spTgt>
                                        </p:tgtEl>
                                        <p:attrNameLst>
                                          <p:attrName>style.visibility</p:attrName>
                                        </p:attrNameLst>
                                      </p:cBhvr>
                                      <p:to>
                                        <p:strVal val="visible"/>
                                      </p:to>
                                    </p:set>
                                    <p:anim calcmode="lin" valueType="num">
                                      <p:cBhvr additive="base">
                                        <p:cTn id="43" dur="500" fill="hold"/>
                                        <p:tgtEl>
                                          <p:spTgt spid="8">
                                            <p:txEl>
                                              <p:pRg st="15" end="1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
                                            <p:txEl>
                                              <p:pRg st="15" end="15"/>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8">
                                            <p:txEl>
                                              <p:pRg st="16" end="16"/>
                                            </p:txEl>
                                          </p:spTgt>
                                        </p:tgtEl>
                                        <p:attrNameLst>
                                          <p:attrName>style.visibility</p:attrName>
                                        </p:attrNameLst>
                                      </p:cBhvr>
                                      <p:to>
                                        <p:strVal val="visible"/>
                                      </p:to>
                                    </p:set>
                                    <p:anim calcmode="lin" valueType="num">
                                      <p:cBhvr additive="base">
                                        <p:cTn id="47" dur="500" fill="hold"/>
                                        <p:tgtEl>
                                          <p:spTgt spid="8">
                                            <p:txEl>
                                              <p:pRg st="16" end="16"/>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8">
                                            <p:txEl>
                                              <p:pRg st="16" end="1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09E26-642C-6AF6-09F1-D14C9A0798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FA89DA-76C1-9B4B-DBFE-8DFD50338B20}"/>
              </a:ext>
            </a:extLst>
          </p:cNvPr>
          <p:cNvSpPr>
            <a:spLocks noGrp="1"/>
          </p:cNvSpPr>
          <p:nvPr>
            <p:ph type="title"/>
          </p:nvPr>
        </p:nvSpPr>
        <p:spPr/>
        <p:txBody>
          <a:bodyPr/>
          <a:lstStyle/>
          <a:p>
            <a:r>
              <a:rPr lang="en-US" dirty="0"/>
              <a:t>Lastly,</a:t>
            </a:r>
          </a:p>
        </p:txBody>
      </p:sp>
      <p:pic>
        <p:nvPicPr>
          <p:cNvPr id="6" name="Picture 5">
            <a:extLst>
              <a:ext uri="{FF2B5EF4-FFF2-40B4-BE49-F238E27FC236}">
                <a16:creationId xmlns:a16="http://schemas.microsoft.com/office/drawing/2014/main" id="{1A41A13F-D0F9-48E5-9B83-410923D103E1}"/>
              </a:ext>
            </a:extLst>
          </p:cNvPr>
          <p:cNvPicPr>
            <a:picLocks noChangeAspect="1"/>
          </p:cNvPicPr>
          <p:nvPr/>
        </p:nvPicPr>
        <p:blipFill>
          <a:blip r:embed="rId3"/>
          <a:stretch>
            <a:fillRect/>
          </a:stretch>
        </p:blipFill>
        <p:spPr>
          <a:xfrm>
            <a:off x="11386360" y="5896648"/>
            <a:ext cx="805640" cy="961352"/>
          </a:xfrm>
          <a:prstGeom prst="rect">
            <a:avLst/>
          </a:prstGeom>
        </p:spPr>
      </p:pic>
      <p:sp>
        <p:nvSpPr>
          <p:cNvPr id="8" name="Content Placeholder 7">
            <a:extLst>
              <a:ext uri="{FF2B5EF4-FFF2-40B4-BE49-F238E27FC236}">
                <a16:creationId xmlns:a16="http://schemas.microsoft.com/office/drawing/2014/main" id="{2B4B689C-25DD-7A4A-F6A8-0F523D34746F}"/>
              </a:ext>
            </a:extLst>
          </p:cNvPr>
          <p:cNvSpPr>
            <a:spLocks noGrp="1"/>
          </p:cNvSpPr>
          <p:nvPr>
            <p:ph idx="1"/>
          </p:nvPr>
        </p:nvSpPr>
        <p:spPr>
          <a:xfrm>
            <a:off x="442414" y="1825625"/>
            <a:ext cx="5439771" cy="4667250"/>
          </a:xfrm>
        </p:spPr>
        <p:txBody>
          <a:bodyPr/>
          <a:lstStyle/>
          <a:p>
            <a:r>
              <a:rPr lang="en-US" dirty="0"/>
              <a:t>Staying connected</a:t>
            </a:r>
          </a:p>
          <a:p>
            <a:r>
              <a:rPr lang="en-US" dirty="0"/>
              <a:t>Reducing Stress and screening for depression </a:t>
            </a:r>
          </a:p>
          <a:p>
            <a:r>
              <a:rPr lang="en-US" dirty="0"/>
              <a:t>Addressing Social Determinants of Health</a:t>
            </a:r>
          </a:p>
        </p:txBody>
      </p:sp>
      <p:pic>
        <p:nvPicPr>
          <p:cNvPr id="3" name="Picture 2">
            <a:extLst>
              <a:ext uri="{FF2B5EF4-FFF2-40B4-BE49-F238E27FC236}">
                <a16:creationId xmlns:a16="http://schemas.microsoft.com/office/drawing/2014/main" id="{3930672E-28A2-D1EE-4764-A213AD004646}"/>
              </a:ext>
            </a:extLst>
          </p:cNvPr>
          <p:cNvPicPr>
            <a:picLocks noChangeAspect="1"/>
          </p:cNvPicPr>
          <p:nvPr/>
        </p:nvPicPr>
        <p:blipFill>
          <a:blip r:embed="rId4"/>
          <a:stretch>
            <a:fillRect/>
          </a:stretch>
        </p:blipFill>
        <p:spPr>
          <a:xfrm>
            <a:off x="5995447" y="365125"/>
            <a:ext cx="5578323" cy="5590517"/>
          </a:xfrm>
          <a:prstGeom prst="rect">
            <a:avLst/>
          </a:prstGeom>
        </p:spPr>
      </p:pic>
    </p:spTree>
    <p:extLst>
      <p:ext uri="{BB962C8B-B14F-4D97-AF65-F5344CB8AC3E}">
        <p14:creationId xmlns:p14="http://schemas.microsoft.com/office/powerpoint/2010/main" val="20620051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EE89D-7E16-4D9D-C5CE-A4BEEC5FF4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CD51E3-C6A7-063C-1C83-5040350629EB}"/>
              </a:ext>
            </a:extLst>
          </p:cNvPr>
          <p:cNvSpPr>
            <a:spLocks noGrp="1"/>
          </p:cNvSpPr>
          <p:nvPr>
            <p:ph type="title"/>
          </p:nvPr>
        </p:nvSpPr>
        <p:spPr/>
        <p:txBody>
          <a:bodyPr/>
          <a:lstStyle/>
          <a:p>
            <a:r>
              <a:rPr lang="en-US" dirty="0"/>
              <a:t>Question 1: </a:t>
            </a:r>
          </a:p>
        </p:txBody>
      </p:sp>
      <p:sp>
        <p:nvSpPr>
          <p:cNvPr id="3" name="Content Placeholder 2">
            <a:extLst>
              <a:ext uri="{FF2B5EF4-FFF2-40B4-BE49-F238E27FC236}">
                <a16:creationId xmlns:a16="http://schemas.microsoft.com/office/drawing/2014/main" id="{B8C475EE-027E-EEB1-864C-7E360E1DB13F}"/>
              </a:ext>
            </a:extLst>
          </p:cNvPr>
          <p:cNvSpPr>
            <a:spLocks noGrp="1"/>
          </p:cNvSpPr>
          <p:nvPr>
            <p:ph idx="1"/>
          </p:nvPr>
        </p:nvSpPr>
        <p:spPr>
          <a:xfrm>
            <a:off x="838200" y="1615313"/>
            <a:ext cx="10515600" cy="4351338"/>
          </a:xfrm>
        </p:spPr>
        <p:txBody>
          <a:bodyPr>
            <a:normAutofit lnSpcReduction="10000"/>
          </a:bodyPr>
          <a:lstStyle/>
          <a:p>
            <a:pPr marL="0" indent="0">
              <a:lnSpc>
                <a:spcPct val="150000"/>
              </a:lnSpc>
              <a:buNone/>
            </a:pPr>
            <a:r>
              <a:rPr lang="en-US" sz="2400" b="1" dirty="0"/>
              <a:t>The best option to incorporate coronary artery calcification scores into ASCVD risk estimation is: </a:t>
            </a:r>
          </a:p>
          <a:p>
            <a:pPr marL="0" indent="0">
              <a:buNone/>
            </a:pPr>
            <a:endParaRPr lang="en-US" dirty="0"/>
          </a:p>
          <a:p>
            <a:pPr marL="971550" lvl="1" indent="-514350">
              <a:buFont typeface="+mj-lt"/>
              <a:buAutoNum type="arabicPeriod"/>
            </a:pPr>
            <a:r>
              <a:rPr lang="en-US" dirty="0"/>
              <a:t>ACA/AHA Pooled Cohort Equation </a:t>
            </a:r>
          </a:p>
          <a:p>
            <a:pPr marL="971550" lvl="1" indent="-514350">
              <a:buFont typeface="+mj-lt"/>
              <a:buAutoNum type="arabicPeriod"/>
            </a:pPr>
            <a:r>
              <a:rPr lang="en-US" dirty="0"/>
              <a:t>AHA PREVENT Calculator </a:t>
            </a:r>
          </a:p>
          <a:p>
            <a:pPr marL="971550" lvl="1" indent="-514350">
              <a:buFont typeface="+mj-lt"/>
              <a:buAutoNum type="arabicPeriod"/>
            </a:pPr>
            <a:r>
              <a:rPr lang="en-US" dirty="0"/>
              <a:t>MESA (Multi-Ethnic Study of Atherosclerosis)</a:t>
            </a:r>
          </a:p>
          <a:p>
            <a:pPr marL="971550" lvl="1" indent="-514350">
              <a:buFont typeface="+mj-lt"/>
              <a:buAutoNum type="arabicPeriod"/>
            </a:pPr>
            <a:r>
              <a:rPr lang="en-US" dirty="0"/>
              <a:t>Framingham Risk Score</a:t>
            </a:r>
          </a:p>
          <a:p>
            <a:pPr marL="971550" lvl="1" indent="-514350">
              <a:buFont typeface="+mj-lt"/>
              <a:buAutoNum type="arabicPeriod"/>
            </a:pPr>
            <a:r>
              <a:rPr lang="en-US" dirty="0"/>
              <a:t>Coronary Artery Calcification Primary Prevention Score of Peace Calculator </a:t>
            </a:r>
          </a:p>
          <a:p>
            <a:pPr marL="971550" lvl="1" indent="-514350">
              <a:buFont typeface="+mj-lt"/>
              <a:buAutoNum type="arabicPeriod"/>
            </a:pPr>
            <a:r>
              <a:rPr lang="en-US" dirty="0"/>
              <a:t>There is no calculator available that uses coronary artery calcifications</a:t>
            </a:r>
          </a:p>
        </p:txBody>
      </p:sp>
      <p:pic>
        <p:nvPicPr>
          <p:cNvPr id="4" name="Picture 3">
            <a:extLst>
              <a:ext uri="{FF2B5EF4-FFF2-40B4-BE49-F238E27FC236}">
                <a16:creationId xmlns:a16="http://schemas.microsoft.com/office/drawing/2014/main" id="{800106E9-782F-3432-510F-460E5DCAEF7E}"/>
              </a:ext>
            </a:extLst>
          </p:cNvPr>
          <p:cNvPicPr>
            <a:picLocks noChangeAspect="1"/>
          </p:cNvPicPr>
          <p:nvPr/>
        </p:nvPicPr>
        <p:blipFill>
          <a:blip r:embed="rId2"/>
          <a:stretch>
            <a:fillRect/>
          </a:stretch>
        </p:blipFill>
        <p:spPr>
          <a:xfrm>
            <a:off x="11353800" y="5878393"/>
            <a:ext cx="805640" cy="961352"/>
          </a:xfrm>
          <a:prstGeom prst="rect">
            <a:avLst/>
          </a:prstGeom>
        </p:spPr>
      </p:pic>
    </p:spTree>
    <p:extLst>
      <p:ext uri="{BB962C8B-B14F-4D97-AF65-F5344CB8AC3E}">
        <p14:creationId xmlns:p14="http://schemas.microsoft.com/office/powerpoint/2010/main" val="15465891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A82EFA-C6B9-63A5-15FA-A28AD914A3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5D794F-BD35-B76C-4584-53B083033417}"/>
              </a:ext>
            </a:extLst>
          </p:cNvPr>
          <p:cNvSpPr>
            <a:spLocks noGrp="1"/>
          </p:cNvSpPr>
          <p:nvPr>
            <p:ph type="title"/>
          </p:nvPr>
        </p:nvSpPr>
        <p:spPr/>
        <p:txBody>
          <a:bodyPr/>
          <a:lstStyle/>
          <a:p>
            <a:r>
              <a:rPr lang="en-US" dirty="0"/>
              <a:t>Question 1: </a:t>
            </a:r>
          </a:p>
        </p:txBody>
      </p:sp>
      <p:sp>
        <p:nvSpPr>
          <p:cNvPr id="3" name="Content Placeholder 2">
            <a:extLst>
              <a:ext uri="{FF2B5EF4-FFF2-40B4-BE49-F238E27FC236}">
                <a16:creationId xmlns:a16="http://schemas.microsoft.com/office/drawing/2014/main" id="{8205DBB8-8DA9-DF6E-AF6E-E2992CA4704A}"/>
              </a:ext>
            </a:extLst>
          </p:cNvPr>
          <p:cNvSpPr>
            <a:spLocks noGrp="1"/>
          </p:cNvSpPr>
          <p:nvPr>
            <p:ph idx="1"/>
          </p:nvPr>
        </p:nvSpPr>
        <p:spPr>
          <a:xfrm>
            <a:off x="838200" y="1615313"/>
            <a:ext cx="10515600" cy="4351338"/>
          </a:xfrm>
        </p:spPr>
        <p:txBody>
          <a:bodyPr>
            <a:normAutofit lnSpcReduction="10000"/>
          </a:bodyPr>
          <a:lstStyle/>
          <a:p>
            <a:pPr marL="0" indent="0">
              <a:lnSpc>
                <a:spcPct val="150000"/>
              </a:lnSpc>
              <a:buNone/>
            </a:pPr>
            <a:r>
              <a:rPr lang="en-US" sz="2400" b="1" dirty="0"/>
              <a:t>The best option to incorporate coronary artery calcification scores into ASCVD risk estimation is: </a:t>
            </a:r>
          </a:p>
          <a:p>
            <a:pPr marL="0" indent="0">
              <a:buNone/>
            </a:pPr>
            <a:endParaRPr lang="en-US" dirty="0"/>
          </a:p>
          <a:p>
            <a:pPr marL="971550" lvl="1" indent="-514350">
              <a:buFont typeface="+mj-lt"/>
              <a:buAutoNum type="arabicPeriod"/>
            </a:pPr>
            <a:r>
              <a:rPr lang="en-US" dirty="0"/>
              <a:t>ACA/AHA Pooled Cohort Equation </a:t>
            </a:r>
          </a:p>
          <a:p>
            <a:pPr marL="971550" lvl="1" indent="-514350">
              <a:buFont typeface="+mj-lt"/>
              <a:buAutoNum type="arabicPeriod"/>
            </a:pPr>
            <a:r>
              <a:rPr lang="en-US" dirty="0"/>
              <a:t>AHA PREVENT Calculator </a:t>
            </a:r>
          </a:p>
          <a:p>
            <a:pPr marL="971550" lvl="1" indent="-514350">
              <a:buFont typeface="+mj-lt"/>
              <a:buAutoNum type="arabicPeriod"/>
            </a:pPr>
            <a:r>
              <a:rPr lang="en-US" b="1" dirty="0"/>
              <a:t>MESA (Multi-Ethnic Study of Atherosclerosis)</a:t>
            </a:r>
          </a:p>
          <a:p>
            <a:pPr marL="971550" lvl="1" indent="-514350">
              <a:buFont typeface="+mj-lt"/>
              <a:buAutoNum type="arabicPeriod"/>
            </a:pPr>
            <a:r>
              <a:rPr lang="en-US" dirty="0"/>
              <a:t>Framingham Risk Score</a:t>
            </a:r>
          </a:p>
          <a:p>
            <a:pPr marL="971550" lvl="1" indent="-514350">
              <a:buFont typeface="+mj-lt"/>
              <a:buAutoNum type="arabicPeriod"/>
            </a:pPr>
            <a:r>
              <a:rPr lang="en-US" dirty="0"/>
              <a:t>Coronary Artery Calcification Primary Prevention Score of Peace Calculator </a:t>
            </a:r>
          </a:p>
          <a:p>
            <a:pPr marL="971550" lvl="1" indent="-514350">
              <a:buFont typeface="+mj-lt"/>
              <a:buAutoNum type="arabicPeriod"/>
            </a:pPr>
            <a:r>
              <a:rPr lang="en-US" dirty="0"/>
              <a:t>There is no calculator available that uses coronary artery calcifications</a:t>
            </a:r>
          </a:p>
        </p:txBody>
      </p:sp>
      <p:pic>
        <p:nvPicPr>
          <p:cNvPr id="4" name="Picture 3">
            <a:extLst>
              <a:ext uri="{FF2B5EF4-FFF2-40B4-BE49-F238E27FC236}">
                <a16:creationId xmlns:a16="http://schemas.microsoft.com/office/drawing/2014/main" id="{BDEB8EA8-C73B-BC45-2118-5A93AA31F7AB}"/>
              </a:ext>
            </a:extLst>
          </p:cNvPr>
          <p:cNvPicPr>
            <a:picLocks noChangeAspect="1"/>
          </p:cNvPicPr>
          <p:nvPr/>
        </p:nvPicPr>
        <p:blipFill>
          <a:blip r:embed="rId2"/>
          <a:stretch>
            <a:fillRect/>
          </a:stretch>
        </p:blipFill>
        <p:spPr>
          <a:xfrm>
            <a:off x="11353800" y="5878393"/>
            <a:ext cx="805640" cy="961352"/>
          </a:xfrm>
          <a:prstGeom prst="rect">
            <a:avLst/>
          </a:prstGeom>
        </p:spPr>
      </p:pic>
    </p:spTree>
    <p:extLst>
      <p:ext uri="{BB962C8B-B14F-4D97-AF65-F5344CB8AC3E}">
        <p14:creationId xmlns:p14="http://schemas.microsoft.com/office/powerpoint/2010/main" val="36603525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FB4E2-9AC4-FF13-F584-FA29A59225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E495D9-4D4D-2E07-EA3B-B5ADBE8B0854}"/>
              </a:ext>
            </a:extLst>
          </p:cNvPr>
          <p:cNvSpPr>
            <a:spLocks noGrp="1"/>
          </p:cNvSpPr>
          <p:nvPr>
            <p:ph type="title"/>
          </p:nvPr>
        </p:nvSpPr>
        <p:spPr/>
        <p:txBody>
          <a:bodyPr/>
          <a:lstStyle/>
          <a:p>
            <a:r>
              <a:rPr lang="en-US" dirty="0"/>
              <a:t>Question 2: </a:t>
            </a:r>
          </a:p>
        </p:txBody>
      </p:sp>
      <p:sp>
        <p:nvSpPr>
          <p:cNvPr id="3" name="Content Placeholder 2">
            <a:extLst>
              <a:ext uri="{FF2B5EF4-FFF2-40B4-BE49-F238E27FC236}">
                <a16:creationId xmlns:a16="http://schemas.microsoft.com/office/drawing/2014/main" id="{C56EF393-87A2-1F9C-E05D-DD6E8E61F852}"/>
              </a:ext>
            </a:extLst>
          </p:cNvPr>
          <p:cNvSpPr>
            <a:spLocks noGrp="1"/>
          </p:cNvSpPr>
          <p:nvPr>
            <p:ph idx="1"/>
          </p:nvPr>
        </p:nvSpPr>
        <p:spPr>
          <a:xfrm>
            <a:off x="838200" y="1527055"/>
            <a:ext cx="10515600" cy="4351338"/>
          </a:xfrm>
        </p:spPr>
        <p:txBody>
          <a:bodyPr>
            <a:normAutofit lnSpcReduction="10000"/>
          </a:bodyPr>
          <a:lstStyle/>
          <a:p>
            <a:pPr marL="0" indent="0">
              <a:lnSpc>
                <a:spcPct val="150000"/>
              </a:lnSpc>
              <a:buNone/>
            </a:pPr>
            <a:r>
              <a:rPr lang="en-US" b="1" dirty="0"/>
              <a:t>According to the 2019 National Lipid Association Statement on Use of Lipoprotein (a) in Clinical Practice, </a:t>
            </a:r>
            <a:r>
              <a:rPr lang="en-US" b="1" dirty="0" err="1"/>
              <a:t>Lp</a:t>
            </a:r>
            <a:r>
              <a:rPr lang="en-US" b="1" dirty="0"/>
              <a:t> (a) should be tested in the following: </a:t>
            </a:r>
          </a:p>
          <a:p>
            <a:pPr marL="0" indent="0">
              <a:buNone/>
            </a:pPr>
            <a:endParaRPr lang="en-US" sz="2400" dirty="0"/>
          </a:p>
          <a:p>
            <a:pPr marL="914400" lvl="1" indent="-457200">
              <a:buFont typeface="+mj-lt"/>
              <a:buAutoNum type="arabicPeriod"/>
            </a:pPr>
            <a:r>
              <a:rPr lang="en-US" dirty="0"/>
              <a:t>African Americans </a:t>
            </a:r>
          </a:p>
          <a:p>
            <a:pPr marL="914400" lvl="1" indent="-457200">
              <a:buFont typeface="+mj-lt"/>
              <a:buAutoNum type="arabicPeriod"/>
            </a:pPr>
            <a:r>
              <a:rPr lang="en-US" dirty="0"/>
              <a:t>Patients with Aortic Stenosis </a:t>
            </a:r>
          </a:p>
          <a:p>
            <a:pPr marL="914400" lvl="1" indent="-457200">
              <a:buFont typeface="+mj-lt"/>
              <a:buAutoNum type="arabicPeriod"/>
            </a:pPr>
            <a:r>
              <a:rPr lang="en-US" dirty="0"/>
              <a:t>Only patients with significant family history of ASCVD </a:t>
            </a:r>
          </a:p>
          <a:p>
            <a:pPr marL="914400" lvl="1" indent="-457200">
              <a:buFont typeface="+mj-lt"/>
              <a:buAutoNum type="arabicPeriod"/>
            </a:pPr>
            <a:r>
              <a:rPr lang="en-US" dirty="0"/>
              <a:t>Patients with a premature history of ASCVD </a:t>
            </a:r>
          </a:p>
          <a:p>
            <a:pPr marL="914400" lvl="1" indent="-457200">
              <a:buFont typeface="+mj-lt"/>
              <a:buAutoNum type="arabicPeriod"/>
            </a:pPr>
            <a:r>
              <a:rPr lang="en-US" dirty="0"/>
              <a:t>All adults should be tested at least once </a:t>
            </a:r>
          </a:p>
        </p:txBody>
      </p:sp>
      <p:pic>
        <p:nvPicPr>
          <p:cNvPr id="4" name="Picture 3">
            <a:extLst>
              <a:ext uri="{FF2B5EF4-FFF2-40B4-BE49-F238E27FC236}">
                <a16:creationId xmlns:a16="http://schemas.microsoft.com/office/drawing/2014/main" id="{3DB8D7EF-AFEE-E082-5A53-B5A921B0C973}"/>
              </a:ext>
            </a:extLst>
          </p:cNvPr>
          <p:cNvPicPr>
            <a:picLocks noChangeAspect="1"/>
          </p:cNvPicPr>
          <p:nvPr/>
        </p:nvPicPr>
        <p:blipFill>
          <a:blip r:embed="rId2"/>
          <a:stretch>
            <a:fillRect/>
          </a:stretch>
        </p:blipFill>
        <p:spPr>
          <a:xfrm>
            <a:off x="11353800" y="5878393"/>
            <a:ext cx="805640" cy="961352"/>
          </a:xfrm>
          <a:prstGeom prst="rect">
            <a:avLst/>
          </a:prstGeom>
        </p:spPr>
      </p:pic>
    </p:spTree>
    <p:extLst>
      <p:ext uri="{BB962C8B-B14F-4D97-AF65-F5344CB8AC3E}">
        <p14:creationId xmlns:p14="http://schemas.microsoft.com/office/powerpoint/2010/main" val="16994610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74C6B-A912-17F4-C520-2E80F15989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55BAD4-F319-C83F-BC59-8937338B371F}"/>
              </a:ext>
            </a:extLst>
          </p:cNvPr>
          <p:cNvSpPr>
            <a:spLocks noGrp="1"/>
          </p:cNvSpPr>
          <p:nvPr>
            <p:ph type="title"/>
          </p:nvPr>
        </p:nvSpPr>
        <p:spPr/>
        <p:txBody>
          <a:bodyPr/>
          <a:lstStyle/>
          <a:p>
            <a:r>
              <a:rPr lang="en-US" dirty="0"/>
              <a:t>Question 2: </a:t>
            </a:r>
          </a:p>
        </p:txBody>
      </p:sp>
      <p:sp>
        <p:nvSpPr>
          <p:cNvPr id="3" name="Content Placeholder 2">
            <a:extLst>
              <a:ext uri="{FF2B5EF4-FFF2-40B4-BE49-F238E27FC236}">
                <a16:creationId xmlns:a16="http://schemas.microsoft.com/office/drawing/2014/main" id="{F61628F8-4CFF-5890-BA79-50C69D25DFA9}"/>
              </a:ext>
            </a:extLst>
          </p:cNvPr>
          <p:cNvSpPr>
            <a:spLocks noGrp="1"/>
          </p:cNvSpPr>
          <p:nvPr>
            <p:ph idx="1"/>
          </p:nvPr>
        </p:nvSpPr>
        <p:spPr>
          <a:xfrm>
            <a:off x="838200" y="1527055"/>
            <a:ext cx="10515600" cy="4351338"/>
          </a:xfrm>
        </p:spPr>
        <p:txBody>
          <a:bodyPr>
            <a:normAutofit lnSpcReduction="10000"/>
          </a:bodyPr>
          <a:lstStyle/>
          <a:p>
            <a:pPr marL="0" indent="0">
              <a:lnSpc>
                <a:spcPct val="150000"/>
              </a:lnSpc>
              <a:buNone/>
            </a:pPr>
            <a:r>
              <a:rPr lang="en-US" b="1" dirty="0"/>
              <a:t>According to the 2019 National Lipid Association Statement on Use of Lipoprotein (a) in Clinical Practice, </a:t>
            </a:r>
            <a:r>
              <a:rPr lang="en-US" b="1" dirty="0" err="1"/>
              <a:t>Lp</a:t>
            </a:r>
            <a:r>
              <a:rPr lang="en-US" b="1" dirty="0"/>
              <a:t> (a) should be tested in the following: </a:t>
            </a:r>
          </a:p>
          <a:p>
            <a:pPr marL="0" indent="0">
              <a:buNone/>
            </a:pPr>
            <a:endParaRPr lang="en-US" sz="2400" dirty="0"/>
          </a:p>
          <a:p>
            <a:pPr marL="914400" lvl="1" indent="-457200">
              <a:buFont typeface="+mj-lt"/>
              <a:buAutoNum type="arabicPeriod"/>
            </a:pPr>
            <a:r>
              <a:rPr lang="en-US" dirty="0"/>
              <a:t>African Americans </a:t>
            </a:r>
          </a:p>
          <a:p>
            <a:pPr marL="914400" lvl="1" indent="-457200">
              <a:buFont typeface="+mj-lt"/>
              <a:buAutoNum type="arabicPeriod"/>
            </a:pPr>
            <a:r>
              <a:rPr lang="en-US" dirty="0"/>
              <a:t>Patients with Aortic Stenosis </a:t>
            </a:r>
          </a:p>
          <a:p>
            <a:pPr marL="914400" lvl="1" indent="-457200">
              <a:buFont typeface="+mj-lt"/>
              <a:buAutoNum type="arabicPeriod"/>
            </a:pPr>
            <a:r>
              <a:rPr lang="en-US" dirty="0"/>
              <a:t>Only patients with significant family history of ASCVD </a:t>
            </a:r>
          </a:p>
          <a:p>
            <a:pPr marL="914400" lvl="1" indent="-457200">
              <a:buFont typeface="+mj-lt"/>
              <a:buAutoNum type="arabicPeriod"/>
            </a:pPr>
            <a:r>
              <a:rPr lang="en-US" dirty="0"/>
              <a:t>Patients with a premature history of ASCVD </a:t>
            </a:r>
          </a:p>
          <a:p>
            <a:pPr marL="914400" lvl="1" indent="-457200">
              <a:buFont typeface="+mj-lt"/>
              <a:buAutoNum type="arabicPeriod"/>
            </a:pPr>
            <a:r>
              <a:rPr lang="en-US" dirty="0"/>
              <a:t>All adults should be tested at least once </a:t>
            </a:r>
          </a:p>
        </p:txBody>
      </p:sp>
      <p:pic>
        <p:nvPicPr>
          <p:cNvPr id="4" name="Picture 3">
            <a:extLst>
              <a:ext uri="{FF2B5EF4-FFF2-40B4-BE49-F238E27FC236}">
                <a16:creationId xmlns:a16="http://schemas.microsoft.com/office/drawing/2014/main" id="{A1FE7B4B-342F-A472-5C3C-896AEE08142F}"/>
              </a:ext>
            </a:extLst>
          </p:cNvPr>
          <p:cNvPicPr>
            <a:picLocks noChangeAspect="1"/>
          </p:cNvPicPr>
          <p:nvPr/>
        </p:nvPicPr>
        <p:blipFill>
          <a:blip r:embed="rId2"/>
          <a:stretch>
            <a:fillRect/>
          </a:stretch>
        </p:blipFill>
        <p:spPr>
          <a:xfrm>
            <a:off x="11353800" y="5878393"/>
            <a:ext cx="805640" cy="961352"/>
          </a:xfrm>
          <a:prstGeom prst="rect">
            <a:avLst/>
          </a:prstGeom>
        </p:spPr>
      </p:pic>
    </p:spTree>
    <p:extLst>
      <p:ext uri="{BB962C8B-B14F-4D97-AF65-F5344CB8AC3E}">
        <p14:creationId xmlns:p14="http://schemas.microsoft.com/office/powerpoint/2010/main" val="35106343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7AE35-5E17-3A55-73DE-5803C62B42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41E513-1A48-2A1B-E7A0-5CB386F6F516}"/>
              </a:ext>
            </a:extLst>
          </p:cNvPr>
          <p:cNvSpPr>
            <a:spLocks noGrp="1"/>
          </p:cNvSpPr>
          <p:nvPr>
            <p:ph type="title"/>
          </p:nvPr>
        </p:nvSpPr>
        <p:spPr/>
        <p:txBody>
          <a:bodyPr/>
          <a:lstStyle/>
          <a:p>
            <a:r>
              <a:rPr lang="en-US" dirty="0"/>
              <a:t>Question 2: </a:t>
            </a:r>
          </a:p>
        </p:txBody>
      </p:sp>
      <p:sp>
        <p:nvSpPr>
          <p:cNvPr id="3" name="Content Placeholder 2">
            <a:extLst>
              <a:ext uri="{FF2B5EF4-FFF2-40B4-BE49-F238E27FC236}">
                <a16:creationId xmlns:a16="http://schemas.microsoft.com/office/drawing/2014/main" id="{E35A06A2-68E1-4DE4-B0A6-55D5338FB88F}"/>
              </a:ext>
            </a:extLst>
          </p:cNvPr>
          <p:cNvSpPr>
            <a:spLocks noGrp="1"/>
          </p:cNvSpPr>
          <p:nvPr>
            <p:ph idx="1"/>
          </p:nvPr>
        </p:nvSpPr>
        <p:spPr>
          <a:xfrm>
            <a:off x="838200" y="1527055"/>
            <a:ext cx="10515600" cy="4351338"/>
          </a:xfrm>
        </p:spPr>
        <p:txBody>
          <a:bodyPr>
            <a:normAutofit lnSpcReduction="10000"/>
          </a:bodyPr>
          <a:lstStyle/>
          <a:p>
            <a:pPr marL="0" indent="0">
              <a:lnSpc>
                <a:spcPct val="150000"/>
              </a:lnSpc>
              <a:buNone/>
            </a:pPr>
            <a:r>
              <a:rPr lang="en-US" b="1" dirty="0"/>
              <a:t>According to the 2019 National Lipid Association Statement on Use of Lipoprotein (a) in Clinical Practice, </a:t>
            </a:r>
            <a:r>
              <a:rPr lang="en-US" b="1" dirty="0" err="1"/>
              <a:t>Lp</a:t>
            </a:r>
            <a:r>
              <a:rPr lang="en-US" b="1" dirty="0"/>
              <a:t> (a) should be tested in the following: </a:t>
            </a:r>
          </a:p>
          <a:p>
            <a:pPr marL="0" indent="0">
              <a:buNone/>
            </a:pPr>
            <a:endParaRPr lang="en-US" sz="2400" dirty="0"/>
          </a:p>
          <a:p>
            <a:pPr marL="914400" lvl="1" indent="-457200">
              <a:buFont typeface="+mj-lt"/>
              <a:buAutoNum type="arabicPeriod"/>
            </a:pPr>
            <a:r>
              <a:rPr lang="en-US" dirty="0"/>
              <a:t>African Americans </a:t>
            </a:r>
          </a:p>
          <a:p>
            <a:pPr marL="914400" lvl="1" indent="-457200">
              <a:buFont typeface="+mj-lt"/>
              <a:buAutoNum type="arabicPeriod"/>
            </a:pPr>
            <a:r>
              <a:rPr lang="en-US" dirty="0"/>
              <a:t>Patients with Aortic Stenosis </a:t>
            </a:r>
          </a:p>
          <a:p>
            <a:pPr marL="914400" lvl="1" indent="-457200">
              <a:buFont typeface="+mj-lt"/>
              <a:buAutoNum type="arabicPeriod"/>
            </a:pPr>
            <a:r>
              <a:rPr lang="en-US" dirty="0"/>
              <a:t>Only patients with significant family history of ASCVD </a:t>
            </a:r>
          </a:p>
          <a:p>
            <a:pPr marL="914400" lvl="1" indent="-457200">
              <a:buFont typeface="+mj-lt"/>
              <a:buAutoNum type="arabicPeriod"/>
            </a:pPr>
            <a:r>
              <a:rPr lang="en-US" dirty="0"/>
              <a:t>Patients with a premature history of ASCVD </a:t>
            </a:r>
          </a:p>
          <a:p>
            <a:pPr marL="914400" lvl="1" indent="-457200">
              <a:buFont typeface="+mj-lt"/>
              <a:buAutoNum type="arabicPeriod"/>
            </a:pPr>
            <a:r>
              <a:rPr lang="en-US" b="1" dirty="0"/>
              <a:t>All adults should be tested at least once </a:t>
            </a:r>
          </a:p>
        </p:txBody>
      </p:sp>
      <p:pic>
        <p:nvPicPr>
          <p:cNvPr id="4" name="Picture 3">
            <a:extLst>
              <a:ext uri="{FF2B5EF4-FFF2-40B4-BE49-F238E27FC236}">
                <a16:creationId xmlns:a16="http://schemas.microsoft.com/office/drawing/2014/main" id="{F1FE1D1C-BCA7-7867-A265-B56774B3CE17}"/>
              </a:ext>
            </a:extLst>
          </p:cNvPr>
          <p:cNvPicPr>
            <a:picLocks noChangeAspect="1"/>
          </p:cNvPicPr>
          <p:nvPr/>
        </p:nvPicPr>
        <p:blipFill>
          <a:blip r:embed="rId2"/>
          <a:stretch>
            <a:fillRect/>
          </a:stretch>
        </p:blipFill>
        <p:spPr>
          <a:xfrm>
            <a:off x="11353800" y="5878393"/>
            <a:ext cx="805640" cy="961352"/>
          </a:xfrm>
          <a:prstGeom prst="rect">
            <a:avLst/>
          </a:prstGeom>
        </p:spPr>
      </p:pic>
    </p:spTree>
    <p:extLst>
      <p:ext uri="{BB962C8B-B14F-4D97-AF65-F5344CB8AC3E}">
        <p14:creationId xmlns:p14="http://schemas.microsoft.com/office/powerpoint/2010/main" val="35768291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123F38-278A-18D6-DBE0-537FDD1FF7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838963-A6BA-B83A-DBCD-F5240BDDC367}"/>
              </a:ext>
            </a:extLst>
          </p:cNvPr>
          <p:cNvSpPr>
            <a:spLocks noGrp="1"/>
          </p:cNvSpPr>
          <p:nvPr>
            <p:ph type="title"/>
          </p:nvPr>
        </p:nvSpPr>
        <p:spPr/>
        <p:txBody>
          <a:bodyPr/>
          <a:lstStyle/>
          <a:p>
            <a:r>
              <a:rPr lang="en-US" dirty="0"/>
              <a:t>Question 3: </a:t>
            </a:r>
          </a:p>
        </p:txBody>
      </p:sp>
      <p:sp>
        <p:nvSpPr>
          <p:cNvPr id="3" name="Content Placeholder 2">
            <a:extLst>
              <a:ext uri="{FF2B5EF4-FFF2-40B4-BE49-F238E27FC236}">
                <a16:creationId xmlns:a16="http://schemas.microsoft.com/office/drawing/2014/main" id="{4C58960E-2624-2279-780D-7E036D53FA62}"/>
              </a:ext>
            </a:extLst>
          </p:cNvPr>
          <p:cNvSpPr>
            <a:spLocks noGrp="1"/>
          </p:cNvSpPr>
          <p:nvPr>
            <p:ph idx="1"/>
          </p:nvPr>
        </p:nvSpPr>
        <p:spPr>
          <a:xfrm>
            <a:off x="838200" y="1528170"/>
            <a:ext cx="10515600" cy="4351338"/>
          </a:xfrm>
        </p:spPr>
        <p:txBody>
          <a:bodyPr>
            <a:normAutofit/>
          </a:bodyPr>
          <a:lstStyle/>
          <a:p>
            <a:pPr marL="0" indent="0">
              <a:lnSpc>
                <a:spcPct val="150000"/>
              </a:lnSpc>
              <a:buNone/>
            </a:pPr>
            <a:r>
              <a:rPr lang="en-US" sz="2400" b="1" dirty="0"/>
              <a:t>Your patient wants to know what is the recommended level of activity that they need to participate in to lower their risk of cardiovascular events and death. You, being an astute clinician, recommend which of the following: </a:t>
            </a:r>
          </a:p>
          <a:p>
            <a:pPr marL="0" indent="0">
              <a:buNone/>
            </a:pPr>
            <a:endParaRPr lang="en-US" sz="2400" dirty="0"/>
          </a:p>
          <a:p>
            <a:pPr marL="971550" lvl="1" indent="-514350">
              <a:buFont typeface="+mj-lt"/>
              <a:buAutoNum type="arabicPeriod"/>
            </a:pPr>
            <a:r>
              <a:rPr lang="en-US" dirty="0"/>
              <a:t>150 minutes of low-intensity exercise every 2 days </a:t>
            </a:r>
          </a:p>
          <a:p>
            <a:pPr marL="971550" lvl="1" indent="-514350">
              <a:buFont typeface="+mj-lt"/>
              <a:buAutoNum type="arabicPeriod"/>
            </a:pPr>
            <a:r>
              <a:rPr lang="en-US" dirty="0"/>
              <a:t>2 hours of high intensity interval training every day </a:t>
            </a:r>
          </a:p>
          <a:p>
            <a:pPr marL="971550" lvl="1" indent="-514350">
              <a:buFont typeface="+mj-lt"/>
              <a:buAutoNum type="arabicPeriod"/>
            </a:pPr>
            <a:r>
              <a:rPr lang="en-US" dirty="0"/>
              <a:t>Water aerobics classes every day </a:t>
            </a:r>
          </a:p>
          <a:p>
            <a:pPr marL="971550" lvl="1" indent="-514350">
              <a:buFont typeface="+mj-lt"/>
              <a:buAutoNum type="arabicPeriod"/>
            </a:pPr>
            <a:r>
              <a:rPr lang="en-US" dirty="0"/>
              <a:t>150 minutes of moderate-intensity exercise in a week </a:t>
            </a:r>
          </a:p>
          <a:p>
            <a:pPr marL="971550" lvl="1" indent="-514350">
              <a:buFont typeface="+mj-lt"/>
              <a:buAutoNum type="arabicPeriod"/>
            </a:pPr>
            <a:r>
              <a:rPr lang="en-US" dirty="0"/>
              <a:t>95 minutes of vigorous-intensity aerobic physical activity </a:t>
            </a:r>
          </a:p>
        </p:txBody>
      </p:sp>
      <p:pic>
        <p:nvPicPr>
          <p:cNvPr id="4" name="Picture 3">
            <a:extLst>
              <a:ext uri="{FF2B5EF4-FFF2-40B4-BE49-F238E27FC236}">
                <a16:creationId xmlns:a16="http://schemas.microsoft.com/office/drawing/2014/main" id="{0C315B42-A426-EEE3-2B95-AC7743EA72F7}"/>
              </a:ext>
            </a:extLst>
          </p:cNvPr>
          <p:cNvPicPr>
            <a:picLocks noChangeAspect="1"/>
          </p:cNvPicPr>
          <p:nvPr/>
        </p:nvPicPr>
        <p:blipFill>
          <a:blip r:embed="rId2"/>
          <a:stretch>
            <a:fillRect/>
          </a:stretch>
        </p:blipFill>
        <p:spPr>
          <a:xfrm>
            <a:off x="11353800" y="5878393"/>
            <a:ext cx="805640" cy="961352"/>
          </a:xfrm>
          <a:prstGeom prst="rect">
            <a:avLst/>
          </a:prstGeom>
        </p:spPr>
      </p:pic>
    </p:spTree>
    <p:extLst>
      <p:ext uri="{BB962C8B-B14F-4D97-AF65-F5344CB8AC3E}">
        <p14:creationId xmlns:p14="http://schemas.microsoft.com/office/powerpoint/2010/main" val="31788920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12768-BBCF-7113-DD1F-7640149B45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29B1F3-5907-B63C-6EF4-C236A8FE8471}"/>
              </a:ext>
            </a:extLst>
          </p:cNvPr>
          <p:cNvSpPr>
            <a:spLocks noGrp="1"/>
          </p:cNvSpPr>
          <p:nvPr>
            <p:ph type="title"/>
          </p:nvPr>
        </p:nvSpPr>
        <p:spPr/>
        <p:txBody>
          <a:bodyPr/>
          <a:lstStyle/>
          <a:p>
            <a:r>
              <a:rPr lang="en-US" dirty="0"/>
              <a:t>Question 3: </a:t>
            </a:r>
          </a:p>
        </p:txBody>
      </p:sp>
      <p:sp>
        <p:nvSpPr>
          <p:cNvPr id="3" name="Content Placeholder 2">
            <a:extLst>
              <a:ext uri="{FF2B5EF4-FFF2-40B4-BE49-F238E27FC236}">
                <a16:creationId xmlns:a16="http://schemas.microsoft.com/office/drawing/2014/main" id="{B17D2133-8B0B-868E-58A1-8CC82D271F18}"/>
              </a:ext>
            </a:extLst>
          </p:cNvPr>
          <p:cNvSpPr>
            <a:spLocks noGrp="1"/>
          </p:cNvSpPr>
          <p:nvPr>
            <p:ph idx="1"/>
          </p:nvPr>
        </p:nvSpPr>
        <p:spPr>
          <a:xfrm>
            <a:off x="838200" y="1528170"/>
            <a:ext cx="10515600" cy="4351338"/>
          </a:xfrm>
        </p:spPr>
        <p:txBody>
          <a:bodyPr>
            <a:normAutofit/>
          </a:bodyPr>
          <a:lstStyle/>
          <a:p>
            <a:pPr marL="0" indent="0">
              <a:lnSpc>
                <a:spcPct val="150000"/>
              </a:lnSpc>
              <a:buNone/>
            </a:pPr>
            <a:r>
              <a:rPr lang="en-US" sz="2400" b="1" dirty="0"/>
              <a:t>Your patient wants to know what is the recommended level of activity that they need to participate in to lower their risk of cardiovascular events and death. You, being an astute clinician, recommend which of the following: </a:t>
            </a:r>
          </a:p>
          <a:p>
            <a:pPr marL="0" indent="0">
              <a:buNone/>
            </a:pPr>
            <a:endParaRPr lang="en-US" sz="2400" dirty="0"/>
          </a:p>
          <a:p>
            <a:pPr marL="971550" lvl="1" indent="-514350">
              <a:buFont typeface="+mj-lt"/>
              <a:buAutoNum type="arabicPeriod"/>
            </a:pPr>
            <a:r>
              <a:rPr lang="en-US" dirty="0"/>
              <a:t>150 minutes of low-intensity exercise every 2 days </a:t>
            </a:r>
          </a:p>
          <a:p>
            <a:pPr marL="971550" lvl="1" indent="-514350">
              <a:buFont typeface="+mj-lt"/>
              <a:buAutoNum type="arabicPeriod"/>
            </a:pPr>
            <a:r>
              <a:rPr lang="en-US" dirty="0"/>
              <a:t>2 hours of high intensity interval training every day </a:t>
            </a:r>
          </a:p>
          <a:p>
            <a:pPr marL="971550" lvl="1" indent="-514350">
              <a:buFont typeface="+mj-lt"/>
              <a:buAutoNum type="arabicPeriod"/>
            </a:pPr>
            <a:r>
              <a:rPr lang="en-US" dirty="0"/>
              <a:t>Water aerobics classes every day </a:t>
            </a:r>
          </a:p>
          <a:p>
            <a:pPr marL="971550" lvl="1" indent="-514350">
              <a:buFont typeface="+mj-lt"/>
              <a:buAutoNum type="arabicPeriod"/>
            </a:pPr>
            <a:r>
              <a:rPr lang="en-US" b="1" dirty="0"/>
              <a:t>150 minutes of moderate-intensity exercise in a week </a:t>
            </a:r>
          </a:p>
          <a:p>
            <a:pPr marL="971550" lvl="1" indent="-514350">
              <a:buFont typeface="+mj-lt"/>
              <a:buAutoNum type="arabicPeriod"/>
            </a:pPr>
            <a:r>
              <a:rPr lang="en-US" dirty="0"/>
              <a:t>95 minutes of vigorous-intensity aerobic physical activity </a:t>
            </a:r>
          </a:p>
        </p:txBody>
      </p:sp>
      <p:pic>
        <p:nvPicPr>
          <p:cNvPr id="4" name="Picture 3">
            <a:extLst>
              <a:ext uri="{FF2B5EF4-FFF2-40B4-BE49-F238E27FC236}">
                <a16:creationId xmlns:a16="http://schemas.microsoft.com/office/drawing/2014/main" id="{4E5CAF04-686D-1AA9-6150-3952BBBB6D83}"/>
              </a:ext>
            </a:extLst>
          </p:cNvPr>
          <p:cNvPicPr>
            <a:picLocks noChangeAspect="1"/>
          </p:cNvPicPr>
          <p:nvPr/>
        </p:nvPicPr>
        <p:blipFill>
          <a:blip r:embed="rId2"/>
          <a:stretch>
            <a:fillRect/>
          </a:stretch>
        </p:blipFill>
        <p:spPr>
          <a:xfrm>
            <a:off x="11353800" y="5878393"/>
            <a:ext cx="805640" cy="961352"/>
          </a:xfrm>
          <a:prstGeom prst="rect">
            <a:avLst/>
          </a:prstGeom>
        </p:spPr>
      </p:pic>
    </p:spTree>
    <p:extLst>
      <p:ext uri="{BB962C8B-B14F-4D97-AF65-F5344CB8AC3E}">
        <p14:creationId xmlns:p14="http://schemas.microsoft.com/office/powerpoint/2010/main" val="4156297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36E67F-A7B4-7D31-CCBD-AD0433780E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3D3B53-373F-414B-2DF6-7828B00250DC}"/>
              </a:ext>
            </a:extLst>
          </p:cNvPr>
          <p:cNvSpPr>
            <a:spLocks noGrp="1"/>
          </p:cNvSpPr>
          <p:nvPr>
            <p:ph type="title"/>
          </p:nvPr>
        </p:nvSpPr>
        <p:spPr>
          <a:xfrm>
            <a:off x="838200" y="96749"/>
            <a:ext cx="10515600" cy="1325563"/>
          </a:xfrm>
        </p:spPr>
        <p:txBody>
          <a:bodyPr/>
          <a:lstStyle/>
          <a:p>
            <a:r>
              <a:rPr lang="en-US" dirty="0"/>
              <a:t>Question 4: </a:t>
            </a:r>
          </a:p>
        </p:txBody>
      </p:sp>
      <p:sp>
        <p:nvSpPr>
          <p:cNvPr id="3" name="Content Placeholder 2">
            <a:extLst>
              <a:ext uri="{FF2B5EF4-FFF2-40B4-BE49-F238E27FC236}">
                <a16:creationId xmlns:a16="http://schemas.microsoft.com/office/drawing/2014/main" id="{A0DA7DE7-6656-38E9-4D2C-BC9F0EFD8CBF}"/>
              </a:ext>
            </a:extLst>
          </p:cNvPr>
          <p:cNvSpPr>
            <a:spLocks noGrp="1"/>
          </p:cNvSpPr>
          <p:nvPr>
            <p:ph idx="1"/>
          </p:nvPr>
        </p:nvSpPr>
        <p:spPr>
          <a:xfrm>
            <a:off x="247650" y="1181974"/>
            <a:ext cx="11911790" cy="4936757"/>
          </a:xfrm>
        </p:spPr>
        <p:txBody>
          <a:bodyPr>
            <a:noAutofit/>
          </a:bodyPr>
          <a:lstStyle/>
          <a:p>
            <a:pPr marL="0" indent="0">
              <a:lnSpc>
                <a:spcPct val="170000"/>
              </a:lnSpc>
              <a:buNone/>
            </a:pPr>
            <a:r>
              <a:rPr lang="en-US" sz="1800" b="1" dirty="0"/>
              <a:t>Mrs. F is a 48 year-old-female with no past medical history comes to you for a preventive visit to discuss lowering her cardiovascular risk. You calculate her cardiovascular risk using the AHA PREVENT Calculator as “borderline” (between 5-7.5%). She has no diabetes, family history of premature coronary disease, and does not smoke. The patient would like to not take medications daily and wants more information. You decide to order which of these tests to help guide your decision:</a:t>
            </a:r>
          </a:p>
          <a:p>
            <a:pPr marL="0" indent="0">
              <a:buNone/>
            </a:pPr>
            <a:endParaRPr lang="en-US" sz="1800" dirty="0"/>
          </a:p>
          <a:p>
            <a:pPr marL="914400" lvl="1" indent="-457200">
              <a:buFont typeface="+mj-lt"/>
              <a:buAutoNum type="arabicPeriod"/>
            </a:pPr>
            <a:r>
              <a:rPr lang="en-US" sz="1800" dirty="0"/>
              <a:t>CT Coronary Calcium Score </a:t>
            </a:r>
          </a:p>
          <a:p>
            <a:pPr marL="914400" lvl="1" indent="-457200">
              <a:buFont typeface="+mj-lt"/>
              <a:buAutoNum type="arabicPeriod"/>
            </a:pPr>
            <a:r>
              <a:rPr lang="en-US" sz="1800" dirty="0"/>
              <a:t>Hs-CRP </a:t>
            </a:r>
          </a:p>
          <a:p>
            <a:pPr marL="914400" lvl="1" indent="-457200">
              <a:buFont typeface="+mj-lt"/>
              <a:buAutoNum type="arabicPeriod"/>
            </a:pPr>
            <a:r>
              <a:rPr lang="en-US" sz="1800" dirty="0"/>
              <a:t>Lipoprotein (a) level </a:t>
            </a:r>
          </a:p>
          <a:p>
            <a:pPr marL="914400" lvl="1" indent="-457200">
              <a:buFont typeface="+mj-lt"/>
              <a:buAutoNum type="arabicPeriod"/>
            </a:pPr>
            <a:r>
              <a:rPr lang="en-US" sz="1800" dirty="0"/>
              <a:t>Apolipoprotein B level </a:t>
            </a:r>
          </a:p>
          <a:p>
            <a:pPr marL="914400" lvl="1" indent="-457200">
              <a:buFont typeface="+mj-lt"/>
              <a:buAutoNum type="arabicPeriod"/>
            </a:pPr>
            <a:r>
              <a:rPr lang="en-US" sz="1800" dirty="0"/>
              <a:t>Ankle-Brachial-Index </a:t>
            </a:r>
          </a:p>
          <a:p>
            <a:pPr marL="914400" lvl="1" indent="-457200">
              <a:buFont typeface="+mj-lt"/>
              <a:buAutoNum type="arabicPeriod"/>
            </a:pPr>
            <a:r>
              <a:rPr lang="en-US" sz="1800" dirty="0"/>
              <a:t>No further testing is needed. She does not need a statin. </a:t>
            </a:r>
          </a:p>
          <a:p>
            <a:pPr marL="914400" lvl="1" indent="-457200">
              <a:buFont typeface="+mj-lt"/>
              <a:buAutoNum type="arabicPeriod"/>
            </a:pPr>
            <a:r>
              <a:rPr lang="en-US" sz="1800" dirty="0"/>
              <a:t>Number 1 and 3</a:t>
            </a:r>
          </a:p>
          <a:p>
            <a:pPr marL="914400" lvl="1" indent="-457200">
              <a:buFont typeface="+mj-lt"/>
              <a:buAutoNum type="arabicPeriod"/>
            </a:pPr>
            <a:r>
              <a:rPr lang="en-US" sz="1800" dirty="0"/>
              <a:t>Number 1 through 5</a:t>
            </a:r>
          </a:p>
          <a:p>
            <a:pPr marL="914400" lvl="1" indent="-457200">
              <a:buFont typeface="+mj-lt"/>
              <a:buAutoNum type="arabicPeriod"/>
            </a:pPr>
            <a:endParaRPr lang="en-US" sz="1800" dirty="0"/>
          </a:p>
        </p:txBody>
      </p:sp>
      <p:pic>
        <p:nvPicPr>
          <p:cNvPr id="4" name="Picture 3">
            <a:extLst>
              <a:ext uri="{FF2B5EF4-FFF2-40B4-BE49-F238E27FC236}">
                <a16:creationId xmlns:a16="http://schemas.microsoft.com/office/drawing/2014/main" id="{87EF554D-437C-671A-4AFB-C5E0D9CEA9A8}"/>
              </a:ext>
            </a:extLst>
          </p:cNvPr>
          <p:cNvPicPr>
            <a:picLocks noChangeAspect="1"/>
          </p:cNvPicPr>
          <p:nvPr/>
        </p:nvPicPr>
        <p:blipFill>
          <a:blip r:embed="rId2"/>
          <a:stretch>
            <a:fillRect/>
          </a:stretch>
        </p:blipFill>
        <p:spPr>
          <a:xfrm>
            <a:off x="11353800" y="5878393"/>
            <a:ext cx="805640" cy="961352"/>
          </a:xfrm>
          <a:prstGeom prst="rect">
            <a:avLst/>
          </a:prstGeom>
        </p:spPr>
      </p:pic>
    </p:spTree>
    <p:extLst>
      <p:ext uri="{BB962C8B-B14F-4D97-AF65-F5344CB8AC3E}">
        <p14:creationId xmlns:p14="http://schemas.microsoft.com/office/powerpoint/2010/main" val="10957959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7521CC-1179-B7F6-2D33-534451E85B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58D63D-047C-9D07-D692-A53FA0751351}"/>
              </a:ext>
            </a:extLst>
          </p:cNvPr>
          <p:cNvSpPr>
            <a:spLocks noGrp="1"/>
          </p:cNvSpPr>
          <p:nvPr>
            <p:ph type="title"/>
          </p:nvPr>
        </p:nvSpPr>
        <p:spPr>
          <a:xfrm>
            <a:off x="838200" y="96749"/>
            <a:ext cx="10515600" cy="1325563"/>
          </a:xfrm>
        </p:spPr>
        <p:txBody>
          <a:bodyPr/>
          <a:lstStyle/>
          <a:p>
            <a:r>
              <a:rPr lang="en-US" dirty="0"/>
              <a:t>Question 4: </a:t>
            </a:r>
          </a:p>
        </p:txBody>
      </p:sp>
      <p:sp>
        <p:nvSpPr>
          <p:cNvPr id="3" name="Content Placeholder 2">
            <a:extLst>
              <a:ext uri="{FF2B5EF4-FFF2-40B4-BE49-F238E27FC236}">
                <a16:creationId xmlns:a16="http://schemas.microsoft.com/office/drawing/2014/main" id="{6B18F87C-2979-3BAB-CDA0-A6755B25A8B3}"/>
              </a:ext>
            </a:extLst>
          </p:cNvPr>
          <p:cNvSpPr>
            <a:spLocks noGrp="1"/>
          </p:cNvSpPr>
          <p:nvPr>
            <p:ph idx="1"/>
          </p:nvPr>
        </p:nvSpPr>
        <p:spPr>
          <a:xfrm>
            <a:off x="247650" y="1181974"/>
            <a:ext cx="11911790" cy="4936757"/>
          </a:xfrm>
        </p:spPr>
        <p:txBody>
          <a:bodyPr>
            <a:noAutofit/>
          </a:bodyPr>
          <a:lstStyle/>
          <a:p>
            <a:pPr marL="0" indent="0">
              <a:lnSpc>
                <a:spcPct val="170000"/>
              </a:lnSpc>
              <a:buNone/>
            </a:pPr>
            <a:r>
              <a:rPr lang="en-US" sz="1800" b="1" dirty="0"/>
              <a:t>Mrs. F is a 48 year-old-female with no past medical history comes to you for a preventive visit to discuss lowering her cardiovascular risk. You calculate her cardiovascular risk using the AHA PREVENT Calculator as “borderline” (between 5-7.5%). She has no diabetes, family history of premature coronary disease, and does not smoke. The patient would like to not take medications daily and wants more information. You decide to order which of these tests to help guide your decision:</a:t>
            </a:r>
          </a:p>
          <a:p>
            <a:pPr marL="0" indent="0">
              <a:buNone/>
            </a:pPr>
            <a:endParaRPr lang="en-US" sz="1800" dirty="0"/>
          </a:p>
          <a:p>
            <a:pPr marL="914400" lvl="1" indent="-457200">
              <a:buFont typeface="+mj-lt"/>
              <a:buAutoNum type="arabicPeriod"/>
            </a:pPr>
            <a:r>
              <a:rPr lang="en-US" sz="1800" dirty="0"/>
              <a:t>CT Coronary Calcium Score </a:t>
            </a:r>
          </a:p>
          <a:p>
            <a:pPr marL="914400" lvl="1" indent="-457200">
              <a:buFont typeface="+mj-lt"/>
              <a:buAutoNum type="arabicPeriod"/>
            </a:pPr>
            <a:r>
              <a:rPr lang="en-US" sz="1800" dirty="0"/>
              <a:t>Hs-CRP </a:t>
            </a:r>
          </a:p>
          <a:p>
            <a:pPr marL="914400" lvl="1" indent="-457200">
              <a:buFont typeface="+mj-lt"/>
              <a:buAutoNum type="arabicPeriod"/>
            </a:pPr>
            <a:r>
              <a:rPr lang="en-US" sz="1800" dirty="0"/>
              <a:t>Lipoprotein (a) level </a:t>
            </a:r>
          </a:p>
          <a:p>
            <a:pPr marL="914400" lvl="1" indent="-457200">
              <a:buFont typeface="+mj-lt"/>
              <a:buAutoNum type="arabicPeriod"/>
            </a:pPr>
            <a:r>
              <a:rPr lang="en-US" sz="1800" dirty="0"/>
              <a:t>Apolipoprotein B level </a:t>
            </a:r>
          </a:p>
          <a:p>
            <a:pPr marL="914400" lvl="1" indent="-457200">
              <a:buFont typeface="+mj-lt"/>
              <a:buAutoNum type="arabicPeriod"/>
            </a:pPr>
            <a:r>
              <a:rPr lang="en-US" sz="1800" dirty="0"/>
              <a:t>Ankle-Brachial-Index </a:t>
            </a:r>
          </a:p>
          <a:p>
            <a:pPr marL="914400" lvl="1" indent="-457200">
              <a:buFont typeface="+mj-lt"/>
              <a:buAutoNum type="arabicPeriod"/>
            </a:pPr>
            <a:r>
              <a:rPr lang="en-US" sz="1800" dirty="0"/>
              <a:t>No further testing is needed. She does not need a statin. </a:t>
            </a:r>
          </a:p>
          <a:p>
            <a:pPr marL="914400" lvl="1" indent="-457200">
              <a:buFont typeface="+mj-lt"/>
              <a:buAutoNum type="arabicPeriod"/>
            </a:pPr>
            <a:r>
              <a:rPr lang="en-US" sz="1800" dirty="0"/>
              <a:t>Number 1 and 3</a:t>
            </a:r>
          </a:p>
          <a:p>
            <a:pPr marL="914400" lvl="1" indent="-457200">
              <a:buFont typeface="+mj-lt"/>
              <a:buAutoNum type="arabicPeriod"/>
            </a:pPr>
            <a:r>
              <a:rPr lang="en-US" sz="1800" b="1" dirty="0"/>
              <a:t>Number 1 through 5</a:t>
            </a:r>
          </a:p>
          <a:p>
            <a:pPr marL="914400" lvl="1" indent="-457200">
              <a:buFont typeface="+mj-lt"/>
              <a:buAutoNum type="arabicPeriod"/>
            </a:pPr>
            <a:endParaRPr lang="en-US" sz="1800" dirty="0"/>
          </a:p>
        </p:txBody>
      </p:sp>
      <p:pic>
        <p:nvPicPr>
          <p:cNvPr id="4" name="Picture 3">
            <a:extLst>
              <a:ext uri="{FF2B5EF4-FFF2-40B4-BE49-F238E27FC236}">
                <a16:creationId xmlns:a16="http://schemas.microsoft.com/office/drawing/2014/main" id="{249867BB-2F87-906D-FE94-9FACF85E9C6B}"/>
              </a:ext>
            </a:extLst>
          </p:cNvPr>
          <p:cNvPicPr>
            <a:picLocks noChangeAspect="1"/>
          </p:cNvPicPr>
          <p:nvPr/>
        </p:nvPicPr>
        <p:blipFill>
          <a:blip r:embed="rId2"/>
          <a:stretch>
            <a:fillRect/>
          </a:stretch>
        </p:blipFill>
        <p:spPr>
          <a:xfrm>
            <a:off x="11353800" y="5878393"/>
            <a:ext cx="805640" cy="961352"/>
          </a:xfrm>
          <a:prstGeom prst="rect">
            <a:avLst/>
          </a:prstGeom>
        </p:spPr>
      </p:pic>
    </p:spTree>
    <p:extLst>
      <p:ext uri="{BB962C8B-B14F-4D97-AF65-F5344CB8AC3E}">
        <p14:creationId xmlns:p14="http://schemas.microsoft.com/office/powerpoint/2010/main" val="8514418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1B5C9-7427-BCDC-317E-86E7610D32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AE6236-1A01-32A3-E9B6-B708B992265C}"/>
              </a:ext>
            </a:extLst>
          </p:cNvPr>
          <p:cNvSpPr>
            <a:spLocks noGrp="1"/>
          </p:cNvSpPr>
          <p:nvPr>
            <p:ph type="title"/>
          </p:nvPr>
        </p:nvSpPr>
        <p:spPr/>
        <p:txBody>
          <a:bodyPr/>
          <a:lstStyle/>
          <a:p>
            <a:r>
              <a:rPr lang="en-US" dirty="0"/>
              <a:t>Question 5: </a:t>
            </a:r>
          </a:p>
        </p:txBody>
      </p:sp>
      <p:sp>
        <p:nvSpPr>
          <p:cNvPr id="3" name="Content Placeholder 2">
            <a:extLst>
              <a:ext uri="{FF2B5EF4-FFF2-40B4-BE49-F238E27FC236}">
                <a16:creationId xmlns:a16="http://schemas.microsoft.com/office/drawing/2014/main" id="{14DFABE2-4051-3AFC-A100-E6DB1EB9596F}"/>
              </a:ext>
            </a:extLst>
          </p:cNvPr>
          <p:cNvSpPr>
            <a:spLocks noGrp="1"/>
          </p:cNvSpPr>
          <p:nvPr>
            <p:ph idx="1"/>
          </p:nvPr>
        </p:nvSpPr>
        <p:spPr>
          <a:xfrm>
            <a:off x="438150" y="1527910"/>
            <a:ext cx="10915650" cy="5101490"/>
          </a:xfrm>
        </p:spPr>
        <p:txBody>
          <a:bodyPr>
            <a:normAutofit/>
          </a:bodyPr>
          <a:lstStyle/>
          <a:p>
            <a:pPr marL="0" indent="0">
              <a:lnSpc>
                <a:spcPct val="150000"/>
              </a:lnSpc>
              <a:buNone/>
            </a:pPr>
            <a:r>
              <a:rPr lang="en-US" sz="1800" b="1" dirty="0"/>
              <a:t>A 58-year-old woman with a history of hypertension presents with intermittent brief episodes of left-sided stabbing chest </a:t>
            </a:r>
            <a:r>
              <a:rPr lang="en-US" sz="2000" b="1" dirty="0"/>
              <a:t>discomfort</a:t>
            </a:r>
            <a:r>
              <a:rPr lang="en-US" sz="1800" b="1" dirty="0"/>
              <a:t> that occur at rest, last only a few seconds, and are not provoked by exertion. She is concerned and wants to know if her coronary arteries are blocked. Her ECG is normal apart from nonspecific ST-T changes in leads V1-V6. HS-Cardiac Troponin is negative x3. She is otherwise healthy. Which test would you recommend?</a:t>
            </a:r>
          </a:p>
          <a:p>
            <a:endParaRPr lang="en-US" sz="1800" dirty="0"/>
          </a:p>
          <a:p>
            <a:pPr marL="971550" lvl="1" indent="-514350">
              <a:buFont typeface="+mj-lt"/>
              <a:buAutoNum type="arabicPeriod"/>
            </a:pPr>
            <a:r>
              <a:rPr lang="en-US" sz="1800" dirty="0"/>
              <a:t>Exercise Treadmill Stress Test </a:t>
            </a:r>
          </a:p>
          <a:p>
            <a:pPr marL="971550" lvl="1" indent="-514350">
              <a:buFont typeface="+mj-lt"/>
              <a:buAutoNum type="arabicPeriod"/>
            </a:pPr>
            <a:r>
              <a:rPr lang="en-US" sz="1800" dirty="0"/>
              <a:t>Exercise Treadmill MPI</a:t>
            </a:r>
          </a:p>
          <a:p>
            <a:pPr marL="971550" lvl="1" indent="-514350">
              <a:buFont typeface="+mj-lt"/>
              <a:buAutoNum type="arabicPeriod"/>
            </a:pPr>
            <a:r>
              <a:rPr lang="en-US" sz="1800" dirty="0"/>
              <a:t>CT Coronary Artery Calcium Score </a:t>
            </a:r>
          </a:p>
          <a:p>
            <a:pPr marL="971550" lvl="1" indent="-514350">
              <a:buFont typeface="+mj-lt"/>
              <a:buAutoNum type="arabicPeriod"/>
            </a:pPr>
            <a:r>
              <a:rPr lang="en-US" sz="1800" dirty="0" err="1"/>
              <a:t>Lexiscan</a:t>
            </a:r>
            <a:r>
              <a:rPr lang="en-US" sz="1800" dirty="0"/>
              <a:t> MPI </a:t>
            </a:r>
          </a:p>
          <a:p>
            <a:pPr marL="971550" lvl="1" indent="-514350">
              <a:buFont typeface="+mj-lt"/>
              <a:buAutoNum type="arabicPeriod"/>
            </a:pPr>
            <a:r>
              <a:rPr lang="en-US" sz="1800" dirty="0"/>
              <a:t>CT Coronary Angiogram </a:t>
            </a:r>
          </a:p>
          <a:p>
            <a:pPr marL="971550" lvl="1" indent="-514350">
              <a:buFont typeface="+mj-lt"/>
              <a:buAutoNum type="arabicPeriod"/>
            </a:pPr>
            <a:endParaRPr lang="en-US" sz="1800" dirty="0"/>
          </a:p>
        </p:txBody>
      </p:sp>
      <p:pic>
        <p:nvPicPr>
          <p:cNvPr id="4" name="Picture 3">
            <a:extLst>
              <a:ext uri="{FF2B5EF4-FFF2-40B4-BE49-F238E27FC236}">
                <a16:creationId xmlns:a16="http://schemas.microsoft.com/office/drawing/2014/main" id="{A0089D46-D350-EDB2-5BBB-28C67587EFFE}"/>
              </a:ext>
            </a:extLst>
          </p:cNvPr>
          <p:cNvPicPr>
            <a:picLocks noChangeAspect="1"/>
          </p:cNvPicPr>
          <p:nvPr/>
        </p:nvPicPr>
        <p:blipFill>
          <a:blip r:embed="rId2"/>
          <a:stretch>
            <a:fillRect/>
          </a:stretch>
        </p:blipFill>
        <p:spPr>
          <a:xfrm>
            <a:off x="11353800" y="5878393"/>
            <a:ext cx="805640" cy="961352"/>
          </a:xfrm>
          <a:prstGeom prst="rect">
            <a:avLst/>
          </a:prstGeom>
        </p:spPr>
      </p:pic>
    </p:spTree>
    <p:extLst>
      <p:ext uri="{BB962C8B-B14F-4D97-AF65-F5344CB8AC3E}">
        <p14:creationId xmlns:p14="http://schemas.microsoft.com/office/powerpoint/2010/main" val="16643832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A82B81-4A0C-2776-CBCF-220E61858F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84095A-E72E-61A5-AB41-BAD13A73DBBE}"/>
              </a:ext>
            </a:extLst>
          </p:cNvPr>
          <p:cNvSpPr>
            <a:spLocks noGrp="1"/>
          </p:cNvSpPr>
          <p:nvPr>
            <p:ph type="title"/>
          </p:nvPr>
        </p:nvSpPr>
        <p:spPr/>
        <p:txBody>
          <a:bodyPr/>
          <a:lstStyle/>
          <a:p>
            <a:r>
              <a:rPr lang="en-US" dirty="0"/>
              <a:t>Question 5: </a:t>
            </a:r>
          </a:p>
        </p:txBody>
      </p:sp>
      <p:sp>
        <p:nvSpPr>
          <p:cNvPr id="3" name="Content Placeholder 2">
            <a:extLst>
              <a:ext uri="{FF2B5EF4-FFF2-40B4-BE49-F238E27FC236}">
                <a16:creationId xmlns:a16="http://schemas.microsoft.com/office/drawing/2014/main" id="{E4BFF286-A778-3533-1CE8-EA9905354869}"/>
              </a:ext>
            </a:extLst>
          </p:cNvPr>
          <p:cNvSpPr>
            <a:spLocks noGrp="1"/>
          </p:cNvSpPr>
          <p:nvPr>
            <p:ph idx="1"/>
          </p:nvPr>
        </p:nvSpPr>
        <p:spPr>
          <a:xfrm>
            <a:off x="438150" y="1527910"/>
            <a:ext cx="10915650" cy="5101490"/>
          </a:xfrm>
        </p:spPr>
        <p:txBody>
          <a:bodyPr>
            <a:normAutofit/>
          </a:bodyPr>
          <a:lstStyle/>
          <a:p>
            <a:pPr marL="0" indent="0">
              <a:lnSpc>
                <a:spcPct val="150000"/>
              </a:lnSpc>
              <a:buNone/>
            </a:pPr>
            <a:r>
              <a:rPr lang="en-US" sz="1800" b="1" dirty="0"/>
              <a:t>A 58-year-old woman with a history of hypertension presents with intermittent brief episodes of left-sided stabbing chest </a:t>
            </a:r>
            <a:r>
              <a:rPr lang="en-US" sz="2000" b="1" dirty="0"/>
              <a:t>discomfort</a:t>
            </a:r>
            <a:r>
              <a:rPr lang="en-US" sz="1800" b="1" dirty="0"/>
              <a:t> that occur at rest, last only a few seconds, and are not provoked by exertion. She is concerned and wants to know if her coronary arteries are blocked. Her ECG is normal apart from nonspecific ST-T changes in leads V1-V6. HS-Cardiac Troponin is negative x3. She is otherwise healthy. Which test would you recommend?</a:t>
            </a:r>
          </a:p>
          <a:p>
            <a:endParaRPr lang="en-US" sz="1800" dirty="0"/>
          </a:p>
          <a:p>
            <a:pPr marL="971550" lvl="1" indent="-514350">
              <a:buFont typeface="+mj-lt"/>
              <a:buAutoNum type="arabicPeriod"/>
            </a:pPr>
            <a:r>
              <a:rPr lang="en-US" sz="1800" dirty="0"/>
              <a:t>Exercise Treadmill Stress Test </a:t>
            </a:r>
          </a:p>
          <a:p>
            <a:pPr marL="971550" lvl="1" indent="-514350">
              <a:buFont typeface="+mj-lt"/>
              <a:buAutoNum type="arabicPeriod"/>
            </a:pPr>
            <a:r>
              <a:rPr lang="en-US" sz="1800" dirty="0"/>
              <a:t>Exercise Treadmill MPI</a:t>
            </a:r>
          </a:p>
          <a:p>
            <a:pPr marL="971550" lvl="1" indent="-514350">
              <a:buFont typeface="+mj-lt"/>
              <a:buAutoNum type="arabicPeriod"/>
            </a:pPr>
            <a:r>
              <a:rPr lang="en-US" sz="1800" dirty="0"/>
              <a:t>CT Coronary Artery Calcium Score </a:t>
            </a:r>
          </a:p>
          <a:p>
            <a:pPr marL="971550" lvl="1" indent="-514350">
              <a:buFont typeface="+mj-lt"/>
              <a:buAutoNum type="arabicPeriod"/>
            </a:pPr>
            <a:r>
              <a:rPr lang="en-US" sz="1800" dirty="0" err="1"/>
              <a:t>Lexiscan</a:t>
            </a:r>
            <a:r>
              <a:rPr lang="en-US" sz="1800" dirty="0"/>
              <a:t> MPI </a:t>
            </a:r>
          </a:p>
          <a:p>
            <a:pPr marL="971550" lvl="1" indent="-514350">
              <a:buFont typeface="+mj-lt"/>
              <a:buAutoNum type="arabicPeriod"/>
            </a:pPr>
            <a:r>
              <a:rPr lang="en-US" sz="1800" b="1" dirty="0"/>
              <a:t>CT Coronary Angiogram </a:t>
            </a:r>
          </a:p>
          <a:p>
            <a:pPr marL="971550" lvl="1" indent="-514350">
              <a:buFont typeface="+mj-lt"/>
              <a:buAutoNum type="arabicPeriod"/>
            </a:pPr>
            <a:endParaRPr lang="en-US" sz="1800" dirty="0"/>
          </a:p>
        </p:txBody>
      </p:sp>
      <p:pic>
        <p:nvPicPr>
          <p:cNvPr id="4" name="Picture 3">
            <a:extLst>
              <a:ext uri="{FF2B5EF4-FFF2-40B4-BE49-F238E27FC236}">
                <a16:creationId xmlns:a16="http://schemas.microsoft.com/office/drawing/2014/main" id="{9AA84176-B206-B2E4-1E7F-C72D706228E3}"/>
              </a:ext>
            </a:extLst>
          </p:cNvPr>
          <p:cNvPicPr>
            <a:picLocks noChangeAspect="1"/>
          </p:cNvPicPr>
          <p:nvPr/>
        </p:nvPicPr>
        <p:blipFill>
          <a:blip r:embed="rId2"/>
          <a:stretch>
            <a:fillRect/>
          </a:stretch>
        </p:blipFill>
        <p:spPr>
          <a:xfrm>
            <a:off x="11353800" y="5878393"/>
            <a:ext cx="805640" cy="961352"/>
          </a:xfrm>
          <a:prstGeom prst="rect">
            <a:avLst/>
          </a:prstGeom>
        </p:spPr>
      </p:pic>
    </p:spTree>
    <p:extLst>
      <p:ext uri="{BB962C8B-B14F-4D97-AF65-F5344CB8AC3E}">
        <p14:creationId xmlns:p14="http://schemas.microsoft.com/office/powerpoint/2010/main" val="40814774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E111DB-A71C-A440-4C18-48D1D7D1DD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9AA811-BA54-E7C3-EDA9-EBC455A175D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7794033-887C-805D-8460-C5762E580504}"/>
              </a:ext>
            </a:extLst>
          </p:cNvPr>
          <p:cNvPicPr>
            <a:picLocks noGrp="1" noChangeAspect="1"/>
          </p:cNvPicPr>
          <p:nvPr>
            <p:ph idx="1"/>
          </p:nvPr>
        </p:nvPicPr>
        <p:blipFill>
          <a:blip r:embed="rId2"/>
          <a:stretch>
            <a:fillRect/>
          </a:stretch>
        </p:blipFill>
        <p:spPr>
          <a:xfrm>
            <a:off x="0" y="2412546"/>
            <a:ext cx="3388180" cy="2032908"/>
          </a:xfrm>
          <a:prstGeom prst="rect">
            <a:avLst/>
          </a:prstGeom>
        </p:spPr>
      </p:pic>
      <p:pic>
        <p:nvPicPr>
          <p:cNvPr id="4" name="Picture 3">
            <a:extLst>
              <a:ext uri="{FF2B5EF4-FFF2-40B4-BE49-F238E27FC236}">
                <a16:creationId xmlns:a16="http://schemas.microsoft.com/office/drawing/2014/main" id="{DBE63BB8-F546-988A-CD1F-6A48FC75794F}"/>
              </a:ext>
            </a:extLst>
          </p:cNvPr>
          <p:cNvPicPr>
            <a:picLocks noChangeAspect="1"/>
          </p:cNvPicPr>
          <p:nvPr/>
        </p:nvPicPr>
        <p:blipFill>
          <a:blip r:embed="rId3"/>
          <a:stretch>
            <a:fillRect/>
          </a:stretch>
        </p:blipFill>
        <p:spPr>
          <a:xfrm>
            <a:off x="3514899" y="182562"/>
            <a:ext cx="5108856" cy="6675438"/>
          </a:xfrm>
          <a:prstGeom prst="rect">
            <a:avLst/>
          </a:prstGeom>
        </p:spPr>
      </p:pic>
      <p:pic>
        <p:nvPicPr>
          <p:cNvPr id="6" name="Picture 5">
            <a:extLst>
              <a:ext uri="{FF2B5EF4-FFF2-40B4-BE49-F238E27FC236}">
                <a16:creationId xmlns:a16="http://schemas.microsoft.com/office/drawing/2014/main" id="{66BA8AD0-4CE2-0A6E-64B8-397483F20D8C}"/>
              </a:ext>
            </a:extLst>
          </p:cNvPr>
          <p:cNvPicPr>
            <a:picLocks noChangeAspect="1"/>
          </p:cNvPicPr>
          <p:nvPr/>
        </p:nvPicPr>
        <p:blipFill>
          <a:blip r:embed="rId4"/>
          <a:stretch>
            <a:fillRect/>
          </a:stretch>
        </p:blipFill>
        <p:spPr>
          <a:xfrm>
            <a:off x="10178935" y="99284"/>
            <a:ext cx="1802563" cy="1192873"/>
          </a:xfrm>
          <a:prstGeom prst="rect">
            <a:avLst/>
          </a:prstGeom>
        </p:spPr>
      </p:pic>
      <p:pic>
        <p:nvPicPr>
          <p:cNvPr id="7" name="Picture 6">
            <a:extLst>
              <a:ext uri="{FF2B5EF4-FFF2-40B4-BE49-F238E27FC236}">
                <a16:creationId xmlns:a16="http://schemas.microsoft.com/office/drawing/2014/main" id="{3899DDAA-3418-2B41-14CF-82B040C129DA}"/>
              </a:ext>
            </a:extLst>
          </p:cNvPr>
          <p:cNvPicPr>
            <a:picLocks noChangeAspect="1"/>
          </p:cNvPicPr>
          <p:nvPr/>
        </p:nvPicPr>
        <p:blipFill>
          <a:blip r:embed="rId5"/>
          <a:stretch>
            <a:fillRect/>
          </a:stretch>
        </p:blipFill>
        <p:spPr>
          <a:xfrm>
            <a:off x="8742567" y="1219673"/>
            <a:ext cx="2120664" cy="1192873"/>
          </a:xfrm>
          <a:prstGeom prst="rect">
            <a:avLst/>
          </a:prstGeom>
        </p:spPr>
      </p:pic>
      <p:pic>
        <p:nvPicPr>
          <p:cNvPr id="9" name="Picture 8">
            <a:extLst>
              <a:ext uri="{FF2B5EF4-FFF2-40B4-BE49-F238E27FC236}">
                <a16:creationId xmlns:a16="http://schemas.microsoft.com/office/drawing/2014/main" id="{7DDB8EC5-E2A0-F8FE-148F-721ED09ED3F1}"/>
              </a:ext>
            </a:extLst>
          </p:cNvPr>
          <p:cNvPicPr>
            <a:picLocks noChangeAspect="1"/>
          </p:cNvPicPr>
          <p:nvPr/>
        </p:nvPicPr>
        <p:blipFill>
          <a:blip r:embed="rId6"/>
          <a:stretch>
            <a:fillRect/>
          </a:stretch>
        </p:blipFill>
        <p:spPr>
          <a:xfrm>
            <a:off x="9966601" y="2353854"/>
            <a:ext cx="2120663" cy="1515013"/>
          </a:xfrm>
          <a:prstGeom prst="rect">
            <a:avLst/>
          </a:prstGeom>
        </p:spPr>
      </p:pic>
      <p:pic>
        <p:nvPicPr>
          <p:cNvPr id="10" name="Picture 9">
            <a:extLst>
              <a:ext uri="{FF2B5EF4-FFF2-40B4-BE49-F238E27FC236}">
                <a16:creationId xmlns:a16="http://schemas.microsoft.com/office/drawing/2014/main" id="{348FFD94-E40E-E1A9-7929-43B72C063F15}"/>
              </a:ext>
            </a:extLst>
          </p:cNvPr>
          <p:cNvPicPr>
            <a:picLocks noChangeAspect="1"/>
          </p:cNvPicPr>
          <p:nvPr/>
        </p:nvPicPr>
        <p:blipFill>
          <a:blip r:embed="rId7"/>
          <a:stretch>
            <a:fillRect/>
          </a:stretch>
        </p:blipFill>
        <p:spPr>
          <a:xfrm>
            <a:off x="8824418" y="3773621"/>
            <a:ext cx="2120663" cy="1454765"/>
          </a:xfrm>
          <a:prstGeom prst="rect">
            <a:avLst/>
          </a:prstGeom>
        </p:spPr>
      </p:pic>
      <p:pic>
        <p:nvPicPr>
          <p:cNvPr id="11" name="Picture 10">
            <a:extLst>
              <a:ext uri="{FF2B5EF4-FFF2-40B4-BE49-F238E27FC236}">
                <a16:creationId xmlns:a16="http://schemas.microsoft.com/office/drawing/2014/main" id="{72FCC1D1-21AA-C14B-718A-E7FD34ABDFB7}"/>
              </a:ext>
            </a:extLst>
          </p:cNvPr>
          <p:cNvPicPr>
            <a:picLocks noChangeAspect="1"/>
          </p:cNvPicPr>
          <p:nvPr/>
        </p:nvPicPr>
        <p:blipFill>
          <a:blip r:embed="rId8"/>
          <a:stretch>
            <a:fillRect/>
          </a:stretch>
        </p:blipFill>
        <p:spPr>
          <a:xfrm>
            <a:off x="9787892" y="5228386"/>
            <a:ext cx="2284365" cy="1521958"/>
          </a:xfrm>
          <a:prstGeom prst="rect">
            <a:avLst/>
          </a:prstGeom>
        </p:spPr>
      </p:pic>
    </p:spTree>
    <p:extLst>
      <p:ext uri="{BB962C8B-B14F-4D97-AF65-F5344CB8AC3E}">
        <p14:creationId xmlns:p14="http://schemas.microsoft.com/office/powerpoint/2010/main" val="26118645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24075A-330F-1898-4720-4A3E1D2E6E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BF9DB0-4D06-AAE5-F938-6F211E1BB75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A587DFC-56CB-FB09-384D-54C708FEB61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E59A9AE-EB01-6084-68BE-4BBE43EE5E83}"/>
              </a:ext>
            </a:extLst>
          </p:cNvPr>
          <p:cNvPicPr>
            <a:picLocks noChangeAspect="1"/>
          </p:cNvPicPr>
          <p:nvPr/>
        </p:nvPicPr>
        <p:blipFill>
          <a:blip r:embed="rId2"/>
          <a:stretch>
            <a:fillRect/>
          </a:stretch>
        </p:blipFill>
        <p:spPr>
          <a:xfrm>
            <a:off x="304729" y="162213"/>
            <a:ext cx="10101943" cy="5625377"/>
          </a:xfrm>
          <a:prstGeom prst="rect">
            <a:avLst/>
          </a:prstGeom>
        </p:spPr>
      </p:pic>
      <p:sp>
        <p:nvSpPr>
          <p:cNvPr id="6" name="TextBox 5">
            <a:extLst>
              <a:ext uri="{FF2B5EF4-FFF2-40B4-BE49-F238E27FC236}">
                <a16:creationId xmlns:a16="http://schemas.microsoft.com/office/drawing/2014/main" id="{F213D5D2-F280-7554-BD00-B01A9567323C}"/>
              </a:ext>
            </a:extLst>
          </p:cNvPr>
          <p:cNvSpPr txBox="1"/>
          <p:nvPr/>
        </p:nvSpPr>
        <p:spPr>
          <a:xfrm>
            <a:off x="3248025" y="5990502"/>
            <a:ext cx="8305800" cy="646331"/>
          </a:xfrm>
          <a:prstGeom prst="rect">
            <a:avLst/>
          </a:prstGeom>
          <a:noFill/>
        </p:spPr>
        <p:txBody>
          <a:bodyPr wrap="square">
            <a:spAutoFit/>
          </a:bodyPr>
          <a:lstStyle/>
          <a:p>
            <a:r>
              <a:rPr lang="en-US" sz="1200" dirty="0"/>
              <a:t>Simon Winther. Journal of the American Heart Association. Performance of the American Heart Association/American College of Cardiology Guideline‐Recommended Pretest Probability Model for the Diagnosis of Obstructive Coronary Artery Disease, Volume: 11, Issue: 24, DOI: (10.1161/JAHA.122.027260) </a:t>
            </a:r>
          </a:p>
        </p:txBody>
      </p:sp>
      <p:pic>
        <p:nvPicPr>
          <p:cNvPr id="5" name="Picture 4">
            <a:extLst>
              <a:ext uri="{FF2B5EF4-FFF2-40B4-BE49-F238E27FC236}">
                <a16:creationId xmlns:a16="http://schemas.microsoft.com/office/drawing/2014/main" id="{28E4C020-EF0F-AA0B-52E1-EFCDC79C92C2}"/>
              </a:ext>
            </a:extLst>
          </p:cNvPr>
          <p:cNvPicPr>
            <a:picLocks noChangeAspect="1"/>
          </p:cNvPicPr>
          <p:nvPr/>
        </p:nvPicPr>
        <p:blipFill>
          <a:blip r:embed="rId3"/>
          <a:stretch>
            <a:fillRect/>
          </a:stretch>
        </p:blipFill>
        <p:spPr>
          <a:xfrm>
            <a:off x="11353800" y="5878393"/>
            <a:ext cx="805640" cy="961352"/>
          </a:xfrm>
          <a:prstGeom prst="rect">
            <a:avLst/>
          </a:prstGeom>
        </p:spPr>
      </p:pic>
    </p:spTree>
    <p:extLst>
      <p:ext uri="{BB962C8B-B14F-4D97-AF65-F5344CB8AC3E}">
        <p14:creationId xmlns:p14="http://schemas.microsoft.com/office/powerpoint/2010/main" val="18262395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3E1BA-7603-2F99-BAEA-C7FE53EA1E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E92301-9B6D-EF4F-9557-9BFF85E8650E}"/>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592CCA6F-FAF5-5185-67F2-FECA421A6BB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24C2BE1-A7E6-1754-7C16-F4C7C9E4DB0A}"/>
              </a:ext>
            </a:extLst>
          </p:cNvPr>
          <p:cNvPicPr>
            <a:picLocks noChangeAspect="1"/>
          </p:cNvPicPr>
          <p:nvPr/>
        </p:nvPicPr>
        <p:blipFill>
          <a:blip r:embed="rId2"/>
          <a:stretch>
            <a:fillRect/>
          </a:stretch>
        </p:blipFill>
        <p:spPr>
          <a:xfrm>
            <a:off x="970954" y="300390"/>
            <a:ext cx="9578765" cy="5876573"/>
          </a:xfrm>
          <a:prstGeom prst="rect">
            <a:avLst/>
          </a:prstGeom>
        </p:spPr>
      </p:pic>
      <p:pic>
        <p:nvPicPr>
          <p:cNvPr id="5" name="Picture 4">
            <a:extLst>
              <a:ext uri="{FF2B5EF4-FFF2-40B4-BE49-F238E27FC236}">
                <a16:creationId xmlns:a16="http://schemas.microsoft.com/office/drawing/2014/main" id="{10951BB4-7421-48A0-A87D-C2E452A3F219}"/>
              </a:ext>
            </a:extLst>
          </p:cNvPr>
          <p:cNvPicPr>
            <a:picLocks noChangeAspect="1"/>
          </p:cNvPicPr>
          <p:nvPr/>
        </p:nvPicPr>
        <p:blipFill>
          <a:blip r:embed="rId3"/>
          <a:stretch>
            <a:fillRect/>
          </a:stretch>
        </p:blipFill>
        <p:spPr>
          <a:xfrm>
            <a:off x="11353800" y="5878393"/>
            <a:ext cx="805640" cy="961352"/>
          </a:xfrm>
          <a:prstGeom prst="rect">
            <a:avLst/>
          </a:prstGeom>
        </p:spPr>
      </p:pic>
    </p:spTree>
    <p:extLst>
      <p:ext uri="{BB962C8B-B14F-4D97-AF65-F5344CB8AC3E}">
        <p14:creationId xmlns:p14="http://schemas.microsoft.com/office/powerpoint/2010/main" val="25047909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98703-811B-3587-13A0-731C97F3EC83}"/>
              </a:ext>
            </a:extLst>
          </p:cNvPr>
          <p:cNvSpPr>
            <a:spLocks noGrp="1"/>
          </p:cNvSpPr>
          <p:nvPr>
            <p:ph type="title"/>
          </p:nvPr>
        </p:nvSpPr>
        <p:spPr/>
        <p:txBody>
          <a:bodyPr/>
          <a:lstStyle/>
          <a:p>
            <a:r>
              <a:rPr lang="en-US" dirty="0"/>
              <a:t>Question 3: </a:t>
            </a:r>
          </a:p>
        </p:txBody>
      </p:sp>
      <p:sp>
        <p:nvSpPr>
          <p:cNvPr id="3" name="Content Placeholder 2">
            <a:extLst>
              <a:ext uri="{FF2B5EF4-FFF2-40B4-BE49-F238E27FC236}">
                <a16:creationId xmlns:a16="http://schemas.microsoft.com/office/drawing/2014/main" id="{52D0A590-02D8-ED34-5D11-EBDA5968F3FA}"/>
              </a:ext>
            </a:extLst>
          </p:cNvPr>
          <p:cNvSpPr>
            <a:spLocks noGrp="1"/>
          </p:cNvSpPr>
          <p:nvPr>
            <p:ph idx="1"/>
          </p:nvPr>
        </p:nvSpPr>
        <p:spPr>
          <a:xfrm>
            <a:off x="838200" y="1528170"/>
            <a:ext cx="10515600" cy="4351338"/>
          </a:xfrm>
        </p:spPr>
        <p:txBody>
          <a:bodyPr>
            <a:normAutofit/>
          </a:bodyPr>
          <a:lstStyle/>
          <a:p>
            <a:pPr marL="0" indent="0">
              <a:lnSpc>
                <a:spcPct val="150000"/>
              </a:lnSpc>
              <a:buNone/>
            </a:pPr>
            <a:r>
              <a:rPr lang="en-US" sz="2400" b="1" dirty="0"/>
              <a:t>Your patient wants to know what is the recommended level of activity that they need to participate in to lower their risk of cardiovascular events and death. You, being an astute clinician, recommend which of the following: </a:t>
            </a:r>
          </a:p>
          <a:p>
            <a:pPr marL="0" indent="0">
              <a:buNone/>
            </a:pPr>
            <a:endParaRPr lang="en-US" sz="2400" dirty="0"/>
          </a:p>
          <a:p>
            <a:pPr marL="971550" lvl="1" indent="-514350">
              <a:buFont typeface="+mj-lt"/>
              <a:buAutoNum type="arabicPeriod"/>
            </a:pPr>
            <a:r>
              <a:rPr lang="en-US" dirty="0"/>
              <a:t>150 minutes of low-intensity exercise every 2 days </a:t>
            </a:r>
          </a:p>
          <a:p>
            <a:pPr marL="971550" lvl="1" indent="-514350">
              <a:buFont typeface="+mj-lt"/>
              <a:buAutoNum type="arabicPeriod"/>
            </a:pPr>
            <a:r>
              <a:rPr lang="en-US" dirty="0"/>
              <a:t>2 hours of high intensity interval training every day </a:t>
            </a:r>
          </a:p>
          <a:p>
            <a:pPr marL="971550" lvl="1" indent="-514350">
              <a:buFont typeface="+mj-lt"/>
              <a:buAutoNum type="arabicPeriod"/>
            </a:pPr>
            <a:r>
              <a:rPr lang="en-US" dirty="0"/>
              <a:t>Water aerobics classes every day </a:t>
            </a:r>
          </a:p>
          <a:p>
            <a:pPr marL="971550" lvl="1" indent="-514350">
              <a:buFont typeface="+mj-lt"/>
              <a:buAutoNum type="arabicPeriod"/>
            </a:pPr>
            <a:r>
              <a:rPr lang="en-US" dirty="0"/>
              <a:t>150 minutes of moderate-intensity exercise in a week </a:t>
            </a:r>
          </a:p>
          <a:p>
            <a:pPr marL="971550" lvl="1" indent="-514350">
              <a:buFont typeface="+mj-lt"/>
              <a:buAutoNum type="arabicPeriod"/>
            </a:pPr>
            <a:r>
              <a:rPr lang="en-US" dirty="0"/>
              <a:t>95 minutes of vigorous-intensity aerobic physical activity </a:t>
            </a:r>
          </a:p>
        </p:txBody>
      </p:sp>
      <p:pic>
        <p:nvPicPr>
          <p:cNvPr id="4" name="Picture 3">
            <a:extLst>
              <a:ext uri="{FF2B5EF4-FFF2-40B4-BE49-F238E27FC236}">
                <a16:creationId xmlns:a16="http://schemas.microsoft.com/office/drawing/2014/main" id="{150AC3DE-8650-71EB-9DC8-E919C6F79D23}"/>
              </a:ext>
            </a:extLst>
          </p:cNvPr>
          <p:cNvPicPr>
            <a:picLocks noChangeAspect="1"/>
          </p:cNvPicPr>
          <p:nvPr/>
        </p:nvPicPr>
        <p:blipFill>
          <a:blip r:embed="rId2"/>
          <a:stretch>
            <a:fillRect/>
          </a:stretch>
        </p:blipFill>
        <p:spPr>
          <a:xfrm>
            <a:off x="11353800" y="5878393"/>
            <a:ext cx="805640" cy="961352"/>
          </a:xfrm>
          <a:prstGeom prst="rect">
            <a:avLst/>
          </a:prstGeom>
        </p:spPr>
      </p:pic>
    </p:spTree>
    <p:extLst>
      <p:ext uri="{BB962C8B-B14F-4D97-AF65-F5344CB8AC3E}">
        <p14:creationId xmlns:p14="http://schemas.microsoft.com/office/powerpoint/2010/main" val="5642883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C01979-EA2B-CECE-B1C9-CE3096A0E9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ED4C03-1D07-B05B-91DA-D17ABFBAF25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C7B3629-A0BA-D87C-DCCB-19D5117A084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02E7BF4-BE6A-9393-BE95-39DD71C61DFE}"/>
              </a:ext>
            </a:extLst>
          </p:cNvPr>
          <p:cNvPicPr>
            <a:picLocks noChangeAspect="1"/>
          </p:cNvPicPr>
          <p:nvPr/>
        </p:nvPicPr>
        <p:blipFill>
          <a:blip r:embed="rId2"/>
          <a:stretch>
            <a:fillRect/>
          </a:stretch>
        </p:blipFill>
        <p:spPr>
          <a:xfrm>
            <a:off x="2714899" y="0"/>
            <a:ext cx="6762202" cy="6858000"/>
          </a:xfrm>
          <a:prstGeom prst="rect">
            <a:avLst/>
          </a:prstGeom>
        </p:spPr>
      </p:pic>
      <p:pic>
        <p:nvPicPr>
          <p:cNvPr id="5" name="Picture 4">
            <a:extLst>
              <a:ext uri="{FF2B5EF4-FFF2-40B4-BE49-F238E27FC236}">
                <a16:creationId xmlns:a16="http://schemas.microsoft.com/office/drawing/2014/main" id="{3C55BC70-2052-DB3D-5AA6-98959A016B1A}"/>
              </a:ext>
            </a:extLst>
          </p:cNvPr>
          <p:cNvPicPr>
            <a:picLocks noChangeAspect="1"/>
          </p:cNvPicPr>
          <p:nvPr/>
        </p:nvPicPr>
        <p:blipFill>
          <a:blip r:embed="rId3"/>
          <a:stretch>
            <a:fillRect/>
          </a:stretch>
        </p:blipFill>
        <p:spPr>
          <a:xfrm>
            <a:off x="11353800" y="5878393"/>
            <a:ext cx="805640" cy="961352"/>
          </a:xfrm>
          <a:prstGeom prst="rect">
            <a:avLst/>
          </a:prstGeom>
        </p:spPr>
      </p:pic>
    </p:spTree>
    <p:extLst>
      <p:ext uri="{BB962C8B-B14F-4D97-AF65-F5344CB8AC3E}">
        <p14:creationId xmlns:p14="http://schemas.microsoft.com/office/powerpoint/2010/main" val="22866327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95AA55-5BB0-42EC-C0CF-02A02EBBB1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6471E3-ECB8-3E56-EC7E-ADA77E785911}"/>
              </a:ext>
            </a:extLst>
          </p:cNvPr>
          <p:cNvSpPr>
            <a:spLocks noGrp="1"/>
          </p:cNvSpPr>
          <p:nvPr>
            <p:ph type="title"/>
          </p:nvPr>
        </p:nvSpPr>
        <p:spPr>
          <a:xfrm>
            <a:off x="0" y="0"/>
            <a:ext cx="10515600" cy="885825"/>
          </a:xfrm>
        </p:spPr>
        <p:txBody>
          <a:bodyPr>
            <a:normAutofit/>
          </a:bodyPr>
          <a:lstStyle/>
          <a:p>
            <a:r>
              <a:rPr lang="en-US" sz="3200" dirty="0"/>
              <a:t>Citations:</a:t>
            </a:r>
          </a:p>
        </p:txBody>
      </p:sp>
      <p:sp>
        <p:nvSpPr>
          <p:cNvPr id="3" name="Content Placeholder 2">
            <a:extLst>
              <a:ext uri="{FF2B5EF4-FFF2-40B4-BE49-F238E27FC236}">
                <a16:creationId xmlns:a16="http://schemas.microsoft.com/office/drawing/2014/main" id="{FE7F6E90-E35A-4324-52F5-F52C118C93BD}"/>
              </a:ext>
            </a:extLst>
          </p:cNvPr>
          <p:cNvSpPr>
            <a:spLocks noGrp="1"/>
          </p:cNvSpPr>
          <p:nvPr>
            <p:ph idx="1"/>
          </p:nvPr>
        </p:nvSpPr>
        <p:spPr>
          <a:xfrm>
            <a:off x="238125" y="643731"/>
            <a:ext cx="11830050" cy="4351338"/>
          </a:xfrm>
        </p:spPr>
        <p:txBody>
          <a:bodyPr>
            <a:noAutofit/>
          </a:bodyPr>
          <a:lstStyle/>
          <a:p>
            <a:r>
              <a:rPr lang="en-US" sz="1000" dirty="0"/>
              <a:t>Adamson PD, Fordyce CB, Newby DE, et al. Coronary CT Angiography and 5-Year Risk of Myocardial Infarction. </a:t>
            </a:r>
            <a:r>
              <a:rPr lang="en-US" sz="1000" i="1" dirty="0"/>
              <a:t>N Engl J Med.</a:t>
            </a:r>
            <a:r>
              <a:rPr lang="en-US" sz="1000" dirty="0"/>
              <a:t> 2018;379(10):924-933. doi:10.1056/NEJMoa1805971.</a:t>
            </a:r>
          </a:p>
          <a:p>
            <a:r>
              <a:rPr lang="en-US" sz="1000" dirty="0"/>
              <a:t>Arnett DK, Blumenthal RS, Albert MA, </a:t>
            </a:r>
            <a:r>
              <a:rPr lang="en-US" sz="1000" i="1" dirty="0"/>
              <a:t>et al.</a:t>
            </a:r>
            <a:r>
              <a:rPr lang="en-US" sz="1000" dirty="0"/>
              <a:t> 2019 ACC/AHA Guideline on the Primary Prevention of Cardiovascular Disease.</a:t>
            </a:r>
            <a:endParaRPr lang="en-US" sz="1000" dirty="0">
              <a:ea typeface="Calibri" panose="020F0502020204030204" pitchFamily="34" charset="0"/>
              <a:cs typeface="Calibri" panose="020F0502020204030204" pitchFamily="34" charset="0"/>
            </a:endParaRPr>
          </a:p>
          <a:p>
            <a:r>
              <a:rPr lang="en-US" sz="1000" dirty="0">
                <a:ea typeface="Calibri" panose="020F0502020204030204" pitchFamily="34" charset="0"/>
                <a:cs typeface="Calibri" panose="020F0502020204030204" pitchFamily="34" charset="0"/>
              </a:rPr>
              <a:t>Anderson TS, Wilson LM, Sussman JB. Atherosclerotic Cardiovascular Disease Risk Estimates Using the Predicting Risk of Cardiovascular Disease Events Equations. JAMA Intern Med. 2024 Aug 1;184(8):963-970. </a:t>
            </a:r>
            <a:r>
              <a:rPr lang="en-US" sz="1000" dirty="0" err="1">
                <a:ea typeface="Calibri" panose="020F0502020204030204" pitchFamily="34" charset="0"/>
                <a:cs typeface="Calibri" panose="020F0502020204030204" pitchFamily="34" charset="0"/>
              </a:rPr>
              <a:t>doi</a:t>
            </a:r>
            <a:r>
              <a:rPr lang="en-US" sz="1000" dirty="0">
                <a:ea typeface="Calibri" panose="020F0502020204030204" pitchFamily="34" charset="0"/>
                <a:cs typeface="Calibri" panose="020F0502020204030204" pitchFamily="34" charset="0"/>
              </a:rPr>
              <a:t>: 10.1001/jamainternmed.2024.1302. PMID: 38856978; PMCID: PMC11165411.</a:t>
            </a:r>
            <a:br>
              <a:rPr lang="en-US" sz="1000" dirty="0">
                <a:ea typeface="Calibri" panose="020F0502020204030204" pitchFamily="34" charset="0"/>
                <a:cs typeface="Calibri" panose="020F0502020204030204" pitchFamily="34" charset="0"/>
              </a:rPr>
            </a:br>
            <a:endParaRPr lang="en-US" sz="1000" spc="-1" dirty="0">
              <a:solidFill>
                <a:srgbClr val="000000"/>
              </a:solidFill>
              <a:ea typeface="Calibri" panose="020F0502020204030204" pitchFamily="34" charset="0"/>
              <a:cs typeface="Calibri" panose="020F0502020204030204" pitchFamily="34" charset="0"/>
            </a:endParaRPr>
          </a:p>
          <a:p>
            <a:r>
              <a:rPr lang="en-US" sz="1000" spc="-1" dirty="0">
                <a:solidFill>
                  <a:srgbClr val="000000"/>
                </a:solidFill>
                <a:ea typeface="Calibri" panose="020F0502020204030204" pitchFamily="34" charset="0"/>
                <a:cs typeface="Calibri" panose="020F0502020204030204" pitchFamily="34" charset="0"/>
              </a:rPr>
              <a:t>Donna K. Arnett et al. </a:t>
            </a:r>
            <a:r>
              <a:rPr lang="en-US" sz="1000" i="1" spc="-1" dirty="0">
                <a:solidFill>
                  <a:srgbClr val="000000"/>
                </a:solidFill>
                <a:ea typeface="Calibri" panose="020F0502020204030204" pitchFamily="34" charset="0"/>
                <a:cs typeface="Calibri" panose="020F0502020204030204" pitchFamily="34" charset="0"/>
              </a:rPr>
              <a:t>JACC</a:t>
            </a:r>
            <a:r>
              <a:rPr lang="en-US" sz="1000" spc="-1" dirty="0">
                <a:solidFill>
                  <a:srgbClr val="000000"/>
                </a:solidFill>
                <a:ea typeface="Calibri" panose="020F0502020204030204" pitchFamily="34" charset="0"/>
                <a:cs typeface="Calibri" panose="020F0502020204030204" pitchFamily="34" charset="0"/>
              </a:rPr>
              <a:t> 2019; 74:e177-e232.</a:t>
            </a:r>
          </a:p>
          <a:p>
            <a:r>
              <a:rPr lang="en-US" sz="1000" dirty="0"/>
              <a:t>Ference BA, </a:t>
            </a:r>
            <a:r>
              <a:rPr lang="en-US" sz="1000" dirty="0" err="1"/>
              <a:t>Kastelein</a:t>
            </a:r>
            <a:r>
              <a:rPr lang="en-US" sz="1000" dirty="0"/>
              <a:t> JJP, Ray KK, </a:t>
            </a:r>
            <a:r>
              <a:rPr lang="en-US" sz="1000" i="1" dirty="0"/>
              <a:t>et al.</a:t>
            </a:r>
            <a:r>
              <a:rPr lang="en-US" sz="1000" dirty="0"/>
              <a:t> Association of Genetic Variants Related to ApoB With Cardio-metabolic Risk.</a:t>
            </a:r>
            <a:endParaRPr lang="en-US" sz="1000" spc="-1" dirty="0">
              <a:solidFill>
                <a:srgbClr val="000000"/>
              </a:solidFill>
              <a:ea typeface="Calibri" panose="020F0502020204030204" pitchFamily="34" charset="0"/>
              <a:cs typeface="Calibri" panose="020F0502020204030204" pitchFamily="34" charset="0"/>
            </a:endParaRPr>
          </a:p>
          <a:p>
            <a:r>
              <a:rPr lang="en-US" sz="1000" spc="-1" dirty="0">
                <a:solidFill>
                  <a:srgbClr val="000000"/>
                </a:solidFill>
                <a:ea typeface="Calibri" panose="020F0502020204030204" pitchFamily="34" charset="0"/>
                <a:cs typeface="Calibri" panose="020F0502020204030204" pitchFamily="34" charset="0"/>
              </a:rPr>
              <a:t>Karen E. Joynt Maddox. Circulation. Forecasting the Burden of Cardiovascular Disease and Stroke in the United States Through 2050—Prevalence of Risk Factors and Disease: A Presidential Advisory From the American Heart Association, Volume: 150, Issue: 4, Pages: e65-e88, DOI: (10.1161/CIR.0000000000001256) </a:t>
            </a:r>
          </a:p>
          <a:p>
            <a:r>
              <a:rPr lang="en-US" sz="1000" dirty="0" err="1"/>
              <a:t>Koschinsky</a:t>
            </a:r>
            <a:r>
              <a:rPr lang="en-US" sz="1000" dirty="0"/>
              <a:t> ML, Bajaj A, Boffa MB, et al. A focused update to the 2019 NLA scientific statement on the use of lipoprotein(a) in clinical practice. </a:t>
            </a:r>
            <a:r>
              <a:rPr lang="en-US" sz="1000" i="1" dirty="0"/>
              <a:t>J Clin </a:t>
            </a:r>
            <a:r>
              <a:rPr lang="en-US" sz="1000" i="1" dirty="0" err="1"/>
              <a:t>Lipidol</a:t>
            </a:r>
            <a:r>
              <a:rPr lang="en-US" sz="1000" i="1" dirty="0"/>
              <a:t>.</a:t>
            </a:r>
            <a:r>
              <a:rPr lang="en-US" sz="1000" dirty="0"/>
              <a:t> 2024;18(3):00033-3. doi:10.1016/j.jacl.2024.03.001</a:t>
            </a:r>
            <a:endParaRPr lang="en-US" sz="1000" spc="-1" dirty="0">
              <a:solidFill>
                <a:srgbClr val="000000"/>
              </a:solidFill>
              <a:ea typeface="Calibri" panose="020F0502020204030204" pitchFamily="34" charset="0"/>
              <a:cs typeface="Calibri" panose="020F0502020204030204" pitchFamily="34" charset="0"/>
            </a:endParaRPr>
          </a:p>
          <a:p>
            <a:r>
              <a:rPr lang="en-US" sz="1000" dirty="0">
                <a:solidFill>
                  <a:srgbClr val="000000"/>
                </a:solidFill>
              </a:rPr>
              <a:t>Khan, S. S., Coresh, J., </a:t>
            </a:r>
            <a:r>
              <a:rPr lang="en-US" sz="1000" dirty="0" err="1">
                <a:solidFill>
                  <a:srgbClr val="000000"/>
                </a:solidFill>
              </a:rPr>
              <a:t>Pencina</a:t>
            </a:r>
            <a:r>
              <a:rPr lang="en-US" sz="1000" dirty="0">
                <a:solidFill>
                  <a:srgbClr val="000000"/>
                </a:solidFill>
              </a:rPr>
              <a:t>, M. J., </a:t>
            </a:r>
            <a:r>
              <a:rPr lang="en-US" sz="1000" dirty="0" err="1">
                <a:solidFill>
                  <a:srgbClr val="000000"/>
                </a:solidFill>
              </a:rPr>
              <a:t>Ndumele</a:t>
            </a:r>
            <a:r>
              <a:rPr lang="en-US" sz="1000" dirty="0">
                <a:solidFill>
                  <a:srgbClr val="000000"/>
                </a:solidFill>
              </a:rPr>
              <a:t>, C. E., Rangaswami, J., Chow, S. L., … Lloyd-Jones, D. M. (2023). </a:t>
            </a:r>
            <a:r>
              <a:rPr lang="en-US" sz="1000" i="1" dirty="0">
                <a:solidFill>
                  <a:srgbClr val="000000"/>
                </a:solidFill>
              </a:rPr>
              <a:t>Circulation</a:t>
            </a:r>
            <a:r>
              <a:rPr lang="en-US" sz="1000" dirty="0">
                <a:solidFill>
                  <a:srgbClr val="000000"/>
                </a:solidFill>
              </a:rPr>
              <a:t>, </a:t>
            </a:r>
            <a:r>
              <a:rPr lang="en-US" sz="1000" i="1" dirty="0">
                <a:solidFill>
                  <a:srgbClr val="000000"/>
                </a:solidFill>
              </a:rPr>
              <a:t>148</a:t>
            </a:r>
            <a:r>
              <a:rPr lang="en-US" sz="1000" dirty="0">
                <a:solidFill>
                  <a:srgbClr val="000000"/>
                </a:solidFill>
              </a:rPr>
              <a:t>(24), 1982–2004. doi:10.1161/cir.0000000000001191</a:t>
            </a:r>
          </a:p>
          <a:p>
            <a:r>
              <a:rPr lang="en-US" sz="1000" dirty="0"/>
              <a:t>Mach F, Baigent C, Catapano AL, et al. </a:t>
            </a:r>
            <a:r>
              <a:rPr lang="en-US" sz="1000" i="1" dirty="0"/>
              <a:t>2019 ESC/EAS Guidelines for the management of </a:t>
            </a:r>
            <a:r>
              <a:rPr lang="en-US" sz="1000" i="1" dirty="0" err="1"/>
              <a:t>dyslipidaemias</a:t>
            </a:r>
            <a:r>
              <a:rPr lang="en-US" sz="1000" i="1" dirty="0"/>
              <a:t>: Lipid modification to reduce cardiovascular risk.</a:t>
            </a:r>
            <a:r>
              <a:rPr lang="en-US" sz="1000" dirty="0"/>
              <a:t> </a:t>
            </a:r>
            <a:r>
              <a:rPr lang="en-US" sz="1000" dirty="0" err="1"/>
              <a:t>Eur</a:t>
            </a:r>
            <a:r>
              <a:rPr lang="en-US" sz="1000" dirty="0"/>
              <a:t> Heart J. 2020;41(1):111-188. doi:10.1093/</a:t>
            </a:r>
            <a:r>
              <a:rPr lang="en-US" sz="1000" dirty="0" err="1"/>
              <a:t>eurheartj</a:t>
            </a:r>
            <a:r>
              <a:rPr lang="en-US" sz="1000" dirty="0"/>
              <a:t>/ehz455. </a:t>
            </a:r>
          </a:p>
          <a:p>
            <a:r>
              <a:rPr lang="en-US" sz="1000" dirty="0">
                <a:ea typeface="Calibri" panose="020F0502020204030204" pitchFamily="34" charset="0"/>
                <a:cs typeface="Calibri" panose="020F0502020204030204" pitchFamily="34" charset="0"/>
              </a:rPr>
              <a:t>Maron, D, Budoff, M, Sky, J. et al. Coronary Artery Calcium Staging to Guide Preventive Interventions: A Proposal and Call to Action. JACC Adv. 2024 Nov, 3 (11) </a:t>
            </a:r>
            <a:r>
              <a:rPr lang="en-US" sz="1000" dirty="0">
                <a:ea typeface="Calibri" panose="020F0502020204030204" pitchFamily="34" charset="0"/>
                <a:cs typeface="Calibri" panose="020F0502020204030204" pitchFamily="34" charset="0"/>
                <a:hlinkClick r:id="rId2"/>
              </a:rPr>
              <a:t>https://doi.org/10.1016/j.jacadv.2024.101287</a:t>
            </a:r>
            <a:endParaRPr lang="en-US" sz="1000" dirty="0">
              <a:ea typeface="Calibri" panose="020F0502020204030204" pitchFamily="34" charset="0"/>
              <a:cs typeface="Calibri" panose="020F0502020204030204" pitchFamily="34" charset="0"/>
            </a:endParaRPr>
          </a:p>
          <a:p>
            <a:r>
              <a:rPr lang="en-US" sz="1000" dirty="0">
                <a:ea typeface="Calibri" panose="020F0502020204030204" pitchFamily="34" charset="0"/>
                <a:cs typeface="Calibri" panose="020F0502020204030204" pitchFamily="34" charset="0"/>
              </a:rPr>
              <a:t>Martin SS, Aday AW, Allen NB, et al.; on behalf of the American Heart Association Council on Epidemiology and Prevention Statistics Committee and Stroke Statistics Committee. </a:t>
            </a:r>
            <a:r>
              <a:rPr lang="en-US" sz="1000" i="1" dirty="0">
                <a:ea typeface="Calibri" panose="020F0502020204030204" pitchFamily="34" charset="0"/>
                <a:cs typeface="Calibri" panose="020F0502020204030204" pitchFamily="34" charset="0"/>
              </a:rPr>
              <a:t>2025 Heart disease and stroke statistics: a report of US and global data from the American Heart Association.</a:t>
            </a:r>
            <a:r>
              <a:rPr lang="en-US" sz="1000" dirty="0">
                <a:ea typeface="Calibri" panose="020F0502020204030204" pitchFamily="34" charset="0"/>
                <a:cs typeface="Calibri" panose="020F0502020204030204" pitchFamily="34" charset="0"/>
              </a:rPr>
              <a:t> Circulation. Published online January 27, 2025.</a:t>
            </a:r>
          </a:p>
          <a:p>
            <a:r>
              <a:rPr lang="en-US" sz="1000" dirty="0">
                <a:ea typeface="Calibri" panose="020F0502020204030204" pitchFamily="34" charset="0"/>
                <a:cs typeface="Calibri" panose="020F0502020204030204" pitchFamily="34" charset="0"/>
              </a:rPr>
              <a:t>McClelland RL, Jorgensen NW, Budoff M, Blaha MJ, Post WS, </a:t>
            </a:r>
            <a:r>
              <a:rPr lang="en-US" sz="1000" dirty="0" err="1">
                <a:ea typeface="Calibri" panose="020F0502020204030204" pitchFamily="34" charset="0"/>
                <a:cs typeface="Calibri" panose="020F0502020204030204" pitchFamily="34" charset="0"/>
              </a:rPr>
              <a:t>Kronmal</a:t>
            </a:r>
            <a:r>
              <a:rPr lang="en-US" sz="1000" dirty="0">
                <a:ea typeface="Calibri" panose="020F0502020204030204" pitchFamily="34" charset="0"/>
                <a:cs typeface="Calibri" panose="020F0502020204030204" pitchFamily="34" charset="0"/>
              </a:rPr>
              <a:t> RA, Bild DE, Shea S, Liu K, Watson KE, Folsom AR, Khera A, Ayers C, Mahabadi AA, Lehmann N, </a:t>
            </a:r>
            <a:r>
              <a:rPr lang="en-US" sz="1000" dirty="0" err="1">
                <a:ea typeface="Calibri" panose="020F0502020204030204" pitchFamily="34" charset="0"/>
                <a:cs typeface="Calibri" panose="020F0502020204030204" pitchFamily="34" charset="0"/>
              </a:rPr>
              <a:t>Jöckel</a:t>
            </a:r>
            <a:r>
              <a:rPr lang="en-US" sz="1000" dirty="0">
                <a:ea typeface="Calibri" panose="020F0502020204030204" pitchFamily="34" charset="0"/>
                <a:cs typeface="Calibri" panose="020F0502020204030204" pitchFamily="34" charset="0"/>
              </a:rPr>
              <a:t> KH, Moebus S, Carr JJ, Erbel R, Burke GL. 10-Year Coronary Heart Disease Risk Prediction Using Coronary Artery Calcium and Traditional Risk Factors: Derivation in the MESA (Multi-Ethnic Study of Atherosclerosis) With Validation in the HNR (Heinz Nixdorf Recall) Study and the DHS (Dallas Heart Study). J Am Coll </a:t>
            </a:r>
            <a:r>
              <a:rPr lang="en-US" sz="1000" dirty="0" err="1">
                <a:ea typeface="Calibri" panose="020F0502020204030204" pitchFamily="34" charset="0"/>
                <a:cs typeface="Calibri" panose="020F0502020204030204" pitchFamily="34" charset="0"/>
              </a:rPr>
              <a:t>Cardiol</a:t>
            </a:r>
            <a:r>
              <a:rPr lang="en-US" sz="1000" dirty="0">
                <a:ea typeface="Calibri" panose="020F0502020204030204" pitchFamily="34" charset="0"/>
                <a:cs typeface="Calibri" panose="020F0502020204030204" pitchFamily="34" charset="0"/>
              </a:rPr>
              <a:t>. 2015 Oct 13;66(15):1643-53. </a:t>
            </a:r>
            <a:r>
              <a:rPr lang="en-US" sz="1000" dirty="0" err="1">
                <a:ea typeface="Calibri" panose="020F0502020204030204" pitchFamily="34" charset="0"/>
                <a:cs typeface="Calibri" panose="020F0502020204030204" pitchFamily="34" charset="0"/>
              </a:rPr>
              <a:t>doi</a:t>
            </a:r>
            <a:r>
              <a:rPr lang="en-US" sz="1000" dirty="0">
                <a:ea typeface="Calibri" panose="020F0502020204030204" pitchFamily="34" charset="0"/>
                <a:cs typeface="Calibri" panose="020F0502020204030204" pitchFamily="34" charset="0"/>
              </a:rPr>
              <a:t>: 10.1016/j.jacc.2015.08.035. PMID: 26449133; PMCID: PMC4603537.</a:t>
            </a:r>
          </a:p>
          <a:p>
            <a:r>
              <a:rPr lang="en-US" sz="1000" dirty="0" err="1"/>
              <a:t>Ndumele</a:t>
            </a:r>
            <a:r>
              <a:rPr lang="en-US" sz="1000" dirty="0"/>
              <a:t> CE, Rangaswami J, Chow SL, Neeland IJ, Tuttle KR, Khan SS, Coresh J, Mathew RO, Baker-Smith CM, </a:t>
            </a:r>
            <a:r>
              <a:rPr lang="en-US" sz="1000" dirty="0" err="1"/>
              <a:t>Carnethon</a:t>
            </a:r>
            <a:r>
              <a:rPr lang="en-US" sz="1000" dirty="0"/>
              <a:t> MR, Després JP, Ho JE, Joseph JJ, Kernan WN, Khera A, </a:t>
            </a:r>
            <a:r>
              <a:rPr lang="en-US" sz="1000" dirty="0" err="1"/>
              <a:t>Kosiborod</a:t>
            </a:r>
            <a:r>
              <a:rPr lang="en-US" sz="1000" dirty="0"/>
              <a:t> MN, </a:t>
            </a:r>
            <a:r>
              <a:rPr lang="en-US" sz="1000" dirty="0" err="1"/>
              <a:t>Lekavich</a:t>
            </a:r>
            <a:r>
              <a:rPr lang="en-US" sz="1000" dirty="0"/>
              <a:t> CL, Lewis EF, Lo KB, Ozkan B, Palaniappan LP, Patel SS, </a:t>
            </a:r>
            <a:r>
              <a:rPr lang="en-US" sz="1000" dirty="0" err="1"/>
              <a:t>Pencina</a:t>
            </a:r>
            <a:r>
              <a:rPr lang="en-US" sz="1000" dirty="0"/>
              <a:t> MJ, Powell-Wiley TM, Sperling LS, Virani SS, Wright JT, </a:t>
            </a:r>
            <a:r>
              <a:rPr lang="en-US" sz="1000" dirty="0" err="1"/>
              <a:t>Rajgopal</a:t>
            </a:r>
            <a:r>
              <a:rPr lang="en-US" sz="1000" dirty="0"/>
              <a:t> Singh R, Elkind MSV; American Heart Association. Cardiovascular-Kidney-Metabolic Health: A Presidential Advisory from the American Heart Association. Circulation. 2023;148(20):1606-1635. doi:10.1161/CIR.0000000000001184.</a:t>
            </a:r>
          </a:p>
          <a:p>
            <a:r>
              <a:rPr lang="en-US" sz="1000" dirty="0" err="1"/>
              <a:t>Ridker</a:t>
            </a:r>
            <a:r>
              <a:rPr lang="en-US" sz="1000" dirty="0"/>
              <a:t> PM, Rifai N, Rose L, et al. </a:t>
            </a:r>
            <a:r>
              <a:rPr lang="en-US" sz="1000" i="1" dirty="0"/>
              <a:t>Rosuvastatin to Prevent Vascular Events in Men and Women with Elevated High-Sensitivity C-Reactive Protein.</a:t>
            </a:r>
            <a:r>
              <a:rPr lang="en-US" sz="1000" dirty="0"/>
              <a:t> </a:t>
            </a:r>
            <a:r>
              <a:rPr lang="en-US" sz="1000" b="1" dirty="0"/>
              <a:t>N Engl J Med.</a:t>
            </a:r>
            <a:r>
              <a:rPr lang="en-US" sz="1000" dirty="0"/>
              <a:t> 2008;359(21):2195-2207. doi:10.1056/NEJMoa0807646</a:t>
            </a:r>
          </a:p>
          <a:p>
            <a:r>
              <a:rPr lang="en-US" sz="1000" dirty="0"/>
              <a:t>Sniderman AD, </a:t>
            </a:r>
            <a:r>
              <a:rPr lang="en-US" sz="1000" dirty="0" err="1"/>
              <a:t>Thanassoulis</a:t>
            </a:r>
            <a:r>
              <a:rPr lang="en-US" sz="1000" dirty="0"/>
              <a:t> G, Wilkins JT, </a:t>
            </a:r>
            <a:r>
              <a:rPr lang="en-US" sz="1000" i="1" dirty="0"/>
              <a:t>et al.</a:t>
            </a:r>
            <a:r>
              <a:rPr lang="en-US" sz="1000" dirty="0"/>
              <a:t> ApoB in clinical care: A review of evidence and recommendations from the NLA.</a:t>
            </a:r>
          </a:p>
          <a:p>
            <a:pPr marL="0" indent="0">
              <a:buNone/>
            </a:pPr>
            <a:br>
              <a:rPr lang="en-US" sz="1000" dirty="0">
                <a:ea typeface="Calibri" panose="020F0502020204030204" pitchFamily="34" charset="0"/>
                <a:cs typeface="Calibri" panose="020F0502020204030204" pitchFamily="34" charset="0"/>
              </a:rPr>
            </a:br>
            <a:endParaRPr lang="en-US" sz="1000" dirty="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843917A2-4D66-AF81-D6D8-725C2B53EA19}"/>
              </a:ext>
            </a:extLst>
          </p:cNvPr>
          <p:cNvPicPr>
            <a:picLocks noChangeAspect="1"/>
          </p:cNvPicPr>
          <p:nvPr/>
        </p:nvPicPr>
        <p:blipFill>
          <a:blip r:embed="rId3"/>
          <a:stretch>
            <a:fillRect/>
          </a:stretch>
        </p:blipFill>
        <p:spPr>
          <a:xfrm>
            <a:off x="11353800" y="5878393"/>
            <a:ext cx="805640" cy="961352"/>
          </a:xfrm>
          <a:prstGeom prst="rect">
            <a:avLst/>
          </a:prstGeom>
        </p:spPr>
      </p:pic>
    </p:spTree>
    <p:extLst>
      <p:ext uri="{BB962C8B-B14F-4D97-AF65-F5344CB8AC3E}">
        <p14:creationId xmlns:p14="http://schemas.microsoft.com/office/powerpoint/2010/main" val="20082956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61293230-B0F6-45B1-96D1-13D18E242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DB74BAD7-F0FC-4719-A31F-1ABDB621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48215" cy="6857999"/>
          </a:xfrm>
          <a:custGeom>
            <a:avLst/>
            <a:gdLst>
              <a:gd name="connsiteX0" fmla="*/ 0 w 9024730"/>
              <a:gd name="connsiteY0" fmla="*/ 0 h 6857999"/>
              <a:gd name="connsiteX1" fmla="*/ 9024730 w 9024730"/>
              <a:gd name="connsiteY1" fmla="*/ 0 h 6857999"/>
              <a:gd name="connsiteX2" fmla="*/ 9024730 w 9024730"/>
              <a:gd name="connsiteY2" fmla="*/ 2 h 6857999"/>
              <a:gd name="connsiteX3" fmla="*/ 8447016 w 9024730"/>
              <a:gd name="connsiteY3" fmla="*/ 2 h 6857999"/>
              <a:gd name="connsiteX4" fmla="*/ 8441214 w 9024730"/>
              <a:gd name="connsiteY4" fmla="*/ 14562 h 6857999"/>
              <a:gd name="connsiteX5" fmla="*/ 8445389 w 9024730"/>
              <a:gd name="connsiteY5" fmla="*/ 59077 h 6857999"/>
              <a:gd name="connsiteX6" fmla="*/ 8437086 w 9024730"/>
              <a:gd name="connsiteY6" fmla="*/ 107668 h 6857999"/>
              <a:gd name="connsiteX7" fmla="*/ 8458599 w 9024730"/>
              <a:gd name="connsiteY7" fmla="*/ 246136 h 6857999"/>
              <a:gd name="connsiteX8" fmla="*/ 8433237 w 9024730"/>
              <a:gd name="connsiteY8" fmla="*/ 372908 h 6857999"/>
              <a:gd name="connsiteX9" fmla="*/ 8430194 w 9024730"/>
              <a:gd name="connsiteY9" fmla="*/ 450607 h 6857999"/>
              <a:gd name="connsiteX10" fmla="*/ 8443315 w 9024730"/>
              <a:gd name="connsiteY10" fmla="*/ 812800 h 6857999"/>
              <a:gd name="connsiteX11" fmla="*/ 8453042 w 9024730"/>
              <a:gd name="connsiteY11" fmla="*/ 912727 h 6857999"/>
              <a:gd name="connsiteX12" fmla="*/ 8451649 w 9024730"/>
              <a:gd name="connsiteY12" fmla="*/ 989950 h 6857999"/>
              <a:gd name="connsiteX13" fmla="*/ 8455592 w 9024730"/>
              <a:gd name="connsiteY13" fmla="*/ 1141745 h 6857999"/>
              <a:gd name="connsiteX14" fmla="*/ 8470203 w 9024730"/>
              <a:gd name="connsiteY14" fmla="*/ 1265454 h 6857999"/>
              <a:gd name="connsiteX15" fmla="*/ 8499638 w 9024730"/>
              <a:gd name="connsiteY15" fmla="*/ 1385480 h 6857999"/>
              <a:gd name="connsiteX16" fmla="*/ 8518660 w 9024730"/>
              <a:gd name="connsiteY16" fmla="*/ 1458060 h 6857999"/>
              <a:gd name="connsiteX17" fmla="*/ 8539125 w 9024730"/>
              <a:gd name="connsiteY17" fmla="*/ 1513175 h 6857999"/>
              <a:gd name="connsiteX18" fmla="*/ 8570281 w 9024730"/>
              <a:gd name="connsiteY18" fmla="*/ 1570809 h 6857999"/>
              <a:gd name="connsiteX19" fmla="*/ 8605212 w 9024730"/>
              <a:gd name="connsiteY19" fmla="*/ 1638391 h 6857999"/>
              <a:gd name="connsiteX20" fmla="*/ 8626457 w 9024730"/>
              <a:gd name="connsiteY20" fmla="*/ 1742490 h 6857999"/>
              <a:gd name="connsiteX21" fmla="*/ 8654861 w 9024730"/>
              <a:gd name="connsiteY21" fmla="*/ 1818229 h 6857999"/>
              <a:gd name="connsiteX22" fmla="*/ 8648005 w 9024730"/>
              <a:gd name="connsiteY22" fmla="*/ 1862723 h 6857999"/>
              <a:gd name="connsiteX23" fmla="*/ 8654469 w 9024730"/>
              <a:gd name="connsiteY23" fmla="*/ 1917476 h 6857999"/>
              <a:gd name="connsiteX24" fmla="*/ 8649702 w 9024730"/>
              <a:gd name="connsiteY24" fmla="*/ 1972204 h 6857999"/>
              <a:gd name="connsiteX25" fmla="*/ 8656357 w 9024730"/>
              <a:gd name="connsiteY25" fmla="*/ 2054291 h 6857999"/>
              <a:gd name="connsiteX26" fmla="*/ 8648660 w 9024730"/>
              <a:gd name="connsiteY26" fmla="*/ 2227417 h 6857999"/>
              <a:gd name="connsiteX27" fmla="*/ 8607609 w 9024730"/>
              <a:gd name="connsiteY27" fmla="*/ 2510933 h 6857999"/>
              <a:gd name="connsiteX28" fmla="*/ 8608432 w 9024730"/>
              <a:gd name="connsiteY28" fmla="*/ 2741866 h 6857999"/>
              <a:gd name="connsiteX29" fmla="*/ 8619112 w 9024730"/>
              <a:gd name="connsiteY29" fmla="*/ 2864935 h 6857999"/>
              <a:gd name="connsiteX30" fmla="*/ 8627742 w 9024730"/>
              <a:gd name="connsiteY30" fmla="*/ 2950807 h 6857999"/>
              <a:gd name="connsiteX31" fmla="*/ 8611822 w 9024730"/>
              <a:gd name="connsiteY31" fmla="*/ 2978246 h 6857999"/>
              <a:gd name="connsiteX32" fmla="*/ 8608239 w 9024730"/>
              <a:gd name="connsiteY32" fmla="*/ 2995916 h 6857999"/>
              <a:gd name="connsiteX33" fmla="*/ 8598647 w 9024730"/>
              <a:gd name="connsiteY33" fmla="*/ 2998648 h 6857999"/>
              <a:gd name="connsiteX34" fmla="*/ 8587108 w 9024730"/>
              <a:gd name="connsiteY34" fmla="*/ 3023630 h 6857999"/>
              <a:gd name="connsiteX35" fmla="*/ 8577885 w 9024730"/>
              <a:gd name="connsiteY35" fmla="*/ 3096975 h 6857999"/>
              <a:gd name="connsiteX36" fmla="*/ 8557492 w 9024730"/>
              <a:gd name="connsiteY36" fmla="*/ 3216657 h 6857999"/>
              <a:gd name="connsiteX37" fmla="*/ 8560894 w 9024730"/>
              <a:gd name="connsiteY37" fmla="*/ 3310980 h 6857999"/>
              <a:gd name="connsiteX38" fmla="*/ 8547852 w 9024730"/>
              <a:gd name="connsiteY38" fmla="*/ 3344725 h 6857999"/>
              <a:gd name="connsiteX39" fmla="*/ 8535427 w 9024730"/>
              <a:gd name="connsiteY39" fmla="*/ 3393250 h 6857999"/>
              <a:gd name="connsiteX40" fmla="*/ 8520092 w 9024730"/>
              <a:gd name="connsiteY40" fmla="*/ 3514536 h 6857999"/>
              <a:gd name="connsiteX41" fmla="*/ 8497231 w 9024730"/>
              <a:gd name="connsiteY41" fmla="*/ 3686149 h 6857999"/>
              <a:gd name="connsiteX42" fmla="*/ 8489799 w 9024730"/>
              <a:gd name="connsiteY42" fmla="*/ 3692208 h 6857999"/>
              <a:gd name="connsiteX43" fmla="*/ 8475804 w 9024730"/>
              <a:gd name="connsiteY43" fmla="*/ 3776022 h 6857999"/>
              <a:gd name="connsiteX44" fmla="*/ 8471279 w 9024730"/>
              <a:gd name="connsiteY44" fmla="*/ 3977138 h 6857999"/>
              <a:gd name="connsiteX45" fmla="*/ 8408913 w 9024730"/>
              <a:gd name="connsiteY45" fmla="*/ 4222149 h 6857999"/>
              <a:gd name="connsiteX46" fmla="*/ 8402112 w 9024730"/>
              <a:gd name="connsiteY46" fmla="*/ 4364683 h 6857999"/>
              <a:gd name="connsiteX47" fmla="*/ 8393355 w 9024730"/>
              <a:gd name="connsiteY47" fmla="*/ 4462471 h 6857999"/>
              <a:gd name="connsiteX48" fmla="*/ 8376166 w 9024730"/>
              <a:gd name="connsiteY48" fmla="*/ 4574052 h 6857999"/>
              <a:gd name="connsiteX49" fmla="*/ 8341678 w 9024730"/>
              <a:gd name="connsiteY49" fmla="*/ 4667756 h 6857999"/>
              <a:gd name="connsiteX50" fmla="*/ 8273661 w 9024730"/>
              <a:gd name="connsiteY50" fmla="*/ 4799019 h 6857999"/>
              <a:gd name="connsiteX51" fmla="*/ 8256132 w 9024730"/>
              <a:gd name="connsiteY51" fmla="*/ 4849614 h 6857999"/>
              <a:gd name="connsiteX52" fmla="*/ 8226804 w 9024730"/>
              <a:gd name="connsiteY52" fmla="*/ 4919971 h 6857999"/>
              <a:gd name="connsiteX53" fmla="*/ 8171825 w 9024730"/>
              <a:gd name="connsiteY53" fmla="*/ 5010766 h 6857999"/>
              <a:gd name="connsiteX54" fmla="*/ 8143172 w 9024730"/>
              <a:gd name="connsiteY54" fmla="*/ 5088190 h 6857999"/>
              <a:gd name="connsiteX55" fmla="*/ 8126363 w 9024730"/>
              <a:gd name="connsiteY55" fmla="*/ 5143922 h 6857999"/>
              <a:gd name="connsiteX56" fmla="*/ 8103782 w 9024730"/>
              <a:gd name="connsiteY56" fmla="*/ 5284346 h 6857999"/>
              <a:gd name="connsiteX57" fmla="*/ 8084361 w 9024730"/>
              <a:gd name="connsiteY57" fmla="*/ 5390948 h 6857999"/>
              <a:gd name="connsiteX58" fmla="*/ 8062552 w 9024730"/>
              <a:gd name="connsiteY58" fmla="*/ 5470854 h 6857999"/>
              <a:gd name="connsiteX59" fmla="*/ 8057342 w 9024730"/>
              <a:gd name="connsiteY59" fmla="*/ 5529643 h 6857999"/>
              <a:gd name="connsiteX60" fmla="*/ 8044923 w 9024730"/>
              <a:gd name="connsiteY60" fmla="*/ 5597292 h 6857999"/>
              <a:gd name="connsiteX61" fmla="*/ 8035233 w 9024730"/>
              <a:gd name="connsiteY61" fmla="*/ 5608899 h 6857999"/>
              <a:gd name="connsiteX62" fmla="*/ 8018178 w 9024730"/>
              <a:gd name="connsiteY62" fmla="*/ 5684911 h 6857999"/>
              <a:gd name="connsiteX63" fmla="*/ 8018018 w 9024730"/>
              <a:gd name="connsiteY63" fmla="*/ 5755776 h 6857999"/>
              <a:gd name="connsiteX64" fmla="*/ 8008640 w 9024730"/>
              <a:gd name="connsiteY64" fmla="*/ 5889599 h 6857999"/>
              <a:gd name="connsiteX65" fmla="*/ 8013542 w 9024730"/>
              <a:gd name="connsiteY65" fmla="*/ 5989744 h 6857999"/>
              <a:gd name="connsiteX66" fmla="*/ 7980757 w 9024730"/>
              <a:gd name="connsiteY66" fmla="*/ 6084926 h 6857999"/>
              <a:gd name="connsiteX67" fmla="*/ 7975907 w 9024730"/>
              <a:gd name="connsiteY67" fmla="*/ 6346549 h 6857999"/>
              <a:gd name="connsiteX68" fmla="*/ 7974221 w 9024730"/>
              <a:gd name="connsiteY68" fmla="*/ 6527527 h 6857999"/>
              <a:gd name="connsiteX69" fmla="*/ 7979135 w 9024730"/>
              <a:gd name="connsiteY69" fmla="*/ 6627129 h 6857999"/>
              <a:gd name="connsiteX70" fmla="*/ 7979404 w 9024730"/>
              <a:gd name="connsiteY70" fmla="*/ 6694819 h 6857999"/>
              <a:gd name="connsiteX71" fmla="*/ 8009526 w 9024730"/>
              <a:gd name="connsiteY71" fmla="*/ 6765445 h 6857999"/>
              <a:gd name="connsiteX72" fmla="*/ 8018211 w 9024730"/>
              <a:gd name="connsiteY72" fmla="*/ 6844697 h 6857999"/>
              <a:gd name="connsiteX73" fmla="*/ 8019608 w 9024730"/>
              <a:gd name="connsiteY73" fmla="*/ 6857999 h 6857999"/>
              <a:gd name="connsiteX74" fmla="*/ 0 w 9024730"/>
              <a:gd name="connsiteY74"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9024730" h="6857999">
                <a:moveTo>
                  <a:pt x="0" y="0"/>
                </a:moveTo>
                <a:lnTo>
                  <a:pt x="9024730" y="0"/>
                </a:lnTo>
                <a:lnTo>
                  <a:pt x="9024730" y="2"/>
                </a:lnTo>
                <a:lnTo>
                  <a:pt x="8447016" y="2"/>
                </a:lnTo>
                <a:lnTo>
                  <a:pt x="8441214" y="14562"/>
                </a:lnTo>
                <a:lnTo>
                  <a:pt x="8445389" y="59077"/>
                </a:lnTo>
                <a:cubicBezTo>
                  <a:pt x="8445971" y="76949"/>
                  <a:pt x="8436504" y="89796"/>
                  <a:pt x="8437086" y="107668"/>
                </a:cubicBezTo>
                <a:cubicBezTo>
                  <a:pt x="8417947" y="138162"/>
                  <a:pt x="8459241" y="201929"/>
                  <a:pt x="8458599" y="246136"/>
                </a:cubicBezTo>
                <a:cubicBezTo>
                  <a:pt x="8457958" y="290343"/>
                  <a:pt x="8471649" y="364179"/>
                  <a:pt x="8433237" y="372908"/>
                </a:cubicBezTo>
                <a:cubicBezTo>
                  <a:pt x="8426916" y="431308"/>
                  <a:pt x="8438389" y="357606"/>
                  <a:pt x="8430194" y="450607"/>
                </a:cubicBezTo>
                <a:cubicBezTo>
                  <a:pt x="8466727" y="551950"/>
                  <a:pt x="8430182" y="787036"/>
                  <a:pt x="8443315" y="812800"/>
                </a:cubicBezTo>
                <a:cubicBezTo>
                  <a:pt x="8478999" y="860799"/>
                  <a:pt x="8435788" y="854953"/>
                  <a:pt x="8453042" y="912727"/>
                </a:cubicBezTo>
                <a:cubicBezTo>
                  <a:pt x="8462900" y="945986"/>
                  <a:pt x="8451223" y="951781"/>
                  <a:pt x="8451649" y="989950"/>
                </a:cubicBezTo>
                <a:cubicBezTo>
                  <a:pt x="8452074" y="1028120"/>
                  <a:pt x="8452500" y="1095828"/>
                  <a:pt x="8455592" y="1141745"/>
                </a:cubicBezTo>
                <a:cubicBezTo>
                  <a:pt x="8458684" y="1187662"/>
                  <a:pt x="8470047" y="1234783"/>
                  <a:pt x="8470203" y="1265454"/>
                </a:cubicBezTo>
                <a:cubicBezTo>
                  <a:pt x="8458947" y="1304052"/>
                  <a:pt x="8496012" y="1370755"/>
                  <a:pt x="8499638" y="1385480"/>
                </a:cubicBezTo>
                <a:cubicBezTo>
                  <a:pt x="8514485" y="1422714"/>
                  <a:pt x="8525070" y="1428103"/>
                  <a:pt x="8518660" y="1458060"/>
                </a:cubicBezTo>
                <a:cubicBezTo>
                  <a:pt x="8518783" y="1468057"/>
                  <a:pt x="8539003" y="1503177"/>
                  <a:pt x="8539125" y="1513175"/>
                </a:cubicBezTo>
                <a:lnTo>
                  <a:pt x="8570281" y="1570809"/>
                </a:lnTo>
                <a:cubicBezTo>
                  <a:pt x="8597636" y="1617136"/>
                  <a:pt x="8594573" y="1601443"/>
                  <a:pt x="8605212" y="1638391"/>
                </a:cubicBezTo>
                <a:cubicBezTo>
                  <a:pt x="8629645" y="1719640"/>
                  <a:pt x="8613884" y="1715203"/>
                  <a:pt x="8626457" y="1742490"/>
                </a:cubicBezTo>
                <a:lnTo>
                  <a:pt x="8654861" y="1818229"/>
                </a:lnTo>
                <a:cubicBezTo>
                  <a:pt x="8657202" y="1824059"/>
                  <a:pt x="8651899" y="1851211"/>
                  <a:pt x="8648005" y="1862723"/>
                </a:cubicBezTo>
                <a:lnTo>
                  <a:pt x="8654469" y="1917476"/>
                </a:lnTo>
                <a:lnTo>
                  <a:pt x="8649702" y="1972204"/>
                </a:lnTo>
                <a:cubicBezTo>
                  <a:pt x="8652251" y="1979569"/>
                  <a:pt x="8651461" y="2048203"/>
                  <a:pt x="8656357" y="2054291"/>
                </a:cubicBezTo>
                <a:cubicBezTo>
                  <a:pt x="8672645" y="2141657"/>
                  <a:pt x="8632397" y="2189849"/>
                  <a:pt x="8648660" y="2227417"/>
                </a:cubicBezTo>
                <a:cubicBezTo>
                  <a:pt x="8639941" y="2317591"/>
                  <a:pt x="8613796" y="2407644"/>
                  <a:pt x="8607609" y="2510933"/>
                </a:cubicBezTo>
                <a:cubicBezTo>
                  <a:pt x="8633490" y="2597916"/>
                  <a:pt x="8602674" y="2649734"/>
                  <a:pt x="8608432" y="2741866"/>
                </a:cubicBezTo>
                <a:cubicBezTo>
                  <a:pt x="8630300" y="2779815"/>
                  <a:pt x="8631929" y="2817058"/>
                  <a:pt x="8619112" y="2864935"/>
                </a:cubicBezTo>
                <a:cubicBezTo>
                  <a:pt x="8655820" y="2860552"/>
                  <a:pt x="8588374" y="2937673"/>
                  <a:pt x="8627742" y="2950807"/>
                </a:cubicBezTo>
                <a:lnTo>
                  <a:pt x="8611822" y="2978246"/>
                </a:lnTo>
                <a:lnTo>
                  <a:pt x="8608239" y="2995916"/>
                </a:lnTo>
                <a:lnTo>
                  <a:pt x="8598647" y="2998648"/>
                </a:lnTo>
                <a:lnTo>
                  <a:pt x="8587108" y="3023630"/>
                </a:lnTo>
                <a:cubicBezTo>
                  <a:pt x="8584111" y="3033333"/>
                  <a:pt x="8577413" y="3084375"/>
                  <a:pt x="8577885" y="3096975"/>
                </a:cubicBezTo>
                <a:cubicBezTo>
                  <a:pt x="8594321" y="3142205"/>
                  <a:pt x="8535131" y="3160433"/>
                  <a:pt x="8557492" y="3216657"/>
                </a:cubicBezTo>
                <a:cubicBezTo>
                  <a:pt x="8562518" y="3237178"/>
                  <a:pt x="8573573" y="3299737"/>
                  <a:pt x="8560894" y="3310980"/>
                </a:cubicBezTo>
                <a:cubicBezTo>
                  <a:pt x="8557601" y="3323902"/>
                  <a:pt x="8561083" y="3339340"/>
                  <a:pt x="8547852" y="3344725"/>
                </a:cubicBezTo>
                <a:cubicBezTo>
                  <a:pt x="8531788" y="3353908"/>
                  <a:pt x="8553430" y="3400659"/>
                  <a:pt x="8535427" y="3393250"/>
                </a:cubicBezTo>
                <a:cubicBezTo>
                  <a:pt x="8550195" y="3426421"/>
                  <a:pt x="8529553" y="3487753"/>
                  <a:pt x="8520092" y="3514536"/>
                </a:cubicBezTo>
                <a:cubicBezTo>
                  <a:pt x="8513726" y="3563353"/>
                  <a:pt x="8500070" y="3650327"/>
                  <a:pt x="8497231" y="3686149"/>
                </a:cubicBezTo>
                <a:cubicBezTo>
                  <a:pt x="8494574" y="3687657"/>
                  <a:pt x="8493370" y="3677229"/>
                  <a:pt x="8489799" y="3692208"/>
                </a:cubicBezTo>
                <a:cubicBezTo>
                  <a:pt x="8486228" y="3707187"/>
                  <a:pt x="8465938" y="3757479"/>
                  <a:pt x="8475804" y="3776022"/>
                </a:cubicBezTo>
                <a:cubicBezTo>
                  <a:pt x="8441061" y="3875691"/>
                  <a:pt x="8487451" y="3939839"/>
                  <a:pt x="8471279" y="3977138"/>
                </a:cubicBezTo>
                <a:cubicBezTo>
                  <a:pt x="8465599" y="4067300"/>
                  <a:pt x="8419685" y="4164564"/>
                  <a:pt x="8408913" y="4222149"/>
                </a:cubicBezTo>
                <a:cubicBezTo>
                  <a:pt x="8403583" y="4287917"/>
                  <a:pt x="8398240" y="4339232"/>
                  <a:pt x="8402112" y="4364683"/>
                </a:cubicBezTo>
                <a:lnTo>
                  <a:pt x="8393355" y="4462471"/>
                </a:lnTo>
                <a:cubicBezTo>
                  <a:pt x="8396004" y="4503329"/>
                  <a:pt x="8376320" y="4548111"/>
                  <a:pt x="8376166" y="4574052"/>
                </a:cubicBezTo>
                <a:cubicBezTo>
                  <a:pt x="8369380" y="4670665"/>
                  <a:pt x="8352302" y="4649921"/>
                  <a:pt x="8341678" y="4667756"/>
                </a:cubicBezTo>
                <a:cubicBezTo>
                  <a:pt x="8320864" y="4705850"/>
                  <a:pt x="8290794" y="4758928"/>
                  <a:pt x="8273661" y="4799019"/>
                </a:cubicBezTo>
                <a:cubicBezTo>
                  <a:pt x="8254323" y="4834076"/>
                  <a:pt x="8262378" y="4811645"/>
                  <a:pt x="8256132" y="4849614"/>
                </a:cubicBezTo>
                <a:cubicBezTo>
                  <a:pt x="8239320" y="4853334"/>
                  <a:pt x="8207060" y="4883089"/>
                  <a:pt x="8226804" y="4919971"/>
                </a:cubicBezTo>
                <a:lnTo>
                  <a:pt x="8171825" y="5010766"/>
                </a:lnTo>
                <a:cubicBezTo>
                  <a:pt x="8150097" y="4983259"/>
                  <a:pt x="8165842" y="5107656"/>
                  <a:pt x="8143172" y="5088190"/>
                </a:cubicBezTo>
                <a:cubicBezTo>
                  <a:pt x="8128060" y="5102008"/>
                  <a:pt x="8138350" y="5118851"/>
                  <a:pt x="8126363" y="5143922"/>
                </a:cubicBezTo>
                <a:cubicBezTo>
                  <a:pt x="8116335" y="5192745"/>
                  <a:pt x="8111851" y="5226225"/>
                  <a:pt x="8103782" y="5284346"/>
                </a:cubicBezTo>
                <a:cubicBezTo>
                  <a:pt x="8101016" y="5338386"/>
                  <a:pt x="8095811" y="5337325"/>
                  <a:pt x="8084361" y="5390948"/>
                </a:cubicBezTo>
                <a:cubicBezTo>
                  <a:pt x="8082912" y="5429655"/>
                  <a:pt x="8063705" y="5449508"/>
                  <a:pt x="8062552" y="5470854"/>
                </a:cubicBezTo>
                <a:cubicBezTo>
                  <a:pt x="8086776" y="5526328"/>
                  <a:pt x="8037513" y="5496377"/>
                  <a:pt x="8057342" y="5529643"/>
                </a:cubicBezTo>
                <a:cubicBezTo>
                  <a:pt x="8050653" y="5550879"/>
                  <a:pt x="8055939" y="5587444"/>
                  <a:pt x="8044923" y="5597292"/>
                </a:cubicBezTo>
                <a:lnTo>
                  <a:pt x="8035233" y="5608899"/>
                </a:lnTo>
                <a:cubicBezTo>
                  <a:pt x="8030775" y="5623501"/>
                  <a:pt x="8021047" y="5660431"/>
                  <a:pt x="8018178" y="5684911"/>
                </a:cubicBezTo>
                <a:cubicBezTo>
                  <a:pt x="8005590" y="5692608"/>
                  <a:pt x="8011744" y="5734344"/>
                  <a:pt x="8018018" y="5755776"/>
                </a:cubicBezTo>
                <a:cubicBezTo>
                  <a:pt x="8019409" y="5792777"/>
                  <a:pt x="7989082" y="5848613"/>
                  <a:pt x="8008640" y="5889599"/>
                </a:cubicBezTo>
                <a:cubicBezTo>
                  <a:pt x="8011480" y="5932097"/>
                  <a:pt x="8009486" y="5940901"/>
                  <a:pt x="8013542" y="5989744"/>
                </a:cubicBezTo>
                <a:cubicBezTo>
                  <a:pt x="8022089" y="6020787"/>
                  <a:pt x="7982918" y="6024963"/>
                  <a:pt x="7980757" y="6084926"/>
                </a:cubicBezTo>
                <a:cubicBezTo>
                  <a:pt x="7974117" y="6134231"/>
                  <a:pt x="7999371" y="6240432"/>
                  <a:pt x="7975907" y="6346549"/>
                </a:cubicBezTo>
                <a:cubicBezTo>
                  <a:pt x="7987225" y="6409741"/>
                  <a:pt x="7980509" y="6468689"/>
                  <a:pt x="7974221" y="6527527"/>
                </a:cubicBezTo>
                <a:cubicBezTo>
                  <a:pt x="7955361" y="6585667"/>
                  <a:pt x="7987786" y="6579284"/>
                  <a:pt x="7979135" y="6627129"/>
                </a:cubicBezTo>
                <a:cubicBezTo>
                  <a:pt x="7983057" y="6635153"/>
                  <a:pt x="7984986" y="6697665"/>
                  <a:pt x="7979404" y="6694819"/>
                </a:cubicBezTo>
                <a:cubicBezTo>
                  <a:pt x="7981755" y="6716947"/>
                  <a:pt x="8003903" y="6732844"/>
                  <a:pt x="8009526" y="6765445"/>
                </a:cubicBezTo>
                <a:cubicBezTo>
                  <a:pt x="8011113" y="6776325"/>
                  <a:pt x="8014662" y="6810511"/>
                  <a:pt x="8018211" y="6844697"/>
                </a:cubicBezTo>
                <a:lnTo>
                  <a:pt x="8019608" y="6857999"/>
                </a:lnTo>
                <a:lnTo>
                  <a:pt x="0" y="685799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80AE31B-F824-CBF7-2301-B7CE673AC5A2}"/>
              </a:ext>
            </a:extLst>
          </p:cNvPr>
          <p:cNvSpPr>
            <a:spLocks noGrp="1"/>
          </p:cNvSpPr>
          <p:nvPr>
            <p:ph type="title"/>
          </p:nvPr>
        </p:nvSpPr>
        <p:spPr>
          <a:xfrm>
            <a:off x="1137034" y="609599"/>
            <a:ext cx="6836927" cy="1322888"/>
          </a:xfrm>
        </p:spPr>
        <p:txBody>
          <a:bodyPr>
            <a:normAutofit/>
          </a:bodyPr>
          <a:lstStyle/>
          <a:p>
            <a:r>
              <a:rPr lang="en-US"/>
              <a:t>Thank you! </a:t>
            </a:r>
          </a:p>
        </p:txBody>
      </p:sp>
      <p:sp>
        <p:nvSpPr>
          <p:cNvPr id="3" name="Content Placeholder 2">
            <a:extLst>
              <a:ext uri="{FF2B5EF4-FFF2-40B4-BE49-F238E27FC236}">
                <a16:creationId xmlns:a16="http://schemas.microsoft.com/office/drawing/2014/main" id="{C134CDF2-C406-6279-433B-2BDE8FB6EDDA}"/>
              </a:ext>
            </a:extLst>
          </p:cNvPr>
          <p:cNvSpPr>
            <a:spLocks noGrp="1"/>
          </p:cNvSpPr>
          <p:nvPr>
            <p:ph idx="1"/>
          </p:nvPr>
        </p:nvSpPr>
        <p:spPr>
          <a:xfrm>
            <a:off x="1137034" y="2194101"/>
            <a:ext cx="6433805" cy="3970880"/>
          </a:xfrm>
        </p:spPr>
        <p:txBody>
          <a:bodyPr>
            <a:normAutofit/>
          </a:bodyPr>
          <a:lstStyle/>
          <a:p>
            <a:r>
              <a:rPr lang="en-US" sz="2000" dirty="0"/>
              <a:t>For all questions or further inquiries please do not hesitate to contact me: </a:t>
            </a:r>
          </a:p>
          <a:p>
            <a:pPr lvl="1"/>
            <a:r>
              <a:rPr lang="en-US" sz="2000" b="1" dirty="0"/>
              <a:t>Gabriel Ruiz, MD , RPVI </a:t>
            </a:r>
          </a:p>
          <a:p>
            <a:pPr lvl="1"/>
            <a:r>
              <a:rPr lang="en-US" sz="2000" dirty="0"/>
              <a:t>Noninvasive and Preventive Cardiologist</a:t>
            </a:r>
          </a:p>
          <a:p>
            <a:pPr lvl="1"/>
            <a:r>
              <a:rPr lang="en-US" sz="2000" b="1" dirty="0"/>
              <a:t>Cell Phone: </a:t>
            </a:r>
            <a:r>
              <a:rPr lang="en-US" sz="2000" dirty="0"/>
              <a:t>480-612-3360</a:t>
            </a:r>
          </a:p>
          <a:p>
            <a:pPr lvl="1"/>
            <a:r>
              <a:rPr lang="en-US" sz="2000" b="1" dirty="0"/>
              <a:t>Email: </a:t>
            </a:r>
            <a:r>
              <a:rPr lang="en-US" sz="2000" dirty="0">
                <a:hlinkClick r:id="rId2"/>
              </a:rPr>
              <a:t>Gabriel@astra-healthcare.com</a:t>
            </a:r>
            <a:endParaRPr lang="en-US" sz="2000" dirty="0"/>
          </a:p>
          <a:p>
            <a:pPr lvl="1"/>
            <a:r>
              <a:rPr lang="en-US" sz="2000" b="1" dirty="0"/>
              <a:t>Website: </a:t>
            </a:r>
            <a:r>
              <a:rPr lang="en-US" sz="2000" dirty="0"/>
              <a:t>www. Astra healthcare.com/teams/dr-</a:t>
            </a:r>
            <a:r>
              <a:rPr lang="en-US" sz="2000" dirty="0" err="1"/>
              <a:t>gabriel</a:t>
            </a:r>
            <a:r>
              <a:rPr lang="en-US" sz="2000" dirty="0"/>
              <a:t>-</a:t>
            </a:r>
            <a:r>
              <a:rPr lang="en-US" sz="2000" dirty="0" err="1"/>
              <a:t>ruiz</a:t>
            </a:r>
            <a:r>
              <a:rPr lang="en-US" sz="2000" dirty="0"/>
              <a:t> </a:t>
            </a:r>
          </a:p>
        </p:txBody>
      </p:sp>
      <p:pic>
        <p:nvPicPr>
          <p:cNvPr id="8" name="Picture 7" descr="A blue and green logo&#10;&#10;AI-generated content may be incorrect.">
            <a:extLst>
              <a:ext uri="{FF2B5EF4-FFF2-40B4-BE49-F238E27FC236}">
                <a16:creationId xmlns:a16="http://schemas.microsoft.com/office/drawing/2014/main" id="{6B797E4F-A7D5-7445-62C4-ACCFAABDD37A}"/>
              </a:ext>
            </a:extLst>
          </p:cNvPr>
          <p:cNvPicPr>
            <a:picLocks noChangeAspect="1"/>
          </p:cNvPicPr>
          <p:nvPr/>
        </p:nvPicPr>
        <p:blipFill>
          <a:blip r:embed="rId3"/>
          <a:stretch>
            <a:fillRect/>
          </a:stretch>
        </p:blipFill>
        <p:spPr>
          <a:xfrm>
            <a:off x="10911758" y="5330315"/>
            <a:ext cx="1280242" cy="1527685"/>
          </a:xfrm>
          <a:prstGeom prst="rect">
            <a:avLst/>
          </a:prstGeom>
        </p:spPr>
      </p:pic>
      <p:pic>
        <p:nvPicPr>
          <p:cNvPr id="5" name="Picture 4" descr="A person in a suit and tie&#10;&#10;AI-generated content may be incorrect.">
            <a:extLst>
              <a:ext uri="{FF2B5EF4-FFF2-40B4-BE49-F238E27FC236}">
                <a16:creationId xmlns:a16="http://schemas.microsoft.com/office/drawing/2014/main" id="{4859FBE1-42BC-8DD3-BBEE-D43E95F7F3C9}"/>
              </a:ext>
            </a:extLst>
          </p:cNvPr>
          <p:cNvPicPr>
            <a:picLocks noChangeAspect="1"/>
          </p:cNvPicPr>
          <p:nvPr/>
        </p:nvPicPr>
        <p:blipFill>
          <a:blip r:embed="rId4"/>
          <a:srcRect r="-2" b="14258"/>
          <a:stretch>
            <a:fillRect/>
          </a:stretch>
        </p:blipFill>
        <p:spPr>
          <a:xfrm>
            <a:off x="8486890" y="861619"/>
            <a:ext cx="3618002" cy="3607077"/>
          </a:xfrm>
          <a:prstGeom prst="rect">
            <a:avLst/>
          </a:prstGeom>
        </p:spPr>
      </p:pic>
    </p:spTree>
    <p:extLst>
      <p:ext uri="{BB962C8B-B14F-4D97-AF65-F5344CB8AC3E}">
        <p14:creationId xmlns:p14="http://schemas.microsoft.com/office/powerpoint/2010/main" val="40172676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1E6DD-85D1-EA57-8A51-2F47249F1188}"/>
              </a:ext>
            </a:extLst>
          </p:cNvPr>
          <p:cNvSpPr>
            <a:spLocks noGrp="1"/>
          </p:cNvSpPr>
          <p:nvPr>
            <p:ph type="title"/>
          </p:nvPr>
        </p:nvSpPr>
        <p:spPr>
          <a:xfrm>
            <a:off x="838200" y="96749"/>
            <a:ext cx="10515600" cy="1325563"/>
          </a:xfrm>
        </p:spPr>
        <p:txBody>
          <a:bodyPr/>
          <a:lstStyle/>
          <a:p>
            <a:r>
              <a:rPr lang="en-US" dirty="0"/>
              <a:t>Question 4: </a:t>
            </a:r>
          </a:p>
        </p:txBody>
      </p:sp>
      <p:sp>
        <p:nvSpPr>
          <p:cNvPr id="3" name="Content Placeholder 2">
            <a:extLst>
              <a:ext uri="{FF2B5EF4-FFF2-40B4-BE49-F238E27FC236}">
                <a16:creationId xmlns:a16="http://schemas.microsoft.com/office/drawing/2014/main" id="{5798C675-4D0F-ACEE-5C12-7EC73623F182}"/>
              </a:ext>
            </a:extLst>
          </p:cNvPr>
          <p:cNvSpPr>
            <a:spLocks noGrp="1"/>
          </p:cNvSpPr>
          <p:nvPr>
            <p:ph idx="1"/>
          </p:nvPr>
        </p:nvSpPr>
        <p:spPr>
          <a:xfrm>
            <a:off x="247650" y="1181974"/>
            <a:ext cx="11911790" cy="4936757"/>
          </a:xfrm>
        </p:spPr>
        <p:txBody>
          <a:bodyPr>
            <a:noAutofit/>
          </a:bodyPr>
          <a:lstStyle/>
          <a:p>
            <a:pPr marL="0" indent="0">
              <a:lnSpc>
                <a:spcPct val="170000"/>
              </a:lnSpc>
              <a:buNone/>
            </a:pPr>
            <a:r>
              <a:rPr lang="en-US" sz="1800" b="1" dirty="0"/>
              <a:t>Mrs. F is a 48 year-old-female with no past medical history comes to you for a preventive visit to discuss lowering her cardiovascular risk. You calculate her cardiovascular risk using the AHA PREVENT Calculator as “borderline” (between 5-7.5%). She has no diabetes, family history of premature coronary disease, and does not smoke. The patient would like to not take medications daily and wants more information. You decide to order which of these tests to help guide your decision:</a:t>
            </a:r>
          </a:p>
          <a:p>
            <a:pPr marL="0" indent="0">
              <a:buNone/>
            </a:pPr>
            <a:endParaRPr lang="en-US" sz="1800" dirty="0"/>
          </a:p>
          <a:p>
            <a:pPr marL="914400" lvl="1" indent="-457200">
              <a:buFont typeface="+mj-lt"/>
              <a:buAutoNum type="arabicPeriod"/>
            </a:pPr>
            <a:r>
              <a:rPr lang="en-US" sz="1800" dirty="0"/>
              <a:t>CT Coronary Calcium Score </a:t>
            </a:r>
          </a:p>
          <a:p>
            <a:pPr marL="914400" lvl="1" indent="-457200">
              <a:buFont typeface="+mj-lt"/>
              <a:buAutoNum type="arabicPeriod"/>
            </a:pPr>
            <a:r>
              <a:rPr lang="en-US" sz="1800" dirty="0"/>
              <a:t>Hs-CRP </a:t>
            </a:r>
          </a:p>
          <a:p>
            <a:pPr marL="914400" lvl="1" indent="-457200">
              <a:buFont typeface="+mj-lt"/>
              <a:buAutoNum type="arabicPeriod"/>
            </a:pPr>
            <a:r>
              <a:rPr lang="en-US" sz="1800" dirty="0"/>
              <a:t>Lipoprotein (a) level </a:t>
            </a:r>
          </a:p>
          <a:p>
            <a:pPr marL="914400" lvl="1" indent="-457200">
              <a:buFont typeface="+mj-lt"/>
              <a:buAutoNum type="arabicPeriod"/>
            </a:pPr>
            <a:r>
              <a:rPr lang="en-US" sz="1800" dirty="0"/>
              <a:t>Apolipoprotein B level </a:t>
            </a:r>
          </a:p>
          <a:p>
            <a:pPr marL="914400" lvl="1" indent="-457200">
              <a:buFont typeface="+mj-lt"/>
              <a:buAutoNum type="arabicPeriod"/>
            </a:pPr>
            <a:r>
              <a:rPr lang="en-US" sz="1800" dirty="0"/>
              <a:t>Ankle-Brachial-Index </a:t>
            </a:r>
          </a:p>
          <a:p>
            <a:pPr marL="914400" lvl="1" indent="-457200">
              <a:buFont typeface="+mj-lt"/>
              <a:buAutoNum type="arabicPeriod"/>
            </a:pPr>
            <a:r>
              <a:rPr lang="en-US" sz="1800" dirty="0"/>
              <a:t>No further testing is needed. She does not need a statin. </a:t>
            </a:r>
          </a:p>
          <a:p>
            <a:pPr marL="914400" lvl="1" indent="-457200">
              <a:buFont typeface="+mj-lt"/>
              <a:buAutoNum type="arabicPeriod"/>
            </a:pPr>
            <a:r>
              <a:rPr lang="en-US" sz="1800" dirty="0"/>
              <a:t>Number 1 and 3</a:t>
            </a:r>
          </a:p>
          <a:p>
            <a:pPr marL="914400" lvl="1" indent="-457200">
              <a:buFont typeface="+mj-lt"/>
              <a:buAutoNum type="arabicPeriod"/>
            </a:pPr>
            <a:r>
              <a:rPr lang="en-US" sz="1800" dirty="0"/>
              <a:t>Number 1 through 5</a:t>
            </a:r>
          </a:p>
          <a:p>
            <a:pPr marL="914400" lvl="1" indent="-457200">
              <a:buFont typeface="+mj-lt"/>
              <a:buAutoNum type="arabicPeriod"/>
            </a:pPr>
            <a:endParaRPr lang="en-US" sz="1800" dirty="0"/>
          </a:p>
        </p:txBody>
      </p:sp>
      <p:pic>
        <p:nvPicPr>
          <p:cNvPr id="4" name="Picture 3">
            <a:extLst>
              <a:ext uri="{FF2B5EF4-FFF2-40B4-BE49-F238E27FC236}">
                <a16:creationId xmlns:a16="http://schemas.microsoft.com/office/drawing/2014/main" id="{F88F6B7C-4A7E-F5FE-93EB-6E1449DE7AA4}"/>
              </a:ext>
            </a:extLst>
          </p:cNvPr>
          <p:cNvPicPr>
            <a:picLocks noChangeAspect="1"/>
          </p:cNvPicPr>
          <p:nvPr/>
        </p:nvPicPr>
        <p:blipFill>
          <a:blip r:embed="rId2"/>
          <a:stretch>
            <a:fillRect/>
          </a:stretch>
        </p:blipFill>
        <p:spPr>
          <a:xfrm>
            <a:off x="11353800" y="5878393"/>
            <a:ext cx="805640" cy="961352"/>
          </a:xfrm>
          <a:prstGeom prst="rect">
            <a:avLst/>
          </a:prstGeom>
        </p:spPr>
      </p:pic>
    </p:spTree>
    <p:extLst>
      <p:ext uri="{BB962C8B-B14F-4D97-AF65-F5344CB8AC3E}">
        <p14:creationId xmlns:p14="http://schemas.microsoft.com/office/powerpoint/2010/main" val="312608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34657-FEEB-6866-B026-F8C1EAB40E20}"/>
              </a:ext>
            </a:extLst>
          </p:cNvPr>
          <p:cNvSpPr>
            <a:spLocks noGrp="1"/>
          </p:cNvSpPr>
          <p:nvPr>
            <p:ph type="title"/>
          </p:nvPr>
        </p:nvSpPr>
        <p:spPr/>
        <p:txBody>
          <a:bodyPr/>
          <a:lstStyle/>
          <a:p>
            <a:r>
              <a:rPr lang="en-US" dirty="0"/>
              <a:t>Question 5: </a:t>
            </a:r>
          </a:p>
        </p:txBody>
      </p:sp>
      <p:sp>
        <p:nvSpPr>
          <p:cNvPr id="3" name="Content Placeholder 2">
            <a:extLst>
              <a:ext uri="{FF2B5EF4-FFF2-40B4-BE49-F238E27FC236}">
                <a16:creationId xmlns:a16="http://schemas.microsoft.com/office/drawing/2014/main" id="{06322287-8FBC-C30B-FCB5-9039B20DCDF1}"/>
              </a:ext>
            </a:extLst>
          </p:cNvPr>
          <p:cNvSpPr>
            <a:spLocks noGrp="1"/>
          </p:cNvSpPr>
          <p:nvPr>
            <p:ph idx="1"/>
          </p:nvPr>
        </p:nvSpPr>
        <p:spPr>
          <a:xfrm>
            <a:off x="438150" y="1527910"/>
            <a:ext cx="10915650" cy="5101490"/>
          </a:xfrm>
        </p:spPr>
        <p:txBody>
          <a:bodyPr>
            <a:normAutofit/>
          </a:bodyPr>
          <a:lstStyle/>
          <a:p>
            <a:pPr marL="0" indent="0">
              <a:lnSpc>
                <a:spcPct val="150000"/>
              </a:lnSpc>
              <a:buNone/>
            </a:pPr>
            <a:r>
              <a:rPr lang="en-US" sz="1800" b="1" dirty="0"/>
              <a:t>A 58-year-old woman with a history of hypertension presents with intermittent brief episodes of left-sided stabbing chest </a:t>
            </a:r>
            <a:r>
              <a:rPr lang="en-US" sz="2000" b="1" dirty="0"/>
              <a:t>discomfort</a:t>
            </a:r>
            <a:r>
              <a:rPr lang="en-US" sz="1800" b="1" dirty="0"/>
              <a:t> that occur at rest, last only a few seconds, and are not provoked by exertion. She is concerned and wants to know if her coronary arteries are blocked. Her ECG is normal apart from nonspecific ST-T changes in leads V1-V6. HS-Cardiac Troponin is negative x3. She is otherwise healthy. Which test would you recommend?</a:t>
            </a:r>
          </a:p>
          <a:p>
            <a:endParaRPr lang="en-US" sz="1800" dirty="0"/>
          </a:p>
          <a:p>
            <a:pPr marL="971550" lvl="1" indent="-514350">
              <a:buFont typeface="+mj-lt"/>
              <a:buAutoNum type="arabicPeriod"/>
            </a:pPr>
            <a:r>
              <a:rPr lang="en-US" sz="1800" dirty="0"/>
              <a:t>Exercise Treadmill Stress Test </a:t>
            </a:r>
          </a:p>
          <a:p>
            <a:pPr marL="971550" lvl="1" indent="-514350">
              <a:buFont typeface="+mj-lt"/>
              <a:buAutoNum type="arabicPeriod"/>
            </a:pPr>
            <a:r>
              <a:rPr lang="en-US" sz="1800" dirty="0"/>
              <a:t>Exercise Treadmill MPI</a:t>
            </a:r>
          </a:p>
          <a:p>
            <a:pPr marL="971550" lvl="1" indent="-514350">
              <a:buFont typeface="+mj-lt"/>
              <a:buAutoNum type="arabicPeriod"/>
            </a:pPr>
            <a:r>
              <a:rPr lang="en-US" sz="1800" dirty="0"/>
              <a:t>CT Coronary Artery Calcium Score </a:t>
            </a:r>
          </a:p>
          <a:p>
            <a:pPr marL="971550" lvl="1" indent="-514350">
              <a:buFont typeface="+mj-lt"/>
              <a:buAutoNum type="arabicPeriod"/>
            </a:pPr>
            <a:r>
              <a:rPr lang="en-US" sz="1800" dirty="0" err="1"/>
              <a:t>Lexiscan</a:t>
            </a:r>
            <a:r>
              <a:rPr lang="en-US" sz="1800" dirty="0"/>
              <a:t> MPI </a:t>
            </a:r>
          </a:p>
          <a:p>
            <a:pPr marL="971550" lvl="1" indent="-514350">
              <a:buFont typeface="+mj-lt"/>
              <a:buAutoNum type="arabicPeriod"/>
            </a:pPr>
            <a:r>
              <a:rPr lang="en-US" sz="1800" dirty="0"/>
              <a:t>CT Coronary Angiogram </a:t>
            </a:r>
          </a:p>
          <a:p>
            <a:pPr marL="971550" lvl="1" indent="-514350">
              <a:buFont typeface="+mj-lt"/>
              <a:buAutoNum type="arabicPeriod"/>
            </a:pPr>
            <a:endParaRPr lang="en-US" sz="1800" dirty="0"/>
          </a:p>
        </p:txBody>
      </p:sp>
      <p:pic>
        <p:nvPicPr>
          <p:cNvPr id="4" name="Picture 3">
            <a:extLst>
              <a:ext uri="{FF2B5EF4-FFF2-40B4-BE49-F238E27FC236}">
                <a16:creationId xmlns:a16="http://schemas.microsoft.com/office/drawing/2014/main" id="{46C7DB54-AF37-888A-ECAC-D7B49C65E4AD}"/>
              </a:ext>
            </a:extLst>
          </p:cNvPr>
          <p:cNvPicPr>
            <a:picLocks noChangeAspect="1"/>
          </p:cNvPicPr>
          <p:nvPr/>
        </p:nvPicPr>
        <p:blipFill>
          <a:blip r:embed="rId2"/>
          <a:stretch>
            <a:fillRect/>
          </a:stretch>
        </p:blipFill>
        <p:spPr>
          <a:xfrm>
            <a:off x="11353800" y="5878393"/>
            <a:ext cx="805640" cy="961352"/>
          </a:xfrm>
          <a:prstGeom prst="rect">
            <a:avLst/>
          </a:prstGeom>
        </p:spPr>
      </p:pic>
    </p:spTree>
    <p:extLst>
      <p:ext uri="{BB962C8B-B14F-4D97-AF65-F5344CB8AC3E}">
        <p14:creationId xmlns:p14="http://schemas.microsoft.com/office/powerpoint/2010/main" val="22089855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2C20A-7643-BE37-2D33-7A02DE07136F}"/>
              </a:ext>
            </a:extLst>
          </p:cNvPr>
          <p:cNvSpPr>
            <a:spLocks noGrp="1"/>
          </p:cNvSpPr>
          <p:nvPr>
            <p:ph type="title"/>
          </p:nvPr>
        </p:nvSpPr>
        <p:spPr>
          <a:xfrm>
            <a:off x="838200" y="18255"/>
            <a:ext cx="10515600" cy="1325563"/>
          </a:xfrm>
        </p:spPr>
        <p:txBody>
          <a:bodyPr/>
          <a:lstStyle/>
          <a:p>
            <a:r>
              <a:rPr lang="en-US" dirty="0"/>
              <a:t>A Few Statistics:</a:t>
            </a:r>
          </a:p>
        </p:txBody>
      </p:sp>
      <p:graphicFrame>
        <p:nvGraphicFramePr>
          <p:cNvPr id="7" name="Content Placeholder 2">
            <a:extLst>
              <a:ext uri="{FF2B5EF4-FFF2-40B4-BE49-F238E27FC236}">
                <a16:creationId xmlns:a16="http://schemas.microsoft.com/office/drawing/2014/main" id="{DD3A1C03-4622-3F35-2C0A-D3F5088FEA20}"/>
              </a:ext>
            </a:extLst>
          </p:cNvPr>
          <p:cNvGraphicFramePr>
            <a:graphicFrameLocks noGrp="1"/>
          </p:cNvGraphicFramePr>
          <p:nvPr>
            <p:ph idx="1"/>
            <p:extLst>
              <p:ext uri="{D42A27DB-BD31-4B8C-83A1-F6EECF244321}">
                <p14:modId xmlns:p14="http://schemas.microsoft.com/office/powerpoint/2010/main" val="2458323425"/>
              </p:ext>
            </p:extLst>
          </p:nvPr>
        </p:nvGraphicFramePr>
        <p:xfrm>
          <a:off x="838200" y="1253331"/>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648A0C3D-F887-BE1E-D322-6A1D6F82D6F7}"/>
              </a:ext>
            </a:extLst>
          </p:cNvPr>
          <p:cNvSpPr txBox="1"/>
          <p:nvPr/>
        </p:nvSpPr>
        <p:spPr>
          <a:xfrm>
            <a:off x="32560" y="6242953"/>
            <a:ext cx="8138505" cy="553998"/>
          </a:xfrm>
          <a:prstGeom prst="rect">
            <a:avLst/>
          </a:prstGeom>
          <a:noFill/>
        </p:spPr>
        <p:txBody>
          <a:bodyPr wrap="square">
            <a:spAutoFit/>
          </a:bodyPr>
          <a:lstStyle/>
          <a:p>
            <a:r>
              <a:rPr lang="en-US" sz="1000" dirty="0"/>
              <a:t>Martin SS, Aday AW, Allen NB, et al.; on behalf of the American Heart Association Council on Epidemiology and Prevention Statistics Committee and Stroke Statistics Committee. 2025 Heart disease and stroke statistics: a report of US and global data from the American Heart Association. Circulation. Published online January 27, 2025.</a:t>
            </a:r>
          </a:p>
        </p:txBody>
      </p:sp>
      <p:pic>
        <p:nvPicPr>
          <p:cNvPr id="8" name="Picture 7">
            <a:extLst>
              <a:ext uri="{FF2B5EF4-FFF2-40B4-BE49-F238E27FC236}">
                <a16:creationId xmlns:a16="http://schemas.microsoft.com/office/drawing/2014/main" id="{95908101-7590-0FA6-637E-022773DCCC85}"/>
              </a:ext>
            </a:extLst>
          </p:cNvPr>
          <p:cNvPicPr>
            <a:picLocks noChangeAspect="1"/>
          </p:cNvPicPr>
          <p:nvPr/>
        </p:nvPicPr>
        <p:blipFill>
          <a:blip r:embed="rId8"/>
          <a:stretch>
            <a:fillRect/>
          </a:stretch>
        </p:blipFill>
        <p:spPr>
          <a:xfrm>
            <a:off x="11353800" y="5878393"/>
            <a:ext cx="805640" cy="961352"/>
          </a:xfrm>
          <a:prstGeom prst="rect">
            <a:avLst/>
          </a:prstGeom>
        </p:spPr>
      </p:pic>
    </p:spTree>
    <p:extLst>
      <p:ext uri="{BB962C8B-B14F-4D97-AF65-F5344CB8AC3E}">
        <p14:creationId xmlns:p14="http://schemas.microsoft.com/office/powerpoint/2010/main" val="26305864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32647</TotalTime>
  <Words>7965</Words>
  <Application>Microsoft Office PowerPoint</Application>
  <PresentationFormat>Widescreen</PresentationFormat>
  <Paragraphs>644</Paragraphs>
  <Slides>62</Slides>
  <Notes>35</Notes>
  <HiddenSlides>0</HiddenSlides>
  <MMClips>0</MMClip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Office Theme</vt:lpstr>
      <vt:lpstr>Primary Prevention of ASCVD Doing Our Best to Predict the Future</vt:lpstr>
      <vt:lpstr>Objectives: </vt:lpstr>
      <vt:lpstr>First, a few questions…</vt:lpstr>
      <vt:lpstr>Question 1: </vt:lpstr>
      <vt:lpstr>Question 2: </vt:lpstr>
      <vt:lpstr>Question 3: </vt:lpstr>
      <vt:lpstr>Question 4: </vt:lpstr>
      <vt:lpstr>Question 5: </vt:lpstr>
      <vt:lpstr>A Few Statistics:</vt:lpstr>
      <vt:lpstr>Projections:</vt:lpstr>
      <vt:lpstr>PowerPoint Presentation</vt:lpstr>
      <vt:lpstr>It is clear…</vt:lpstr>
      <vt:lpstr>A Little Background First…</vt:lpstr>
      <vt:lpstr>First, a quick, high-yield tour through the evolution of risk prediction….</vt:lpstr>
      <vt:lpstr>This is what we use now…</vt:lpstr>
      <vt:lpstr>Like we discussed before,</vt:lpstr>
      <vt:lpstr>AHA PREVENT Equation</vt:lpstr>
      <vt:lpstr>What is CKM Syndrome?</vt:lpstr>
      <vt:lpstr>AHA PREVENT Equation</vt:lpstr>
      <vt:lpstr>AHA PREVENT Calculator addresses US adults 30 to 79 years of age without CVD at baseline </vt:lpstr>
      <vt:lpstr>PowerPoint Presentation</vt:lpstr>
      <vt:lpstr>Nobody is perfect…</vt:lpstr>
      <vt:lpstr>AHA PREVENT MESA  Pooled Cohort Equation Framingham </vt:lpstr>
      <vt:lpstr>How do we classify risk with these equations?</vt:lpstr>
      <vt:lpstr>Risk Enhancers</vt:lpstr>
      <vt:lpstr>Let’s keep going…</vt:lpstr>
      <vt:lpstr>Case Presentation</vt:lpstr>
      <vt:lpstr>Let’s keep going…</vt:lpstr>
      <vt:lpstr>Last One I Promise…</vt:lpstr>
      <vt:lpstr>The moment we have all been waiting for…</vt:lpstr>
      <vt:lpstr>CT Calcium Scoring </vt:lpstr>
      <vt:lpstr>PowerPoint Presentation</vt:lpstr>
      <vt:lpstr>PowerPoint Presentation</vt:lpstr>
      <vt:lpstr>The Coronary CT Calcium Score</vt:lpstr>
      <vt:lpstr>The CT Coronary Angiogram</vt:lpstr>
      <vt:lpstr>CT Coronary Angiogram </vt:lpstr>
      <vt:lpstr>PowerPoint Presentation</vt:lpstr>
      <vt:lpstr>If the lesion is 50%, how do we know if its significant or not?</vt:lpstr>
      <vt:lpstr>So, when do we use a Coronary CT Angiography then?</vt:lpstr>
      <vt:lpstr>Hold on a second, I thought this was a talk on prevention…</vt:lpstr>
      <vt:lpstr>PowerPoint Presentation</vt:lpstr>
      <vt:lpstr>Why the Difference?</vt:lpstr>
      <vt:lpstr>So we have identified risk, what do we recommend?</vt:lpstr>
      <vt:lpstr>So we have identified risk, what do we recommend?</vt:lpstr>
      <vt:lpstr>So we have identified risk, what do we recommend?</vt:lpstr>
      <vt:lpstr>Lastly,</vt:lpstr>
      <vt:lpstr>Question 1: </vt:lpstr>
      <vt:lpstr>Question 1: </vt:lpstr>
      <vt:lpstr>Question 2: </vt:lpstr>
      <vt:lpstr>Question 2: </vt:lpstr>
      <vt:lpstr>Question 3: </vt:lpstr>
      <vt:lpstr>Question 3: </vt:lpstr>
      <vt:lpstr>Question 4: </vt:lpstr>
      <vt:lpstr>Question 4: </vt:lpstr>
      <vt:lpstr>Question 5: </vt:lpstr>
      <vt:lpstr>Question 5: </vt:lpstr>
      <vt:lpstr>PowerPoint Presentation</vt:lpstr>
      <vt:lpstr>PowerPoint Presentation</vt:lpstr>
      <vt:lpstr>PowerPoint Presentation</vt:lpstr>
      <vt:lpstr>PowerPoint Presentation</vt:lpstr>
      <vt:lpstr>Citations:</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Gabriel Ruiz</dc:creator>
  <cp:lastModifiedBy>Gabriel Ruiz</cp:lastModifiedBy>
  <cp:revision>45</cp:revision>
  <dcterms:created xsi:type="dcterms:W3CDTF">2025-11-02T22:06:19Z</dcterms:created>
  <dcterms:modified xsi:type="dcterms:W3CDTF">2026-01-22T21:30:34Z</dcterms:modified>
</cp:coreProperties>
</file>